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7" r:id="rId2"/>
    <p:sldMasterId id="2147483730" r:id="rId3"/>
    <p:sldMasterId id="2147483865" r:id="rId4"/>
    <p:sldMasterId id="2147483879" r:id="rId5"/>
    <p:sldMasterId id="2147484093" r:id="rId6"/>
    <p:sldMasterId id="2147484227" r:id="rId7"/>
    <p:sldMasterId id="2147484239" r:id="rId8"/>
  </p:sldMasterIdLst>
  <p:notesMasterIdLst>
    <p:notesMasterId r:id="rId94"/>
  </p:notesMasterIdLst>
  <p:sldIdLst>
    <p:sldId id="257" r:id="rId9"/>
    <p:sldId id="258" r:id="rId10"/>
    <p:sldId id="259" r:id="rId11"/>
    <p:sldId id="260" r:id="rId12"/>
    <p:sldId id="388" r:id="rId13"/>
    <p:sldId id="386" r:id="rId14"/>
    <p:sldId id="261" r:id="rId15"/>
    <p:sldId id="262" r:id="rId16"/>
    <p:sldId id="393" r:id="rId17"/>
    <p:sldId id="328" r:id="rId18"/>
    <p:sldId id="263" r:id="rId19"/>
    <p:sldId id="264" r:id="rId20"/>
    <p:sldId id="265" r:id="rId21"/>
    <p:sldId id="266" r:id="rId22"/>
    <p:sldId id="267" r:id="rId23"/>
    <p:sldId id="268" r:id="rId24"/>
    <p:sldId id="269" r:id="rId25"/>
    <p:sldId id="389" r:id="rId26"/>
    <p:sldId id="271" r:id="rId27"/>
    <p:sldId id="273" r:id="rId28"/>
    <p:sldId id="275" r:id="rId29"/>
    <p:sldId id="276" r:id="rId30"/>
    <p:sldId id="277" r:id="rId31"/>
    <p:sldId id="278" r:id="rId32"/>
    <p:sldId id="279" r:id="rId33"/>
    <p:sldId id="280" r:id="rId34"/>
    <p:sldId id="281" r:id="rId35"/>
    <p:sldId id="282" r:id="rId36"/>
    <p:sldId id="284" r:id="rId37"/>
    <p:sldId id="283" r:id="rId38"/>
    <p:sldId id="285" r:id="rId39"/>
    <p:sldId id="286" r:id="rId40"/>
    <p:sldId id="287" r:id="rId41"/>
    <p:sldId id="288" r:id="rId42"/>
    <p:sldId id="289" r:id="rId43"/>
    <p:sldId id="290" r:id="rId44"/>
    <p:sldId id="291" r:id="rId45"/>
    <p:sldId id="343" r:id="rId46"/>
    <p:sldId id="344" r:id="rId47"/>
    <p:sldId id="345" r:id="rId48"/>
    <p:sldId id="346" r:id="rId49"/>
    <p:sldId id="347" r:id="rId50"/>
    <p:sldId id="348" r:id="rId51"/>
    <p:sldId id="349" r:id="rId52"/>
    <p:sldId id="350" r:id="rId53"/>
    <p:sldId id="351" r:id="rId54"/>
    <p:sldId id="352" r:id="rId55"/>
    <p:sldId id="353" r:id="rId56"/>
    <p:sldId id="354" r:id="rId57"/>
    <p:sldId id="355" r:id="rId58"/>
    <p:sldId id="356" r:id="rId59"/>
    <p:sldId id="357" r:id="rId60"/>
    <p:sldId id="322" r:id="rId61"/>
    <p:sldId id="361" r:id="rId62"/>
    <p:sldId id="323" r:id="rId63"/>
    <p:sldId id="324" r:id="rId64"/>
    <p:sldId id="325" r:id="rId65"/>
    <p:sldId id="326" r:id="rId66"/>
    <p:sldId id="327" r:id="rId67"/>
    <p:sldId id="342" r:id="rId68"/>
    <p:sldId id="329" r:id="rId69"/>
    <p:sldId id="330" r:id="rId70"/>
    <p:sldId id="370" r:id="rId71"/>
    <p:sldId id="371" r:id="rId72"/>
    <p:sldId id="372" r:id="rId73"/>
    <p:sldId id="373" r:id="rId74"/>
    <p:sldId id="374" r:id="rId75"/>
    <p:sldId id="375" r:id="rId76"/>
    <p:sldId id="376" r:id="rId77"/>
    <p:sldId id="377" r:id="rId78"/>
    <p:sldId id="378" r:id="rId79"/>
    <p:sldId id="379" r:id="rId80"/>
    <p:sldId id="380" r:id="rId81"/>
    <p:sldId id="363" r:id="rId82"/>
    <p:sldId id="365" r:id="rId83"/>
    <p:sldId id="364" r:id="rId84"/>
    <p:sldId id="366" r:id="rId85"/>
    <p:sldId id="367" r:id="rId86"/>
    <p:sldId id="368" r:id="rId87"/>
    <p:sldId id="369" r:id="rId88"/>
    <p:sldId id="320" r:id="rId89"/>
    <p:sldId id="362" r:id="rId90"/>
    <p:sldId id="387" r:id="rId91"/>
    <p:sldId id="390" r:id="rId92"/>
    <p:sldId id="392" r:id="rId9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66"/>
    <a:srgbClr val="FFFF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4215"/>
    <p:restoredTop sz="73810"/>
  </p:normalViewPr>
  <p:slideViewPr>
    <p:cSldViewPr>
      <p:cViewPr varScale="1">
        <p:scale>
          <a:sx n="62" d="100"/>
          <a:sy n="62" d="100"/>
        </p:scale>
        <p:origin x="192" y="12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270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presProps" Target="presProp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70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200BDF6-7263-4D4D-B9E6-AD75B33C2834}" type="slidenum">
              <a:rPr lang="en-US" altLang="en-US"/>
              <a:pPr/>
              <a:t>‹#›</a:t>
            </a:fld>
            <a:endParaRPr lang="en-US" altLang="en-US"/>
          </a:p>
        </p:txBody>
      </p:sp>
    </p:spTree>
    <p:extLst>
      <p:ext uri="{BB962C8B-B14F-4D97-AF65-F5344CB8AC3E}">
        <p14:creationId xmlns:p14="http://schemas.microsoft.com/office/powerpoint/2010/main" val="23664018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2992DB7-08CD-4FEB-9B2E-CC35D4800DBD}" type="slidenum">
              <a:rPr lang="en-US" altLang="en-US" sz="1200"/>
              <a:pPr eaLnBrk="1" hangingPunct="1"/>
              <a:t>1</a:t>
            </a:fld>
            <a:endParaRPr lang="en-US" altLang="en-US" sz="120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5D0D41E-6B92-9F4B-8DFD-7BDA6611B98D}"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xfrm>
            <a:off x="914508" y="4343144"/>
            <a:ext cx="5028986" cy="2749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dirty="0">
                <a:latin typeface="Times New Roman" charset="0"/>
              </a:rPr>
              <a:t>These two slides contrast Israel's relatives to their east in four distinct periods, starting from their origin in their common ancestor, Terah, father of Abraham (Gen 11:27-32). Following that, what happened to them during Israel's Exodus, period of the Judges, and United Monarchy?</a:t>
            </a:r>
          </a:p>
          <a:p>
            <a:pPr eaLnBrk="1" hangingPunct="1">
              <a:spcBef>
                <a:spcPct val="0"/>
              </a:spcBef>
            </a:pPr>
            <a:r>
              <a:rPr lang="en-US" dirty="0">
                <a:latin typeface="Times New Roman" charset="0"/>
              </a:rPr>
              <a:t>_____________</a:t>
            </a:r>
          </a:p>
          <a:p>
            <a:pPr eaLnBrk="1" hangingPunct="1">
              <a:spcBef>
                <a:spcPct val="0"/>
              </a:spcBef>
            </a:pPr>
            <a:r>
              <a:rPr lang="en-US" dirty="0">
                <a:latin typeface="Times New Roman" charset="0"/>
              </a:rPr>
              <a:t>OB-02-Ammonites-10</a:t>
            </a:r>
          </a:p>
          <a:p>
            <a:pPr eaLnBrk="1" hangingPunct="1">
              <a:spcBef>
                <a:spcPct val="0"/>
              </a:spcBef>
            </a:pPr>
            <a:r>
              <a:rPr lang="en-US" dirty="0">
                <a:latin typeface="Times New Roman" charset="0"/>
              </a:rPr>
              <a:t>OB-09-Edomites-9</a:t>
            </a:r>
          </a:p>
          <a:p>
            <a:pPr eaLnBrk="1" hangingPunct="1">
              <a:spcBef>
                <a:spcPct val="0"/>
              </a:spcBef>
            </a:pPr>
            <a:r>
              <a:rPr lang="en-US" dirty="0">
                <a:latin typeface="Times New Roman" charset="0"/>
              </a:rPr>
              <a:t>OB-11-Moabites-73</a:t>
            </a:r>
          </a:p>
          <a:p>
            <a:pPr eaLnBrk="1" hangingPunct="1">
              <a:spcBef>
                <a:spcPct val="0"/>
              </a:spcBef>
            </a:pPr>
            <a:r>
              <a:rPr lang="en-US" dirty="0">
                <a:latin typeface="Times New Roman" charset="0"/>
              </a:rPr>
              <a:t>OS-04-Numbers-283</a:t>
            </a:r>
          </a:p>
          <a:p>
            <a:pPr eaLnBrk="1" hangingPunct="1">
              <a:spcBef>
                <a:spcPct val="0"/>
              </a:spcBef>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BAAABE4-03EA-4D1C-8669-E9E45B051679}" type="slidenum">
              <a:rPr lang="en-US" altLang="en-US" sz="1200"/>
              <a:pPr eaLnBrk="1" hangingPunct="1"/>
              <a:t>11</a:t>
            </a:fld>
            <a:endParaRPr lang="en-US" altLang="en-US" sz="1200"/>
          </a:p>
        </p:txBody>
      </p:sp>
      <p:sp>
        <p:nvSpPr>
          <p:cNvPr id="88066" name="Rectangle 2"/>
          <p:cNvSpPr>
            <a:spLocks noGrp="1" noRot="1" noChangeAspect="1" noChangeArrowheads="1" noTextEdit="1"/>
          </p:cNvSpPr>
          <p:nvPr>
            <p:ph type="sldImg"/>
          </p:nvPr>
        </p:nvSpPr>
        <p:spPr>
          <a:solidFill>
            <a:srgbClr val="FFFFFF"/>
          </a:solidFill>
          <a:ln/>
        </p:spPr>
      </p:sp>
      <p:sp>
        <p:nvSpPr>
          <p:cNvPr id="880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ea typeface="ＭＳ Ｐゴシック" pitchFamily="34" charset="-128"/>
              </a:rPr>
              <a:t>This is where Ben-Ammi was born and where his parents or rather grandparent originated.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601A55E-E34D-4529-B06D-1BFCBFAF0007}" type="slidenum">
              <a:rPr lang="en-US" altLang="en-US" sz="1200"/>
              <a:pPr eaLnBrk="1" hangingPunct="1"/>
              <a:t>12</a:t>
            </a:fld>
            <a:endParaRPr lang="en-US" altLang="en-US" sz="120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419A8BF-1A8C-43C1-94FD-B886A9A035FF}" type="slidenum">
              <a:rPr lang="en-US" altLang="en-US" sz="1200"/>
              <a:pPr eaLnBrk="1" hangingPunct="1"/>
              <a:t>13</a:t>
            </a:fld>
            <a:endParaRPr lang="en-US" altLang="en-US" sz="120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FB55878-2DC9-48B3-85CF-0F125EC55ABD}" type="slidenum">
              <a:rPr lang="en-US" altLang="en-US" sz="1200"/>
              <a:pPr eaLnBrk="1" hangingPunct="1"/>
              <a:t>14</a:t>
            </a:fld>
            <a:endParaRPr lang="en-US" altLang="en-US" sz="120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8710CBB-7B46-448E-B93F-BFB8EA87D9BB}" type="slidenum">
              <a:rPr lang="en-US" altLang="en-US" sz="1200"/>
              <a:pPr eaLnBrk="1" hangingPunct="1"/>
              <a:t>15</a:t>
            </a:fld>
            <a:endParaRPr lang="en-US" altLang="en-US" sz="120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430455B7-787D-4AE9-85AB-A74BDCC4B2BE}" type="slidenum">
              <a:rPr lang="en-US" altLang="en-US" sz="1200"/>
              <a:pPr eaLnBrk="1" hangingPunct="1"/>
              <a:t>16</a:t>
            </a:fld>
            <a:endParaRPr lang="en-US" altLang="en-US" sz="120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518358D-732C-4D66-9579-662897330D84}" type="slidenum">
              <a:rPr lang="en-US" altLang="en-US" sz="1200"/>
              <a:pPr eaLnBrk="1" hangingPunct="1"/>
              <a:t>17</a:t>
            </a:fld>
            <a:endParaRPr lang="en-US" altLang="en-US" sz="1200"/>
          </a:p>
        </p:txBody>
      </p:sp>
      <p:sp>
        <p:nvSpPr>
          <p:cNvPr id="100354" name="Rectangle 1026"/>
          <p:cNvSpPr>
            <a:spLocks noGrp="1" noRot="1" noChangeAspect="1" noChangeArrowheads="1" noTextEdit="1"/>
          </p:cNvSpPr>
          <p:nvPr>
            <p:ph type="sldImg"/>
          </p:nvPr>
        </p:nvSpPr>
        <p:spPr>
          <a:ln/>
        </p:spPr>
      </p:sp>
      <p:sp>
        <p:nvSpPr>
          <p:cNvPr id="10035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F58C653-9C67-4D52-B34F-CFAE719394B0}" type="slidenum">
              <a:rPr lang="en-US" altLang="en-US" sz="1200">
                <a:solidFill>
                  <a:srgbClr val="000000"/>
                </a:solidFill>
              </a:rPr>
              <a:pPr eaLnBrk="1" hangingPunct="1"/>
              <a:t>18</a:t>
            </a:fld>
            <a:endParaRPr lang="en-US" altLang="en-US" sz="1200">
              <a:solidFill>
                <a:srgbClr val="000000"/>
              </a:solidFill>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24557920-9600-485A-9D33-BAF445B1250D}" type="slidenum">
              <a:rPr lang="en-US" altLang="en-US" sz="1200"/>
              <a:pPr eaLnBrk="1" hangingPunct="1"/>
              <a:t>19</a:t>
            </a:fld>
            <a:endParaRPr lang="en-US" altLang="en-US" sz="120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3E51C7C-FF5E-483E-B4D8-11307F96DE9E}" type="slidenum">
              <a:rPr lang="en-US" altLang="en-US" sz="1200"/>
              <a:pPr eaLnBrk="1" hangingPunct="1"/>
              <a:t>2</a:t>
            </a:fld>
            <a:endParaRPr lang="en-US" alt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1E2201A-2478-4BB5-A8FF-9E5D30D021CC}" type="slidenum">
              <a:rPr lang="en-US" altLang="en-US" sz="1200"/>
              <a:pPr eaLnBrk="1" hangingPunct="1"/>
              <a:t>20</a:t>
            </a:fld>
            <a:endParaRPr lang="en-US" alt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BDA330F-2F13-4D45-B1AE-277DE0844D72}" type="slidenum">
              <a:rPr lang="en-US" altLang="en-US" sz="1200"/>
              <a:pPr eaLnBrk="1" hangingPunct="1"/>
              <a:t>21</a:t>
            </a:fld>
            <a:endParaRPr lang="en-US" altLang="en-US" sz="120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A3878B4-AF03-4BF4-9E7A-EB81F9D702A1}" type="slidenum">
              <a:rPr lang="en-US" altLang="en-US" sz="1200"/>
              <a:pPr eaLnBrk="1" hangingPunct="1"/>
              <a:t>22</a:t>
            </a:fld>
            <a:endParaRPr lang="en-US" altLang="en-US" sz="120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dirty="0">
                <a:latin typeface="Times New Roman" pitchFamily="18" charset="0"/>
                <a:ea typeface="ＭＳ Ｐゴシック" pitchFamily="34" charset="-128"/>
              </a:rPr>
              <a:t>Deleted: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dirty="0">
                <a:solidFill>
                  <a:schemeClr val="bg1"/>
                </a:solidFill>
                <a:latin typeface="Arial" pitchFamily="34" charset="0"/>
              </a:rPr>
              <a:t>Built during the Stone Age, circa 7000 BC</a:t>
            </a:r>
          </a:p>
          <a:p>
            <a:pPr eaLnBrk="1" hangingPunct="1"/>
            <a:endParaRPr lang="en-US" altLang="en-US" b="0" dirty="0">
              <a:latin typeface="Times New Roman" pitchFamily="18"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193563D-209F-470A-B3A9-A56B120CB766}" type="slidenum">
              <a:rPr lang="en-US" altLang="en-US" sz="1200"/>
              <a:pPr eaLnBrk="1" hangingPunct="1"/>
              <a:t>23</a:t>
            </a:fld>
            <a:endParaRPr lang="en-US" altLang="en-US" sz="1200"/>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4CA911C-905E-4576-B589-A4D0936223CB}" type="slidenum">
              <a:rPr lang="en-US" altLang="en-US" sz="1200"/>
              <a:pPr eaLnBrk="1" hangingPunct="1"/>
              <a:t>24</a:t>
            </a:fld>
            <a:endParaRPr lang="en-US" altLang="en-US" sz="120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FD67BD8-DDEE-40F6-BBB5-A71F57B1CF77}" type="slidenum">
              <a:rPr lang="en-US" altLang="en-US" sz="1200"/>
              <a:pPr eaLnBrk="1" hangingPunct="1"/>
              <a:t>25</a:t>
            </a:fld>
            <a:endParaRPr lang="en-US" altLang="en-US" sz="1200"/>
          </a:p>
        </p:txBody>
      </p:sp>
      <p:sp>
        <p:nvSpPr>
          <p:cNvPr id="116738" name="Rectangle 2"/>
          <p:cNvSpPr>
            <a:spLocks noGrp="1" noRot="1" noChangeAspect="1" noChangeArrowheads="1" noTextEdit="1"/>
          </p:cNvSpPr>
          <p:nvPr>
            <p:ph type="sldImg"/>
          </p:nvPr>
        </p:nvSpPr>
        <p:spPr>
          <a:solidFill>
            <a:srgbClr val="FFFFFF"/>
          </a:solidFill>
          <a:ln/>
        </p:spPr>
      </p:sp>
      <p:sp>
        <p:nvSpPr>
          <p:cNvPr id="116739" name="Rectangle 3"/>
          <p:cNvSpPr>
            <a:spLocks noGrp="1" noChangeArrowheads="1"/>
          </p:cNvSpPr>
          <p:nvPr>
            <p:ph type="body" idx="1"/>
          </p:nvPr>
        </p:nvSpPr>
        <p:spPr>
          <a:solidFill>
            <a:srgbClr val="FFFFFF"/>
          </a:solidFill>
          <a:ln>
            <a:solidFill>
              <a:srgbClr val="000000"/>
            </a:solidFill>
          </a:ln>
        </p:spPr>
        <p:txBody>
          <a:bodyPr/>
          <a:lstStyle/>
          <a:p>
            <a:pPr eaLnBrk="1" hangingPunct="1">
              <a:buFont typeface="Arial Alternative" pitchFamily="49" charset="2"/>
              <a:buChar char="Ä"/>
            </a:pPr>
            <a:r>
              <a:rPr lang="en-US" altLang="en-US" sz="1000">
                <a:latin typeface="Times New Roman" pitchFamily="18" charset="0"/>
                <a:ea typeface="ＭＳ Ｐゴシック" pitchFamily="34" charset="-128"/>
              </a:rPr>
              <a:t> Hill country of the Ammonites was surrounded by the Jabbok River</a:t>
            </a:r>
          </a:p>
          <a:p>
            <a:pPr eaLnBrk="1" hangingPunct="1">
              <a:buFont typeface="Arial Alternative" pitchFamily="49" charset="2"/>
              <a:buChar char="Ä"/>
            </a:pPr>
            <a:r>
              <a:rPr lang="en-US" altLang="en-US" sz="1000">
                <a:latin typeface="Times New Roman" pitchFamily="18" charset="0"/>
                <a:ea typeface="ＭＳ Ｐゴシック" pitchFamily="34" charset="-128"/>
              </a:rPr>
              <a:t>  They sat astride the trade routes to the East of the Jordan.</a:t>
            </a:r>
          </a:p>
          <a:p>
            <a:pPr eaLnBrk="1" hangingPunct="1">
              <a:buFont typeface="Arial Alternative" pitchFamily="49" charset="2"/>
              <a:buChar char="Ä"/>
            </a:pPr>
            <a:r>
              <a:rPr lang="en-US" altLang="en-US" sz="1000">
                <a:latin typeface="Times New Roman" pitchFamily="18" charset="0"/>
                <a:ea typeface="ＭＳ Ｐゴシック" pitchFamily="34" charset="-128"/>
              </a:rPr>
              <a:t>  Rabbah was the capital of the Ammonites.</a:t>
            </a:r>
          </a:p>
          <a:p>
            <a:pPr eaLnBrk="1" hangingPunct="1">
              <a:buFont typeface="Arial Alternative" pitchFamily="49" charset="2"/>
              <a:buChar char="Ä"/>
            </a:pPr>
            <a:r>
              <a:rPr lang="en-US" altLang="en-US" sz="1000">
                <a:latin typeface="Times New Roman" pitchFamily="18" charset="0"/>
                <a:ea typeface="ＭＳ Ｐゴシック" pitchFamily="34" charset="-128"/>
              </a:rPr>
              <a:t>  After it was sacked by the Babylonians, it was controlled by the Greeks, and renamed Philadephia by the Egyptians, before being rebuilt completely by the Romans.</a:t>
            </a:r>
          </a:p>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239940CC-67F0-47CA-87F9-BC15D90B51A7}" type="slidenum">
              <a:rPr lang="en-US" altLang="en-US" sz="1200"/>
              <a:pPr eaLnBrk="1" hangingPunct="1"/>
              <a:t>26</a:t>
            </a:fld>
            <a:endParaRPr lang="en-US" altLang="en-US" sz="120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8140490-BD39-4C4F-BDEF-BE75CE9D10C8}" type="slidenum">
              <a:rPr lang="en-US" altLang="en-US" sz="1200"/>
              <a:pPr eaLnBrk="1" hangingPunct="1"/>
              <a:t>27</a:t>
            </a:fld>
            <a:endParaRPr lang="en-US" alt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6089BEF-E027-41E0-96A4-E7FA86F64688}" type="slidenum">
              <a:rPr lang="en-US" altLang="en-US" sz="1200"/>
              <a:pPr eaLnBrk="1" hangingPunct="1"/>
              <a:t>28</a:t>
            </a:fld>
            <a:endParaRPr lang="en-US" altLang="en-US" sz="12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855512E-3134-4063-805A-B686F04E3C8D}" type="slidenum">
              <a:rPr lang="en-US" altLang="en-US" sz="1200"/>
              <a:pPr eaLnBrk="1" hangingPunct="1"/>
              <a:t>29</a:t>
            </a:fld>
            <a:endParaRPr lang="en-US" altLang="en-US" sz="120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D890862-4110-4D13-BE7C-70BC2C2D4F12}" type="slidenum">
              <a:rPr lang="en-US" altLang="en-US" sz="1200"/>
              <a:pPr eaLnBrk="1" hangingPunct="1"/>
              <a:t>3</a:t>
            </a:fld>
            <a:endParaRPr lang="en-US" altLang="en-US" sz="1200"/>
          </a:p>
        </p:txBody>
      </p:sp>
      <p:sp>
        <p:nvSpPr>
          <p:cNvPr id="76802"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B7F3828-F085-4930-9458-69D95600F675}" type="slidenum">
              <a:rPr lang="en-US" altLang="en-US" sz="1200"/>
              <a:pPr eaLnBrk="1" hangingPunct="1"/>
              <a:t>30</a:t>
            </a:fld>
            <a:endParaRPr lang="en-US" altLang="en-US" sz="12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7B4AD48-F680-43E4-B821-7BA69298B37F}" type="slidenum">
              <a:rPr lang="en-US" altLang="en-US" sz="1200"/>
              <a:pPr eaLnBrk="1" hangingPunct="1"/>
              <a:t>31</a:t>
            </a:fld>
            <a:endParaRPr lang="en-US" altLang="en-US" sz="12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EFEF08F-46A7-476C-9511-42CF7F12C1AC}" type="slidenum">
              <a:rPr lang="en-US" altLang="en-US" sz="1200"/>
              <a:pPr eaLnBrk="1" hangingPunct="1"/>
              <a:t>32</a:t>
            </a:fld>
            <a:endParaRPr lang="en-US" alt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349E65F-4780-4129-B566-658E8CDFBFFC}" type="slidenum">
              <a:rPr lang="en-US" altLang="en-US" sz="1200"/>
              <a:pPr eaLnBrk="1" hangingPunct="1"/>
              <a:t>33</a:t>
            </a:fld>
            <a:endParaRPr lang="en-US" altLang="en-US" sz="120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CB4DAC2-CF05-4BE8-9CBD-325A11F1D3A8}" type="slidenum">
              <a:rPr lang="en-US" altLang="en-US" sz="1200"/>
              <a:pPr eaLnBrk="1" hangingPunct="1"/>
              <a:t>34</a:t>
            </a:fld>
            <a:endParaRPr lang="en-US" altLang="en-US" sz="12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5A1E808-EDD5-45A6-B521-1D109610A1B1}" type="slidenum">
              <a:rPr lang="en-US" altLang="en-US" sz="1200"/>
              <a:pPr eaLnBrk="1" hangingPunct="1"/>
              <a:t>35</a:t>
            </a:fld>
            <a:endParaRPr lang="en-US" altLang="en-US" sz="12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7828C8E-2FA3-4948-B9C2-314677833D2A}" type="slidenum">
              <a:rPr lang="en-US" altLang="en-US" sz="1200"/>
              <a:pPr eaLnBrk="1" hangingPunct="1"/>
              <a:t>36</a:t>
            </a:fld>
            <a:endParaRPr lang="en-US" alt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2"/>
                </a:solidFill>
                <a:latin typeface="Times New Roman" pitchFamily="18" charset="0"/>
                <a:ea typeface="ＭＳ Ｐゴシック" pitchFamily="34" charset="-128"/>
              </a:rPr>
              <a:t>From http://en.wikipedia.org/wiki/Ostracon (accessed 11 Sep 2012):</a:t>
            </a:r>
          </a:p>
          <a:p>
            <a:pPr eaLnBrk="1" hangingPunct="1"/>
            <a:endParaRPr lang="en-US" altLang="en-US">
              <a:solidFill>
                <a:schemeClr val="tx2"/>
              </a:solidFill>
              <a:latin typeface="Times New Roman" pitchFamily="18" charset="0"/>
              <a:ea typeface="ＭＳ Ｐゴシック" pitchFamily="34" charset="-128"/>
            </a:endParaRPr>
          </a:p>
          <a:p>
            <a:pPr eaLnBrk="1" hangingPunct="1"/>
            <a:r>
              <a:rPr lang="en-US" altLang="en-US">
                <a:solidFill>
                  <a:schemeClr val="tx2"/>
                </a:solidFill>
                <a:latin typeface="Times New Roman" pitchFamily="18" charset="0"/>
                <a:ea typeface="ＭＳ Ｐゴシック" pitchFamily="34" charset="-128"/>
              </a:rPr>
              <a:t>"An </a:t>
            </a:r>
            <a:r>
              <a:rPr lang="en-US" altLang="en-US" b="1">
                <a:solidFill>
                  <a:schemeClr val="tx2"/>
                </a:solidFill>
                <a:latin typeface="Times New Roman" pitchFamily="18" charset="0"/>
                <a:ea typeface="ＭＳ Ｐゴシック" pitchFamily="34" charset="-128"/>
              </a:rPr>
              <a:t>ostracon</a:t>
            </a:r>
            <a:r>
              <a:rPr lang="en-US" altLang="en-US">
                <a:solidFill>
                  <a:schemeClr val="tx2"/>
                </a:solidFill>
                <a:latin typeface="Times New Roman" pitchFamily="18" charset="0"/>
                <a:ea typeface="ＭＳ Ｐゴシック" pitchFamily="34" charset="-128"/>
              </a:rPr>
              <a:t> (Greek: ὄστρακον </a:t>
            </a:r>
            <a:r>
              <a:rPr lang="en-US" altLang="en-US" i="1">
                <a:solidFill>
                  <a:schemeClr val="tx2"/>
                </a:solidFill>
                <a:latin typeface="Times New Roman" pitchFamily="18" charset="0"/>
                <a:ea typeface="ＭＳ Ｐゴシック" pitchFamily="34" charset="-128"/>
              </a:rPr>
              <a:t>ostrakon</a:t>
            </a:r>
            <a:r>
              <a:rPr lang="en-US" altLang="en-US">
                <a:solidFill>
                  <a:schemeClr val="tx2"/>
                </a:solidFill>
                <a:latin typeface="Times New Roman" pitchFamily="18" charset="0"/>
                <a:ea typeface="ＭＳ Ｐゴシック" pitchFamily="34" charset="-128"/>
              </a:rPr>
              <a:t>, plural ὄστρακα </a:t>
            </a:r>
            <a:r>
              <a:rPr lang="en-US" altLang="en-US" i="1">
                <a:solidFill>
                  <a:schemeClr val="tx2"/>
                </a:solidFill>
                <a:latin typeface="Times New Roman" pitchFamily="18" charset="0"/>
                <a:ea typeface="ＭＳ Ｐゴシック" pitchFamily="34" charset="-128"/>
              </a:rPr>
              <a:t>ostraka</a:t>
            </a:r>
            <a:r>
              <a:rPr lang="en-US" altLang="en-US">
                <a:solidFill>
                  <a:schemeClr val="tx2"/>
                </a:solidFill>
                <a:latin typeface="Times New Roman" pitchFamily="18" charset="0"/>
                <a:ea typeface="ＭＳ Ｐゴシック" pitchFamily="34" charset="-128"/>
              </a:rPr>
              <a:t>) is a piece of  pottery(or stone), usually broken off from a vase or other earthenware vessel. In archaeology, ostraca may contain scratched-in words or other forms of writing which may give clues as to the time when the piece was in use. The word is derived from Greek </a:t>
            </a:r>
            <a:r>
              <a:rPr lang="en-US" altLang="en-US" i="1">
                <a:solidFill>
                  <a:schemeClr val="tx2"/>
                </a:solidFill>
                <a:latin typeface="Times New Roman" pitchFamily="18" charset="0"/>
                <a:ea typeface="ＭＳ Ｐゴシック" pitchFamily="34" charset="-128"/>
              </a:rPr>
              <a:t>ostrakon</a:t>
            </a:r>
            <a:r>
              <a:rPr lang="en-US" altLang="en-US">
                <a:solidFill>
                  <a:schemeClr val="tx2"/>
                </a:solidFill>
                <a:latin typeface="Times New Roman" pitchFamily="18" charset="0"/>
                <a:ea typeface="ＭＳ Ｐゴシック" pitchFamily="34" charset="-128"/>
              </a:rPr>
              <a:t>, meaning a </a:t>
            </a:r>
            <a:r>
              <a:rPr lang="en-US" altLang="en-US" i="1">
                <a:solidFill>
                  <a:schemeClr val="tx2"/>
                </a:solidFill>
                <a:latin typeface="Times New Roman" pitchFamily="18" charset="0"/>
                <a:ea typeface="ＭＳ Ｐゴシック" pitchFamily="34" charset="-128"/>
              </a:rPr>
              <a:t>shell</a:t>
            </a:r>
            <a:r>
              <a:rPr lang="en-US" altLang="en-US">
                <a:solidFill>
                  <a:schemeClr val="tx2"/>
                </a:solidFill>
                <a:latin typeface="Times New Roman" pitchFamily="18" charset="0"/>
                <a:ea typeface="ＭＳ Ｐゴシック" pitchFamily="34" charset="-128"/>
              </a:rPr>
              <a:t> or a shard of pottery used as a voting ballot. It is a common error for the plural form </a:t>
            </a:r>
            <a:r>
              <a:rPr lang="en-US" altLang="en-US" i="1">
                <a:solidFill>
                  <a:schemeClr val="tx2"/>
                </a:solidFill>
                <a:latin typeface="Times New Roman" pitchFamily="18" charset="0"/>
                <a:ea typeface="ＭＳ Ｐゴシック" pitchFamily="34" charset="-128"/>
              </a:rPr>
              <a:t>ostraca</a:t>
            </a:r>
            <a:r>
              <a:rPr lang="en-US" altLang="en-US">
                <a:solidFill>
                  <a:schemeClr val="tx2"/>
                </a:solidFill>
                <a:latin typeface="Times New Roman" pitchFamily="18" charset="0"/>
                <a:ea typeface="ＭＳ Ｐゴシック" pitchFamily="34" charset="-128"/>
              </a:rPr>
              <a:t> to be used as the singular for </a:t>
            </a:r>
            <a:r>
              <a:rPr lang="en-US" altLang="en-US" i="1">
                <a:solidFill>
                  <a:schemeClr val="tx2"/>
                </a:solidFill>
                <a:latin typeface="Times New Roman" pitchFamily="18" charset="0"/>
                <a:ea typeface="ＭＳ Ｐゴシック" pitchFamily="34" charset="-128"/>
              </a:rPr>
              <a:t>ostracon</a:t>
            </a:r>
            <a:r>
              <a:rPr lang="en-US" altLang="en-US">
                <a:solidFill>
                  <a:schemeClr val="tx2"/>
                </a:solidFill>
                <a:latin typeface="Times New Roman" pitchFamily="18" charset="0"/>
                <a:ea typeface="ＭＳ Ｐゴシック" pitchFamily="34" charset="-128"/>
              </a:rPr>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E7E4B91-EC5A-4198-B3E5-9C6A4AA07DDF}" type="slidenum">
              <a:rPr lang="en-US" altLang="en-US" sz="1200"/>
              <a:pPr eaLnBrk="1" hangingPunct="1"/>
              <a:t>37</a:t>
            </a:fld>
            <a:endParaRPr lang="en-US" altLang="en-US" sz="120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96DAE46-54F0-4C7C-83EB-4E294C01C070}" type="slidenum">
              <a:rPr lang="en-US" altLang="en-US" sz="1200"/>
              <a:pPr eaLnBrk="1" hangingPunct="1"/>
              <a:t>38</a:t>
            </a:fld>
            <a:endParaRPr lang="en-US" altLang="en-US" sz="1200"/>
          </a:p>
        </p:txBody>
      </p:sp>
      <p:sp>
        <p:nvSpPr>
          <p:cNvPr id="143362" name="Rectangle 1026"/>
          <p:cNvSpPr>
            <a:spLocks noGrp="1" noRot="1" noChangeAspect="1" noChangeArrowheads="1" noTextEdit="1"/>
          </p:cNvSpPr>
          <p:nvPr>
            <p:ph type="sldImg"/>
          </p:nvPr>
        </p:nvSpPr>
        <p:spPr>
          <a:ln/>
        </p:spPr>
      </p:sp>
      <p:sp>
        <p:nvSpPr>
          <p:cNvPr id="1433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9B8B39B-27AC-44E3-87E4-85E730060F22}" type="slidenum">
              <a:rPr lang="en-US" altLang="en-US" sz="1200"/>
              <a:pPr eaLnBrk="1" hangingPunct="1"/>
              <a:t>39</a:t>
            </a:fld>
            <a:endParaRPr lang="en-US" alt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4B9ED8D-663C-4AEA-973C-B5664BE29024}" type="slidenum">
              <a:rPr lang="en-US" altLang="en-US" sz="1200"/>
              <a:pPr eaLnBrk="1" hangingPunct="1"/>
              <a:t>4</a:t>
            </a:fld>
            <a:endParaRPr lang="en-US" alt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0FC3DBA-9536-4DFA-9CC4-5A0DB363FE31}" type="slidenum">
              <a:rPr lang="en-US" altLang="en-US" sz="1200"/>
              <a:pPr eaLnBrk="1" hangingPunct="1"/>
              <a:t>40</a:t>
            </a:fld>
            <a:endParaRPr lang="en-US" altLang="en-US" sz="120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3E9BF4F-F47F-44F2-B13B-54C0CD984F68}" type="slidenum">
              <a:rPr lang="en-US" altLang="en-US" sz="1200"/>
              <a:pPr eaLnBrk="1" hangingPunct="1"/>
              <a:t>41</a:t>
            </a:fld>
            <a:endParaRPr lang="en-US" altLang="en-US" sz="120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F42A42D-548E-4172-AEF5-36780D94A018}" type="slidenum">
              <a:rPr lang="en-US" altLang="en-US" sz="1200"/>
              <a:pPr eaLnBrk="1" hangingPunct="1"/>
              <a:t>42</a:t>
            </a:fld>
            <a:endParaRPr lang="en-US" altLang="en-US" sz="120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6E8FB75-A108-4F6B-BB20-7EDA942A697A}" type="slidenum">
              <a:rPr lang="en-US" altLang="en-US" sz="1200"/>
              <a:pPr eaLnBrk="1" hangingPunct="1"/>
              <a:t>43</a:t>
            </a:fld>
            <a:endParaRPr lang="en-US" alt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BE475CC-C2B8-47CE-A253-F6A33C9DFDAA}" type="slidenum">
              <a:rPr lang="en-US" altLang="en-US" sz="1200"/>
              <a:pPr eaLnBrk="1" hangingPunct="1"/>
              <a:t>44</a:t>
            </a:fld>
            <a:endParaRPr lang="en-US" altLang="en-US" sz="120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C0E1380-5840-48A1-8F73-61146BD047E9}" type="slidenum">
              <a:rPr lang="en-US" altLang="en-US" sz="1200"/>
              <a:pPr eaLnBrk="1" hangingPunct="1"/>
              <a:t>45</a:t>
            </a:fld>
            <a:endParaRPr lang="en-US" alt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D787433-A873-420B-B09A-C15FF01BB79E}" type="slidenum">
              <a:rPr lang="en-US" altLang="en-US" sz="1200"/>
              <a:pPr eaLnBrk="1" hangingPunct="1"/>
              <a:t>46</a:t>
            </a:fld>
            <a:endParaRPr lang="en-US" altLang="en-US" sz="120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DAC4DEC9-F425-46CA-A750-F1D92E665D19}" type="slidenum">
              <a:rPr lang="en-US" altLang="en-US" sz="1200"/>
              <a:pPr eaLnBrk="1" hangingPunct="1"/>
              <a:t>47</a:t>
            </a:fld>
            <a:endParaRPr lang="en-US" altLang="en-US" sz="120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576DE63-CBFE-47D0-83EF-53321F7F48FF}" type="slidenum">
              <a:rPr lang="en-US" altLang="en-US" sz="1200"/>
              <a:pPr eaLnBrk="1" hangingPunct="1"/>
              <a:t>48</a:t>
            </a:fld>
            <a:endParaRPr lang="en-US" altLang="en-US" sz="1200"/>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4517C68-2BC0-446C-BB11-34CF0F988393}" type="slidenum">
              <a:rPr lang="en-US" altLang="en-US" sz="1200"/>
              <a:pPr eaLnBrk="1" hangingPunct="1"/>
              <a:t>49</a:t>
            </a:fld>
            <a:endParaRPr lang="en-US" altLang="en-US" sz="120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Abraham's servants argued with Lot's servants.</a:t>
            </a:r>
          </a:p>
          <a:p>
            <a:r>
              <a:rPr lang="en-US" dirty="0"/>
              <a:t>So, Abraham gave him the choice of where to live.</a:t>
            </a:r>
          </a:p>
          <a:p>
            <a:r>
              <a:rPr lang="en-US" dirty="0"/>
              <a:t>Lot chose the immoral city of Sodom which God destroyed.</a:t>
            </a:r>
          </a:p>
          <a:p>
            <a:r>
              <a:rPr lang="en-US" dirty="0"/>
              <a:t>Lot's wife died as a salt pillar, but his two daughters lived.</a:t>
            </a:r>
          </a:p>
          <a:p>
            <a:endParaRPr lang="en-US" dirty="0"/>
          </a:p>
          <a:p>
            <a:endParaRPr lang="en-US" dirty="0"/>
          </a:p>
        </p:txBody>
      </p:sp>
      <p:sp>
        <p:nvSpPr>
          <p:cNvPr id="4" name="Slide Number Placeholder 3"/>
          <p:cNvSpPr>
            <a:spLocks noGrp="1"/>
          </p:cNvSpPr>
          <p:nvPr>
            <p:ph type="sldNum" sz="quarter" idx="5"/>
          </p:nvPr>
        </p:nvSpPr>
        <p:spPr/>
        <p:txBody>
          <a:bodyPr/>
          <a:lstStyle/>
          <a:p>
            <a:fld id="{C200BDF6-7263-4D4D-B9E6-AD75B33C2834}" type="slidenum">
              <a:rPr lang="en-US" altLang="en-US" smtClean="0"/>
              <a:pPr/>
              <a:t>5</a:t>
            </a:fld>
            <a:endParaRPr lang="en-US" altLang="en-US"/>
          </a:p>
        </p:txBody>
      </p:sp>
    </p:spTree>
    <p:extLst>
      <p:ext uri="{BB962C8B-B14F-4D97-AF65-F5344CB8AC3E}">
        <p14:creationId xmlns:p14="http://schemas.microsoft.com/office/powerpoint/2010/main" val="30287949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C27568A-BE68-4D85-9A0A-C144CC822898}" type="slidenum">
              <a:rPr lang="en-US" altLang="en-US" sz="1200"/>
              <a:pPr eaLnBrk="1" hangingPunct="1"/>
              <a:t>50</a:t>
            </a:fld>
            <a:endParaRPr lang="en-US" alt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48FC368-46B9-45A6-9EEA-1B3BDE20DC5C}" type="slidenum">
              <a:rPr lang="en-US" altLang="en-US" sz="1200"/>
              <a:pPr eaLnBrk="1" hangingPunct="1"/>
              <a:t>51</a:t>
            </a:fld>
            <a:endParaRPr lang="en-US" altLang="en-US" sz="120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7973EFD-70B0-40A7-93BC-9DB1EDBB37BB}" type="slidenum">
              <a:rPr lang="en-US" altLang="en-US" sz="1200"/>
              <a:pPr eaLnBrk="1" hangingPunct="1"/>
              <a:t>52</a:t>
            </a:fld>
            <a:endParaRPr lang="en-US" altLang="en-US" sz="1200"/>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D591762-42FF-4BFE-80C1-23EAE0E906DF}" type="slidenum">
              <a:rPr lang="en-US" altLang="en-US" sz="1200"/>
              <a:pPr eaLnBrk="1" hangingPunct="1"/>
              <a:t>53</a:t>
            </a:fld>
            <a:endParaRPr lang="en-US" altLang="en-US" sz="120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748DA49-DFDA-4F05-B26C-D40FA2CC1760}" type="slidenum">
              <a:rPr lang="en-US" altLang="en-US" sz="1200"/>
              <a:pPr eaLnBrk="1" hangingPunct="1"/>
              <a:t>54</a:t>
            </a:fld>
            <a:endParaRPr lang="en-US" altLang="en-US" sz="1200"/>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6EC69D4-EDA1-462F-A03C-36445D34A080}" type="slidenum">
              <a:rPr lang="en-US" altLang="en-US" sz="1200"/>
              <a:pPr eaLnBrk="1" hangingPunct="1"/>
              <a:t>55</a:t>
            </a:fld>
            <a:endParaRPr lang="en-US" altLang="en-US" sz="1200"/>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54BD96A-22F0-496A-9307-820AEE20C82B}" type="slidenum">
              <a:rPr lang="en-US" altLang="en-US" sz="1200"/>
              <a:pPr eaLnBrk="1" hangingPunct="1"/>
              <a:t>56</a:t>
            </a:fld>
            <a:endParaRPr lang="en-US" alt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70AB708-2475-4CF7-BC6A-D29DCD320E68}" type="slidenum">
              <a:rPr lang="en-US" altLang="en-US" sz="1200"/>
              <a:pPr eaLnBrk="1" hangingPunct="1"/>
              <a:t>57</a:t>
            </a:fld>
            <a:endParaRPr lang="en-US" alt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C79006CF-3520-4E43-AF57-4201EEA5C625}" type="slidenum">
              <a:rPr lang="en-US" altLang="en-US" sz="1200"/>
              <a:pPr eaLnBrk="1" hangingPunct="1"/>
              <a:t>58</a:t>
            </a:fld>
            <a:endParaRPr lang="en-US" altLang="en-US" sz="120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31A488C-AB61-4748-8462-E2E0B4D8ECB9}" type="slidenum">
              <a:rPr lang="en-US" altLang="en-US" sz="1200"/>
              <a:pPr eaLnBrk="1" hangingPunct="1"/>
              <a:t>59</a:t>
            </a:fld>
            <a:endParaRPr lang="en-US" alt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3BB35C8-94B4-4AC0-B17E-D4CBF7E2B344}" type="slidenum">
              <a:rPr lang="en-US" altLang="en-US" sz="1200">
                <a:solidFill>
                  <a:srgbClr val="000000"/>
                </a:solidFill>
                <a:latin typeface="Arial" pitchFamily="34" charset="0"/>
              </a:rPr>
              <a:pPr eaLnBrk="1" hangingPunct="1"/>
              <a:t>6</a:t>
            </a:fld>
            <a:endParaRPr lang="en-US" altLang="en-US" sz="1200">
              <a:solidFill>
                <a:srgbClr val="000000"/>
              </a:solidFill>
              <a:latin typeface="Arial" pitchFamily="34"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But these daughters feared that they would never have children.</a:t>
            </a:r>
          </a:p>
          <a:p>
            <a:r>
              <a:rPr lang="en-US" dirty="0"/>
              <a:t>• So, they concocted a plan to sleep with their father.</a:t>
            </a:r>
          </a:p>
          <a:p>
            <a:r>
              <a:rPr lang="en-US" dirty="0"/>
              <a:t>• The plan worked in consecutive days.</a:t>
            </a:r>
          </a:p>
          <a:p>
            <a:r>
              <a:rPr lang="en-US" dirty="0"/>
              <a:t>• The result was that both daughters got pregnant.</a:t>
            </a:r>
          </a:p>
          <a:p>
            <a:r>
              <a:rPr lang="en-US" dirty="0"/>
              <a:t>• The babies were two cousins.</a:t>
            </a:r>
          </a:p>
          <a:p>
            <a:r>
              <a:rPr lang="en-US" dirty="0"/>
              <a:t>• One was Moab.</a:t>
            </a:r>
          </a:p>
          <a:p>
            <a:r>
              <a:rPr lang="en-US" dirty="0"/>
              <a:t>• The other was Ben-Ammi.</a:t>
            </a:r>
          </a:p>
          <a:p>
            <a:r>
              <a:rPr lang="en-US" dirty="0"/>
              <a:t>These boys became the fathers of the Moabites and Ammonites.</a:t>
            </a:r>
          </a:p>
          <a:p>
            <a:pPr eaLnBrk="1" hangingPunct="1"/>
            <a:endParaRPr lang="en-US" dirty="0">
              <a:latin typeface="Arial"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a:p>
            <a:pPr eaLnBrk="1" hangingPunct="1"/>
            <a:endParaRPr lang="en-US" altLang="en-US" dirty="0">
              <a:latin typeface="Arial" pitchFamily="34" charset="0"/>
              <a:ea typeface="ＭＳ Ｐゴシック"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C2B55C4-FCC2-4780-A7BD-9FCBF41249F3}" type="slidenum">
              <a:rPr lang="en-US" altLang="en-US" sz="1200"/>
              <a:pPr eaLnBrk="1" hangingPunct="1"/>
              <a:t>60</a:t>
            </a:fld>
            <a:endParaRPr lang="en-US" altLang="en-US" sz="120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CB6D42B-8051-47FA-B56F-34950BC68DC6}" type="slidenum">
              <a:rPr lang="en-US" altLang="en-US" sz="1200"/>
              <a:pPr eaLnBrk="1" hangingPunct="1"/>
              <a:t>61</a:t>
            </a:fld>
            <a:endParaRPr lang="en-US" altLang="en-US" sz="120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C893EBB8-3484-47B6-8964-405C458A3FAE}" type="slidenum">
              <a:rPr lang="en-US" altLang="en-US" sz="1200"/>
              <a:pPr eaLnBrk="1" hangingPunct="1"/>
              <a:t>62</a:t>
            </a:fld>
            <a:endParaRPr lang="en-US" altLang="en-US" sz="120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A37D8D7-E575-4CC3-8DE6-BB1132A91143}" type="slidenum">
              <a:rPr lang="en-US" altLang="en-US" sz="1200"/>
              <a:pPr eaLnBrk="1" hangingPunct="1"/>
              <a:t>63</a:t>
            </a:fld>
            <a:endParaRPr lang="en-US" altLang="en-US" sz="120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C2E3259B-25A1-4534-8E41-17D92F281622}" type="slidenum">
              <a:rPr lang="en-US" altLang="en-US" sz="1200"/>
              <a:pPr eaLnBrk="1" hangingPunct="1"/>
              <a:t>64</a:t>
            </a:fld>
            <a:endParaRPr lang="en-US" altLang="en-US" sz="120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16A4DEA-8D31-49E0-9336-CEEF80624622}" type="slidenum">
              <a:rPr lang="en-US" altLang="en-US" sz="1200"/>
              <a:pPr eaLnBrk="1" hangingPunct="1"/>
              <a:t>65</a:t>
            </a:fld>
            <a:endParaRPr lang="en-US" altLang="en-US" sz="120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304F089-1B95-4D67-98B4-2649EE73215A}" type="slidenum">
              <a:rPr lang="en-US" altLang="en-US" sz="1200"/>
              <a:pPr eaLnBrk="1" hangingPunct="1"/>
              <a:t>66</a:t>
            </a:fld>
            <a:endParaRPr lang="en-US" altLang="en-US" sz="1200"/>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D9832DD5-229E-4931-86DD-454C3E4E7291}" type="slidenum">
              <a:rPr lang="en-US" altLang="en-US" sz="1200"/>
              <a:pPr eaLnBrk="1" hangingPunct="1"/>
              <a:t>67</a:t>
            </a:fld>
            <a:endParaRPr lang="en-US" altLang="en-US" sz="120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CF0C6B1-0EE4-421E-B794-1A741A9C6189}" type="slidenum">
              <a:rPr lang="en-US" altLang="en-US" sz="1200"/>
              <a:pPr eaLnBrk="1" hangingPunct="1"/>
              <a:t>68</a:t>
            </a:fld>
            <a:endParaRPr lang="en-US" altLang="en-US" sz="120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1EC3D5A-E04B-4B10-89D9-4E3C0EB6F573}" type="slidenum">
              <a:rPr lang="en-US" altLang="en-US" sz="1200"/>
              <a:pPr eaLnBrk="1" hangingPunct="1"/>
              <a:t>69</a:t>
            </a:fld>
            <a:endParaRPr lang="en-US" altLang="en-US" sz="1200"/>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92E5C7D-1480-4713-AD62-A1DC1E96C7C1}" type="slidenum">
              <a:rPr lang="en-US" altLang="en-US" sz="1200"/>
              <a:pPr eaLnBrk="1" hangingPunct="1"/>
              <a:t>7</a:t>
            </a:fld>
            <a:endParaRPr lang="en-US" altLang="en-US" sz="120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D4E1BFE-A15F-401C-8427-07DDF4A643EF}" type="slidenum">
              <a:rPr lang="en-US" altLang="en-US" sz="1200"/>
              <a:pPr eaLnBrk="1" hangingPunct="1"/>
              <a:t>70</a:t>
            </a:fld>
            <a:endParaRPr lang="en-US" altLang="en-US" sz="120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DE1D1A7-6030-4415-BF82-D7145AE9E9ED}" type="slidenum">
              <a:rPr lang="en-US" altLang="en-US" sz="1200"/>
              <a:pPr eaLnBrk="1" hangingPunct="1"/>
              <a:t>71</a:t>
            </a:fld>
            <a:endParaRPr lang="en-US" altLang="en-US" sz="1200"/>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46C8BD73-8156-456A-AA28-7A85294B945F}" type="slidenum">
              <a:rPr lang="en-US" altLang="en-US" sz="1200"/>
              <a:pPr eaLnBrk="1" hangingPunct="1"/>
              <a:t>72</a:t>
            </a:fld>
            <a:endParaRPr lang="en-US" altLang="en-US" sz="1200"/>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2744E55-1388-4268-B8BC-ED93B722F3B6}" type="slidenum">
              <a:rPr lang="en-US" altLang="en-US" sz="1200"/>
              <a:pPr eaLnBrk="1" hangingPunct="1"/>
              <a:t>73</a:t>
            </a:fld>
            <a:endParaRPr lang="en-US" altLang="en-US" sz="1200"/>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5C37687-29E7-49D9-9E92-2A8230987A03}" type="slidenum">
              <a:rPr lang="en-US" altLang="en-US" sz="1200"/>
              <a:pPr eaLnBrk="1" hangingPunct="1"/>
              <a:t>74</a:t>
            </a:fld>
            <a:endParaRPr lang="en-US" altLang="en-US" sz="1200"/>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21840DE0-F4D2-4113-ADD4-DC5DDA591218}" type="slidenum">
              <a:rPr lang="en-US" altLang="en-US" sz="1200"/>
              <a:pPr eaLnBrk="1" hangingPunct="1"/>
              <a:t>75</a:t>
            </a:fld>
            <a:endParaRPr lang="en-US" altLang="en-US" sz="1200"/>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2E5A9106-7223-4C14-B005-87660506A9B1}" type="slidenum">
              <a:rPr lang="en-US" altLang="en-US" sz="1200"/>
              <a:pPr eaLnBrk="1" hangingPunct="1"/>
              <a:t>76</a:t>
            </a:fld>
            <a:endParaRPr lang="en-US" altLang="en-US" sz="1200"/>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6B7F384-4881-460D-8E2B-7E6D296E916E}" type="slidenum">
              <a:rPr lang="en-US" altLang="en-US" sz="1200"/>
              <a:pPr eaLnBrk="1" hangingPunct="1"/>
              <a:t>77</a:t>
            </a:fld>
            <a:endParaRPr lang="en-US" altLang="en-US" sz="1200"/>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DC14C78-7D85-4BD7-BF45-CB6940CD1234}" type="slidenum">
              <a:rPr lang="en-US" altLang="en-US" sz="1200"/>
              <a:pPr eaLnBrk="1" hangingPunct="1"/>
              <a:t>78</a:t>
            </a:fld>
            <a:endParaRPr lang="en-US" altLang="en-US" sz="1200"/>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10252A9-B454-4607-8EAC-F1689986FC9F}" type="slidenum">
              <a:rPr lang="en-US" altLang="en-US" sz="1200"/>
              <a:pPr eaLnBrk="1" hangingPunct="1"/>
              <a:t>79</a:t>
            </a:fld>
            <a:endParaRPr lang="en-US" altLang="en-US" sz="1200"/>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5F34292-33A9-4866-A728-EB080D4C35C0}" type="slidenum">
              <a:rPr lang="en-US" altLang="en-US" sz="1200"/>
              <a:pPr eaLnBrk="1" hangingPunct="1"/>
              <a:t>8</a:t>
            </a:fld>
            <a:endParaRPr lang="en-US" altLang="en-US" sz="1200"/>
          </a:p>
        </p:txBody>
      </p:sp>
      <p:sp>
        <p:nvSpPr>
          <p:cNvPr id="86018"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860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C83870F-9594-4C20-A528-241B09B4D6D3}" type="slidenum">
              <a:rPr lang="en-US" altLang="en-US" sz="1200"/>
              <a:pPr eaLnBrk="1" hangingPunct="1"/>
              <a:t>80</a:t>
            </a:fld>
            <a:endParaRPr lang="en-US" altLang="en-US" sz="1200"/>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2FB80C06-FD14-4202-B268-502E425E88B5}" type="slidenum">
              <a:rPr lang="en-US" altLang="en-US" sz="1200"/>
              <a:pPr eaLnBrk="1" hangingPunct="1"/>
              <a:t>81</a:t>
            </a:fld>
            <a:endParaRPr lang="en-US" altLang="en-US" sz="1200"/>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EA56CD1-3773-4D90-AE00-676718706099}" type="slidenum">
              <a:rPr lang="en-US" altLang="en-US" sz="1200"/>
              <a:pPr eaLnBrk="1" hangingPunct="1"/>
              <a:t>82</a:t>
            </a:fld>
            <a:endParaRPr lang="en-US" altLang="en-US" sz="1200"/>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D1A10A3E-B806-4AA9-91BD-0F2E7C6ECE43}" type="slidenum">
              <a:rPr lang="en-US" altLang="en-US" sz="1200"/>
              <a:pPr eaLnBrk="1" hangingPunct="1"/>
              <a:t>83</a:t>
            </a:fld>
            <a:endParaRPr lang="en-US" altLang="en-US" sz="1200"/>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36BAF7-5167-AD46-B1F9-F7E8F273AF60}"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xfrm>
            <a:off x="914508" y="4343144"/>
            <a:ext cx="5028986" cy="2749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dirty="0">
                <a:latin typeface="Times New Roman" charset="0"/>
              </a:rPr>
              <a:t>These two slides contrast Israel's relatives to their east in four distinct periods, starting from their origin in their common ancestor, Terah, father of Abraham (Gen 11:27-32). Following that, what happened to them during Israel's Exodus, period of the Judges, and United Monarchy?</a:t>
            </a:r>
          </a:p>
          <a:p>
            <a:pPr eaLnBrk="1" hangingPunct="1">
              <a:spcBef>
                <a:spcPct val="0"/>
              </a:spcBef>
            </a:pPr>
            <a:r>
              <a:rPr lang="en-US" dirty="0">
                <a:latin typeface="Times New Roman" charset="0"/>
              </a:rPr>
              <a:t>_____________</a:t>
            </a:r>
          </a:p>
          <a:p>
            <a:pPr eaLnBrk="1" hangingPunct="1">
              <a:spcBef>
                <a:spcPct val="0"/>
              </a:spcBef>
            </a:pPr>
            <a:r>
              <a:rPr lang="en-US" dirty="0">
                <a:latin typeface="Times New Roman" charset="0"/>
              </a:rPr>
              <a:t>OB-02-Ammonites-9</a:t>
            </a:r>
          </a:p>
          <a:p>
            <a:pPr eaLnBrk="1" hangingPunct="1">
              <a:spcBef>
                <a:spcPct val="0"/>
              </a:spcBef>
            </a:pPr>
            <a:r>
              <a:rPr lang="en-US" dirty="0">
                <a:latin typeface="Times New Roman" charset="0"/>
              </a:rPr>
              <a:t>OB-09-Edomites-8</a:t>
            </a:r>
          </a:p>
          <a:p>
            <a:pPr eaLnBrk="1" hangingPunct="1">
              <a:spcBef>
                <a:spcPct val="0"/>
              </a:spcBef>
            </a:pPr>
            <a:r>
              <a:rPr lang="en-US" dirty="0">
                <a:latin typeface="Times New Roman" charset="0"/>
              </a:rPr>
              <a:t>OB-11-Moabites-72</a:t>
            </a:r>
          </a:p>
          <a:p>
            <a:pPr eaLnBrk="1" hangingPunct="1">
              <a:spcBef>
                <a:spcPct val="0"/>
              </a:spcBef>
            </a:pPr>
            <a:r>
              <a:rPr lang="en-US" dirty="0">
                <a:latin typeface="Times New Roman" charset="0"/>
              </a:rPr>
              <a:t>OS-04-Numbers-282</a:t>
            </a:r>
          </a:p>
          <a:p>
            <a:pPr eaLnBrk="1" hangingPunct="1">
              <a:spcBef>
                <a:spcPct val="0"/>
              </a:spcBef>
            </a:pPr>
            <a:endParaRPr lang="en-U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9419237-6EDE-4739-8D18-F8614CE6E74A}" type="slidenum">
              <a:rPr lang="en-US" altLang="en-US"/>
              <a:pPr/>
              <a:t>‹#›</a:t>
            </a:fld>
            <a:endParaRPr lang="en-US" altLang="en-US"/>
          </a:p>
        </p:txBody>
      </p:sp>
    </p:spTree>
    <p:extLst>
      <p:ext uri="{BB962C8B-B14F-4D97-AF65-F5344CB8AC3E}">
        <p14:creationId xmlns:p14="http://schemas.microsoft.com/office/powerpoint/2010/main" val="40958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087B4EB-4B0D-4319-A692-412DAF011116}" type="slidenum">
              <a:rPr lang="en-US" altLang="en-US"/>
              <a:pPr/>
              <a:t>‹#›</a:t>
            </a:fld>
            <a:endParaRPr lang="en-US" altLang="en-US"/>
          </a:p>
        </p:txBody>
      </p:sp>
    </p:spTree>
    <p:extLst>
      <p:ext uri="{BB962C8B-B14F-4D97-AF65-F5344CB8AC3E}">
        <p14:creationId xmlns:p14="http://schemas.microsoft.com/office/powerpoint/2010/main" val="1214423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7D839F5-0373-4DE0-BCA4-6ECD2E4D0216}" type="slidenum">
              <a:rPr lang="en-US" altLang="en-US"/>
              <a:pPr/>
              <a:t>‹#›</a:t>
            </a:fld>
            <a:endParaRPr lang="en-US" altLang="en-US"/>
          </a:p>
        </p:txBody>
      </p:sp>
    </p:spTree>
    <p:extLst>
      <p:ext uri="{BB962C8B-B14F-4D97-AF65-F5344CB8AC3E}">
        <p14:creationId xmlns:p14="http://schemas.microsoft.com/office/powerpoint/2010/main" val="850662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C66C304-5CC0-4509-80F7-A047AD7B22E1}" type="slidenum">
              <a:rPr lang="en-US" altLang="en-US"/>
              <a:pPr/>
              <a:t>‹#›</a:t>
            </a:fld>
            <a:endParaRPr lang="en-US" altLang="en-US"/>
          </a:p>
        </p:txBody>
      </p:sp>
    </p:spTree>
    <p:extLst>
      <p:ext uri="{BB962C8B-B14F-4D97-AF65-F5344CB8AC3E}">
        <p14:creationId xmlns:p14="http://schemas.microsoft.com/office/powerpoint/2010/main" val="759508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EDF19F55-B08D-4540-9EF7-6150F4A8C9CB}" type="slidenum">
              <a:rPr lang="en-US" altLang="en-US"/>
              <a:pPr/>
              <a:t>‹#›</a:t>
            </a:fld>
            <a:endParaRPr lang="en-US" altLang="en-US"/>
          </a:p>
        </p:txBody>
      </p:sp>
    </p:spTree>
    <p:extLst>
      <p:ext uri="{BB962C8B-B14F-4D97-AF65-F5344CB8AC3E}">
        <p14:creationId xmlns:p14="http://schemas.microsoft.com/office/powerpoint/2010/main" val="2966918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bwMode="black">
          <a:xfrm>
            <a:off x="762000" y="4038600"/>
            <a:ext cx="7772400" cy="990600"/>
          </a:xfrm>
          <a:effectLst>
            <a:outerShdw blurRad="63500" dist="53882" dir="2700000" algn="ctr" rotWithShape="0">
              <a:srgbClr val="000000">
                <a:alpha val="74998"/>
              </a:srgbClr>
            </a:outerShdw>
          </a:effectLst>
        </p:spPr>
        <p:txBody>
          <a:bodyPr/>
          <a:lstStyle>
            <a:lvl1pPr>
              <a:defRPr sz="4400">
                <a:solidFill>
                  <a:schemeClr val="tx1"/>
                </a:solidFill>
              </a:defRPr>
            </a:lvl1pPr>
          </a:lstStyle>
          <a:p>
            <a:r>
              <a:rPr lang="en-US"/>
              <a:t>Click to edit Master title style</a:t>
            </a:r>
          </a:p>
        </p:txBody>
      </p:sp>
      <p:sp>
        <p:nvSpPr>
          <p:cNvPr id="208899"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a:solidFill>
                  <a:schemeClr val="tx2"/>
                </a:solidFill>
              </a:defRPr>
            </a:lvl1pPr>
          </a:lstStyle>
          <a:p>
            <a:r>
              <a:rPr lang="en-US"/>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a:lvl1pPr>
          </a:lstStyle>
          <a:p>
            <a:endParaRPr lang="en-US" altLang="en-US"/>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a:lvl1pPr>
          </a:lstStyle>
          <a:p>
            <a:endParaRPr lang="en-US" altLang="en-US"/>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a:latin typeface="Times New Roman" pitchFamily="18" charset="0"/>
              </a:defRPr>
            </a:lvl1pPr>
          </a:lstStyle>
          <a:p>
            <a:fld id="{A7B34D35-1DB2-42B6-A19E-467DF6F9DAB6}" type="slidenum">
              <a:rPr lang="en-US" altLang="en-US"/>
              <a:pPr/>
              <a:t>‹#›</a:t>
            </a:fld>
            <a:endParaRPr lang="en-US" altLang="en-US"/>
          </a:p>
        </p:txBody>
      </p:sp>
    </p:spTree>
    <p:extLst>
      <p:ext uri="{BB962C8B-B14F-4D97-AF65-F5344CB8AC3E}">
        <p14:creationId xmlns:p14="http://schemas.microsoft.com/office/powerpoint/2010/main" val="10756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F806BA87-871B-4232-8BCA-D2F9938B97C9}" type="slidenum">
              <a:rPr lang="en-US" altLang="en-US"/>
              <a:pPr/>
              <a:t>‹#›</a:t>
            </a:fld>
            <a:endParaRPr lang="en-US" altLang="en-US"/>
          </a:p>
        </p:txBody>
      </p:sp>
    </p:spTree>
    <p:extLst>
      <p:ext uri="{BB962C8B-B14F-4D97-AF65-F5344CB8AC3E}">
        <p14:creationId xmlns:p14="http://schemas.microsoft.com/office/powerpoint/2010/main" val="914950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9E52E492-92BB-472E-96B9-BF58AB6DE733}" type="slidenum">
              <a:rPr lang="en-US" altLang="en-US"/>
              <a:pPr/>
              <a:t>‹#›</a:t>
            </a:fld>
            <a:endParaRPr lang="en-US" altLang="en-US"/>
          </a:p>
        </p:txBody>
      </p:sp>
    </p:spTree>
    <p:extLst>
      <p:ext uri="{BB962C8B-B14F-4D97-AF65-F5344CB8AC3E}">
        <p14:creationId xmlns:p14="http://schemas.microsoft.com/office/powerpoint/2010/main" val="3775287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fld id="{7D8BC325-DAC7-4491-94F5-E15113434CA9}" type="slidenum">
              <a:rPr lang="en-US" altLang="en-US"/>
              <a:pPr/>
              <a:t>‹#›</a:t>
            </a:fld>
            <a:endParaRPr lang="en-US" altLang="en-US"/>
          </a:p>
        </p:txBody>
      </p:sp>
    </p:spTree>
    <p:extLst>
      <p:ext uri="{BB962C8B-B14F-4D97-AF65-F5344CB8AC3E}">
        <p14:creationId xmlns:p14="http://schemas.microsoft.com/office/powerpoint/2010/main" val="3435884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ltLang="en-US"/>
          </a:p>
        </p:txBody>
      </p:sp>
      <p:sp>
        <p:nvSpPr>
          <p:cNvPr id="8" name="Rectangle 5"/>
          <p:cNvSpPr>
            <a:spLocks noGrp="1" noChangeArrowheads="1"/>
          </p:cNvSpPr>
          <p:nvPr>
            <p:ph type="ftr" sz="quarter" idx="11"/>
          </p:nvPr>
        </p:nvSpPr>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a:latin typeface="Times New Roman" pitchFamily="18" charset="0"/>
              </a:defRPr>
            </a:lvl1pPr>
          </a:lstStyle>
          <a:p>
            <a:fld id="{3A37F716-D5D9-47C0-B76A-9EC4C2BE52D2}" type="slidenum">
              <a:rPr lang="en-US" altLang="en-US"/>
              <a:pPr/>
              <a:t>‹#›</a:t>
            </a:fld>
            <a:endParaRPr lang="en-US" altLang="en-US"/>
          </a:p>
        </p:txBody>
      </p:sp>
    </p:spTree>
    <p:extLst>
      <p:ext uri="{BB962C8B-B14F-4D97-AF65-F5344CB8AC3E}">
        <p14:creationId xmlns:p14="http://schemas.microsoft.com/office/powerpoint/2010/main" val="3840225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atin typeface="Times New Roman" pitchFamily="18" charset="0"/>
              </a:defRPr>
            </a:lvl1pPr>
          </a:lstStyle>
          <a:p>
            <a:fld id="{C7FEB3DF-1659-4FBC-B6AF-1FE2F2AAAEE9}" type="slidenum">
              <a:rPr lang="en-US" altLang="en-US"/>
              <a:pPr/>
              <a:t>‹#›</a:t>
            </a:fld>
            <a:endParaRPr lang="en-US" altLang="en-US"/>
          </a:p>
        </p:txBody>
      </p:sp>
    </p:spTree>
    <p:extLst>
      <p:ext uri="{BB962C8B-B14F-4D97-AF65-F5344CB8AC3E}">
        <p14:creationId xmlns:p14="http://schemas.microsoft.com/office/powerpoint/2010/main" val="2063822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B17FBB8-6899-4180-993D-229EABE3F685}" type="slidenum">
              <a:rPr lang="en-US" altLang="en-US"/>
              <a:pPr/>
              <a:t>‹#›</a:t>
            </a:fld>
            <a:endParaRPr lang="en-US" altLang="en-US"/>
          </a:p>
        </p:txBody>
      </p:sp>
    </p:spTree>
    <p:extLst>
      <p:ext uri="{BB962C8B-B14F-4D97-AF65-F5344CB8AC3E}">
        <p14:creationId xmlns:p14="http://schemas.microsoft.com/office/powerpoint/2010/main" val="2249798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atin typeface="Times New Roman" pitchFamily="18" charset="0"/>
              </a:defRPr>
            </a:lvl1pPr>
          </a:lstStyle>
          <a:p>
            <a:fld id="{0B221514-4ECB-435A-B509-A4E0D70720F6}" type="slidenum">
              <a:rPr lang="en-US" altLang="en-US"/>
              <a:pPr/>
              <a:t>‹#›</a:t>
            </a:fld>
            <a:endParaRPr lang="en-US" altLang="en-US"/>
          </a:p>
        </p:txBody>
      </p:sp>
    </p:spTree>
    <p:extLst>
      <p:ext uri="{BB962C8B-B14F-4D97-AF65-F5344CB8AC3E}">
        <p14:creationId xmlns:p14="http://schemas.microsoft.com/office/powerpoint/2010/main" val="3416592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fld id="{E9C42BF7-EEBD-491F-B810-6F69E97A04B0}" type="slidenum">
              <a:rPr lang="en-US" altLang="en-US"/>
              <a:pPr/>
              <a:t>‹#›</a:t>
            </a:fld>
            <a:endParaRPr lang="en-US" altLang="en-US"/>
          </a:p>
        </p:txBody>
      </p:sp>
    </p:spTree>
    <p:extLst>
      <p:ext uri="{BB962C8B-B14F-4D97-AF65-F5344CB8AC3E}">
        <p14:creationId xmlns:p14="http://schemas.microsoft.com/office/powerpoint/2010/main" val="39812607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fld id="{3412CF55-FE9B-433F-9DC4-CE77B155F362}" type="slidenum">
              <a:rPr lang="en-US" altLang="en-US"/>
              <a:pPr/>
              <a:t>‹#›</a:t>
            </a:fld>
            <a:endParaRPr lang="en-US" altLang="en-US"/>
          </a:p>
        </p:txBody>
      </p:sp>
    </p:spTree>
    <p:extLst>
      <p:ext uri="{BB962C8B-B14F-4D97-AF65-F5344CB8AC3E}">
        <p14:creationId xmlns:p14="http://schemas.microsoft.com/office/powerpoint/2010/main" val="2007096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E8B63D34-3402-40A9-9A27-EB5C5709F0C4}" type="slidenum">
              <a:rPr lang="en-US" altLang="en-US"/>
              <a:pPr/>
              <a:t>‹#›</a:t>
            </a:fld>
            <a:endParaRPr lang="en-US" altLang="en-US"/>
          </a:p>
        </p:txBody>
      </p:sp>
    </p:spTree>
    <p:extLst>
      <p:ext uri="{BB962C8B-B14F-4D97-AF65-F5344CB8AC3E}">
        <p14:creationId xmlns:p14="http://schemas.microsoft.com/office/powerpoint/2010/main" val="454320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DDAEAB4D-A4CB-4F43-9F9D-56EC53A9D0FA}" type="slidenum">
              <a:rPr lang="en-US" altLang="en-US"/>
              <a:pPr/>
              <a:t>‹#›</a:t>
            </a:fld>
            <a:endParaRPr lang="en-US" altLang="en-US"/>
          </a:p>
        </p:txBody>
      </p:sp>
    </p:spTree>
    <p:extLst>
      <p:ext uri="{BB962C8B-B14F-4D97-AF65-F5344CB8AC3E}">
        <p14:creationId xmlns:p14="http://schemas.microsoft.com/office/powerpoint/2010/main" val="3787567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a:t>Click to edit Master title style</a:t>
            </a:r>
          </a:p>
        </p:txBody>
      </p:sp>
      <p:sp>
        <p:nvSpPr>
          <p:cNvPr id="3" name="SmartArt Placeholder 2"/>
          <p:cNvSpPr>
            <a:spLocks noGrp="1"/>
          </p:cNvSpPr>
          <p:nvPr>
            <p:ph type="dgm" idx="1"/>
          </p:nvPr>
        </p:nvSpPr>
        <p:spPr>
          <a:xfrm>
            <a:off x="457200" y="1295400"/>
            <a:ext cx="8229600" cy="48307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E66D14F1-A69C-4EE5-9888-988AF2DC9D4F}" type="slidenum">
              <a:rPr lang="en-US" altLang="en-US"/>
              <a:pPr/>
              <a:t>‹#›</a:t>
            </a:fld>
            <a:endParaRPr lang="en-US" altLang="en-US"/>
          </a:p>
        </p:txBody>
      </p:sp>
    </p:spTree>
    <p:extLst>
      <p:ext uri="{BB962C8B-B14F-4D97-AF65-F5344CB8AC3E}">
        <p14:creationId xmlns:p14="http://schemas.microsoft.com/office/powerpoint/2010/main" val="9098679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bwMode="black">
          <a:xfrm>
            <a:off x="762000" y="4038600"/>
            <a:ext cx="7772400" cy="990600"/>
          </a:xfrm>
          <a:effectLst>
            <a:outerShdw blurRad="63500" dist="53882" dir="2700000" algn="ctr" rotWithShape="0">
              <a:srgbClr val="000000">
                <a:alpha val="74998"/>
              </a:srgbClr>
            </a:outerShdw>
          </a:effectLst>
        </p:spPr>
        <p:txBody>
          <a:bodyPr/>
          <a:lstStyle>
            <a:lvl1pPr>
              <a:defRPr sz="4400">
                <a:solidFill>
                  <a:schemeClr val="tx1"/>
                </a:solidFill>
              </a:defRPr>
            </a:lvl1pPr>
          </a:lstStyle>
          <a:p>
            <a:r>
              <a:rPr lang="en-US"/>
              <a:t>Click to edit Master title style</a:t>
            </a:r>
          </a:p>
        </p:txBody>
      </p:sp>
      <p:sp>
        <p:nvSpPr>
          <p:cNvPr id="208899"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a:solidFill>
                  <a:schemeClr val="tx2"/>
                </a:solidFill>
              </a:defRPr>
            </a:lvl1pPr>
          </a:lstStyle>
          <a:p>
            <a:r>
              <a:rPr lang="en-US"/>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a:lvl1pPr>
          </a:lstStyle>
          <a:p>
            <a:endParaRPr lang="en-US" altLang="en-US"/>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a:lvl1pPr>
          </a:lstStyle>
          <a:p>
            <a:endParaRPr lang="en-US" altLang="en-US"/>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a:latin typeface="Times New Roman" pitchFamily="18" charset="0"/>
              </a:defRPr>
            </a:lvl1pPr>
          </a:lstStyle>
          <a:p>
            <a:fld id="{16C940A4-1B0F-48AA-97A5-8BFE3D282336}" type="slidenum">
              <a:rPr lang="en-US" altLang="en-US"/>
              <a:pPr/>
              <a:t>‹#›</a:t>
            </a:fld>
            <a:endParaRPr lang="en-US" altLang="en-US"/>
          </a:p>
        </p:txBody>
      </p:sp>
    </p:spTree>
    <p:extLst>
      <p:ext uri="{BB962C8B-B14F-4D97-AF65-F5344CB8AC3E}">
        <p14:creationId xmlns:p14="http://schemas.microsoft.com/office/powerpoint/2010/main" val="892068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D2A838C3-355A-429F-A8CD-CF696FC0B917}" type="slidenum">
              <a:rPr lang="en-US" altLang="en-US"/>
              <a:pPr/>
              <a:t>‹#›</a:t>
            </a:fld>
            <a:endParaRPr lang="en-US" altLang="en-US"/>
          </a:p>
        </p:txBody>
      </p:sp>
    </p:spTree>
    <p:extLst>
      <p:ext uri="{BB962C8B-B14F-4D97-AF65-F5344CB8AC3E}">
        <p14:creationId xmlns:p14="http://schemas.microsoft.com/office/powerpoint/2010/main" val="2889150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B8DD0E47-6312-452D-96A7-C95938225116}" type="slidenum">
              <a:rPr lang="en-US" altLang="en-US"/>
              <a:pPr/>
              <a:t>‹#›</a:t>
            </a:fld>
            <a:endParaRPr lang="en-US" altLang="en-US"/>
          </a:p>
        </p:txBody>
      </p:sp>
    </p:spTree>
    <p:extLst>
      <p:ext uri="{BB962C8B-B14F-4D97-AF65-F5344CB8AC3E}">
        <p14:creationId xmlns:p14="http://schemas.microsoft.com/office/powerpoint/2010/main" val="3927655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fld id="{D3D34AAC-7B90-4DE1-A8DC-04A8446F540B}" type="slidenum">
              <a:rPr lang="en-US" altLang="en-US"/>
              <a:pPr/>
              <a:t>‹#›</a:t>
            </a:fld>
            <a:endParaRPr lang="en-US" altLang="en-US"/>
          </a:p>
        </p:txBody>
      </p:sp>
    </p:spTree>
    <p:extLst>
      <p:ext uri="{BB962C8B-B14F-4D97-AF65-F5344CB8AC3E}">
        <p14:creationId xmlns:p14="http://schemas.microsoft.com/office/powerpoint/2010/main" val="1339698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AD1AC8A-7D0B-406A-8724-48E516103458}" type="slidenum">
              <a:rPr lang="en-US" altLang="en-US"/>
              <a:pPr/>
              <a:t>‹#›</a:t>
            </a:fld>
            <a:endParaRPr lang="en-US" altLang="en-US"/>
          </a:p>
        </p:txBody>
      </p:sp>
    </p:spTree>
    <p:extLst>
      <p:ext uri="{BB962C8B-B14F-4D97-AF65-F5344CB8AC3E}">
        <p14:creationId xmlns:p14="http://schemas.microsoft.com/office/powerpoint/2010/main" val="5543160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ltLang="en-US"/>
          </a:p>
        </p:txBody>
      </p:sp>
      <p:sp>
        <p:nvSpPr>
          <p:cNvPr id="8" name="Rectangle 5"/>
          <p:cNvSpPr>
            <a:spLocks noGrp="1" noChangeArrowheads="1"/>
          </p:cNvSpPr>
          <p:nvPr>
            <p:ph type="ftr" sz="quarter" idx="11"/>
          </p:nvPr>
        </p:nvSpPr>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a:latin typeface="Times New Roman" pitchFamily="18" charset="0"/>
              </a:defRPr>
            </a:lvl1pPr>
          </a:lstStyle>
          <a:p>
            <a:fld id="{2A68984A-3FD4-415D-8D8E-3B28DFD94128}" type="slidenum">
              <a:rPr lang="en-US" altLang="en-US"/>
              <a:pPr/>
              <a:t>‹#›</a:t>
            </a:fld>
            <a:endParaRPr lang="en-US" altLang="en-US"/>
          </a:p>
        </p:txBody>
      </p:sp>
    </p:spTree>
    <p:extLst>
      <p:ext uri="{BB962C8B-B14F-4D97-AF65-F5344CB8AC3E}">
        <p14:creationId xmlns:p14="http://schemas.microsoft.com/office/powerpoint/2010/main" val="4263589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atin typeface="Times New Roman" pitchFamily="18" charset="0"/>
              </a:defRPr>
            </a:lvl1pPr>
          </a:lstStyle>
          <a:p>
            <a:fld id="{E30354C5-BCF5-47BC-8369-8919D4733ABB}" type="slidenum">
              <a:rPr lang="en-US" altLang="en-US"/>
              <a:pPr/>
              <a:t>‹#›</a:t>
            </a:fld>
            <a:endParaRPr lang="en-US" altLang="en-US"/>
          </a:p>
        </p:txBody>
      </p:sp>
    </p:spTree>
    <p:extLst>
      <p:ext uri="{BB962C8B-B14F-4D97-AF65-F5344CB8AC3E}">
        <p14:creationId xmlns:p14="http://schemas.microsoft.com/office/powerpoint/2010/main" val="1879631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atin typeface="Times New Roman" pitchFamily="18" charset="0"/>
              </a:defRPr>
            </a:lvl1pPr>
          </a:lstStyle>
          <a:p>
            <a:fld id="{0DEF0EEE-01A0-47A0-871F-6E7D1CA152E8}" type="slidenum">
              <a:rPr lang="en-US" altLang="en-US"/>
              <a:pPr/>
              <a:t>‹#›</a:t>
            </a:fld>
            <a:endParaRPr lang="en-US" altLang="en-US"/>
          </a:p>
        </p:txBody>
      </p:sp>
    </p:spTree>
    <p:extLst>
      <p:ext uri="{BB962C8B-B14F-4D97-AF65-F5344CB8AC3E}">
        <p14:creationId xmlns:p14="http://schemas.microsoft.com/office/powerpoint/2010/main" val="1177285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fld id="{FD83BAFC-E52E-4E2D-B65E-1D618FD55DB9}" type="slidenum">
              <a:rPr lang="en-US" altLang="en-US"/>
              <a:pPr/>
              <a:t>‹#›</a:t>
            </a:fld>
            <a:endParaRPr lang="en-US" altLang="en-US"/>
          </a:p>
        </p:txBody>
      </p:sp>
    </p:spTree>
    <p:extLst>
      <p:ext uri="{BB962C8B-B14F-4D97-AF65-F5344CB8AC3E}">
        <p14:creationId xmlns:p14="http://schemas.microsoft.com/office/powerpoint/2010/main" val="3229681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fld id="{FC1FC390-5C09-4EF4-92D1-CF97F79DFC10}" type="slidenum">
              <a:rPr lang="en-US" altLang="en-US"/>
              <a:pPr/>
              <a:t>‹#›</a:t>
            </a:fld>
            <a:endParaRPr lang="en-US" altLang="en-US"/>
          </a:p>
        </p:txBody>
      </p:sp>
    </p:spTree>
    <p:extLst>
      <p:ext uri="{BB962C8B-B14F-4D97-AF65-F5344CB8AC3E}">
        <p14:creationId xmlns:p14="http://schemas.microsoft.com/office/powerpoint/2010/main" val="547443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BE92F77A-26C1-4DB8-BE42-D0E4DE772788}" type="slidenum">
              <a:rPr lang="en-US" altLang="en-US"/>
              <a:pPr/>
              <a:t>‹#›</a:t>
            </a:fld>
            <a:endParaRPr lang="en-US" altLang="en-US"/>
          </a:p>
        </p:txBody>
      </p:sp>
    </p:spTree>
    <p:extLst>
      <p:ext uri="{BB962C8B-B14F-4D97-AF65-F5344CB8AC3E}">
        <p14:creationId xmlns:p14="http://schemas.microsoft.com/office/powerpoint/2010/main" val="23694356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1FF4B48B-E327-4639-B0E7-81B467C50DB5}" type="slidenum">
              <a:rPr lang="en-US" altLang="en-US"/>
              <a:pPr/>
              <a:t>‹#›</a:t>
            </a:fld>
            <a:endParaRPr lang="en-US" altLang="en-US"/>
          </a:p>
        </p:txBody>
      </p:sp>
    </p:spTree>
    <p:extLst>
      <p:ext uri="{BB962C8B-B14F-4D97-AF65-F5344CB8AC3E}">
        <p14:creationId xmlns:p14="http://schemas.microsoft.com/office/powerpoint/2010/main" val="1674978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a:t>Click to edit Master title style</a:t>
            </a:r>
          </a:p>
        </p:txBody>
      </p:sp>
      <p:sp>
        <p:nvSpPr>
          <p:cNvPr id="3" name="SmartArt Placeholder 2"/>
          <p:cNvSpPr>
            <a:spLocks noGrp="1"/>
          </p:cNvSpPr>
          <p:nvPr>
            <p:ph type="dgm" idx="1"/>
          </p:nvPr>
        </p:nvSpPr>
        <p:spPr>
          <a:xfrm>
            <a:off x="457200" y="1295400"/>
            <a:ext cx="8229600" cy="48307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CEE78ACE-64C7-4C5F-BEA4-D48F34AF0EC0}" type="slidenum">
              <a:rPr lang="en-US" altLang="en-US"/>
              <a:pPr/>
              <a:t>‹#›</a:t>
            </a:fld>
            <a:endParaRPr lang="en-US" altLang="en-US"/>
          </a:p>
        </p:txBody>
      </p:sp>
    </p:spTree>
    <p:extLst>
      <p:ext uri="{BB962C8B-B14F-4D97-AF65-F5344CB8AC3E}">
        <p14:creationId xmlns:p14="http://schemas.microsoft.com/office/powerpoint/2010/main" val="36834044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9EC1505-12F6-43F0-9B35-ED196E88F895}" type="slidenum">
              <a:rPr lang="en-US" altLang="en-US"/>
              <a:pPr/>
              <a:t>‹#›</a:t>
            </a:fld>
            <a:endParaRPr lang="en-US" altLang="en-US"/>
          </a:p>
        </p:txBody>
      </p:sp>
    </p:spTree>
    <p:extLst>
      <p:ext uri="{BB962C8B-B14F-4D97-AF65-F5344CB8AC3E}">
        <p14:creationId xmlns:p14="http://schemas.microsoft.com/office/powerpoint/2010/main" val="11947048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E27C39B-211A-4F9B-8AA1-1618DE9D65FF}" type="slidenum">
              <a:rPr lang="en-US" altLang="en-US"/>
              <a:pPr/>
              <a:t>‹#›</a:t>
            </a:fld>
            <a:endParaRPr lang="en-US" altLang="en-US"/>
          </a:p>
        </p:txBody>
      </p:sp>
    </p:spTree>
    <p:extLst>
      <p:ext uri="{BB962C8B-B14F-4D97-AF65-F5344CB8AC3E}">
        <p14:creationId xmlns:p14="http://schemas.microsoft.com/office/powerpoint/2010/main" val="2662898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59C9211-C1B9-4AA1-9B74-71AE3F5F14E7}" type="slidenum">
              <a:rPr lang="en-US" altLang="en-US"/>
              <a:pPr/>
              <a:t>‹#›</a:t>
            </a:fld>
            <a:endParaRPr lang="en-US" altLang="en-US"/>
          </a:p>
        </p:txBody>
      </p:sp>
    </p:spTree>
    <p:extLst>
      <p:ext uri="{BB962C8B-B14F-4D97-AF65-F5344CB8AC3E}">
        <p14:creationId xmlns:p14="http://schemas.microsoft.com/office/powerpoint/2010/main" val="689378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6B1E555-6E26-46D8-BD42-9ECF6A2D95DA}" type="slidenum">
              <a:rPr lang="en-US" altLang="en-US"/>
              <a:pPr/>
              <a:t>‹#›</a:t>
            </a:fld>
            <a:endParaRPr lang="en-US" altLang="en-US"/>
          </a:p>
        </p:txBody>
      </p:sp>
    </p:spTree>
    <p:extLst>
      <p:ext uri="{BB962C8B-B14F-4D97-AF65-F5344CB8AC3E}">
        <p14:creationId xmlns:p14="http://schemas.microsoft.com/office/powerpoint/2010/main" val="4840087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CE7A8D2-4A21-4034-A6D0-24EFDA834234}" type="slidenum">
              <a:rPr lang="en-US" altLang="en-US"/>
              <a:pPr/>
              <a:t>‹#›</a:t>
            </a:fld>
            <a:endParaRPr lang="en-US" altLang="en-US"/>
          </a:p>
        </p:txBody>
      </p:sp>
    </p:spTree>
    <p:extLst>
      <p:ext uri="{BB962C8B-B14F-4D97-AF65-F5344CB8AC3E}">
        <p14:creationId xmlns:p14="http://schemas.microsoft.com/office/powerpoint/2010/main" val="1032165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A93208C7-BDE8-4B55-9746-A7D8477667C8}" type="slidenum">
              <a:rPr lang="en-US" altLang="en-US"/>
              <a:pPr/>
              <a:t>‹#›</a:t>
            </a:fld>
            <a:endParaRPr lang="en-US" altLang="en-US"/>
          </a:p>
        </p:txBody>
      </p:sp>
    </p:spTree>
    <p:extLst>
      <p:ext uri="{BB962C8B-B14F-4D97-AF65-F5344CB8AC3E}">
        <p14:creationId xmlns:p14="http://schemas.microsoft.com/office/powerpoint/2010/main" val="667517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2B8FBB6-A2C2-4DF1-AA6A-197DC7255032}" type="slidenum">
              <a:rPr lang="en-US" altLang="en-US"/>
              <a:pPr/>
              <a:t>‹#›</a:t>
            </a:fld>
            <a:endParaRPr lang="en-US" altLang="en-US"/>
          </a:p>
        </p:txBody>
      </p:sp>
    </p:spTree>
    <p:extLst>
      <p:ext uri="{BB962C8B-B14F-4D97-AF65-F5344CB8AC3E}">
        <p14:creationId xmlns:p14="http://schemas.microsoft.com/office/powerpoint/2010/main" val="16696637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AF7554A-FFF8-47B3-94A9-35A3584F45D4}" type="slidenum">
              <a:rPr lang="en-US" altLang="en-US"/>
              <a:pPr/>
              <a:t>‹#›</a:t>
            </a:fld>
            <a:endParaRPr lang="en-US" altLang="en-US"/>
          </a:p>
        </p:txBody>
      </p:sp>
    </p:spTree>
    <p:extLst>
      <p:ext uri="{BB962C8B-B14F-4D97-AF65-F5344CB8AC3E}">
        <p14:creationId xmlns:p14="http://schemas.microsoft.com/office/powerpoint/2010/main" val="21415826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D947F65-D90A-491D-AD1C-7CDB3F910D26}" type="slidenum">
              <a:rPr lang="en-US" altLang="en-US"/>
              <a:pPr/>
              <a:t>‹#›</a:t>
            </a:fld>
            <a:endParaRPr lang="en-US" altLang="en-US"/>
          </a:p>
        </p:txBody>
      </p:sp>
    </p:spTree>
    <p:extLst>
      <p:ext uri="{BB962C8B-B14F-4D97-AF65-F5344CB8AC3E}">
        <p14:creationId xmlns:p14="http://schemas.microsoft.com/office/powerpoint/2010/main" val="5483043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A23C623-B4A5-4E6D-A923-D8BDF821DDD2}" type="slidenum">
              <a:rPr lang="en-US" altLang="en-US"/>
              <a:pPr/>
              <a:t>‹#›</a:t>
            </a:fld>
            <a:endParaRPr lang="en-US" altLang="en-US"/>
          </a:p>
        </p:txBody>
      </p:sp>
    </p:spTree>
    <p:extLst>
      <p:ext uri="{BB962C8B-B14F-4D97-AF65-F5344CB8AC3E}">
        <p14:creationId xmlns:p14="http://schemas.microsoft.com/office/powerpoint/2010/main" val="41026234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3FA4DC7-8DF4-48CE-8815-67E9AD29A14D}" type="slidenum">
              <a:rPr lang="en-US" altLang="en-US"/>
              <a:pPr/>
              <a:t>‹#›</a:t>
            </a:fld>
            <a:endParaRPr lang="en-US" altLang="en-US"/>
          </a:p>
        </p:txBody>
      </p:sp>
    </p:spTree>
    <p:extLst>
      <p:ext uri="{BB962C8B-B14F-4D97-AF65-F5344CB8AC3E}">
        <p14:creationId xmlns:p14="http://schemas.microsoft.com/office/powerpoint/2010/main" val="35821232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75CD803-2F6C-4A3C-AFC0-9D5EF0E1D24F}" type="slidenum">
              <a:rPr lang="en-US" altLang="en-US"/>
              <a:pPr/>
              <a:t>‹#›</a:t>
            </a:fld>
            <a:endParaRPr lang="en-US" altLang="en-US"/>
          </a:p>
        </p:txBody>
      </p:sp>
    </p:spTree>
    <p:extLst>
      <p:ext uri="{BB962C8B-B14F-4D97-AF65-F5344CB8AC3E}">
        <p14:creationId xmlns:p14="http://schemas.microsoft.com/office/powerpoint/2010/main" val="37096847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351B4DE-6567-4A40-A8EC-738641A2CD39}" type="slidenum">
              <a:rPr lang="en-US" altLang="en-US"/>
              <a:pPr/>
              <a:t>‹#›</a:t>
            </a:fld>
            <a:endParaRPr lang="en-US" altLang="en-US"/>
          </a:p>
        </p:txBody>
      </p:sp>
    </p:spTree>
    <p:extLst>
      <p:ext uri="{BB962C8B-B14F-4D97-AF65-F5344CB8AC3E}">
        <p14:creationId xmlns:p14="http://schemas.microsoft.com/office/powerpoint/2010/main" val="1270770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870EAF7D-97F4-47D0-91C2-E1A2D7F6BB10}" type="slidenum">
              <a:rPr lang="en-US" altLang="en-US"/>
              <a:pPr/>
              <a:t>‹#›</a:t>
            </a:fld>
            <a:endParaRPr lang="en-US" altLang="en-US"/>
          </a:p>
        </p:txBody>
      </p:sp>
    </p:spTree>
    <p:extLst>
      <p:ext uri="{BB962C8B-B14F-4D97-AF65-F5344CB8AC3E}">
        <p14:creationId xmlns:p14="http://schemas.microsoft.com/office/powerpoint/2010/main" val="5084694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368B41C8-7428-4C96-817D-1CB1F522786D}" type="slidenum">
              <a:rPr lang="en-US" altLang="en-US"/>
              <a:pPr/>
              <a:t>‹#›</a:t>
            </a:fld>
            <a:endParaRPr lang="en-US" altLang="en-US"/>
          </a:p>
        </p:txBody>
      </p:sp>
    </p:spTree>
    <p:extLst>
      <p:ext uri="{BB962C8B-B14F-4D97-AF65-F5344CB8AC3E}">
        <p14:creationId xmlns:p14="http://schemas.microsoft.com/office/powerpoint/2010/main" val="2328952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F486133-E361-4A28-8E5B-CDBC290FF7C8}" type="slidenum">
              <a:rPr lang="en-US" altLang="en-US"/>
              <a:pPr/>
              <a:t>‹#›</a:t>
            </a:fld>
            <a:endParaRPr lang="en-US" altLang="en-US"/>
          </a:p>
        </p:txBody>
      </p:sp>
    </p:spTree>
    <p:extLst>
      <p:ext uri="{BB962C8B-B14F-4D97-AF65-F5344CB8AC3E}">
        <p14:creationId xmlns:p14="http://schemas.microsoft.com/office/powerpoint/2010/main" val="10836342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36A5944A-E2CA-4D45-8A69-1DC327191F9B}" type="slidenum">
              <a:rPr lang="en-US" altLang="en-US"/>
              <a:pPr/>
              <a:t>‹#›</a:t>
            </a:fld>
            <a:endParaRPr lang="en-US" altLang="en-US"/>
          </a:p>
        </p:txBody>
      </p:sp>
    </p:spTree>
    <p:extLst>
      <p:ext uri="{BB962C8B-B14F-4D97-AF65-F5344CB8AC3E}">
        <p14:creationId xmlns:p14="http://schemas.microsoft.com/office/powerpoint/2010/main" val="10791068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3DC6DAEA-5FFD-4ABE-9DAD-94AE69FD85C5}" type="slidenum">
              <a:rPr lang="en-US" altLang="en-US"/>
              <a:pPr/>
              <a:t>‹#›</a:t>
            </a:fld>
            <a:endParaRPr lang="en-US" altLang="en-US"/>
          </a:p>
        </p:txBody>
      </p:sp>
    </p:spTree>
    <p:extLst>
      <p:ext uri="{BB962C8B-B14F-4D97-AF65-F5344CB8AC3E}">
        <p14:creationId xmlns:p14="http://schemas.microsoft.com/office/powerpoint/2010/main" val="19377814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47B5C86B-11C8-4D03-B33C-701C20D41424}" type="slidenum">
              <a:rPr lang="en-US" altLang="en-US"/>
              <a:pPr/>
              <a:t>‹#›</a:t>
            </a:fld>
            <a:endParaRPr lang="en-US" altLang="en-US"/>
          </a:p>
        </p:txBody>
      </p:sp>
    </p:spTree>
    <p:extLst>
      <p:ext uri="{BB962C8B-B14F-4D97-AF65-F5344CB8AC3E}">
        <p14:creationId xmlns:p14="http://schemas.microsoft.com/office/powerpoint/2010/main" val="13513237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ltLang="en-US"/>
          </a:p>
        </p:txBody>
      </p:sp>
      <p:sp>
        <p:nvSpPr>
          <p:cNvPr id="8" name="Rectangle 5"/>
          <p:cNvSpPr>
            <a:spLocks noGrp="1" noChangeArrowheads="1"/>
          </p:cNvSpPr>
          <p:nvPr>
            <p:ph type="ftr" sz="quarter" idx="11"/>
          </p:nvPr>
        </p:nvSpPr>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a:lvl1pPr>
          </a:lstStyle>
          <a:p>
            <a:fld id="{3CFFE3A2-977D-4502-8B73-CFF5D59BB1AA}" type="slidenum">
              <a:rPr lang="en-US" altLang="en-US"/>
              <a:pPr/>
              <a:t>‹#›</a:t>
            </a:fld>
            <a:endParaRPr lang="en-US" altLang="en-US"/>
          </a:p>
        </p:txBody>
      </p:sp>
    </p:spTree>
    <p:extLst>
      <p:ext uri="{BB962C8B-B14F-4D97-AF65-F5344CB8AC3E}">
        <p14:creationId xmlns:p14="http://schemas.microsoft.com/office/powerpoint/2010/main" val="868061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vl1pPr>
          </a:lstStyle>
          <a:p>
            <a:fld id="{B8912BED-B663-428C-949C-BE501D621090}" type="slidenum">
              <a:rPr lang="en-US" altLang="en-US"/>
              <a:pPr/>
              <a:t>‹#›</a:t>
            </a:fld>
            <a:endParaRPr lang="en-US" altLang="en-US"/>
          </a:p>
        </p:txBody>
      </p:sp>
    </p:spTree>
    <p:extLst>
      <p:ext uri="{BB962C8B-B14F-4D97-AF65-F5344CB8AC3E}">
        <p14:creationId xmlns:p14="http://schemas.microsoft.com/office/powerpoint/2010/main" val="32913928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vl1pPr>
          </a:lstStyle>
          <a:p>
            <a:fld id="{60287E5D-FC13-46A7-A311-8B08C7383A7E}" type="slidenum">
              <a:rPr lang="en-US" altLang="en-US"/>
              <a:pPr/>
              <a:t>‹#›</a:t>
            </a:fld>
            <a:endParaRPr lang="en-US" altLang="en-US"/>
          </a:p>
        </p:txBody>
      </p:sp>
    </p:spTree>
    <p:extLst>
      <p:ext uri="{BB962C8B-B14F-4D97-AF65-F5344CB8AC3E}">
        <p14:creationId xmlns:p14="http://schemas.microsoft.com/office/powerpoint/2010/main" val="13350257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DD7BBCCC-60A8-47EB-A09E-82A4121A17A1}" type="slidenum">
              <a:rPr lang="en-US" altLang="en-US"/>
              <a:pPr/>
              <a:t>‹#›</a:t>
            </a:fld>
            <a:endParaRPr lang="en-US" altLang="en-US"/>
          </a:p>
        </p:txBody>
      </p:sp>
    </p:spTree>
    <p:extLst>
      <p:ext uri="{BB962C8B-B14F-4D97-AF65-F5344CB8AC3E}">
        <p14:creationId xmlns:p14="http://schemas.microsoft.com/office/powerpoint/2010/main" val="4881050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4394FA84-418B-422A-B398-40EA6D6CF77D}" type="slidenum">
              <a:rPr lang="en-US" altLang="en-US"/>
              <a:pPr/>
              <a:t>‹#›</a:t>
            </a:fld>
            <a:endParaRPr lang="en-US" altLang="en-US"/>
          </a:p>
        </p:txBody>
      </p:sp>
    </p:spTree>
    <p:extLst>
      <p:ext uri="{BB962C8B-B14F-4D97-AF65-F5344CB8AC3E}">
        <p14:creationId xmlns:p14="http://schemas.microsoft.com/office/powerpoint/2010/main" val="131107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173A411E-1125-48F4-A8FB-D36A58495C34}" type="slidenum">
              <a:rPr lang="en-US" altLang="en-US"/>
              <a:pPr/>
              <a:t>‹#›</a:t>
            </a:fld>
            <a:endParaRPr lang="en-US" altLang="en-US"/>
          </a:p>
        </p:txBody>
      </p:sp>
    </p:spTree>
    <p:extLst>
      <p:ext uri="{BB962C8B-B14F-4D97-AF65-F5344CB8AC3E}">
        <p14:creationId xmlns:p14="http://schemas.microsoft.com/office/powerpoint/2010/main" val="35059031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3938C7AF-D02D-41C2-992F-9C40E81FF6A5}" type="slidenum">
              <a:rPr lang="en-US" altLang="en-US"/>
              <a:pPr/>
              <a:t>‹#›</a:t>
            </a:fld>
            <a:endParaRPr lang="en-US" altLang="en-US"/>
          </a:p>
        </p:txBody>
      </p:sp>
    </p:spTree>
    <p:extLst>
      <p:ext uri="{BB962C8B-B14F-4D97-AF65-F5344CB8AC3E}">
        <p14:creationId xmlns:p14="http://schemas.microsoft.com/office/powerpoint/2010/main" val="10316179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82102426-A179-40BA-8C18-D71531C485E6}" type="slidenum">
              <a:rPr lang="en-US" altLang="en-US"/>
              <a:pPr/>
              <a:t>‹#›</a:t>
            </a:fld>
            <a:endParaRPr lang="en-US" altLang="en-US"/>
          </a:p>
        </p:txBody>
      </p:sp>
    </p:spTree>
    <p:extLst>
      <p:ext uri="{BB962C8B-B14F-4D97-AF65-F5344CB8AC3E}">
        <p14:creationId xmlns:p14="http://schemas.microsoft.com/office/powerpoint/2010/main" val="42275337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3A2A9394-3570-48C1-9ABD-8A9A43F2C498}" type="slidenum">
              <a:rPr lang="en-US" altLang="en-US"/>
              <a:pPr/>
              <a:t>‹#›</a:t>
            </a:fld>
            <a:endParaRPr lang="en-US" altLang="en-US"/>
          </a:p>
        </p:txBody>
      </p:sp>
    </p:spTree>
    <p:extLst>
      <p:ext uri="{BB962C8B-B14F-4D97-AF65-F5344CB8AC3E}">
        <p14:creationId xmlns:p14="http://schemas.microsoft.com/office/powerpoint/2010/main" val="9231274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endParaRPr lang="en-US" altLang="en-US"/>
          </a:p>
        </p:txBody>
      </p:sp>
      <p:sp>
        <p:nvSpPr>
          <p:cNvPr id="7" name="Rectangle 5"/>
          <p:cNvSpPr>
            <a:spLocks noGrp="1" noChangeArrowheads="1"/>
          </p:cNvSpPr>
          <p:nvPr>
            <p:ph type="ftr" sz="quarter" idx="11"/>
          </p:nvPr>
        </p:nvSpPr>
        <p:spPr/>
        <p:txBody>
          <a:bodyPr/>
          <a:lstStyle>
            <a:lvl1pPr>
              <a:defRPr/>
            </a:lvl1pPr>
          </a:lstStyle>
          <a:p>
            <a:endParaRPr lang="en-US" altLang="en-US"/>
          </a:p>
        </p:txBody>
      </p:sp>
      <p:sp>
        <p:nvSpPr>
          <p:cNvPr id="8" name="Rectangle 6"/>
          <p:cNvSpPr>
            <a:spLocks noGrp="1" noChangeArrowheads="1"/>
          </p:cNvSpPr>
          <p:nvPr>
            <p:ph type="sldNum" sz="quarter" idx="12"/>
          </p:nvPr>
        </p:nvSpPr>
        <p:spPr/>
        <p:txBody>
          <a:bodyPr/>
          <a:lstStyle>
            <a:lvl1pPr>
              <a:defRPr/>
            </a:lvl1pPr>
          </a:lstStyle>
          <a:p>
            <a:fld id="{F5C877C8-9AE2-42D4-9E3D-39CCD105C5F3}" type="slidenum">
              <a:rPr lang="en-US" altLang="en-US"/>
              <a:pPr/>
              <a:t>‹#›</a:t>
            </a:fld>
            <a:endParaRPr lang="en-US" altLang="en-US"/>
          </a:p>
        </p:txBody>
      </p:sp>
    </p:spTree>
    <p:extLst>
      <p:ext uri="{BB962C8B-B14F-4D97-AF65-F5344CB8AC3E}">
        <p14:creationId xmlns:p14="http://schemas.microsoft.com/office/powerpoint/2010/main" val="14112254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endParaRPr lang="en-US" altLang="en-US"/>
          </a:p>
        </p:txBody>
      </p:sp>
      <p:sp>
        <p:nvSpPr>
          <p:cNvPr id="5" name="Rectangle 13"/>
          <p:cNvSpPr>
            <a:spLocks noGrp="1" noChangeArrowheads="1"/>
          </p:cNvSpPr>
          <p:nvPr>
            <p:ph type="ftr" sz="quarter" idx="11"/>
          </p:nvPr>
        </p:nvSpPr>
        <p:spPr/>
        <p:txBody>
          <a:bodyPr/>
          <a:lstStyle>
            <a:lvl1pPr>
              <a:defRPr/>
            </a:lvl1pPr>
          </a:lstStyle>
          <a:p>
            <a:endParaRPr lang="en-US" altLang="en-US"/>
          </a:p>
        </p:txBody>
      </p:sp>
      <p:sp>
        <p:nvSpPr>
          <p:cNvPr id="6" name="Rectangle 14"/>
          <p:cNvSpPr>
            <a:spLocks noGrp="1" noChangeArrowheads="1"/>
          </p:cNvSpPr>
          <p:nvPr>
            <p:ph type="sldNum" sz="quarter" idx="12"/>
          </p:nvPr>
        </p:nvSpPr>
        <p:spPr/>
        <p:txBody>
          <a:bodyPr/>
          <a:lstStyle>
            <a:lvl1pPr>
              <a:defRPr/>
            </a:lvl1pPr>
          </a:lstStyle>
          <a:p>
            <a:fld id="{37D73369-C6BB-4FCB-967B-D90A16506D68}" type="slidenum">
              <a:rPr lang="en-US" altLang="en-US"/>
              <a:pPr/>
              <a:t>‹#›</a:t>
            </a:fld>
            <a:endParaRPr lang="en-US" altLang="en-US"/>
          </a:p>
        </p:txBody>
      </p:sp>
    </p:spTree>
    <p:extLst>
      <p:ext uri="{BB962C8B-B14F-4D97-AF65-F5344CB8AC3E}">
        <p14:creationId xmlns:p14="http://schemas.microsoft.com/office/powerpoint/2010/main" val="407910171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endParaRPr lang="en-US" altLang="en-US"/>
          </a:p>
        </p:txBody>
      </p:sp>
      <p:sp>
        <p:nvSpPr>
          <p:cNvPr id="5" name="Rectangle 13"/>
          <p:cNvSpPr>
            <a:spLocks noGrp="1" noChangeArrowheads="1"/>
          </p:cNvSpPr>
          <p:nvPr>
            <p:ph type="ftr" sz="quarter" idx="11"/>
          </p:nvPr>
        </p:nvSpPr>
        <p:spPr/>
        <p:txBody>
          <a:bodyPr/>
          <a:lstStyle>
            <a:lvl1pPr>
              <a:defRPr/>
            </a:lvl1pPr>
          </a:lstStyle>
          <a:p>
            <a:endParaRPr lang="en-US" altLang="en-US"/>
          </a:p>
        </p:txBody>
      </p:sp>
      <p:sp>
        <p:nvSpPr>
          <p:cNvPr id="6" name="Rectangle 14"/>
          <p:cNvSpPr>
            <a:spLocks noGrp="1" noChangeArrowheads="1"/>
          </p:cNvSpPr>
          <p:nvPr>
            <p:ph type="sldNum" sz="quarter" idx="12"/>
          </p:nvPr>
        </p:nvSpPr>
        <p:spPr/>
        <p:txBody>
          <a:bodyPr/>
          <a:lstStyle>
            <a:lvl1pPr>
              <a:defRPr/>
            </a:lvl1pPr>
          </a:lstStyle>
          <a:p>
            <a:fld id="{CE5A51A4-3B26-42E5-8501-ECC75D360862}" type="slidenum">
              <a:rPr lang="en-US" altLang="en-US"/>
              <a:pPr/>
              <a:t>‹#›</a:t>
            </a:fld>
            <a:endParaRPr lang="en-US" altLang="en-US"/>
          </a:p>
        </p:txBody>
      </p:sp>
    </p:spTree>
    <p:extLst>
      <p:ext uri="{BB962C8B-B14F-4D97-AF65-F5344CB8AC3E}">
        <p14:creationId xmlns:p14="http://schemas.microsoft.com/office/powerpoint/2010/main" val="288337776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endParaRPr lang="en-US" altLang="en-US"/>
          </a:p>
        </p:txBody>
      </p:sp>
      <p:sp>
        <p:nvSpPr>
          <p:cNvPr id="6" name="Rectangle 13"/>
          <p:cNvSpPr>
            <a:spLocks noGrp="1" noChangeArrowheads="1"/>
          </p:cNvSpPr>
          <p:nvPr>
            <p:ph type="ftr" sz="quarter" idx="11"/>
          </p:nvPr>
        </p:nvSpPr>
        <p:spPr/>
        <p:txBody>
          <a:bodyPr/>
          <a:lstStyle>
            <a:lvl1pPr>
              <a:defRPr/>
            </a:lvl1pPr>
          </a:lstStyle>
          <a:p>
            <a:endParaRPr lang="en-US" altLang="en-US"/>
          </a:p>
        </p:txBody>
      </p:sp>
      <p:sp>
        <p:nvSpPr>
          <p:cNvPr id="7" name="Rectangle 14"/>
          <p:cNvSpPr>
            <a:spLocks noGrp="1" noChangeArrowheads="1"/>
          </p:cNvSpPr>
          <p:nvPr>
            <p:ph type="sldNum" sz="quarter" idx="12"/>
          </p:nvPr>
        </p:nvSpPr>
        <p:spPr/>
        <p:txBody>
          <a:bodyPr/>
          <a:lstStyle>
            <a:lvl1pPr>
              <a:defRPr/>
            </a:lvl1pPr>
          </a:lstStyle>
          <a:p>
            <a:fld id="{4CFD4B7F-F166-4673-91E0-0CC5CEA7AAD4}" type="slidenum">
              <a:rPr lang="en-US" altLang="en-US"/>
              <a:pPr/>
              <a:t>‹#›</a:t>
            </a:fld>
            <a:endParaRPr lang="en-US" altLang="en-US"/>
          </a:p>
        </p:txBody>
      </p:sp>
    </p:spTree>
    <p:extLst>
      <p:ext uri="{BB962C8B-B14F-4D97-AF65-F5344CB8AC3E}">
        <p14:creationId xmlns:p14="http://schemas.microsoft.com/office/powerpoint/2010/main" val="92886413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endParaRPr lang="en-US" altLang="en-US"/>
          </a:p>
        </p:txBody>
      </p:sp>
      <p:sp>
        <p:nvSpPr>
          <p:cNvPr id="8" name="Rectangle 13"/>
          <p:cNvSpPr>
            <a:spLocks noGrp="1" noChangeArrowheads="1"/>
          </p:cNvSpPr>
          <p:nvPr>
            <p:ph type="ftr" sz="quarter" idx="11"/>
          </p:nvPr>
        </p:nvSpPr>
        <p:spPr/>
        <p:txBody>
          <a:bodyPr/>
          <a:lstStyle>
            <a:lvl1pPr>
              <a:defRPr/>
            </a:lvl1pPr>
          </a:lstStyle>
          <a:p>
            <a:endParaRPr lang="en-US" altLang="en-US"/>
          </a:p>
        </p:txBody>
      </p:sp>
      <p:sp>
        <p:nvSpPr>
          <p:cNvPr id="9" name="Rectangle 14"/>
          <p:cNvSpPr>
            <a:spLocks noGrp="1" noChangeArrowheads="1"/>
          </p:cNvSpPr>
          <p:nvPr>
            <p:ph type="sldNum" sz="quarter" idx="12"/>
          </p:nvPr>
        </p:nvSpPr>
        <p:spPr/>
        <p:txBody>
          <a:bodyPr/>
          <a:lstStyle>
            <a:lvl1pPr>
              <a:defRPr/>
            </a:lvl1pPr>
          </a:lstStyle>
          <a:p>
            <a:fld id="{DE7DB45F-8699-4773-BA2A-A6B65A0A4064}" type="slidenum">
              <a:rPr lang="en-US" altLang="en-US"/>
              <a:pPr/>
              <a:t>‹#›</a:t>
            </a:fld>
            <a:endParaRPr lang="en-US" altLang="en-US"/>
          </a:p>
        </p:txBody>
      </p:sp>
    </p:spTree>
    <p:extLst>
      <p:ext uri="{BB962C8B-B14F-4D97-AF65-F5344CB8AC3E}">
        <p14:creationId xmlns:p14="http://schemas.microsoft.com/office/powerpoint/2010/main" val="403255014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endParaRPr lang="en-US" altLang="en-US"/>
          </a:p>
        </p:txBody>
      </p:sp>
      <p:sp>
        <p:nvSpPr>
          <p:cNvPr id="4" name="Rectangle 13"/>
          <p:cNvSpPr>
            <a:spLocks noGrp="1" noChangeArrowheads="1"/>
          </p:cNvSpPr>
          <p:nvPr>
            <p:ph type="ftr" sz="quarter" idx="11"/>
          </p:nvPr>
        </p:nvSpPr>
        <p:spPr/>
        <p:txBody>
          <a:bodyPr/>
          <a:lstStyle>
            <a:lvl1pPr>
              <a:defRPr/>
            </a:lvl1pPr>
          </a:lstStyle>
          <a:p>
            <a:endParaRPr lang="en-US" altLang="en-US"/>
          </a:p>
        </p:txBody>
      </p:sp>
      <p:sp>
        <p:nvSpPr>
          <p:cNvPr id="5" name="Rectangle 14"/>
          <p:cNvSpPr>
            <a:spLocks noGrp="1" noChangeArrowheads="1"/>
          </p:cNvSpPr>
          <p:nvPr>
            <p:ph type="sldNum" sz="quarter" idx="12"/>
          </p:nvPr>
        </p:nvSpPr>
        <p:spPr/>
        <p:txBody>
          <a:bodyPr/>
          <a:lstStyle>
            <a:lvl1pPr>
              <a:defRPr/>
            </a:lvl1pPr>
          </a:lstStyle>
          <a:p>
            <a:fld id="{30AA5DD5-01C0-4722-BA07-0FBE66C1724C}" type="slidenum">
              <a:rPr lang="en-US" altLang="en-US"/>
              <a:pPr/>
              <a:t>‹#›</a:t>
            </a:fld>
            <a:endParaRPr lang="en-US" altLang="en-US"/>
          </a:p>
        </p:txBody>
      </p:sp>
    </p:spTree>
    <p:extLst>
      <p:ext uri="{BB962C8B-B14F-4D97-AF65-F5344CB8AC3E}">
        <p14:creationId xmlns:p14="http://schemas.microsoft.com/office/powerpoint/2010/main" val="397258886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endParaRPr lang="en-US" altLang="en-US"/>
          </a:p>
        </p:txBody>
      </p:sp>
      <p:sp>
        <p:nvSpPr>
          <p:cNvPr id="3" name="Rectangle 13"/>
          <p:cNvSpPr>
            <a:spLocks noGrp="1" noChangeArrowheads="1"/>
          </p:cNvSpPr>
          <p:nvPr>
            <p:ph type="ftr" sz="quarter" idx="11"/>
          </p:nvPr>
        </p:nvSpPr>
        <p:spPr/>
        <p:txBody>
          <a:bodyPr/>
          <a:lstStyle>
            <a:lvl1pPr>
              <a:defRPr/>
            </a:lvl1pPr>
          </a:lstStyle>
          <a:p>
            <a:endParaRPr lang="en-US" altLang="en-US"/>
          </a:p>
        </p:txBody>
      </p:sp>
      <p:sp>
        <p:nvSpPr>
          <p:cNvPr id="4" name="Rectangle 14"/>
          <p:cNvSpPr>
            <a:spLocks noGrp="1" noChangeArrowheads="1"/>
          </p:cNvSpPr>
          <p:nvPr>
            <p:ph type="sldNum" sz="quarter" idx="12"/>
          </p:nvPr>
        </p:nvSpPr>
        <p:spPr/>
        <p:txBody>
          <a:bodyPr/>
          <a:lstStyle>
            <a:lvl1pPr>
              <a:defRPr/>
            </a:lvl1pPr>
          </a:lstStyle>
          <a:p>
            <a:fld id="{C9DDEC5F-9213-41D1-9182-51C0F2E64A62}" type="slidenum">
              <a:rPr lang="en-US" altLang="en-US"/>
              <a:pPr/>
              <a:t>‹#›</a:t>
            </a:fld>
            <a:endParaRPr lang="en-US" altLang="en-US"/>
          </a:p>
        </p:txBody>
      </p:sp>
    </p:spTree>
    <p:extLst>
      <p:ext uri="{BB962C8B-B14F-4D97-AF65-F5344CB8AC3E}">
        <p14:creationId xmlns:p14="http://schemas.microsoft.com/office/powerpoint/2010/main" val="34483314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D6C7A9D9-52EC-4B8C-9B6F-BD927A420E20}" type="slidenum">
              <a:rPr lang="en-US" altLang="en-US"/>
              <a:pPr/>
              <a:t>‹#›</a:t>
            </a:fld>
            <a:endParaRPr lang="en-US" altLang="en-US"/>
          </a:p>
        </p:txBody>
      </p:sp>
    </p:spTree>
    <p:extLst>
      <p:ext uri="{BB962C8B-B14F-4D97-AF65-F5344CB8AC3E}">
        <p14:creationId xmlns:p14="http://schemas.microsoft.com/office/powerpoint/2010/main" val="3934495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endParaRPr lang="en-US" altLang="en-US"/>
          </a:p>
        </p:txBody>
      </p:sp>
      <p:sp>
        <p:nvSpPr>
          <p:cNvPr id="6" name="Rectangle 13"/>
          <p:cNvSpPr>
            <a:spLocks noGrp="1" noChangeArrowheads="1"/>
          </p:cNvSpPr>
          <p:nvPr>
            <p:ph type="ftr" sz="quarter" idx="11"/>
          </p:nvPr>
        </p:nvSpPr>
        <p:spPr/>
        <p:txBody>
          <a:bodyPr/>
          <a:lstStyle>
            <a:lvl1pPr>
              <a:defRPr/>
            </a:lvl1pPr>
          </a:lstStyle>
          <a:p>
            <a:endParaRPr lang="en-US" altLang="en-US"/>
          </a:p>
        </p:txBody>
      </p:sp>
      <p:sp>
        <p:nvSpPr>
          <p:cNvPr id="7" name="Rectangle 14"/>
          <p:cNvSpPr>
            <a:spLocks noGrp="1" noChangeArrowheads="1"/>
          </p:cNvSpPr>
          <p:nvPr>
            <p:ph type="sldNum" sz="quarter" idx="12"/>
          </p:nvPr>
        </p:nvSpPr>
        <p:spPr/>
        <p:txBody>
          <a:bodyPr/>
          <a:lstStyle>
            <a:lvl1pPr>
              <a:defRPr/>
            </a:lvl1pPr>
          </a:lstStyle>
          <a:p>
            <a:fld id="{01979797-F881-48EB-89D7-513DEEE849ED}" type="slidenum">
              <a:rPr lang="en-US" altLang="en-US"/>
              <a:pPr/>
              <a:t>‹#›</a:t>
            </a:fld>
            <a:endParaRPr lang="en-US" altLang="en-US"/>
          </a:p>
        </p:txBody>
      </p:sp>
    </p:spTree>
    <p:extLst>
      <p:ext uri="{BB962C8B-B14F-4D97-AF65-F5344CB8AC3E}">
        <p14:creationId xmlns:p14="http://schemas.microsoft.com/office/powerpoint/2010/main" val="286868420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endParaRPr lang="en-US" altLang="en-US"/>
          </a:p>
        </p:txBody>
      </p:sp>
      <p:sp>
        <p:nvSpPr>
          <p:cNvPr id="6" name="Rectangle 13"/>
          <p:cNvSpPr>
            <a:spLocks noGrp="1" noChangeArrowheads="1"/>
          </p:cNvSpPr>
          <p:nvPr>
            <p:ph type="ftr" sz="quarter" idx="11"/>
          </p:nvPr>
        </p:nvSpPr>
        <p:spPr/>
        <p:txBody>
          <a:bodyPr/>
          <a:lstStyle>
            <a:lvl1pPr>
              <a:defRPr/>
            </a:lvl1pPr>
          </a:lstStyle>
          <a:p>
            <a:endParaRPr lang="en-US" altLang="en-US"/>
          </a:p>
        </p:txBody>
      </p:sp>
      <p:sp>
        <p:nvSpPr>
          <p:cNvPr id="7" name="Rectangle 14"/>
          <p:cNvSpPr>
            <a:spLocks noGrp="1" noChangeArrowheads="1"/>
          </p:cNvSpPr>
          <p:nvPr>
            <p:ph type="sldNum" sz="quarter" idx="12"/>
          </p:nvPr>
        </p:nvSpPr>
        <p:spPr/>
        <p:txBody>
          <a:bodyPr/>
          <a:lstStyle>
            <a:lvl1pPr>
              <a:defRPr/>
            </a:lvl1pPr>
          </a:lstStyle>
          <a:p>
            <a:fld id="{DAB661E0-0BDB-4166-9AFB-D40631BE406E}" type="slidenum">
              <a:rPr lang="en-US" altLang="en-US"/>
              <a:pPr/>
              <a:t>‹#›</a:t>
            </a:fld>
            <a:endParaRPr lang="en-US" altLang="en-US"/>
          </a:p>
        </p:txBody>
      </p:sp>
    </p:spTree>
    <p:extLst>
      <p:ext uri="{BB962C8B-B14F-4D97-AF65-F5344CB8AC3E}">
        <p14:creationId xmlns:p14="http://schemas.microsoft.com/office/powerpoint/2010/main" val="298424815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endParaRPr lang="en-US" altLang="en-US"/>
          </a:p>
        </p:txBody>
      </p:sp>
      <p:sp>
        <p:nvSpPr>
          <p:cNvPr id="5" name="Rectangle 13"/>
          <p:cNvSpPr>
            <a:spLocks noGrp="1" noChangeArrowheads="1"/>
          </p:cNvSpPr>
          <p:nvPr>
            <p:ph type="ftr" sz="quarter" idx="11"/>
          </p:nvPr>
        </p:nvSpPr>
        <p:spPr/>
        <p:txBody>
          <a:bodyPr/>
          <a:lstStyle>
            <a:lvl1pPr>
              <a:defRPr/>
            </a:lvl1pPr>
          </a:lstStyle>
          <a:p>
            <a:endParaRPr lang="en-US" altLang="en-US"/>
          </a:p>
        </p:txBody>
      </p:sp>
      <p:sp>
        <p:nvSpPr>
          <p:cNvPr id="6" name="Rectangle 14"/>
          <p:cNvSpPr>
            <a:spLocks noGrp="1" noChangeArrowheads="1"/>
          </p:cNvSpPr>
          <p:nvPr>
            <p:ph type="sldNum" sz="quarter" idx="12"/>
          </p:nvPr>
        </p:nvSpPr>
        <p:spPr/>
        <p:txBody>
          <a:bodyPr/>
          <a:lstStyle>
            <a:lvl1pPr>
              <a:defRPr/>
            </a:lvl1pPr>
          </a:lstStyle>
          <a:p>
            <a:fld id="{1E3E57FF-7CAB-412D-8862-3774FD6FF898}" type="slidenum">
              <a:rPr lang="en-US" altLang="en-US"/>
              <a:pPr/>
              <a:t>‹#›</a:t>
            </a:fld>
            <a:endParaRPr lang="en-US" altLang="en-US"/>
          </a:p>
        </p:txBody>
      </p:sp>
    </p:spTree>
    <p:extLst>
      <p:ext uri="{BB962C8B-B14F-4D97-AF65-F5344CB8AC3E}">
        <p14:creationId xmlns:p14="http://schemas.microsoft.com/office/powerpoint/2010/main" val="294218186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endParaRPr lang="en-US" altLang="en-US"/>
          </a:p>
        </p:txBody>
      </p:sp>
      <p:sp>
        <p:nvSpPr>
          <p:cNvPr id="5" name="Rectangle 13"/>
          <p:cNvSpPr>
            <a:spLocks noGrp="1" noChangeArrowheads="1"/>
          </p:cNvSpPr>
          <p:nvPr>
            <p:ph type="ftr" sz="quarter" idx="11"/>
          </p:nvPr>
        </p:nvSpPr>
        <p:spPr/>
        <p:txBody>
          <a:bodyPr/>
          <a:lstStyle>
            <a:lvl1pPr>
              <a:defRPr/>
            </a:lvl1pPr>
          </a:lstStyle>
          <a:p>
            <a:endParaRPr lang="en-US" altLang="en-US"/>
          </a:p>
        </p:txBody>
      </p:sp>
      <p:sp>
        <p:nvSpPr>
          <p:cNvPr id="6" name="Rectangle 14"/>
          <p:cNvSpPr>
            <a:spLocks noGrp="1" noChangeArrowheads="1"/>
          </p:cNvSpPr>
          <p:nvPr>
            <p:ph type="sldNum" sz="quarter" idx="12"/>
          </p:nvPr>
        </p:nvSpPr>
        <p:spPr/>
        <p:txBody>
          <a:bodyPr/>
          <a:lstStyle>
            <a:lvl1pPr>
              <a:defRPr/>
            </a:lvl1pPr>
          </a:lstStyle>
          <a:p>
            <a:fld id="{BD5A7B32-D54E-4448-882E-DB7F273356B0}" type="slidenum">
              <a:rPr lang="en-US" altLang="en-US"/>
              <a:pPr/>
              <a:t>‹#›</a:t>
            </a:fld>
            <a:endParaRPr lang="en-US" altLang="en-US"/>
          </a:p>
        </p:txBody>
      </p:sp>
    </p:spTree>
    <p:extLst>
      <p:ext uri="{BB962C8B-B14F-4D97-AF65-F5344CB8AC3E}">
        <p14:creationId xmlns:p14="http://schemas.microsoft.com/office/powerpoint/2010/main" val="337972351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7963069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93108709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65714677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6873670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55793975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4516421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BF10964-9D65-4445-9E49-91E7ED57311C}" type="slidenum">
              <a:rPr lang="en-US" altLang="en-US"/>
              <a:pPr/>
              <a:t>‹#›</a:t>
            </a:fld>
            <a:endParaRPr lang="en-US" altLang="en-US"/>
          </a:p>
        </p:txBody>
      </p:sp>
    </p:spTree>
    <p:extLst>
      <p:ext uri="{BB962C8B-B14F-4D97-AF65-F5344CB8AC3E}">
        <p14:creationId xmlns:p14="http://schemas.microsoft.com/office/powerpoint/2010/main" val="2110071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54895373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3205623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9138805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17497611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5855153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333333"/>
              </a:solidFill>
              <a:latin typeface="Arial" charset="0"/>
              <a:ea typeface="ＭＳ Ｐゴシック" charset="0"/>
              <a:cs typeface="ＭＳ Ｐゴシック"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7AB0ED60-0A7F-F647-A137-882FC38FB711}" type="slidenum">
              <a:rPr lang="en-US"/>
              <a:pPr>
                <a:defRPr/>
              </a:pPr>
              <a:t>‹#›</a:t>
            </a:fld>
            <a:endParaRPr lang="en-US"/>
          </a:p>
        </p:txBody>
      </p:sp>
    </p:spTree>
    <p:extLst>
      <p:ext uri="{BB962C8B-B14F-4D97-AF65-F5344CB8AC3E}">
        <p14:creationId xmlns:p14="http://schemas.microsoft.com/office/powerpoint/2010/main" val="14130175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A9CF58B1-75A8-BB49-ABEE-BA46AD6E31C4}" type="slidenum">
              <a:rPr lang="en-US"/>
              <a:pPr>
                <a:defRPr/>
              </a:pPr>
              <a:t>‹#›</a:t>
            </a:fld>
            <a:endParaRPr lang="en-US"/>
          </a:p>
        </p:txBody>
      </p:sp>
    </p:spTree>
    <p:extLst>
      <p:ext uri="{BB962C8B-B14F-4D97-AF65-F5344CB8AC3E}">
        <p14:creationId xmlns:p14="http://schemas.microsoft.com/office/powerpoint/2010/main" val="35102874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B07DA1F5-7B38-384A-BF6B-527E6C76F56A}" type="slidenum">
              <a:rPr lang="en-US"/>
              <a:pPr>
                <a:defRPr/>
              </a:pPr>
              <a:t>‹#›</a:t>
            </a:fld>
            <a:endParaRPr lang="en-US"/>
          </a:p>
        </p:txBody>
      </p:sp>
    </p:spTree>
    <p:extLst>
      <p:ext uri="{BB962C8B-B14F-4D97-AF65-F5344CB8AC3E}">
        <p14:creationId xmlns:p14="http://schemas.microsoft.com/office/powerpoint/2010/main" val="26711317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902EE3D6-B1A5-7F40-99F9-15349FFFEA63}" type="slidenum">
              <a:rPr lang="en-US"/>
              <a:pPr>
                <a:defRPr/>
              </a:pPr>
              <a:t>‹#›</a:t>
            </a:fld>
            <a:endParaRPr lang="en-US"/>
          </a:p>
        </p:txBody>
      </p:sp>
    </p:spTree>
    <p:extLst>
      <p:ext uri="{BB962C8B-B14F-4D97-AF65-F5344CB8AC3E}">
        <p14:creationId xmlns:p14="http://schemas.microsoft.com/office/powerpoint/2010/main" val="32088557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9DB35ED1-FAA3-BB4E-BF11-AD1B9CD35F49}" type="slidenum">
              <a:rPr lang="en-US"/>
              <a:pPr>
                <a:defRPr/>
              </a:pPr>
              <a:t>‹#›</a:t>
            </a:fld>
            <a:endParaRPr lang="en-US"/>
          </a:p>
        </p:txBody>
      </p:sp>
    </p:spTree>
    <p:extLst>
      <p:ext uri="{BB962C8B-B14F-4D97-AF65-F5344CB8AC3E}">
        <p14:creationId xmlns:p14="http://schemas.microsoft.com/office/powerpoint/2010/main" val="637647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AF77404-E679-426A-A094-D4ED257C4295}" type="slidenum">
              <a:rPr lang="en-US" altLang="en-US"/>
              <a:pPr/>
              <a:t>‹#›</a:t>
            </a:fld>
            <a:endParaRPr lang="en-US" altLang="en-US"/>
          </a:p>
        </p:txBody>
      </p:sp>
    </p:spTree>
    <p:extLst>
      <p:ext uri="{BB962C8B-B14F-4D97-AF65-F5344CB8AC3E}">
        <p14:creationId xmlns:p14="http://schemas.microsoft.com/office/powerpoint/2010/main" val="12582051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F284EA98-D9A9-974A-A666-3E4372879218}" type="slidenum">
              <a:rPr lang="en-US"/>
              <a:pPr>
                <a:defRPr/>
              </a:pPr>
              <a:t>‹#›</a:t>
            </a:fld>
            <a:endParaRPr lang="en-US"/>
          </a:p>
        </p:txBody>
      </p:sp>
    </p:spTree>
    <p:extLst>
      <p:ext uri="{BB962C8B-B14F-4D97-AF65-F5344CB8AC3E}">
        <p14:creationId xmlns:p14="http://schemas.microsoft.com/office/powerpoint/2010/main" val="11636828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3C8041E3-A25B-B749-8F76-922CA6816C85}" type="slidenum">
              <a:rPr lang="en-US"/>
              <a:pPr>
                <a:defRPr/>
              </a:pPr>
              <a:t>‹#›</a:t>
            </a:fld>
            <a:endParaRPr lang="en-US"/>
          </a:p>
        </p:txBody>
      </p:sp>
    </p:spTree>
    <p:extLst>
      <p:ext uri="{BB962C8B-B14F-4D97-AF65-F5344CB8AC3E}">
        <p14:creationId xmlns:p14="http://schemas.microsoft.com/office/powerpoint/2010/main" val="39860651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C261B0D8-1472-9F4E-B6DC-5C4060F670E3}" type="slidenum">
              <a:rPr lang="en-US"/>
              <a:pPr>
                <a:defRPr/>
              </a:pPr>
              <a:t>‹#›</a:t>
            </a:fld>
            <a:endParaRPr lang="en-US"/>
          </a:p>
        </p:txBody>
      </p:sp>
    </p:spTree>
    <p:extLst>
      <p:ext uri="{BB962C8B-B14F-4D97-AF65-F5344CB8AC3E}">
        <p14:creationId xmlns:p14="http://schemas.microsoft.com/office/powerpoint/2010/main" val="24883935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7EE8E9B1-CC6C-7E40-8B47-7203797A0741}" type="slidenum">
              <a:rPr lang="en-US"/>
              <a:pPr>
                <a:defRPr/>
              </a:pPr>
              <a:t>‹#›</a:t>
            </a:fld>
            <a:endParaRPr lang="en-US"/>
          </a:p>
        </p:txBody>
      </p:sp>
    </p:spTree>
    <p:extLst>
      <p:ext uri="{BB962C8B-B14F-4D97-AF65-F5344CB8AC3E}">
        <p14:creationId xmlns:p14="http://schemas.microsoft.com/office/powerpoint/2010/main" val="38793132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FDFF995A-FD8C-C74C-A60D-31B7449A426B}" type="slidenum">
              <a:rPr lang="en-US"/>
              <a:pPr>
                <a:defRPr/>
              </a:pPr>
              <a:t>‹#›</a:t>
            </a:fld>
            <a:endParaRPr lang="en-US"/>
          </a:p>
        </p:txBody>
      </p:sp>
    </p:spTree>
    <p:extLst>
      <p:ext uri="{BB962C8B-B14F-4D97-AF65-F5344CB8AC3E}">
        <p14:creationId xmlns:p14="http://schemas.microsoft.com/office/powerpoint/2010/main" val="39842515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Arial" charset="0"/>
              </a:defRPr>
            </a:lvl1pPr>
          </a:lstStyle>
          <a:p>
            <a:pPr>
              <a:defRPr/>
            </a:pPr>
            <a:fld id="{62BA9173-B167-6549-B82D-D4C385D71923}" type="slidenum">
              <a:rPr lang="en-US"/>
              <a:pPr>
                <a:defRPr/>
              </a:pPr>
              <a:t>‹#›</a:t>
            </a:fld>
            <a:endParaRPr lang="en-US"/>
          </a:p>
        </p:txBody>
      </p:sp>
    </p:spTree>
    <p:extLst>
      <p:ext uri="{BB962C8B-B14F-4D97-AF65-F5344CB8AC3E}">
        <p14:creationId xmlns:p14="http://schemas.microsoft.com/office/powerpoint/2010/main" val="172115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6.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3.jpe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D674561-7E14-4736-B5A3-AE27C096337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 id="2147484164" r:id="rId12"/>
    <p:sldLayoutId id="2147484165"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a:outerShdw blurRad="63500"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7876"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pitchFamily="34" charset="0"/>
              </a:defRPr>
            </a:lvl1pPr>
          </a:lstStyle>
          <a:p>
            <a:endParaRPr lang="en-US" altLang="en-US"/>
          </a:p>
        </p:txBody>
      </p:sp>
      <p:sp>
        <p:nvSpPr>
          <p:cNvPr id="207877"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pitchFamily="34" charset="0"/>
              </a:defRPr>
            </a:lvl1pPr>
          </a:lstStyle>
          <a:p>
            <a:endParaRPr lang="en-US" altLang="en-US"/>
          </a:p>
        </p:txBody>
      </p:sp>
      <p:sp>
        <p:nvSpPr>
          <p:cNvPr id="207878"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pitchFamily="34" charset="0"/>
              </a:defRPr>
            </a:lvl1pPr>
          </a:lstStyle>
          <a:p>
            <a:fld id="{0D7527E6-5893-48D6-BB5E-3C34705C6BE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 id="2147484190" r:id="rId12"/>
  </p:sldLayoutIdLst>
  <p:txStyles>
    <p:titleStyle>
      <a:lvl1pPr algn="ctr" rtl="0" eaLnBrk="0" fontAlgn="base" hangingPunct="0">
        <a:spcBef>
          <a:spcPct val="0"/>
        </a:spcBef>
        <a:spcAft>
          <a:spcPct val="0"/>
        </a:spcAft>
        <a:defRPr sz="4000" b="1">
          <a:solidFill>
            <a:schemeClr val="tx2"/>
          </a:solidFill>
          <a:latin typeface="Arial"/>
          <a:ea typeface="ＭＳ Ｐゴシック" charset="0"/>
          <a:cs typeface="Arial"/>
        </a:defRPr>
      </a:lvl1pPr>
      <a:lvl2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2pPr>
      <a:lvl3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3pPr>
      <a:lvl4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4pPr>
      <a:lvl5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5pPr>
      <a:lvl6pPr marL="4572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accent2"/>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Font typeface="Arial" pitchFamily="34"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a:outerShdw blurRad="63500"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8675" name="Rectangle 3"/>
          <p:cNvSpPr>
            <a:spLocks noGrp="1" noChangeArrowheads="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7876"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pitchFamily="34" charset="0"/>
              </a:defRPr>
            </a:lvl1pPr>
          </a:lstStyle>
          <a:p>
            <a:endParaRPr lang="en-US" altLang="en-US"/>
          </a:p>
        </p:txBody>
      </p:sp>
      <p:sp>
        <p:nvSpPr>
          <p:cNvPr id="207877"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pitchFamily="34" charset="0"/>
              </a:defRPr>
            </a:lvl1pPr>
          </a:lstStyle>
          <a:p>
            <a:endParaRPr lang="en-US" altLang="en-US"/>
          </a:p>
        </p:txBody>
      </p:sp>
      <p:sp>
        <p:nvSpPr>
          <p:cNvPr id="207878"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pitchFamily="34" charset="0"/>
              </a:defRPr>
            </a:lvl1pPr>
          </a:lstStyle>
          <a:p>
            <a:fld id="{911E862A-300D-4335-A21B-5EB83B654A9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Lst>
  <p:txStyles>
    <p:titleStyle>
      <a:lvl1pPr algn="ctr" rtl="0" eaLnBrk="0" fontAlgn="base" hangingPunct="0">
        <a:spcBef>
          <a:spcPct val="0"/>
        </a:spcBef>
        <a:spcAft>
          <a:spcPct val="0"/>
        </a:spcAft>
        <a:defRPr sz="4000" b="1">
          <a:solidFill>
            <a:schemeClr val="tx2"/>
          </a:solidFill>
          <a:latin typeface="Arial"/>
          <a:ea typeface="ＭＳ Ｐゴシック" charset="0"/>
          <a:cs typeface="Arial"/>
        </a:defRPr>
      </a:lvl1pPr>
      <a:lvl2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2pPr>
      <a:lvl3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3pPr>
      <a:lvl4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4pPr>
      <a:lvl5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5pPr>
      <a:lvl6pPr marL="4572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accent2"/>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Font typeface="Arial" pitchFamily="34"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A4E25BF-BEA3-41FE-B565-3386986992F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4CF58E0-6343-4821-AA80-B46F209605B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 id="2147484215"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44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744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sp>
          <p:nvSpPr>
            <p:cNvPr id="2744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sp>
          <p:nvSpPr>
            <p:cNvPr id="2744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pitchFamily="34" charset="0"/>
              </a:defRPr>
            </a:lvl1pPr>
          </a:lstStyle>
          <a:p>
            <a:fld id="{164D6F2C-91B3-45C8-8479-F6C760BB7E2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62044713"/>
      </p:ext>
    </p:extLst>
  </p:cSld>
  <p:clrMap bg1="dk2" tx1="lt1" bg2="dk1" tx2="lt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latin typeface="Times New Roman" charset="0"/>
                <a:cs typeface="Times New Roman" charset="0"/>
              </a:defRPr>
            </a:lvl1pPr>
          </a:lstStyle>
          <a:p>
            <a:pPr fontAlgn="base">
              <a:spcAft>
                <a:spcPct val="0"/>
              </a:spcAft>
              <a:defRPr/>
            </a:pPr>
            <a:fld id="{D03CE99B-34EB-D243-BC0D-2B827EBE2F08}" type="slidenum">
              <a:rPr lang="en-US">
                <a:ea typeface="ＭＳ Ｐゴシック" charset="0"/>
              </a:rPr>
              <a:pPr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2823997893"/>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Arial" charset="0"/>
        </a:defRPr>
      </a:lvl2pPr>
      <a:lvl3pPr algn="l" rtl="0" eaLnBrk="0" fontAlgn="base" hangingPunct="0">
        <a:spcBef>
          <a:spcPct val="0"/>
        </a:spcBef>
        <a:spcAft>
          <a:spcPct val="0"/>
        </a:spcAft>
        <a:defRPr kumimoji="1" sz="4400">
          <a:solidFill>
            <a:schemeClr val="tx2"/>
          </a:solidFill>
          <a:latin typeface="Arial" charset="0"/>
          <a:ea typeface="MS PGothic" charset="0"/>
          <a:cs typeface="Arial" charset="0"/>
        </a:defRPr>
      </a:lvl3pPr>
      <a:lvl4pPr algn="l" rtl="0" eaLnBrk="0" fontAlgn="base" hangingPunct="0">
        <a:spcBef>
          <a:spcPct val="0"/>
        </a:spcBef>
        <a:spcAft>
          <a:spcPct val="0"/>
        </a:spcAft>
        <a:defRPr kumimoji="1" sz="4400">
          <a:solidFill>
            <a:schemeClr val="tx2"/>
          </a:solidFill>
          <a:latin typeface="Arial" charset="0"/>
          <a:ea typeface="MS PGothic" charset="0"/>
          <a:cs typeface="Arial" charset="0"/>
        </a:defRPr>
      </a:lvl4pPr>
      <a:lvl5pPr algn="l" rtl="0" eaLnBrk="0" fontAlgn="base" hangingPunct="0">
        <a:spcBef>
          <a:spcPct val="0"/>
        </a:spcBef>
        <a:spcAft>
          <a:spcPct val="0"/>
        </a:spcAft>
        <a:defRPr kumimoji="1" sz="4400">
          <a:solidFill>
            <a:schemeClr val="tx2"/>
          </a:solidFill>
          <a:latin typeface="Arial" charset="0"/>
          <a:ea typeface="MS PGothic" charset="0"/>
          <a:cs typeface="Arial" charset="0"/>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4.w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9.xml"/><Relationship Id="rId1" Type="http://schemas.openxmlformats.org/officeDocument/2006/relationships/themeOverride" Target="../theme/themeOverr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gif"/></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2.wmf"/><Relationship Id="rId4" Type="http://schemas.openxmlformats.org/officeDocument/2006/relationships/image" Target="../media/image51.wmf"/></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3.pn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5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100.jpeg"/></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107.jpeg"/><Relationship Id="rId4" Type="http://schemas.openxmlformats.org/officeDocument/2006/relationships/image" Target="../media/image106.jpe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gi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8.gif"/><Relationship Id="rId5" Type="http://schemas.openxmlformats.org/officeDocument/2006/relationships/image" Target="../media/image27.wmf"/><Relationship Id="rId10" Type="http://schemas.openxmlformats.org/officeDocument/2006/relationships/image" Target="../media/image32.jpeg"/><Relationship Id="rId4" Type="http://schemas.openxmlformats.org/officeDocument/2006/relationships/image" Target="../media/image26.wmf"/><Relationship Id="rId9" Type="http://schemas.openxmlformats.org/officeDocument/2006/relationships/image" Target="../media/image31.jpeg"/></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6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75.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130.wmf"/></Relationships>
</file>

<file path=ppt/slides/_rels/slide78.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35.jpeg"/><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13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4.xml"/><Relationship Id="rId1" Type="http://schemas.openxmlformats.org/officeDocument/2006/relationships/slideLayout" Target="../slideLayouts/slideLayout84.xml"/><Relationship Id="rId4" Type="http://schemas.openxmlformats.org/officeDocument/2006/relationships/image" Target="../media/image13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Cita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0"/>
            <a:ext cx="6019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209800"/>
            <a:ext cx="15970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7" descr="sodom"/>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0"/>
            <a:ext cx="160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8"/>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0" y="4191000"/>
            <a:ext cx="160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9"/>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0" y="990600"/>
            <a:ext cx="1600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81000" y="2514600"/>
            <a:ext cx="7772400" cy="1470025"/>
          </a:xfrm>
          <a:extLst>
            <a:ext uri="{FAA26D3D-D897-4be2-8F04-BA451C77F1D7}">
              <ma14:placeholderFlag xmlns:ma14="http://schemas.microsoft.com/office/mac/drawingml/2011/main" xmlns="" val="1"/>
            </a:ext>
          </a:extLst>
        </p:spPr>
        <p:txBody>
          <a:bodyPr wrap="none" fromWordArt="1"/>
          <a:lstStyle/>
          <a:p>
            <a:pPr>
              <a:defRPr/>
            </a:pPr>
            <a:r>
              <a:rPr lang="en-US" sz="8800" i="1" kern="10" dirty="0">
                <a:ln w="9525">
                  <a:solidFill>
                    <a:srgbClr val="000000"/>
                  </a:solidFill>
                  <a:round/>
                  <a:headEnd/>
                  <a:tailEnd/>
                </a:ln>
                <a:solidFill>
                  <a:srgbClr val="FFFFFF"/>
                </a:solidFill>
                <a:effectLst>
                  <a:glow rad="254000">
                    <a:schemeClr val="tx1">
                      <a:alpha val="99000"/>
                    </a:schemeClr>
                  </a:glow>
                </a:effectLst>
                <a:latin typeface="Arial Black"/>
                <a:ea typeface="Arial Black"/>
                <a:cs typeface="Arial Black"/>
              </a:rPr>
              <a:t>Ammonites</a:t>
            </a:r>
          </a:p>
        </p:txBody>
      </p:sp>
      <p:sp>
        <p:nvSpPr>
          <p:cNvPr id="10" name="Rectangle 9">
            <a:extLst>
              <a:ext uri="{FF2B5EF4-FFF2-40B4-BE49-F238E27FC236}">
                <a16:creationId xmlns:a16="http://schemas.microsoft.com/office/drawing/2014/main" id="{FD5C097A-0EC3-136E-88AF-CAB44EC66E4A}"/>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p:nvPr>
        </p:nvSpPr>
        <p:spPr>
          <a:xfrm>
            <a:off x="0" y="76200"/>
            <a:ext cx="8001000" cy="685800"/>
          </a:xfrm>
          <a:solidFill>
            <a:schemeClr val="accent1"/>
          </a:solidFill>
          <a:ln>
            <a:solidFill>
              <a:schemeClr val="tx1"/>
            </a:solidFill>
            <a:miter lim="800000"/>
            <a:headEnd/>
            <a:tailEnd/>
          </a:ln>
        </p:spPr>
        <p:txBody>
          <a:bodyPr/>
          <a:lstStyle/>
          <a:p>
            <a:pPr algn="ctr"/>
            <a:r>
              <a:rPr lang="en-US" altLang="zh-CN" sz="4000" b="1">
                <a:latin typeface="Arial" charset="0"/>
                <a:ea typeface="SimSun" charset="0"/>
                <a:cs typeface="SimSun" charset="0"/>
              </a:rPr>
              <a:t>Israel</a:t>
            </a:r>
            <a:r>
              <a:rPr lang="fr-FR" altLang="zh-CN" sz="4000" b="1">
                <a:latin typeface="Arial" charset="0"/>
                <a:ea typeface="SimSun" charset="0"/>
                <a:cs typeface="SimSun" charset="0"/>
              </a:rPr>
              <a:t>'</a:t>
            </a:r>
            <a:r>
              <a:rPr lang="en-US" altLang="zh-CN" sz="4000" b="1">
                <a:latin typeface="Arial" charset="0"/>
                <a:ea typeface="SimSun" charset="0"/>
                <a:cs typeface="SimSun" charset="0"/>
              </a:rPr>
              <a:t>s Early Eastern Neighbors  </a:t>
            </a:r>
            <a:endParaRPr lang="en-US" sz="4000" b="1">
              <a:latin typeface="Arial" charset="0"/>
              <a:ea typeface="SimSun" charset="0"/>
              <a:cs typeface="SimSun" charset="0"/>
            </a:endParaRPr>
          </a:p>
        </p:txBody>
      </p:sp>
      <p:grpSp>
        <p:nvGrpSpPr>
          <p:cNvPr id="264194" name="Group 100"/>
          <p:cNvGrpSpPr>
            <a:grpSpLocks/>
          </p:cNvGrpSpPr>
          <p:nvPr/>
        </p:nvGrpSpPr>
        <p:grpSpPr bwMode="auto">
          <a:xfrm>
            <a:off x="-34924" y="1144588"/>
            <a:ext cx="9178924" cy="5721236"/>
            <a:chOff x="-29" y="721"/>
            <a:chExt cx="5782" cy="2194"/>
          </a:xfrm>
        </p:grpSpPr>
        <p:grpSp>
          <p:nvGrpSpPr>
            <p:cNvPr id="264198" name="Group 5"/>
            <p:cNvGrpSpPr>
              <a:grpSpLocks/>
            </p:cNvGrpSpPr>
            <p:nvPr/>
          </p:nvGrpSpPr>
          <p:grpSpPr bwMode="auto">
            <a:xfrm>
              <a:off x="-6" y="721"/>
              <a:ext cx="501" cy="211"/>
              <a:chOff x="-7" y="0"/>
              <a:chExt cx="289" cy="542"/>
            </a:xfrm>
          </p:grpSpPr>
          <p:sp>
            <p:nvSpPr>
              <p:cNvPr id="264254" name="Rectangle 6"/>
              <p:cNvSpPr>
                <a:spLocks noChangeArrowheads="1"/>
              </p:cNvSpPr>
              <p:nvPr/>
            </p:nvSpPr>
            <p:spPr bwMode="auto">
              <a:xfrm>
                <a:off x="-7" y="0"/>
                <a:ext cx="285" cy="539"/>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nvGrpSpPr>
              <p:cNvPr id="264255" name="Group 7"/>
              <p:cNvGrpSpPr>
                <a:grpSpLocks/>
              </p:cNvGrpSpPr>
              <p:nvPr/>
            </p:nvGrpSpPr>
            <p:grpSpPr bwMode="auto">
              <a:xfrm>
                <a:off x="0" y="0"/>
                <a:ext cx="282" cy="542"/>
                <a:chOff x="0" y="0"/>
                <a:chExt cx="282" cy="542"/>
              </a:xfrm>
            </p:grpSpPr>
            <p:sp>
              <p:nvSpPr>
                <p:cNvPr id="264256" name="Rectangle 8"/>
                <p:cNvSpPr>
                  <a:spLocks noChangeArrowheads="1"/>
                </p:cNvSpPr>
                <p:nvPr/>
              </p:nvSpPr>
              <p:spPr bwMode="auto">
                <a:xfrm>
                  <a:off x="4" y="4"/>
                  <a:ext cx="278" cy="538"/>
                </a:xfrm>
                <a:prstGeom prst="rect">
                  <a:avLst/>
                </a:prstGeom>
                <a:noFill/>
                <a:ln w="12700" cap="sq">
                  <a:solidFill>
                    <a:srgbClr val="000000"/>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Period</a:t>
                  </a:r>
                  <a:endParaRPr kumimoji="0" lang="en-US" sz="1800" b="1" i="0" u="none" strike="noStrike" kern="1200" cap="none" spc="0" normalizeH="0" baseline="0" noProof="0" dirty="0">
                    <a:ln>
                      <a:noFill/>
                    </a:ln>
                    <a:solidFill>
                      <a:srgbClr val="333333"/>
                    </a:solidFill>
                    <a:effectLst/>
                    <a:uLnTx/>
                    <a:uFillTx/>
                    <a:latin typeface="Arial" charset="0"/>
                    <a:ea typeface="ＭＳ Ｐゴシック" charset="0"/>
                    <a:cs typeface="Arial" charset="0"/>
                  </a:endParaRPr>
                </a:p>
              </p:txBody>
            </p:sp>
            <p:sp>
              <p:nvSpPr>
                <p:cNvPr id="264257" name="Rectangle 9"/>
                <p:cNvSpPr>
                  <a:spLocks noChangeArrowheads="1"/>
                </p:cNvSpPr>
                <p:nvPr/>
              </p:nvSpPr>
              <p:spPr bwMode="auto">
                <a:xfrm>
                  <a:off x="0" y="0"/>
                  <a:ext cx="278"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grpSp>
          <p:nvGrpSpPr>
            <p:cNvPr id="264199" name="Group 10"/>
            <p:cNvGrpSpPr>
              <a:grpSpLocks/>
            </p:cNvGrpSpPr>
            <p:nvPr/>
          </p:nvGrpSpPr>
          <p:grpSpPr bwMode="auto">
            <a:xfrm>
              <a:off x="488" y="721"/>
              <a:ext cx="1369" cy="209"/>
              <a:chOff x="278" y="0"/>
              <a:chExt cx="792" cy="538"/>
            </a:xfrm>
          </p:grpSpPr>
          <p:sp>
            <p:nvSpPr>
              <p:cNvPr id="264250" name="Rectangle 11"/>
              <p:cNvSpPr>
                <a:spLocks noChangeArrowheads="1"/>
              </p:cNvSpPr>
              <p:nvPr/>
            </p:nvSpPr>
            <p:spPr bwMode="auto">
              <a:xfrm>
                <a:off x="278" y="0"/>
                <a:ext cx="792"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nvGrpSpPr>
              <p:cNvPr id="264251" name="Group 12"/>
              <p:cNvGrpSpPr>
                <a:grpSpLocks/>
              </p:cNvGrpSpPr>
              <p:nvPr/>
            </p:nvGrpSpPr>
            <p:grpSpPr bwMode="auto">
              <a:xfrm>
                <a:off x="278" y="0"/>
                <a:ext cx="792" cy="538"/>
                <a:chOff x="278" y="0"/>
                <a:chExt cx="792" cy="538"/>
              </a:xfrm>
            </p:grpSpPr>
            <p:sp>
              <p:nvSpPr>
                <p:cNvPr id="264252" name="Rectangle 13"/>
                <p:cNvSpPr>
                  <a:spLocks noChangeArrowheads="1"/>
                </p:cNvSpPr>
                <p:nvPr/>
              </p:nvSpPr>
              <p:spPr bwMode="auto">
                <a:xfrm>
                  <a:off x="278" y="0"/>
                  <a:ext cx="792"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EDOM</a:t>
                  </a:r>
                </a:p>
              </p:txBody>
            </p:sp>
            <p:sp>
              <p:nvSpPr>
                <p:cNvPr id="264253" name="Rectangle 14"/>
                <p:cNvSpPr>
                  <a:spLocks noChangeArrowheads="1"/>
                </p:cNvSpPr>
                <p:nvPr/>
              </p:nvSpPr>
              <p:spPr bwMode="auto">
                <a:xfrm>
                  <a:off x="278" y="0"/>
                  <a:ext cx="792"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grpSp>
          <p:nvGrpSpPr>
            <p:cNvPr id="264200" name="Group 15"/>
            <p:cNvGrpSpPr>
              <a:grpSpLocks/>
            </p:cNvGrpSpPr>
            <p:nvPr/>
          </p:nvGrpSpPr>
          <p:grpSpPr bwMode="auto">
            <a:xfrm>
              <a:off x="1857" y="721"/>
              <a:ext cx="1425" cy="209"/>
              <a:chOff x="1070" y="0"/>
              <a:chExt cx="824" cy="538"/>
            </a:xfrm>
          </p:grpSpPr>
          <p:sp>
            <p:nvSpPr>
              <p:cNvPr id="264246" name="Rectangle 16"/>
              <p:cNvSpPr>
                <a:spLocks noChangeArrowheads="1"/>
              </p:cNvSpPr>
              <p:nvPr/>
            </p:nvSpPr>
            <p:spPr bwMode="auto">
              <a:xfrm>
                <a:off x="1070" y="0"/>
                <a:ext cx="824"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nvGrpSpPr>
              <p:cNvPr id="264247" name="Group 17"/>
              <p:cNvGrpSpPr>
                <a:grpSpLocks/>
              </p:cNvGrpSpPr>
              <p:nvPr/>
            </p:nvGrpSpPr>
            <p:grpSpPr bwMode="auto">
              <a:xfrm>
                <a:off x="1070" y="0"/>
                <a:ext cx="824" cy="538"/>
                <a:chOff x="1070" y="0"/>
                <a:chExt cx="824" cy="538"/>
              </a:xfrm>
            </p:grpSpPr>
            <p:sp>
              <p:nvSpPr>
                <p:cNvPr id="264248" name="Rectangle 18"/>
                <p:cNvSpPr>
                  <a:spLocks noChangeArrowheads="1"/>
                </p:cNvSpPr>
                <p:nvPr/>
              </p:nvSpPr>
              <p:spPr bwMode="auto">
                <a:xfrm>
                  <a:off x="1070" y="0"/>
                  <a:ext cx="824"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MOAB</a:t>
                  </a:r>
                </a:p>
              </p:txBody>
            </p:sp>
            <p:sp>
              <p:nvSpPr>
                <p:cNvPr id="264249" name="Rectangle 19"/>
                <p:cNvSpPr>
                  <a:spLocks noChangeArrowheads="1"/>
                </p:cNvSpPr>
                <p:nvPr/>
              </p:nvSpPr>
              <p:spPr bwMode="auto">
                <a:xfrm>
                  <a:off x="1070" y="0"/>
                  <a:ext cx="824"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grpSp>
          <p:nvGrpSpPr>
            <p:cNvPr id="264201" name="Group 20"/>
            <p:cNvGrpSpPr>
              <a:grpSpLocks/>
            </p:cNvGrpSpPr>
            <p:nvPr/>
          </p:nvGrpSpPr>
          <p:grpSpPr bwMode="auto">
            <a:xfrm>
              <a:off x="3282" y="721"/>
              <a:ext cx="1311" cy="209"/>
              <a:chOff x="1894" y="0"/>
              <a:chExt cx="758" cy="538"/>
            </a:xfrm>
          </p:grpSpPr>
          <p:sp>
            <p:nvSpPr>
              <p:cNvPr id="264242" name="Rectangle 21"/>
              <p:cNvSpPr>
                <a:spLocks noChangeArrowheads="1"/>
              </p:cNvSpPr>
              <p:nvPr/>
            </p:nvSpPr>
            <p:spPr bwMode="auto">
              <a:xfrm>
                <a:off x="1894" y="0"/>
                <a:ext cx="758"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nvGrpSpPr>
              <p:cNvPr id="264243" name="Group 22"/>
              <p:cNvGrpSpPr>
                <a:grpSpLocks/>
              </p:cNvGrpSpPr>
              <p:nvPr/>
            </p:nvGrpSpPr>
            <p:grpSpPr bwMode="auto">
              <a:xfrm>
                <a:off x="1894" y="0"/>
                <a:ext cx="758" cy="538"/>
                <a:chOff x="1894" y="0"/>
                <a:chExt cx="758" cy="538"/>
              </a:xfrm>
            </p:grpSpPr>
            <p:sp>
              <p:nvSpPr>
                <p:cNvPr id="264244" name="Rectangle 23"/>
                <p:cNvSpPr>
                  <a:spLocks noChangeArrowheads="1"/>
                </p:cNvSpPr>
                <p:nvPr/>
              </p:nvSpPr>
              <p:spPr bwMode="auto">
                <a:xfrm>
                  <a:off x="1894" y="0"/>
                  <a:ext cx="758"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AMMON</a:t>
                  </a:r>
                </a:p>
              </p:txBody>
            </p:sp>
            <p:sp>
              <p:nvSpPr>
                <p:cNvPr id="264245" name="Rectangle 24"/>
                <p:cNvSpPr>
                  <a:spLocks noChangeArrowheads="1"/>
                </p:cNvSpPr>
                <p:nvPr/>
              </p:nvSpPr>
              <p:spPr bwMode="auto">
                <a:xfrm>
                  <a:off x="1894" y="0"/>
                  <a:ext cx="758"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grpSp>
          <p:nvGrpSpPr>
            <p:cNvPr id="264202" name="Group 25"/>
            <p:cNvGrpSpPr>
              <a:grpSpLocks/>
            </p:cNvGrpSpPr>
            <p:nvPr/>
          </p:nvGrpSpPr>
          <p:grpSpPr bwMode="auto">
            <a:xfrm>
              <a:off x="4593" y="721"/>
              <a:ext cx="1160" cy="209"/>
              <a:chOff x="2652" y="0"/>
              <a:chExt cx="671" cy="538"/>
            </a:xfrm>
          </p:grpSpPr>
          <p:sp>
            <p:nvSpPr>
              <p:cNvPr id="264238" name="Rectangle 26"/>
              <p:cNvSpPr>
                <a:spLocks noChangeArrowheads="1"/>
              </p:cNvSpPr>
              <p:nvPr/>
            </p:nvSpPr>
            <p:spPr bwMode="auto">
              <a:xfrm>
                <a:off x="2652" y="0"/>
                <a:ext cx="671"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nvGrpSpPr>
              <p:cNvPr id="264239" name="Group 27"/>
              <p:cNvGrpSpPr>
                <a:grpSpLocks/>
              </p:cNvGrpSpPr>
              <p:nvPr/>
            </p:nvGrpSpPr>
            <p:grpSpPr bwMode="auto">
              <a:xfrm>
                <a:off x="2652" y="0"/>
                <a:ext cx="671" cy="538"/>
                <a:chOff x="2652" y="0"/>
                <a:chExt cx="671" cy="538"/>
              </a:xfrm>
            </p:grpSpPr>
            <p:sp>
              <p:nvSpPr>
                <p:cNvPr id="264240" name="Rectangle 28"/>
                <p:cNvSpPr>
                  <a:spLocks noChangeArrowheads="1"/>
                </p:cNvSpPr>
                <p:nvPr/>
              </p:nvSpPr>
              <p:spPr bwMode="auto">
                <a:xfrm>
                  <a:off x="2652" y="0"/>
                  <a:ext cx="671"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AMALEK</a:t>
                  </a:r>
                </a:p>
              </p:txBody>
            </p:sp>
            <p:sp>
              <p:nvSpPr>
                <p:cNvPr id="264241" name="Rectangle 29"/>
                <p:cNvSpPr>
                  <a:spLocks noChangeArrowheads="1"/>
                </p:cNvSpPr>
                <p:nvPr/>
              </p:nvSpPr>
              <p:spPr bwMode="auto">
                <a:xfrm>
                  <a:off x="2652" y="0"/>
                  <a:ext cx="671"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grpSp>
          <p:nvGrpSpPr>
            <p:cNvPr id="264203" name="Group 99"/>
            <p:cNvGrpSpPr>
              <a:grpSpLocks/>
            </p:cNvGrpSpPr>
            <p:nvPr/>
          </p:nvGrpSpPr>
          <p:grpSpPr bwMode="auto">
            <a:xfrm>
              <a:off x="-29" y="896"/>
              <a:ext cx="5782" cy="2019"/>
              <a:chOff x="-29" y="2304"/>
              <a:chExt cx="5782" cy="2019"/>
            </a:xfrm>
          </p:grpSpPr>
          <p:grpSp>
            <p:nvGrpSpPr>
              <p:cNvPr id="264204" name="Group 64"/>
              <p:cNvGrpSpPr>
                <a:grpSpLocks/>
              </p:cNvGrpSpPr>
              <p:nvPr/>
            </p:nvGrpSpPr>
            <p:grpSpPr bwMode="auto">
              <a:xfrm rot="-5400000">
                <a:off x="-97" y="2397"/>
                <a:ext cx="674" cy="488"/>
                <a:chOff x="-2" y="4142"/>
                <a:chExt cx="280" cy="1577"/>
              </a:xfrm>
            </p:grpSpPr>
            <p:sp>
              <p:nvSpPr>
                <p:cNvPr id="264234" name="Rectangle 65"/>
                <p:cNvSpPr>
                  <a:spLocks noChangeArrowheads="1"/>
                </p:cNvSpPr>
                <p:nvPr/>
              </p:nvSpPr>
              <p:spPr bwMode="auto">
                <a:xfrm>
                  <a:off x="0" y="4166"/>
                  <a:ext cx="278" cy="155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sp>
              <p:nvSpPr>
                <p:cNvPr id="264236" name="Rectangle 67"/>
                <p:cNvSpPr>
                  <a:spLocks noChangeArrowheads="1"/>
                </p:cNvSpPr>
                <p:nvPr/>
              </p:nvSpPr>
              <p:spPr bwMode="auto">
                <a:xfrm>
                  <a:off x="-2" y="4142"/>
                  <a:ext cx="278" cy="1492"/>
                </a:xfrm>
                <a:prstGeom prst="rect">
                  <a:avLst/>
                </a:prstGeom>
                <a:solidFill>
                  <a:srgbClr val="000000"/>
                </a:solidFill>
                <a:ln w="12700" cap="sq">
                  <a:solidFill>
                    <a:srgbClr val="000000"/>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JUDGES</a:t>
                  </a:r>
                  <a:endParaRPr kumimoji="0" lang="en-US" sz="2000" b="1" i="0" u="none" strike="noStrike" kern="1200" cap="none" spc="0" normalizeH="0" baseline="0" noProof="0" dirty="0">
                    <a:ln>
                      <a:noFill/>
                    </a:ln>
                    <a:solidFill>
                      <a:srgbClr val="333333"/>
                    </a:solidFill>
                    <a:effectLst/>
                    <a:uLnTx/>
                    <a:uFillTx/>
                    <a:latin typeface="Arial" charset="0"/>
                    <a:ea typeface="ＭＳ Ｐゴシック" charset="0"/>
                    <a:cs typeface="Arial" charset="0"/>
                  </a:endParaRPr>
                </a:p>
              </p:txBody>
            </p:sp>
          </p:grpSp>
          <p:grpSp>
            <p:nvGrpSpPr>
              <p:cNvPr id="264205" name="Group 69"/>
              <p:cNvGrpSpPr>
                <a:grpSpLocks/>
              </p:cNvGrpSpPr>
              <p:nvPr/>
            </p:nvGrpSpPr>
            <p:grpSpPr bwMode="auto">
              <a:xfrm>
                <a:off x="488" y="2345"/>
                <a:ext cx="1369" cy="606"/>
                <a:chOff x="278" y="4166"/>
                <a:chExt cx="792" cy="1553"/>
              </a:xfrm>
            </p:grpSpPr>
            <p:sp>
              <p:nvSpPr>
                <p:cNvPr id="264232" name="Rectangle 70"/>
                <p:cNvSpPr>
                  <a:spLocks noChangeArrowheads="1"/>
                </p:cNvSpPr>
                <p:nvPr/>
              </p:nvSpPr>
              <p:spPr bwMode="auto">
                <a:xfrm>
                  <a:off x="278" y="4166"/>
                  <a:ext cx="792"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Continued under partial Amorite control (1350 BC; Judg 1:35-36).</a:t>
                  </a:r>
                </a:p>
              </p:txBody>
            </p:sp>
            <p:sp>
              <p:nvSpPr>
                <p:cNvPr id="264233" name="Rectangle 71"/>
                <p:cNvSpPr>
                  <a:spLocks noChangeArrowheads="1"/>
                </p:cNvSpPr>
                <p:nvPr/>
              </p:nvSpPr>
              <p:spPr bwMode="auto">
                <a:xfrm>
                  <a:off x="278" y="4166"/>
                  <a:ext cx="792"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nvGrpSpPr>
              <p:cNvPr id="264206" name="Group 72"/>
              <p:cNvGrpSpPr>
                <a:grpSpLocks/>
              </p:cNvGrpSpPr>
              <p:nvPr/>
            </p:nvGrpSpPr>
            <p:grpSpPr bwMode="auto">
              <a:xfrm>
                <a:off x="1857" y="2345"/>
                <a:ext cx="1425" cy="606"/>
                <a:chOff x="1070" y="4166"/>
                <a:chExt cx="824" cy="1553"/>
              </a:xfrm>
            </p:grpSpPr>
            <p:sp>
              <p:nvSpPr>
                <p:cNvPr id="264230" name="Rectangle 73"/>
                <p:cNvSpPr>
                  <a:spLocks noChangeArrowheads="1"/>
                </p:cNvSpPr>
                <p:nvPr/>
              </p:nvSpPr>
              <p:spPr bwMode="auto">
                <a:xfrm>
                  <a:off x="1070" y="4166"/>
                  <a:ext cx="824"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Eglon hurt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Israel 18 yrs.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until Ehud (1350 BC; Judg 3:12-30)</a:t>
                  </a:r>
                </a:p>
              </p:txBody>
            </p:sp>
            <p:sp>
              <p:nvSpPr>
                <p:cNvPr id="264231" name="Rectangle 74"/>
                <p:cNvSpPr>
                  <a:spLocks noChangeArrowheads="1"/>
                </p:cNvSpPr>
                <p:nvPr/>
              </p:nvSpPr>
              <p:spPr bwMode="auto">
                <a:xfrm>
                  <a:off x="1070" y="4166"/>
                  <a:ext cx="824"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nvGrpSpPr>
              <p:cNvPr id="264207" name="Group 75"/>
              <p:cNvGrpSpPr>
                <a:grpSpLocks/>
              </p:cNvGrpSpPr>
              <p:nvPr/>
            </p:nvGrpSpPr>
            <p:grpSpPr bwMode="auto">
              <a:xfrm>
                <a:off x="3282" y="2345"/>
                <a:ext cx="1311" cy="606"/>
                <a:chOff x="1894" y="4166"/>
                <a:chExt cx="758" cy="1553"/>
              </a:xfrm>
            </p:grpSpPr>
            <p:sp>
              <p:nvSpPr>
                <p:cNvPr id="264228" name="Rectangle 76"/>
                <p:cNvSpPr>
                  <a:spLocks noChangeArrowheads="1"/>
                </p:cNvSpPr>
                <p:nvPr/>
              </p:nvSpPr>
              <p:spPr bwMode="auto">
                <a:xfrm>
                  <a:off x="1894" y="4166"/>
                  <a:ext cx="758"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Ally of Eglon of Moab (1350 BC);</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Hurt Israel until Jephthah (1100 BC; Judg 10-12).</a:t>
                  </a:r>
                </a:p>
              </p:txBody>
            </p:sp>
            <p:sp>
              <p:nvSpPr>
                <p:cNvPr id="264229" name="Rectangle 77"/>
                <p:cNvSpPr>
                  <a:spLocks noChangeArrowheads="1"/>
                </p:cNvSpPr>
                <p:nvPr/>
              </p:nvSpPr>
              <p:spPr bwMode="auto">
                <a:xfrm>
                  <a:off x="1894" y="4166"/>
                  <a:ext cx="758"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nvGrpSpPr>
              <p:cNvPr id="264208" name="Group 78"/>
              <p:cNvGrpSpPr>
                <a:grpSpLocks/>
              </p:cNvGrpSpPr>
              <p:nvPr/>
            </p:nvGrpSpPr>
            <p:grpSpPr bwMode="auto">
              <a:xfrm>
                <a:off x="4593" y="2345"/>
                <a:ext cx="1160" cy="606"/>
                <a:chOff x="2652" y="4166"/>
                <a:chExt cx="671" cy="1553"/>
              </a:xfrm>
            </p:grpSpPr>
            <p:sp>
              <p:nvSpPr>
                <p:cNvPr id="264226" name="Rectangle 79"/>
                <p:cNvSpPr>
                  <a:spLocks noChangeArrowheads="1"/>
                </p:cNvSpPr>
                <p:nvPr/>
              </p:nvSpPr>
              <p:spPr bwMode="auto">
                <a:xfrm>
                  <a:off x="2652" y="4166"/>
                  <a:ext cx="671"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Ally of Eglon of Moab </a:t>
                  </a:r>
                  <a:b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(1350 BC)</a:t>
                  </a:r>
                </a:p>
              </p:txBody>
            </p:sp>
            <p:sp>
              <p:nvSpPr>
                <p:cNvPr id="264227" name="Rectangle 80"/>
                <p:cNvSpPr>
                  <a:spLocks noChangeArrowheads="1"/>
                </p:cNvSpPr>
                <p:nvPr/>
              </p:nvSpPr>
              <p:spPr bwMode="auto">
                <a:xfrm>
                  <a:off x="2652" y="4166"/>
                  <a:ext cx="671"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nvGrpSpPr>
              <p:cNvPr id="264209" name="Group 81"/>
              <p:cNvGrpSpPr>
                <a:grpSpLocks/>
              </p:cNvGrpSpPr>
              <p:nvPr/>
            </p:nvGrpSpPr>
            <p:grpSpPr bwMode="auto">
              <a:xfrm rot="-5400000">
                <a:off x="-450" y="3394"/>
                <a:ext cx="1350" cy="507"/>
                <a:chOff x="0" y="5521"/>
                <a:chExt cx="278" cy="3706"/>
              </a:xfrm>
            </p:grpSpPr>
            <p:sp>
              <p:nvSpPr>
                <p:cNvPr id="264222" name="Rectangle 82"/>
                <p:cNvSpPr>
                  <a:spLocks noChangeArrowheads="1"/>
                </p:cNvSpPr>
                <p:nvPr/>
              </p:nvSpPr>
              <p:spPr bwMode="auto">
                <a:xfrm>
                  <a:off x="0" y="5719"/>
                  <a:ext cx="278" cy="350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nvGrpSpPr>
                <p:cNvPr id="264223" name="Group 83"/>
                <p:cNvGrpSpPr>
                  <a:grpSpLocks/>
                </p:cNvGrpSpPr>
                <p:nvPr/>
              </p:nvGrpSpPr>
              <p:grpSpPr bwMode="auto">
                <a:xfrm>
                  <a:off x="0" y="5521"/>
                  <a:ext cx="278" cy="3677"/>
                  <a:chOff x="0" y="5521"/>
                  <a:chExt cx="278" cy="3677"/>
                </a:xfrm>
              </p:grpSpPr>
              <p:sp>
                <p:nvSpPr>
                  <p:cNvPr id="264224" name="Rectangle 84"/>
                  <p:cNvSpPr>
                    <a:spLocks noChangeArrowheads="1"/>
                  </p:cNvSpPr>
                  <p:nvPr/>
                </p:nvSpPr>
                <p:spPr bwMode="auto">
                  <a:xfrm>
                    <a:off x="0" y="5587"/>
                    <a:ext cx="278" cy="3611"/>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UNITED MONARCHY</a:t>
                    </a:r>
                    <a:endParaRPr kumimoji="0" lang="en-US" sz="2000" b="1" i="0" u="none" strike="noStrike" kern="1200" cap="none" spc="0" normalizeH="0" baseline="0" noProof="0" dirty="0">
                      <a:ln>
                        <a:noFill/>
                      </a:ln>
                      <a:solidFill>
                        <a:srgbClr val="333333"/>
                      </a:solidFill>
                      <a:effectLst/>
                      <a:uLnTx/>
                      <a:uFillTx/>
                      <a:latin typeface="Arial" charset="0"/>
                      <a:ea typeface="ＭＳ Ｐゴシック" charset="0"/>
                      <a:cs typeface="Arial" charset="0"/>
                    </a:endParaRPr>
                  </a:p>
                </p:txBody>
              </p:sp>
              <p:sp>
                <p:nvSpPr>
                  <p:cNvPr id="264225" name="Rectangle 85"/>
                  <p:cNvSpPr>
                    <a:spLocks noChangeArrowheads="1"/>
                  </p:cNvSpPr>
                  <p:nvPr/>
                </p:nvSpPr>
                <p:spPr bwMode="auto">
                  <a:xfrm>
                    <a:off x="0" y="5521"/>
                    <a:ext cx="278" cy="3508"/>
                  </a:xfrm>
                  <a:prstGeom prst="rect">
                    <a:avLst/>
                  </a:prstGeom>
                  <a:noFill/>
                  <a:ln w="7" cap="sq">
                    <a:no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grpSp>
            <p:nvGrpSpPr>
              <p:cNvPr id="264210" name="Group 86"/>
              <p:cNvGrpSpPr>
                <a:grpSpLocks/>
              </p:cNvGrpSpPr>
              <p:nvPr/>
            </p:nvGrpSpPr>
            <p:grpSpPr bwMode="auto">
              <a:xfrm>
                <a:off x="488" y="2951"/>
                <a:ext cx="1369" cy="1368"/>
                <a:chOff x="278" y="5719"/>
                <a:chExt cx="792" cy="3508"/>
              </a:xfrm>
            </p:grpSpPr>
            <p:sp>
              <p:nvSpPr>
                <p:cNvPr id="264220" name="Rectangle 87"/>
                <p:cNvSpPr>
                  <a:spLocks noChangeArrowheads="1"/>
                </p:cNvSpPr>
                <p:nvPr/>
              </p:nvSpPr>
              <p:spPr bwMode="auto">
                <a:xfrm>
                  <a:off x="278" y="5719"/>
                  <a:ext cx="792" cy="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Saul took some cities from Edom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(1030 BC; 1 Sam 14:47).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Conquered and subjugated by David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(1000 BC; 1 Chron 18:12).</a:t>
                  </a:r>
                </a:p>
              </p:txBody>
            </p:sp>
            <p:sp>
              <p:nvSpPr>
                <p:cNvPr id="264221" name="Rectangle 88"/>
                <p:cNvSpPr>
                  <a:spLocks noChangeArrowheads="1"/>
                </p:cNvSpPr>
                <p:nvPr/>
              </p:nvSpPr>
              <p:spPr bwMode="auto">
                <a:xfrm>
                  <a:off x="278" y="5719"/>
                  <a:ext cx="792"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nvGrpSpPr>
              <p:cNvPr id="264211" name="Group 89"/>
              <p:cNvGrpSpPr>
                <a:grpSpLocks/>
              </p:cNvGrpSpPr>
              <p:nvPr/>
            </p:nvGrpSpPr>
            <p:grpSpPr bwMode="auto">
              <a:xfrm>
                <a:off x="1857" y="2951"/>
                <a:ext cx="1425" cy="1368"/>
                <a:chOff x="1070" y="5719"/>
                <a:chExt cx="824" cy="3508"/>
              </a:xfrm>
            </p:grpSpPr>
            <p:sp>
              <p:nvSpPr>
                <p:cNvPr id="264218" name="Rectangle 90"/>
                <p:cNvSpPr>
                  <a:spLocks noChangeArrowheads="1"/>
                </p:cNvSpPr>
                <p:nvPr/>
              </p:nvSpPr>
              <p:spPr bwMode="auto">
                <a:xfrm>
                  <a:off x="1070" y="5719"/>
                  <a:ext cx="824" cy="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Saul took some cities from Moabite territory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(1030 BC;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Sam 14:47).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Conquered and subjugated by David (1000 BC;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 Sam 8:2).</a:t>
                  </a:r>
                </a:p>
              </p:txBody>
            </p:sp>
            <p:sp>
              <p:nvSpPr>
                <p:cNvPr id="264219" name="Rectangle 91"/>
                <p:cNvSpPr>
                  <a:spLocks noChangeArrowheads="1"/>
                </p:cNvSpPr>
                <p:nvPr/>
              </p:nvSpPr>
              <p:spPr bwMode="auto">
                <a:xfrm>
                  <a:off x="1070" y="5719"/>
                  <a:ext cx="824"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nvGrpSpPr>
              <p:cNvPr id="264212" name="Group 92"/>
              <p:cNvGrpSpPr>
                <a:grpSpLocks/>
              </p:cNvGrpSpPr>
              <p:nvPr/>
            </p:nvGrpSpPr>
            <p:grpSpPr bwMode="auto">
              <a:xfrm>
                <a:off x="3282" y="2951"/>
                <a:ext cx="1311" cy="1368"/>
                <a:chOff x="1894" y="5719"/>
                <a:chExt cx="758" cy="3508"/>
              </a:xfrm>
            </p:grpSpPr>
            <p:sp>
              <p:nvSpPr>
                <p:cNvPr id="264216" name="Rectangle 93"/>
                <p:cNvSpPr>
                  <a:spLocks noChangeArrowheads="1"/>
                </p:cNvSpPr>
                <p:nvPr/>
              </p:nvSpPr>
              <p:spPr bwMode="auto">
                <a:xfrm>
                  <a:off x="1894" y="5719"/>
                  <a:ext cx="758" cy="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Saul defeated Nahash</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(1050 BC; 1 Sam 11:1-11) &amp;</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took some Ammonite cities</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(1030 BC; 1 Sam 14:47);</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David defeated Hanun</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(990 BC; 2 Sam 12:26-31)</a:t>
                  </a:r>
                </a:p>
              </p:txBody>
            </p:sp>
            <p:sp>
              <p:nvSpPr>
                <p:cNvPr id="264217" name="Rectangle 94"/>
                <p:cNvSpPr>
                  <a:spLocks noChangeArrowheads="1"/>
                </p:cNvSpPr>
                <p:nvPr/>
              </p:nvSpPr>
              <p:spPr bwMode="auto">
                <a:xfrm>
                  <a:off x="1894" y="5719"/>
                  <a:ext cx="758"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nvGrpSpPr>
              <p:cNvPr id="264213" name="Group 95"/>
              <p:cNvGrpSpPr>
                <a:grpSpLocks/>
              </p:cNvGrpSpPr>
              <p:nvPr/>
            </p:nvGrpSpPr>
            <p:grpSpPr bwMode="auto">
              <a:xfrm>
                <a:off x="4593" y="2951"/>
                <a:ext cx="1160" cy="1368"/>
                <a:chOff x="2652" y="5719"/>
                <a:chExt cx="671" cy="3508"/>
              </a:xfrm>
            </p:grpSpPr>
            <p:sp>
              <p:nvSpPr>
                <p:cNvPr id="264214" name="Rectangle 96"/>
                <p:cNvSpPr>
                  <a:spLocks noChangeArrowheads="1"/>
                </p:cNvSpPr>
                <p:nvPr/>
              </p:nvSpPr>
              <p:spPr bwMode="auto">
                <a:xfrm>
                  <a:off x="2652" y="5719"/>
                  <a:ext cx="671" cy="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Saul defeated Agag</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(1050 BC; 1 Sam 15:1-9); </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Destroyed David</a:t>
                  </a:r>
                  <a:r>
                    <a:rPr kumimoji="0" lang="fr-FR"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camp at Ziklag but David wiped them out. This is last mention of them</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Sam 30).</a:t>
                  </a:r>
                </a:p>
              </p:txBody>
            </p:sp>
            <p:sp>
              <p:nvSpPr>
                <p:cNvPr id="264215" name="Rectangle 97"/>
                <p:cNvSpPr>
                  <a:spLocks noChangeArrowheads="1"/>
                </p:cNvSpPr>
                <p:nvPr/>
              </p:nvSpPr>
              <p:spPr bwMode="auto">
                <a:xfrm>
                  <a:off x="2652" y="5719"/>
                  <a:ext cx="671"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grpSp>
      <p:sp>
        <p:nvSpPr>
          <p:cNvPr id="264195" name="Text Box 101"/>
          <p:cNvSpPr txBox="1">
            <a:spLocks noChangeArrowheads="1"/>
          </p:cNvSpPr>
          <p:nvPr/>
        </p:nvSpPr>
        <p:spPr bwMode="auto">
          <a:xfrm>
            <a:off x="533400" y="762000"/>
            <a:ext cx="75572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4C2B"/>
                </a:solidFill>
                <a:effectLst/>
                <a:uLnTx/>
                <a:uFillTx/>
                <a:latin typeface="Arial" charset="0"/>
                <a:ea typeface="ＭＳ Ｐゴシック" charset="0"/>
                <a:cs typeface="Arial" charset="0"/>
              </a:rPr>
              <a:t>John H. Walton, </a:t>
            </a:r>
            <a:r>
              <a:rPr kumimoji="0" lang="en-US" sz="1600" b="1" i="1" u="none" strike="noStrike" kern="1200" cap="none" spc="0" normalizeH="0" baseline="0" noProof="0" dirty="0">
                <a:ln>
                  <a:noFill/>
                </a:ln>
                <a:solidFill>
                  <a:srgbClr val="004C2B"/>
                </a:solidFill>
                <a:effectLst/>
                <a:uLnTx/>
                <a:uFillTx/>
                <a:latin typeface="Arial" charset="0"/>
                <a:ea typeface="ＭＳ Ｐゴシック" charset="0"/>
                <a:cs typeface="Arial" charset="0"/>
              </a:rPr>
              <a:t>Chronological and Background Charts of the OT</a:t>
            </a:r>
            <a:r>
              <a:rPr kumimoji="0" lang="en-US" sz="1600" b="1" i="0" u="none" strike="noStrike" kern="1200" cap="none" spc="0" normalizeH="0" baseline="0" noProof="0" dirty="0">
                <a:ln>
                  <a:noFill/>
                </a:ln>
                <a:solidFill>
                  <a:srgbClr val="004C2B"/>
                </a:solidFill>
                <a:effectLst/>
                <a:uLnTx/>
                <a:uFillTx/>
                <a:latin typeface="Arial" charset="0"/>
                <a:ea typeface="ＭＳ Ｐゴシック" charset="0"/>
                <a:cs typeface="Arial" charset="0"/>
              </a:rPr>
              <a:t>, 2d ed., 71</a:t>
            </a:r>
          </a:p>
        </p:txBody>
      </p:sp>
      <p:sp>
        <p:nvSpPr>
          <p:cNvPr id="264196" name="Text Box 3"/>
          <p:cNvSpPr txBox="1">
            <a:spLocks noChangeArrowheads="1"/>
          </p:cNvSpPr>
          <p:nvPr/>
        </p:nvSpPr>
        <p:spPr bwMode="auto">
          <a:xfrm>
            <a:off x="9304338" y="304800"/>
            <a:ext cx="1211262" cy="40005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rPr>
              <a:t>OTS 143</a:t>
            </a:r>
          </a:p>
        </p:txBody>
      </p:sp>
      <p:sp>
        <p:nvSpPr>
          <p:cNvPr id="264197" name="Text Box 3"/>
          <p:cNvSpPr txBox="1">
            <a:spLocks noChangeArrowheads="1"/>
          </p:cNvSpPr>
          <p:nvPr/>
        </p:nvSpPr>
        <p:spPr bwMode="auto">
          <a:xfrm>
            <a:off x="8297863" y="76200"/>
            <a:ext cx="769937" cy="400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100b</a:t>
            </a:r>
          </a:p>
        </p:txBody>
      </p:sp>
    </p:spTree>
    <p:extLst>
      <p:ext uri="{BB962C8B-B14F-4D97-AF65-F5344CB8AC3E}">
        <p14:creationId xmlns:p14="http://schemas.microsoft.com/office/powerpoint/2010/main" val="1640985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304800" y="0"/>
            <a:ext cx="7772400" cy="1143000"/>
          </a:xfrm>
        </p:spPr>
        <p:txBody>
          <a:bodyPr/>
          <a:lstStyle/>
          <a:p>
            <a:pPr algn="l" eaLnBrk="1" hangingPunct="1"/>
            <a:r>
              <a:rPr lang="en-US" altLang="en-US" sz="4000">
                <a:solidFill>
                  <a:schemeClr val="bg1"/>
                </a:solidFill>
                <a:latin typeface="Arial" pitchFamily="34" charset="0"/>
                <a:ea typeface="ＭＳ Ｐゴシック" pitchFamily="34" charset="-128"/>
              </a:rPr>
              <a:t>Sodom and Zoar Today</a:t>
            </a:r>
          </a:p>
        </p:txBody>
      </p:sp>
      <p:sp>
        <p:nvSpPr>
          <p:cNvPr id="87043" name="Rectangle 3"/>
          <p:cNvSpPr>
            <a:spLocks noGrp="1" noChangeArrowheads="1"/>
          </p:cNvSpPr>
          <p:nvPr>
            <p:ph type="body" idx="1"/>
          </p:nvPr>
        </p:nvSpPr>
        <p:spPr/>
        <p:txBody>
          <a:bodyPr/>
          <a:lstStyle/>
          <a:p>
            <a:pPr eaLnBrk="1" hangingPunct="1"/>
            <a:endParaRPr lang="en-US" altLang="en-US" sz="2800">
              <a:latin typeface="Arial" pitchFamily="34" charset="0"/>
              <a:ea typeface="ＭＳ Ｐゴシック" pitchFamily="34" charset="-128"/>
            </a:endParaRPr>
          </a:p>
        </p:txBody>
      </p:sp>
      <p:pic>
        <p:nvPicPr>
          <p:cNvPr id="87044" name="Picture 4" descr="photo so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25034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5" descr="Photo of sodom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9144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6" descr="photo of Sodom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5334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7" descr="photo of sodom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216400"/>
            <a:ext cx="39624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Picture 8" descr="photo of Sodom 5 (factory processing sal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3860800"/>
            <a:ext cx="44958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9" descr="Zoa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1295400"/>
            <a:ext cx="388620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297"/>
                                        </p:tgtEl>
                                        <p:attrNameLst>
                                          <p:attrName>style.visibility</p:attrName>
                                        </p:attrNameLst>
                                      </p:cBhvr>
                                      <p:to>
                                        <p:strVal val="visible"/>
                                      </p:to>
                                    </p:set>
                                    <p:anim calcmode="lin" valueType="num">
                                      <p:cBhvr additive="base">
                                        <p:cTn id="7" dur="500" fill="hold"/>
                                        <p:tgtEl>
                                          <p:spTgt spid="12297"/>
                                        </p:tgtEl>
                                        <p:attrNameLst>
                                          <p:attrName>ppt_x</p:attrName>
                                        </p:attrNameLst>
                                      </p:cBhvr>
                                      <p:tavLst>
                                        <p:tav tm="0">
                                          <p:val>
                                            <p:strVal val="#ppt_x"/>
                                          </p:val>
                                        </p:tav>
                                        <p:tav tm="100000">
                                          <p:val>
                                            <p:strVal val="#ppt_x"/>
                                          </p:val>
                                        </p:tav>
                                      </p:tavLst>
                                    </p:anim>
                                    <p:anim calcmode="lin" valueType="num">
                                      <p:cBhvr additive="base">
                                        <p:cTn id="8" dur="500" fill="hold"/>
                                        <p:tgtEl>
                                          <p:spTgt spid="122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0" y="609600"/>
            <a:ext cx="9144000" cy="1143000"/>
          </a:xfrm>
        </p:spPr>
        <p:txBody>
          <a:bodyPr/>
          <a:lstStyle/>
          <a:p>
            <a:pPr eaLnBrk="1" hangingPunct="1"/>
            <a:r>
              <a:rPr lang="en-US" altLang="en-US" sz="4000">
                <a:solidFill>
                  <a:srgbClr val="FFFF00"/>
                </a:solidFill>
                <a:latin typeface="Arial" pitchFamily="34" charset="0"/>
                <a:ea typeface="ＭＳ Ｐゴシック" pitchFamily="34" charset="-128"/>
              </a:rPr>
              <a:t>What does the Bible say about Lot?</a:t>
            </a:r>
          </a:p>
        </p:txBody>
      </p:sp>
      <p:pic>
        <p:nvPicPr>
          <p:cNvPr id="89091" name="Picture 7" descr="leaving sodo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24200" y="5462588"/>
            <a:ext cx="132873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9" descr="Lot at Zo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5461000"/>
            <a:ext cx="273367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10" descr="sodom"/>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5410200"/>
            <a:ext cx="25781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Rectangle 3"/>
          <p:cNvSpPr txBox="1">
            <a:spLocks noChangeArrowheads="1"/>
          </p:cNvSpPr>
          <p:nvPr/>
        </p:nvSpPr>
        <p:spPr bwMode="auto">
          <a:xfrm>
            <a:off x="762000" y="1676400"/>
            <a:ext cx="7772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3663" indent="-93663"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lnSpc>
                <a:spcPct val="90000"/>
              </a:lnSpc>
              <a:spcBef>
                <a:spcPct val="20000"/>
              </a:spcBef>
            </a:pPr>
            <a:r>
              <a:rPr lang="en-US" altLang="ja-JP" sz="3200">
                <a:solidFill>
                  <a:schemeClr val="bg1"/>
                </a:solidFill>
                <a:latin typeface="Arial" pitchFamily="34" charset="0"/>
                <a:cs typeface="Arial" pitchFamily="34" charset="0"/>
              </a:rPr>
              <a:t>"</a:t>
            </a:r>
            <a:r>
              <a:rPr lang="en-US" altLang="en-US" sz="3200">
                <a:solidFill>
                  <a:schemeClr val="bg1"/>
                </a:solidFill>
                <a:latin typeface="Arial" pitchFamily="34" charset="0"/>
                <a:cs typeface="Arial" pitchFamily="34" charset="0"/>
              </a:rPr>
              <a:t>and if he rescued </a:t>
            </a:r>
            <a:r>
              <a:rPr lang="en-US" altLang="en-US" sz="3200" b="1">
                <a:solidFill>
                  <a:srgbClr val="00FFFF"/>
                </a:solidFill>
                <a:latin typeface="Arial" pitchFamily="34" charset="0"/>
                <a:cs typeface="Arial" pitchFamily="34" charset="0"/>
              </a:rPr>
              <a:t>Lot, a righteous man</a:t>
            </a:r>
            <a:r>
              <a:rPr lang="en-US" altLang="en-US" sz="3200">
                <a:solidFill>
                  <a:schemeClr val="bg1"/>
                </a:solidFill>
                <a:latin typeface="Arial" pitchFamily="34" charset="0"/>
                <a:cs typeface="Arial" pitchFamily="34" charset="0"/>
              </a:rPr>
              <a:t>, who was distressed by the filthy lives of lawless men for that righteous man, living among them day after day, was tormented in his righteous soul by the lawless deeds he saw and heard</a:t>
            </a:r>
            <a:r>
              <a:rPr lang="en-US" altLang="ja-JP" sz="3200">
                <a:solidFill>
                  <a:schemeClr val="bg1"/>
                </a:solidFill>
                <a:latin typeface="Arial" pitchFamily="34" charset="0"/>
                <a:cs typeface="Arial" pitchFamily="34" charset="0"/>
              </a:rPr>
              <a:t>"</a:t>
            </a:r>
            <a:r>
              <a:rPr lang="en-US" altLang="en-US" sz="3200">
                <a:solidFill>
                  <a:schemeClr val="bg1"/>
                </a:solidFill>
                <a:latin typeface="Arial" pitchFamily="34" charset="0"/>
                <a:cs typeface="Arial" pitchFamily="34" charset="0"/>
              </a:rPr>
              <a:t> </a:t>
            </a:r>
            <a:br>
              <a:rPr lang="en-US" altLang="en-US" sz="3200">
                <a:solidFill>
                  <a:schemeClr val="bg1"/>
                </a:solidFill>
                <a:latin typeface="Arial" pitchFamily="34" charset="0"/>
                <a:cs typeface="Arial" pitchFamily="34" charset="0"/>
              </a:rPr>
            </a:br>
            <a:r>
              <a:rPr lang="en-US" altLang="en-US" sz="3200">
                <a:solidFill>
                  <a:schemeClr val="bg1"/>
                </a:solidFill>
                <a:latin typeface="Arial" pitchFamily="34" charset="0"/>
                <a:cs typeface="Arial" pitchFamily="34" charset="0"/>
              </a:rPr>
              <a:t>(2 Pet. 2:7)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altLang="en-US">
                <a:solidFill>
                  <a:srgbClr val="FFFF00"/>
                </a:solidFill>
                <a:latin typeface="Arial" pitchFamily="34" charset="0"/>
                <a:ea typeface="ＭＳ Ｐゴシック" pitchFamily="34" charset="-128"/>
              </a:rPr>
              <a:t>Lessons from Lot</a:t>
            </a:r>
          </a:p>
        </p:txBody>
      </p:sp>
      <p:pic>
        <p:nvPicPr>
          <p:cNvPr id="91139" name="Picture 4" descr="bibleto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0980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62813" y="5454650"/>
            <a:ext cx="188118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Rectangle 3"/>
          <p:cNvSpPr txBox="1">
            <a:spLocks noChangeArrowheads="1"/>
          </p:cNvSpPr>
          <p:nvPr/>
        </p:nvSpPr>
        <p:spPr bwMode="auto">
          <a:xfrm>
            <a:off x="304800" y="1752600"/>
            <a:ext cx="8458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20000"/>
              </a:spcBef>
              <a:buFontTx/>
              <a:buChar char="•"/>
            </a:pPr>
            <a:r>
              <a:rPr lang="en-US" altLang="en-US" sz="3200">
                <a:solidFill>
                  <a:schemeClr val="bg1"/>
                </a:solidFill>
                <a:latin typeface="Arial" pitchFamily="34" charset="0"/>
                <a:cs typeface="Arial" pitchFamily="34" charset="0"/>
              </a:rPr>
              <a:t>He compromised his faith with the world by:</a:t>
            </a:r>
          </a:p>
          <a:p>
            <a:pPr lvl="1" eaLnBrk="1" hangingPunct="1">
              <a:spcBef>
                <a:spcPct val="20000"/>
              </a:spcBef>
              <a:buFontTx/>
              <a:buChar char="–"/>
            </a:pPr>
            <a:r>
              <a:rPr lang="en-US" altLang="en-US" sz="2800">
                <a:solidFill>
                  <a:schemeClr val="bg1"/>
                </a:solidFill>
                <a:latin typeface="Arial" pitchFamily="34" charset="0"/>
                <a:cs typeface="Arial" pitchFamily="34" charset="0"/>
              </a:rPr>
              <a:t>Moving his tent towards Sodom (Gen. 19:12)</a:t>
            </a:r>
          </a:p>
          <a:p>
            <a:pPr lvl="1" eaLnBrk="1" hangingPunct="1">
              <a:spcBef>
                <a:spcPct val="20000"/>
              </a:spcBef>
              <a:buFontTx/>
              <a:buChar char="–"/>
            </a:pPr>
            <a:r>
              <a:rPr lang="en-US" altLang="en-US" sz="2800">
                <a:solidFill>
                  <a:schemeClr val="bg1"/>
                </a:solidFill>
                <a:latin typeface="Arial" pitchFamily="34" charset="0"/>
                <a:cs typeface="Arial" pitchFamily="34" charset="0"/>
              </a:rPr>
              <a:t>Dwelling with the people in Sodom and becoming prominent in the city (Gen. 19:1, 9)</a:t>
            </a:r>
          </a:p>
          <a:p>
            <a:pPr lvl="1" eaLnBrk="1" hangingPunct="1">
              <a:spcBef>
                <a:spcPct val="20000"/>
              </a:spcBef>
              <a:buFontTx/>
              <a:buChar char="–"/>
            </a:pPr>
            <a:r>
              <a:rPr lang="en-US" altLang="en-US" sz="2800">
                <a:solidFill>
                  <a:schemeClr val="bg1"/>
                </a:solidFill>
                <a:latin typeface="Arial" pitchFamily="34" charset="0"/>
                <a:cs typeface="Arial" pitchFamily="34" charset="0"/>
              </a:rPr>
              <a:t>Offering his daughters to the mob to save angels (Gen. 19:8)</a:t>
            </a:r>
          </a:p>
          <a:p>
            <a:pPr lvl="1" eaLnBrk="1" hangingPunct="1">
              <a:spcBef>
                <a:spcPct val="20000"/>
              </a:spcBef>
              <a:buFontTx/>
              <a:buChar char="–"/>
            </a:pPr>
            <a:r>
              <a:rPr lang="en-US" altLang="en-US" sz="2800">
                <a:solidFill>
                  <a:schemeClr val="bg1"/>
                </a:solidFill>
                <a:latin typeface="Arial" pitchFamily="34" charset="0"/>
                <a:cs typeface="Arial" pitchFamily="34" charset="0"/>
              </a:rPr>
              <a:t>Refusing to stay in the small city of Zoar so that he shared a cave with his daughters (Gen. 19:30)</a:t>
            </a:r>
          </a:p>
          <a:p>
            <a:pPr eaLnBrk="1" hangingPunct="1">
              <a:spcBef>
                <a:spcPct val="20000"/>
              </a:spcBef>
              <a:buFontTx/>
              <a:buChar char="•"/>
            </a:pPr>
            <a:endParaRPr lang="en-US" altLang="en-US" sz="3200">
              <a:solidFill>
                <a:schemeClr val="bg1"/>
              </a:solidFill>
              <a:latin typeface="Arial" pitchFamily="34" charset="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chemeClr val="accent2"/>
            </a:gs>
            <a:gs pos="100000">
              <a:schemeClr val="tx1"/>
            </a:gs>
          </a:gsLst>
          <a:path path="shape">
            <a:fillToRect l="50000" t="50000" r="50000" b="50000"/>
          </a:path>
        </a:gra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0"/>
            <a:ext cx="9144000" cy="762000"/>
          </a:xfrm>
        </p:spPr>
        <p:txBody>
          <a:bodyPr/>
          <a:lstStyle/>
          <a:p>
            <a:pPr eaLnBrk="1" hangingPunct="1"/>
            <a:r>
              <a:rPr lang="en-US" altLang="en-US" sz="4000">
                <a:solidFill>
                  <a:srgbClr val="FFFF00"/>
                </a:solidFill>
                <a:latin typeface="Arial" pitchFamily="34" charset="0"/>
                <a:ea typeface="ＭＳ Ｐゴシック" pitchFamily="34" charset="-128"/>
              </a:rPr>
              <a:t>How Lot Repeats Noah</a:t>
            </a:r>
          </a:p>
        </p:txBody>
      </p:sp>
      <p:graphicFrame>
        <p:nvGraphicFramePr>
          <p:cNvPr id="16413" name="Group 29"/>
          <p:cNvGraphicFramePr>
            <a:graphicFrameLocks noGrp="1"/>
          </p:cNvGraphicFramePr>
          <p:nvPr>
            <p:ph idx="1"/>
            <p:extLst>
              <p:ext uri="{D42A27DB-BD31-4B8C-83A1-F6EECF244321}">
                <p14:modId xmlns:p14="http://schemas.microsoft.com/office/powerpoint/2010/main" val="3852390376"/>
              </p:ext>
            </p:extLst>
          </p:nvPr>
        </p:nvGraphicFramePr>
        <p:xfrm>
          <a:off x="0" y="823913"/>
          <a:ext cx="9144000" cy="5988369"/>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557213">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t>Noah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t>Lot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12800">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Righteous Man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Gen. 7:1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2 Pet. 2:7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74838">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Only one family saved in God</a:t>
                      </a:r>
                      <a:r>
                        <a:rPr kumimoji="0" lang="fr-FR" altLang="ja-JP" sz="2400" b="1" i="0" u="none" strike="noStrike" cap="none" normalizeH="0" baseline="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a:t>
                      </a:r>
                      <a:r>
                        <a:rPr kumimoji="0" lang="en-US" altLang="en-US" sz="2400" b="1" i="0" u="none" strike="noStrike" cap="none" normalizeH="0" baseline="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s judgment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Survived the Flood (Gen. 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Survived the destruction of Sodom and Gomorrah (Gen. 19)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9038">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Drunk after saved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Drunk and lay uncovered (Gen. 9:21)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Two daughters</a:t>
                      </a:r>
                      <a:r>
                        <a:rPr kumimoji="0" lang="fr-FR" altLang="ja-JP" sz="2400" b="1" i="0" u="none" strike="noStrike" cap="none" normalizeH="0" baseline="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a:t>
                      </a:r>
                      <a:r>
                        <a:rPr kumimoji="0" lang="en-US" altLang="en-US" sz="2400" b="1" i="0" u="none" strike="noStrike" cap="none" normalizeH="0" baseline="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 scheme (Gen. 19:31-35)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554163">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Mocked by his children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Nakedness was seen by Ham (Gen. 9:22)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Had sex with daughters twice without knowing it (Gen. 19:33-35)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a:lum bright="-38000" contrast="-3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p:nvPr>
        </p:nvSpPr>
        <p:spPr/>
        <p:txBody>
          <a:bodyPr/>
          <a:lstStyle/>
          <a:p>
            <a:pPr eaLnBrk="1" hangingPunct="1"/>
            <a:r>
              <a:rPr lang="en-US" altLang="en-US" b="1">
                <a:solidFill>
                  <a:srgbClr val="FFFF00"/>
                </a:solidFill>
                <a:effectLst>
                  <a:outerShdw blurRad="38100" dist="38100" dir="2700000" algn="tl">
                    <a:srgbClr val="000000"/>
                  </a:outerShdw>
                </a:effectLst>
                <a:latin typeface="Arial" pitchFamily="34" charset="0"/>
                <a:ea typeface="ＭＳ Ｐゴシック" pitchFamily="34" charset="-128"/>
              </a:rPr>
              <a:t>Name</a:t>
            </a:r>
          </a:p>
        </p:txBody>
      </p:sp>
      <p:sp>
        <p:nvSpPr>
          <p:cNvPr id="95236"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b="1">
                <a:solidFill>
                  <a:schemeClr val="bg1"/>
                </a:solidFill>
                <a:latin typeface="Arial" pitchFamily="34" charset="0"/>
                <a:cs typeface="Arial" pitchFamily="34" charset="0"/>
              </a:rPr>
              <a:t>95</a:t>
            </a:r>
          </a:p>
        </p:txBody>
      </p:sp>
      <p:sp>
        <p:nvSpPr>
          <p:cNvPr id="6" name="Rectangle 4"/>
          <p:cNvSpPr txBox="1">
            <a:spLocks noChangeArrowheads="1"/>
          </p:cNvSpPr>
          <p:nvPr/>
        </p:nvSpPr>
        <p:spPr bwMode="auto">
          <a:xfrm>
            <a:off x="990600"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20000"/>
              </a:spcBef>
              <a:buFontTx/>
              <a:buChar char="•"/>
            </a:pPr>
            <a:r>
              <a:rPr lang="en-US" altLang="ja-JP" sz="2800" b="1">
                <a:solidFill>
                  <a:schemeClr val="bg1"/>
                </a:solidFill>
                <a:effectLst>
                  <a:outerShdw blurRad="38100" dist="38100" dir="2700000" algn="tl">
                    <a:srgbClr val="000000"/>
                  </a:outerShdw>
                </a:effectLst>
                <a:latin typeface="Arial" pitchFamily="34" charset="0"/>
                <a:cs typeface="Arial" pitchFamily="34" charset="0"/>
              </a:rPr>
              <a:t>"</a:t>
            </a:r>
            <a:r>
              <a:rPr lang="en-US" altLang="en-US" sz="2800" b="1">
                <a:solidFill>
                  <a:schemeClr val="bg1"/>
                </a:solidFill>
                <a:effectLst>
                  <a:outerShdw blurRad="38100" dist="38100" dir="2700000" algn="tl">
                    <a:srgbClr val="000000"/>
                  </a:outerShdw>
                </a:effectLst>
                <a:latin typeface="Arial" pitchFamily="34" charset="0"/>
                <a:cs typeface="Arial" pitchFamily="34" charset="0"/>
              </a:rPr>
              <a:t>Ben-Ammi</a:t>
            </a:r>
            <a:r>
              <a:rPr lang="en-US" altLang="ja-JP" sz="2800" b="1">
                <a:solidFill>
                  <a:schemeClr val="bg1"/>
                </a:solidFill>
                <a:effectLst>
                  <a:outerShdw blurRad="38100" dist="38100" dir="2700000" algn="tl">
                    <a:srgbClr val="000000"/>
                  </a:outerShdw>
                </a:effectLst>
                <a:latin typeface="Arial" pitchFamily="34" charset="0"/>
                <a:cs typeface="Arial" pitchFamily="34" charset="0"/>
              </a:rPr>
              <a:t>"</a:t>
            </a:r>
            <a:r>
              <a:rPr lang="en-US" altLang="en-US" sz="2800" b="1">
                <a:solidFill>
                  <a:schemeClr val="bg1"/>
                </a:solidFill>
                <a:effectLst>
                  <a:outerShdw blurRad="38100" dist="38100" dir="2700000" algn="tl">
                    <a:srgbClr val="000000"/>
                  </a:outerShdw>
                </a:effectLst>
                <a:latin typeface="Arial" pitchFamily="34" charset="0"/>
                <a:cs typeface="Arial" pitchFamily="34" charset="0"/>
              </a:rPr>
              <a:t> means:</a:t>
            </a:r>
          </a:p>
          <a:p>
            <a:pPr lvl="1" eaLnBrk="1" hangingPunct="1">
              <a:spcBef>
                <a:spcPct val="20000"/>
              </a:spcBef>
              <a:buFontTx/>
              <a:buChar char="–"/>
            </a:pPr>
            <a:r>
              <a:rPr lang="en-US" altLang="en-US" b="1">
                <a:solidFill>
                  <a:schemeClr val="bg1"/>
                </a:solidFill>
                <a:effectLst>
                  <a:outerShdw blurRad="38100" dist="38100" dir="2700000" algn="tl">
                    <a:srgbClr val="000000"/>
                  </a:outerShdw>
                </a:effectLst>
                <a:latin typeface="Arial" pitchFamily="34" charset="0"/>
                <a:cs typeface="Arial" pitchFamily="34" charset="0"/>
              </a:rPr>
              <a:t>Son of paternal clan</a:t>
            </a:r>
          </a:p>
          <a:p>
            <a:pPr lvl="1" eaLnBrk="1" hangingPunct="1">
              <a:spcBef>
                <a:spcPct val="20000"/>
              </a:spcBef>
              <a:buFontTx/>
              <a:buChar char="–"/>
            </a:pPr>
            <a:r>
              <a:rPr lang="en-US" altLang="en-US" b="1">
                <a:solidFill>
                  <a:schemeClr val="bg1"/>
                </a:solidFill>
                <a:effectLst>
                  <a:outerShdw blurRad="38100" dist="38100" dir="2700000" algn="tl">
                    <a:srgbClr val="000000"/>
                  </a:outerShdw>
                </a:effectLst>
                <a:latin typeface="Arial" pitchFamily="34" charset="0"/>
                <a:cs typeface="Arial" pitchFamily="34" charset="0"/>
              </a:rPr>
              <a:t>Son of my people</a:t>
            </a:r>
          </a:p>
          <a:p>
            <a:pPr eaLnBrk="1" hangingPunct="1">
              <a:spcBef>
                <a:spcPct val="20000"/>
              </a:spcBef>
              <a:buFontTx/>
              <a:buChar char="•"/>
            </a:pPr>
            <a:r>
              <a:rPr lang="en-US" altLang="ja-JP" sz="2800" b="1">
                <a:solidFill>
                  <a:schemeClr val="bg1"/>
                </a:solidFill>
                <a:effectLst>
                  <a:outerShdw blurRad="38100" dist="38100" dir="2700000" algn="tl">
                    <a:srgbClr val="000000"/>
                  </a:outerShdw>
                </a:effectLst>
                <a:latin typeface="Arial" pitchFamily="34" charset="0"/>
                <a:cs typeface="Arial" pitchFamily="34" charset="0"/>
              </a:rPr>
              <a:t>"</a:t>
            </a:r>
            <a:r>
              <a:rPr lang="en-US" altLang="en-US" sz="2800" b="1">
                <a:solidFill>
                  <a:schemeClr val="bg1"/>
                </a:solidFill>
                <a:effectLst>
                  <a:outerShdw blurRad="38100" dist="38100" dir="2700000" algn="tl">
                    <a:srgbClr val="000000"/>
                  </a:outerShdw>
                </a:effectLst>
                <a:latin typeface="Arial" pitchFamily="34" charset="0"/>
                <a:cs typeface="Arial" pitchFamily="34" charset="0"/>
              </a:rPr>
              <a:t>Son of paternal clan</a:t>
            </a:r>
            <a:r>
              <a:rPr lang="en-US" altLang="ja-JP" sz="2800" b="1">
                <a:solidFill>
                  <a:schemeClr val="bg1"/>
                </a:solidFill>
                <a:effectLst>
                  <a:outerShdw blurRad="38100" dist="38100" dir="2700000" algn="tl">
                    <a:srgbClr val="000000"/>
                  </a:outerShdw>
                </a:effectLst>
                <a:latin typeface="Arial" pitchFamily="34" charset="0"/>
                <a:cs typeface="Arial" pitchFamily="34" charset="0"/>
              </a:rPr>
              <a:t>"</a:t>
            </a:r>
            <a:r>
              <a:rPr lang="en-US" altLang="en-US" sz="2800" b="1">
                <a:solidFill>
                  <a:schemeClr val="bg1"/>
                </a:solidFill>
                <a:effectLst>
                  <a:outerShdw blurRad="38100" dist="38100" dir="2700000" algn="tl">
                    <a:srgbClr val="000000"/>
                  </a:outerShdw>
                </a:effectLst>
                <a:latin typeface="Arial" pitchFamily="34" charset="0"/>
                <a:cs typeface="Arial" pitchFamily="34" charset="0"/>
              </a:rPr>
              <a:t> shows the remembrance of kinship between Israelites and Ammonites</a:t>
            </a:r>
          </a:p>
          <a:p>
            <a:pPr eaLnBrk="1" hangingPunct="1">
              <a:spcBef>
                <a:spcPct val="20000"/>
              </a:spcBef>
              <a:buFontTx/>
              <a:buChar char="•"/>
            </a:pPr>
            <a:r>
              <a:rPr lang="en-US" altLang="ja-JP" sz="2800" b="1">
                <a:solidFill>
                  <a:schemeClr val="bg1"/>
                </a:solidFill>
                <a:effectLst>
                  <a:outerShdw blurRad="38100" dist="38100" dir="2700000" algn="tl">
                    <a:srgbClr val="000000"/>
                  </a:outerShdw>
                </a:effectLst>
                <a:latin typeface="Arial" pitchFamily="34" charset="0"/>
                <a:cs typeface="Arial" pitchFamily="34" charset="0"/>
              </a:rPr>
              <a:t>"</a:t>
            </a:r>
            <a:r>
              <a:rPr lang="en-US" altLang="en-US" sz="2800" b="1">
                <a:solidFill>
                  <a:schemeClr val="bg1"/>
                </a:solidFill>
                <a:effectLst>
                  <a:outerShdw blurRad="38100" dist="38100" dir="2700000" algn="tl">
                    <a:srgbClr val="000000"/>
                  </a:outerShdw>
                </a:effectLst>
                <a:latin typeface="Arial" pitchFamily="34" charset="0"/>
                <a:cs typeface="Arial" pitchFamily="34" charset="0"/>
              </a:rPr>
              <a:t>Son of my people</a:t>
            </a:r>
            <a:r>
              <a:rPr lang="en-US" altLang="ja-JP" sz="2800" b="1">
                <a:solidFill>
                  <a:schemeClr val="bg1"/>
                </a:solidFill>
                <a:effectLst>
                  <a:outerShdw blurRad="38100" dist="38100" dir="2700000" algn="tl">
                    <a:srgbClr val="000000"/>
                  </a:outerShdw>
                </a:effectLst>
                <a:latin typeface="Arial" pitchFamily="34" charset="0"/>
                <a:cs typeface="Arial" pitchFamily="34" charset="0"/>
              </a:rPr>
              <a:t>"</a:t>
            </a:r>
            <a:r>
              <a:rPr lang="en-US" altLang="en-US" sz="2800" b="1">
                <a:solidFill>
                  <a:schemeClr val="bg1"/>
                </a:solidFill>
                <a:effectLst>
                  <a:outerShdw blurRad="38100" dist="38100" dir="2700000" algn="tl">
                    <a:srgbClr val="000000"/>
                  </a:outerShdw>
                </a:effectLst>
                <a:latin typeface="Arial" pitchFamily="34" charset="0"/>
                <a:cs typeface="Arial" pitchFamily="34" charset="0"/>
              </a:rPr>
              <a:t> depicted the intermarriage with Hebrews (2 Kings 14:21, 31; 2 Chron. 12:13)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linds(horizontal)">
                                      <p:cBhvr>
                                        <p:cTn id="18" dur="500"/>
                                        <p:tgtEl>
                                          <p:spTgt spid="6">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blinds(horizontal)">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85800" y="228600"/>
            <a:ext cx="7772400" cy="1143000"/>
          </a:xfrm>
        </p:spPr>
        <p:txBody>
          <a:bodyPr/>
          <a:lstStyle/>
          <a:p>
            <a:pPr eaLnBrk="1" hangingPunct="1"/>
            <a:r>
              <a:rPr lang="en-US" altLang="en-US" sz="4000" b="1">
                <a:solidFill>
                  <a:srgbClr val="FFFF66"/>
                </a:solidFill>
                <a:latin typeface="Arial" pitchFamily="34" charset="0"/>
                <a:ea typeface="ＭＳ Ｐゴシック" pitchFamily="34" charset="-128"/>
              </a:rPr>
              <a:t>Ethnic Background</a:t>
            </a:r>
          </a:p>
        </p:txBody>
      </p:sp>
      <p:sp>
        <p:nvSpPr>
          <p:cNvPr id="97283" name="Text Box 4"/>
          <p:cNvSpPr txBox="1">
            <a:spLocks noChangeArrowheads="1"/>
          </p:cNvSpPr>
          <p:nvPr/>
        </p:nvSpPr>
        <p:spPr bwMode="auto">
          <a:xfrm>
            <a:off x="3733800" y="2362200"/>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000">
                <a:solidFill>
                  <a:schemeClr val="bg1"/>
                </a:solidFill>
                <a:latin typeface="Arial" pitchFamily="34" charset="0"/>
                <a:cs typeface="Arial" pitchFamily="34" charset="0"/>
              </a:rPr>
              <a:t>Terah</a:t>
            </a:r>
          </a:p>
        </p:txBody>
      </p:sp>
      <p:sp>
        <p:nvSpPr>
          <p:cNvPr id="97284" name="Text Box 5"/>
          <p:cNvSpPr txBox="1">
            <a:spLocks noChangeArrowheads="1"/>
          </p:cNvSpPr>
          <p:nvPr/>
        </p:nvSpPr>
        <p:spPr bwMode="auto">
          <a:xfrm>
            <a:off x="1676400" y="3048000"/>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000">
                <a:solidFill>
                  <a:schemeClr val="bg1"/>
                </a:solidFill>
                <a:latin typeface="Arial" pitchFamily="34" charset="0"/>
                <a:cs typeface="Arial" pitchFamily="34" charset="0"/>
              </a:rPr>
              <a:t>Haran</a:t>
            </a:r>
          </a:p>
        </p:txBody>
      </p:sp>
      <p:sp>
        <p:nvSpPr>
          <p:cNvPr id="97285" name="Text Box 6"/>
          <p:cNvSpPr txBox="1">
            <a:spLocks noChangeArrowheads="1"/>
          </p:cNvSpPr>
          <p:nvPr/>
        </p:nvSpPr>
        <p:spPr bwMode="auto">
          <a:xfrm>
            <a:off x="3733800" y="3505200"/>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000">
                <a:solidFill>
                  <a:schemeClr val="bg1"/>
                </a:solidFill>
                <a:latin typeface="Arial" pitchFamily="34" charset="0"/>
                <a:cs typeface="Arial" pitchFamily="34" charset="0"/>
              </a:rPr>
              <a:t>Nahor</a:t>
            </a:r>
          </a:p>
        </p:txBody>
      </p:sp>
      <p:sp>
        <p:nvSpPr>
          <p:cNvPr id="97286" name="Text Box 7"/>
          <p:cNvSpPr txBox="1">
            <a:spLocks noChangeArrowheads="1"/>
          </p:cNvSpPr>
          <p:nvPr/>
        </p:nvSpPr>
        <p:spPr bwMode="auto">
          <a:xfrm>
            <a:off x="5943600" y="32004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000">
                <a:solidFill>
                  <a:schemeClr val="bg1"/>
                </a:solidFill>
                <a:latin typeface="Arial" pitchFamily="34" charset="0"/>
                <a:cs typeface="Arial" pitchFamily="34" charset="0"/>
              </a:rPr>
              <a:t>Abraham</a:t>
            </a:r>
          </a:p>
        </p:txBody>
      </p:sp>
      <p:sp>
        <p:nvSpPr>
          <p:cNvPr id="97287" name="Text Box 8"/>
          <p:cNvSpPr txBox="1">
            <a:spLocks noChangeArrowheads="1"/>
          </p:cNvSpPr>
          <p:nvPr/>
        </p:nvSpPr>
        <p:spPr bwMode="auto">
          <a:xfrm>
            <a:off x="457200" y="5257800"/>
            <a:ext cx="182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000">
                <a:solidFill>
                  <a:srgbClr val="FFFF00"/>
                </a:solidFill>
                <a:latin typeface="Arial" pitchFamily="34" charset="0"/>
                <a:cs typeface="Arial" pitchFamily="34" charset="0"/>
              </a:rPr>
              <a:t>Ammonites</a:t>
            </a:r>
          </a:p>
        </p:txBody>
      </p:sp>
      <p:sp>
        <p:nvSpPr>
          <p:cNvPr id="97288" name="Text Box 9"/>
          <p:cNvSpPr txBox="1">
            <a:spLocks noChangeArrowheads="1"/>
          </p:cNvSpPr>
          <p:nvPr/>
        </p:nvSpPr>
        <p:spPr bwMode="auto">
          <a:xfrm>
            <a:off x="5486400" y="5257800"/>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000">
                <a:solidFill>
                  <a:schemeClr val="bg1"/>
                </a:solidFill>
                <a:latin typeface="Arial" pitchFamily="34" charset="0"/>
                <a:cs typeface="Arial" pitchFamily="34" charset="0"/>
              </a:rPr>
              <a:t>Isaac</a:t>
            </a:r>
          </a:p>
        </p:txBody>
      </p:sp>
      <p:sp>
        <p:nvSpPr>
          <p:cNvPr id="97289" name="Text Box 10"/>
          <p:cNvSpPr txBox="1">
            <a:spLocks noChangeArrowheads="1"/>
          </p:cNvSpPr>
          <p:nvPr/>
        </p:nvSpPr>
        <p:spPr bwMode="auto">
          <a:xfrm>
            <a:off x="6781800" y="5257800"/>
            <a:ext cx="137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000">
                <a:solidFill>
                  <a:schemeClr val="bg1"/>
                </a:solidFill>
                <a:latin typeface="Arial" pitchFamily="34" charset="0"/>
                <a:cs typeface="Arial" pitchFamily="34" charset="0"/>
              </a:rPr>
              <a:t>Ishmael</a:t>
            </a:r>
          </a:p>
        </p:txBody>
      </p:sp>
      <p:sp>
        <p:nvSpPr>
          <p:cNvPr id="97290" name="Text Box 11"/>
          <p:cNvSpPr txBox="1">
            <a:spLocks noChangeArrowheads="1"/>
          </p:cNvSpPr>
          <p:nvPr/>
        </p:nvSpPr>
        <p:spPr bwMode="auto">
          <a:xfrm>
            <a:off x="2057400" y="5257800"/>
            <a:ext cx="152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000">
                <a:solidFill>
                  <a:schemeClr val="bg1"/>
                </a:solidFill>
                <a:latin typeface="Arial" pitchFamily="34" charset="0"/>
                <a:cs typeface="Arial" pitchFamily="34" charset="0"/>
              </a:rPr>
              <a:t>Moabites</a:t>
            </a:r>
          </a:p>
        </p:txBody>
      </p:sp>
      <p:sp>
        <p:nvSpPr>
          <p:cNvPr id="97291" name="Text Box 12"/>
          <p:cNvSpPr txBox="1">
            <a:spLocks noChangeArrowheads="1"/>
          </p:cNvSpPr>
          <p:nvPr/>
        </p:nvSpPr>
        <p:spPr bwMode="auto">
          <a:xfrm>
            <a:off x="3581400" y="525780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000">
                <a:latin typeface="Arial" pitchFamily="34" charset="0"/>
                <a:cs typeface="Arial" pitchFamily="34" charset="0"/>
              </a:rPr>
              <a:t> </a:t>
            </a:r>
            <a:r>
              <a:rPr lang="en-US" altLang="en-US" sz="2000">
                <a:solidFill>
                  <a:schemeClr val="bg1"/>
                </a:solidFill>
                <a:latin typeface="Arial" pitchFamily="34" charset="0"/>
                <a:cs typeface="Arial" pitchFamily="34" charset="0"/>
              </a:rPr>
              <a:t>Arameans (Amorites)</a:t>
            </a:r>
          </a:p>
        </p:txBody>
      </p:sp>
      <p:sp>
        <p:nvSpPr>
          <p:cNvPr id="97292" name="Text Box 13"/>
          <p:cNvSpPr txBox="1">
            <a:spLocks noChangeArrowheads="1"/>
          </p:cNvSpPr>
          <p:nvPr/>
        </p:nvSpPr>
        <p:spPr bwMode="auto">
          <a:xfrm>
            <a:off x="1676400" y="3810000"/>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2000">
                <a:solidFill>
                  <a:schemeClr val="bg1"/>
                </a:solidFill>
                <a:latin typeface="Arial" pitchFamily="34" charset="0"/>
                <a:cs typeface="Arial" pitchFamily="34" charset="0"/>
              </a:rPr>
              <a:t>Lot</a:t>
            </a:r>
          </a:p>
        </p:txBody>
      </p:sp>
      <p:sp>
        <p:nvSpPr>
          <p:cNvPr id="97293" name="Line 14"/>
          <p:cNvSpPr>
            <a:spLocks noChangeShapeType="1"/>
          </p:cNvSpPr>
          <p:nvPr/>
        </p:nvSpPr>
        <p:spPr bwMode="auto">
          <a:xfrm flipH="1">
            <a:off x="2743200" y="2819400"/>
            <a:ext cx="1066800" cy="3048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cxnSp>
        <p:nvCxnSpPr>
          <p:cNvPr id="97294" name="AutoShape 15"/>
          <p:cNvCxnSpPr>
            <a:cxnSpLocks noChangeShapeType="1"/>
            <a:stCxn id="97286" idx="0"/>
            <a:endCxn id="97286" idx="0"/>
          </p:cNvCxnSpPr>
          <p:nvPr/>
        </p:nvCxnSpPr>
        <p:spPr bwMode="auto">
          <a:xfrm rot="5400000" flipH="1" flipV="1">
            <a:off x="6667500" y="3200400"/>
            <a:ext cx="1588" cy="158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295" name="AutoShape 16"/>
          <p:cNvCxnSpPr>
            <a:cxnSpLocks noChangeShapeType="1"/>
            <a:stCxn id="97283" idx="2"/>
            <a:endCxn id="97286" idx="0"/>
          </p:cNvCxnSpPr>
          <p:nvPr/>
        </p:nvCxnSpPr>
        <p:spPr bwMode="auto">
          <a:xfrm rot="16200000" flipH="1">
            <a:off x="5229225" y="1762125"/>
            <a:ext cx="438150" cy="24384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97296" name="AutoShape 17"/>
          <p:cNvCxnSpPr>
            <a:cxnSpLocks noChangeShapeType="1"/>
          </p:cNvCxnSpPr>
          <p:nvPr/>
        </p:nvCxnSpPr>
        <p:spPr bwMode="auto">
          <a:xfrm>
            <a:off x="4267200" y="3962400"/>
            <a:ext cx="38100" cy="12954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97297" name="AutoShape 18"/>
          <p:cNvCxnSpPr>
            <a:cxnSpLocks noChangeShapeType="1"/>
            <a:stCxn id="97286" idx="2"/>
            <a:endCxn id="97288" idx="0"/>
          </p:cNvCxnSpPr>
          <p:nvPr/>
        </p:nvCxnSpPr>
        <p:spPr bwMode="auto">
          <a:xfrm rot="5400000">
            <a:off x="5495925" y="4086225"/>
            <a:ext cx="1657350" cy="6858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97298" name="AutoShape 19"/>
          <p:cNvCxnSpPr>
            <a:cxnSpLocks noChangeShapeType="1"/>
            <a:stCxn id="97286" idx="2"/>
            <a:endCxn id="97289" idx="0"/>
          </p:cNvCxnSpPr>
          <p:nvPr/>
        </p:nvCxnSpPr>
        <p:spPr bwMode="auto">
          <a:xfrm rot="16200000" flipH="1">
            <a:off x="6238875" y="4029075"/>
            <a:ext cx="1657350" cy="8001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97299" name="AutoShape 20"/>
          <p:cNvCxnSpPr>
            <a:cxnSpLocks noChangeShapeType="1"/>
            <a:stCxn id="97284" idx="2"/>
            <a:endCxn id="97292" idx="0"/>
          </p:cNvCxnSpPr>
          <p:nvPr/>
        </p:nvCxnSpPr>
        <p:spPr bwMode="auto">
          <a:xfrm rot="5400000">
            <a:off x="1990726" y="3629025"/>
            <a:ext cx="361950" cy="3175"/>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97300" name="AutoShape 21"/>
          <p:cNvCxnSpPr>
            <a:cxnSpLocks noChangeShapeType="1"/>
            <a:stCxn id="97292" idx="2"/>
            <a:endCxn id="97287" idx="0"/>
          </p:cNvCxnSpPr>
          <p:nvPr/>
        </p:nvCxnSpPr>
        <p:spPr bwMode="auto">
          <a:xfrm rot="5400000">
            <a:off x="1247775" y="4333875"/>
            <a:ext cx="1047750" cy="8001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97301" name="AutoShape 22"/>
          <p:cNvCxnSpPr>
            <a:cxnSpLocks noChangeShapeType="1"/>
            <a:stCxn id="97292" idx="2"/>
            <a:endCxn id="97290" idx="0"/>
          </p:cNvCxnSpPr>
          <p:nvPr/>
        </p:nvCxnSpPr>
        <p:spPr bwMode="auto">
          <a:xfrm rot="16200000" flipH="1">
            <a:off x="1971675" y="4410075"/>
            <a:ext cx="1047750" cy="6477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97302" name="AutoShape 23"/>
          <p:cNvCxnSpPr>
            <a:cxnSpLocks noChangeShapeType="1"/>
            <a:stCxn id="97283" idx="2"/>
            <a:endCxn id="97285" idx="0"/>
          </p:cNvCxnSpPr>
          <p:nvPr/>
        </p:nvCxnSpPr>
        <p:spPr bwMode="auto">
          <a:xfrm rot="5400000">
            <a:off x="3857626" y="3133725"/>
            <a:ext cx="742950" cy="3175"/>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97303" name="Rectangle 24"/>
          <p:cNvSpPr>
            <a:spLocks noChangeArrowheads="1"/>
          </p:cNvSpPr>
          <p:nvPr/>
        </p:nvSpPr>
        <p:spPr bwMode="auto">
          <a:xfrm>
            <a:off x="2800350" y="2105025"/>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latin typeface="Arial" pitchFamily="34" charset="0"/>
              <a:cs typeface="Arial" pitchFamily="34" charset="0"/>
            </a:endParaRPr>
          </a:p>
        </p:txBody>
      </p:sp>
      <p:sp>
        <p:nvSpPr>
          <p:cNvPr id="97304"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b="1">
                <a:solidFill>
                  <a:schemeClr val="bg1"/>
                </a:solidFill>
                <a:latin typeface="Arial" pitchFamily="34" charset="0"/>
                <a:cs typeface="Arial" pitchFamily="34" charset="0"/>
              </a:rPr>
              <a:t>17</a:t>
            </a:r>
          </a:p>
        </p:txBody>
      </p:sp>
      <p:sp>
        <p:nvSpPr>
          <p:cNvPr id="97305" name="Rectangle 3"/>
          <p:cNvSpPr txBox="1">
            <a:spLocks noChangeArrowheads="1"/>
          </p:cNvSpPr>
          <p:nvPr/>
        </p:nvSpPr>
        <p:spPr bwMode="auto">
          <a:xfrm>
            <a:off x="1143000" y="1524000"/>
            <a:ext cx="7086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20000"/>
              </a:spcBef>
            </a:pPr>
            <a:r>
              <a:rPr lang="en-US" altLang="en-US" sz="2800" dirty="0">
                <a:solidFill>
                  <a:schemeClr val="bg1"/>
                </a:solidFill>
                <a:latin typeface="Arial" pitchFamily="34" charset="0"/>
                <a:cs typeface="Arial" pitchFamily="34" charset="0"/>
              </a:rPr>
              <a:t>Kinship with Israelites and Ammonites</a:t>
            </a:r>
          </a:p>
          <a:p>
            <a:pPr eaLnBrk="1" hangingPunct="1">
              <a:spcBef>
                <a:spcPct val="20000"/>
              </a:spcBef>
            </a:pPr>
            <a:endParaRPr lang="en-US" altLang="en-US" sz="2800" dirty="0">
              <a:solidFill>
                <a:schemeClr val="bg1"/>
              </a:solidFill>
              <a:latin typeface="Arial" pitchFamily="34" charset="0"/>
              <a:cs typeface="Arial" pitchFamily="34" charset="0"/>
            </a:endParaRPr>
          </a:p>
          <a:p>
            <a:pPr eaLnBrk="1" hangingPunct="1">
              <a:spcBef>
                <a:spcPct val="20000"/>
              </a:spcBef>
            </a:pPr>
            <a:endParaRPr lang="en-US" altLang="en-US" sz="2800" dirty="0">
              <a:latin typeface="Arial" pitchFamily="34" charset="0"/>
              <a:cs typeface="Arial" pitchFamily="34" charset="0"/>
            </a:endParaRPr>
          </a:p>
          <a:p>
            <a:pPr eaLnBrk="1" hangingPunct="1">
              <a:spcBef>
                <a:spcPct val="20000"/>
              </a:spcBef>
            </a:pPr>
            <a:endParaRPr lang="en-US" altLang="en-US" sz="2800" dirty="0">
              <a:latin typeface="Arial" pitchFamily="34" charset="0"/>
              <a:cs typeface="Arial" pitchFamily="34" charset="0"/>
            </a:endParaRPr>
          </a:p>
          <a:p>
            <a:pPr eaLnBrk="1" hangingPunct="1">
              <a:spcBef>
                <a:spcPct val="20000"/>
              </a:spcBef>
              <a:buFontTx/>
              <a:buChar char="•"/>
            </a:pPr>
            <a:endParaRPr lang="en-US" altLang="en-US" sz="2800" dirty="0">
              <a:latin typeface="Arial" pitchFamily="34" charset="0"/>
              <a:cs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ugaritmrz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304800" y="228600"/>
            <a:ext cx="88392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Grp="1" noChangeArrowheads="1"/>
          </p:cNvSpPr>
          <p:nvPr>
            <p:ph type="title"/>
          </p:nvPr>
        </p:nvSpPr>
        <p:spPr>
          <a:extLst>
            <a:ext uri="{FAA26D3D-D897-4be2-8F04-BA451C77F1D7}">
              <ma14:placeholderFlag xmlns:ma14="http://schemas.microsoft.com/office/mac/drawingml/2011/main" xmlns="" val="1"/>
            </a:ext>
          </a:extLst>
        </p:spPr>
        <p:txBody>
          <a:bodyPr/>
          <a:lstStyle/>
          <a:p>
            <a:pPr eaLnBrk="1" hangingPunct="1">
              <a:defRPr/>
            </a:pPr>
            <a:r>
              <a:rPr lang="en-US" b="1" dirty="0">
                <a:solidFill>
                  <a:srgbClr val="00FFFF"/>
                </a:solidFill>
                <a:effectLst>
                  <a:glow rad="101600">
                    <a:schemeClr val="tx1">
                      <a:alpha val="75000"/>
                    </a:schemeClr>
                  </a:glow>
                </a:effectLst>
                <a:latin typeface="Arial" charset="0"/>
                <a:ea typeface="ＭＳ Ｐゴシック" charset="0"/>
                <a:cs typeface="Arial" charset="0"/>
              </a:rPr>
              <a:t>Languages</a:t>
            </a:r>
          </a:p>
        </p:txBody>
      </p:sp>
      <p:sp>
        <p:nvSpPr>
          <p:cNvPr id="5" name="Rectangle 4"/>
          <p:cNvSpPr txBox="1">
            <a:spLocks noChangeArrowheads="1"/>
          </p:cNvSpPr>
          <p:nvPr/>
        </p:nvSpPr>
        <p:spPr bwMode="auto">
          <a:xfrm>
            <a:off x="1066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lnSpc>
                <a:spcPct val="90000"/>
              </a:lnSpc>
              <a:spcBef>
                <a:spcPct val="20000"/>
              </a:spcBef>
              <a:buFontTx/>
              <a:buChar char="•"/>
            </a:pPr>
            <a:r>
              <a:rPr lang="en-US" altLang="en-US" sz="3200" b="1" dirty="0">
                <a:solidFill>
                  <a:schemeClr val="bg1"/>
                </a:solidFill>
                <a:latin typeface="Arial" pitchFamily="34" charset="0"/>
                <a:cs typeface="Arial" pitchFamily="34" charset="0"/>
              </a:rPr>
              <a:t>The spoken language was closely related to Hebrew. </a:t>
            </a:r>
          </a:p>
          <a:p>
            <a:pPr eaLnBrk="1" hangingPunct="1">
              <a:lnSpc>
                <a:spcPct val="90000"/>
              </a:lnSpc>
              <a:spcBef>
                <a:spcPct val="20000"/>
              </a:spcBef>
              <a:buFontTx/>
              <a:buChar char="•"/>
            </a:pPr>
            <a:r>
              <a:rPr lang="en-US" altLang="en-US" sz="3200" b="1" dirty="0">
                <a:solidFill>
                  <a:schemeClr val="bg1"/>
                </a:solidFill>
                <a:latin typeface="Arial" pitchFamily="34" charset="0"/>
                <a:cs typeface="Arial" pitchFamily="34" charset="0"/>
              </a:rPr>
              <a:t>The language was written in Old Canaanite-Phoenician script which could probably be understood by Israelites.</a:t>
            </a:r>
          </a:p>
          <a:p>
            <a:pPr eaLnBrk="1" hangingPunct="1">
              <a:lnSpc>
                <a:spcPct val="90000"/>
              </a:lnSpc>
              <a:spcBef>
                <a:spcPct val="20000"/>
              </a:spcBef>
              <a:buFontTx/>
              <a:buChar char="•"/>
            </a:pPr>
            <a:r>
              <a:rPr lang="en-US" altLang="en-US" sz="3200" b="1" dirty="0">
                <a:solidFill>
                  <a:schemeClr val="bg1"/>
                </a:solidFill>
                <a:latin typeface="Arial" pitchFamily="34" charset="0"/>
                <a:cs typeface="Arial" pitchFamily="34" charset="0"/>
              </a:rPr>
              <a:t>The language was closely related to the Amorite languages.</a:t>
            </a:r>
          </a:p>
          <a:p>
            <a:pPr eaLnBrk="1" hangingPunct="1">
              <a:lnSpc>
                <a:spcPct val="90000"/>
              </a:lnSpc>
              <a:spcBef>
                <a:spcPct val="20000"/>
              </a:spcBef>
              <a:buFontTx/>
              <a:buChar char="•"/>
            </a:pPr>
            <a:endParaRPr lang="en-US" altLang="en-US" sz="3200" b="1" dirty="0">
              <a:solidFill>
                <a:schemeClr val="bg1"/>
              </a:solidFill>
              <a:latin typeface="Arial" pitchFamily="34" charset="0"/>
              <a:cs typeface="Arial" pitchFamily="34" charset="0"/>
            </a:endParaRPr>
          </a:p>
        </p:txBody>
      </p:sp>
      <p:sp>
        <p:nvSpPr>
          <p:cNvPr id="6"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body" idx="1"/>
          </p:nvPr>
        </p:nvSpPr>
        <p:spPr/>
        <p:txBody>
          <a:bodyPr/>
          <a:lstStyle/>
          <a:p>
            <a:pPr eaLnBrk="1" hangingPunct="1"/>
            <a:endParaRPr lang="en-US" altLang="en-US" sz="1800">
              <a:latin typeface="Arial Black" pitchFamily="34" charset="0"/>
              <a:ea typeface="ＭＳ Ｐゴシック" pitchFamily="34" charset="-128"/>
            </a:endParaRPr>
          </a:p>
        </p:txBody>
      </p:sp>
      <p:pic>
        <p:nvPicPr>
          <p:cNvPr id="101378" name="Picture 3" descr="alpha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55613"/>
            <a:ext cx="861060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 Box 4"/>
          <p:cNvSpPr txBox="1">
            <a:spLocks noChangeArrowheads="1"/>
          </p:cNvSpPr>
          <p:nvPr/>
        </p:nvSpPr>
        <p:spPr bwMode="auto">
          <a:xfrm>
            <a:off x="0" y="6505575"/>
            <a:ext cx="914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1600">
                <a:solidFill>
                  <a:srgbClr val="000000"/>
                </a:solidFill>
                <a:latin typeface="Arial Black" pitchFamily="34" charset="0"/>
              </a:rPr>
              <a:t>Adapted from Encyclopedia Phoeniciana http://phoenicia.org/alphabet.html </a:t>
            </a:r>
          </a:p>
        </p:txBody>
      </p:sp>
      <p:sp>
        <p:nvSpPr>
          <p:cNvPr id="6" name="Text Box 7"/>
          <p:cNvSpPr txBox="1">
            <a:spLocks noChangeArrowheads="1"/>
          </p:cNvSpPr>
          <p:nvPr/>
        </p:nvSpPr>
        <p:spPr bwMode="auto">
          <a:xfrm>
            <a:off x="8382000" y="76200"/>
            <a:ext cx="68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FFFFFF"/>
                </a:solidFill>
                <a:effectLst>
                  <a:glow rad="241300">
                    <a:srgbClr val="000000">
                      <a:alpha val="83000"/>
                    </a:srgbClr>
                  </a:glow>
                </a:effectLst>
                <a:latin typeface="Arial Black"/>
                <a:cs typeface="Arial Black"/>
              </a:rPr>
              <a:t>118</a:t>
            </a:r>
          </a:p>
        </p:txBody>
      </p:sp>
      <p:sp>
        <p:nvSpPr>
          <p:cNvPr id="7" name="Rectangle 6"/>
          <p:cNvSpPr>
            <a:spLocks noChangeArrowheads="1"/>
          </p:cNvSpPr>
          <p:nvPr/>
        </p:nvSpPr>
        <p:spPr bwMode="auto">
          <a:xfrm>
            <a:off x="152400" y="419100"/>
            <a:ext cx="2590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algn="ctr">
              <a:defRPr/>
            </a:pPr>
            <a:r>
              <a:rPr lang="en-US" sz="1600" b="1" dirty="0">
                <a:solidFill>
                  <a:srgbClr val="000000"/>
                </a:solidFill>
                <a:latin typeface="Arial Black"/>
                <a:ea typeface="+mn-ea"/>
                <a:cs typeface="Arial Black"/>
              </a:rPr>
              <a:t>PROTO-CANAANITE</a:t>
            </a:r>
          </a:p>
        </p:txBody>
      </p:sp>
      <p:sp>
        <p:nvSpPr>
          <p:cNvPr id="9" name="Rectangle 8"/>
          <p:cNvSpPr>
            <a:spLocks noChangeArrowheads="1"/>
          </p:cNvSpPr>
          <p:nvPr/>
        </p:nvSpPr>
        <p:spPr bwMode="auto">
          <a:xfrm>
            <a:off x="2514600" y="1905000"/>
            <a:ext cx="1828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zh-CN" sz="1600">
                <a:solidFill>
                  <a:srgbClr val="000000"/>
                </a:solidFill>
                <a:latin typeface="Arial Black" pitchFamily="34" charset="0"/>
              </a:rPr>
              <a:t>ARAMAIC</a:t>
            </a:r>
            <a:endParaRPr lang="en-US" altLang="en-US" sz="1600">
              <a:solidFill>
                <a:srgbClr val="000000"/>
              </a:solidFill>
              <a:latin typeface="Arial Black" pitchFamily="34" charset="0"/>
            </a:endParaRPr>
          </a:p>
        </p:txBody>
      </p:sp>
      <p:sp>
        <p:nvSpPr>
          <p:cNvPr id="10" name="Rectangle 9"/>
          <p:cNvSpPr>
            <a:spLocks noChangeArrowheads="1"/>
          </p:cNvSpPr>
          <p:nvPr/>
        </p:nvSpPr>
        <p:spPr bwMode="auto">
          <a:xfrm>
            <a:off x="4724400" y="1905000"/>
            <a:ext cx="1828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zh-CN" sz="1600">
                <a:solidFill>
                  <a:srgbClr val="000000"/>
                </a:solidFill>
                <a:latin typeface="Arial Black" pitchFamily="34" charset="0"/>
              </a:rPr>
              <a:t>SYRIAC</a:t>
            </a:r>
            <a:endParaRPr lang="en-US" altLang="en-US" sz="1600">
              <a:solidFill>
                <a:srgbClr val="000000"/>
              </a:solidFill>
              <a:latin typeface="Arial Black" pitchFamily="34" charset="0"/>
            </a:endParaRPr>
          </a:p>
        </p:txBody>
      </p:sp>
      <p:sp>
        <p:nvSpPr>
          <p:cNvPr id="11" name="Rectangle 10"/>
          <p:cNvSpPr>
            <a:spLocks noChangeArrowheads="1"/>
          </p:cNvSpPr>
          <p:nvPr/>
        </p:nvSpPr>
        <p:spPr bwMode="auto">
          <a:xfrm>
            <a:off x="4724400" y="2362200"/>
            <a:ext cx="1828800" cy="419100"/>
          </a:xfrm>
          <a:prstGeom prst="rect">
            <a:avLst/>
          </a:prstGeom>
          <a:solidFill>
            <a:srgbClr val="FFFF00"/>
          </a:solidFill>
          <a:ln w="63500">
            <a:solidFill>
              <a:srgbClr val="2D2DB9"/>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zh-CN" sz="1600">
                <a:solidFill>
                  <a:srgbClr val="000000"/>
                </a:solidFill>
                <a:latin typeface="Arial Black" pitchFamily="34" charset="0"/>
              </a:rPr>
              <a:t>HEBREW</a:t>
            </a:r>
            <a:endParaRPr lang="en-US" altLang="en-US" sz="1600">
              <a:solidFill>
                <a:srgbClr val="000000"/>
              </a:solidFill>
              <a:latin typeface="Arial Black" pitchFamily="34" charset="0"/>
            </a:endParaRPr>
          </a:p>
        </p:txBody>
      </p:sp>
      <p:sp>
        <p:nvSpPr>
          <p:cNvPr id="14" name="Rectangle 13"/>
          <p:cNvSpPr>
            <a:spLocks noChangeArrowheads="1"/>
          </p:cNvSpPr>
          <p:nvPr/>
        </p:nvSpPr>
        <p:spPr bwMode="auto">
          <a:xfrm>
            <a:off x="4724400" y="2857500"/>
            <a:ext cx="1828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zh-CN" sz="1600">
                <a:solidFill>
                  <a:srgbClr val="000000"/>
                </a:solidFill>
                <a:latin typeface="Arial Black" pitchFamily="34" charset="0"/>
              </a:rPr>
              <a:t>PALMYRENE</a:t>
            </a:r>
            <a:endParaRPr lang="en-US" altLang="en-US" sz="1600">
              <a:solidFill>
                <a:srgbClr val="000000"/>
              </a:solidFill>
              <a:latin typeface="Arial Black" pitchFamily="34" charset="0"/>
            </a:endParaRPr>
          </a:p>
        </p:txBody>
      </p:sp>
      <p:sp>
        <p:nvSpPr>
          <p:cNvPr id="15" name="Rectangle 14"/>
          <p:cNvSpPr>
            <a:spLocks noChangeArrowheads="1"/>
          </p:cNvSpPr>
          <p:nvPr/>
        </p:nvSpPr>
        <p:spPr bwMode="auto">
          <a:xfrm>
            <a:off x="4724400" y="3314700"/>
            <a:ext cx="16002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zh-CN" sz="1600">
                <a:solidFill>
                  <a:srgbClr val="000000"/>
                </a:solidFill>
                <a:latin typeface="Arial Black" pitchFamily="34" charset="0"/>
              </a:rPr>
              <a:t>NABATEAN</a:t>
            </a:r>
            <a:endParaRPr lang="en-US" altLang="en-US" sz="1600">
              <a:solidFill>
                <a:srgbClr val="000000"/>
              </a:solidFill>
              <a:latin typeface="Arial Black" pitchFamily="34" charset="0"/>
            </a:endParaRPr>
          </a:p>
        </p:txBody>
      </p:sp>
      <p:sp>
        <p:nvSpPr>
          <p:cNvPr id="16" name="Rectangle 15"/>
          <p:cNvSpPr>
            <a:spLocks noChangeArrowheads="1"/>
          </p:cNvSpPr>
          <p:nvPr/>
        </p:nvSpPr>
        <p:spPr bwMode="auto">
          <a:xfrm>
            <a:off x="6477000" y="3295650"/>
            <a:ext cx="1219200" cy="361950"/>
          </a:xfrm>
          <a:prstGeom prst="rect">
            <a:avLst/>
          </a:prstGeom>
          <a:solidFill>
            <a:srgbClr val="FFFF00"/>
          </a:solidFill>
          <a:ln w="63500">
            <a:solidFill>
              <a:srgbClr val="2D2DB9"/>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zh-CN" sz="1600">
                <a:solidFill>
                  <a:srgbClr val="000000"/>
                </a:solidFill>
                <a:latin typeface="Arial Black" pitchFamily="34" charset="0"/>
              </a:rPr>
              <a:t>ARABIC</a:t>
            </a:r>
            <a:endParaRPr lang="en-US" altLang="en-US" sz="1600">
              <a:solidFill>
                <a:srgbClr val="000000"/>
              </a:solidFill>
              <a:latin typeface="Arial Black" pitchFamily="34" charset="0"/>
            </a:endParaRPr>
          </a:p>
        </p:txBody>
      </p:sp>
      <p:sp>
        <p:nvSpPr>
          <p:cNvPr id="17" name="Rectangle 16"/>
          <p:cNvSpPr>
            <a:spLocks noChangeArrowheads="1"/>
          </p:cNvSpPr>
          <p:nvPr/>
        </p:nvSpPr>
        <p:spPr bwMode="auto">
          <a:xfrm>
            <a:off x="6781800" y="3810000"/>
            <a:ext cx="1600200" cy="533400"/>
          </a:xfrm>
          <a:prstGeom prst="rect">
            <a:avLst/>
          </a:prstGeom>
          <a:solidFill>
            <a:srgbClr val="FFFF00"/>
          </a:solidFill>
          <a:ln w="63500">
            <a:solidFill>
              <a:srgbClr val="2D2DB9"/>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zh-CN" sz="1600">
                <a:solidFill>
                  <a:srgbClr val="000000"/>
                </a:solidFill>
                <a:latin typeface="Arial Black" pitchFamily="34" charset="0"/>
              </a:rPr>
              <a:t>WESTERN</a:t>
            </a:r>
            <a:endParaRPr lang="en-US" altLang="en-US" sz="1600">
              <a:solidFill>
                <a:srgbClr val="000000"/>
              </a:solidFill>
              <a:latin typeface="Arial Black" pitchFamily="34" charset="0"/>
            </a:endParaRPr>
          </a:p>
        </p:txBody>
      </p:sp>
      <p:sp>
        <p:nvSpPr>
          <p:cNvPr id="18" name="Rectangle 17"/>
          <p:cNvSpPr>
            <a:spLocks noChangeArrowheads="1"/>
          </p:cNvSpPr>
          <p:nvPr/>
        </p:nvSpPr>
        <p:spPr bwMode="auto">
          <a:xfrm>
            <a:off x="7543800" y="4572000"/>
            <a:ext cx="1447800" cy="533400"/>
          </a:xfrm>
          <a:prstGeom prst="rect">
            <a:avLst/>
          </a:prstGeom>
          <a:solidFill>
            <a:srgbClr val="FFFF00"/>
          </a:solidFill>
          <a:ln w="63500">
            <a:solidFill>
              <a:srgbClr val="2D2DB9"/>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zh-CN" sz="1600">
                <a:solidFill>
                  <a:srgbClr val="000000"/>
                </a:solidFill>
                <a:latin typeface="Arial Black" pitchFamily="34" charset="0"/>
              </a:rPr>
              <a:t>CYRILLIC</a:t>
            </a:r>
            <a:endParaRPr lang="en-US" altLang="en-US" sz="1600">
              <a:solidFill>
                <a:srgbClr val="000000"/>
              </a:solidFill>
              <a:latin typeface="Arial Black" pitchFamily="34" charset="0"/>
            </a:endParaRPr>
          </a:p>
        </p:txBody>
      </p:sp>
      <p:sp>
        <p:nvSpPr>
          <p:cNvPr id="19" name="Rectangle 18"/>
          <p:cNvSpPr>
            <a:spLocks noChangeArrowheads="1"/>
          </p:cNvSpPr>
          <p:nvPr/>
        </p:nvSpPr>
        <p:spPr bwMode="auto">
          <a:xfrm>
            <a:off x="3810000" y="4305300"/>
            <a:ext cx="1143000" cy="457200"/>
          </a:xfrm>
          <a:prstGeom prst="rect">
            <a:avLst/>
          </a:prstGeom>
          <a:solidFill>
            <a:srgbClr val="FFFF00"/>
          </a:solidFill>
          <a:ln w="63500">
            <a:solidFill>
              <a:srgbClr val="2D2DB9"/>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zh-CN" sz="1600">
                <a:solidFill>
                  <a:srgbClr val="000000"/>
                </a:solidFill>
                <a:latin typeface="Arial Black" pitchFamily="34" charset="0"/>
              </a:rPr>
              <a:t>GREEK</a:t>
            </a:r>
            <a:endParaRPr lang="en-US" altLang="en-US" sz="1600">
              <a:solidFill>
                <a:srgbClr val="000000"/>
              </a:solidFill>
              <a:latin typeface="Arial Black" pitchFamily="34" charset="0"/>
            </a:endParaRPr>
          </a:p>
        </p:txBody>
      </p:sp>
      <p:sp>
        <p:nvSpPr>
          <p:cNvPr id="20" name="Rectangle 19"/>
          <p:cNvSpPr>
            <a:spLocks noChangeArrowheads="1"/>
          </p:cNvSpPr>
          <p:nvPr/>
        </p:nvSpPr>
        <p:spPr bwMode="auto">
          <a:xfrm>
            <a:off x="7620000" y="3048000"/>
            <a:ext cx="1371600" cy="3810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zh-CN" sz="1600">
                <a:solidFill>
                  <a:srgbClr val="000000"/>
                </a:solidFill>
                <a:latin typeface="Arial Black" pitchFamily="34" charset="0"/>
              </a:rPr>
              <a:t>PERSIAN</a:t>
            </a:r>
            <a:endParaRPr lang="en-US" altLang="en-US" sz="1600">
              <a:solidFill>
                <a:srgbClr val="000000"/>
              </a:solidFill>
              <a:latin typeface="Arial Black" pitchFamily="34" charset="0"/>
            </a:endParaRPr>
          </a:p>
        </p:txBody>
      </p:sp>
      <p:sp>
        <p:nvSpPr>
          <p:cNvPr id="22" name="Rectangle 21"/>
          <p:cNvSpPr>
            <a:spLocks noChangeArrowheads="1"/>
          </p:cNvSpPr>
          <p:nvPr/>
        </p:nvSpPr>
        <p:spPr bwMode="auto">
          <a:xfrm>
            <a:off x="762000" y="1447800"/>
            <a:ext cx="1905000" cy="533400"/>
          </a:xfrm>
          <a:prstGeom prst="rect">
            <a:avLst/>
          </a:prstGeom>
          <a:solidFill>
            <a:srgbClr val="FF0000"/>
          </a:solidFill>
          <a:ln w="9525">
            <a:solidFill>
              <a:srgbClr val="FF0000"/>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zh-CN" sz="1800">
                <a:solidFill>
                  <a:srgbClr val="FFFFFF"/>
                </a:solidFill>
                <a:latin typeface="Arial Black" pitchFamily="34" charset="0"/>
              </a:rPr>
              <a:t>PHOENICIAN</a:t>
            </a:r>
            <a:endParaRPr lang="en-US" altLang="en-US" sz="1800">
              <a:solidFill>
                <a:srgbClr val="FFFFFF"/>
              </a:solidFill>
              <a:latin typeface="Arial Black" pitchFamily="34" charset="0"/>
            </a:endParaRPr>
          </a:p>
        </p:txBody>
      </p:sp>
      <p:sp>
        <p:nvSpPr>
          <p:cNvPr id="23" name="Rectangle 22"/>
          <p:cNvSpPr>
            <a:spLocks noChangeArrowheads="1"/>
          </p:cNvSpPr>
          <p:nvPr/>
        </p:nvSpPr>
        <p:spPr bwMode="auto">
          <a:xfrm>
            <a:off x="1600200" y="3848100"/>
            <a:ext cx="25146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zh-CN" sz="1600">
                <a:solidFill>
                  <a:srgbClr val="000000"/>
                </a:solidFill>
                <a:latin typeface="Arial Black" pitchFamily="34" charset="0"/>
              </a:rPr>
              <a:t>ETRUSCAN/LATIN</a:t>
            </a:r>
            <a:endParaRPr lang="en-US" altLang="en-US" sz="1600">
              <a:solidFill>
                <a:srgbClr val="000000"/>
              </a:solidFill>
              <a:latin typeface="Arial Black" pitchFamily="34" charset="0"/>
            </a:endParaRPr>
          </a:p>
        </p:txBody>
      </p:sp>
      <p:sp>
        <p:nvSpPr>
          <p:cNvPr id="24" name="Rectangle 23"/>
          <p:cNvSpPr>
            <a:spLocks noChangeArrowheads="1"/>
          </p:cNvSpPr>
          <p:nvPr/>
        </p:nvSpPr>
        <p:spPr bwMode="auto">
          <a:xfrm>
            <a:off x="1447800" y="4324350"/>
            <a:ext cx="2209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zh-CN" sz="1600">
                <a:solidFill>
                  <a:srgbClr val="000000"/>
                </a:solidFill>
                <a:latin typeface="Arial Black" pitchFamily="34" charset="0"/>
              </a:rPr>
              <a:t>ARCHAIC GREEK</a:t>
            </a:r>
            <a:endParaRPr lang="en-US" altLang="en-US" sz="1600">
              <a:solidFill>
                <a:srgbClr val="000000"/>
              </a:solidFill>
              <a:latin typeface="Arial Black" pitchFamily="34" charset="0"/>
            </a:endParaRPr>
          </a:p>
        </p:txBody>
      </p:sp>
      <p:sp>
        <p:nvSpPr>
          <p:cNvPr id="25" name="Rectangle 24"/>
          <p:cNvSpPr>
            <a:spLocks noChangeArrowheads="1"/>
          </p:cNvSpPr>
          <p:nvPr/>
        </p:nvSpPr>
        <p:spPr bwMode="auto">
          <a:xfrm>
            <a:off x="2286000" y="4876800"/>
            <a:ext cx="2057400" cy="3048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zh-CN" sz="1600">
                <a:solidFill>
                  <a:srgbClr val="000000"/>
                </a:solidFill>
                <a:latin typeface="Arial Black" pitchFamily="34" charset="0"/>
              </a:rPr>
              <a:t>OLD HEBREW</a:t>
            </a:r>
            <a:endParaRPr lang="en-US" altLang="en-US" sz="1600">
              <a:solidFill>
                <a:srgbClr val="000000"/>
              </a:solidFill>
              <a:latin typeface="Arial Black" pitchFamily="34" charset="0"/>
            </a:endParaRPr>
          </a:p>
        </p:txBody>
      </p:sp>
      <p:sp>
        <p:nvSpPr>
          <p:cNvPr id="26" name="Rectangle 25"/>
          <p:cNvSpPr>
            <a:spLocks noChangeArrowheads="1"/>
          </p:cNvSpPr>
          <p:nvPr/>
        </p:nvSpPr>
        <p:spPr bwMode="auto">
          <a:xfrm>
            <a:off x="4343400" y="4876800"/>
            <a:ext cx="1752600" cy="3048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zh-CN" sz="1600">
                <a:solidFill>
                  <a:srgbClr val="000000"/>
                </a:solidFill>
                <a:latin typeface="Arial Black" pitchFamily="34" charset="0"/>
              </a:rPr>
              <a:t>SAMARITAN</a:t>
            </a:r>
            <a:endParaRPr lang="en-US" altLang="en-US" sz="1600">
              <a:solidFill>
                <a:srgbClr val="000000"/>
              </a:solidFill>
              <a:latin typeface="Arial Black" pitchFamily="34" charset="0"/>
            </a:endParaRPr>
          </a:p>
        </p:txBody>
      </p:sp>
      <p:sp>
        <p:nvSpPr>
          <p:cNvPr id="27" name="Rectangle 26"/>
          <p:cNvSpPr>
            <a:spLocks noChangeArrowheads="1"/>
          </p:cNvSpPr>
          <p:nvPr/>
        </p:nvSpPr>
        <p:spPr bwMode="auto">
          <a:xfrm>
            <a:off x="609600" y="5334000"/>
            <a:ext cx="2209800" cy="3810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algn="ctr">
              <a:defRPr/>
            </a:pPr>
            <a:r>
              <a:rPr lang="en-US" sz="1600" dirty="0">
                <a:solidFill>
                  <a:srgbClr val="000000"/>
                </a:solidFill>
                <a:latin typeface="Arial Black"/>
                <a:ea typeface="+mn-ea"/>
                <a:cs typeface="Arial Black"/>
              </a:rPr>
              <a:t>PROTO-ARABIC</a:t>
            </a:r>
          </a:p>
        </p:txBody>
      </p:sp>
      <p:sp>
        <p:nvSpPr>
          <p:cNvPr id="28" name="Rectangle 27"/>
          <p:cNvSpPr>
            <a:spLocks noChangeArrowheads="1"/>
          </p:cNvSpPr>
          <p:nvPr/>
        </p:nvSpPr>
        <p:spPr bwMode="auto">
          <a:xfrm>
            <a:off x="2895600" y="5334000"/>
            <a:ext cx="2819400" cy="3810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zh-CN" sz="1600">
                <a:solidFill>
                  <a:srgbClr val="000000"/>
                </a:solidFill>
                <a:latin typeface="Arial Black" pitchFamily="34" charset="0"/>
              </a:rPr>
              <a:t>SOUTHERN ARABIAN</a:t>
            </a:r>
            <a:endParaRPr lang="en-US" altLang="en-US" sz="1600">
              <a:solidFill>
                <a:srgbClr val="000000"/>
              </a:solidFill>
              <a:latin typeface="Arial Black" pitchFamily="34" charset="0"/>
            </a:endParaRPr>
          </a:p>
        </p:txBody>
      </p:sp>
      <p:sp>
        <p:nvSpPr>
          <p:cNvPr id="29" name="Rectangle 28"/>
          <p:cNvSpPr>
            <a:spLocks noChangeArrowheads="1"/>
          </p:cNvSpPr>
          <p:nvPr/>
        </p:nvSpPr>
        <p:spPr bwMode="auto">
          <a:xfrm>
            <a:off x="6019800" y="5334000"/>
            <a:ext cx="2057400" cy="3810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zh-CN" sz="1600">
                <a:solidFill>
                  <a:srgbClr val="000000"/>
                </a:solidFill>
                <a:latin typeface="Arial Black" pitchFamily="34" charset="0"/>
              </a:rPr>
              <a:t>ETHIOPIAN</a:t>
            </a:r>
            <a:endParaRPr lang="en-US" altLang="en-US" sz="1600">
              <a:solidFill>
                <a:srgbClr val="000000"/>
              </a:solidFill>
              <a:latin typeface="Arial Black" pitchFamily="34" charset="0"/>
            </a:endParaRPr>
          </a:p>
        </p:txBody>
      </p:sp>
      <p:sp>
        <p:nvSpPr>
          <p:cNvPr id="4" name="Rounded Rectangle 3"/>
          <p:cNvSpPr/>
          <p:nvPr/>
        </p:nvSpPr>
        <p:spPr>
          <a:xfrm>
            <a:off x="2133600" y="914400"/>
            <a:ext cx="6172200" cy="457200"/>
          </a:xfrm>
          <a:prstGeom prst="round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a:solidFill>
                <a:srgbClr val="FFFFFF"/>
              </a:solidFill>
            </a:endParaRPr>
          </a:p>
        </p:txBody>
      </p:sp>
      <p:sp>
        <p:nvSpPr>
          <p:cNvPr id="2" name="Title 1"/>
          <p:cNvSpPr>
            <a:spLocks noGrp="1"/>
          </p:cNvSpPr>
          <p:nvPr>
            <p:ph type="title"/>
          </p:nvPr>
        </p:nvSpPr>
        <p:spPr>
          <a:xfrm>
            <a:off x="1828800" y="685800"/>
            <a:ext cx="6781800" cy="914400"/>
          </a:xfrm>
          <a:ln>
            <a:miter lim="800000"/>
            <a:headEnd/>
            <a:tailEnd/>
          </a:ln>
          <a:extLst>
            <a:ext uri="{FAA26D3D-D897-4be2-8F04-BA451C77F1D7}">
              <ma14:placeholderFlag xmlns:ma14="http://schemas.microsoft.com/office/mac/drawingml/2011/main" xmlns="" val="1"/>
            </a:ext>
          </a:extLst>
        </p:spPr>
        <p:txBody>
          <a:bodyPr/>
          <a:lstStyle/>
          <a:p>
            <a:pPr>
              <a:defRPr/>
            </a:pPr>
            <a:r>
              <a:rPr lang="en-US" altLang="zh-CN" sz="4000" b="1" dirty="0">
                <a:effectLst>
                  <a:glow rad="190500">
                    <a:srgbClr val="FFFF66"/>
                  </a:glow>
                </a:effectLst>
                <a:latin typeface="Arial Black"/>
                <a:cs typeface="Arial Black"/>
              </a:rPr>
              <a:t>The Alphabet Family</a:t>
            </a:r>
            <a:endParaRPr lang="en-US" sz="4000" b="1" dirty="0">
              <a:effectLst>
                <a:glow rad="190500">
                  <a:srgbClr val="FFFF66"/>
                </a:glow>
              </a:effectLst>
              <a:latin typeface="Arial Black"/>
              <a:cs typeface="Arial Black"/>
            </a:endParaRPr>
          </a:p>
        </p:txBody>
      </p:sp>
      <p:sp>
        <p:nvSpPr>
          <p:cNvPr id="8" name="Rectangle 7"/>
          <p:cNvSpPr>
            <a:spLocks noChangeArrowheads="1"/>
          </p:cNvSpPr>
          <p:nvPr/>
        </p:nvSpPr>
        <p:spPr bwMode="auto">
          <a:xfrm>
            <a:off x="304800" y="990600"/>
            <a:ext cx="16764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zh-CN" sz="1600">
                <a:solidFill>
                  <a:srgbClr val="000000"/>
                </a:solidFill>
                <a:latin typeface="Arial Black" pitchFamily="34" charset="0"/>
              </a:rPr>
              <a:t>UGARITIC</a:t>
            </a:r>
            <a:endParaRPr lang="en-US" altLang="en-US" sz="1600">
              <a:solidFill>
                <a:srgbClr val="000000"/>
              </a:solidFill>
              <a:latin typeface="Arial Black"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phoenumbe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975" y="228600"/>
            <a:ext cx="41370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6" name="Picture 3" descr="scribe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995863"/>
            <a:ext cx="1862138"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5" descr="phoenici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4349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itle 1"/>
          <p:cNvSpPr>
            <a:spLocks noGrp="1"/>
          </p:cNvSpPr>
          <p:nvPr>
            <p:ph type="title" idx="4294967295"/>
          </p:nvPr>
        </p:nvSpPr>
        <p:spPr>
          <a:xfrm>
            <a:off x="1752600" y="5029200"/>
            <a:ext cx="3276600" cy="1752600"/>
          </a:xfrm>
        </p:spPr>
        <p:txBody>
          <a:bodyPr/>
          <a:lstStyle/>
          <a:p>
            <a:r>
              <a:rPr lang="en-US" altLang="en-US" sz="2800" b="1">
                <a:latin typeface="Arial" pitchFamily="34" charset="0"/>
                <a:ea typeface="ＭＳ Ｐゴシック" pitchFamily="34" charset="-128"/>
              </a:rPr>
              <a:t>Phoenician Letters &amp;  Numbers</a:t>
            </a:r>
          </a:p>
        </p:txBody>
      </p:sp>
      <p:sp>
        <p:nvSpPr>
          <p:cNvPr id="6"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117</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3730" name="Picture 2" descr="heshbon ostraca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0"/>
            <a:ext cx="292893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3" descr="PHEDU01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15000" y="4549775"/>
            <a:ext cx="3429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4"/>
          <p:cNvSpPr>
            <a:spLocks noGrp="1" noChangeArrowheads="1"/>
          </p:cNvSpPr>
          <p:nvPr>
            <p:ph type="title"/>
          </p:nvPr>
        </p:nvSpPr>
        <p:spPr/>
        <p:txBody>
          <a:bodyPr/>
          <a:lstStyle/>
          <a:p>
            <a:pPr eaLnBrk="1" hangingPunct="1"/>
            <a:r>
              <a:rPr lang="en-US" altLang="en-US" b="1">
                <a:solidFill>
                  <a:srgbClr val="FFFF00"/>
                </a:solidFill>
                <a:latin typeface="Arial" pitchFamily="34" charset="0"/>
                <a:ea typeface="ＭＳ Ｐゴシック" pitchFamily="34" charset="-128"/>
              </a:rPr>
              <a:t>Outline</a:t>
            </a:r>
          </a:p>
        </p:txBody>
      </p:sp>
      <p:grpSp>
        <p:nvGrpSpPr>
          <p:cNvPr id="73733" name="Group 6"/>
          <p:cNvGrpSpPr>
            <a:grpSpLocks/>
          </p:cNvGrpSpPr>
          <p:nvPr/>
        </p:nvGrpSpPr>
        <p:grpSpPr bwMode="auto">
          <a:xfrm>
            <a:off x="0" y="0"/>
            <a:ext cx="1524000" cy="6858000"/>
            <a:chOff x="0" y="0"/>
            <a:chExt cx="960" cy="4320"/>
          </a:xfrm>
        </p:grpSpPr>
        <p:pic>
          <p:nvPicPr>
            <p:cNvPr id="73735" name="Picture 7"/>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766"/>
              <a:ext cx="960"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8" descr="nigh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60"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832"/>
              <a:ext cx="960" cy="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10"/>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0" y="1440"/>
              <a:ext cx="96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11" descr="Zoa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0" y="3602"/>
              <a:ext cx="960"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0" name="Picture 12" descr="clock_big"/>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0" y="2112"/>
              <a:ext cx="960"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734" name="Rectangle 5"/>
          <p:cNvSpPr txBox="1">
            <a:spLocks noChangeArrowheads="1"/>
          </p:cNvSpPr>
          <p:nvPr/>
        </p:nvSpPr>
        <p:spPr bwMode="auto">
          <a:xfrm>
            <a:off x="16764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20000"/>
              </a:spcBef>
              <a:buFontTx/>
              <a:buAutoNum type="arabicPeriod"/>
            </a:pPr>
            <a:r>
              <a:rPr lang="en-US" altLang="en-US" sz="2800">
                <a:solidFill>
                  <a:schemeClr val="bg1"/>
                </a:solidFill>
                <a:latin typeface="Arial" pitchFamily="34" charset="0"/>
                <a:cs typeface="Arial" pitchFamily="34" charset="0"/>
              </a:rPr>
              <a:t>Origin of the Ammonites</a:t>
            </a:r>
          </a:p>
          <a:p>
            <a:pPr eaLnBrk="1" hangingPunct="1">
              <a:spcBef>
                <a:spcPct val="20000"/>
              </a:spcBef>
              <a:buFontTx/>
              <a:buAutoNum type="arabicPeriod"/>
            </a:pPr>
            <a:r>
              <a:rPr lang="en-US" altLang="en-US" sz="2800">
                <a:solidFill>
                  <a:schemeClr val="bg1"/>
                </a:solidFill>
                <a:latin typeface="Arial" pitchFamily="34" charset="0"/>
                <a:cs typeface="Arial" pitchFamily="34" charset="0"/>
              </a:rPr>
              <a:t>Political &amp; Economic Development </a:t>
            </a:r>
          </a:p>
          <a:p>
            <a:pPr eaLnBrk="1" hangingPunct="1">
              <a:spcBef>
                <a:spcPct val="20000"/>
              </a:spcBef>
              <a:buFontTx/>
              <a:buAutoNum type="arabicPeriod"/>
            </a:pPr>
            <a:r>
              <a:rPr lang="en-US" altLang="en-US" sz="2800">
                <a:solidFill>
                  <a:schemeClr val="bg1"/>
                </a:solidFill>
                <a:latin typeface="Arial" pitchFamily="34" charset="0"/>
                <a:cs typeface="Arial" pitchFamily="34" charset="0"/>
              </a:rPr>
              <a:t>Religious Profile</a:t>
            </a:r>
          </a:p>
          <a:p>
            <a:pPr eaLnBrk="1" hangingPunct="1">
              <a:spcBef>
                <a:spcPct val="20000"/>
              </a:spcBef>
              <a:buFontTx/>
              <a:buAutoNum type="arabicPeriod"/>
            </a:pPr>
            <a:r>
              <a:rPr lang="en-US" altLang="en-US" sz="2800">
                <a:solidFill>
                  <a:schemeClr val="bg1"/>
                </a:solidFill>
                <a:latin typeface="Arial" pitchFamily="34" charset="0"/>
                <a:cs typeface="Arial" pitchFamily="34" charset="0"/>
              </a:rPr>
              <a:t>Dealings with Israel</a:t>
            </a:r>
          </a:p>
          <a:p>
            <a:pPr eaLnBrk="1" hangingPunct="1">
              <a:spcBef>
                <a:spcPct val="20000"/>
              </a:spcBef>
            </a:pPr>
            <a:r>
              <a:rPr lang="en-US" altLang="en-US" sz="2800">
                <a:solidFill>
                  <a:schemeClr val="bg1"/>
                </a:solidFill>
                <a:latin typeface="Arial" pitchFamily="34" charset="0"/>
                <a:cs typeface="Arial" pitchFamily="34" charset="0"/>
              </a:rPr>
              <a:t>	- Exodus to Pre-monarchy </a:t>
            </a:r>
          </a:p>
          <a:p>
            <a:pPr eaLnBrk="1" hangingPunct="1">
              <a:spcBef>
                <a:spcPct val="20000"/>
              </a:spcBef>
            </a:pPr>
            <a:r>
              <a:rPr lang="en-US" altLang="en-US" sz="2800">
                <a:solidFill>
                  <a:schemeClr val="bg1"/>
                </a:solidFill>
                <a:latin typeface="Arial" pitchFamily="34" charset="0"/>
                <a:cs typeface="Arial" pitchFamily="34" charset="0"/>
              </a:rPr>
              <a:t>	- Monarchy to Post-exilic Period</a:t>
            </a:r>
          </a:p>
          <a:p>
            <a:pPr eaLnBrk="1" hangingPunct="1">
              <a:spcBef>
                <a:spcPct val="20000"/>
              </a:spcBef>
            </a:pPr>
            <a:r>
              <a:rPr lang="en-US" altLang="en-US" sz="2800">
                <a:solidFill>
                  <a:schemeClr val="bg1"/>
                </a:solidFill>
                <a:latin typeface="Arial" pitchFamily="34" charset="0"/>
                <a:cs typeface="Arial" pitchFamily="34" charset="0"/>
              </a:rPr>
              <a:t>	- Inter-Testamental Period</a:t>
            </a:r>
          </a:p>
          <a:p>
            <a:pPr eaLnBrk="1" hangingPunct="1">
              <a:spcBef>
                <a:spcPct val="20000"/>
              </a:spcBef>
              <a:buFontTx/>
              <a:buAutoNum type="arabicPeriod" startAt="5"/>
            </a:pPr>
            <a:r>
              <a:rPr lang="en-US" altLang="en-US" sz="2800">
                <a:solidFill>
                  <a:schemeClr val="bg1"/>
                </a:solidFill>
                <a:latin typeface="Arial" pitchFamily="34" charset="0"/>
                <a:cs typeface="Arial" pitchFamily="34" charset="0"/>
              </a:rPr>
              <a:t>Faith Lessons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228600" y="1143000"/>
            <a:ext cx="32766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buFontTx/>
              <a:buAutoNum type="arabicPeriod"/>
            </a:pPr>
            <a:r>
              <a:rPr lang="en-US" altLang="en-US" b="1" dirty="0" err="1">
                <a:solidFill>
                  <a:srgbClr val="FFFF00"/>
                </a:solidFill>
                <a:latin typeface="Arial" pitchFamily="34" charset="0"/>
                <a:cs typeface="Arial" pitchFamily="34" charset="0"/>
              </a:rPr>
              <a:t>Rabbath-ammon</a:t>
            </a:r>
            <a:r>
              <a:rPr lang="en-US" altLang="en-US" b="1" dirty="0">
                <a:solidFill>
                  <a:schemeClr val="bg1"/>
                </a:solidFill>
                <a:latin typeface="Arial" pitchFamily="34" charset="0"/>
                <a:cs typeface="Arial" pitchFamily="34" charset="0"/>
              </a:rPr>
              <a:t> (Chief town of Ammonites)</a:t>
            </a:r>
          </a:p>
          <a:p>
            <a:pPr eaLnBrk="1" hangingPunct="1">
              <a:spcBef>
                <a:spcPct val="50000"/>
              </a:spcBef>
              <a:buFontTx/>
              <a:buAutoNum type="arabicPeriod"/>
            </a:pPr>
            <a:r>
              <a:rPr lang="en-US" altLang="en-US" b="1" dirty="0">
                <a:solidFill>
                  <a:schemeClr val="bg1"/>
                </a:solidFill>
                <a:latin typeface="Arial" pitchFamily="34" charset="0"/>
                <a:cs typeface="Arial" pitchFamily="34" charset="0"/>
              </a:rPr>
              <a:t>Displaced </a:t>
            </a:r>
            <a:r>
              <a:rPr lang="en-US" altLang="en-US" b="1" dirty="0" err="1">
                <a:solidFill>
                  <a:srgbClr val="FFFF00"/>
                </a:solidFill>
                <a:latin typeface="Arial" pitchFamily="34" charset="0"/>
                <a:cs typeface="Arial" pitchFamily="34" charset="0"/>
              </a:rPr>
              <a:t>Zamzummites</a:t>
            </a:r>
            <a:r>
              <a:rPr lang="en-US" altLang="en-US" b="1" dirty="0">
                <a:solidFill>
                  <a:schemeClr val="bg1"/>
                </a:solidFill>
                <a:latin typeface="Arial" pitchFamily="34" charset="0"/>
                <a:cs typeface="Arial" pitchFamily="34" charset="0"/>
              </a:rPr>
              <a:t> or </a:t>
            </a:r>
            <a:r>
              <a:rPr lang="en-US" altLang="en-US" b="1" dirty="0">
                <a:solidFill>
                  <a:srgbClr val="FFFF00"/>
                </a:solidFill>
                <a:latin typeface="Arial" pitchFamily="34" charset="0"/>
                <a:cs typeface="Arial" pitchFamily="34" charset="0"/>
              </a:rPr>
              <a:t>Rephaites</a:t>
            </a:r>
            <a:r>
              <a:rPr lang="en-US" altLang="en-US" b="1" dirty="0">
                <a:solidFill>
                  <a:schemeClr val="bg1"/>
                </a:solidFill>
                <a:latin typeface="Arial" pitchFamily="34" charset="0"/>
                <a:cs typeface="Arial" pitchFamily="34" charset="0"/>
              </a:rPr>
              <a:t>                  (Deut. 2:20-21, 37; 3:11)</a:t>
            </a:r>
          </a:p>
          <a:p>
            <a:pPr eaLnBrk="1" hangingPunct="1">
              <a:spcBef>
                <a:spcPct val="50000"/>
              </a:spcBef>
              <a:buFontTx/>
              <a:buAutoNum type="arabicPeriod"/>
            </a:pPr>
            <a:r>
              <a:rPr lang="en-US" altLang="en-US" b="1" dirty="0">
                <a:solidFill>
                  <a:schemeClr val="bg1"/>
                </a:solidFill>
                <a:latin typeface="Arial" pitchFamily="34" charset="0"/>
                <a:cs typeface="Arial" pitchFamily="34" charset="0"/>
              </a:rPr>
              <a:t>Land taken by </a:t>
            </a:r>
            <a:r>
              <a:rPr lang="en-US" altLang="en-US" b="1" dirty="0">
                <a:solidFill>
                  <a:srgbClr val="FFFF00"/>
                </a:solidFill>
                <a:latin typeface="Arial" pitchFamily="34" charset="0"/>
                <a:cs typeface="Arial" pitchFamily="34" charset="0"/>
              </a:rPr>
              <a:t>Amorites  </a:t>
            </a:r>
            <a:r>
              <a:rPr lang="en-US" altLang="en-US" b="1" dirty="0">
                <a:solidFill>
                  <a:schemeClr val="bg1"/>
                </a:solidFill>
                <a:latin typeface="Arial" pitchFamily="34" charset="0"/>
                <a:cs typeface="Arial" pitchFamily="34" charset="0"/>
              </a:rPr>
              <a:t>            (Num. 21:24, Deut. 2:37; Josh. 12:2;13:10, 25; Judg. 11:13, 22)</a:t>
            </a:r>
          </a:p>
        </p:txBody>
      </p:sp>
      <p:sp>
        <p:nvSpPr>
          <p:cNvPr id="105475" name="Rectangle 3"/>
          <p:cNvSpPr>
            <a:spLocks noChangeArrowheads="1"/>
          </p:cNvSpPr>
          <p:nvPr/>
        </p:nvSpPr>
        <p:spPr bwMode="auto">
          <a:xfrm>
            <a:off x="2862263" y="2162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5476" name="Rectangle 4"/>
          <p:cNvSpPr>
            <a:spLocks noChangeArrowheads="1"/>
          </p:cNvSpPr>
          <p:nvPr/>
        </p:nvSpPr>
        <p:spPr bwMode="auto">
          <a:xfrm>
            <a:off x="3676650" y="1971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pic>
        <p:nvPicPr>
          <p:cNvPr id="105477" name="Picture 6" descr="Israel Enhanc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188" y="0"/>
            <a:ext cx="5357812" cy="6781800"/>
          </a:xfrm>
          <a:prstGeom prst="rect">
            <a:avLst/>
          </a:prstGeom>
          <a:solidFill>
            <a:schemeClr val="tx1"/>
          </a:solidFill>
          <a:ln w="12700">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Lst>
        </p:spPr>
      </p:pic>
      <p:sp>
        <p:nvSpPr>
          <p:cNvPr id="105478" name="Freeform 7"/>
          <p:cNvSpPr>
            <a:spLocks/>
          </p:cNvSpPr>
          <p:nvPr/>
        </p:nvSpPr>
        <p:spPr bwMode="auto">
          <a:xfrm>
            <a:off x="7073900" y="2543175"/>
            <a:ext cx="200025" cy="2216150"/>
          </a:xfrm>
          <a:custGeom>
            <a:avLst/>
            <a:gdLst>
              <a:gd name="T0" fmla="*/ 0 w 110"/>
              <a:gd name="T1" fmla="*/ 2147483647 h 1380"/>
              <a:gd name="T2" fmla="*/ 2147483647 w 110"/>
              <a:gd name="T3" fmla="*/ 2147483647 h 1380"/>
              <a:gd name="T4" fmla="*/ 2147483647 w 110"/>
              <a:gd name="T5" fmla="*/ 2147483647 h 1380"/>
              <a:gd name="T6" fmla="*/ 2147483647 w 110"/>
              <a:gd name="T7" fmla="*/ 2147483647 h 1380"/>
              <a:gd name="T8" fmla="*/ 2147483647 w 110"/>
              <a:gd name="T9" fmla="*/ 2147483647 h 1380"/>
              <a:gd name="T10" fmla="*/ 2147483647 w 110"/>
              <a:gd name="T11" fmla="*/ 2147483647 h 1380"/>
              <a:gd name="T12" fmla="*/ 2147483647 w 110"/>
              <a:gd name="T13" fmla="*/ 2147483647 h 1380"/>
              <a:gd name="T14" fmla="*/ 2147483647 w 110"/>
              <a:gd name="T15" fmla="*/ 2147483647 h 1380"/>
              <a:gd name="T16" fmla="*/ 2147483647 w 110"/>
              <a:gd name="T17" fmla="*/ 2147483647 h 1380"/>
              <a:gd name="T18" fmla="*/ 2147483647 w 110"/>
              <a:gd name="T19" fmla="*/ 2147483647 h 1380"/>
              <a:gd name="T20" fmla="*/ 2147483647 w 110"/>
              <a:gd name="T21" fmla="*/ 2147483647 h 1380"/>
              <a:gd name="T22" fmla="*/ 2147483647 w 110"/>
              <a:gd name="T23" fmla="*/ 2147483647 h 1380"/>
              <a:gd name="T24" fmla="*/ 2147483647 w 110"/>
              <a:gd name="T25" fmla="*/ 2147483647 h 1380"/>
              <a:gd name="T26" fmla="*/ 2147483647 w 110"/>
              <a:gd name="T27" fmla="*/ 2147483647 h 1380"/>
              <a:gd name="T28" fmla="*/ 2147483647 w 110"/>
              <a:gd name="T29" fmla="*/ 2147483647 h 1380"/>
              <a:gd name="T30" fmla="*/ 2147483647 w 110"/>
              <a:gd name="T31" fmla="*/ 2147483647 h 1380"/>
              <a:gd name="T32" fmla="*/ 2147483647 w 110"/>
              <a:gd name="T33" fmla="*/ 2147483647 h 1380"/>
              <a:gd name="T34" fmla="*/ 2147483647 w 110"/>
              <a:gd name="T35" fmla="*/ 2147483647 h 1380"/>
              <a:gd name="T36" fmla="*/ 2147483647 w 110"/>
              <a:gd name="T37" fmla="*/ 2147483647 h 1380"/>
              <a:gd name="T38" fmla="*/ 2147483647 w 110"/>
              <a:gd name="T39" fmla="*/ 2147483647 h 1380"/>
              <a:gd name="T40" fmla="*/ 2147483647 w 110"/>
              <a:gd name="T41" fmla="*/ 2147483647 h 1380"/>
              <a:gd name="T42" fmla="*/ 2147483647 w 110"/>
              <a:gd name="T43" fmla="*/ 2147483647 h 1380"/>
              <a:gd name="T44" fmla="*/ 2147483647 w 110"/>
              <a:gd name="T45" fmla="*/ 2147483647 h 1380"/>
              <a:gd name="T46" fmla="*/ 2147483647 w 110"/>
              <a:gd name="T47" fmla="*/ 2147483647 h 1380"/>
              <a:gd name="T48" fmla="*/ 2147483647 w 110"/>
              <a:gd name="T49" fmla="*/ 2147483647 h 1380"/>
              <a:gd name="T50" fmla="*/ 2147483647 w 110"/>
              <a:gd name="T51" fmla="*/ 2147483647 h 1380"/>
              <a:gd name="T52" fmla="*/ 2147483647 w 110"/>
              <a:gd name="T53" fmla="*/ 2147483647 h 1380"/>
              <a:gd name="T54" fmla="*/ 2147483647 w 110"/>
              <a:gd name="T55" fmla="*/ 2147483647 h 1380"/>
              <a:gd name="T56" fmla="*/ 2147483647 w 110"/>
              <a:gd name="T57" fmla="*/ 2147483647 h 1380"/>
              <a:gd name="T58" fmla="*/ 2147483647 w 110"/>
              <a:gd name="T59" fmla="*/ 2147483647 h 1380"/>
              <a:gd name="T60" fmla="*/ 2147483647 w 110"/>
              <a:gd name="T61" fmla="*/ 2147483647 h 1380"/>
              <a:gd name="T62" fmla="*/ 2147483647 w 110"/>
              <a:gd name="T63" fmla="*/ 2147483647 h 1380"/>
              <a:gd name="T64" fmla="*/ 2147483647 w 110"/>
              <a:gd name="T65" fmla="*/ 2147483647 h 1380"/>
              <a:gd name="T66" fmla="*/ 2147483647 w 110"/>
              <a:gd name="T67" fmla="*/ 2147483647 h 1380"/>
              <a:gd name="T68" fmla="*/ 2147483647 w 110"/>
              <a:gd name="T69" fmla="*/ 2147483647 h 1380"/>
              <a:gd name="T70" fmla="*/ 2147483647 w 110"/>
              <a:gd name="T71" fmla="*/ 2147483647 h 1380"/>
              <a:gd name="T72" fmla="*/ 2147483647 w 110"/>
              <a:gd name="T73" fmla="*/ 2147483647 h 1380"/>
              <a:gd name="T74" fmla="*/ 2147483647 w 110"/>
              <a:gd name="T75" fmla="*/ 2147483647 h 1380"/>
              <a:gd name="T76" fmla="*/ 2147483647 w 110"/>
              <a:gd name="T77" fmla="*/ 2147483647 h 1380"/>
              <a:gd name="T78" fmla="*/ 2147483647 w 110"/>
              <a:gd name="T79" fmla="*/ 2147483647 h 1380"/>
              <a:gd name="T80" fmla="*/ 2147483647 w 110"/>
              <a:gd name="T81" fmla="*/ 2147483647 h 1380"/>
              <a:gd name="T82" fmla="*/ 2147483647 w 110"/>
              <a:gd name="T83" fmla="*/ 2147483647 h 1380"/>
              <a:gd name="T84" fmla="*/ 2147483647 w 110"/>
              <a:gd name="T85" fmla="*/ 2147483647 h 1380"/>
              <a:gd name="T86" fmla="*/ 2147483647 w 110"/>
              <a:gd name="T87" fmla="*/ 2147483647 h 1380"/>
              <a:gd name="T88" fmla="*/ 2147483647 w 110"/>
              <a:gd name="T89" fmla="*/ 2147483647 h 1380"/>
              <a:gd name="T90" fmla="*/ 2147483647 w 110"/>
              <a:gd name="T91" fmla="*/ 2147483647 h 1380"/>
              <a:gd name="T92" fmla="*/ 2147483647 w 110"/>
              <a:gd name="T93" fmla="*/ 2147483647 h 1380"/>
              <a:gd name="T94" fmla="*/ 2147483647 w 110"/>
              <a:gd name="T95" fmla="*/ 2147483647 h 1380"/>
              <a:gd name="T96" fmla="*/ 2147483647 w 110"/>
              <a:gd name="T97" fmla="*/ 2147483647 h 1380"/>
              <a:gd name="T98" fmla="*/ 2147483647 w 110"/>
              <a:gd name="T99" fmla="*/ 2147483647 h 1380"/>
              <a:gd name="T100" fmla="*/ 2147483647 w 110"/>
              <a:gd name="T101" fmla="*/ 2147483647 h 1380"/>
              <a:gd name="T102" fmla="*/ 2147483647 w 110"/>
              <a:gd name="T103" fmla="*/ 2147483647 h 1380"/>
              <a:gd name="T104" fmla="*/ 2147483647 w 110"/>
              <a:gd name="T105" fmla="*/ 2147483647 h 1380"/>
              <a:gd name="T106" fmla="*/ 2147483647 w 110"/>
              <a:gd name="T107" fmla="*/ 2147483647 h 1380"/>
              <a:gd name="T108" fmla="*/ 2147483647 w 110"/>
              <a:gd name="T109" fmla="*/ 2147483647 h 1380"/>
              <a:gd name="T110" fmla="*/ 2147483647 w 110"/>
              <a:gd name="T111" fmla="*/ 2147483647 h 1380"/>
              <a:gd name="T112" fmla="*/ 2147483647 w 110"/>
              <a:gd name="T113" fmla="*/ 2147483647 h 1380"/>
              <a:gd name="T114" fmla="*/ 2147483647 w 110"/>
              <a:gd name="T115" fmla="*/ 2147483647 h 1380"/>
              <a:gd name="T116" fmla="*/ 2147483647 w 110"/>
              <a:gd name="T117" fmla="*/ 2147483647 h 13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0"/>
              <a:gd name="T178" fmla="*/ 0 h 1380"/>
              <a:gd name="T179" fmla="*/ 110 w 110"/>
              <a:gd name="T180" fmla="*/ 1380 h 13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0" h="1380">
                <a:moveTo>
                  <a:pt x="0" y="0"/>
                </a:moveTo>
                <a:lnTo>
                  <a:pt x="0" y="10"/>
                </a:lnTo>
                <a:lnTo>
                  <a:pt x="3" y="23"/>
                </a:lnTo>
                <a:lnTo>
                  <a:pt x="6" y="35"/>
                </a:lnTo>
                <a:lnTo>
                  <a:pt x="6" y="45"/>
                </a:lnTo>
                <a:lnTo>
                  <a:pt x="6" y="55"/>
                </a:lnTo>
                <a:lnTo>
                  <a:pt x="6" y="67"/>
                </a:lnTo>
                <a:lnTo>
                  <a:pt x="6" y="77"/>
                </a:lnTo>
                <a:lnTo>
                  <a:pt x="6" y="87"/>
                </a:lnTo>
                <a:lnTo>
                  <a:pt x="6" y="99"/>
                </a:lnTo>
                <a:lnTo>
                  <a:pt x="6" y="109"/>
                </a:lnTo>
                <a:lnTo>
                  <a:pt x="6" y="119"/>
                </a:lnTo>
                <a:lnTo>
                  <a:pt x="6" y="131"/>
                </a:lnTo>
                <a:lnTo>
                  <a:pt x="6" y="141"/>
                </a:lnTo>
                <a:lnTo>
                  <a:pt x="6" y="151"/>
                </a:lnTo>
                <a:lnTo>
                  <a:pt x="6" y="163"/>
                </a:lnTo>
                <a:lnTo>
                  <a:pt x="6" y="173"/>
                </a:lnTo>
                <a:lnTo>
                  <a:pt x="6" y="183"/>
                </a:lnTo>
                <a:lnTo>
                  <a:pt x="6" y="195"/>
                </a:lnTo>
                <a:lnTo>
                  <a:pt x="6" y="205"/>
                </a:lnTo>
                <a:lnTo>
                  <a:pt x="6" y="215"/>
                </a:lnTo>
                <a:lnTo>
                  <a:pt x="10" y="227"/>
                </a:lnTo>
                <a:lnTo>
                  <a:pt x="13" y="237"/>
                </a:lnTo>
                <a:lnTo>
                  <a:pt x="16" y="247"/>
                </a:lnTo>
                <a:lnTo>
                  <a:pt x="16" y="259"/>
                </a:lnTo>
                <a:lnTo>
                  <a:pt x="16" y="269"/>
                </a:lnTo>
                <a:lnTo>
                  <a:pt x="16" y="279"/>
                </a:lnTo>
                <a:lnTo>
                  <a:pt x="16" y="304"/>
                </a:lnTo>
                <a:lnTo>
                  <a:pt x="13" y="314"/>
                </a:lnTo>
                <a:lnTo>
                  <a:pt x="13" y="327"/>
                </a:lnTo>
                <a:lnTo>
                  <a:pt x="16" y="339"/>
                </a:lnTo>
                <a:lnTo>
                  <a:pt x="19" y="349"/>
                </a:lnTo>
                <a:lnTo>
                  <a:pt x="19" y="359"/>
                </a:lnTo>
                <a:lnTo>
                  <a:pt x="22" y="371"/>
                </a:lnTo>
                <a:lnTo>
                  <a:pt x="26" y="381"/>
                </a:lnTo>
                <a:lnTo>
                  <a:pt x="32" y="391"/>
                </a:lnTo>
                <a:lnTo>
                  <a:pt x="32" y="403"/>
                </a:lnTo>
                <a:lnTo>
                  <a:pt x="32" y="413"/>
                </a:lnTo>
                <a:lnTo>
                  <a:pt x="32" y="435"/>
                </a:lnTo>
                <a:lnTo>
                  <a:pt x="32" y="464"/>
                </a:lnTo>
                <a:lnTo>
                  <a:pt x="32" y="474"/>
                </a:lnTo>
                <a:lnTo>
                  <a:pt x="32" y="499"/>
                </a:lnTo>
                <a:lnTo>
                  <a:pt x="32" y="509"/>
                </a:lnTo>
                <a:lnTo>
                  <a:pt x="32" y="519"/>
                </a:lnTo>
                <a:lnTo>
                  <a:pt x="35" y="531"/>
                </a:lnTo>
                <a:lnTo>
                  <a:pt x="38" y="541"/>
                </a:lnTo>
                <a:lnTo>
                  <a:pt x="38" y="551"/>
                </a:lnTo>
                <a:lnTo>
                  <a:pt x="38" y="563"/>
                </a:lnTo>
                <a:lnTo>
                  <a:pt x="38" y="573"/>
                </a:lnTo>
                <a:lnTo>
                  <a:pt x="38" y="583"/>
                </a:lnTo>
                <a:lnTo>
                  <a:pt x="38" y="595"/>
                </a:lnTo>
                <a:lnTo>
                  <a:pt x="42" y="605"/>
                </a:lnTo>
                <a:lnTo>
                  <a:pt x="42" y="627"/>
                </a:lnTo>
                <a:lnTo>
                  <a:pt x="45" y="637"/>
                </a:lnTo>
                <a:lnTo>
                  <a:pt x="48" y="666"/>
                </a:lnTo>
                <a:lnTo>
                  <a:pt x="48" y="679"/>
                </a:lnTo>
                <a:lnTo>
                  <a:pt x="51" y="691"/>
                </a:lnTo>
                <a:lnTo>
                  <a:pt x="51" y="701"/>
                </a:lnTo>
                <a:lnTo>
                  <a:pt x="54" y="711"/>
                </a:lnTo>
                <a:lnTo>
                  <a:pt x="58" y="723"/>
                </a:lnTo>
                <a:lnTo>
                  <a:pt x="58" y="733"/>
                </a:lnTo>
                <a:lnTo>
                  <a:pt x="61" y="755"/>
                </a:lnTo>
                <a:lnTo>
                  <a:pt x="61" y="765"/>
                </a:lnTo>
                <a:lnTo>
                  <a:pt x="61" y="775"/>
                </a:lnTo>
                <a:lnTo>
                  <a:pt x="61" y="787"/>
                </a:lnTo>
                <a:lnTo>
                  <a:pt x="61" y="797"/>
                </a:lnTo>
                <a:lnTo>
                  <a:pt x="58" y="807"/>
                </a:lnTo>
                <a:lnTo>
                  <a:pt x="58" y="835"/>
                </a:lnTo>
                <a:lnTo>
                  <a:pt x="54" y="845"/>
                </a:lnTo>
                <a:lnTo>
                  <a:pt x="51" y="855"/>
                </a:lnTo>
                <a:lnTo>
                  <a:pt x="51" y="867"/>
                </a:lnTo>
                <a:lnTo>
                  <a:pt x="51" y="877"/>
                </a:lnTo>
                <a:lnTo>
                  <a:pt x="51" y="887"/>
                </a:lnTo>
                <a:lnTo>
                  <a:pt x="51" y="899"/>
                </a:lnTo>
                <a:lnTo>
                  <a:pt x="51" y="909"/>
                </a:lnTo>
                <a:lnTo>
                  <a:pt x="48" y="919"/>
                </a:lnTo>
                <a:lnTo>
                  <a:pt x="45" y="931"/>
                </a:lnTo>
                <a:lnTo>
                  <a:pt x="45" y="941"/>
                </a:lnTo>
                <a:lnTo>
                  <a:pt x="45" y="951"/>
                </a:lnTo>
                <a:lnTo>
                  <a:pt x="45" y="963"/>
                </a:lnTo>
                <a:lnTo>
                  <a:pt x="45" y="973"/>
                </a:lnTo>
                <a:lnTo>
                  <a:pt x="42" y="983"/>
                </a:lnTo>
                <a:lnTo>
                  <a:pt x="42" y="995"/>
                </a:lnTo>
                <a:lnTo>
                  <a:pt x="42" y="1005"/>
                </a:lnTo>
                <a:lnTo>
                  <a:pt x="42" y="1015"/>
                </a:lnTo>
                <a:lnTo>
                  <a:pt x="42" y="1027"/>
                </a:lnTo>
                <a:lnTo>
                  <a:pt x="45" y="1037"/>
                </a:lnTo>
                <a:lnTo>
                  <a:pt x="51" y="1047"/>
                </a:lnTo>
                <a:lnTo>
                  <a:pt x="58" y="1059"/>
                </a:lnTo>
                <a:lnTo>
                  <a:pt x="61" y="1069"/>
                </a:lnTo>
                <a:lnTo>
                  <a:pt x="64" y="1079"/>
                </a:lnTo>
                <a:lnTo>
                  <a:pt x="67" y="1091"/>
                </a:lnTo>
                <a:lnTo>
                  <a:pt x="74" y="1101"/>
                </a:lnTo>
                <a:lnTo>
                  <a:pt x="80" y="1111"/>
                </a:lnTo>
                <a:lnTo>
                  <a:pt x="83" y="1123"/>
                </a:lnTo>
                <a:lnTo>
                  <a:pt x="86" y="1133"/>
                </a:lnTo>
                <a:lnTo>
                  <a:pt x="86" y="1143"/>
                </a:lnTo>
                <a:lnTo>
                  <a:pt x="86" y="1155"/>
                </a:lnTo>
                <a:lnTo>
                  <a:pt x="86" y="1165"/>
                </a:lnTo>
                <a:lnTo>
                  <a:pt x="86" y="1175"/>
                </a:lnTo>
                <a:lnTo>
                  <a:pt x="86" y="1187"/>
                </a:lnTo>
                <a:lnTo>
                  <a:pt x="86" y="1197"/>
                </a:lnTo>
                <a:lnTo>
                  <a:pt x="90" y="1207"/>
                </a:lnTo>
                <a:lnTo>
                  <a:pt x="93" y="1219"/>
                </a:lnTo>
                <a:lnTo>
                  <a:pt x="93" y="1229"/>
                </a:lnTo>
                <a:lnTo>
                  <a:pt x="96" y="1239"/>
                </a:lnTo>
                <a:lnTo>
                  <a:pt x="96" y="1251"/>
                </a:lnTo>
                <a:lnTo>
                  <a:pt x="96" y="1261"/>
                </a:lnTo>
                <a:lnTo>
                  <a:pt x="99" y="1271"/>
                </a:lnTo>
                <a:lnTo>
                  <a:pt x="102" y="1283"/>
                </a:lnTo>
                <a:lnTo>
                  <a:pt x="106" y="1293"/>
                </a:lnTo>
                <a:lnTo>
                  <a:pt x="106" y="1303"/>
                </a:lnTo>
                <a:lnTo>
                  <a:pt x="106" y="1315"/>
                </a:lnTo>
                <a:lnTo>
                  <a:pt x="106" y="1325"/>
                </a:lnTo>
                <a:lnTo>
                  <a:pt x="106" y="1335"/>
                </a:lnTo>
                <a:lnTo>
                  <a:pt x="106" y="1347"/>
                </a:lnTo>
                <a:lnTo>
                  <a:pt x="106" y="1357"/>
                </a:lnTo>
                <a:lnTo>
                  <a:pt x="106" y="1367"/>
                </a:lnTo>
                <a:lnTo>
                  <a:pt x="109" y="1379"/>
                </a:lnTo>
              </a:path>
            </a:pathLst>
          </a:custGeom>
          <a:noFill/>
          <a:ln w="15875"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560" name="Rectangle 8"/>
          <p:cNvSpPr>
            <a:spLocks noChangeArrowheads="1"/>
          </p:cNvSpPr>
          <p:nvPr/>
        </p:nvSpPr>
        <p:spPr bwMode="auto">
          <a:xfrm rot="17280000">
            <a:off x="5357637" y="1263493"/>
            <a:ext cx="1841852" cy="459100"/>
          </a:xfrm>
          <a:prstGeom prst="rect">
            <a:avLst/>
          </a:prstGeom>
          <a:solidFill>
            <a:schemeClr val="tx1"/>
          </a:solid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chemeClr val="bg1"/>
                </a:solidFill>
                <a:latin typeface="Arial Black" pitchFamily="34" charset="0"/>
              </a:rPr>
              <a:t>Phoenicia</a:t>
            </a:r>
          </a:p>
        </p:txBody>
      </p:sp>
      <p:sp>
        <p:nvSpPr>
          <p:cNvPr id="23561" name="Rectangle 9"/>
          <p:cNvSpPr>
            <a:spLocks noChangeArrowheads="1"/>
          </p:cNvSpPr>
          <p:nvPr/>
        </p:nvSpPr>
        <p:spPr bwMode="auto">
          <a:xfrm rot="17880000">
            <a:off x="4128856" y="5387819"/>
            <a:ext cx="1550105" cy="459100"/>
          </a:xfrm>
          <a:prstGeom prst="rect">
            <a:avLst/>
          </a:prstGeom>
          <a:solidFill>
            <a:schemeClr val="tx1"/>
          </a:solid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dirty="0">
                <a:solidFill>
                  <a:schemeClr val="bg1"/>
                </a:solidFill>
                <a:latin typeface="Arial Black" pitchFamily="34" charset="0"/>
              </a:rPr>
              <a:t>Philistia</a:t>
            </a:r>
          </a:p>
        </p:txBody>
      </p:sp>
      <p:sp>
        <p:nvSpPr>
          <p:cNvPr id="23562" name="Rectangle 10"/>
          <p:cNvSpPr>
            <a:spLocks noChangeArrowheads="1"/>
          </p:cNvSpPr>
          <p:nvPr/>
        </p:nvSpPr>
        <p:spPr bwMode="auto">
          <a:xfrm>
            <a:off x="5445125" y="3379788"/>
            <a:ext cx="1399423" cy="582211"/>
          </a:xfrm>
          <a:prstGeom prst="rect">
            <a:avLst/>
          </a:prstGeom>
          <a:solidFill>
            <a:schemeClr val="tx1"/>
          </a:solid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sz="3200" b="1">
                <a:solidFill>
                  <a:schemeClr val="bg1"/>
                </a:solidFill>
                <a:latin typeface="Arial Narrow" pitchFamily="34" charset="0"/>
              </a:rPr>
              <a:t>Canaan</a:t>
            </a:r>
          </a:p>
        </p:txBody>
      </p:sp>
      <p:sp>
        <p:nvSpPr>
          <p:cNvPr id="23563" name="AutoShape 11"/>
          <p:cNvSpPr>
            <a:spLocks noChangeArrowheads="1"/>
          </p:cNvSpPr>
          <p:nvPr/>
        </p:nvSpPr>
        <p:spPr bwMode="auto">
          <a:xfrm>
            <a:off x="6704013" y="4681538"/>
            <a:ext cx="88900" cy="87312"/>
          </a:xfrm>
          <a:prstGeom prst="star5">
            <a:avLst/>
          </a:prstGeom>
          <a:solidFill>
            <a:srgbClr val="FC0128"/>
          </a:solidFill>
          <a:ln w="12700">
            <a:solidFill>
              <a:srgbClr val="FC0128"/>
            </a:solidFill>
            <a:miter lim="800000"/>
            <a:headEnd/>
            <a:tailEnd/>
          </a:ln>
          <a:effectLst/>
        </p:spPr>
        <p:txBody>
          <a:bodyPr wrap="none" anchor="ctr"/>
          <a:lstStyle/>
          <a:p>
            <a:pPr>
              <a:defRPr/>
            </a:pPr>
            <a:endParaRPr lang="en-US">
              <a:latin typeface="Times New Roman" pitchFamily="-105" charset="0"/>
              <a:ea typeface="+mn-ea"/>
            </a:endParaRPr>
          </a:p>
        </p:txBody>
      </p:sp>
      <p:sp>
        <p:nvSpPr>
          <p:cNvPr id="23564" name="Rectangle 12"/>
          <p:cNvSpPr>
            <a:spLocks noChangeArrowheads="1"/>
          </p:cNvSpPr>
          <p:nvPr/>
        </p:nvSpPr>
        <p:spPr bwMode="auto">
          <a:xfrm>
            <a:off x="5688013" y="4703763"/>
            <a:ext cx="1197445" cy="335989"/>
          </a:xfrm>
          <a:prstGeom prst="rect">
            <a:avLst/>
          </a:prstGeom>
          <a:solidFill>
            <a:schemeClr val="tx1"/>
          </a:solid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sz="1600" b="1" dirty="0">
                <a:solidFill>
                  <a:schemeClr val="bg1"/>
                </a:solidFill>
                <a:latin typeface="Arial" pitchFamily="34" charset="0"/>
              </a:rPr>
              <a:t>Jerusalem</a:t>
            </a:r>
          </a:p>
        </p:txBody>
      </p:sp>
      <p:sp>
        <p:nvSpPr>
          <p:cNvPr id="105484" name="Rectangle 13"/>
          <p:cNvSpPr>
            <a:spLocks noChangeArrowheads="1"/>
          </p:cNvSpPr>
          <p:nvPr/>
        </p:nvSpPr>
        <p:spPr bwMode="auto">
          <a:xfrm rot="-4920000">
            <a:off x="6705600" y="5073650"/>
            <a:ext cx="9810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sz="1400" b="1">
                <a:solidFill>
                  <a:srgbClr val="FFFFFF"/>
                </a:solidFill>
                <a:latin typeface="Arial" pitchFamily="34" charset="0"/>
              </a:rPr>
              <a:t>Dead Sea</a:t>
            </a:r>
          </a:p>
        </p:txBody>
      </p:sp>
      <p:sp>
        <p:nvSpPr>
          <p:cNvPr id="105485" name="Rectangle 14"/>
          <p:cNvSpPr>
            <a:spLocks noChangeArrowheads="1"/>
          </p:cNvSpPr>
          <p:nvPr/>
        </p:nvSpPr>
        <p:spPr bwMode="auto">
          <a:xfrm rot="-5100000">
            <a:off x="6765131" y="2139157"/>
            <a:ext cx="57467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sz="1200" b="1">
                <a:solidFill>
                  <a:srgbClr val="FFFFFF"/>
                </a:solidFill>
                <a:latin typeface="Arial Narrow" pitchFamily="34" charset="0"/>
              </a:rPr>
              <a:t>Galilee</a:t>
            </a:r>
          </a:p>
        </p:txBody>
      </p:sp>
      <p:sp>
        <p:nvSpPr>
          <p:cNvPr id="23567" name="Rectangle 15"/>
          <p:cNvSpPr>
            <a:spLocks noChangeArrowheads="1"/>
          </p:cNvSpPr>
          <p:nvPr/>
        </p:nvSpPr>
        <p:spPr bwMode="auto">
          <a:xfrm rot="16200000">
            <a:off x="6668295" y="3517106"/>
            <a:ext cx="773112" cy="301625"/>
          </a:xfrm>
          <a:prstGeom prst="rect">
            <a:avLst/>
          </a:prstGeom>
          <a:no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sz="1400" b="1">
                <a:solidFill>
                  <a:schemeClr val="accent2"/>
                </a:solidFill>
                <a:effectLst>
                  <a:outerShdw blurRad="38100" dist="38100" dir="2700000" algn="tl">
                    <a:srgbClr val="FFFFFF"/>
                  </a:outerShdw>
                </a:effectLst>
                <a:latin typeface="Arial" pitchFamily="34" charset="0"/>
              </a:rPr>
              <a:t>Jordan</a:t>
            </a:r>
          </a:p>
        </p:txBody>
      </p:sp>
      <p:sp>
        <p:nvSpPr>
          <p:cNvPr id="23568" name="Rectangle 16"/>
          <p:cNvSpPr>
            <a:spLocks noChangeArrowheads="1"/>
          </p:cNvSpPr>
          <p:nvPr/>
        </p:nvSpPr>
        <p:spPr bwMode="auto">
          <a:xfrm rot="16200000">
            <a:off x="6734175" y="2906713"/>
            <a:ext cx="625475" cy="301625"/>
          </a:xfrm>
          <a:prstGeom prst="rect">
            <a:avLst/>
          </a:prstGeom>
          <a:no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sz="1400" b="1">
                <a:solidFill>
                  <a:schemeClr val="accent2"/>
                </a:solidFill>
                <a:effectLst>
                  <a:outerShdw blurRad="38100" dist="38100" dir="2700000" algn="tl">
                    <a:srgbClr val="FFFFFF"/>
                  </a:outerShdw>
                </a:effectLst>
                <a:latin typeface="Arial" pitchFamily="34" charset="0"/>
              </a:rPr>
              <a:t>River</a:t>
            </a:r>
          </a:p>
        </p:txBody>
      </p:sp>
      <p:sp>
        <p:nvSpPr>
          <p:cNvPr id="105488" name="Rectangle 17"/>
          <p:cNvSpPr>
            <a:spLocks noChangeArrowheads="1"/>
          </p:cNvSpPr>
          <p:nvPr/>
        </p:nvSpPr>
        <p:spPr bwMode="auto">
          <a:xfrm>
            <a:off x="4724400" y="6550025"/>
            <a:ext cx="5016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sz="1000">
                <a:solidFill>
                  <a:srgbClr val="000000"/>
                </a:solidFill>
                <a:latin typeface="Arial" pitchFamily="34" charset="0"/>
              </a:rPr>
              <a:t>©</a:t>
            </a:r>
          </a:p>
        </p:txBody>
      </p:sp>
      <p:sp>
        <p:nvSpPr>
          <p:cNvPr id="105489" name="Freeform 18"/>
          <p:cNvSpPr>
            <a:spLocks/>
          </p:cNvSpPr>
          <p:nvPr/>
        </p:nvSpPr>
        <p:spPr bwMode="auto">
          <a:xfrm>
            <a:off x="5716588" y="25400"/>
            <a:ext cx="1290637" cy="2643188"/>
          </a:xfrm>
          <a:custGeom>
            <a:avLst/>
            <a:gdLst>
              <a:gd name="T0" fmla="*/ 2147483647 w 705"/>
              <a:gd name="T1" fmla="*/ 2147483647 h 1646"/>
              <a:gd name="T2" fmla="*/ 2147483647 w 705"/>
              <a:gd name="T3" fmla="*/ 2147483647 h 1646"/>
              <a:gd name="T4" fmla="*/ 2147483647 w 705"/>
              <a:gd name="T5" fmla="*/ 2147483647 h 1646"/>
              <a:gd name="T6" fmla="*/ 2147483647 w 705"/>
              <a:gd name="T7" fmla="*/ 2147483647 h 1646"/>
              <a:gd name="T8" fmla="*/ 2147483647 w 705"/>
              <a:gd name="T9" fmla="*/ 2147483647 h 1646"/>
              <a:gd name="T10" fmla="*/ 2147483647 w 705"/>
              <a:gd name="T11" fmla="*/ 2147483647 h 1646"/>
              <a:gd name="T12" fmla="*/ 2147483647 w 705"/>
              <a:gd name="T13" fmla="*/ 2147483647 h 1646"/>
              <a:gd name="T14" fmla="*/ 2147483647 w 705"/>
              <a:gd name="T15" fmla="*/ 2147483647 h 1646"/>
              <a:gd name="T16" fmla="*/ 2147483647 w 705"/>
              <a:gd name="T17" fmla="*/ 2147483647 h 1646"/>
              <a:gd name="T18" fmla="*/ 2147483647 w 705"/>
              <a:gd name="T19" fmla="*/ 2147483647 h 1646"/>
              <a:gd name="T20" fmla="*/ 2147483647 w 705"/>
              <a:gd name="T21" fmla="*/ 2147483647 h 1646"/>
              <a:gd name="T22" fmla="*/ 2147483647 w 705"/>
              <a:gd name="T23" fmla="*/ 2147483647 h 1646"/>
              <a:gd name="T24" fmla="*/ 2147483647 w 705"/>
              <a:gd name="T25" fmla="*/ 2147483647 h 1646"/>
              <a:gd name="T26" fmla="*/ 2147483647 w 705"/>
              <a:gd name="T27" fmla="*/ 2147483647 h 1646"/>
              <a:gd name="T28" fmla="*/ 2147483647 w 705"/>
              <a:gd name="T29" fmla="*/ 2147483647 h 1646"/>
              <a:gd name="T30" fmla="*/ 2147483647 w 705"/>
              <a:gd name="T31" fmla="*/ 2147483647 h 1646"/>
              <a:gd name="T32" fmla="*/ 2147483647 w 705"/>
              <a:gd name="T33" fmla="*/ 2147483647 h 1646"/>
              <a:gd name="T34" fmla="*/ 2147483647 w 705"/>
              <a:gd name="T35" fmla="*/ 2147483647 h 1646"/>
              <a:gd name="T36" fmla="*/ 2147483647 w 705"/>
              <a:gd name="T37" fmla="*/ 2147483647 h 1646"/>
              <a:gd name="T38" fmla="*/ 2147483647 w 705"/>
              <a:gd name="T39" fmla="*/ 2147483647 h 1646"/>
              <a:gd name="T40" fmla="*/ 2147483647 w 705"/>
              <a:gd name="T41" fmla="*/ 2147483647 h 1646"/>
              <a:gd name="T42" fmla="*/ 2147483647 w 705"/>
              <a:gd name="T43" fmla="*/ 2147483647 h 1646"/>
              <a:gd name="T44" fmla="*/ 2147483647 w 705"/>
              <a:gd name="T45" fmla="*/ 2147483647 h 1646"/>
              <a:gd name="T46" fmla="*/ 2147483647 w 705"/>
              <a:gd name="T47" fmla="*/ 2147483647 h 1646"/>
              <a:gd name="T48" fmla="*/ 2147483647 w 705"/>
              <a:gd name="T49" fmla="*/ 2147483647 h 1646"/>
              <a:gd name="T50" fmla="*/ 2147483647 w 705"/>
              <a:gd name="T51" fmla="*/ 2147483647 h 1646"/>
              <a:gd name="T52" fmla="*/ 2147483647 w 705"/>
              <a:gd name="T53" fmla="*/ 2147483647 h 1646"/>
              <a:gd name="T54" fmla="*/ 2147483647 w 705"/>
              <a:gd name="T55" fmla="*/ 2147483647 h 1646"/>
              <a:gd name="T56" fmla="*/ 2147483647 w 705"/>
              <a:gd name="T57" fmla="*/ 2147483647 h 1646"/>
              <a:gd name="T58" fmla="*/ 2147483647 w 705"/>
              <a:gd name="T59" fmla="*/ 2147483647 h 1646"/>
              <a:gd name="T60" fmla="*/ 2147483647 w 705"/>
              <a:gd name="T61" fmla="*/ 2147483647 h 1646"/>
              <a:gd name="T62" fmla="*/ 2147483647 w 705"/>
              <a:gd name="T63" fmla="*/ 2147483647 h 1646"/>
              <a:gd name="T64" fmla="*/ 2147483647 w 705"/>
              <a:gd name="T65" fmla="*/ 2147483647 h 1646"/>
              <a:gd name="T66" fmla="*/ 2147483647 w 705"/>
              <a:gd name="T67" fmla="*/ 2147483647 h 1646"/>
              <a:gd name="T68" fmla="*/ 2147483647 w 705"/>
              <a:gd name="T69" fmla="*/ 2147483647 h 1646"/>
              <a:gd name="T70" fmla="*/ 2147483647 w 705"/>
              <a:gd name="T71" fmla="*/ 2147483647 h 1646"/>
              <a:gd name="T72" fmla="*/ 2147483647 w 705"/>
              <a:gd name="T73" fmla="*/ 2147483647 h 1646"/>
              <a:gd name="T74" fmla="*/ 2147483647 w 705"/>
              <a:gd name="T75" fmla="*/ 2147483647 h 1646"/>
              <a:gd name="T76" fmla="*/ 2147483647 w 705"/>
              <a:gd name="T77" fmla="*/ 2147483647 h 1646"/>
              <a:gd name="T78" fmla="*/ 2147483647 w 705"/>
              <a:gd name="T79" fmla="*/ 2147483647 h 1646"/>
              <a:gd name="T80" fmla="*/ 2147483647 w 705"/>
              <a:gd name="T81" fmla="*/ 2147483647 h 1646"/>
              <a:gd name="T82" fmla="*/ 2147483647 w 705"/>
              <a:gd name="T83" fmla="*/ 2147483647 h 1646"/>
              <a:gd name="T84" fmla="*/ 2147483647 w 705"/>
              <a:gd name="T85" fmla="*/ 2147483647 h 1646"/>
              <a:gd name="T86" fmla="*/ 2147483647 w 705"/>
              <a:gd name="T87" fmla="*/ 2147483647 h 16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05"/>
              <a:gd name="T133" fmla="*/ 0 h 1646"/>
              <a:gd name="T134" fmla="*/ 705 w 705"/>
              <a:gd name="T135" fmla="*/ 1646 h 16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05" h="1646">
                <a:moveTo>
                  <a:pt x="0" y="1504"/>
                </a:moveTo>
                <a:lnTo>
                  <a:pt x="19" y="1504"/>
                </a:lnTo>
                <a:lnTo>
                  <a:pt x="38" y="1510"/>
                </a:lnTo>
                <a:lnTo>
                  <a:pt x="58" y="1510"/>
                </a:lnTo>
                <a:lnTo>
                  <a:pt x="77" y="1517"/>
                </a:lnTo>
                <a:lnTo>
                  <a:pt x="96" y="1530"/>
                </a:lnTo>
                <a:lnTo>
                  <a:pt x="115" y="1542"/>
                </a:lnTo>
                <a:lnTo>
                  <a:pt x="134" y="1555"/>
                </a:lnTo>
                <a:lnTo>
                  <a:pt x="154" y="1568"/>
                </a:lnTo>
                <a:lnTo>
                  <a:pt x="173" y="1587"/>
                </a:lnTo>
                <a:lnTo>
                  <a:pt x="192" y="1600"/>
                </a:lnTo>
                <a:lnTo>
                  <a:pt x="211" y="1619"/>
                </a:lnTo>
                <a:lnTo>
                  <a:pt x="230" y="1632"/>
                </a:lnTo>
                <a:lnTo>
                  <a:pt x="250" y="1638"/>
                </a:lnTo>
                <a:lnTo>
                  <a:pt x="269" y="1645"/>
                </a:lnTo>
                <a:lnTo>
                  <a:pt x="288" y="1645"/>
                </a:lnTo>
                <a:lnTo>
                  <a:pt x="307" y="1645"/>
                </a:lnTo>
                <a:lnTo>
                  <a:pt x="326" y="1626"/>
                </a:lnTo>
                <a:lnTo>
                  <a:pt x="339" y="1606"/>
                </a:lnTo>
                <a:lnTo>
                  <a:pt x="352" y="1587"/>
                </a:lnTo>
                <a:lnTo>
                  <a:pt x="365" y="1568"/>
                </a:lnTo>
                <a:lnTo>
                  <a:pt x="371" y="1549"/>
                </a:lnTo>
                <a:lnTo>
                  <a:pt x="378" y="1530"/>
                </a:lnTo>
                <a:lnTo>
                  <a:pt x="378" y="1510"/>
                </a:lnTo>
                <a:lnTo>
                  <a:pt x="384" y="1491"/>
                </a:lnTo>
                <a:lnTo>
                  <a:pt x="390" y="1472"/>
                </a:lnTo>
                <a:lnTo>
                  <a:pt x="403" y="1453"/>
                </a:lnTo>
                <a:lnTo>
                  <a:pt x="410" y="1434"/>
                </a:lnTo>
                <a:lnTo>
                  <a:pt x="416" y="1414"/>
                </a:lnTo>
                <a:lnTo>
                  <a:pt x="422" y="1395"/>
                </a:lnTo>
                <a:lnTo>
                  <a:pt x="429" y="1376"/>
                </a:lnTo>
                <a:lnTo>
                  <a:pt x="435" y="1357"/>
                </a:lnTo>
                <a:lnTo>
                  <a:pt x="442" y="1338"/>
                </a:lnTo>
                <a:lnTo>
                  <a:pt x="448" y="1318"/>
                </a:lnTo>
                <a:lnTo>
                  <a:pt x="461" y="1299"/>
                </a:lnTo>
                <a:lnTo>
                  <a:pt x="467" y="1280"/>
                </a:lnTo>
                <a:lnTo>
                  <a:pt x="474" y="1261"/>
                </a:lnTo>
                <a:lnTo>
                  <a:pt x="480" y="1242"/>
                </a:lnTo>
                <a:lnTo>
                  <a:pt x="480" y="1222"/>
                </a:lnTo>
                <a:lnTo>
                  <a:pt x="480" y="1203"/>
                </a:lnTo>
                <a:lnTo>
                  <a:pt x="486" y="1184"/>
                </a:lnTo>
                <a:lnTo>
                  <a:pt x="486" y="1165"/>
                </a:lnTo>
                <a:lnTo>
                  <a:pt x="493" y="1146"/>
                </a:lnTo>
                <a:lnTo>
                  <a:pt x="499" y="1126"/>
                </a:lnTo>
                <a:lnTo>
                  <a:pt x="506" y="1107"/>
                </a:lnTo>
                <a:lnTo>
                  <a:pt x="512" y="1088"/>
                </a:lnTo>
                <a:lnTo>
                  <a:pt x="518" y="1069"/>
                </a:lnTo>
                <a:lnTo>
                  <a:pt x="525" y="1011"/>
                </a:lnTo>
                <a:lnTo>
                  <a:pt x="538" y="992"/>
                </a:lnTo>
                <a:lnTo>
                  <a:pt x="538" y="973"/>
                </a:lnTo>
                <a:lnTo>
                  <a:pt x="544" y="922"/>
                </a:lnTo>
                <a:lnTo>
                  <a:pt x="544" y="864"/>
                </a:lnTo>
                <a:lnTo>
                  <a:pt x="544" y="813"/>
                </a:lnTo>
                <a:lnTo>
                  <a:pt x="544" y="794"/>
                </a:lnTo>
                <a:lnTo>
                  <a:pt x="544" y="774"/>
                </a:lnTo>
                <a:lnTo>
                  <a:pt x="550" y="755"/>
                </a:lnTo>
                <a:lnTo>
                  <a:pt x="557" y="736"/>
                </a:lnTo>
                <a:lnTo>
                  <a:pt x="557" y="717"/>
                </a:lnTo>
                <a:lnTo>
                  <a:pt x="563" y="698"/>
                </a:lnTo>
                <a:lnTo>
                  <a:pt x="563" y="678"/>
                </a:lnTo>
                <a:lnTo>
                  <a:pt x="570" y="659"/>
                </a:lnTo>
                <a:lnTo>
                  <a:pt x="582" y="640"/>
                </a:lnTo>
                <a:lnTo>
                  <a:pt x="589" y="621"/>
                </a:lnTo>
                <a:lnTo>
                  <a:pt x="595" y="602"/>
                </a:lnTo>
                <a:lnTo>
                  <a:pt x="595" y="550"/>
                </a:lnTo>
                <a:lnTo>
                  <a:pt x="602" y="499"/>
                </a:lnTo>
                <a:lnTo>
                  <a:pt x="608" y="480"/>
                </a:lnTo>
                <a:lnTo>
                  <a:pt x="608" y="435"/>
                </a:lnTo>
                <a:lnTo>
                  <a:pt x="608" y="384"/>
                </a:lnTo>
                <a:lnTo>
                  <a:pt x="614" y="365"/>
                </a:lnTo>
                <a:lnTo>
                  <a:pt x="614" y="346"/>
                </a:lnTo>
                <a:lnTo>
                  <a:pt x="627" y="326"/>
                </a:lnTo>
                <a:lnTo>
                  <a:pt x="634" y="307"/>
                </a:lnTo>
                <a:lnTo>
                  <a:pt x="640" y="288"/>
                </a:lnTo>
                <a:lnTo>
                  <a:pt x="646" y="269"/>
                </a:lnTo>
                <a:lnTo>
                  <a:pt x="653" y="250"/>
                </a:lnTo>
                <a:lnTo>
                  <a:pt x="659" y="230"/>
                </a:lnTo>
                <a:lnTo>
                  <a:pt x="666" y="211"/>
                </a:lnTo>
                <a:lnTo>
                  <a:pt x="672" y="192"/>
                </a:lnTo>
                <a:lnTo>
                  <a:pt x="678" y="173"/>
                </a:lnTo>
                <a:lnTo>
                  <a:pt x="678" y="154"/>
                </a:lnTo>
                <a:lnTo>
                  <a:pt x="685" y="134"/>
                </a:lnTo>
                <a:lnTo>
                  <a:pt x="685" y="115"/>
                </a:lnTo>
                <a:lnTo>
                  <a:pt x="691" y="96"/>
                </a:lnTo>
                <a:lnTo>
                  <a:pt x="691" y="77"/>
                </a:lnTo>
                <a:lnTo>
                  <a:pt x="698" y="58"/>
                </a:lnTo>
                <a:lnTo>
                  <a:pt x="698" y="38"/>
                </a:lnTo>
                <a:lnTo>
                  <a:pt x="704" y="19"/>
                </a:lnTo>
                <a:lnTo>
                  <a:pt x="704"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5490" name="Freeform 19"/>
          <p:cNvSpPr>
            <a:spLocks/>
          </p:cNvSpPr>
          <p:nvPr/>
        </p:nvSpPr>
        <p:spPr bwMode="auto">
          <a:xfrm>
            <a:off x="4789488" y="4486275"/>
            <a:ext cx="811212" cy="2262188"/>
          </a:xfrm>
          <a:custGeom>
            <a:avLst/>
            <a:gdLst>
              <a:gd name="T0" fmla="*/ 0 w 443"/>
              <a:gd name="T1" fmla="*/ 2147483647 h 1409"/>
              <a:gd name="T2" fmla="*/ 2147483647 w 443"/>
              <a:gd name="T3" fmla="*/ 2147483647 h 1409"/>
              <a:gd name="T4" fmla="*/ 2147483647 w 443"/>
              <a:gd name="T5" fmla="*/ 2147483647 h 1409"/>
              <a:gd name="T6" fmla="*/ 2147483647 w 443"/>
              <a:gd name="T7" fmla="*/ 2147483647 h 1409"/>
              <a:gd name="T8" fmla="*/ 2147483647 w 443"/>
              <a:gd name="T9" fmla="*/ 2147483647 h 1409"/>
              <a:gd name="T10" fmla="*/ 2147483647 w 443"/>
              <a:gd name="T11" fmla="*/ 2147483647 h 1409"/>
              <a:gd name="T12" fmla="*/ 2147483647 w 443"/>
              <a:gd name="T13" fmla="*/ 2147483647 h 1409"/>
              <a:gd name="T14" fmla="*/ 2147483647 w 443"/>
              <a:gd name="T15" fmla="*/ 2147483647 h 1409"/>
              <a:gd name="T16" fmla="*/ 2147483647 w 443"/>
              <a:gd name="T17" fmla="*/ 2147483647 h 1409"/>
              <a:gd name="T18" fmla="*/ 2147483647 w 443"/>
              <a:gd name="T19" fmla="*/ 2147483647 h 1409"/>
              <a:gd name="T20" fmla="*/ 2147483647 w 443"/>
              <a:gd name="T21" fmla="*/ 2147483647 h 1409"/>
              <a:gd name="T22" fmla="*/ 2147483647 w 443"/>
              <a:gd name="T23" fmla="*/ 2147483647 h 1409"/>
              <a:gd name="T24" fmla="*/ 2147483647 w 443"/>
              <a:gd name="T25" fmla="*/ 2147483647 h 1409"/>
              <a:gd name="T26" fmla="*/ 2147483647 w 443"/>
              <a:gd name="T27" fmla="*/ 2147483647 h 1409"/>
              <a:gd name="T28" fmla="*/ 2147483647 w 443"/>
              <a:gd name="T29" fmla="*/ 2147483647 h 1409"/>
              <a:gd name="T30" fmla="*/ 2147483647 w 443"/>
              <a:gd name="T31" fmla="*/ 2147483647 h 1409"/>
              <a:gd name="T32" fmla="*/ 2147483647 w 443"/>
              <a:gd name="T33" fmla="*/ 2147483647 h 1409"/>
              <a:gd name="T34" fmla="*/ 2147483647 w 443"/>
              <a:gd name="T35" fmla="*/ 2147483647 h 1409"/>
              <a:gd name="T36" fmla="*/ 2147483647 w 443"/>
              <a:gd name="T37" fmla="*/ 2147483647 h 1409"/>
              <a:gd name="T38" fmla="*/ 2147483647 w 443"/>
              <a:gd name="T39" fmla="*/ 2147483647 h 1409"/>
              <a:gd name="T40" fmla="*/ 2147483647 w 443"/>
              <a:gd name="T41" fmla="*/ 2147483647 h 1409"/>
              <a:gd name="T42" fmla="*/ 2147483647 w 443"/>
              <a:gd name="T43" fmla="*/ 2147483647 h 1409"/>
              <a:gd name="T44" fmla="*/ 2147483647 w 443"/>
              <a:gd name="T45" fmla="*/ 2147483647 h 1409"/>
              <a:gd name="T46" fmla="*/ 2147483647 w 443"/>
              <a:gd name="T47" fmla="*/ 2147483647 h 1409"/>
              <a:gd name="T48" fmla="*/ 2147483647 w 443"/>
              <a:gd name="T49" fmla="*/ 2147483647 h 1409"/>
              <a:gd name="T50" fmla="*/ 2147483647 w 443"/>
              <a:gd name="T51" fmla="*/ 2147483647 h 1409"/>
              <a:gd name="T52" fmla="*/ 2147483647 w 443"/>
              <a:gd name="T53" fmla="*/ 2147483647 h 1409"/>
              <a:gd name="T54" fmla="*/ 2147483647 w 443"/>
              <a:gd name="T55" fmla="*/ 2147483647 h 1409"/>
              <a:gd name="T56" fmla="*/ 2147483647 w 443"/>
              <a:gd name="T57" fmla="*/ 2147483647 h 1409"/>
              <a:gd name="T58" fmla="*/ 2147483647 w 443"/>
              <a:gd name="T59" fmla="*/ 2147483647 h 1409"/>
              <a:gd name="T60" fmla="*/ 2147483647 w 443"/>
              <a:gd name="T61" fmla="*/ 2147483647 h 1409"/>
              <a:gd name="T62" fmla="*/ 2147483647 w 443"/>
              <a:gd name="T63" fmla="*/ 2147483647 h 1409"/>
              <a:gd name="T64" fmla="*/ 2147483647 w 443"/>
              <a:gd name="T65" fmla="*/ 2147483647 h 1409"/>
              <a:gd name="T66" fmla="*/ 2147483647 w 443"/>
              <a:gd name="T67" fmla="*/ 2147483647 h 1409"/>
              <a:gd name="T68" fmla="*/ 2147483647 w 443"/>
              <a:gd name="T69" fmla="*/ 2147483647 h 1409"/>
              <a:gd name="T70" fmla="*/ 2147483647 w 443"/>
              <a:gd name="T71" fmla="*/ 2147483647 h 1409"/>
              <a:gd name="T72" fmla="*/ 2147483647 w 443"/>
              <a:gd name="T73" fmla="*/ 2147483647 h 1409"/>
              <a:gd name="T74" fmla="*/ 2147483647 w 443"/>
              <a:gd name="T75" fmla="*/ 2147483647 h 1409"/>
              <a:gd name="T76" fmla="*/ 2147483647 w 443"/>
              <a:gd name="T77" fmla="*/ 2147483647 h 1409"/>
              <a:gd name="T78" fmla="*/ 2147483647 w 443"/>
              <a:gd name="T79" fmla="*/ 2147483647 h 1409"/>
              <a:gd name="T80" fmla="*/ 2147483647 w 443"/>
              <a:gd name="T81" fmla="*/ 2147483647 h 1409"/>
              <a:gd name="T82" fmla="*/ 2147483647 w 443"/>
              <a:gd name="T83" fmla="*/ 2147483647 h 1409"/>
              <a:gd name="T84" fmla="*/ 2147483647 w 443"/>
              <a:gd name="T85" fmla="*/ 2147483647 h 1409"/>
              <a:gd name="T86" fmla="*/ 2147483647 w 443"/>
              <a:gd name="T87" fmla="*/ 2147483647 h 1409"/>
              <a:gd name="T88" fmla="*/ 2147483647 w 443"/>
              <a:gd name="T89" fmla="*/ 2147483647 h 1409"/>
              <a:gd name="T90" fmla="*/ 2147483647 w 443"/>
              <a:gd name="T91" fmla="*/ 2147483647 h 1409"/>
              <a:gd name="T92" fmla="*/ 2147483647 w 443"/>
              <a:gd name="T93" fmla="*/ 2147483647 h 1409"/>
              <a:gd name="T94" fmla="*/ 2147483647 w 443"/>
              <a:gd name="T95" fmla="*/ 2147483647 h 1409"/>
              <a:gd name="T96" fmla="*/ 2147483647 w 443"/>
              <a:gd name="T97" fmla="*/ 2147483647 h 1409"/>
              <a:gd name="T98" fmla="*/ 2147483647 w 443"/>
              <a:gd name="T99" fmla="*/ 2147483647 h 1409"/>
              <a:gd name="T100" fmla="*/ 2147483647 w 443"/>
              <a:gd name="T101" fmla="*/ 2147483647 h 1409"/>
              <a:gd name="T102" fmla="*/ 2147483647 w 443"/>
              <a:gd name="T103" fmla="*/ 2147483647 h 1409"/>
              <a:gd name="T104" fmla="*/ 2147483647 w 443"/>
              <a:gd name="T105" fmla="*/ 2147483647 h 1409"/>
              <a:gd name="T106" fmla="*/ 2147483647 w 443"/>
              <a:gd name="T107" fmla="*/ 2147483647 h 1409"/>
              <a:gd name="T108" fmla="*/ 2147483647 w 443"/>
              <a:gd name="T109" fmla="*/ 2147483647 h 1409"/>
              <a:gd name="T110" fmla="*/ 2147483647 w 443"/>
              <a:gd name="T111" fmla="*/ 2147483647 h 1409"/>
              <a:gd name="T112" fmla="*/ 2147483647 w 443"/>
              <a:gd name="T113" fmla="*/ 2147483647 h 1409"/>
              <a:gd name="T114" fmla="*/ 2147483647 w 443"/>
              <a:gd name="T115" fmla="*/ 2147483647 h 1409"/>
              <a:gd name="T116" fmla="*/ 2147483647 w 443"/>
              <a:gd name="T117" fmla="*/ 2147483647 h 1409"/>
              <a:gd name="T118" fmla="*/ 2147483647 w 443"/>
              <a:gd name="T119" fmla="*/ 0 h 14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43"/>
              <a:gd name="T181" fmla="*/ 0 h 1409"/>
              <a:gd name="T182" fmla="*/ 443 w 443"/>
              <a:gd name="T183" fmla="*/ 1409 h 140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43" h="1409">
                <a:moveTo>
                  <a:pt x="0" y="1408"/>
                </a:moveTo>
                <a:lnTo>
                  <a:pt x="39" y="1184"/>
                </a:lnTo>
                <a:lnTo>
                  <a:pt x="52" y="1165"/>
                </a:lnTo>
                <a:lnTo>
                  <a:pt x="58" y="1146"/>
                </a:lnTo>
                <a:lnTo>
                  <a:pt x="65" y="1126"/>
                </a:lnTo>
                <a:lnTo>
                  <a:pt x="77" y="1107"/>
                </a:lnTo>
                <a:lnTo>
                  <a:pt x="84" y="1088"/>
                </a:lnTo>
                <a:lnTo>
                  <a:pt x="90" y="1069"/>
                </a:lnTo>
                <a:lnTo>
                  <a:pt x="103" y="1050"/>
                </a:lnTo>
                <a:lnTo>
                  <a:pt x="116" y="1030"/>
                </a:lnTo>
                <a:lnTo>
                  <a:pt x="129" y="1011"/>
                </a:lnTo>
                <a:lnTo>
                  <a:pt x="141" y="992"/>
                </a:lnTo>
                <a:lnTo>
                  <a:pt x="154" y="973"/>
                </a:lnTo>
                <a:lnTo>
                  <a:pt x="167" y="954"/>
                </a:lnTo>
                <a:lnTo>
                  <a:pt x="173" y="934"/>
                </a:lnTo>
                <a:lnTo>
                  <a:pt x="193" y="915"/>
                </a:lnTo>
                <a:lnTo>
                  <a:pt x="205" y="896"/>
                </a:lnTo>
                <a:lnTo>
                  <a:pt x="218" y="877"/>
                </a:lnTo>
                <a:lnTo>
                  <a:pt x="231" y="858"/>
                </a:lnTo>
                <a:lnTo>
                  <a:pt x="244" y="838"/>
                </a:lnTo>
                <a:lnTo>
                  <a:pt x="257" y="819"/>
                </a:lnTo>
                <a:lnTo>
                  <a:pt x="269" y="800"/>
                </a:lnTo>
                <a:lnTo>
                  <a:pt x="282" y="781"/>
                </a:lnTo>
                <a:lnTo>
                  <a:pt x="295" y="762"/>
                </a:lnTo>
                <a:lnTo>
                  <a:pt x="308" y="742"/>
                </a:lnTo>
                <a:lnTo>
                  <a:pt x="314" y="723"/>
                </a:lnTo>
                <a:lnTo>
                  <a:pt x="321" y="672"/>
                </a:lnTo>
                <a:lnTo>
                  <a:pt x="333" y="653"/>
                </a:lnTo>
                <a:lnTo>
                  <a:pt x="340" y="595"/>
                </a:lnTo>
                <a:lnTo>
                  <a:pt x="346" y="538"/>
                </a:lnTo>
                <a:lnTo>
                  <a:pt x="359" y="518"/>
                </a:lnTo>
                <a:lnTo>
                  <a:pt x="365" y="499"/>
                </a:lnTo>
                <a:lnTo>
                  <a:pt x="385" y="486"/>
                </a:lnTo>
                <a:lnTo>
                  <a:pt x="391" y="467"/>
                </a:lnTo>
                <a:lnTo>
                  <a:pt x="397" y="448"/>
                </a:lnTo>
                <a:lnTo>
                  <a:pt x="410" y="429"/>
                </a:lnTo>
                <a:lnTo>
                  <a:pt x="417" y="410"/>
                </a:lnTo>
                <a:lnTo>
                  <a:pt x="423" y="390"/>
                </a:lnTo>
                <a:lnTo>
                  <a:pt x="423" y="371"/>
                </a:lnTo>
                <a:lnTo>
                  <a:pt x="423" y="352"/>
                </a:lnTo>
                <a:lnTo>
                  <a:pt x="417" y="333"/>
                </a:lnTo>
                <a:lnTo>
                  <a:pt x="417" y="314"/>
                </a:lnTo>
                <a:lnTo>
                  <a:pt x="417" y="294"/>
                </a:lnTo>
                <a:lnTo>
                  <a:pt x="417" y="275"/>
                </a:lnTo>
                <a:lnTo>
                  <a:pt x="423" y="256"/>
                </a:lnTo>
                <a:lnTo>
                  <a:pt x="429" y="237"/>
                </a:lnTo>
                <a:lnTo>
                  <a:pt x="436" y="218"/>
                </a:lnTo>
                <a:lnTo>
                  <a:pt x="442" y="198"/>
                </a:lnTo>
                <a:lnTo>
                  <a:pt x="442" y="179"/>
                </a:lnTo>
                <a:lnTo>
                  <a:pt x="442" y="160"/>
                </a:lnTo>
                <a:lnTo>
                  <a:pt x="442" y="141"/>
                </a:lnTo>
                <a:lnTo>
                  <a:pt x="436" y="122"/>
                </a:lnTo>
                <a:lnTo>
                  <a:pt x="429" y="102"/>
                </a:lnTo>
                <a:lnTo>
                  <a:pt x="423" y="83"/>
                </a:lnTo>
                <a:lnTo>
                  <a:pt x="404" y="77"/>
                </a:lnTo>
                <a:lnTo>
                  <a:pt x="385" y="64"/>
                </a:lnTo>
                <a:lnTo>
                  <a:pt x="365" y="58"/>
                </a:lnTo>
                <a:lnTo>
                  <a:pt x="353" y="38"/>
                </a:lnTo>
                <a:lnTo>
                  <a:pt x="340" y="19"/>
                </a:lnTo>
                <a:lnTo>
                  <a:pt x="321"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5491" name="Rectangle 20"/>
          <p:cNvSpPr>
            <a:spLocks noChangeArrowheads="1"/>
          </p:cNvSpPr>
          <p:nvPr/>
        </p:nvSpPr>
        <p:spPr bwMode="auto">
          <a:xfrm rot="-4440000">
            <a:off x="3047206" y="2721770"/>
            <a:ext cx="308927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sz="3200" b="1" i="1">
                <a:solidFill>
                  <a:srgbClr val="C1CEFF"/>
                </a:solidFill>
                <a:latin typeface="Arial" pitchFamily="34" charset="0"/>
              </a:rPr>
              <a:t>Mediterranean</a:t>
            </a:r>
          </a:p>
        </p:txBody>
      </p:sp>
      <p:sp>
        <p:nvSpPr>
          <p:cNvPr id="105492" name="AutoShape 21"/>
          <p:cNvSpPr>
            <a:spLocks noChangeArrowheads="1"/>
          </p:cNvSpPr>
          <p:nvPr/>
        </p:nvSpPr>
        <p:spPr bwMode="auto">
          <a:xfrm rot="-5400000">
            <a:off x="7425531" y="453232"/>
            <a:ext cx="835025" cy="249238"/>
          </a:xfrm>
          <a:prstGeom prst="rightArrow">
            <a:avLst>
              <a:gd name="adj1" fmla="val 50000"/>
              <a:gd name="adj2" fmla="val 167531"/>
            </a:avLst>
          </a:prstGeom>
          <a:solidFill>
            <a:srgbClr val="FAFD00"/>
          </a:soli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3574" name="Rectangle 22"/>
          <p:cNvSpPr>
            <a:spLocks noChangeArrowheads="1"/>
          </p:cNvSpPr>
          <p:nvPr/>
        </p:nvSpPr>
        <p:spPr bwMode="auto">
          <a:xfrm>
            <a:off x="6937375" y="990600"/>
            <a:ext cx="1914525" cy="976165"/>
          </a:xfrm>
          <a:prstGeom prst="rect">
            <a:avLst/>
          </a:prstGeom>
          <a:solidFill>
            <a:schemeClr val="tx1"/>
          </a:solidFill>
          <a:ln w="12700">
            <a:noFill/>
            <a:miter lim="800000"/>
            <a:headEnd/>
            <a:tailEnd/>
          </a:ln>
          <a:effectLst/>
        </p:spPr>
        <p:txBody>
          <a:bodyPr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lnSpc>
                <a:spcPct val="90000"/>
              </a:lnSpc>
            </a:pPr>
            <a:r>
              <a:rPr lang="en-US" altLang="en-US" sz="3200" b="1">
                <a:solidFill>
                  <a:schemeClr val="bg1"/>
                </a:solidFill>
                <a:latin typeface="Arial Narrow" pitchFamily="34" charset="0"/>
              </a:rPr>
              <a:t>Hittite Empire</a:t>
            </a:r>
          </a:p>
        </p:txBody>
      </p:sp>
      <p:sp>
        <p:nvSpPr>
          <p:cNvPr id="23575" name="Rectangle 23"/>
          <p:cNvSpPr>
            <a:spLocks noChangeArrowheads="1"/>
          </p:cNvSpPr>
          <p:nvPr/>
        </p:nvSpPr>
        <p:spPr bwMode="auto">
          <a:xfrm>
            <a:off x="7440613" y="5749613"/>
            <a:ext cx="1319273" cy="459100"/>
          </a:xfrm>
          <a:prstGeom prst="rect">
            <a:avLst/>
          </a:prstGeom>
          <a:solidFill>
            <a:schemeClr val="tx1"/>
          </a:solid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dirty="0">
                <a:solidFill>
                  <a:schemeClr val="bg1"/>
                </a:solidFill>
                <a:latin typeface="Arial Narrow" pitchFamily="34" charset="0"/>
              </a:rPr>
              <a:t>Edomites</a:t>
            </a:r>
          </a:p>
        </p:txBody>
      </p:sp>
      <p:sp>
        <p:nvSpPr>
          <p:cNvPr id="23576" name="Rectangle 24"/>
          <p:cNvSpPr>
            <a:spLocks noChangeArrowheads="1"/>
          </p:cNvSpPr>
          <p:nvPr/>
        </p:nvSpPr>
        <p:spPr bwMode="auto">
          <a:xfrm>
            <a:off x="7375525" y="4957763"/>
            <a:ext cx="1277595" cy="459100"/>
          </a:xfrm>
          <a:prstGeom prst="rect">
            <a:avLst/>
          </a:prstGeom>
          <a:solidFill>
            <a:schemeClr val="tx1"/>
          </a:solid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dirty="0">
                <a:solidFill>
                  <a:schemeClr val="bg1"/>
                </a:solidFill>
                <a:latin typeface="Arial Narrow" pitchFamily="34" charset="0"/>
              </a:rPr>
              <a:t>Moabites</a:t>
            </a:r>
          </a:p>
        </p:txBody>
      </p:sp>
      <p:sp>
        <p:nvSpPr>
          <p:cNvPr id="23577" name="Rectangle 25"/>
          <p:cNvSpPr>
            <a:spLocks noChangeArrowheads="1"/>
          </p:cNvSpPr>
          <p:nvPr/>
        </p:nvSpPr>
        <p:spPr bwMode="auto">
          <a:xfrm rot="16200000">
            <a:off x="7603175" y="3432813"/>
            <a:ext cx="1708150" cy="459100"/>
          </a:xfrm>
          <a:prstGeom prst="rect">
            <a:avLst/>
          </a:prstGeom>
          <a:solidFill>
            <a:schemeClr val="tx1"/>
          </a:solidFill>
          <a:ln w="12700">
            <a:noFill/>
            <a:miter lim="800000"/>
            <a:headEnd/>
            <a:tailEnd/>
          </a:ln>
          <a:effectLst/>
        </p:spPr>
        <p:txBody>
          <a:bodyPr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dirty="0">
                <a:solidFill>
                  <a:schemeClr val="bg1"/>
                </a:solidFill>
                <a:latin typeface="Arial Narrow" pitchFamily="34" charset="0"/>
              </a:rPr>
              <a:t>Ammonites</a:t>
            </a:r>
          </a:p>
        </p:txBody>
      </p:sp>
      <p:sp>
        <p:nvSpPr>
          <p:cNvPr id="23578" name="Rectangle 26"/>
          <p:cNvSpPr>
            <a:spLocks noChangeArrowheads="1"/>
          </p:cNvSpPr>
          <p:nvPr/>
        </p:nvSpPr>
        <p:spPr bwMode="auto">
          <a:xfrm>
            <a:off x="6673850" y="6246500"/>
            <a:ext cx="1418659" cy="459100"/>
          </a:xfrm>
          <a:prstGeom prst="rect">
            <a:avLst/>
          </a:prstGeom>
          <a:solidFill>
            <a:schemeClr val="tx1"/>
          </a:solid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dirty="0">
                <a:solidFill>
                  <a:schemeClr val="bg1"/>
                </a:solidFill>
                <a:latin typeface="Arial Narrow" pitchFamily="34" charset="0"/>
              </a:rPr>
              <a:t>Midianites</a:t>
            </a:r>
          </a:p>
        </p:txBody>
      </p:sp>
      <p:sp>
        <p:nvSpPr>
          <p:cNvPr id="23579" name="Text Box 27"/>
          <p:cNvSpPr txBox="1">
            <a:spLocks noChangeArrowheads="1"/>
          </p:cNvSpPr>
          <p:nvPr/>
        </p:nvSpPr>
        <p:spPr bwMode="auto">
          <a:xfrm>
            <a:off x="7620000" y="5408612"/>
            <a:ext cx="990600" cy="30638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1400" b="1" dirty="0">
                <a:solidFill>
                  <a:schemeClr val="accent2"/>
                </a:solidFill>
                <a:effectLst>
                  <a:outerShdw blurRad="38100" dist="38100" dir="2700000" algn="tl">
                    <a:srgbClr val="FFFFFF"/>
                  </a:outerShdw>
                </a:effectLst>
                <a:latin typeface="Tahoma" pitchFamily="34" charset="0"/>
              </a:rPr>
              <a:t>R. Arnon</a:t>
            </a:r>
          </a:p>
        </p:txBody>
      </p:sp>
      <p:sp>
        <p:nvSpPr>
          <p:cNvPr id="23580" name="Text Box 28"/>
          <p:cNvSpPr txBox="1">
            <a:spLocks noChangeArrowheads="1"/>
          </p:cNvSpPr>
          <p:nvPr/>
        </p:nvSpPr>
        <p:spPr bwMode="auto">
          <a:xfrm>
            <a:off x="7162800" y="3352800"/>
            <a:ext cx="1066800" cy="30638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1400" b="1" dirty="0">
                <a:solidFill>
                  <a:schemeClr val="accent2"/>
                </a:solidFill>
                <a:effectLst>
                  <a:outerShdw blurRad="38100" dist="38100" dir="2700000" algn="tl">
                    <a:srgbClr val="FFFFFF"/>
                  </a:outerShdw>
                </a:effectLst>
                <a:latin typeface="Tahoma" pitchFamily="34" charset="0"/>
              </a:rPr>
              <a:t>R. Jabbok</a:t>
            </a:r>
          </a:p>
        </p:txBody>
      </p:sp>
      <p:sp>
        <p:nvSpPr>
          <p:cNvPr id="23581" name="AutoShape 29"/>
          <p:cNvSpPr>
            <a:spLocks noChangeArrowheads="1"/>
          </p:cNvSpPr>
          <p:nvPr/>
        </p:nvSpPr>
        <p:spPr bwMode="auto">
          <a:xfrm>
            <a:off x="7848600" y="4191000"/>
            <a:ext cx="77788" cy="85725"/>
          </a:xfrm>
          <a:prstGeom prst="star5">
            <a:avLst/>
          </a:prstGeom>
          <a:solidFill>
            <a:srgbClr val="FF0000"/>
          </a:solidFill>
          <a:ln w="12700">
            <a:solidFill>
              <a:srgbClr val="FF5008"/>
            </a:solidFill>
            <a:miter lim="800000"/>
            <a:headEnd/>
            <a:tailEnd/>
          </a:ln>
          <a:effectLst/>
        </p:spPr>
        <p:txBody>
          <a:bodyPr wrap="none" anchor="ctr"/>
          <a:lstStyle/>
          <a:p>
            <a:pPr>
              <a:defRPr/>
            </a:pPr>
            <a:endParaRPr lang="en-US">
              <a:latin typeface="Times New Roman" pitchFamily="-105" charset="0"/>
              <a:ea typeface="+mn-ea"/>
            </a:endParaRPr>
          </a:p>
        </p:txBody>
      </p:sp>
      <p:sp>
        <p:nvSpPr>
          <p:cNvPr id="23582" name="Rectangle 30"/>
          <p:cNvSpPr>
            <a:spLocks noChangeArrowheads="1"/>
          </p:cNvSpPr>
          <p:nvPr/>
        </p:nvSpPr>
        <p:spPr bwMode="auto">
          <a:xfrm>
            <a:off x="7162800" y="3124200"/>
            <a:ext cx="293688" cy="333375"/>
          </a:xfrm>
          <a:prstGeom prst="rect">
            <a:avLst/>
          </a:prstGeom>
          <a:no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sz="1600" b="1" dirty="0">
                <a:effectLst>
                  <a:outerShdw blurRad="38100" dist="38100" dir="2700000" algn="tl">
                    <a:srgbClr val="FFFFFF"/>
                  </a:outerShdw>
                </a:effectLst>
                <a:latin typeface="Arial" pitchFamily="34" charset="0"/>
              </a:rPr>
              <a:t>2</a:t>
            </a:r>
          </a:p>
        </p:txBody>
      </p:sp>
      <p:sp>
        <p:nvSpPr>
          <p:cNvPr id="23583" name="Rectangle 31"/>
          <p:cNvSpPr>
            <a:spLocks noChangeArrowheads="1"/>
          </p:cNvSpPr>
          <p:nvPr/>
        </p:nvSpPr>
        <p:spPr bwMode="auto">
          <a:xfrm>
            <a:off x="7848600" y="4038600"/>
            <a:ext cx="304800" cy="333375"/>
          </a:xfrm>
          <a:prstGeom prst="rect">
            <a:avLst/>
          </a:prstGeom>
          <a:noFill/>
          <a:ln w="12700">
            <a:noFill/>
            <a:miter lim="800000"/>
            <a:headEnd/>
            <a:tailEnd/>
          </a:ln>
          <a:effectLst/>
        </p:spPr>
        <p:txBody>
          <a:bodyPr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sz="1600" b="1">
                <a:effectLst>
                  <a:outerShdw blurRad="38100" dist="38100" dir="2700000" algn="tl">
                    <a:srgbClr val="FFFFFF"/>
                  </a:outerShdw>
                </a:effectLst>
                <a:latin typeface="Arial" pitchFamily="34" charset="0"/>
              </a:rPr>
              <a:t>1</a:t>
            </a:r>
          </a:p>
        </p:txBody>
      </p:sp>
      <p:sp>
        <p:nvSpPr>
          <p:cNvPr id="23584" name="Rectangle 32"/>
          <p:cNvSpPr>
            <a:spLocks noChangeArrowheads="1"/>
          </p:cNvSpPr>
          <p:nvPr/>
        </p:nvSpPr>
        <p:spPr bwMode="auto">
          <a:xfrm rot="16200000">
            <a:off x="6895307" y="4079719"/>
            <a:ext cx="1300162" cy="459100"/>
          </a:xfrm>
          <a:prstGeom prst="rect">
            <a:avLst/>
          </a:prstGeom>
          <a:solidFill>
            <a:schemeClr val="tx1"/>
          </a:solidFill>
          <a:ln w="12700">
            <a:noFill/>
            <a:miter lim="800000"/>
            <a:headEnd/>
            <a:tailEnd/>
          </a:ln>
          <a:effectLst/>
        </p:spPr>
        <p:txBody>
          <a:bodyPr wrap="squar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dirty="0">
                <a:solidFill>
                  <a:schemeClr val="bg1"/>
                </a:solidFill>
                <a:latin typeface="Arial Narrow" pitchFamily="34" charset="0"/>
              </a:rPr>
              <a:t>Amorites</a:t>
            </a:r>
          </a:p>
        </p:txBody>
      </p:sp>
      <p:sp>
        <p:nvSpPr>
          <p:cNvPr id="23585" name="Rectangle 33"/>
          <p:cNvSpPr>
            <a:spLocks noChangeArrowheads="1"/>
          </p:cNvSpPr>
          <p:nvPr/>
        </p:nvSpPr>
        <p:spPr bwMode="auto">
          <a:xfrm>
            <a:off x="7086600" y="4038600"/>
            <a:ext cx="293688" cy="333375"/>
          </a:xfrm>
          <a:prstGeom prst="rect">
            <a:avLst/>
          </a:prstGeom>
          <a:no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sz="1600" b="1">
                <a:effectLst>
                  <a:outerShdw blurRad="38100" dist="38100" dir="2700000" algn="tl">
                    <a:srgbClr val="FFFFFF"/>
                  </a:outerShdw>
                </a:effectLst>
                <a:latin typeface="Arial" pitchFamily="34" charset="0"/>
              </a:rPr>
              <a:t>3</a:t>
            </a:r>
          </a:p>
        </p:txBody>
      </p:sp>
      <p:pic>
        <p:nvPicPr>
          <p:cNvPr id="105505" name="Picture 3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772400" y="41148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06" name="Picture 3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391400" y="2971800"/>
            <a:ext cx="280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175"/>
            <a:ext cx="6019800" cy="993775"/>
          </a:xfrm>
          <a:solidFill>
            <a:srgbClr val="FF0000"/>
          </a:solidFill>
        </p:spPr>
        <p:txBody>
          <a:bodyPr/>
          <a:lstStyle/>
          <a:p>
            <a:pPr algn="l" eaLnBrk="1" hangingPunct="1">
              <a:defRPr/>
            </a:pPr>
            <a:r>
              <a:rPr lang="en-US" b="1" kern="1200" dirty="0">
                <a:solidFill>
                  <a:schemeClr val="bg1"/>
                </a:solidFill>
                <a:ea typeface="ＭＳ Ｐゴシック"/>
              </a:rPr>
              <a:t>Where did they live?</a:t>
            </a:r>
            <a:endParaRPr lang="en-US" b="1" dirty="0">
              <a:solidFill>
                <a:schemeClr val="bg1"/>
              </a:solidFill>
            </a:endParaRPr>
          </a:p>
        </p:txBody>
      </p:sp>
      <p:sp>
        <p:nvSpPr>
          <p:cNvPr id="36"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429000"/>
            <a:ext cx="4876800"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8600"/>
            <a:ext cx="29781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33400" y="44196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447800"/>
            <a:ext cx="54102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Rectangle 8"/>
          <p:cNvSpPr>
            <a:spLocks noChangeArrowheads="1"/>
          </p:cNvSpPr>
          <p:nvPr/>
        </p:nvSpPr>
        <p:spPr bwMode="auto">
          <a:xfrm>
            <a:off x="7162800" y="5410200"/>
            <a:ext cx="1600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b="1">
                <a:solidFill>
                  <a:srgbClr val="FFFF66"/>
                </a:solidFill>
                <a:latin typeface="Arial" pitchFamily="34" charset="0"/>
                <a:cs typeface="Arial" pitchFamily="34" charset="0"/>
              </a:rPr>
              <a:t>Modern Amman</a:t>
            </a:r>
          </a:p>
        </p:txBody>
      </p:sp>
      <p:sp>
        <p:nvSpPr>
          <p:cNvPr id="2" name="Title 1"/>
          <p:cNvSpPr>
            <a:spLocks noGrp="1"/>
          </p:cNvSpPr>
          <p:nvPr>
            <p:ph type="title" idx="4294967295"/>
          </p:nvPr>
        </p:nvSpPr>
        <p:spPr>
          <a:xfrm>
            <a:off x="3352800" y="76200"/>
            <a:ext cx="5791200" cy="1371600"/>
          </a:xfrm>
        </p:spPr>
        <p:txBody>
          <a:bodyPr/>
          <a:lstStyle/>
          <a:p>
            <a:pPr marL="533400" indent="-533400" algn="l" eaLnBrk="1" hangingPunct="1"/>
            <a:r>
              <a:rPr lang="en-US" altLang="en-US" sz="2800" b="1">
                <a:solidFill>
                  <a:srgbClr val="FFFF66"/>
                </a:solidFill>
                <a:latin typeface="Arial" pitchFamily="34" charset="0"/>
                <a:ea typeface="ＭＳ Ｐゴシック" pitchFamily="34" charset="-128"/>
              </a:rPr>
              <a:t>2.	</a:t>
            </a:r>
            <a:r>
              <a:rPr lang="en-US" altLang="en-US" sz="3200" b="1">
                <a:solidFill>
                  <a:srgbClr val="FFFF66"/>
                </a:solidFill>
                <a:latin typeface="Arial" pitchFamily="34" charset="0"/>
                <a:ea typeface="ＭＳ Ｐゴシック" pitchFamily="34" charset="-128"/>
              </a:rPr>
              <a:t>Political &amp; Economic Development</a:t>
            </a:r>
            <a:endParaRPr lang="en-US" altLang="en-US" sz="4800" b="1">
              <a:latin typeface="Arial" pitchFamily="34" charset="0"/>
              <a:ea typeface="ＭＳ Ｐゴシック"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 Box 3"/>
          <p:cNvSpPr txBox="1">
            <a:spLocks noChangeArrowheads="1"/>
          </p:cNvSpPr>
          <p:nvPr/>
        </p:nvSpPr>
        <p:spPr bwMode="auto">
          <a:xfrm>
            <a:off x="228600" y="3276600"/>
            <a:ext cx="8915400" cy="29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ts val="500"/>
              </a:spcBef>
              <a:spcAft>
                <a:spcPts val="500"/>
              </a:spcAft>
              <a:buFontTx/>
              <a:buChar char="-"/>
            </a:pPr>
            <a:r>
              <a:rPr lang="en-US" altLang="en-US" b="1" dirty="0">
                <a:solidFill>
                  <a:schemeClr val="bg1"/>
                </a:solidFill>
                <a:latin typeface="Arial" pitchFamily="34" charset="0"/>
              </a:rPr>
              <a:t>Built on seven hills</a:t>
            </a:r>
          </a:p>
          <a:p>
            <a:pPr>
              <a:spcBef>
                <a:spcPts val="500"/>
              </a:spcBef>
              <a:spcAft>
                <a:spcPts val="500"/>
              </a:spcAft>
              <a:buFontTx/>
              <a:buChar char="-"/>
            </a:pPr>
            <a:r>
              <a:rPr lang="en-US" altLang="en-US" b="1" dirty="0">
                <a:solidFill>
                  <a:schemeClr val="bg1"/>
                </a:solidFill>
                <a:latin typeface="Arial" pitchFamily="34" charset="0"/>
              </a:rPr>
              <a:t>One of the world's oldest continuously inhabited cities</a:t>
            </a:r>
          </a:p>
          <a:p>
            <a:pPr>
              <a:spcBef>
                <a:spcPts val="500"/>
              </a:spcBef>
              <a:spcAft>
                <a:spcPts val="500"/>
              </a:spcAft>
              <a:buFontTx/>
              <a:buChar char="-"/>
            </a:pPr>
            <a:r>
              <a:rPr lang="en-US" altLang="en-US" b="1" dirty="0">
                <a:solidFill>
                  <a:schemeClr val="bg1"/>
                </a:solidFill>
                <a:latin typeface="Arial" pitchFamily="34" charset="0"/>
              </a:rPr>
              <a:t>Became Ammonite capital of </a:t>
            </a:r>
            <a:r>
              <a:rPr lang="en-US" altLang="en-US" b="1" dirty="0" err="1">
                <a:solidFill>
                  <a:srgbClr val="FFFF00"/>
                </a:solidFill>
                <a:latin typeface="Arial" pitchFamily="34" charset="0"/>
              </a:rPr>
              <a:t>Rabbath</a:t>
            </a:r>
            <a:r>
              <a:rPr lang="en-US" altLang="en-US" b="1" dirty="0">
                <a:solidFill>
                  <a:srgbClr val="FFFF00"/>
                </a:solidFill>
                <a:latin typeface="Arial" pitchFamily="34" charset="0"/>
              </a:rPr>
              <a:t>-Ammon </a:t>
            </a:r>
            <a:r>
              <a:rPr lang="en-US" altLang="en-US" b="1" dirty="0">
                <a:solidFill>
                  <a:schemeClr val="bg1"/>
                </a:solidFill>
                <a:latin typeface="Arial" pitchFamily="34" charset="0"/>
              </a:rPr>
              <a:t>by 1200 BC</a:t>
            </a:r>
          </a:p>
          <a:p>
            <a:pPr>
              <a:spcBef>
                <a:spcPts val="500"/>
              </a:spcBef>
              <a:spcAft>
                <a:spcPts val="500"/>
              </a:spcAft>
              <a:buFontTx/>
              <a:buChar char="-"/>
            </a:pPr>
            <a:r>
              <a:rPr lang="en-US" altLang="en-US" b="1" dirty="0">
                <a:solidFill>
                  <a:schemeClr val="bg1"/>
                </a:solidFill>
                <a:latin typeface="Arial" pitchFamily="34" charset="0"/>
              </a:rPr>
              <a:t>Renamed Philadelphia in 400 BC</a:t>
            </a:r>
          </a:p>
          <a:p>
            <a:pPr>
              <a:spcBef>
                <a:spcPts val="500"/>
              </a:spcBef>
              <a:spcAft>
                <a:spcPts val="500"/>
              </a:spcAft>
              <a:buFontTx/>
              <a:buChar char="-"/>
            </a:pPr>
            <a:r>
              <a:rPr lang="en-US" altLang="en-US" b="1" dirty="0">
                <a:solidFill>
                  <a:schemeClr val="bg1"/>
                </a:solidFill>
                <a:latin typeface="Arial" pitchFamily="34" charset="0"/>
              </a:rPr>
              <a:t>Philadelphia taken by Roman vassal King Herod in 30 BC</a:t>
            </a:r>
          </a:p>
          <a:p>
            <a:pPr>
              <a:spcBef>
                <a:spcPts val="500"/>
              </a:spcBef>
              <a:spcAft>
                <a:spcPts val="500"/>
              </a:spcAft>
              <a:buFontTx/>
              <a:buChar char="-"/>
            </a:pPr>
            <a:r>
              <a:rPr lang="en-US" altLang="en-US" b="1" dirty="0">
                <a:solidFill>
                  <a:schemeClr val="bg1"/>
                </a:solidFill>
                <a:latin typeface="Arial" pitchFamily="34" charset="0"/>
              </a:rPr>
              <a:t>Arabian armies of Islam took over around the year AD 635</a:t>
            </a:r>
            <a:endParaRPr lang="en-US" altLang="en-US" b="1" dirty="0">
              <a:solidFill>
                <a:schemeClr val="bg1"/>
              </a:solidFill>
            </a:endParaRPr>
          </a:p>
        </p:txBody>
      </p:sp>
      <p:sp>
        <p:nvSpPr>
          <p:cNvPr id="2" name="Title 1"/>
          <p:cNvSpPr>
            <a:spLocks noGrp="1"/>
          </p:cNvSpPr>
          <p:nvPr>
            <p:ph type="title" idx="4294967295"/>
          </p:nvPr>
        </p:nvSpPr>
        <p:spPr>
          <a:xfrm>
            <a:off x="152400" y="1600200"/>
            <a:ext cx="5943600" cy="1600200"/>
          </a:xfrm>
        </p:spPr>
        <p:txBody>
          <a:bodyPr/>
          <a:lstStyle/>
          <a:p>
            <a:pPr eaLnBrk="1" hangingPunct="1"/>
            <a:r>
              <a:rPr lang="en-US" altLang="en-US" sz="9600" b="1">
                <a:solidFill>
                  <a:srgbClr val="FFFF66"/>
                </a:solidFill>
                <a:latin typeface="Arial" pitchFamily="34" charset="0"/>
                <a:ea typeface="ＭＳ Ｐゴシック" pitchFamily="34" charset="-128"/>
              </a:rPr>
              <a:t>Amman</a:t>
            </a:r>
            <a:endParaRPr lang="en-US" altLang="en-US" sz="7200">
              <a:latin typeface="Arial" pitchFamily="34" charset="0"/>
              <a:ea typeface="ＭＳ Ｐゴシック" pitchFamily="34"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37185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p:cNvSpPr txBox="1">
            <a:spLocks noChangeArrowheads="1"/>
          </p:cNvSpPr>
          <p:nvPr/>
        </p:nvSpPr>
        <p:spPr bwMode="auto">
          <a:xfrm>
            <a:off x="4800600" y="381000"/>
            <a:ext cx="4191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ts val="500"/>
              </a:spcBef>
              <a:spcAft>
                <a:spcPts val="500"/>
              </a:spcAft>
            </a:pPr>
            <a:r>
              <a:rPr lang="en-US" altLang="en-US" b="1">
                <a:solidFill>
                  <a:srgbClr val="FFFF66"/>
                </a:solidFill>
                <a:latin typeface="Arial" pitchFamily="34" charset="0"/>
              </a:rPr>
              <a:t>Salt (near Amman) is said to be the final resting place of </a:t>
            </a:r>
            <a:r>
              <a:rPr lang="en-US" altLang="en-US" sz="3200" b="1">
                <a:solidFill>
                  <a:srgbClr val="FFFFFF"/>
                </a:solidFill>
                <a:latin typeface="Arial" pitchFamily="34" charset="0"/>
              </a:rPr>
              <a:t>Job</a:t>
            </a:r>
            <a:r>
              <a:rPr lang="en-US" altLang="en-US" b="1">
                <a:solidFill>
                  <a:srgbClr val="FFFF66"/>
                </a:solidFill>
                <a:latin typeface="Arial" pitchFamily="34" charset="0"/>
              </a:rPr>
              <a:t>.  Also </a:t>
            </a:r>
            <a:r>
              <a:rPr lang="en-US" altLang="en-US" sz="3200" b="1">
                <a:solidFill>
                  <a:srgbClr val="FFFFFF"/>
                </a:solidFill>
                <a:latin typeface="Arial" pitchFamily="34" charset="0"/>
              </a:rPr>
              <a:t>Jethro</a:t>
            </a:r>
            <a:r>
              <a:rPr lang="en-US" altLang="en-US" b="1">
                <a:solidFill>
                  <a:srgbClr val="FFFF66"/>
                </a:solidFill>
                <a:latin typeface="Arial" pitchFamily="34" charset="0"/>
              </a:rPr>
              <a:t>, the Midianite father-in-law of Moses, is said to be buried in a tomb near Salt in Wadi Shu</a:t>
            </a:r>
            <a:r>
              <a:rPr lang="fr-FR" altLang="en-US" b="1">
                <a:solidFill>
                  <a:srgbClr val="FFFF66"/>
                </a:solidFill>
                <a:latin typeface="Arial" pitchFamily="34" charset="0"/>
              </a:rPr>
              <a:t>'</a:t>
            </a:r>
            <a:r>
              <a:rPr lang="en-US" altLang="en-US" b="1">
                <a:solidFill>
                  <a:srgbClr val="FFFF66"/>
                </a:solidFill>
                <a:latin typeface="Arial" pitchFamily="34" charset="0"/>
              </a:rPr>
              <a:t>ayb.</a:t>
            </a:r>
            <a:endParaRPr lang="en-US" altLang="en-US" b="1">
              <a:solidFill>
                <a:srgbClr val="FFFF66"/>
              </a:solidFill>
            </a:endParaRPr>
          </a:p>
        </p:txBody>
      </p:sp>
      <p:pic>
        <p:nvPicPr>
          <p:cNvPr id="1116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733800"/>
            <a:ext cx="17319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733800"/>
            <a:ext cx="17478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Text Box 7"/>
          <p:cNvSpPr txBox="1">
            <a:spLocks noChangeArrowheads="1"/>
          </p:cNvSpPr>
          <p:nvPr/>
        </p:nvSpPr>
        <p:spPr bwMode="auto">
          <a:xfrm>
            <a:off x="2362200" y="5943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a:t>Jordan River</a:t>
            </a:r>
          </a:p>
        </p:txBody>
      </p:sp>
      <p:sp>
        <p:nvSpPr>
          <p:cNvPr id="82952" name="Title 1"/>
          <p:cNvSpPr>
            <a:spLocks noGrp="1"/>
          </p:cNvSpPr>
          <p:nvPr>
            <p:ph type="title" idx="4294967295"/>
          </p:nvPr>
        </p:nvSpPr>
        <p:spPr>
          <a:xfrm>
            <a:off x="609600" y="2667000"/>
            <a:ext cx="5105400" cy="914400"/>
          </a:xfrm>
          <a:extLst>
            <a:ext uri="{FAA26D3D-D897-4be2-8F04-BA451C77F1D7}">
              <ma14:placeholderFlag xmlns:ma14="http://schemas.microsoft.com/office/mac/drawingml/2011/main" xmlns="" val="1"/>
            </a:ext>
          </a:extLst>
        </p:spPr>
        <p:txBody>
          <a:bodyPr/>
          <a:lstStyle/>
          <a:p>
            <a:pPr>
              <a:defRPr/>
            </a:pPr>
            <a:r>
              <a:rPr lang="en-US" sz="8800" dirty="0">
                <a:solidFill>
                  <a:srgbClr val="FFFFFF"/>
                </a:solidFill>
                <a:effectLst>
                  <a:glow rad="254000">
                    <a:schemeClr val="tx1">
                      <a:alpha val="96000"/>
                    </a:schemeClr>
                  </a:glow>
                </a:effectLst>
                <a:latin typeface="Arial" charset="0"/>
                <a:ea typeface="ＭＳ Ｐゴシック" charset="0"/>
              </a:rPr>
              <a:t>Salt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533400"/>
            <a:ext cx="3581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7200" y="3352800"/>
            <a:ext cx="2133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p:cNvSpPr txBox="1">
            <a:spLocks noChangeArrowheads="1"/>
          </p:cNvSpPr>
          <p:nvPr/>
        </p:nvSpPr>
        <p:spPr bwMode="auto">
          <a:xfrm>
            <a:off x="533400" y="2819400"/>
            <a:ext cx="236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a:solidFill>
                  <a:srgbClr val="FFFF66"/>
                </a:solidFill>
                <a:latin typeface="Arial" pitchFamily="34" charset="0"/>
                <a:cs typeface="Arial" pitchFamily="34" charset="0"/>
              </a:rPr>
              <a:t>Dead Sea</a:t>
            </a:r>
          </a:p>
        </p:txBody>
      </p:sp>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657600"/>
            <a:ext cx="4664075"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4191000" y="381000"/>
            <a:ext cx="4267200" cy="3276600"/>
            <a:chOff x="2640" y="240"/>
            <a:chExt cx="2688" cy="2064"/>
          </a:xfrm>
        </p:grpSpPr>
        <p:pic>
          <p:nvPicPr>
            <p:cNvPr id="11367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2" y="240"/>
              <a:ext cx="2496" cy="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3" name="Text Box 7"/>
            <p:cNvSpPr txBox="1">
              <a:spLocks noChangeArrowheads="1"/>
            </p:cNvSpPr>
            <p:nvPr/>
          </p:nvSpPr>
          <p:spPr bwMode="auto">
            <a:xfrm>
              <a:off x="2640" y="2016"/>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a:solidFill>
                    <a:srgbClr val="FFFF66"/>
                  </a:solidFill>
                  <a:latin typeface="Arial" pitchFamily="34" charset="0"/>
                  <a:cs typeface="Arial" pitchFamily="34" charset="0"/>
                </a:rPr>
                <a:t>Wilderness</a:t>
              </a:r>
            </a:p>
          </p:txBody>
        </p:sp>
      </p:grpSp>
      <p:sp>
        <p:nvSpPr>
          <p:cNvPr id="3" name="Title 2"/>
          <p:cNvSpPr>
            <a:spLocks noGrp="1"/>
          </p:cNvSpPr>
          <p:nvPr>
            <p:ph type="title" idx="4294967295"/>
          </p:nvPr>
        </p:nvSpPr>
        <p:spPr>
          <a:xfrm>
            <a:off x="685800" y="0"/>
            <a:ext cx="7772400" cy="1143000"/>
          </a:xfrm>
          <a:extLst>
            <a:ext uri="{FAA26D3D-D897-4be2-8F04-BA451C77F1D7}">
              <ma14:placeholderFlag xmlns:ma14="http://schemas.microsoft.com/office/mac/drawingml/2011/main" xmlns="" val="1"/>
            </a:ext>
          </a:extLst>
        </p:spPr>
        <p:txBody>
          <a:bodyPr/>
          <a:lstStyle/>
          <a:p>
            <a:pPr>
              <a:defRPr/>
            </a:pPr>
            <a:r>
              <a:rPr lang="en-US" b="1" dirty="0">
                <a:solidFill>
                  <a:srgbClr val="FFFFFF"/>
                </a:solidFill>
                <a:effectLst>
                  <a:glow rad="101600">
                    <a:schemeClr val="tx1">
                      <a:alpha val="75000"/>
                    </a:schemeClr>
                  </a:glow>
                </a:effectLst>
              </a:rPr>
              <a:t>Extent of Ammonite Lands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additive="base">
                                        <p:cTn id="7" dur="500" fill="hold"/>
                                        <p:tgtEl>
                                          <p:spTgt spid="28675"/>
                                        </p:tgtEl>
                                        <p:attrNameLst>
                                          <p:attrName>ppt_x</p:attrName>
                                        </p:attrNameLst>
                                      </p:cBhvr>
                                      <p:tavLst>
                                        <p:tav tm="0">
                                          <p:val>
                                            <p:strVal val="0-#ppt_w/2"/>
                                          </p:val>
                                        </p:tav>
                                        <p:tav tm="100000">
                                          <p:val>
                                            <p:strVal val="#ppt_x"/>
                                          </p:val>
                                        </p:tav>
                                      </p:tavLst>
                                    </p:anim>
                                    <p:anim calcmode="lin" valueType="num">
                                      <p:cBhvr additive="base">
                                        <p:cTn id="8" dur="500" fill="hold"/>
                                        <p:tgtEl>
                                          <p:spTgt spid="2867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8677"/>
                                        </p:tgtEl>
                                        <p:attrNameLst>
                                          <p:attrName>style.visibility</p:attrName>
                                        </p:attrNameLst>
                                      </p:cBhvr>
                                      <p:to>
                                        <p:strVal val="visible"/>
                                      </p:to>
                                    </p:set>
                                    <p:anim calcmode="lin" valueType="num">
                                      <p:cBhvr additive="base">
                                        <p:cTn id="19" dur="500" fill="hold"/>
                                        <p:tgtEl>
                                          <p:spTgt spid="28677"/>
                                        </p:tgtEl>
                                        <p:attrNameLst>
                                          <p:attrName>ppt_x</p:attrName>
                                        </p:attrNameLst>
                                      </p:cBhvr>
                                      <p:tavLst>
                                        <p:tav tm="0">
                                          <p:val>
                                            <p:strVal val="#ppt_x"/>
                                          </p:val>
                                        </p:tav>
                                        <p:tav tm="100000">
                                          <p:val>
                                            <p:strVal val="#ppt_x"/>
                                          </p:val>
                                        </p:tav>
                                      </p:tavLst>
                                    </p:anim>
                                    <p:anim calcmode="lin" valueType="num">
                                      <p:cBhvr additive="base">
                                        <p:cTn id="20"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Rectangle 3"/>
          <p:cNvSpPr>
            <a:spLocks noChangeArrowheads="1"/>
          </p:cNvSpPr>
          <p:nvPr/>
        </p:nvSpPr>
        <p:spPr bwMode="auto">
          <a:xfrm>
            <a:off x="533400" y="609600"/>
            <a:ext cx="3810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3600" b="1">
              <a:solidFill>
                <a:schemeClr val="tx2"/>
              </a:solidFill>
              <a:latin typeface="Arial" pitchFamily="34" charset="0"/>
              <a:cs typeface="Arial" pitchFamily="34" charset="0"/>
            </a:endParaRPr>
          </a:p>
        </p:txBody>
      </p:sp>
      <p:sp>
        <p:nvSpPr>
          <p:cNvPr id="29700" name="Oval 4"/>
          <p:cNvSpPr>
            <a:spLocks noChangeArrowheads="1"/>
          </p:cNvSpPr>
          <p:nvPr/>
        </p:nvSpPr>
        <p:spPr bwMode="auto">
          <a:xfrm>
            <a:off x="5638800" y="3733800"/>
            <a:ext cx="2209800" cy="1905000"/>
          </a:xfrm>
          <a:prstGeom prst="ellipse">
            <a:avLst/>
          </a:prstGeom>
          <a:noFill/>
          <a:ln w="76200">
            <a:solidFill>
              <a:srgbClr val="FF0000"/>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 name="Title 1"/>
          <p:cNvSpPr>
            <a:spLocks noGrp="1"/>
          </p:cNvSpPr>
          <p:nvPr>
            <p:ph type="title" idx="4294967295"/>
          </p:nvPr>
        </p:nvSpPr>
        <p:spPr>
          <a:xfrm>
            <a:off x="304800" y="304800"/>
            <a:ext cx="3581400" cy="3124200"/>
          </a:xfrm>
        </p:spPr>
        <p:txBody>
          <a:bodyPr/>
          <a:lstStyle/>
          <a:p>
            <a:r>
              <a:rPr lang="en-US" altLang="en-US" sz="4800" b="1">
                <a:solidFill>
                  <a:srgbClr val="000000"/>
                </a:solidFill>
                <a:latin typeface="Arial" pitchFamily="34" charset="0"/>
                <a:ea typeface="ＭＳ Ｐゴシック" pitchFamily="34" charset="-128"/>
              </a:rPr>
              <a:t>Geography of the Ammonites</a:t>
            </a:r>
            <a:endParaRPr lang="en-US" altLang="en-US" sz="6000">
              <a:latin typeface="Arial" pitchFamily="34" charset="0"/>
              <a:ea typeface="ＭＳ Ｐゴシック" pitchFamily="34" charset="-128"/>
            </a:endParaRPr>
          </a:p>
        </p:txBody>
      </p:sp>
      <p:sp>
        <p:nvSpPr>
          <p:cNvPr id="6"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143000"/>
            <a:ext cx="38862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3"/>
          <p:cNvSpPr>
            <a:spLocks noChangeArrowheads="1"/>
          </p:cNvSpPr>
          <p:nvPr/>
        </p:nvSpPr>
        <p:spPr bwMode="auto">
          <a:xfrm>
            <a:off x="5334000" y="685800"/>
            <a:ext cx="3465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a:spcBef>
                <a:spcPts val="500"/>
              </a:spcBef>
              <a:spcAft>
                <a:spcPts val="500"/>
              </a:spcAft>
            </a:pPr>
            <a:r>
              <a:rPr lang="en-US" altLang="en-US" b="1">
                <a:solidFill>
                  <a:srgbClr val="FFFF66"/>
                </a:solidFill>
                <a:latin typeface="Arial" pitchFamily="34" charset="0"/>
                <a:cs typeface="Arial" pitchFamily="34" charset="0"/>
              </a:rPr>
              <a:t>Madaba Plains</a:t>
            </a:r>
          </a:p>
        </p:txBody>
      </p:sp>
      <p:sp>
        <p:nvSpPr>
          <p:cNvPr id="117764" name="Text Box 4"/>
          <p:cNvSpPr txBox="1">
            <a:spLocks noChangeArrowheads="1"/>
          </p:cNvSpPr>
          <p:nvPr/>
        </p:nvSpPr>
        <p:spPr bwMode="auto">
          <a:xfrm>
            <a:off x="152400" y="3937000"/>
            <a:ext cx="89916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ts val="500"/>
              </a:spcBef>
              <a:spcAft>
                <a:spcPts val="500"/>
              </a:spcAft>
              <a:buFontTx/>
              <a:buChar char="-"/>
            </a:pPr>
            <a:r>
              <a:rPr lang="en-US" altLang="en-US" b="1">
                <a:solidFill>
                  <a:schemeClr val="bg1"/>
                </a:solidFill>
                <a:latin typeface="Arial" pitchFamily="34" charset="0"/>
                <a:cs typeface="Arial" pitchFamily="34" charset="0"/>
              </a:rPr>
              <a:t>30 km southwest of Amman, dates back at least 3500 years </a:t>
            </a:r>
          </a:p>
          <a:p>
            <a:pPr>
              <a:spcBef>
                <a:spcPts val="500"/>
              </a:spcBef>
              <a:spcAft>
                <a:spcPts val="500"/>
              </a:spcAft>
              <a:buFontTx/>
              <a:buChar char="-"/>
            </a:pPr>
            <a:r>
              <a:rPr lang="en-US" altLang="en-US" b="1">
                <a:solidFill>
                  <a:schemeClr val="bg1"/>
                </a:solidFill>
                <a:latin typeface="Arial" pitchFamily="34" charset="0"/>
                <a:cs typeface="Arial" pitchFamily="34" charset="0"/>
              </a:rPr>
              <a:t>Moabite town of Medaba (Num. 21:30) </a:t>
            </a:r>
          </a:p>
          <a:p>
            <a:pPr>
              <a:spcBef>
                <a:spcPts val="500"/>
              </a:spcBef>
              <a:spcAft>
                <a:spcPts val="500"/>
              </a:spcAft>
              <a:buFontTx/>
              <a:buChar char="-"/>
            </a:pPr>
            <a:r>
              <a:rPr lang="en-US" altLang="en-US" b="1">
                <a:solidFill>
                  <a:schemeClr val="bg1"/>
                </a:solidFill>
                <a:latin typeface="Arial" pitchFamily="34" charset="0"/>
                <a:cs typeface="Arial" pitchFamily="34" charset="0"/>
              </a:rPr>
              <a:t>Fought over by the Edomites, Moabites, Ammonites, Israelites and other local kingdoms</a:t>
            </a:r>
          </a:p>
          <a:p>
            <a:pPr>
              <a:spcBef>
                <a:spcPts val="500"/>
              </a:spcBef>
              <a:spcAft>
                <a:spcPts val="500"/>
              </a:spcAft>
              <a:buFontTx/>
              <a:buChar char="-"/>
            </a:pPr>
            <a:r>
              <a:rPr lang="en-US" altLang="en-US" b="1">
                <a:solidFill>
                  <a:schemeClr val="bg1"/>
                </a:solidFill>
                <a:latin typeface="Arial" pitchFamily="34" charset="0"/>
                <a:cs typeface="Arial" pitchFamily="34" charset="0"/>
              </a:rPr>
              <a:t>Conquered by the Ammonites by 165 BC, but it was taken from them by Hyrcanus I around 110 BC</a:t>
            </a:r>
          </a:p>
        </p:txBody>
      </p:sp>
      <p:pic>
        <p:nvPicPr>
          <p:cNvPr id="117765" name="Picture 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81000" y="685800"/>
            <a:ext cx="38862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6" name="Text Box 6"/>
          <p:cNvSpPr txBox="1">
            <a:spLocks noChangeArrowheads="1"/>
          </p:cNvSpPr>
          <p:nvPr/>
        </p:nvSpPr>
        <p:spPr bwMode="auto">
          <a:xfrm>
            <a:off x="381000" y="228600"/>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b="1">
                <a:solidFill>
                  <a:srgbClr val="FFFF66"/>
                </a:solidFill>
                <a:latin typeface="Arial" pitchFamily="34" charset="0"/>
                <a:cs typeface="Arial" pitchFamily="34" charset="0"/>
              </a:rPr>
              <a:t>Pasture Lands</a:t>
            </a:r>
          </a:p>
        </p:txBody>
      </p:sp>
      <p:sp>
        <p:nvSpPr>
          <p:cNvPr id="89095" name="Title 1"/>
          <p:cNvSpPr>
            <a:spLocks noGrp="1"/>
          </p:cNvSpPr>
          <p:nvPr>
            <p:ph type="title" idx="4294967295"/>
          </p:nvPr>
        </p:nvSpPr>
        <p:spPr>
          <a:xfrm>
            <a:off x="381000" y="2971800"/>
            <a:ext cx="6096000" cy="762000"/>
          </a:xfrm>
          <a:extLst>
            <a:ext uri="{FAA26D3D-D897-4be2-8F04-BA451C77F1D7}">
              <ma14:placeholderFlag xmlns:ma14="http://schemas.microsoft.com/office/mac/drawingml/2011/main" xmlns="" val="1"/>
            </a:ext>
          </a:extLst>
        </p:spPr>
        <p:txBody>
          <a:bodyPr/>
          <a:lstStyle/>
          <a:p>
            <a:pPr>
              <a:defRPr/>
            </a:pPr>
            <a:r>
              <a:rPr lang="en-US" sz="8800" b="1" dirty="0" err="1">
                <a:solidFill>
                  <a:srgbClr val="FFFF00"/>
                </a:solidFill>
                <a:effectLst>
                  <a:glow rad="254000">
                    <a:schemeClr val="tx1">
                      <a:alpha val="96000"/>
                    </a:schemeClr>
                  </a:glow>
                </a:effectLst>
                <a:latin typeface="Arial" charset="0"/>
                <a:ea typeface="ＭＳ Ｐゴシック" charset="0"/>
              </a:rPr>
              <a:t>Madaba</a:t>
            </a:r>
            <a:endParaRPr lang="en-US" sz="8800" b="1" dirty="0">
              <a:solidFill>
                <a:srgbClr val="FFFF00"/>
              </a:solidFill>
              <a:effectLst>
                <a:glow rad="254000">
                  <a:schemeClr val="tx1">
                    <a:alpha val="96000"/>
                  </a:schemeClr>
                </a:glow>
              </a:effectLst>
              <a:latin typeface="Arial"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28600"/>
            <a:ext cx="20272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3"/>
          <p:cNvSpPr txBox="1">
            <a:spLocks noChangeArrowheads="1"/>
          </p:cNvSpPr>
          <p:nvPr/>
        </p:nvSpPr>
        <p:spPr bwMode="auto">
          <a:xfrm>
            <a:off x="2819400" y="228600"/>
            <a:ext cx="1143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en-US" altLang="en-US" sz="1600" b="1">
                <a:solidFill>
                  <a:srgbClr val="FFFF66"/>
                </a:solidFill>
              </a:rPr>
              <a:t>Wine Press</a:t>
            </a:r>
          </a:p>
        </p:txBody>
      </p:sp>
      <p:pic>
        <p:nvPicPr>
          <p:cNvPr id="1198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419600"/>
            <a:ext cx="30480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Text Box 5"/>
          <p:cNvSpPr txBox="1">
            <a:spLocks noChangeArrowheads="1"/>
          </p:cNvSpPr>
          <p:nvPr/>
        </p:nvSpPr>
        <p:spPr bwMode="auto">
          <a:xfrm>
            <a:off x="6553200" y="6400800"/>
            <a:ext cx="2209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200"/>
              <a:t>8x9M Building Site</a:t>
            </a:r>
            <a:endParaRPr lang="en-US" altLang="en-US"/>
          </a:p>
        </p:txBody>
      </p:sp>
      <p:pic>
        <p:nvPicPr>
          <p:cNvPr id="1198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990600"/>
            <a:ext cx="304800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04800"/>
            <a:ext cx="2603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Rectangle 7"/>
          <p:cNvSpPr>
            <a:spLocks noChangeArrowheads="1"/>
          </p:cNvSpPr>
          <p:nvPr/>
        </p:nvSpPr>
        <p:spPr bwMode="auto">
          <a:xfrm>
            <a:off x="228600" y="4306888"/>
            <a:ext cx="56388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ts val="500"/>
              </a:spcBef>
              <a:spcAft>
                <a:spcPts val="500"/>
              </a:spcAft>
            </a:pPr>
            <a:r>
              <a:rPr lang="en-US" altLang="en-US" sz="2000" b="1">
                <a:solidFill>
                  <a:schemeClr val="bg1"/>
                </a:solidFill>
                <a:latin typeface="Verdana" pitchFamily="34" charset="0"/>
              </a:rPr>
              <a:t>The rural complex of a building, a perimeter wall, agricultural terraces, a reservoir, several cisterns, and several winepresses. It reflects a certain degree of social stratification and bureaucracy in the Ammonite vineyards of the Late Iron Age.</a:t>
            </a:r>
          </a:p>
        </p:txBody>
      </p:sp>
      <p:sp>
        <p:nvSpPr>
          <p:cNvPr id="2" name="Title 1"/>
          <p:cNvSpPr>
            <a:spLocks noGrp="1"/>
          </p:cNvSpPr>
          <p:nvPr>
            <p:ph type="title" idx="4294967295"/>
          </p:nvPr>
        </p:nvSpPr>
        <p:spPr>
          <a:xfrm>
            <a:off x="0" y="3429000"/>
            <a:ext cx="8763000" cy="990600"/>
          </a:xfrm>
        </p:spPr>
        <p:txBody>
          <a:bodyPr/>
          <a:lstStyle/>
          <a:p>
            <a:r>
              <a:rPr lang="en-US" altLang="en-US" sz="3600" b="1">
                <a:solidFill>
                  <a:srgbClr val="FFFF66"/>
                </a:solidFill>
                <a:latin typeface="Verdana" pitchFamily="34" charset="0"/>
                <a:ea typeface="ＭＳ Ｐゴシック" pitchFamily="34" charset="-128"/>
              </a:rPr>
              <a:t>Sixth Century BC Rural Complex</a:t>
            </a:r>
            <a:endParaRPr lang="en-US" altLang="en-US" sz="6000">
              <a:latin typeface="Arial" pitchFamily="34" charset="0"/>
              <a:ea typeface="ＭＳ Ｐゴシック"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362200"/>
            <a:ext cx="655320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Rectangle 3"/>
          <p:cNvSpPr>
            <a:spLocks noChangeArrowheads="1"/>
          </p:cNvSpPr>
          <p:nvPr/>
        </p:nvSpPr>
        <p:spPr bwMode="auto">
          <a:xfrm>
            <a:off x="228600" y="85725"/>
            <a:ext cx="88392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ts val="500"/>
              </a:spcBef>
              <a:spcAft>
                <a:spcPts val="500"/>
              </a:spcAft>
            </a:pPr>
            <a:r>
              <a:rPr lang="en-US" altLang="en-US" sz="2200" b="1">
                <a:latin typeface="Arial" pitchFamily="34" charset="0"/>
                <a:cs typeface="Arial" pitchFamily="34" charset="0"/>
              </a:rPr>
              <a:t>A regional survey has discovered well over one hundred sites, ranging from roads and winepresses to lime kilns, farmsteads, watchtowers, forts, and cities. The discovery of cave dwellings with animal corrals from the last few centuries has helped us understand the way nomadic populations have lived in the region during times of urban growth and decline.</a:t>
            </a:r>
          </a:p>
        </p:txBody>
      </p:sp>
      <p:sp>
        <p:nvSpPr>
          <p:cNvPr id="121859" name="Text Box 4"/>
          <p:cNvSpPr txBox="1">
            <a:spLocks noChangeArrowheads="1"/>
          </p:cNvSpPr>
          <p:nvPr/>
        </p:nvSpPr>
        <p:spPr bwMode="auto">
          <a:xfrm>
            <a:off x="228600" y="2438400"/>
            <a:ext cx="2362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ts val="500"/>
              </a:spcBef>
              <a:spcAft>
                <a:spcPts val="500"/>
              </a:spcAft>
            </a:pPr>
            <a:r>
              <a:rPr lang="en-US" altLang="en-US" sz="2200" b="1">
                <a:latin typeface="Arial" pitchFamily="34" charset="0"/>
                <a:cs typeface="Arial" pitchFamily="34" charset="0"/>
              </a:rPr>
              <a:t>Private individuals constructed large buildings so they could live near their fields. They utilized them as well to process, store, and guard their harvests. </a:t>
            </a:r>
            <a:endParaRPr lang="en-US" altLang="en-US" b="1">
              <a:latin typeface="Arial" pitchFamily="34" charset="0"/>
              <a:cs typeface="Arial" pitchFamily="34" charset="0"/>
            </a:endParaRPr>
          </a:p>
        </p:txBody>
      </p:sp>
      <p:sp>
        <p:nvSpPr>
          <p:cNvPr id="121860" name="Title 1"/>
          <p:cNvSpPr>
            <a:spLocks noGrp="1"/>
          </p:cNvSpPr>
          <p:nvPr>
            <p:ph type="title" idx="4294967295"/>
          </p:nvPr>
        </p:nvSpPr>
        <p:spPr>
          <a:xfrm>
            <a:off x="1981200" y="2286000"/>
            <a:ext cx="5562600" cy="762000"/>
          </a:xfrm>
          <a:solidFill>
            <a:schemeClr val="tx1"/>
          </a:solidFill>
        </p:spPr>
        <p:txBody>
          <a:bodyPr/>
          <a:lstStyle/>
          <a:p>
            <a:r>
              <a:rPr lang="en-US" altLang="en-US">
                <a:solidFill>
                  <a:schemeClr val="bg1"/>
                </a:solidFill>
                <a:latin typeface="Arial" pitchFamily="34" charset="0"/>
                <a:ea typeface="ＭＳ Ｐゴシック" pitchFamily="34" charset="-128"/>
              </a:rPr>
              <a:t>Discoveries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395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 Box 3"/>
          <p:cNvSpPr txBox="1">
            <a:spLocks noChangeArrowheads="1"/>
          </p:cNvSpPr>
          <p:nvPr/>
        </p:nvSpPr>
        <p:spPr bwMode="auto">
          <a:xfrm>
            <a:off x="5715000" y="2987675"/>
            <a:ext cx="3352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2800" b="1">
                <a:solidFill>
                  <a:schemeClr val="bg1"/>
                </a:solidFill>
                <a:latin typeface="Arial" pitchFamily="34" charset="0"/>
                <a:cs typeface="Arial" pitchFamily="34" charset="0"/>
              </a:rPr>
              <a:t>It was a major source of wealth in the later years of the Ammonite kingdom, especially under Assyrian rule.</a:t>
            </a:r>
          </a:p>
        </p:txBody>
      </p:sp>
      <p:sp>
        <p:nvSpPr>
          <p:cNvPr id="2" name="Title 1"/>
          <p:cNvSpPr>
            <a:spLocks noGrp="1"/>
          </p:cNvSpPr>
          <p:nvPr>
            <p:ph type="title" idx="4294967295"/>
          </p:nvPr>
        </p:nvSpPr>
        <p:spPr>
          <a:xfrm>
            <a:off x="5562600" y="609600"/>
            <a:ext cx="3200400" cy="1371600"/>
          </a:xfrm>
          <a:extLst>
            <a:ext uri="{FAA26D3D-D897-4be2-8F04-BA451C77F1D7}">
              <ma14:placeholderFlag xmlns:ma14="http://schemas.microsoft.com/office/mac/drawingml/2011/main" xmlns="" val="1"/>
            </a:ext>
          </a:extLst>
        </p:spPr>
        <p:txBody>
          <a:bodyPr/>
          <a:lstStyle/>
          <a:p>
            <a:pPr>
              <a:defRPr/>
            </a:pPr>
            <a:r>
              <a:rPr lang="en-US" sz="4800" b="1" dirty="0">
                <a:solidFill>
                  <a:srgbClr val="FFFF00"/>
                </a:solidFill>
                <a:effectLst>
                  <a:glow rad="254000">
                    <a:schemeClr val="tx1">
                      <a:alpha val="96000"/>
                    </a:schemeClr>
                  </a:glow>
                </a:effectLst>
                <a:latin typeface="Arial" charset="0"/>
                <a:ea typeface="ＭＳ Ｐゴシック" charset="0"/>
              </a:rPr>
              <a:t>The King's Highway</a:t>
            </a:r>
          </a:p>
        </p:txBody>
      </p:sp>
      <p:sp>
        <p:nvSpPr>
          <p:cNvPr id="5" name="Text Box 7"/>
          <p:cNvSpPr txBox="1">
            <a:spLocks noChangeArrowheads="1"/>
          </p:cNvSpPr>
          <p:nvPr/>
        </p:nvSpPr>
        <p:spPr bwMode="auto">
          <a:xfrm>
            <a:off x="8382000" y="76200"/>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000" b="1" dirty="0">
                <a:solidFill>
                  <a:schemeClr val="bg1"/>
                </a:solidFill>
                <a:effectLst>
                  <a:glow rad="241300">
                    <a:schemeClr val="tx1">
                      <a:alpha val="83000"/>
                    </a:schemeClr>
                  </a:glow>
                </a:effectLst>
                <a:latin typeface="Arial" charset="0"/>
                <a:cs typeface="Arial" charset="0"/>
              </a:rPr>
              <a:t>20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09600" y="76200"/>
            <a:ext cx="7772400" cy="1143000"/>
          </a:xfrm>
          <a:noFill/>
        </p:spPr>
        <p:txBody>
          <a:bodyPr/>
          <a:lstStyle/>
          <a:p>
            <a:pPr eaLnBrk="1" hangingPunct="1"/>
            <a:r>
              <a:rPr lang="en-US" altLang="en-US" sz="4000">
                <a:solidFill>
                  <a:schemeClr val="bg1"/>
                </a:solidFill>
                <a:latin typeface="Arial" pitchFamily="34" charset="0"/>
                <a:ea typeface="ＭＳ Ｐゴシック" pitchFamily="34" charset="-128"/>
              </a:rPr>
              <a:t>What is this event in the Bible?</a:t>
            </a:r>
          </a:p>
        </p:txBody>
      </p:sp>
      <p:pic>
        <p:nvPicPr>
          <p:cNvPr id="75779" name="Picture 4" descr="so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200"/>
            <a:ext cx="784860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200400" y="304800"/>
            <a:ext cx="48355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Text Box 3"/>
          <p:cNvSpPr txBox="1">
            <a:spLocks noChangeArrowheads="1"/>
          </p:cNvSpPr>
          <p:nvPr/>
        </p:nvSpPr>
        <p:spPr bwMode="auto">
          <a:xfrm>
            <a:off x="76200" y="3554413"/>
            <a:ext cx="8915400"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ＭＳ Ｐゴシック" pitchFamily="34" charset="-128"/>
              </a:defRPr>
            </a:lvl1pPr>
            <a:lvl2pPr marL="444500" indent="-44450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1">
              <a:spcBef>
                <a:spcPts val="500"/>
              </a:spcBef>
              <a:spcAft>
                <a:spcPts val="500"/>
              </a:spcAft>
              <a:buFontTx/>
              <a:buChar char="-"/>
            </a:pPr>
            <a:r>
              <a:rPr lang="en-US" altLang="en-US" sz="2200" b="1">
                <a:solidFill>
                  <a:schemeClr val="bg1"/>
                </a:solidFill>
                <a:latin typeface="Arial" pitchFamily="34" charset="0"/>
              </a:rPr>
              <a:t>Through the heart of Jordan</a:t>
            </a:r>
          </a:p>
          <a:p>
            <a:pPr lvl="1">
              <a:spcBef>
                <a:spcPts val="500"/>
              </a:spcBef>
              <a:spcAft>
                <a:spcPts val="500"/>
              </a:spcAft>
              <a:buFontTx/>
              <a:buChar char="-"/>
            </a:pPr>
            <a:r>
              <a:rPr lang="en-US" altLang="en-US" sz="2200" b="1">
                <a:solidFill>
                  <a:schemeClr val="bg1"/>
                </a:solidFill>
                <a:latin typeface="Arial" pitchFamily="34" charset="0"/>
              </a:rPr>
              <a:t>Connects Madaba, Karak, Tafileh, Shobak and Petra</a:t>
            </a:r>
          </a:p>
          <a:p>
            <a:pPr lvl="1">
              <a:spcBef>
                <a:spcPts val="500"/>
              </a:spcBef>
              <a:spcAft>
                <a:spcPts val="500"/>
              </a:spcAft>
              <a:buFontTx/>
              <a:buChar char="-"/>
            </a:pPr>
            <a:r>
              <a:rPr lang="en-US" altLang="en-US" sz="2200" b="1">
                <a:solidFill>
                  <a:schemeClr val="bg1"/>
                </a:solidFill>
                <a:latin typeface="Arial" pitchFamily="34" charset="0"/>
              </a:rPr>
              <a:t>The King</a:t>
            </a:r>
            <a:r>
              <a:rPr lang="fr-FR" altLang="ja-JP" sz="2200" b="1">
                <a:solidFill>
                  <a:schemeClr val="bg1"/>
                </a:solidFill>
                <a:latin typeface="Arial" pitchFamily="34" charset="0"/>
              </a:rPr>
              <a:t>'</a:t>
            </a:r>
            <a:r>
              <a:rPr lang="en-US" altLang="en-US" sz="2200" b="1">
                <a:solidFill>
                  <a:schemeClr val="bg1"/>
                </a:solidFill>
                <a:latin typeface="Arial" pitchFamily="34" charset="0"/>
              </a:rPr>
              <a:t>s Highway is the world</a:t>
            </a:r>
            <a:r>
              <a:rPr lang="fr-FR" altLang="ja-JP" sz="2200" b="1">
                <a:solidFill>
                  <a:schemeClr val="bg1"/>
                </a:solidFill>
                <a:latin typeface="Arial" pitchFamily="34" charset="0"/>
              </a:rPr>
              <a:t>'</a:t>
            </a:r>
            <a:r>
              <a:rPr lang="en-US" altLang="en-US" sz="2200" b="1">
                <a:solidFill>
                  <a:schemeClr val="bg1"/>
                </a:solidFill>
                <a:latin typeface="Arial" pitchFamily="34" charset="0"/>
              </a:rPr>
              <a:t>s oldest continuously used communication route</a:t>
            </a:r>
          </a:p>
          <a:p>
            <a:pPr lvl="1">
              <a:spcBef>
                <a:spcPts val="500"/>
              </a:spcBef>
              <a:spcAft>
                <a:spcPts val="500"/>
              </a:spcAft>
              <a:buFontTx/>
              <a:buChar char="-"/>
            </a:pPr>
            <a:r>
              <a:rPr lang="en-US" altLang="en-US" sz="2200" b="1">
                <a:solidFill>
                  <a:schemeClr val="bg1"/>
                </a:solidFill>
                <a:latin typeface="Arial" pitchFamily="34" charset="0"/>
              </a:rPr>
              <a:t>Moses requested Edom</a:t>
            </a:r>
            <a:r>
              <a:rPr lang="fr-FR" altLang="ja-JP" sz="2200" b="1">
                <a:solidFill>
                  <a:schemeClr val="bg1"/>
                </a:solidFill>
                <a:latin typeface="Arial" pitchFamily="34" charset="0"/>
              </a:rPr>
              <a:t>'</a:t>
            </a:r>
            <a:r>
              <a:rPr lang="en-US" altLang="en-US" sz="2200" b="1">
                <a:solidFill>
                  <a:schemeClr val="bg1"/>
                </a:solidFill>
                <a:latin typeface="Arial" pitchFamily="34" charset="0"/>
              </a:rPr>
              <a:t>s king to allow his people to "travel along the king</a:t>
            </a:r>
            <a:r>
              <a:rPr lang="fr-FR" altLang="ja-JP" sz="2200" b="1">
                <a:solidFill>
                  <a:schemeClr val="bg1"/>
                </a:solidFill>
                <a:latin typeface="Arial" pitchFamily="34" charset="0"/>
              </a:rPr>
              <a:t>'</a:t>
            </a:r>
            <a:r>
              <a:rPr lang="en-US" altLang="en-US" sz="2200" b="1">
                <a:solidFill>
                  <a:schemeClr val="bg1"/>
                </a:solidFill>
                <a:latin typeface="Arial" pitchFamily="34" charset="0"/>
              </a:rPr>
              <a:t>s highway and not turn to the right or to the left until we have passed through your territory" (Num. 20:17).</a:t>
            </a:r>
          </a:p>
        </p:txBody>
      </p:sp>
      <p:sp>
        <p:nvSpPr>
          <p:cNvPr id="2" name="Title 1"/>
          <p:cNvSpPr>
            <a:spLocks noGrp="1"/>
          </p:cNvSpPr>
          <p:nvPr>
            <p:ph type="title" idx="4294967295"/>
          </p:nvPr>
        </p:nvSpPr>
        <p:spPr>
          <a:xfrm>
            <a:off x="457200" y="685800"/>
            <a:ext cx="7772400" cy="1143000"/>
          </a:xfrm>
          <a:extLst>
            <a:ext uri="{FAA26D3D-D897-4be2-8F04-BA451C77F1D7}">
              <ma14:placeholderFlag xmlns:ma14="http://schemas.microsoft.com/office/mac/drawingml/2011/main" xmlns="" val="1"/>
            </a:ext>
          </a:extLst>
        </p:spPr>
        <p:txBody>
          <a:bodyPr/>
          <a:lstStyle/>
          <a:p>
            <a:pPr>
              <a:defRPr/>
            </a:pPr>
            <a:r>
              <a:rPr lang="en-US" sz="4800" b="1" dirty="0">
                <a:solidFill>
                  <a:srgbClr val="FFFF00"/>
                </a:solidFill>
                <a:effectLst>
                  <a:glow rad="254000">
                    <a:schemeClr val="tx1">
                      <a:alpha val="96000"/>
                    </a:schemeClr>
                  </a:glow>
                </a:effectLst>
                <a:latin typeface="Arial" charset="0"/>
                <a:ea typeface="ＭＳ Ｐゴシック" charset="0"/>
              </a:rPr>
              <a:t>The King's Highway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001" name="Object 2"/>
          <p:cNvGraphicFramePr>
            <a:graphicFrameLocks noChangeAspect="1"/>
          </p:cNvGraphicFramePr>
          <p:nvPr/>
        </p:nvGraphicFramePr>
        <p:xfrm>
          <a:off x="452438" y="530225"/>
          <a:ext cx="8793162" cy="6442075"/>
        </p:xfrm>
        <a:graphic>
          <a:graphicData uri="http://schemas.openxmlformats.org/presentationml/2006/ole">
            <mc:AlternateContent xmlns:mc="http://schemas.openxmlformats.org/markup-compatibility/2006">
              <mc:Choice xmlns:v="urn:schemas-microsoft-com:vml" Requires="v">
                <p:oleObj name="Document" r:id="rId3" imgW="22044444" imgH="15898413" progId="Word.Document.8">
                  <p:embed/>
                </p:oleObj>
              </mc:Choice>
              <mc:Fallback>
                <p:oleObj name="Document" r:id="rId3" imgW="22044444" imgH="15898413"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8" y="530225"/>
                        <a:ext cx="8793162" cy="644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28002" name="Title 1"/>
          <p:cNvSpPr>
            <a:spLocks noGrp="1"/>
          </p:cNvSpPr>
          <p:nvPr>
            <p:ph type="title" idx="4294967295"/>
          </p:nvPr>
        </p:nvSpPr>
        <p:spPr>
          <a:xfrm>
            <a:off x="457200" y="228600"/>
            <a:ext cx="8153400" cy="838200"/>
          </a:xfrm>
          <a:solidFill>
            <a:srgbClr val="000000"/>
          </a:solidFill>
        </p:spPr>
        <p:txBody>
          <a:bodyPr/>
          <a:lstStyle/>
          <a:p>
            <a:r>
              <a:rPr lang="en-US" altLang="en-US" sz="4000" b="1">
                <a:solidFill>
                  <a:srgbClr val="FFFFFF"/>
                </a:solidFill>
                <a:latin typeface="Arial" pitchFamily="34" charset="0"/>
                <a:ea typeface="ＭＳ Ｐゴシック" pitchFamily="34" charset="-128"/>
              </a:rPr>
              <a:t>Known Ammonite Kings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8425"/>
            <a:ext cx="6400800" cy="695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Oval 3" descr="Trellis"/>
          <p:cNvSpPr>
            <a:spLocks noChangeArrowheads="1"/>
          </p:cNvSpPr>
          <p:nvPr/>
        </p:nvSpPr>
        <p:spPr bwMode="auto">
          <a:xfrm>
            <a:off x="5867400" y="1981200"/>
            <a:ext cx="1828800" cy="914400"/>
          </a:xfrm>
          <a:prstGeom prst="ellipse">
            <a:avLst/>
          </a:prstGeom>
          <a:noFill/>
          <a:ln w="762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30051" name="Title 1"/>
          <p:cNvSpPr>
            <a:spLocks noGrp="1"/>
          </p:cNvSpPr>
          <p:nvPr>
            <p:ph type="title" idx="4294967295"/>
          </p:nvPr>
        </p:nvSpPr>
        <p:spPr>
          <a:xfrm>
            <a:off x="228600" y="381000"/>
            <a:ext cx="2971800" cy="1981200"/>
          </a:xfrm>
          <a:solidFill>
            <a:srgbClr val="000000"/>
          </a:solidFill>
        </p:spPr>
        <p:txBody>
          <a:bodyPr/>
          <a:lstStyle/>
          <a:p>
            <a:r>
              <a:rPr lang="en-US" altLang="en-US" sz="3600" b="1">
                <a:solidFill>
                  <a:srgbClr val="FFFFFF"/>
                </a:solidFill>
                <a:latin typeface="Arial" pitchFamily="34" charset="0"/>
                <a:ea typeface="ＭＳ Ｐゴシック" pitchFamily="34" charset="-128"/>
              </a:rPr>
              <a:t>Location on the King's Highway</a:t>
            </a:r>
          </a:p>
        </p:txBody>
      </p:sp>
      <p:sp>
        <p:nvSpPr>
          <p:cNvPr id="5"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20</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152400" y="1600200"/>
            <a:ext cx="3810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ts val="500"/>
              </a:spcBef>
              <a:spcAft>
                <a:spcPts val="500"/>
              </a:spcAft>
            </a:pPr>
            <a:r>
              <a:rPr lang="en-US" altLang="en-US" sz="2000" b="1">
                <a:solidFill>
                  <a:schemeClr val="bg1"/>
                </a:solidFill>
                <a:latin typeface="Arial" pitchFamily="34" charset="0"/>
              </a:rPr>
              <a:t>In the 6th century BC, a nomadic tribe known as the Nabateans migrated from western Arabia and settled in the area. As the Nabateans forsook a nomadic lifestyle, they settled in Petra and grew rich by levying taxes on travelers to ensure safe passage through their lands. From its origins as a fortress city, Petra became a wealthy commercial crossroads between the Arabian, Assyrian, Egyptian, Greek and Roman cultures.</a:t>
            </a:r>
          </a:p>
        </p:txBody>
      </p:sp>
      <p:pic>
        <p:nvPicPr>
          <p:cNvPr id="132099"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65600" y="76200"/>
            <a:ext cx="49022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38100"/>
            <a:ext cx="4038600" cy="1409700"/>
          </a:xfrm>
        </p:spPr>
        <p:txBody>
          <a:bodyPr/>
          <a:lstStyle/>
          <a:p>
            <a:r>
              <a:rPr lang="en-US" altLang="en-US" sz="2800" b="1" dirty="0">
                <a:solidFill>
                  <a:srgbClr val="FFFF66"/>
                </a:solidFill>
                <a:latin typeface="Arial" pitchFamily="34" charset="0"/>
                <a:ea typeface="ＭＳ Ｐゴシック" pitchFamily="34" charset="-128"/>
              </a:rPr>
              <a:t>Nabateans in Petra Controlled the King's Highway</a:t>
            </a:r>
            <a:endParaRPr lang="en-US" altLang="en-US" sz="5400" dirty="0">
              <a:latin typeface="Arial" pitchFamily="34" charset="0"/>
              <a:ea typeface="ＭＳ Ｐゴシック" pitchFamily="34"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8" name="Rectangle 4"/>
          <p:cNvSpPr>
            <a:spLocks noChangeArrowheads="1"/>
          </p:cNvSpPr>
          <p:nvPr/>
        </p:nvSpPr>
        <p:spPr bwMode="auto">
          <a:xfrm>
            <a:off x="2819400" y="954088"/>
            <a:ext cx="6172200"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ts val="500"/>
              </a:spcBef>
              <a:spcAft>
                <a:spcPts val="500"/>
              </a:spcAft>
            </a:pPr>
            <a:r>
              <a:rPr lang="en-US" altLang="en-US" b="1">
                <a:solidFill>
                  <a:schemeClr val="bg1"/>
                </a:solidFill>
                <a:latin typeface="Arial" pitchFamily="34" charset="0"/>
                <a:cs typeface="Arial" pitchFamily="34" charset="0"/>
              </a:rPr>
              <a:t>The Babylonians made Gedaliah governor of Judah, who was murdered by an assassin sent by Ba</a:t>
            </a:r>
            <a:r>
              <a:rPr lang="fr-FR" altLang="en-US" b="1">
                <a:solidFill>
                  <a:schemeClr val="bg1"/>
                </a:solidFill>
                <a:latin typeface="Arial" pitchFamily="34" charset="0"/>
                <a:cs typeface="Arial" pitchFamily="34" charset="0"/>
              </a:rPr>
              <a:t>'</a:t>
            </a:r>
            <a:r>
              <a:rPr lang="en-US" altLang="en-US" b="1">
                <a:solidFill>
                  <a:schemeClr val="bg1"/>
                </a:solidFill>
                <a:latin typeface="Arial" pitchFamily="34" charset="0"/>
                <a:cs typeface="Arial" pitchFamily="34" charset="0"/>
              </a:rPr>
              <a:t>alis, King of the Ammonites (Jer. 40:13–41:2).</a:t>
            </a:r>
          </a:p>
          <a:p>
            <a:pPr algn="ctr">
              <a:spcBef>
                <a:spcPts val="500"/>
              </a:spcBef>
              <a:spcAft>
                <a:spcPts val="500"/>
              </a:spcAft>
            </a:pPr>
            <a:r>
              <a:rPr lang="en-US" altLang="en-US" b="1">
                <a:solidFill>
                  <a:schemeClr val="bg1"/>
                </a:solidFill>
                <a:latin typeface="Arial" pitchFamily="34" charset="0"/>
                <a:cs typeface="Arial" pitchFamily="34" charset="0"/>
              </a:rPr>
              <a:t>On the seal are three lines of script: </a:t>
            </a:r>
          </a:p>
          <a:p>
            <a:pPr lvl="3">
              <a:spcBef>
                <a:spcPts val="500"/>
              </a:spcBef>
              <a:spcAft>
                <a:spcPts val="500"/>
              </a:spcAft>
            </a:pPr>
            <a:r>
              <a:rPr lang="en-US" altLang="en-US" b="1">
                <a:solidFill>
                  <a:schemeClr val="bg1"/>
                </a:solidFill>
                <a:latin typeface="Arial" pitchFamily="34" charset="0"/>
                <a:cs typeface="Arial" pitchFamily="34" charset="0"/>
              </a:rPr>
              <a:t>[Belonging to] Ba</a:t>
            </a:r>
            <a:r>
              <a:rPr lang="fr-FR" altLang="en-US" b="1">
                <a:solidFill>
                  <a:schemeClr val="bg1"/>
                </a:solidFill>
                <a:latin typeface="Arial" pitchFamily="34" charset="0"/>
                <a:cs typeface="Arial" pitchFamily="34" charset="0"/>
              </a:rPr>
              <a:t>'</a:t>
            </a:r>
            <a:r>
              <a:rPr lang="en-US" altLang="en-US" b="1">
                <a:solidFill>
                  <a:schemeClr val="bg1"/>
                </a:solidFill>
                <a:latin typeface="Arial" pitchFamily="34" charset="0"/>
                <a:cs typeface="Arial" pitchFamily="34" charset="0"/>
              </a:rPr>
              <a:t>alis </a:t>
            </a:r>
          </a:p>
          <a:p>
            <a:pPr lvl="3">
              <a:spcBef>
                <a:spcPts val="500"/>
              </a:spcBef>
              <a:spcAft>
                <a:spcPts val="500"/>
              </a:spcAft>
            </a:pPr>
            <a:r>
              <a:rPr lang="en-US" altLang="en-US" b="1">
                <a:solidFill>
                  <a:schemeClr val="bg1"/>
                </a:solidFill>
                <a:latin typeface="Arial" pitchFamily="34" charset="0"/>
                <a:cs typeface="Arial" pitchFamily="34" charset="0"/>
              </a:rPr>
              <a:t>King of </a:t>
            </a:r>
          </a:p>
          <a:p>
            <a:pPr lvl="3">
              <a:spcBef>
                <a:spcPts val="500"/>
              </a:spcBef>
              <a:spcAft>
                <a:spcPts val="500"/>
              </a:spcAft>
            </a:pPr>
            <a:r>
              <a:rPr lang="en-US" altLang="en-US" b="1">
                <a:solidFill>
                  <a:schemeClr val="bg1"/>
                </a:solidFill>
                <a:latin typeface="Arial" pitchFamily="34" charset="0"/>
                <a:cs typeface="Arial" pitchFamily="34" charset="0"/>
              </a:rPr>
              <a:t>B[nei Ammo]n </a:t>
            </a:r>
          </a:p>
          <a:p>
            <a:pPr>
              <a:spcBef>
                <a:spcPts val="500"/>
              </a:spcBef>
              <a:spcAft>
                <a:spcPts val="500"/>
              </a:spcAft>
            </a:pPr>
            <a:r>
              <a:rPr lang="en-US" altLang="en-US" b="1">
                <a:solidFill>
                  <a:schemeClr val="bg1"/>
                </a:solidFill>
                <a:latin typeface="Arial" pitchFamily="34" charset="0"/>
                <a:cs typeface="Arial" pitchFamily="34" charset="0"/>
              </a:rPr>
              <a:t>The script on this seal is typically Ammonite. The name Ba</a:t>
            </a:r>
            <a:r>
              <a:rPr lang="fr-FR" altLang="en-US" b="1">
                <a:solidFill>
                  <a:schemeClr val="bg1"/>
                </a:solidFill>
                <a:latin typeface="Arial" pitchFamily="34" charset="0"/>
                <a:cs typeface="Arial" pitchFamily="34" charset="0"/>
              </a:rPr>
              <a:t>'</a:t>
            </a:r>
            <a:r>
              <a:rPr lang="en-US" altLang="en-US" b="1">
                <a:solidFill>
                  <a:schemeClr val="bg1"/>
                </a:solidFill>
                <a:latin typeface="Arial" pitchFamily="34" charset="0"/>
                <a:cs typeface="Arial" pitchFamily="34" charset="0"/>
              </a:rPr>
              <a:t>alis means "Ba</a:t>
            </a:r>
            <a:r>
              <a:rPr lang="fr-FR" altLang="en-US" b="1">
                <a:solidFill>
                  <a:schemeClr val="bg1"/>
                </a:solidFill>
                <a:latin typeface="Arial" pitchFamily="34" charset="0"/>
                <a:cs typeface="Arial" pitchFamily="34" charset="0"/>
              </a:rPr>
              <a:t>'</a:t>
            </a:r>
            <a:r>
              <a:rPr lang="en-US" altLang="en-US" b="1">
                <a:solidFill>
                  <a:schemeClr val="bg1"/>
                </a:solidFill>
                <a:latin typeface="Arial" pitchFamily="34" charset="0"/>
                <a:cs typeface="Arial" pitchFamily="34" charset="0"/>
              </a:rPr>
              <a:t>al has saved," or "Ba</a:t>
            </a:r>
            <a:r>
              <a:rPr lang="fr-FR" altLang="en-US" b="1">
                <a:solidFill>
                  <a:schemeClr val="bg1"/>
                </a:solidFill>
                <a:latin typeface="Arial" pitchFamily="34" charset="0"/>
                <a:cs typeface="Arial" pitchFamily="34" charset="0"/>
              </a:rPr>
              <a:t>'</a:t>
            </a:r>
            <a:r>
              <a:rPr lang="en-US" altLang="en-US" b="1">
                <a:solidFill>
                  <a:schemeClr val="bg1"/>
                </a:solidFill>
                <a:latin typeface="Arial" pitchFamily="34" charset="0"/>
                <a:cs typeface="Arial" pitchFamily="34" charset="0"/>
              </a:rPr>
              <a:t>al is salvation." This seal impression, made by a high official of the king, reads "Milqom, servant of Ba</a:t>
            </a:r>
            <a:r>
              <a:rPr lang="fr-FR" altLang="en-US" b="1">
                <a:solidFill>
                  <a:schemeClr val="bg1"/>
                </a:solidFill>
                <a:latin typeface="Arial" pitchFamily="34" charset="0"/>
                <a:cs typeface="Arial" pitchFamily="34" charset="0"/>
              </a:rPr>
              <a:t>'</a:t>
            </a:r>
            <a:r>
              <a:rPr lang="en-US" altLang="en-US" b="1">
                <a:solidFill>
                  <a:schemeClr val="bg1"/>
                </a:solidFill>
                <a:latin typeface="Arial" pitchFamily="34" charset="0"/>
                <a:cs typeface="Arial" pitchFamily="34" charset="0"/>
              </a:rPr>
              <a:t>alis."</a:t>
            </a:r>
          </a:p>
        </p:txBody>
      </p:sp>
      <p:sp>
        <p:nvSpPr>
          <p:cNvPr id="2" name="Title 1"/>
          <p:cNvSpPr>
            <a:spLocks noGrp="1"/>
          </p:cNvSpPr>
          <p:nvPr>
            <p:ph type="title" idx="4294967295"/>
          </p:nvPr>
        </p:nvSpPr>
        <p:spPr>
          <a:xfrm>
            <a:off x="685800" y="76200"/>
            <a:ext cx="7772400" cy="838200"/>
          </a:xfrm>
        </p:spPr>
        <p:txBody>
          <a:bodyPr/>
          <a:lstStyle/>
          <a:p>
            <a:pPr>
              <a:defRPr/>
            </a:pPr>
            <a:r>
              <a:rPr lang="en-US" sz="4800" b="1" kern="1200" dirty="0">
                <a:solidFill>
                  <a:srgbClr val="FFFF66"/>
                </a:solidFill>
                <a:ea typeface="ＭＳ Ｐゴシック"/>
              </a:rPr>
              <a:t>Seal of </a:t>
            </a:r>
            <a:r>
              <a:rPr lang="en-US" sz="4800" b="1" kern="1200" dirty="0" err="1">
                <a:solidFill>
                  <a:srgbClr val="FFFF66"/>
                </a:solidFill>
                <a:ea typeface="ＭＳ Ｐゴシック"/>
              </a:rPr>
              <a:t>Ba'alis</a:t>
            </a:r>
            <a:r>
              <a:rPr lang="en-US" sz="4800" dirty="0"/>
              <a:t> </a:t>
            </a:r>
          </a:p>
        </p:txBody>
      </p:sp>
      <p:pic>
        <p:nvPicPr>
          <p:cNvPr id="3" name="Picture 2">
            <a:extLst>
              <a:ext uri="{FF2B5EF4-FFF2-40B4-BE49-F238E27FC236}">
                <a16:creationId xmlns:a16="http://schemas.microsoft.com/office/drawing/2014/main" id="{E3C8AE7A-8787-E800-2A92-3DFD51A0E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4" y="40386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3317852-C362-C21C-9B69-F4B7F57373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7192"/>
            <a:ext cx="2590800" cy="276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40767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Rectangle 3"/>
          <p:cNvSpPr>
            <a:spLocks noChangeArrowheads="1"/>
          </p:cNvSpPr>
          <p:nvPr/>
        </p:nvSpPr>
        <p:spPr bwMode="auto">
          <a:xfrm>
            <a:off x="4114800" y="855663"/>
            <a:ext cx="4953000"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ts val="500"/>
              </a:spcBef>
              <a:spcAft>
                <a:spcPts val="500"/>
              </a:spcAft>
            </a:pPr>
            <a:r>
              <a:rPr lang="en-US" altLang="en-US" b="1">
                <a:latin typeface="Arial" pitchFamily="34" charset="0"/>
                <a:cs typeface="Arial" pitchFamily="34" charset="0"/>
              </a:rPr>
              <a:t>The Inscription was found the Citadel in ancient Rabbath-ammon. It is believed to be a building inscription, although some have suggested that it is an oracle or instruction from the god Milkom.  The text contains a number of references to parts of buildings, but also has elements of a curse. The language of the Ammonites is closely related to Hebrew and ancient Phoenician, but the script they used is much closer to the script used for Aramaic at that time. It has been dated to the 9th century BC.</a:t>
            </a:r>
          </a:p>
        </p:txBody>
      </p:sp>
      <p:sp>
        <p:nvSpPr>
          <p:cNvPr id="2" name="Title 1"/>
          <p:cNvSpPr>
            <a:spLocks noGrp="1"/>
          </p:cNvSpPr>
          <p:nvPr>
            <p:ph type="title" idx="4294967295"/>
          </p:nvPr>
        </p:nvSpPr>
        <p:spPr>
          <a:xfrm>
            <a:off x="609600" y="76200"/>
            <a:ext cx="7772400" cy="838200"/>
          </a:xfrm>
        </p:spPr>
        <p:txBody>
          <a:bodyPr/>
          <a:lstStyle/>
          <a:p>
            <a:r>
              <a:rPr lang="en-US" altLang="en-US" sz="3600" b="1" u="sng">
                <a:solidFill>
                  <a:srgbClr val="000000"/>
                </a:solidFill>
                <a:latin typeface="Arial" pitchFamily="34" charset="0"/>
                <a:ea typeface="ＭＳ Ｐゴシック" pitchFamily="34" charset="-128"/>
              </a:rPr>
              <a:t>The Amman Citadel Inscription</a:t>
            </a:r>
            <a:r>
              <a:rPr lang="en-US" altLang="en-US" sz="3600" b="1">
                <a:solidFill>
                  <a:srgbClr val="000000"/>
                </a:solidFill>
                <a:latin typeface="Arial" pitchFamily="34" charset="0"/>
                <a:ea typeface="ＭＳ Ｐゴシック" pitchFamily="34" charset="-128"/>
              </a:rPr>
              <a:t> </a:t>
            </a:r>
            <a:endParaRPr lang="en-US" altLang="en-US" sz="6000" b="1">
              <a:latin typeface="Arial" pitchFamily="34" charset="0"/>
              <a:ea typeface="ＭＳ Ｐゴシック" pitchFamily="34"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 y="533400"/>
            <a:ext cx="22669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2"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33400" y="3276600"/>
            <a:ext cx="21891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4"/>
          <p:cNvSpPr>
            <a:spLocks noChangeArrowheads="1"/>
          </p:cNvSpPr>
          <p:nvPr/>
        </p:nvSpPr>
        <p:spPr bwMode="auto">
          <a:xfrm>
            <a:off x="2819400" y="868363"/>
            <a:ext cx="60198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ts val="500"/>
              </a:spcBef>
              <a:spcAft>
                <a:spcPts val="500"/>
              </a:spcAft>
            </a:pPr>
            <a:r>
              <a:rPr lang="en-US" altLang="en-US" b="1">
                <a:latin typeface="Arial" pitchFamily="34" charset="0"/>
                <a:cs typeface="Arial" pitchFamily="34" charset="0"/>
              </a:rPr>
              <a:t>This text in Ammonite cursive script dates to the about 600 BC. The eleven-line inscription is an economic text listing amounts of grain, cattle, flour and wine, which could be a tax receipt. </a:t>
            </a:r>
          </a:p>
          <a:p>
            <a:pPr>
              <a:spcBef>
                <a:spcPts val="500"/>
              </a:spcBef>
              <a:spcAft>
                <a:spcPts val="500"/>
              </a:spcAft>
            </a:pPr>
            <a:r>
              <a:rPr lang="en-US" altLang="en-US" b="1">
                <a:latin typeface="Arial" pitchFamily="34" charset="0"/>
                <a:cs typeface="Arial" pitchFamily="34" charset="0"/>
              </a:rPr>
              <a:t>Heshbon is mentioned a number of times in the Bible as a city belonging at various times to the Amorite king Sihon (Num. 21:26), to the Israelite tribes of Reuben (Num. 32:37) or Gad (Josh. 21:39), and to Moab (Isa. 15:4; Jer. 48:2). Excavations at the site have found Iron Age remains, including reservoirs, water conduits, cisterns, and a number of ostraca. </a:t>
            </a:r>
          </a:p>
        </p:txBody>
      </p:sp>
      <p:sp>
        <p:nvSpPr>
          <p:cNvPr id="2" name="Title 1"/>
          <p:cNvSpPr>
            <a:spLocks noGrp="1"/>
          </p:cNvSpPr>
          <p:nvPr>
            <p:ph type="title" idx="4294967295"/>
          </p:nvPr>
        </p:nvSpPr>
        <p:spPr>
          <a:xfrm>
            <a:off x="1752600" y="0"/>
            <a:ext cx="6705600" cy="838200"/>
          </a:xfrm>
          <a:solidFill>
            <a:srgbClr val="800000"/>
          </a:solidFill>
        </p:spPr>
        <p:txBody>
          <a:bodyPr/>
          <a:lstStyle/>
          <a:p>
            <a:r>
              <a:rPr lang="en-US" altLang="en-US" sz="3600" b="1">
                <a:solidFill>
                  <a:srgbClr val="FFFFFF"/>
                </a:solidFill>
                <a:latin typeface="Arial" pitchFamily="34" charset="0"/>
                <a:ea typeface="ＭＳ Ｐゴシック" pitchFamily="34" charset="-128"/>
              </a:rPr>
              <a:t>Heshbon Ostraca #2 and #4</a:t>
            </a:r>
            <a:endParaRPr lang="en-US" altLang="en-US" sz="6000">
              <a:solidFill>
                <a:srgbClr val="FFFFFF"/>
              </a:solidFill>
              <a:latin typeface="Arial" pitchFamily="34" charset="0"/>
              <a:ea typeface="ＭＳ Ｐゴシック" pitchFamily="34"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0292"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851235" y="3429000"/>
            <a:ext cx="23669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610397"/>
            <a:ext cx="25003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95</a:t>
            </a:r>
          </a:p>
        </p:txBody>
      </p:sp>
      <p:pic>
        <p:nvPicPr>
          <p:cNvPr id="129026" name="Picture 2" descr="SHOW THEM NO MERCY!&quot;">
            <a:extLst>
              <a:ext uri="{FF2B5EF4-FFF2-40B4-BE49-F238E27FC236}">
                <a16:creationId xmlns:a16="http://schemas.microsoft.com/office/drawing/2014/main" id="{4F8B1F1C-176C-BD48-85DD-178EAFF2AA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76199"/>
            <a:ext cx="5334000" cy="68021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64265" y="57150"/>
            <a:ext cx="4394813" cy="1466850"/>
          </a:xfrm>
        </p:spPr>
        <p:txBody>
          <a:bodyPr/>
          <a:lstStyle/>
          <a:p>
            <a:pPr eaLnBrk="1" hangingPunct="1"/>
            <a:r>
              <a:rPr lang="en-US" altLang="en-US" sz="4800" b="1" dirty="0">
                <a:solidFill>
                  <a:srgbClr val="FFFF66"/>
                </a:solidFill>
                <a:latin typeface="Arial" pitchFamily="34" charset="0"/>
                <a:ea typeface="ＭＳ Ｐゴシック" pitchFamily="34" charset="-128"/>
              </a:rPr>
              <a:t>Molech Child Sacrifice</a:t>
            </a:r>
            <a:endParaRPr lang="en-US" altLang="en-US" sz="6000" dirty="0">
              <a:latin typeface="Arial" pitchFamily="34" charset="0"/>
              <a:ea typeface="ＭＳ Ｐゴシック" pitchFamily="34" charset="-128"/>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533400" y="152400"/>
            <a:ext cx="7772400" cy="1143000"/>
          </a:xfrm>
        </p:spPr>
        <p:txBody>
          <a:bodyPr/>
          <a:lstStyle/>
          <a:p>
            <a:pPr eaLnBrk="1" hangingPunct="1"/>
            <a:r>
              <a:rPr lang="en-US" altLang="en-US" sz="4000" b="1">
                <a:solidFill>
                  <a:srgbClr val="FFFF66"/>
                </a:solidFill>
                <a:latin typeface="Arial" pitchFamily="34" charset="0"/>
                <a:ea typeface="ＭＳ Ｐゴシック" pitchFamily="34" charset="-128"/>
              </a:rPr>
              <a:t>Religious Practices</a:t>
            </a:r>
            <a:endParaRPr lang="en-US" altLang="en-US" sz="3200" b="1">
              <a:solidFill>
                <a:srgbClr val="FFFF66"/>
              </a:solidFill>
              <a:latin typeface="Arial" pitchFamily="34" charset="0"/>
              <a:ea typeface="ＭＳ Ｐゴシック" pitchFamily="34" charset="-128"/>
            </a:endParaRPr>
          </a:p>
        </p:txBody>
      </p:sp>
      <p:sp>
        <p:nvSpPr>
          <p:cNvPr id="142339"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b="1">
                <a:solidFill>
                  <a:schemeClr val="bg1"/>
                </a:solidFill>
                <a:latin typeface="Arial" pitchFamily="34" charset="0"/>
                <a:cs typeface="Arial" pitchFamily="34" charset="0"/>
              </a:rPr>
              <a:t>95</a:t>
            </a:r>
          </a:p>
        </p:txBody>
      </p:sp>
      <p:sp>
        <p:nvSpPr>
          <p:cNvPr id="142340" name="Rectangle 3"/>
          <p:cNvSpPr txBox="1">
            <a:spLocks noChangeArrowheads="1"/>
          </p:cNvSpPr>
          <p:nvPr/>
        </p:nvSpPr>
        <p:spPr bwMode="auto">
          <a:xfrm>
            <a:off x="381000" y="1295400"/>
            <a:ext cx="8534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lnSpc>
                <a:spcPct val="80000"/>
              </a:lnSpc>
              <a:spcBef>
                <a:spcPct val="20000"/>
              </a:spcBef>
              <a:buFontTx/>
              <a:buChar char="•"/>
            </a:pPr>
            <a:r>
              <a:rPr lang="en-US" altLang="en-US" sz="2800" b="1" dirty="0">
                <a:solidFill>
                  <a:schemeClr val="bg1"/>
                </a:solidFill>
                <a:latin typeface="Arial" pitchFamily="34" charset="0"/>
                <a:cs typeface="Times New Roman" pitchFamily="18" charset="0"/>
              </a:rPr>
              <a:t>Their religion was a degrading, detestable and cruel superstition.  </a:t>
            </a:r>
          </a:p>
          <a:p>
            <a:pPr eaLnBrk="1" hangingPunct="1">
              <a:lnSpc>
                <a:spcPct val="80000"/>
              </a:lnSpc>
              <a:spcBef>
                <a:spcPct val="20000"/>
              </a:spcBef>
              <a:buFontTx/>
              <a:buChar char="•"/>
            </a:pPr>
            <a:r>
              <a:rPr lang="en-US" altLang="en-US" sz="2800" b="1" dirty="0">
                <a:solidFill>
                  <a:schemeClr val="bg1"/>
                </a:solidFill>
                <a:latin typeface="Arial" pitchFamily="34" charset="0"/>
                <a:cs typeface="Times New Roman" pitchFamily="18" charset="0"/>
              </a:rPr>
              <a:t>The chief god Molech (also called Moloch or Milcom) was associated with death and the underworld.</a:t>
            </a:r>
          </a:p>
          <a:p>
            <a:pPr eaLnBrk="1" hangingPunct="1">
              <a:lnSpc>
                <a:spcPct val="80000"/>
              </a:lnSpc>
              <a:spcBef>
                <a:spcPct val="20000"/>
              </a:spcBef>
              <a:buFontTx/>
              <a:buChar char="•"/>
            </a:pPr>
            <a:r>
              <a:rPr lang="en-US" altLang="en-US" sz="2800" b="1" dirty="0">
                <a:solidFill>
                  <a:schemeClr val="bg1"/>
                </a:solidFill>
                <a:latin typeface="Arial" pitchFamily="34" charset="0"/>
                <a:cs typeface="Times New Roman" pitchFamily="18" charset="0"/>
              </a:rPr>
              <a:t>The probable Phoenician-Canaanite origin showed Baal worship practices.  They may have worshipped other Canaanite gods – Baal, Chemosh, Ashtoreth.</a:t>
            </a:r>
          </a:p>
          <a:p>
            <a:pPr eaLnBrk="1" hangingPunct="1">
              <a:lnSpc>
                <a:spcPct val="80000"/>
              </a:lnSpc>
              <a:spcBef>
                <a:spcPct val="20000"/>
              </a:spcBef>
              <a:buFontTx/>
              <a:buChar char="•"/>
            </a:pPr>
            <a:r>
              <a:rPr lang="en-US" altLang="en-US" sz="2800" b="1" dirty="0">
                <a:solidFill>
                  <a:schemeClr val="bg1"/>
                </a:solidFill>
                <a:latin typeface="Arial" pitchFamily="34" charset="0"/>
                <a:cs typeface="Times New Roman" pitchFamily="18" charset="0"/>
              </a:rPr>
              <a:t>Worship involved offering human sacrifices.</a:t>
            </a:r>
          </a:p>
          <a:p>
            <a:pPr eaLnBrk="1" hangingPunct="1">
              <a:lnSpc>
                <a:spcPct val="80000"/>
              </a:lnSpc>
              <a:spcBef>
                <a:spcPct val="20000"/>
              </a:spcBef>
              <a:buFontTx/>
              <a:buChar char="•"/>
            </a:pPr>
            <a:r>
              <a:rPr lang="en-US" altLang="en-US" sz="2800" b="1" dirty="0">
                <a:solidFill>
                  <a:schemeClr val="bg1"/>
                </a:solidFill>
                <a:latin typeface="Arial" pitchFamily="34" charset="0"/>
                <a:cs typeface="Times New Roman" pitchFamily="18" charset="0"/>
              </a:rPr>
              <a:t>Moses warned the Israelites not to participate in worship of Molech and he prohibited them from offering their sons and daughters in the fire </a:t>
            </a:r>
            <a:r>
              <a:rPr lang="en-US" altLang="en-US" b="1" i="1" dirty="0">
                <a:solidFill>
                  <a:schemeClr val="bg1"/>
                </a:solidFill>
                <a:latin typeface="Arial" pitchFamily="34" charset="0"/>
                <a:cs typeface="Times New Roman" pitchFamily="18" charset="0"/>
              </a:rPr>
              <a:t>(Lev. 18:21; 20:2-5; Deut. 12:31; 18:10-13).</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685800" y="304800"/>
            <a:ext cx="7772400" cy="1143000"/>
          </a:xfrm>
        </p:spPr>
        <p:txBody>
          <a:bodyPr/>
          <a:lstStyle/>
          <a:p>
            <a:pPr eaLnBrk="1" hangingPunct="1"/>
            <a:r>
              <a:rPr lang="en-US" altLang="en-US" b="1">
                <a:solidFill>
                  <a:srgbClr val="FFFF66"/>
                </a:solidFill>
                <a:latin typeface="Arial" pitchFamily="34" charset="0"/>
                <a:ea typeface="ＭＳ Ｐゴシック" pitchFamily="34" charset="-128"/>
              </a:rPr>
              <a:t>Religious Practices</a:t>
            </a:r>
          </a:p>
        </p:txBody>
      </p:sp>
      <p:sp>
        <p:nvSpPr>
          <p:cNvPr id="14438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b="1">
                <a:solidFill>
                  <a:schemeClr val="bg1"/>
                </a:solidFill>
                <a:latin typeface="Arial" pitchFamily="34" charset="0"/>
                <a:cs typeface="Arial" pitchFamily="34" charset="0"/>
              </a:rPr>
              <a:t>95</a:t>
            </a:r>
          </a:p>
        </p:txBody>
      </p:sp>
      <p:sp>
        <p:nvSpPr>
          <p:cNvPr id="144388" name="Rectangle 3"/>
          <p:cNvSpPr txBox="1">
            <a:spLocks noChangeArrowheads="1"/>
          </p:cNvSpPr>
          <p:nvPr/>
        </p:nvSpPr>
        <p:spPr bwMode="auto">
          <a:xfrm>
            <a:off x="609600" y="1524000"/>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20000"/>
              </a:spcBef>
              <a:buFontTx/>
              <a:buChar char="•"/>
            </a:pPr>
            <a:r>
              <a:rPr lang="en-US" altLang="en-US" sz="2800" b="1" dirty="0">
                <a:solidFill>
                  <a:schemeClr val="bg1"/>
                </a:solidFill>
                <a:latin typeface="Arial" pitchFamily="34" charset="0"/>
                <a:cs typeface="Times New Roman" pitchFamily="18" charset="0"/>
              </a:rPr>
              <a:t>Israelites practiced Ammonite worship from the time of the judges until after the exile.</a:t>
            </a:r>
          </a:p>
          <a:p>
            <a:pPr eaLnBrk="1" hangingPunct="1">
              <a:spcBef>
                <a:spcPct val="20000"/>
              </a:spcBef>
              <a:buFontTx/>
              <a:buChar char="•"/>
            </a:pPr>
            <a:r>
              <a:rPr lang="en-US" altLang="en-US" sz="2800" b="1" dirty="0">
                <a:solidFill>
                  <a:schemeClr val="bg1"/>
                </a:solidFill>
                <a:latin typeface="Arial" pitchFamily="34" charset="0"/>
                <a:cs typeface="Times New Roman" pitchFamily="18" charset="0"/>
              </a:rPr>
              <a:t>Solomon gave their worship royal approval by marrying an Ammonite.  He even built her a high place on the Mount of Olives.</a:t>
            </a:r>
          </a:p>
          <a:p>
            <a:pPr eaLnBrk="1" hangingPunct="1">
              <a:spcBef>
                <a:spcPct val="20000"/>
              </a:spcBef>
              <a:buFontTx/>
              <a:buChar char="•"/>
            </a:pPr>
            <a:r>
              <a:rPr lang="en-US" altLang="en-US" sz="2800" b="1" dirty="0">
                <a:solidFill>
                  <a:schemeClr val="bg1"/>
                </a:solidFill>
                <a:latin typeface="Arial" pitchFamily="34" charset="0"/>
                <a:cs typeface="Times New Roman" pitchFamily="18" charset="0"/>
              </a:rPr>
              <a:t>Passing a son/daughter through the fire can have two possible meanings – walking through fire or child sacrifice.  The latter meaning is more likely.  Both are still detestable to God.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6" name="Picture 4" descr="Lot at Zo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81200"/>
            <a:ext cx="731520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itle 1"/>
          <p:cNvSpPr>
            <a:spLocks noGrp="1"/>
          </p:cNvSpPr>
          <p:nvPr>
            <p:ph type="title" idx="4294967295"/>
          </p:nvPr>
        </p:nvSpPr>
        <p:spPr>
          <a:xfrm>
            <a:off x="685800" y="609600"/>
            <a:ext cx="7772400" cy="914400"/>
          </a:xfrm>
        </p:spPr>
        <p:txBody>
          <a:bodyPr/>
          <a:lstStyle/>
          <a:p>
            <a:pPr algn="l"/>
            <a:r>
              <a:rPr lang="en-US" altLang="en-US">
                <a:solidFill>
                  <a:srgbClr val="FFFFFF"/>
                </a:solidFill>
                <a:latin typeface="Arial" pitchFamily="34" charset="0"/>
                <a:ea typeface="ＭＳ Ｐゴシック" pitchFamily="34" charset="-128"/>
              </a:rPr>
              <a:t>Who are they?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15200" y="4648200"/>
            <a:ext cx="7413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5"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8600" y="2743200"/>
            <a:ext cx="250031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553200" y="1219200"/>
            <a:ext cx="23669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Picture 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048000" y="1676400"/>
            <a:ext cx="31781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8" name="Text Box 7"/>
          <p:cNvSpPr txBox="1">
            <a:spLocks noChangeArrowheads="1"/>
          </p:cNvSpPr>
          <p:nvPr/>
        </p:nvSpPr>
        <p:spPr bwMode="auto">
          <a:xfrm>
            <a:off x="304800" y="1066800"/>
            <a:ext cx="2514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solidFill>
                  <a:schemeClr val="bg1"/>
                </a:solidFill>
                <a:latin typeface="Arial" pitchFamily="34" charset="0"/>
                <a:cs typeface="Times New Roman" pitchFamily="18" charset="0"/>
              </a:rPr>
              <a:t>Ammonites depicted their gods with ram horns or nude</a:t>
            </a:r>
          </a:p>
        </p:txBody>
      </p:sp>
      <p:sp>
        <p:nvSpPr>
          <p:cNvPr id="146439"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b="1">
                <a:solidFill>
                  <a:schemeClr val="bg1"/>
                </a:solidFill>
                <a:latin typeface="Arial" pitchFamily="34" charset="0"/>
                <a:cs typeface="Arial" pitchFamily="34" charset="0"/>
              </a:rPr>
              <a:t>95</a:t>
            </a:r>
          </a:p>
        </p:txBody>
      </p:sp>
      <p:sp>
        <p:nvSpPr>
          <p:cNvPr id="2" name="Title 1"/>
          <p:cNvSpPr>
            <a:spLocks noGrp="1"/>
          </p:cNvSpPr>
          <p:nvPr>
            <p:ph type="title" idx="4294967295"/>
          </p:nvPr>
        </p:nvSpPr>
        <p:spPr>
          <a:xfrm>
            <a:off x="609600" y="0"/>
            <a:ext cx="7772400" cy="1143000"/>
          </a:xfrm>
        </p:spPr>
        <p:txBody>
          <a:bodyPr/>
          <a:lstStyle/>
          <a:p>
            <a:pPr eaLnBrk="1" hangingPunct="1"/>
            <a:r>
              <a:rPr lang="en-US" altLang="en-US" b="1">
                <a:solidFill>
                  <a:srgbClr val="FFFF66"/>
                </a:solidFill>
                <a:latin typeface="Arial" pitchFamily="34" charset="0"/>
                <a:ea typeface="ＭＳ Ｐゴシック" pitchFamily="34" charset="-128"/>
              </a:rPr>
              <a:t>Religious Practices</a:t>
            </a:r>
            <a:endParaRPr lang="en-US" altLang="en-US" sz="4800">
              <a:latin typeface="Arial" pitchFamily="34" charset="0"/>
              <a:ea typeface="ＭＳ Ｐゴシック" pitchFamily="34"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685800" y="609600"/>
            <a:ext cx="7772400" cy="944563"/>
          </a:xfrm>
        </p:spPr>
        <p:txBody>
          <a:bodyPr/>
          <a:lstStyle/>
          <a:p>
            <a:pPr eaLnBrk="1" hangingPunct="1"/>
            <a:r>
              <a:rPr lang="en-US" altLang="en-US" sz="4000" b="1">
                <a:solidFill>
                  <a:srgbClr val="FFFF66"/>
                </a:solidFill>
                <a:latin typeface="Arial" pitchFamily="34" charset="0"/>
                <a:ea typeface="ＭＳ Ｐゴシック" pitchFamily="34" charset="-128"/>
              </a:rPr>
              <a:t>Religious Practices</a:t>
            </a:r>
          </a:p>
        </p:txBody>
      </p:sp>
      <p:pic>
        <p:nvPicPr>
          <p:cNvPr id="148483" name="Picture 3" descr="Citade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1981200"/>
            <a:ext cx="3571875" cy="4364038"/>
          </a:xfrm>
          <a:noFill/>
        </p:spPr>
      </p:pic>
      <p:sp>
        <p:nvSpPr>
          <p:cNvPr id="148484" name="Text Box 4"/>
          <p:cNvSpPr txBox="1">
            <a:spLocks noChangeArrowheads="1"/>
          </p:cNvSpPr>
          <p:nvPr/>
        </p:nvSpPr>
        <p:spPr bwMode="auto">
          <a:xfrm>
            <a:off x="4876800" y="2057400"/>
            <a:ext cx="3962400"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200" b="1" i="1">
                <a:solidFill>
                  <a:schemeClr val="bg1"/>
                </a:solidFill>
                <a:latin typeface="Arial" pitchFamily="34" charset="0"/>
                <a:cs typeface="Times New Roman" pitchFamily="18" charset="0"/>
              </a:rPr>
              <a:t>Milkom, he has built for you the precinct entrances[ ] that all who threaten you shall surely die [ ] I shall surely obliterate, and all who enter [ ] and amidst all its columns the just will lodge [ ] there will hang from its doors an ornament [ ] will be offered within its portico [ ] peace to you and peace...</a:t>
            </a:r>
          </a:p>
        </p:txBody>
      </p:sp>
      <p:sp>
        <p:nvSpPr>
          <p:cNvPr id="148485" name="Text Box 5"/>
          <p:cNvSpPr txBox="1">
            <a:spLocks noChangeArrowheads="1"/>
          </p:cNvSpPr>
          <p:nvPr/>
        </p:nvSpPr>
        <p:spPr bwMode="auto">
          <a:xfrm>
            <a:off x="2667000" y="1295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1800">
                <a:latin typeface="Arial" pitchFamily="34" charset="0"/>
                <a:cs typeface="Arial" pitchFamily="34" charset="0"/>
              </a:rPr>
              <a:t>  </a:t>
            </a:r>
            <a:r>
              <a:rPr lang="en-US" altLang="en-US" b="1">
                <a:cs typeface="Times New Roman" pitchFamily="18" charset="0"/>
              </a:rPr>
              <a:t>The Amman Citadel</a:t>
            </a:r>
          </a:p>
        </p:txBody>
      </p:sp>
      <p:sp>
        <p:nvSpPr>
          <p:cNvPr id="148486"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b="1">
                <a:solidFill>
                  <a:schemeClr val="bg1"/>
                </a:solidFill>
                <a:latin typeface="Arial" pitchFamily="34" charset="0"/>
                <a:cs typeface="Arial" pitchFamily="34" charset="0"/>
              </a:rPr>
              <a:t>95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0530"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143000" y="1143000"/>
            <a:ext cx="6837363" cy="3765550"/>
          </a:xfrm>
          <a:noFill/>
        </p:spPr>
      </p:pic>
      <p:sp>
        <p:nvSpPr>
          <p:cNvPr id="150531" name="Text Box 4"/>
          <p:cNvSpPr txBox="1">
            <a:spLocks noChangeArrowheads="1"/>
          </p:cNvSpPr>
          <p:nvPr/>
        </p:nvSpPr>
        <p:spPr bwMode="auto">
          <a:xfrm>
            <a:off x="76200" y="5168900"/>
            <a:ext cx="8991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b="1" dirty="0">
                <a:solidFill>
                  <a:schemeClr val="bg1"/>
                </a:solidFill>
                <a:latin typeface="Arial" pitchFamily="34" charset="0"/>
                <a:cs typeface="Times New Roman" pitchFamily="18" charset="0"/>
              </a:rPr>
              <a:t>The Valley of Hinnom in southwest Jerusalem: </a:t>
            </a:r>
          </a:p>
          <a:p>
            <a:pPr algn="ctr" eaLnBrk="1" hangingPunct="1">
              <a:spcBef>
                <a:spcPct val="50000"/>
              </a:spcBef>
            </a:pPr>
            <a:r>
              <a:rPr lang="en-US" altLang="en-US" b="1" dirty="0">
                <a:solidFill>
                  <a:schemeClr val="bg1"/>
                </a:solidFill>
                <a:latin typeface="Arial" pitchFamily="34" charset="0"/>
                <a:cs typeface="Times New Roman" pitchFamily="18" charset="0"/>
              </a:rPr>
              <a:t>In Jeremiah</a:t>
            </a:r>
            <a:r>
              <a:rPr lang="fr-FR" altLang="ja-JP" b="1" dirty="0">
                <a:solidFill>
                  <a:schemeClr val="bg1"/>
                </a:solidFill>
                <a:latin typeface="Arial" pitchFamily="34" charset="0"/>
                <a:cs typeface="Times New Roman" pitchFamily="18" charset="0"/>
              </a:rPr>
              <a:t>'</a:t>
            </a:r>
            <a:r>
              <a:rPr lang="en-US" altLang="en-US" b="1" dirty="0">
                <a:solidFill>
                  <a:schemeClr val="bg1"/>
                </a:solidFill>
                <a:latin typeface="Arial" pitchFamily="34" charset="0"/>
                <a:cs typeface="Times New Roman" pitchFamily="18" charset="0"/>
              </a:rPr>
              <a:t>s time, Israelites worshipped the pagan god Molech in rites that required child sacrifices (Jer. 19:1–9).</a:t>
            </a:r>
          </a:p>
        </p:txBody>
      </p:sp>
      <p:sp>
        <p:nvSpPr>
          <p:cNvPr id="150532"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b="1">
                <a:solidFill>
                  <a:schemeClr val="bg1"/>
                </a:solidFill>
                <a:latin typeface="Arial" pitchFamily="34" charset="0"/>
                <a:cs typeface="Arial" pitchFamily="34" charset="0"/>
              </a:rPr>
              <a:t>95</a:t>
            </a:r>
          </a:p>
        </p:txBody>
      </p:sp>
      <p:sp>
        <p:nvSpPr>
          <p:cNvPr id="2" name="Title 1"/>
          <p:cNvSpPr>
            <a:spLocks noGrp="1"/>
          </p:cNvSpPr>
          <p:nvPr>
            <p:ph type="title"/>
          </p:nvPr>
        </p:nvSpPr>
        <p:spPr>
          <a:xfrm>
            <a:off x="685800" y="76200"/>
            <a:ext cx="7772400" cy="1143000"/>
          </a:xfrm>
        </p:spPr>
        <p:txBody>
          <a:bodyPr/>
          <a:lstStyle/>
          <a:p>
            <a:pPr eaLnBrk="1" hangingPunct="1"/>
            <a:r>
              <a:rPr lang="en-US" altLang="en-US" b="1">
                <a:solidFill>
                  <a:srgbClr val="FFFF66"/>
                </a:solidFill>
                <a:latin typeface="Arial" pitchFamily="34" charset="0"/>
                <a:ea typeface="ＭＳ Ｐゴシック" pitchFamily="34" charset="-128"/>
              </a:rPr>
              <a:t>Religious Practices</a:t>
            </a:r>
            <a:endParaRPr lang="en-US" altLang="en-US" sz="4800">
              <a:latin typeface="Arial" pitchFamily="34" charset="0"/>
              <a:ea typeface="ＭＳ Ｐゴシック" pitchFamily="34"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en-US" altLang="en-US" sz="4000" b="1">
                <a:solidFill>
                  <a:srgbClr val="FFFF66"/>
                </a:solidFill>
                <a:latin typeface="Arial" pitchFamily="34" charset="0"/>
                <a:ea typeface="ＭＳ Ｐゴシック" pitchFamily="34" charset="-128"/>
              </a:rPr>
              <a:t>Dealings with Israel – </a:t>
            </a:r>
            <a:br>
              <a:rPr lang="en-US" altLang="en-US" sz="4000" b="1">
                <a:solidFill>
                  <a:srgbClr val="FFFF66"/>
                </a:solidFill>
                <a:latin typeface="Arial" pitchFamily="34" charset="0"/>
                <a:ea typeface="ＭＳ Ｐゴシック" pitchFamily="34" charset="-128"/>
              </a:rPr>
            </a:br>
            <a:r>
              <a:rPr lang="en-US" altLang="en-US" sz="4000" b="1">
                <a:solidFill>
                  <a:srgbClr val="FFFF66"/>
                </a:solidFill>
                <a:latin typeface="Arial" pitchFamily="34" charset="0"/>
                <a:ea typeface="ＭＳ Ｐゴシック" pitchFamily="34" charset="-128"/>
              </a:rPr>
              <a:t>Exodus to Pre-Monarchy</a:t>
            </a:r>
          </a:p>
        </p:txBody>
      </p:sp>
      <p:sp>
        <p:nvSpPr>
          <p:cNvPr id="152579" name="Rectangle 3"/>
          <p:cNvSpPr txBox="1">
            <a:spLocks noChangeArrowheads="1"/>
          </p:cNvSpPr>
          <p:nvPr/>
        </p:nvSpPr>
        <p:spPr bwMode="auto">
          <a:xfrm>
            <a:off x="609600" y="2133600"/>
            <a:ext cx="8229600"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lnSpc>
                <a:spcPct val="90000"/>
              </a:lnSpc>
              <a:spcBef>
                <a:spcPct val="20000"/>
              </a:spcBef>
              <a:buFontTx/>
              <a:buChar char="•"/>
            </a:pPr>
            <a:r>
              <a:rPr lang="en-US" altLang="en-US" sz="3000" b="1" dirty="0">
                <a:solidFill>
                  <a:schemeClr val="bg1"/>
                </a:solidFill>
                <a:latin typeface="Arial" pitchFamily="34" charset="0"/>
                <a:cs typeface="Times New Roman" pitchFamily="18" charset="0"/>
              </a:rPr>
              <a:t>Moses taught the Israelites not to provoke the Ammonites to war as God had given the land as a possession to the descendants of Lot, who was Abraham</a:t>
            </a:r>
            <a:r>
              <a:rPr lang="fr-FR" altLang="ja-JP" sz="3000" b="1" dirty="0">
                <a:solidFill>
                  <a:schemeClr val="bg1"/>
                </a:solidFill>
                <a:latin typeface="Arial" pitchFamily="34" charset="0"/>
                <a:cs typeface="Times New Roman" pitchFamily="18" charset="0"/>
              </a:rPr>
              <a:t>'</a:t>
            </a:r>
            <a:r>
              <a:rPr lang="en-US" altLang="en-US" sz="3000" b="1" dirty="0">
                <a:solidFill>
                  <a:schemeClr val="bg1"/>
                </a:solidFill>
                <a:latin typeface="Arial" pitchFamily="34" charset="0"/>
                <a:cs typeface="Times New Roman" pitchFamily="18" charset="0"/>
              </a:rPr>
              <a:t>s nephew and a righteous man.  </a:t>
            </a:r>
          </a:p>
          <a:p>
            <a:pPr eaLnBrk="1" hangingPunct="1">
              <a:lnSpc>
                <a:spcPct val="90000"/>
              </a:lnSpc>
              <a:spcBef>
                <a:spcPct val="20000"/>
              </a:spcBef>
              <a:buFontTx/>
              <a:buChar char="•"/>
            </a:pPr>
            <a:r>
              <a:rPr lang="en-US" altLang="en-US" sz="3000" b="1" dirty="0">
                <a:solidFill>
                  <a:schemeClr val="bg1"/>
                </a:solidFill>
                <a:latin typeface="Arial" pitchFamily="34" charset="0"/>
                <a:cs typeface="Times New Roman" pitchFamily="18" charset="0"/>
              </a:rPr>
              <a:t>God destroyed the earlier inhabitants, giants called </a:t>
            </a:r>
            <a:r>
              <a:rPr lang="en-US" altLang="en-US" sz="3000" b="1" dirty="0" err="1">
                <a:solidFill>
                  <a:schemeClr val="bg1"/>
                </a:solidFill>
                <a:latin typeface="Arial" pitchFamily="34" charset="0"/>
                <a:cs typeface="Times New Roman" pitchFamily="18" charset="0"/>
              </a:rPr>
              <a:t>Zamzummites</a:t>
            </a:r>
            <a:r>
              <a:rPr lang="en-US" altLang="en-US" sz="3000" b="1" dirty="0">
                <a:solidFill>
                  <a:schemeClr val="bg1"/>
                </a:solidFill>
                <a:latin typeface="Arial" pitchFamily="34" charset="0"/>
                <a:cs typeface="Times New Roman" pitchFamily="18" charset="0"/>
              </a:rPr>
              <a:t>, and settled the Ammonites in their place. </a:t>
            </a:r>
          </a:p>
          <a:p>
            <a:pPr algn="r" eaLnBrk="1" hangingPunct="1">
              <a:lnSpc>
                <a:spcPct val="90000"/>
              </a:lnSpc>
              <a:spcBef>
                <a:spcPct val="20000"/>
              </a:spcBef>
            </a:pPr>
            <a:r>
              <a:rPr lang="en-US" altLang="en-US" b="1" i="1" dirty="0">
                <a:solidFill>
                  <a:schemeClr val="bg1"/>
                </a:solidFill>
                <a:latin typeface="Arial" pitchFamily="34" charset="0"/>
                <a:cs typeface="Times New Roman" pitchFamily="18" charset="0"/>
              </a:rPr>
              <a:t>(Deut. 2:19)</a:t>
            </a:r>
          </a:p>
        </p:txBody>
      </p:sp>
      <p:sp>
        <p:nvSpPr>
          <p:cNvPr id="4"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96</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r>
              <a:rPr lang="en-US" altLang="en-US" sz="4000" b="1">
                <a:solidFill>
                  <a:srgbClr val="FFFF66"/>
                </a:solidFill>
                <a:latin typeface="Arial" pitchFamily="34" charset="0"/>
                <a:ea typeface="ＭＳ Ｐゴシック" pitchFamily="34" charset="-128"/>
              </a:rPr>
              <a:t>Dealings with Israel – </a:t>
            </a:r>
            <a:br>
              <a:rPr lang="en-US" altLang="en-US" sz="4000" b="1">
                <a:solidFill>
                  <a:srgbClr val="FFFF66"/>
                </a:solidFill>
                <a:latin typeface="Arial" pitchFamily="34" charset="0"/>
                <a:ea typeface="ＭＳ Ｐゴシック" pitchFamily="34" charset="-128"/>
              </a:rPr>
            </a:br>
            <a:r>
              <a:rPr lang="en-US" altLang="en-US" sz="4000" b="1">
                <a:solidFill>
                  <a:srgbClr val="FFFF66"/>
                </a:solidFill>
                <a:latin typeface="Arial" pitchFamily="34" charset="0"/>
                <a:ea typeface="ＭＳ Ｐゴシック" pitchFamily="34" charset="-128"/>
              </a:rPr>
              <a:t>Exodus to Pre-Monarchy</a:t>
            </a:r>
          </a:p>
        </p:txBody>
      </p:sp>
      <p:sp>
        <p:nvSpPr>
          <p:cNvPr id="154627" name="Rectangle 3"/>
          <p:cNvSpPr txBox="1">
            <a:spLocks noChangeArrowheads="1"/>
          </p:cNvSpPr>
          <p:nvPr/>
        </p:nvSpPr>
        <p:spPr bwMode="auto">
          <a:xfrm>
            <a:off x="381000" y="2209800"/>
            <a:ext cx="8610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lnSpc>
                <a:spcPct val="90000"/>
              </a:lnSpc>
              <a:spcBef>
                <a:spcPct val="20000"/>
              </a:spcBef>
              <a:buFontTx/>
              <a:buChar char="•"/>
            </a:pPr>
            <a:r>
              <a:rPr lang="en-US" altLang="en-US" sz="2800" b="1" dirty="0">
                <a:solidFill>
                  <a:schemeClr val="bg1"/>
                </a:solidFill>
                <a:latin typeface="Arial" pitchFamily="34" charset="0"/>
                <a:cs typeface="Times New Roman" pitchFamily="18" charset="0"/>
              </a:rPr>
              <a:t>Instead of showing hospitality and kindness to the Israelites, the Ammonites joined with the Moabites, whose king, Balak son of Zippor, hired Balaam, a pagan prophet from NW Mesopotamia to curse the sons of Israel.  Instead of cursing them, Balaam was compelled by the Spirit of God to bless Israel (Num. 22–24).</a:t>
            </a:r>
          </a:p>
          <a:p>
            <a:pPr eaLnBrk="1" hangingPunct="1">
              <a:lnSpc>
                <a:spcPct val="90000"/>
              </a:lnSpc>
              <a:spcBef>
                <a:spcPct val="20000"/>
              </a:spcBef>
              <a:buFontTx/>
              <a:buChar char="•"/>
            </a:pPr>
            <a:r>
              <a:rPr lang="en-US" altLang="en-US" sz="2800" b="1" dirty="0">
                <a:solidFill>
                  <a:schemeClr val="bg1"/>
                </a:solidFill>
                <a:latin typeface="Arial" pitchFamily="34" charset="0"/>
                <a:cs typeface="Times New Roman" pitchFamily="18" charset="0"/>
              </a:rPr>
              <a:t>For this offense, they were excluded from the assembly of the L</a:t>
            </a:r>
            <a:r>
              <a:rPr lang="en-US" altLang="en-US" b="1" dirty="0">
                <a:solidFill>
                  <a:schemeClr val="bg1"/>
                </a:solidFill>
                <a:latin typeface="Arial" pitchFamily="34" charset="0"/>
                <a:cs typeface="Times New Roman" pitchFamily="18" charset="0"/>
              </a:rPr>
              <a:t>ORD</a:t>
            </a:r>
            <a:r>
              <a:rPr lang="en-US" altLang="en-US" sz="2800" b="1" dirty="0">
                <a:solidFill>
                  <a:schemeClr val="bg1"/>
                </a:solidFill>
                <a:latin typeface="Arial" pitchFamily="34" charset="0"/>
                <a:cs typeface="Times New Roman" pitchFamily="18" charset="0"/>
              </a:rPr>
              <a:t> until the tenth generation.</a:t>
            </a:r>
            <a:endParaRPr lang="en-US" altLang="en-US" sz="2800" b="1" i="1" dirty="0">
              <a:solidFill>
                <a:schemeClr val="bg1"/>
              </a:solidFill>
              <a:latin typeface="Arial" pitchFamily="34" charset="0"/>
              <a:cs typeface="Times New Roman" pitchFamily="18" charset="0"/>
            </a:endParaRPr>
          </a:p>
        </p:txBody>
      </p:sp>
      <p:sp>
        <p:nvSpPr>
          <p:cNvPr id="4"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96</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r>
              <a:rPr lang="en-US" altLang="en-US" sz="4000" b="1">
                <a:solidFill>
                  <a:srgbClr val="FFFF66"/>
                </a:solidFill>
                <a:latin typeface="Arial" pitchFamily="34" charset="0"/>
                <a:ea typeface="ＭＳ Ｐゴシック" pitchFamily="34" charset="-128"/>
              </a:rPr>
              <a:t>Dealings with Israel – </a:t>
            </a:r>
            <a:br>
              <a:rPr lang="en-US" altLang="en-US" sz="4000" b="1">
                <a:solidFill>
                  <a:srgbClr val="FFFF66"/>
                </a:solidFill>
                <a:latin typeface="Arial" pitchFamily="34" charset="0"/>
                <a:ea typeface="ＭＳ Ｐゴシック" pitchFamily="34" charset="-128"/>
              </a:rPr>
            </a:br>
            <a:r>
              <a:rPr lang="en-US" altLang="en-US" sz="4000" b="1">
                <a:solidFill>
                  <a:srgbClr val="FFFF66"/>
                </a:solidFill>
                <a:latin typeface="Arial" pitchFamily="34" charset="0"/>
                <a:ea typeface="ＭＳ Ｐゴシック" pitchFamily="34" charset="-128"/>
              </a:rPr>
              <a:t>Exodus to Pre-Monarchy</a:t>
            </a:r>
          </a:p>
        </p:txBody>
      </p:sp>
      <p:grpSp>
        <p:nvGrpSpPr>
          <p:cNvPr id="156675" name="Group 10"/>
          <p:cNvGrpSpPr>
            <a:grpSpLocks/>
          </p:cNvGrpSpPr>
          <p:nvPr/>
        </p:nvGrpSpPr>
        <p:grpSpPr bwMode="auto">
          <a:xfrm>
            <a:off x="7543800" y="2133600"/>
            <a:ext cx="1219200" cy="1447800"/>
            <a:chOff x="4896" y="1200"/>
            <a:chExt cx="538" cy="624"/>
          </a:xfrm>
        </p:grpSpPr>
        <p:sp>
          <p:nvSpPr>
            <p:cNvPr id="156678" name="Text Box 4"/>
            <p:cNvSpPr txBox="1">
              <a:spLocks noChangeArrowheads="1"/>
            </p:cNvSpPr>
            <p:nvPr/>
          </p:nvSpPr>
          <p:spPr bwMode="auto">
            <a:xfrm>
              <a:off x="5136" y="1392"/>
              <a:ext cx="288"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endParaRPr lang="en-US" altLang="en-US" sz="1800">
                <a:latin typeface="Arial" pitchFamily="34" charset="0"/>
                <a:cs typeface="Arial" pitchFamily="34" charset="0"/>
              </a:endParaRPr>
            </a:p>
          </p:txBody>
        </p:sp>
        <p:pic>
          <p:nvPicPr>
            <p:cNvPr id="156679" name="Picture 5" descr="BD07245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96" y="1392"/>
              <a:ext cx="538"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0" name="Line 8"/>
            <p:cNvSpPr>
              <a:spLocks noChangeShapeType="1"/>
            </p:cNvSpPr>
            <p:nvPr/>
          </p:nvSpPr>
          <p:spPr bwMode="auto">
            <a:xfrm>
              <a:off x="4896" y="1296"/>
              <a:ext cx="528" cy="48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6681" name="Line 9"/>
            <p:cNvSpPr>
              <a:spLocks noChangeShapeType="1"/>
            </p:cNvSpPr>
            <p:nvPr/>
          </p:nvSpPr>
          <p:spPr bwMode="auto">
            <a:xfrm flipH="1">
              <a:off x="4944" y="1200"/>
              <a:ext cx="384" cy="62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56676" name="Rectangle 3"/>
          <p:cNvSpPr txBox="1">
            <a:spLocks noChangeArrowheads="1"/>
          </p:cNvSpPr>
          <p:nvPr/>
        </p:nvSpPr>
        <p:spPr bwMode="auto">
          <a:xfrm>
            <a:off x="0" y="2209800"/>
            <a:ext cx="7716838"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228600" indent="-228600" algn="ctr" eaLnBrk="1" hangingPunct="1">
              <a:lnSpc>
                <a:spcPct val="90000"/>
              </a:lnSpc>
              <a:spcBef>
                <a:spcPct val="20000"/>
              </a:spcBef>
              <a:buFontTx/>
              <a:buChar char="•"/>
            </a:pPr>
            <a:r>
              <a:rPr lang="en-US" altLang="en-US" sz="2800" b="1" dirty="0">
                <a:solidFill>
                  <a:schemeClr val="bg1"/>
                </a:solidFill>
                <a:latin typeface="Arial" pitchFamily="34" charset="0"/>
                <a:cs typeface="Times New Roman" pitchFamily="18" charset="0"/>
              </a:rPr>
              <a:t>Moses also instructed the Israelites not to seek a treaty of friendship with them.</a:t>
            </a:r>
          </a:p>
          <a:p>
            <a:pPr marL="228600" indent="-228600" algn="ctr" eaLnBrk="1" hangingPunct="1">
              <a:lnSpc>
                <a:spcPct val="90000"/>
              </a:lnSpc>
              <a:spcBef>
                <a:spcPct val="20000"/>
              </a:spcBef>
            </a:pPr>
            <a:endParaRPr lang="en-US" altLang="en-US" sz="2800" b="1" dirty="0">
              <a:solidFill>
                <a:schemeClr val="bg1"/>
              </a:solidFill>
              <a:latin typeface="Arial" pitchFamily="34" charset="0"/>
              <a:cs typeface="Times New Roman" pitchFamily="18" charset="0"/>
            </a:endParaRPr>
          </a:p>
          <a:p>
            <a:pPr marL="228600" indent="-228600" algn="ctr" eaLnBrk="1" hangingPunct="1">
              <a:lnSpc>
                <a:spcPct val="90000"/>
              </a:lnSpc>
              <a:spcBef>
                <a:spcPct val="20000"/>
              </a:spcBef>
              <a:buFontTx/>
              <a:buChar char="•"/>
            </a:pPr>
            <a:r>
              <a:rPr lang="en-US" altLang="en-US" sz="2800" b="1" dirty="0">
                <a:solidFill>
                  <a:schemeClr val="bg1"/>
                </a:solidFill>
                <a:latin typeface="Arial" pitchFamily="34" charset="0"/>
                <a:cs typeface="Times New Roman" pitchFamily="18" charset="0"/>
              </a:rPr>
              <a:t>In the days of the Judges, the Ammonites, together with the Amalekites, joined forces with Eglon, king of Moab, who attacked Israel and regained former Moabite territory at the northern end of the Dead Sea. The Israelites were subject to Eglon for 18 years.  </a:t>
            </a:r>
            <a:r>
              <a:rPr lang="en-US" altLang="en-US" b="1" i="1" dirty="0">
                <a:solidFill>
                  <a:schemeClr val="bg1"/>
                </a:solidFill>
                <a:latin typeface="Arial" pitchFamily="34" charset="0"/>
                <a:cs typeface="Times New Roman" pitchFamily="18" charset="0"/>
              </a:rPr>
              <a:t>Judg. 3:13</a:t>
            </a:r>
            <a:endParaRPr lang="en-US" altLang="en-US" sz="2800" b="1" dirty="0">
              <a:solidFill>
                <a:schemeClr val="bg1"/>
              </a:solidFill>
              <a:latin typeface="Arial" pitchFamily="34" charset="0"/>
              <a:cs typeface="Times New Roman" pitchFamily="18" charset="0"/>
            </a:endParaRPr>
          </a:p>
        </p:txBody>
      </p:sp>
      <p:sp>
        <p:nvSpPr>
          <p:cNvPr id="9"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96</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r>
              <a:rPr lang="en-US" altLang="en-US" sz="4000" b="1">
                <a:solidFill>
                  <a:srgbClr val="FFFF66"/>
                </a:solidFill>
                <a:latin typeface="Arial" pitchFamily="34" charset="0"/>
                <a:ea typeface="ＭＳ Ｐゴシック" pitchFamily="34" charset="-128"/>
              </a:rPr>
              <a:t>Dealings with Israel – </a:t>
            </a:r>
            <a:br>
              <a:rPr lang="en-US" altLang="en-US" sz="4000" b="1">
                <a:solidFill>
                  <a:srgbClr val="FFFF66"/>
                </a:solidFill>
                <a:latin typeface="Arial" pitchFamily="34" charset="0"/>
                <a:ea typeface="ＭＳ Ｐゴシック" pitchFamily="34" charset="-128"/>
              </a:rPr>
            </a:br>
            <a:r>
              <a:rPr lang="en-US" altLang="en-US" sz="4000" b="1">
                <a:solidFill>
                  <a:srgbClr val="FFFF66"/>
                </a:solidFill>
                <a:latin typeface="Arial" pitchFamily="34" charset="0"/>
                <a:ea typeface="ＭＳ Ｐゴシック" pitchFamily="34" charset="-128"/>
              </a:rPr>
              <a:t>Exodus to Pre-Monarchy</a:t>
            </a:r>
          </a:p>
        </p:txBody>
      </p:sp>
      <p:sp>
        <p:nvSpPr>
          <p:cNvPr id="158723" name="Rectangle 3"/>
          <p:cNvSpPr txBox="1">
            <a:spLocks noChangeArrowheads="1"/>
          </p:cNvSpPr>
          <p:nvPr/>
        </p:nvSpPr>
        <p:spPr bwMode="auto">
          <a:xfrm>
            <a:off x="381000" y="2286000"/>
            <a:ext cx="8686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228600" indent="-228600" algn="ctr" eaLnBrk="1" hangingPunct="1">
              <a:lnSpc>
                <a:spcPct val="90000"/>
              </a:lnSpc>
              <a:spcBef>
                <a:spcPct val="20000"/>
              </a:spcBef>
              <a:buFontTx/>
              <a:buChar char="•"/>
            </a:pPr>
            <a:r>
              <a:rPr lang="en-US" altLang="en-US" sz="2800" b="1" dirty="0">
                <a:solidFill>
                  <a:schemeClr val="bg1"/>
                </a:solidFill>
                <a:latin typeface="Arial" pitchFamily="34" charset="0"/>
                <a:cs typeface="Times New Roman" pitchFamily="18" charset="0"/>
              </a:rPr>
              <a:t>Due to Israel's idolatry (worshipping the Canaanite gods) and evil, God punished them by sending the Philistines and Ammonites to oppress them for 18 years on the east side of the Jordan in Gilead.</a:t>
            </a:r>
          </a:p>
          <a:p>
            <a:pPr marL="228600" indent="-228600" algn="ctr" eaLnBrk="1" hangingPunct="1">
              <a:lnSpc>
                <a:spcPct val="90000"/>
              </a:lnSpc>
              <a:spcBef>
                <a:spcPct val="20000"/>
              </a:spcBef>
              <a:buFontTx/>
              <a:buChar char="•"/>
            </a:pPr>
            <a:r>
              <a:rPr lang="en-US" altLang="en-US" sz="2800" b="1" dirty="0">
                <a:solidFill>
                  <a:schemeClr val="bg1"/>
                </a:solidFill>
                <a:latin typeface="Arial" pitchFamily="34" charset="0"/>
                <a:cs typeface="Times New Roman" pitchFamily="18" charset="0"/>
              </a:rPr>
              <a:t>Ammonites also crossed the Jordan to fight the tribes of Judah, Benjamin and Ephraim.  </a:t>
            </a:r>
          </a:p>
          <a:p>
            <a:pPr marL="228600" indent="-228600" algn="ctr" eaLnBrk="1" hangingPunct="1">
              <a:lnSpc>
                <a:spcPct val="90000"/>
              </a:lnSpc>
              <a:spcBef>
                <a:spcPct val="20000"/>
              </a:spcBef>
              <a:buFontTx/>
              <a:buChar char="•"/>
            </a:pPr>
            <a:r>
              <a:rPr lang="en-US" altLang="en-US" sz="2800" b="1" dirty="0">
                <a:solidFill>
                  <a:schemeClr val="bg1"/>
                </a:solidFill>
                <a:latin typeface="Arial" pitchFamily="34" charset="0"/>
                <a:cs typeface="Times New Roman" pitchFamily="18" charset="0"/>
              </a:rPr>
              <a:t>Israel was left in a state of great distress and they repented and cried out to God for help.</a:t>
            </a:r>
          </a:p>
        </p:txBody>
      </p:sp>
      <p:sp>
        <p:nvSpPr>
          <p:cNvPr id="4"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96</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28600"/>
            <a:ext cx="8229600" cy="1219200"/>
          </a:xfrm>
        </p:spPr>
        <p:txBody>
          <a:bodyPr/>
          <a:lstStyle/>
          <a:p>
            <a:pPr eaLnBrk="1" hangingPunct="1"/>
            <a:r>
              <a:rPr lang="en-US" altLang="en-US" sz="4000" b="1">
                <a:solidFill>
                  <a:srgbClr val="FFFF66"/>
                </a:solidFill>
                <a:latin typeface="Arial" pitchFamily="34" charset="0"/>
                <a:ea typeface="ＭＳ Ｐゴシック" pitchFamily="34" charset="-128"/>
              </a:rPr>
              <a:t>Dealings with Israel – </a:t>
            </a:r>
            <a:br>
              <a:rPr lang="en-US" altLang="en-US" sz="4000" b="1">
                <a:solidFill>
                  <a:srgbClr val="FFFF66"/>
                </a:solidFill>
                <a:latin typeface="Arial" pitchFamily="34" charset="0"/>
                <a:ea typeface="ＭＳ Ｐゴシック" pitchFamily="34" charset="-128"/>
              </a:rPr>
            </a:br>
            <a:r>
              <a:rPr lang="en-US" altLang="en-US" sz="4000" b="1">
                <a:solidFill>
                  <a:srgbClr val="FFFF66"/>
                </a:solidFill>
                <a:latin typeface="Arial" pitchFamily="34" charset="0"/>
                <a:ea typeface="ＭＳ Ｐゴシック" pitchFamily="34" charset="-128"/>
              </a:rPr>
              <a:t>Exodus to Pre-Monarchy</a:t>
            </a:r>
          </a:p>
        </p:txBody>
      </p:sp>
      <p:sp>
        <p:nvSpPr>
          <p:cNvPr id="160771" name="Rectangle 3"/>
          <p:cNvSpPr txBox="1">
            <a:spLocks noChangeArrowheads="1"/>
          </p:cNvSpPr>
          <p:nvPr/>
        </p:nvSpPr>
        <p:spPr bwMode="auto">
          <a:xfrm>
            <a:off x="381000" y="1752600"/>
            <a:ext cx="83820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lnSpc>
                <a:spcPct val="90000"/>
              </a:lnSpc>
              <a:spcBef>
                <a:spcPct val="20000"/>
              </a:spcBef>
              <a:buFontTx/>
              <a:buChar char="•"/>
            </a:pPr>
            <a:r>
              <a:rPr lang="en-US" altLang="en-US" sz="2800" b="1" dirty="0">
                <a:solidFill>
                  <a:schemeClr val="bg1"/>
                </a:solidFill>
                <a:latin typeface="Arial" pitchFamily="34" charset="0"/>
                <a:cs typeface="Times New Roman" pitchFamily="18" charset="0"/>
              </a:rPr>
              <a:t>God sent them a deliverer: Jephthah the Gileadite, whose mother was a prostitute, led the Gileadites in the first major battle fought between the Ammonites and Israelites (c. 1100-1020 BC).  The Ammonites were led by an unnamed king.  </a:t>
            </a:r>
          </a:p>
          <a:p>
            <a:pPr algn="ctr" eaLnBrk="1" hangingPunct="1">
              <a:lnSpc>
                <a:spcPct val="90000"/>
              </a:lnSpc>
              <a:spcBef>
                <a:spcPct val="20000"/>
              </a:spcBef>
              <a:buFontTx/>
              <a:buChar char="•"/>
            </a:pPr>
            <a:r>
              <a:rPr lang="en-US" altLang="en-US" sz="2800" b="1" dirty="0">
                <a:solidFill>
                  <a:schemeClr val="bg1"/>
                </a:solidFill>
                <a:latin typeface="Arial" pitchFamily="34" charset="0"/>
                <a:cs typeface="Times New Roman" pitchFamily="18" charset="0"/>
              </a:rPr>
              <a:t>God gave the Ammonites into the hands of Jephthah and he defeated them decisively.  Twenty towns were devastated and the Ammonites were subdued by Israel. </a:t>
            </a:r>
          </a:p>
          <a:p>
            <a:pPr algn="ctr" eaLnBrk="1" hangingPunct="1">
              <a:lnSpc>
                <a:spcPct val="90000"/>
              </a:lnSpc>
              <a:spcBef>
                <a:spcPct val="20000"/>
              </a:spcBef>
            </a:pPr>
            <a:r>
              <a:rPr lang="en-US" altLang="en-US" b="1" i="1" dirty="0">
                <a:solidFill>
                  <a:schemeClr val="bg1"/>
                </a:solidFill>
                <a:latin typeface="Arial" pitchFamily="34" charset="0"/>
                <a:cs typeface="Times New Roman" pitchFamily="18" charset="0"/>
              </a:rPr>
              <a:t>Judg. 10:6–11:32</a:t>
            </a:r>
            <a:endParaRPr lang="en-US" altLang="en-US" sz="3000" b="1" dirty="0">
              <a:solidFill>
                <a:schemeClr val="bg1"/>
              </a:solidFill>
              <a:latin typeface="Arial" pitchFamily="34" charset="0"/>
              <a:cs typeface="Times New Roman" pitchFamily="18" charset="0"/>
            </a:endParaRPr>
          </a:p>
        </p:txBody>
      </p:sp>
      <p:sp>
        <p:nvSpPr>
          <p:cNvPr id="4"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2818"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971800" y="0"/>
            <a:ext cx="6172200" cy="6858000"/>
          </a:xfrm>
          <a:noFill/>
        </p:spPr>
      </p:pic>
      <p:sp>
        <p:nvSpPr>
          <p:cNvPr id="162819" name="Text Box 3"/>
          <p:cNvSpPr txBox="1">
            <a:spLocks noChangeArrowheads="1"/>
          </p:cNvSpPr>
          <p:nvPr/>
        </p:nvSpPr>
        <p:spPr bwMode="auto">
          <a:xfrm>
            <a:off x="228600" y="304800"/>
            <a:ext cx="2590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3200" b="1">
                <a:solidFill>
                  <a:schemeClr val="bg1"/>
                </a:solidFill>
                <a:latin typeface="Arial" pitchFamily="34" charset="0"/>
                <a:cs typeface="Times New Roman" pitchFamily="18" charset="0"/>
              </a:rPr>
              <a:t>Jephthah recounted the journey taken by the Israelites when they took the Promised Land</a:t>
            </a:r>
          </a:p>
        </p:txBody>
      </p:sp>
      <p:sp>
        <p:nvSpPr>
          <p:cNvPr id="162820" name="Title 1"/>
          <p:cNvSpPr>
            <a:spLocks noGrp="1"/>
          </p:cNvSpPr>
          <p:nvPr>
            <p:ph type="title"/>
          </p:nvPr>
        </p:nvSpPr>
        <p:spPr>
          <a:xfrm>
            <a:off x="381000" y="5562600"/>
            <a:ext cx="7696200" cy="914400"/>
          </a:xfrm>
          <a:solidFill>
            <a:srgbClr val="800000"/>
          </a:solidFill>
        </p:spPr>
        <p:txBody>
          <a:bodyPr/>
          <a:lstStyle/>
          <a:p>
            <a:r>
              <a:rPr lang="en-US" altLang="en-US" sz="3600" b="1">
                <a:solidFill>
                  <a:schemeClr val="bg1"/>
                </a:solidFill>
                <a:latin typeface="Arial" pitchFamily="34" charset="0"/>
                <a:ea typeface="ＭＳ Ｐゴシック" pitchFamily="34" charset="-128"/>
              </a:rPr>
              <a:t>Jephthah's Speech (Judges 11)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685800" y="381000"/>
            <a:ext cx="7772400" cy="1143000"/>
          </a:xfrm>
        </p:spPr>
        <p:txBody>
          <a:bodyPr/>
          <a:lstStyle/>
          <a:p>
            <a:pPr eaLnBrk="1" hangingPunct="1"/>
            <a:r>
              <a:rPr lang="en-US" altLang="en-US" sz="4000" b="1">
                <a:solidFill>
                  <a:srgbClr val="FFFF66"/>
                </a:solidFill>
                <a:latin typeface="Arial" pitchFamily="34" charset="0"/>
                <a:ea typeface="ＭＳ Ｐゴシック" pitchFamily="34" charset="-128"/>
              </a:rPr>
              <a:t>Dealings with Israel – </a:t>
            </a:r>
            <a:br>
              <a:rPr lang="en-US" altLang="en-US" sz="4000" b="1">
                <a:solidFill>
                  <a:srgbClr val="FFFF66"/>
                </a:solidFill>
                <a:latin typeface="Arial" pitchFamily="34" charset="0"/>
                <a:ea typeface="ＭＳ Ｐゴシック" pitchFamily="34" charset="-128"/>
              </a:rPr>
            </a:br>
            <a:r>
              <a:rPr lang="en-US" altLang="en-US" sz="4000" b="1">
                <a:solidFill>
                  <a:srgbClr val="FFFF66"/>
                </a:solidFill>
                <a:latin typeface="Arial" pitchFamily="34" charset="0"/>
                <a:ea typeface="ＭＳ Ｐゴシック" pitchFamily="34" charset="-128"/>
              </a:rPr>
              <a:t>Exodus to Pre-Monarchy</a:t>
            </a:r>
          </a:p>
        </p:txBody>
      </p:sp>
      <p:sp>
        <p:nvSpPr>
          <p:cNvPr id="164867" name="Rectangle 3"/>
          <p:cNvSpPr txBox="1">
            <a:spLocks noChangeArrowheads="1"/>
          </p:cNvSpPr>
          <p:nvPr/>
        </p:nvSpPr>
        <p:spPr bwMode="auto">
          <a:xfrm>
            <a:off x="381000" y="1828800"/>
            <a:ext cx="8686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lnSpc>
                <a:spcPct val="90000"/>
              </a:lnSpc>
              <a:spcBef>
                <a:spcPct val="20000"/>
              </a:spcBef>
              <a:buFontTx/>
              <a:buChar char="•"/>
            </a:pPr>
            <a:r>
              <a:rPr lang="en-US" altLang="en-US" sz="3000" b="1" dirty="0">
                <a:solidFill>
                  <a:schemeClr val="bg1"/>
                </a:solidFill>
                <a:latin typeface="Arial" pitchFamily="34" charset="0"/>
                <a:cs typeface="Times New Roman" pitchFamily="18" charset="0"/>
              </a:rPr>
              <a:t>Gilead was attractive to the Ammonites probably because the great plains east of the Jordan were perfect to raise livestock.  </a:t>
            </a:r>
          </a:p>
          <a:p>
            <a:pPr algn="ctr" eaLnBrk="1" hangingPunct="1">
              <a:lnSpc>
                <a:spcPct val="90000"/>
              </a:lnSpc>
              <a:spcBef>
                <a:spcPct val="20000"/>
              </a:spcBef>
              <a:buFontTx/>
              <a:buChar char="•"/>
            </a:pPr>
            <a:r>
              <a:rPr lang="en-US" altLang="en-US" sz="3000" b="1" dirty="0">
                <a:solidFill>
                  <a:schemeClr val="bg1"/>
                </a:solidFill>
                <a:latin typeface="Arial" pitchFamily="34" charset="0"/>
                <a:cs typeface="Times New Roman" pitchFamily="18" charset="0"/>
              </a:rPr>
              <a:t>The tribes of Gad and Reuben lived closest to the Ammonites (and the Moabites).  Pastoral farming was their chief means of livelihood. </a:t>
            </a:r>
            <a:r>
              <a:rPr lang="en-US" altLang="en-US" b="1" i="1" dirty="0">
                <a:solidFill>
                  <a:schemeClr val="bg1"/>
                </a:solidFill>
                <a:latin typeface="Arial" pitchFamily="34" charset="0"/>
                <a:cs typeface="Times New Roman" pitchFamily="18" charset="0"/>
              </a:rPr>
              <a:t>Num. 32</a:t>
            </a:r>
            <a:endParaRPr lang="en-US" altLang="en-US" sz="3000" b="1" dirty="0">
              <a:solidFill>
                <a:schemeClr val="bg1"/>
              </a:solidFill>
              <a:latin typeface="Arial" pitchFamily="34" charset="0"/>
              <a:cs typeface="Times New Roman" pitchFamily="18" charset="0"/>
            </a:endParaRPr>
          </a:p>
          <a:p>
            <a:pPr algn="ctr" eaLnBrk="1" hangingPunct="1">
              <a:lnSpc>
                <a:spcPct val="90000"/>
              </a:lnSpc>
              <a:spcBef>
                <a:spcPct val="20000"/>
              </a:spcBef>
              <a:buFontTx/>
              <a:buChar char="•"/>
            </a:pPr>
            <a:r>
              <a:rPr lang="en-US" altLang="en-US" sz="3000" b="1" dirty="0">
                <a:solidFill>
                  <a:schemeClr val="bg1"/>
                </a:solidFill>
                <a:latin typeface="Arial" pitchFamily="34" charset="0"/>
                <a:cs typeface="Times New Roman" pitchFamily="18" charset="0"/>
              </a:rPr>
              <a:t>God denounced Ammonites for their great cruelty in battle—ripping open pregnant women in Gilead.</a:t>
            </a:r>
            <a:r>
              <a:rPr lang="en-US" altLang="en-US" sz="2600" b="1" dirty="0">
                <a:solidFill>
                  <a:schemeClr val="bg1"/>
                </a:solidFill>
                <a:latin typeface="Arial" pitchFamily="34" charset="0"/>
                <a:cs typeface="Times New Roman" pitchFamily="18" charset="0"/>
              </a:rPr>
              <a:t> </a:t>
            </a:r>
            <a:r>
              <a:rPr lang="en-US" altLang="en-US" b="1" i="1" dirty="0">
                <a:solidFill>
                  <a:schemeClr val="bg1"/>
                </a:solidFill>
                <a:latin typeface="Arial" pitchFamily="34" charset="0"/>
                <a:cs typeface="Times New Roman" pitchFamily="18" charset="0"/>
              </a:rPr>
              <a:t>Amos 1:13; Jer. 49:1-6</a:t>
            </a:r>
          </a:p>
        </p:txBody>
      </p:sp>
      <p:sp>
        <p:nvSpPr>
          <p:cNvPr id="4"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altLang="en-US">
                <a:latin typeface="Arial" pitchFamily="34" charset="0"/>
                <a:ea typeface="ＭＳ Ｐゴシック" pitchFamily="34" charset="-128"/>
              </a:rPr>
              <a:t>Ammon’s Beginnings</a:t>
            </a:r>
          </a:p>
        </p:txBody>
      </p:sp>
      <p:pic>
        <p:nvPicPr>
          <p:cNvPr id="302084" name="Picture 4" descr="lot_part_abra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763"/>
            <a:ext cx="9144000" cy="647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9" name="Picture 9" descr="SODOM%20AND%20GOMORRA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
            <a:ext cx="9296400" cy="59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5" name="Picture 5" descr="god angry with sod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9550"/>
            <a:ext cx="9144000"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6" name="Picture 6" descr="angels_destroy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0"/>
            <a:ext cx="6491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7" name="Picture 7" descr="fle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0"/>
            <a:ext cx="5505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90" name="Text Box 10"/>
          <p:cNvSpPr txBox="1">
            <a:spLocks noChangeArrowheads="1"/>
          </p:cNvSpPr>
          <p:nvPr/>
        </p:nvSpPr>
        <p:spPr bwMode="auto">
          <a:xfrm>
            <a:off x="1371600" y="236538"/>
            <a:ext cx="5334000" cy="5632450"/>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i="1">
                <a:solidFill>
                  <a:srgbClr val="FFFFFF"/>
                </a:solidFill>
                <a:effectLst>
                  <a:outerShdw blurRad="38100" dist="38100" dir="2700000" algn="tl">
                    <a:srgbClr val="0000C0"/>
                  </a:outerShdw>
                </a:effectLst>
                <a:latin typeface="Arial" pitchFamily="34" charset="0"/>
              </a:rPr>
              <a:t>Genesis 13:8-9</a:t>
            </a:r>
          </a:p>
          <a:p>
            <a:pPr eaLnBrk="1" hangingPunct="1">
              <a:spcBef>
                <a:spcPct val="50000"/>
              </a:spcBef>
            </a:pPr>
            <a:r>
              <a:rPr lang="en-US" altLang="en-US" sz="2800" b="1" baseline="30000">
                <a:solidFill>
                  <a:srgbClr val="FFFFFF"/>
                </a:solidFill>
                <a:effectLst>
                  <a:outerShdw blurRad="38100" dist="38100" dir="2700000" algn="tl">
                    <a:srgbClr val="0000C0"/>
                  </a:outerShdw>
                </a:effectLst>
                <a:latin typeface="Arial" pitchFamily="34" charset="0"/>
              </a:rPr>
              <a:t>8</a:t>
            </a:r>
            <a:r>
              <a:rPr lang="en-US" altLang="en-US" sz="2800" b="1">
                <a:solidFill>
                  <a:srgbClr val="FFFFFF"/>
                </a:solidFill>
                <a:effectLst>
                  <a:outerShdw blurRad="38100" dist="38100" dir="2700000" algn="tl">
                    <a:srgbClr val="0000C0"/>
                  </a:outerShdw>
                </a:effectLst>
                <a:latin typeface="Arial" pitchFamily="34" charset="0"/>
              </a:rPr>
              <a:t> So Abram said to Lot, "Let</a:t>
            </a:r>
            <a:r>
              <a:rPr lang="fr-FR" altLang="en-US" sz="2800" b="1">
                <a:solidFill>
                  <a:srgbClr val="FFFFFF"/>
                </a:solidFill>
                <a:effectLst>
                  <a:outerShdw blurRad="38100" dist="38100" dir="2700000" algn="tl">
                    <a:srgbClr val="0000C0"/>
                  </a:outerShdw>
                </a:effectLst>
                <a:latin typeface="Arial" pitchFamily="34" charset="0"/>
              </a:rPr>
              <a:t>'</a:t>
            </a:r>
            <a:r>
              <a:rPr lang="en-US" altLang="en-US" sz="2800" b="1">
                <a:solidFill>
                  <a:srgbClr val="FFFFFF"/>
                </a:solidFill>
                <a:effectLst>
                  <a:outerShdw blurRad="38100" dist="38100" dir="2700000" algn="tl">
                    <a:srgbClr val="0000C0"/>
                  </a:outerShdw>
                </a:effectLst>
                <a:latin typeface="Arial" pitchFamily="34" charset="0"/>
              </a:rPr>
              <a:t>s not have any quarreling between you and me, or between your herdsmen and mine, for we are brothers. </a:t>
            </a:r>
          </a:p>
          <a:p>
            <a:pPr eaLnBrk="1" hangingPunct="1">
              <a:spcBef>
                <a:spcPct val="50000"/>
              </a:spcBef>
            </a:pPr>
            <a:r>
              <a:rPr lang="en-US" altLang="en-US" sz="2800" b="1" baseline="30000">
                <a:solidFill>
                  <a:srgbClr val="FFFFFF"/>
                </a:solidFill>
                <a:effectLst>
                  <a:outerShdw blurRad="38100" dist="38100" dir="2700000" algn="tl">
                    <a:srgbClr val="0000C0"/>
                  </a:outerShdw>
                </a:effectLst>
                <a:latin typeface="Arial" pitchFamily="34" charset="0"/>
              </a:rPr>
              <a:t>9</a:t>
            </a:r>
            <a:r>
              <a:rPr lang="en-US" altLang="en-US" sz="2800" b="1">
                <a:solidFill>
                  <a:srgbClr val="FFFFFF"/>
                </a:solidFill>
                <a:effectLst>
                  <a:outerShdw blurRad="38100" dist="38100" dir="2700000" algn="tl">
                    <a:srgbClr val="0000C0"/>
                  </a:outerShdw>
                </a:effectLst>
                <a:latin typeface="Arial" pitchFamily="34" charset="0"/>
              </a:rPr>
              <a:t> Is not the whole land before you? Let</a:t>
            </a:r>
            <a:r>
              <a:rPr lang="fr-FR" altLang="en-US" sz="2800" b="1">
                <a:solidFill>
                  <a:srgbClr val="FFFFFF"/>
                </a:solidFill>
                <a:effectLst>
                  <a:outerShdw blurRad="38100" dist="38100" dir="2700000" algn="tl">
                    <a:srgbClr val="0000C0"/>
                  </a:outerShdw>
                </a:effectLst>
                <a:latin typeface="Arial" pitchFamily="34" charset="0"/>
              </a:rPr>
              <a:t>'</a:t>
            </a:r>
            <a:r>
              <a:rPr lang="en-US" altLang="en-US" sz="2800" b="1">
                <a:solidFill>
                  <a:srgbClr val="FFFFFF"/>
                </a:solidFill>
                <a:effectLst>
                  <a:outerShdw blurRad="38100" dist="38100" dir="2700000" algn="tl">
                    <a:srgbClr val="0000C0"/>
                  </a:outerShdw>
                </a:effectLst>
                <a:latin typeface="Arial" pitchFamily="34" charset="0"/>
              </a:rPr>
              <a:t>s part company. If you go to the left, I</a:t>
            </a:r>
            <a:r>
              <a:rPr lang="fr-FR" altLang="en-US" sz="2800" b="1">
                <a:solidFill>
                  <a:srgbClr val="FFFFFF"/>
                </a:solidFill>
                <a:effectLst>
                  <a:outerShdw blurRad="38100" dist="38100" dir="2700000" algn="tl">
                    <a:srgbClr val="0000C0"/>
                  </a:outerShdw>
                </a:effectLst>
                <a:latin typeface="Arial" pitchFamily="34" charset="0"/>
              </a:rPr>
              <a:t>'</a:t>
            </a:r>
            <a:r>
              <a:rPr lang="en-US" altLang="en-US" sz="2800" b="1">
                <a:solidFill>
                  <a:srgbClr val="FFFFFF"/>
                </a:solidFill>
                <a:effectLst>
                  <a:outerShdw blurRad="38100" dist="38100" dir="2700000" algn="tl">
                    <a:srgbClr val="0000C0"/>
                  </a:outerShdw>
                </a:effectLst>
                <a:latin typeface="Arial" pitchFamily="34" charset="0"/>
              </a:rPr>
              <a:t>ll go to the right; if you go to the right, I</a:t>
            </a:r>
            <a:r>
              <a:rPr lang="fr-FR" altLang="en-US" sz="2800" b="1">
                <a:solidFill>
                  <a:srgbClr val="FFFFFF"/>
                </a:solidFill>
                <a:effectLst>
                  <a:outerShdw blurRad="38100" dist="38100" dir="2700000" algn="tl">
                    <a:srgbClr val="0000C0"/>
                  </a:outerShdw>
                </a:effectLst>
                <a:latin typeface="Arial" pitchFamily="34" charset="0"/>
              </a:rPr>
              <a:t>'</a:t>
            </a:r>
            <a:r>
              <a:rPr lang="en-US" altLang="en-US" sz="2800" b="1">
                <a:solidFill>
                  <a:srgbClr val="FFFFFF"/>
                </a:solidFill>
                <a:effectLst>
                  <a:outerShdw blurRad="38100" dist="38100" dir="2700000" algn="tl">
                    <a:srgbClr val="0000C0"/>
                  </a:outerShdw>
                </a:effectLst>
                <a:latin typeface="Arial" pitchFamily="34" charset="0"/>
              </a:rPr>
              <a:t>ll go to the left." </a:t>
            </a:r>
            <a:br>
              <a:rPr lang="en-US" altLang="en-US" sz="2800" b="1">
                <a:solidFill>
                  <a:srgbClr val="FFFFFF"/>
                </a:solidFill>
                <a:effectLst>
                  <a:outerShdw blurRad="38100" dist="38100" dir="2700000" algn="tl">
                    <a:srgbClr val="0000C0"/>
                  </a:outerShdw>
                </a:effectLst>
                <a:latin typeface="Arial" pitchFamily="34" charset="0"/>
              </a:rPr>
            </a:br>
            <a:endParaRPr lang="en-US" altLang="en-US" sz="2800" b="1">
              <a:solidFill>
                <a:srgbClr val="FFFFFF"/>
              </a:solidFill>
              <a:effectLst>
                <a:outerShdw blurRad="38100" dist="38100" dir="2700000" algn="tl">
                  <a:srgbClr val="0000C0"/>
                </a:outerShdw>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8" presetClass="entr" presetSubtype="0" fill="hold" nodeType="withEffect">
                                  <p:stCondLst>
                                    <p:cond delay="0"/>
                                  </p:stCondLst>
                                  <p:childTnLst>
                                    <p:set>
                                      <p:cBhvr>
                                        <p:cTn id="6" dur="1" fill="hold">
                                          <p:stCondLst>
                                            <p:cond delay="0"/>
                                          </p:stCondLst>
                                        </p:cTn>
                                        <p:tgtEl>
                                          <p:spTgt spid="302084"/>
                                        </p:tgtEl>
                                        <p:attrNameLst>
                                          <p:attrName>style.visibility</p:attrName>
                                        </p:attrNameLst>
                                      </p:cBhvr>
                                      <p:to>
                                        <p:strVal val="visible"/>
                                      </p:to>
                                    </p:set>
                                    <p:anim calcmode="lin" valueType="num">
                                      <p:cBhvr>
                                        <p:cTn id="7" dur="20000" fill="hold"/>
                                        <p:tgtEl>
                                          <p:spTgt spid="302084"/>
                                        </p:tgtEl>
                                        <p:attrNameLst>
                                          <p:attrName>ppt_x</p:attrName>
                                        </p:attrNameLst>
                                      </p:cBhvr>
                                      <p:tavLst>
                                        <p:tav tm="0">
                                          <p:val>
                                            <p:strVal val="#ppt_x"/>
                                          </p:val>
                                        </p:tav>
                                        <p:tav tm="100000">
                                          <p:val>
                                            <p:strVal val="#ppt_x"/>
                                          </p:val>
                                        </p:tav>
                                      </p:tavLst>
                                    </p:anim>
                                    <p:anim calcmode="lin" valueType="num">
                                      <p:cBhvr>
                                        <p:cTn id="8" dur="20000" fill="hold"/>
                                        <p:tgtEl>
                                          <p:spTgt spid="302084"/>
                                        </p:tgtEl>
                                        <p:attrNameLst>
                                          <p:attrName>ppt_y</p:attrName>
                                        </p:attrNameLst>
                                      </p:cBhvr>
                                      <p:tavLst>
                                        <p:tav tm="0">
                                          <p:val>
                                            <p:strVal val="#ppt_y+1"/>
                                          </p:val>
                                        </p:tav>
                                        <p:tav tm="100000">
                                          <p:val>
                                            <p:strVal val="#ppt_y-1"/>
                                          </p:val>
                                        </p:tav>
                                      </p:tavLst>
                                    </p:anim>
                                  </p:childTnLst>
                                </p:cTn>
                              </p:par>
                              <p:par>
                                <p:cTn id="9" presetID="28" presetClass="entr" presetSubtype="0" fill="hold" grpId="0" nodeType="withEffect">
                                  <p:stCondLst>
                                    <p:cond delay="13400"/>
                                  </p:stCondLst>
                                  <p:childTnLst>
                                    <p:set>
                                      <p:cBhvr>
                                        <p:cTn id="10" dur="1" fill="hold">
                                          <p:stCondLst>
                                            <p:cond delay="0"/>
                                          </p:stCondLst>
                                        </p:cTn>
                                        <p:tgtEl>
                                          <p:spTgt spid="302090"/>
                                        </p:tgtEl>
                                        <p:attrNameLst>
                                          <p:attrName>style.visibility</p:attrName>
                                        </p:attrNameLst>
                                      </p:cBhvr>
                                      <p:to>
                                        <p:strVal val="visible"/>
                                      </p:to>
                                    </p:set>
                                    <p:anim calcmode="lin" valueType="num">
                                      <p:cBhvr>
                                        <p:cTn id="11" dur="15000" fill="hold"/>
                                        <p:tgtEl>
                                          <p:spTgt spid="302090"/>
                                        </p:tgtEl>
                                        <p:attrNameLst>
                                          <p:attrName>ppt_x</p:attrName>
                                        </p:attrNameLst>
                                      </p:cBhvr>
                                      <p:tavLst>
                                        <p:tav tm="0">
                                          <p:val>
                                            <p:strVal val="#ppt_x"/>
                                          </p:val>
                                        </p:tav>
                                        <p:tav tm="100000">
                                          <p:val>
                                            <p:strVal val="#ppt_x"/>
                                          </p:val>
                                        </p:tav>
                                      </p:tavLst>
                                    </p:anim>
                                    <p:anim calcmode="lin" valueType="num">
                                      <p:cBhvr>
                                        <p:cTn id="12" dur="15000" fill="hold"/>
                                        <p:tgtEl>
                                          <p:spTgt spid="302090"/>
                                        </p:tgtEl>
                                        <p:attrNameLst>
                                          <p:attrName>ppt_y</p:attrName>
                                        </p:attrNameLst>
                                      </p:cBhvr>
                                      <p:tavLst>
                                        <p:tav tm="0">
                                          <p:val>
                                            <p:strVal val="#ppt_y+1"/>
                                          </p:val>
                                        </p:tav>
                                        <p:tav tm="100000">
                                          <p:val>
                                            <p:strVal val="#ppt_y-1"/>
                                          </p:val>
                                        </p:tav>
                                      </p:tavLst>
                                    </p:anim>
                                  </p:childTnLst>
                                </p:cTn>
                              </p:par>
                              <p:par>
                                <p:cTn id="13" presetID="28" presetClass="entr" presetSubtype="0" fill="hold" nodeType="withEffect">
                                  <p:stCondLst>
                                    <p:cond delay="23100"/>
                                  </p:stCondLst>
                                  <p:childTnLst>
                                    <p:set>
                                      <p:cBhvr>
                                        <p:cTn id="14" dur="1" fill="hold">
                                          <p:stCondLst>
                                            <p:cond delay="0"/>
                                          </p:stCondLst>
                                        </p:cTn>
                                        <p:tgtEl>
                                          <p:spTgt spid="302089"/>
                                        </p:tgtEl>
                                        <p:attrNameLst>
                                          <p:attrName>style.visibility</p:attrName>
                                        </p:attrNameLst>
                                      </p:cBhvr>
                                      <p:to>
                                        <p:strVal val="visible"/>
                                      </p:to>
                                    </p:set>
                                    <p:anim calcmode="lin" valueType="num">
                                      <p:cBhvr>
                                        <p:cTn id="15" dur="15000" fill="hold"/>
                                        <p:tgtEl>
                                          <p:spTgt spid="302089"/>
                                        </p:tgtEl>
                                        <p:attrNameLst>
                                          <p:attrName>ppt_x</p:attrName>
                                        </p:attrNameLst>
                                      </p:cBhvr>
                                      <p:tavLst>
                                        <p:tav tm="0">
                                          <p:val>
                                            <p:strVal val="#ppt_x"/>
                                          </p:val>
                                        </p:tav>
                                        <p:tav tm="100000">
                                          <p:val>
                                            <p:strVal val="#ppt_x"/>
                                          </p:val>
                                        </p:tav>
                                      </p:tavLst>
                                    </p:anim>
                                    <p:anim calcmode="lin" valueType="num">
                                      <p:cBhvr>
                                        <p:cTn id="16" dur="15000" fill="hold"/>
                                        <p:tgtEl>
                                          <p:spTgt spid="302089"/>
                                        </p:tgtEl>
                                        <p:attrNameLst>
                                          <p:attrName>ppt_y</p:attrName>
                                        </p:attrNameLst>
                                      </p:cBhvr>
                                      <p:tavLst>
                                        <p:tav tm="0">
                                          <p:val>
                                            <p:strVal val="#ppt_y+1"/>
                                          </p:val>
                                        </p:tav>
                                        <p:tav tm="100000">
                                          <p:val>
                                            <p:strVal val="#ppt_y-1"/>
                                          </p:val>
                                        </p:tav>
                                      </p:tavLst>
                                    </p:anim>
                                  </p:childTnLst>
                                </p:cTn>
                              </p:par>
                              <p:par>
                                <p:cTn id="17" presetID="28" presetClass="entr" presetSubtype="0" fill="hold" nodeType="withEffect">
                                  <p:stCondLst>
                                    <p:cond delay="33100"/>
                                  </p:stCondLst>
                                  <p:childTnLst>
                                    <p:set>
                                      <p:cBhvr>
                                        <p:cTn id="18" dur="1" fill="hold">
                                          <p:stCondLst>
                                            <p:cond delay="0"/>
                                          </p:stCondLst>
                                        </p:cTn>
                                        <p:tgtEl>
                                          <p:spTgt spid="302085"/>
                                        </p:tgtEl>
                                        <p:attrNameLst>
                                          <p:attrName>style.visibility</p:attrName>
                                        </p:attrNameLst>
                                      </p:cBhvr>
                                      <p:to>
                                        <p:strVal val="visible"/>
                                      </p:to>
                                    </p:set>
                                    <p:anim calcmode="lin" valueType="num">
                                      <p:cBhvr>
                                        <p:cTn id="19" dur="15000" fill="hold"/>
                                        <p:tgtEl>
                                          <p:spTgt spid="302085"/>
                                        </p:tgtEl>
                                        <p:attrNameLst>
                                          <p:attrName>ppt_x</p:attrName>
                                        </p:attrNameLst>
                                      </p:cBhvr>
                                      <p:tavLst>
                                        <p:tav tm="0">
                                          <p:val>
                                            <p:strVal val="#ppt_x"/>
                                          </p:val>
                                        </p:tav>
                                        <p:tav tm="100000">
                                          <p:val>
                                            <p:strVal val="#ppt_x"/>
                                          </p:val>
                                        </p:tav>
                                      </p:tavLst>
                                    </p:anim>
                                    <p:anim calcmode="lin" valueType="num">
                                      <p:cBhvr>
                                        <p:cTn id="20" dur="15000" fill="hold"/>
                                        <p:tgtEl>
                                          <p:spTgt spid="302085"/>
                                        </p:tgtEl>
                                        <p:attrNameLst>
                                          <p:attrName>ppt_y</p:attrName>
                                        </p:attrNameLst>
                                      </p:cBhvr>
                                      <p:tavLst>
                                        <p:tav tm="0">
                                          <p:val>
                                            <p:strVal val="#ppt_y+1"/>
                                          </p:val>
                                        </p:tav>
                                        <p:tav tm="100000">
                                          <p:val>
                                            <p:strVal val="#ppt_y-1"/>
                                          </p:val>
                                        </p:tav>
                                      </p:tavLst>
                                    </p:anim>
                                  </p:childTnLst>
                                </p:cTn>
                              </p:par>
                              <p:par>
                                <p:cTn id="21" presetID="28" presetClass="entr" presetSubtype="0" fill="hold" nodeType="withEffect">
                                  <p:stCondLst>
                                    <p:cond delay="43600"/>
                                  </p:stCondLst>
                                  <p:childTnLst>
                                    <p:set>
                                      <p:cBhvr>
                                        <p:cTn id="22" dur="1" fill="hold">
                                          <p:stCondLst>
                                            <p:cond delay="0"/>
                                          </p:stCondLst>
                                        </p:cTn>
                                        <p:tgtEl>
                                          <p:spTgt spid="302086"/>
                                        </p:tgtEl>
                                        <p:attrNameLst>
                                          <p:attrName>style.visibility</p:attrName>
                                        </p:attrNameLst>
                                      </p:cBhvr>
                                      <p:to>
                                        <p:strVal val="visible"/>
                                      </p:to>
                                    </p:set>
                                    <p:anim calcmode="lin" valueType="num">
                                      <p:cBhvr>
                                        <p:cTn id="23" dur="15000" fill="hold"/>
                                        <p:tgtEl>
                                          <p:spTgt spid="302086"/>
                                        </p:tgtEl>
                                        <p:attrNameLst>
                                          <p:attrName>ppt_x</p:attrName>
                                        </p:attrNameLst>
                                      </p:cBhvr>
                                      <p:tavLst>
                                        <p:tav tm="0">
                                          <p:val>
                                            <p:strVal val="#ppt_x"/>
                                          </p:val>
                                        </p:tav>
                                        <p:tav tm="100000">
                                          <p:val>
                                            <p:strVal val="#ppt_x"/>
                                          </p:val>
                                        </p:tav>
                                      </p:tavLst>
                                    </p:anim>
                                    <p:anim calcmode="lin" valueType="num">
                                      <p:cBhvr>
                                        <p:cTn id="24" dur="15000" fill="hold"/>
                                        <p:tgtEl>
                                          <p:spTgt spid="302086"/>
                                        </p:tgtEl>
                                        <p:attrNameLst>
                                          <p:attrName>ppt_y</p:attrName>
                                        </p:attrNameLst>
                                      </p:cBhvr>
                                      <p:tavLst>
                                        <p:tav tm="0">
                                          <p:val>
                                            <p:strVal val="#ppt_y+1"/>
                                          </p:val>
                                        </p:tav>
                                        <p:tav tm="100000">
                                          <p:val>
                                            <p:strVal val="#ppt_y-1"/>
                                          </p:val>
                                        </p:tav>
                                      </p:tavLst>
                                    </p:anim>
                                  </p:childTnLst>
                                </p:cTn>
                              </p:par>
                              <p:par>
                                <p:cTn id="25" presetID="28" presetClass="entr" presetSubtype="0" fill="hold" nodeType="withEffect">
                                  <p:stCondLst>
                                    <p:cond delay="54600"/>
                                  </p:stCondLst>
                                  <p:childTnLst>
                                    <p:set>
                                      <p:cBhvr>
                                        <p:cTn id="26" dur="1" fill="hold">
                                          <p:stCondLst>
                                            <p:cond delay="0"/>
                                          </p:stCondLst>
                                        </p:cTn>
                                        <p:tgtEl>
                                          <p:spTgt spid="302087"/>
                                        </p:tgtEl>
                                        <p:attrNameLst>
                                          <p:attrName>style.visibility</p:attrName>
                                        </p:attrNameLst>
                                      </p:cBhvr>
                                      <p:to>
                                        <p:strVal val="visible"/>
                                      </p:to>
                                    </p:set>
                                    <p:anim calcmode="lin" valueType="num">
                                      <p:cBhvr>
                                        <p:cTn id="27" dur="20000" fill="hold"/>
                                        <p:tgtEl>
                                          <p:spTgt spid="302087"/>
                                        </p:tgtEl>
                                        <p:attrNameLst>
                                          <p:attrName>ppt_x</p:attrName>
                                        </p:attrNameLst>
                                      </p:cBhvr>
                                      <p:tavLst>
                                        <p:tav tm="0">
                                          <p:val>
                                            <p:strVal val="#ppt_x"/>
                                          </p:val>
                                        </p:tav>
                                        <p:tav tm="100000">
                                          <p:val>
                                            <p:strVal val="#ppt_x"/>
                                          </p:val>
                                        </p:tav>
                                      </p:tavLst>
                                    </p:anim>
                                    <p:anim calcmode="lin" valueType="num">
                                      <p:cBhvr>
                                        <p:cTn id="28" dur="20000" fill="hold"/>
                                        <p:tgtEl>
                                          <p:spTgt spid="302087"/>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9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2"/>
          <p:cNvPicPr>
            <a:picLocks noGrp="1" noChangeAspect="1" noChangeArrowheads="1"/>
          </p:cNvPicPr>
          <p:nvPr>
            <p:ph type="body" idx="1"/>
          </p:nvPr>
        </p:nvPicPr>
        <p:blipFill>
          <a:blip r:embed="rId3" cstate="screen">
            <a:extLst>
              <a:ext uri="{28A0092B-C50C-407E-A947-70E740481C1C}">
                <a14:useLocalDpi xmlns:a14="http://schemas.microsoft.com/office/drawing/2010/main" val="0"/>
              </a:ext>
            </a:extLst>
          </a:blip>
          <a:srcRect/>
          <a:stretch>
            <a:fillRect/>
          </a:stretch>
        </p:blipFill>
        <p:spPr>
          <a:xfrm>
            <a:off x="4495800" y="147638"/>
            <a:ext cx="4495800" cy="6634162"/>
          </a:xfrm>
          <a:noFill/>
        </p:spPr>
      </p:pic>
      <p:sp>
        <p:nvSpPr>
          <p:cNvPr id="114691" name="Text Box 3"/>
          <p:cNvSpPr txBox="1">
            <a:spLocks noChangeArrowheads="1"/>
          </p:cNvSpPr>
          <p:nvPr/>
        </p:nvSpPr>
        <p:spPr bwMode="auto">
          <a:xfrm>
            <a:off x="978780" y="1143000"/>
            <a:ext cx="2209800" cy="862013"/>
          </a:xfrm>
          <a:prstGeom prst="rect">
            <a:avLst/>
          </a:prstGeom>
          <a:solidFill>
            <a:schemeClr val="accent6">
              <a:lumMod val="75000"/>
            </a:schemeClr>
          </a:solidFill>
          <a:ln w="9525">
            <a:noFill/>
            <a:miter lim="800000"/>
            <a:headEnd/>
            <a:tailEnd/>
          </a:ln>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endParaRPr lang="en-US" altLang="en-US" sz="2200">
              <a:solidFill>
                <a:schemeClr val="bg1"/>
              </a:solidFill>
              <a:latin typeface="Arial" pitchFamily="34" charset="0"/>
              <a:cs typeface="Times New Roman" pitchFamily="18" charset="0"/>
            </a:endParaRPr>
          </a:p>
        </p:txBody>
      </p:sp>
      <p:pic>
        <p:nvPicPr>
          <p:cNvPr id="166916"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067175" y="307181"/>
            <a:ext cx="26765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83480" y="580394"/>
            <a:ext cx="3200400" cy="4953000"/>
          </a:xfrm>
        </p:spPr>
        <p:txBody>
          <a:bodyPr/>
          <a:lstStyle/>
          <a:p>
            <a:r>
              <a:rPr lang="en-US" altLang="en-US" sz="3600" b="1" dirty="0">
                <a:solidFill>
                  <a:srgbClr val="FFFFFF"/>
                </a:solidFill>
                <a:latin typeface="Arial" pitchFamily="34" charset="0"/>
                <a:ea typeface="ＭＳ Ｐゴシック" pitchFamily="34" charset="-128"/>
                <a:cs typeface="Times New Roman" pitchFamily="18" charset="0"/>
              </a:rPr>
              <a:t>Canaan before and after the conquest by the tribes of Israel</a:t>
            </a:r>
            <a:endParaRPr lang="en-US" altLang="en-US" sz="3600" b="1" dirty="0">
              <a:latin typeface="Arial" pitchFamily="34" charset="0"/>
              <a:ea typeface="ＭＳ Ｐゴシック" pitchFamily="34" charset="-128"/>
            </a:endParaRPr>
          </a:p>
        </p:txBody>
      </p:sp>
      <p:sp>
        <p:nvSpPr>
          <p:cNvPr id="6"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96</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68962"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743200" y="-434051"/>
            <a:ext cx="6781800" cy="7726102"/>
          </a:xfrm>
          <a:noFill/>
        </p:spPr>
      </p:pic>
      <p:sp>
        <p:nvSpPr>
          <p:cNvPr id="168963" name="Text Box 3"/>
          <p:cNvSpPr txBox="1">
            <a:spLocks noChangeArrowheads="1"/>
          </p:cNvSpPr>
          <p:nvPr/>
        </p:nvSpPr>
        <p:spPr bwMode="auto">
          <a:xfrm>
            <a:off x="457200" y="5334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endParaRPr lang="en-US" altLang="en-US" sz="1800">
              <a:latin typeface="Arial" pitchFamily="34" charset="0"/>
              <a:cs typeface="Arial" pitchFamily="34" charset="0"/>
            </a:endParaRPr>
          </a:p>
        </p:txBody>
      </p:sp>
      <p:sp>
        <p:nvSpPr>
          <p:cNvPr id="168964" name="Text Box 4"/>
          <p:cNvSpPr txBox="1">
            <a:spLocks noChangeArrowheads="1"/>
          </p:cNvSpPr>
          <p:nvPr/>
        </p:nvSpPr>
        <p:spPr bwMode="auto">
          <a:xfrm>
            <a:off x="838200" y="15240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endParaRPr lang="en-US" altLang="en-US" sz="1800">
              <a:latin typeface="Arial" pitchFamily="34" charset="0"/>
              <a:cs typeface="Arial" pitchFamily="34" charset="0"/>
            </a:endParaRPr>
          </a:p>
        </p:txBody>
      </p:sp>
      <p:sp>
        <p:nvSpPr>
          <p:cNvPr id="168965" name="Text Box 5"/>
          <p:cNvSpPr txBox="1">
            <a:spLocks noChangeArrowheads="1"/>
          </p:cNvSpPr>
          <p:nvPr/>
        </p:nvSpPr>
        <p:spPr bwMode="auto">
          <a:xfrm>
            <a:off x="685800" y="1981200"/>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endParaRPr lang="en-US" altLang="en-US" sz="2800" b="1">
              <a:solidFill>
                <a:schemeClr val="bg1"/>
              </a:solidFill>
              <a:latin typeface="Arial" pitchFamily="34" charset="0"/>
              <a:cs typeface="Times New Roman" pitchFamily="18" charset="0"/>
            </a:endParaRPr>
          </a:p>
        </p:txBody>
      </p:sp>
      <p:sp>
        <p:nvSpPr>
          <p:cNvPr id="2" name="Title 1"/>
          <p:cNvSpPr>
            <a:spLocks noGrp="1"/>
          </p:cNvSpPr>
          <p:nvPr>
            <p:ph type="title"/>
          </p:nvPr>
        </p:nvSpPr>
        <p:spPr>
          <a:xfrm>
            <a:off x="0" y="665918"/>
            <a:ext cx="2667000" cy="4495800"/>
          </a:xfrm>
        </p:spPr>
        <p:txBody>
          <a:bodyPr/>
          <a:lstStyle/>
          <a:p>
            <a:pPr eaLnBrk="1" hangingPunct="1"/>
            <a:r>
              <a:rPr lang="en-US" altLang="en-US" sz="3600" b="1" dirty="0">
                <a:solidFill>
                  <a:srgbClr val="FFFFFF"/>
                </a:solidFill>
                <a:latin typeface="Arial" pitchFamily="34" charset="0"/>
                <a:ea typeface="ＭＳ Ｐゴシック" pitchFamily="34" charset="-128"/>
                <a:cs typeface="Times New Roman" pitchFamily="18" charset="0"/>
              </a:rPr>
              <a:t>Division of Canaan among the tribes of Israel</a:t>
            </a:r>
            <a:endParaRPr lang="en-US" altLang="en-US" sz="5400" dirty="0">
              <a:latin typeface="Arial" pitchFamily="34" charset="0"/>
              <a:ea typeface="ＭＳ Ｐゴシック" pitchFamily="34" charset="-128"/>
            </a:endParaRPr>
          </a:p>
        </p:txBody>
      </p:sp>
      <p:sp>
        <p:nvSpPr>
          <p:cNvPr id="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21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685800" y="0"/>
            <a:ext cx="7772400" cy="944563"/>
          </a:xfrm>
        </p:spPr>
        <p:txBody>
          <a:bodyPr/>
          <a:lstStyle/>
          <a:p>
            <a:pPr eaLnBrk="1" hangingPunct="1"/>
            <a:r>
              <a:rPr lang="en-US" altLang="en-US" sz="4000" b="1" dirty="0">
                <a:solidFill>
                  <a:schemeClr val="bg1"/>
                </a:solidFill>
                <a:latin typeface="Arial" pitchFamily="34" charset="0"/>
                <a:ea typeface="ＭＳ Ｐゴシック" pitchFamily="34" charset="-128"/>
                <a:cs typeface="Times New Roman" pitchFamily="18" charset="0"/>
              </a:rPr>
              <a:t>Pastoral Farming in Gilead</a:t>
            </a:r>
          </a:p>
        </p:txBody>
      </p:sp>
      <p:pic>
        <p:nvPicPr>
          <p:cNvPr id="171011" name="Picture 4" descr="Listib, possible Tishbe, from Mar Elias, tb060403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48615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2" name="Picture 3" descr="Gilead goats2, tb n031701"/>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28600" y="914400"/>
            <a:ext cx="5257800" cy="3943350"/>
          </a:xfr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bk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8" name="Text Box 3"/>
          <p:cNvSpPr txBox="1">
            <a:spLocks noChangeArrowheads="1"/>
          </p:cNvSpPr>
          <p:nvPr/>
        </p:nvSpPr>
        <p:spPr bwMode="auto">
          <a:xfrm>
            <a:off x="1403350" y="1125538"/>
            <a:ext cx="68405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endParaRPr lang="en-US" altLang="en-US" sz="1800">
              <a:latin typeface="Arial" pitchFamily="34" charset="0"/>
            </a:endParaRPr>
          </a:p>
        </p:txBody>
      </p:sp>
      <p:sp>
        <p:nvSpPr>
          <p:cNvPr id="173059" name="Text Box 4"/>
          <p:cNvSpPr txBox="1">
            <a:spLocks noChangeArrowheads="1"/>
          </p:cNvSpPr>
          <p:nvPr/>
        </p:nvSpPr>
        <p:spPr bwMode="auto">
          <a:xfrm>
            <a:off x="1116013" y="1268413"/>
            <a:ext cx="18415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CA" altLang="en-US" sz="1800">
              <a:latin typeface="Arial" pitchFamily="34" charset="0"/>
            </a:endParaRPr>
          </a:p>
          <a:p>
            <a:pPr eaLnBrk="1" hangingPunct="1"/>
            <a:endParaRPr lang="en-CA" altLang="en-US" sz="1800">
              <a:latin typeface="Arial" pitchFamily="34" charset="0"/>
            </a:endParaRPr>
          </a:p>
          <a:p>
            <a:pPr eaLnBrk="1" hangingPunct="1"/>
            <a:endParaRPr lang="en-CA" altLang="en-US" sz="1800">
              <a:latin typeface="Arial" pitchFamily="34" charset="0"/>
            </a:endParaRPr>
          </a:p>
          <a:p>
            <a:pPr eaLnBrk="1" hangingPunct="1"/>
            <a:endParaRPr lang="en-CA" altLang="en-US" sz="1800">
              <a:latin typeface="Arial" pitchFamily="34" charset="0"/>
            </a:endParaRPr>
          </a:p>
          <a:p>
            <a:pPr eaLnBrk="1" hangingPunct="1"/>
            <a:endParaRPr lang="en-CA" altLang="en-US" sz="1800">
              <a:latin typeface="Arial" pitchFamily="34" charset="0"/>
            </a:endParaRPr>
          </a:p>
          <a:p>
            <a:pPr eaLnBrk="1" hangingPunct="1"/>
            <a:endParaRPr lang="en-CA" altLang="en-US" sz="1800">
              <a:latin typeface="Arial" pitchFamily="34" charset="0"/>
            </a:endParaRPr>
          </a:p>
          <a:p>
            <a:pPr eaLnBrk="1" hangingPunct="1"/>
            <a:endParaRPr lang="en-US" altLang="en-US" sz="1800">
              <a:latin typeface="Arial" pitchFamily="34" charset="0"/>
            </a:endParaRPr>
          </a:p>
        </p:txBody>
      </p:sp>
      <p:sp>
        <p:nvSpPr>
          <p:cNvPr id="173060" name="Text Box 5"/>
          <p:cNvSpPr txBox="1">
            <a:spLocks noChangeArrowheads="1"/>
          </p:cNvSpPr>
          <p:nvPr/>
        </p:nvSpPr>
        <p:spPr bwMode="auto">
          <a:xfrm>
            <a:off x="1403350" y="24209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1800">
              <a:latin typeface="Arial" pitchFamily="34" charset="0"/>
            </a:endParaRPr>
          </a:p>
        </p:txBody>
      </p:sp>
      <p:graphicFrame>
        <p:nvGraphicFramePr>
          <p:cNvPr id="75809" name="Group 33"/>
          <p:cNvGraphicFramePr>
            <a:graphicFrameLocks noGrp="1"/>
          </p:cNvGraphicFramePr>
          <p:nvPr>
            <p:extLst>
              <p:ext uri="{D42A27DB-BD31-4B8C-83A1-F6EECF244321}">
                <p14:modId xmlns:p14="http://schemas.microsoft.com/office/powerpoint/2010/main" val="145616611"/>
              </p:ext>
            </p:extLst>
          </p:nvPr>
        </p:nvGraphicFramePr>
        <p:xfrm>
          <a:off x="457200" y="914400"/>
          <a:ext cx="8305800" cy="5735612"/>
        </p:xfrm>
        <a:graphic>
          <a:graphicData uri="http://schemas.openxmlformats.org/drawingml/2006/table">
            <a:tbl>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57913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3200" b="0" i="0" u="none" strike="noStrike" cap="none" normalizeH="0" baseline="0" dirty="0">
                          <a:ln>
                            <a:noFill/>
                          </a:ln>
                          <a:solidFill>
                            <a:srgbClr val="FFFF00"/>
                          </a:solidFill>
                          <a:effectLst>
                            <a:glow rad="127000">
                              <a:schemeClr val="tx1">
                                <a:alpha val="90000"/>
                              </a:schemeClr>
                            </a:glow>
                          </a:effectLst>
                          <a:latin typeface="Arial" charset="0"/>
                          <a:ea typeface="ＭＳ Ｐゴシック" charset="0"/>
                          <a:cs typeface="Arial" charset="0"/>
                        </a:rPr>
                        <a:t>King </a:t>
                      </a:r>
                      <a:r>
                        <a:rPr kumimoji="0" lang="en-CA" sz="3200" b="0" i="0" u="none" strike="noStrike" cap="none" normalizeH="0" baseline="0" dirty="0" err="1">
                          <a:ln>
                            <a:noFill/>
                          </a:ln>
                          <a:solidFill>
                            <a:srgbClr val="FFFF00"/>
                          </a:solidFill>
                          <a:effectLst>
                            <a:glow rad="127000">
                              <a:schemeClr val="tx1">
                                <a:alpha val="90000"/>
                              </a:schemeClr>
                            </a:glow>
                          </a:effectLst>
                          <a:latin typeface="Arial" charset="0"/>
                          <a:ea typeface="ＭＳ Ｐゴシック" charset="0"/>
                          <a:cs typeface="Arial" charset="0"/>
                        </a:rPr>
                        <a:t>Nahash</a:t>
                      </a:r>
                      <a:r>
                        <a:rPr kumimoji="0" lang="en-CA" sz="3200" b="0" i="0" u="none" strike="noStrike" cap="none" normalizeH="0" baseline="0" dirty="0">
                          <a:ln>
                            <a:noFill/>
                          </a:ln>
                          <a:solidFill>
                            <a:srgbClr val="FFFF00"/>
                          </a:solidFill>
                          <a:effectLst>
                            <a:glow rad="127000">
                              <a:schemeClr val="tx1">
                                <a:alpha val="90000"/>
                              </a:schemeClr>
                            </a:glow>
                          </a:effectLst>
                          <a:latin typeface="Arial" charset="0"/>
                          <a:ea typeface="ＭＳ Ｐゴシック" charset="0"/>
                          <a:cs typeface="Arial" charset="0"/>
                        </a:rPr>
                        <a:t> vs. King Saul</a:t>
                      </a:r>
                      <a:endParaRPr kumimoji="0" lang="en-US" sz="3200" b="1" i="0" u="none" strike="noStrike" cap="none" normalizeH="0" baseline="0" dirty="0">
                        <a:ln>
                          <a:noFill/>
                        </a:ln>
                        <a:solidFill>
                          <a:srgbClr val="FFFF00"/>
                        </a:solidFill>
                        <a:effectLst>
                          <a:glow rad="127000">
                            <a:schemeClr val="tx1">
                              <a:alpha val="90000"/>
                            </a:schemeClr>
                          </a:glow>
                        </a:effectLst>
                        <a:latin typeface="Arial" charset="0"/>
                        <a:ea typeface="ＭＳ Ｐゴシック" charset="0"/>
                        <a:cs typeface="Arial"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solidFill>
                      <a:srgbClr val="1B11A3"/>
                    </a:solidFill>
                  </a:tcPr>
                </a:tc>
                <a:tc hMerge="1">
                  <a:txBody>
                    <a:bodyPr/>
                    <a:lstStyle/>
                    <a:p>
                      <a:endParaRPr lang="en-US"/>
                    </a:p>
                  </a:txBody>
                  <a:tcPr/>
                </a:tc>
                <a:extLst>
                  <a:ext uri="{0D108BD9-81ED-4DB2-BD59-A6C34878D82A}">
                    <a16:rowId xmlns:a16="http://schemas.microsoft.com/office/drawing/2014/main" val="10000"/>
                  </a:ext>
                </a:extLst>
              </a:tr>
              <a:tr h="40804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1600" b="1" i="0" u="none" strike="noStrike" cap="none" normalizeH="0" baseline="0">
                          <a:ln>
                            <a:noFill/>
                          </a:ln>
                          <a:solidFill>
                            <a:schemeClr val="bg1"/>
                          </a:solidFill>
                          <a:effectLst>
                            <a:glow rad="127000">
                              <a:schemeClr val="tx1">
                                <a:alpha val="90000"/>
                              </a:schemeClr>
                            </a:glow>
                          </a:effectLst>
                          <a:latin typeface="Arial" charset="0"/>
                          <a:ea typeface="ＭＳ Ｐゴシック" charset="0"/>
                          <a:cs typeface="Arial" charset="0"/>
                        </a:rPr>
                        <a:t>Round 1</a:t>
                      </a:r>
                      <a:endParaRPr kumimoji="0" lang="en-US" sz="1600" b="1" i="0" u="none" strike="noStrike" cap="none" normalizeH="0" baseline="0">
                        <a:ln>
                          <a:noFill/>
                        </a:ln>
                        <a:solidFill>
                          <a:schemeClr val="bg1"/>
                        </a:solidFill>
                        <a:effectLst>
                          <a:glow rad="127000">
                            <a:schemeClr val="tx1">
                              <a:alpha val="90000"/>
                            </a:schemeClr>
                          </a:glow>
                        </a:effectLst>
                        <a:latin typeface="Arial" charset="0"/>
                        <a:ea typeface="ＭＳ Ｐゴシック" charset="0"/>
                        <a:cs typeface="Arial"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12618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400" b="1" i="0" u="none" strike="noStrike" cap="none" normalizeH="0" baseline="0" dirty="0">
                          <a:ln>
                            <a:noFill/>
                          </a:ln>
                          <a:solidFill>
                            <a:srgbClr val="FFFF00"/>
                          </a:solidFill>
                          <a:effectLst>
                            <a:glow rad="127000">
                              <a:schemeClr val="tx1">
                                <a:alpha val="90000"/>
                              </a:schemeClr>
                            </a:glow>
                          </a:effectLst>
                          <a:latin typeface="Arial" charset="0"/>
                          <a:ea typeface="ＭＳ Ｐゴシック" charset="0"/>
                          <a:cs typeface="Arial" charset="0"/>
                        </a:rPr>
                        <a:t>Nahash wants control</a:t>
                      </a:r>
                      <a:br>
                        <a:rPr kumimoji="0" lang="en-CA" sz="2400" b="1" i="0" u="none" strike="noStrike" cap="none" normalizeH="0" baseline="0" dirty="0">
                          <a:ln>
                            <a:noFill/>
                          </a:ln>
                          <a:solidFill>
                            <a:srgbClr val="FFFF00"/>
                          </a:solidFill>
                          <a:effectLst>
                            <a:glow rad="127000">
                              <a:schemeClr val="tx1">
                                <a:alpha val="90000"/>
                              </a:schemeClr>
                            </a:glow>
                          </a:effectLst>
                          <a:latin typeface="Arial" charset="0"/>
                          <a:ea typeface="ＭＳ Ｐゴシック" charset="0"/>
                          <a:cs typeface="Arial" charset="0"/>
                        </a:rPr>
                      </a:br>
                      <a:r>
                        <a:rPr kumimoji="0" lang="en-CA" sz="2400" b="1" i="0" u="none" strike="noStrike" cap="none" normalizeH="0" baseline="0" dirty="0">
                          <a:ln>
                            <a:noFill/>
                          </a:ln>
                          <a:solidFill>
                            <a:srgbClr val="FFFF00"/>
                          </a:solidFill>
                          <a:effectLst>
                            <a:glow rad="127000">
                              <a:schemeClr val="tx1">
                                <a:alpha val="90000"/>
                              </a:schemeClr>
                            </a:glow>
                          </a:effectLst>
                          <a:latin typeface="Arial" charset="0"/>
                          <a:ea typeface="ＭＳ Ｐゴシック" charset="0"/>
                          <a:cs typeface="Arial" charset="0"/>
                        </a:rPr>
                        <a:t>of Israelite territory E of Jordan</a:t>
                      </a:r>
                      <a:endParaRPr kumimoji="0" lang="en-US" sz="2400" b="1" i="0" u="none" strike="noStrike" cap="none" normalizeH="0" baseline="0" dirty="0">
                        <a:ln>
                          <a:noFill/>
                        </a:ln>
                        <a:solidFill>
                          <a:srgbClr val="FFFF00"/>
                        </a:solidFill>
                        <a:effectLst>
                          <a:glow rad="127000">
                            <a:schemeClr val="tx1">
                              <a:alpha val="90000"/>
                            </a:schemeClr>
                          </a:glow>
                        </a:effectLst>
                        <a:latin typeface="Arial" charset="0"/>
                        <a:ea typeface="ＭＳ Ｐゴシック" charset="0"/>
                        <a:cs typeface="Arial"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400" b="1" i="0" u="none" strike="noStrike" cap="none" normalizeH="0" baseline="0">
                          <a:ln>
                            <a:noFill/>
                          </a:ln>
                          <a:solidFill>
                            <a:srgbClr val="FFFF00"/>
                          </a:solidFill>
                          <a:effectLst>
                            <a:glow rad="127000">
                              <a:schemeClr val="tx1">
                                <a:alpha val="90000"/>
                              </a:schemeClr>
                            </a:glow>
                          </a:effectLst>
                          <a:latin typeface="Arial" charset="0"/>
                          <a:ea typeface="ＭＳ Ｐゴシック" charset="0"/>
                          <a:cs typeface="Arial" charset="0"/>
                        </a:rPr>
                        <a:t>Saul at Gibeah</a:t>
                      </a:r>
                      <a:endParaRPr kumimoji="0" lang="en-US" sz="2400" b="1" i="0" u="none" strike="noStrike" cap="none" normalizeH="0" baseline="0">
                        <a:ln>
                          <a:noFill/>
                        </a:ln>
                        <a:solidFill>
                          <a:srgbClr val="FFFF00"/>
                        </a:solidFill>
                        <a:effectLst>
                          <a:glow rad="127000">
                            <a:schemeClr val="tx1">
                              <a:alpha val="90000"/>
                            </a:schemeClr>
                          </a:glow>
                        </a:effectLst>
                        <a:latin typeface="Arial" charset="0"/>
                        <a:ea typeface="ＭＳ Ｐゴシック" charset="0"/>
                        <a:cs typeface="Arial"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804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1600" b="1" i="0" u="none" strike="noStrike" cap="none" normalizeH="0" baseline="0">
                          <a:ln>
                            <a:noFill/>
                          </a:ln>
                          <a:solidFill>
                            <a:schemeClr val="bg1"/>
                          </a:solidFill>
                          <a:effectLst>
                            <a:glow rad="127000">
                              <a:schemeClr val="tx1">
                                <a:alpha val="90000"/>
                              </a:schemeClr>
                            </a:glow>
                          </a:effectLst>
                          <a:latin typeface="Arial" charset="0"/>
                          <a:ea typeface="ＭＳ Ｐゴシック" charset="0"/>
                          <a:cs typeface="Arial" charset="0"/>
                        </a:rPr>
                        <a:t>Round 2 </a:t>
                      </a:r>
                      <a:endParaRPr kumimoji="0" lang="en-US" sz="1600" b="1" i="0" u="none" strike="noStrike" cap="none" normalizeH="0" baseline="0">
                        <a:ln>
                          <a:noFill/>
                        </a:ln>
                        <a:solidFill>
                          <a:schemeClr val="bg1"/>
                        </a:solidFill>
                        <a:effectLst>
                          <a:glow rad="127000">
                            <a:schemeClr val="tx1">
                              <a:alpha val="90000"/>
                            </a:schemeClr>
                          </a:glow>
                        </a:effectLst>
                        <a:latin typeface="Arial" charset="0"/>
                        <a:ea typeface="ＭＳ Ｐゴシック" charset="0"/>
                        <a:cs typeface="Arial"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1554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400" b="1" i="0" u="none" strike="noStrike" cap="none" normalizeH="0" baseline="0" dirty="0" err="1">
                          <a:ln>
                            <a:noFill/>
                          </a:ln>
                          <a:solidFill>
                            <a:srgbClr val="FFFF00"/>
                          </a:solidFill>
                          <a:effectLst>
                            <a:glow rad="127000">
                              <a:schemeClr val="tx1">
                                <a:alpha val="90000"/>
                              </a:schemeClr>
                            </a:glow>
                          </a:effectLst>
                          <a:latin typeface="Arial" charset="0"/>
                          <a:ea typeface="ＭＳ Ｐゴシック" charset="0"/>
                          <a:cs typeface="Arial" charset="0"/>
                        </a:rPr>
                        <a:t>Nahash</a:t>
                      </a:r>
                      <a:r>
                        <a:rPr kumimoji="0" lang="en-CA" sz="2400" b="1" i="0" u="none" strike="noStrike" cap="none" normalizeH="0" baseline="0" dirty="0">
                          <a:ln>
                            <a:noFill/>
                          </a:ln>
                          <a:solidFill>
                            <a:srgbClr val="FFFF00"/>
                          </a:solidFill>
                          <a:effectLst>
                            <a:glow rad="127000">
                              <a:schemeClr val="tx1">
                                <a:alpha val="90000"/>
                              </a:schemeClr>
                            </a:glow>
                          </a:effectLst>
                          <a:latin typeface="Arial" charset="0"/>
                          <a:ea typeface="ＭＳ Ｐゴシック" charset="0"/>
                          <a:cs typeface="Arial" charset="0"/>
                        </a:rPr>
                        <a:t> targets </a:t>
                      </a:r>
                      <a:r>
                        <a:rPr kumimoji="0" lang="en-CA" sz="2400" b="1" i="0" u="none" strike="noStrike" cap="none" normalizeH="0" baseline="0" dirty="0" err="1">
                          <a:ln>
                            <a:noFill/>
                          </a:ln>
                          <a:solidFill>
                            <a:srgbClr val="FFFF00"/>
                          </a:solidFill>
                          <a:effectLst>
                            <a:glow rad="127000">
                              <a:schemeClr val="tx1">
                                <a:alpha val="90000"/>
                              </a:schemeClr>
                            </a:glow>
                          </a:effectLst>
                          <a:latin typeface="Arial" charset="0"/>
                          <a:ea typeface="ＭＳ Ｐゴシック" charset="0"/>
                          <a:cs typeface="Arial" charset="0"/>
                        </a:rPr>
                        <a:t>Jabesh</a:t>
                      </a:r>
                      <a:r>
                        <a:rPr kumimoji="0" lang="en-CA" sz="2400" b="1" i="0" u="none" strike="noStrike" cap="none" normalizeH="0" baseline="0" dirty="0">
                          <a:ln>
                            <a:noFill/>
                          </a:ln>
                          <a:solidFill>
                            <a:srgbClr val="FFFF00"/>
                          </a:solidFill>
                          <a:effectLst>
                            <a:glow rad="127000">
                              <a:schemeClr val="tx1">
                                <a:alpha val="90000"/>
                              </a:schemeClr>
                            </a:glow>
                          </a:effectLst>
                          <a:latin typeface="Arial" charset="0"/>
                          <a:ea typeface="ＭＳ Ｐゴシック" charset="0"/>
                          <a:cs typeface="Arial" charset="0"/>
                        </a:rPr>
                        <a:t> Gilead and subjects them to cruelty (gouges out right eyes)</a:t>
                      </a:r>
                      <a:endParaRPr kumimoji="0" lang="en-US" sz="2400" b="1" i="0" u="none" strike="noStrike" cap="none" normalizeH="0" baseline="0" dirty="0">
                        <a:ln>
                          <a:noFill/>
                        </a:ln>
                        <a:solidFill>
                          <a:srgbClr val="FFFF00"/>
                        </a:solidFill>
                        <a:effectLst>
                          <a:glow rad="127000">
                            <a:schemeClr val="tx1">
                              <a:alpha val="90000"/>
                            </a:schemeClr>
                          </a:glow>
                        </a:effectLst>
                        <a:latin typeface="Arial" charset="0"/>
                        <a:ea typeface="ＭＳ Ｐゴシック" charset="0"/>
                        <a:cs typeface="Arial"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400" b="1" i="0" u="none" strike="noStrike" cap="none" normalizeH="0" baseline="0">
                          <a:ln>
                            <a:noFill/>
                          </a:ln>
                          <a:solidFill>
                            <a:srgbClr val="FFFF00"/>
                          </a:solidFill>
                          <a:effectLst>
                            <a:glow rad="127000">
                              <a:schemeClr val="tx1">
                                <a:alpha val="90000"/>
                              </a:schemeClr>
                            </a:glow>
                          </a:effectLst>
                          <a:latin typeface="Arial" charset="0"/>
                          <a:ea typeface="ＭＳ Ｐゴシック" charset="0"/>
                          <a:cs typeface="Arial" charset="0"/>
                        </a:rPr>
                        <a:t>Responds to plea for help. Spirit of God comes upon him;  330,000 men muster and attack Ammonites</a:t>
                      </a:r>
                      <a:endParaRPr kumimoji="0" lang="en-US" sz="2400" b="1" i="0" u="none" strike="noStrike" cap="none" normalizeH="0" baseline="0">
                        <a:ln>
                          <a:noFill/>
                        </a:ln>
                        <a:solidFill>
                          <a:srgbClr val="FFFF00"/>
                        </a:solidFill>
                        <a:effectLst>
                          <a:glow rad="127000">
                            <a:schemeClr val="tx1">
                              <a:alpha val="90000"/>
                            </a:schemeClr>
                          </a:glow>
                        </a:effectLst>
                        <a:latin typeface="Arial" charset="0"/>
                        <a:ea typeface="ＭＳ Ｐゴシック" charset="0"/>
                        <a:cs typeface="Arial"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92">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1600" b="1" i="0" u="none" strike="noStrike" cap="none" normalizeH="0" baseline="0">
                          <a:ln>
                            <a:noFill/>
                          </a:ln>
                          <a:solidFill>
                            <a:schemeClr val="bg1"/>
                          </a:solidFill>
                          <a:effectLst>
                            <a:glow rad="127000">
                              <a:schemeClr val="tx1">
                                <a:alpha val="90000"/>
                              </a:schemeClr>
                            </a:glow>
                          </a:effectLst>
                          <a:latin typeface="Arial" charset="0"/>
                          <a:ea typeface="ＭＳ Ｐゴシック" charset="0"/>
                          <a:cs typeface="Arial" charset="0"/>
                        </a:rPr>
                        <a:t>Round 3</a:t>
                      </a:r>
                      <a:endParaRPr kumimoji="0" lang="en-US" sz="1600" b="1" i="0" u="none" strike="noStrike" cap="none" normalizeH="0" baseline="0">
                        <a:ln>
                          <a:noFill/>
                        </a:ln>
                        <a:solidFill>
                          <a:schemeClr val="bg1"/>
                        </a:solidFill>
                        <a:effectLst>
                          <a:glow rad="127000">
                            <a:schemeClr val="tx1">
                              <a:alpha val="90000"/>
                            </a:schemeClr>
                          </a:glow>
                        </a:effectLst>
                        <a:latin typeface="Arial" charset="0"/>
                        <a:ea typeface="ＭＳ Ｐゴシック" charset="0"/>
                        <a:cs typeface="Arial"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11887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400" b="1" i="0" u="none" strike="noStrike" cap="none" normalizeH="0" baseline="0" dirty="0" err="1">
                          <a:ln>
                            <a:noFill/>
                          </a:ln>
                          <a:solidFill>
                            <a:srgbClr val="FFFF00"/>
                          </a:solidFill>
                          <a:effectLst>
                            <a:glow rad="127000">
                              <a:schemeClr val="tx1">
                                <a:alpha val="90000"/>
                              </a:schemeClr>
                            </a:glow>
                          </a:effectLst>
                          <a:latin typeface="Arial" charset="0"/>
                          <a:ea typeface="ＭＳ Ｐゴシック" charset="0"/>
                          <a:cs typeface="Arial" charset="0"/>
                        </a:rPr>
                        <a:t>Nahash</a:t>
                      </a:r>
                      <a:r>
                        <a:rPr kumimoji="0" lang="fr-FR" sz="2400" b="1" i="0" u="none" strike="noStrike" cap="none" normalizeH="0" baseline="0" dirty="0">
                          <a:ln>
                            <a:noFill/>
                          </a:ln>
                          <a:solidFill>
                            <a:srgbClr val="FFFF00"/>
                          </a:solidFill>
                          <a:effectLst>
                            <a:glow rad="127000">
                              <a:schemeClr val="tx1">
                                <a:alpha val="90000"/>
                              </a:schemeClr>
                            </a:glow>
                          </a:effectLst>
                          <a:latin typeface="Arial" charset="0"/>
                          <a:ea typeface="ＭＳ Ｐゴシック" charset="0"/>
                          <a:cs typeface="Arial" charset="0"/>
                        </a:rPr>
                        <a:t>'</a:t>
                      </a:r>
                      <a:r>
                        <a:rPr kumimoji="0" lang="en-CA" sz="2400" b="1" i="0" u="none" strike="noStrike" cap="none" normalizeH="0" baseline="0" dirty="0">
                          <a:ln>
                            <a:noFill/>
                          </a:ln>
                          <a:solidFill>
                            <a:srgbClr val="FFFF00"/>
                          </a:solidFill>
                          <a:effectLst>
                            <a:glow rad="127000">
                              <a:schemeClr val="tx1">
                                <a:alpha val="90000"/>
                              </a:schemeClr>
                            </a:glow>
                          </a:effectLst>
                          <a:latin typeface="Arial" charset="0"/>
                          <a:ea typeface="ＭＳ Ｐゴシック" charset="0"/>
                          <a:cs typeface="Arial" charset="0"/>
                        </a:rPr>
                        <a:t>s troops killed or scattered at the hands of Saul</a:t>
                      </a:r>
                      <a:r>
                        <a:rPr kumimoji="0" lang="fr-FR" sz="2400" b="1" i="0" u="none" strike="noStrike" cap="none" normalizeH="0" baseline="0" dirty="0">
                          <a:ln>
                            <a:noFill/>
                          </a:ln>
                          <a:solidFill>
                            <a:srgbClr val="FFFF00"/>
                          </a:solidFill>
                          <a:effectLst>
                            <a:glow rad="127000">
                              <a:schemeClr val="tx1">
                                <a:alpha val="90000"/>
                              </a:schemeClr>
                            </a:glow>
                          </a:effectLst>
                          <a:latin typeface="Arial" charset="0"/>
                          <a:ea typeface="ＭＳ Ｐゴシック" charset="0"/>
                          <a:cs typeface="Arial" charset="0"/>
                        </a:rPr>
                        <a:t>'</a:t>
                      </a:r>
                      <a:r>
                        <a:rPr kumimoji="0" lang="en-CA" sz="2400" b="1" i="0" u="none" strike="noStrike" cap="none" normalizeH="0" baseline="0" dirty="0">
                          <a:ln>
                            <a:noFill/>
                          </a:ln>
                          <a:solidFill>
                            <a:srgbClr val="FFFF00"/>
                          </a:solidFill>
                          <a:effectLst>
                            <a:glow rad="127000">
                              <a:schemeClr val="tx1">
                                <a:alpha val="90000"/>
                              </a:schemeClr>
                            </a:glow>
                          </a:effectLst>
                          <a:latin typeface="Arial" charset="0"/>
                          <a:ea typeface="ＭＳ Ｐゴシック" charset="0"/>
                          <a:cs typeface="Arial" charset="0"/>
                        </a:rPr>
                        <a:t>s men</a:t>
                      </a:r>
                      <a:endParaRPr kumimoji="0" lang="en-US" sz="2400" b="1" i="0" u="none" strike="noStrike" cap="none" normalizeH="0" baseline="0" dirty="0">
                        <a:ln>
                          <a:noFill/>
                        </a:ln>
                        <a:solidFill>
                          <a:srgbClr val="FFFF00"/>
                        </a:solidFill>
                        <a:effectLst>
                          <a:glow rad="127000">
                            <a:schemeClr val="tx1">
                              <a:alpha val="90000"/>
                            </a:schemeClr>
                          </a:glow>
                        </a:effectLst>
                        <a:latin typeface="Arial" charset="0"/>
                        <a:ea typeface="ＭＳ Ｐゴシック" charset="0"/>
                        <a:cs typeface="Arial"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400" b="1" i="0" u="none" strike="noStrike" cap="none" normalizeH="0" baseline="0" dirty="0">
                          <a:ln>
                            <a:noFill/>
                          </a:ln>
                          <a:solidFill>
                            <a:srgbClr val="FFFF00"/>
                          </a:solidFill>
                          <a:effectLst>
                            <a:glow rad="127000">
                              <a:schemeClr val="tx1">
                                <a:alpha val="90000"/>
                              </a:schemeClr>
                            </a:glow>
                          </a:effectLst>
                          <a:latin typeface="Arial" charset="0"/>
                          <a:ea typeface="ＭＳ Ｐゴシック" charset="0"/>
                          <a:cs typeface="Arial" charset="0"/>
                        </a:rPr>
                        <a:t>Saul confirmed as Israel</a:t>
                      </a:r>
                      <a:r>
                        <a:rPr kumimoji="0" lang="fr-FR" sz="2400" b="1" i="0" u="none" strike="noStrike" cap="none" normalizeH="0" baseline="0" dirty="0">
                          <a:ln>
                            <a:noFill/>
                          </a:ln>
                          <a:solidFill>
                            <a:srgbClr val="FFFF00"/>
                          </a:solidFill>
                          <a:effectLst>
                            <a:glow rad="127000">
                              <a:schemeClr val="tx1">
                                <a:alpha val="90000"/>
                              </a:schemeClr>
                            </a:glow>
                          </a:effectLst>
                          <a:latin typeface="Arial" charset="0"/>
                          <a:ea typeface="ＭＳ Ｐゴシック" charset="0"/>
                          <a:cs typeface="Arial" charset="0"/>
                        </a:rPr>
                        <a:t>'</a:t>
                      </a:r>
                      <a:r>
                        <a:rPr kumimoji="0" lang="en-CA" sz="2400" b="1" i="0" u="none" strike="noStrike" cap="none" normalizeH="0" baseline="0" dirty="0">
                          <a:ln>
                            <a:noFill/>
                          </a:ln>
                          <a:solidFill>
                            <a:srgbClr val="FFFF00"/>
                          </a:solidFill>
                          <a:effectLst>
                            <a:glow rad="127000">
                              <a:schemeClr val="tx1">
                                <a:alpha val="90000"/>
                              </a:schemeClr>
                            </a:glow>
                          </a:effectLst>
                          <a:latin typeface="Arial" charset="0"/>
                          <a:ea typeface="ＭＳ Ｐゴシック" charset="0"/>
                          <a:cs typeface="Arial" charset="0"/>
                        </a:rPr>
                        <a:t>s king</a:t>
                      </a:r>
                      <a:endParaRPr kumimoji="0" lang="en-US" sz="2400" b="1" i="0" u="none" strike="noStrike" cap="none" normalizeH="0" baseline="0" dirty="0">
                        <a:ln>
                          <a:noFill/>
                        </a:ln>
                        <a:solidFill>
                          <a:srgbClr val="FFFF00"/>
                        </a:solidFill>
                        <a:effectLst>
                          <a:glow rad="127000">
                            <a:schemeClr val="tx1">
                              <a:alpha val="90000"/>
                            </a:schemeClr>
                          </a:glow>
                        </a:effectLst>
                        <a:latin typeface="Arial" charset="0"/>
                        <a:ea typeface="ＭＳ Ｐゴシック" charset="0"/>
                        <a:cs typeface="Arial"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 name="Title 1"/>
          <p:cNvSpPr>
            <a:spLocks noGrp="1"/>
          </p:cNvSpPr>
          <p:nvPr>
            <p:ph type="title" idx="4294967295"/>
          </p:nvPr>
        </p:nvSpPr>
        <p:spPr>
          <a:xfrm>
            <a:off x="0" y="-76200"/>
            <a:ext cx="9144000" cy="838200"/>
          </a:xfrm>
          <a:extLst>
            <a:ext uri="{FAA26D3D-D897-4be2-8F04-BA451C77F1D7}">
              <ma14:placeholderFlag xmlns:ma14="http://schemas.microsoft.com/office/mac/drawingml/2011/main" xmlns="" val="1"/>
            </a:ext>
          </a:extLst>
        </p:spPr>
        <p:txBody>
          <a:bodyPr/>
          <a:lstStyle/>
          <a:p>
            <a:pPr>
              <a:defRPr/>
            </a:pPr>
            <a:r>
              <a:rPr lang="en-US" sz="2800" i="1" kern="10" dirty="0">
                <a:ln w="9525" cap="flat" cmpd="sng" algn="ctr">
                  <a:solidFill>
                    <a:srgbClr val="000000"/>
                  </a:solidFill>
                  <a:prstDash val="solid"/>
                  <a:round/>
                </a:ln>
                <a:solidFill>
                  <a:srgbClr val="FFFFFF"/>
                </a:solidFill>
                <a:effectLst>
                  <a:outerShdw blurRad="63500" dist="38100" dir="2700000" algn="ctr" rotWithShape="0">
                    <a:srgbClr val="000000">
                      <a:alpha val="80000"/>
                    </a:srgbClr>
                  </a:outerShdw>
                </a:effectLst>
                <a:latin typeface="Arial Black"/>
                <a:ea typeface="Arial Black"/>
                <a:cs typeface="Arial Black"/>
              </a:rPr>
              <a:t>4. Ammonites During Israel's Monarchy</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0" y="0"/>
            <a:ext cx="9067800" cy="1447800"/>
          </a:xfrm>
        </p:spPr>
        <p:txBody>
          <a:bodyPr/>
          <a:lstStyle/>
          <a:p>
            <a:pPr eaLnBrk="1" hangingPunct="1"/>
            <a:r>
              <a:rPr lang="en-US" altLang="en-US" sz="3200" b="1" dirty="0">
                <a:solidFill>
                  <a:schemeClr val="bg1"/>
                </a:solidFill>
                <a:latin typeface="Arial" pitchFamily="34" charset="0"/>
                <a:ea typeface="ＭＳ Ｐゴシック" pitchFamily="34" charset="-128"/>
                <a:cs typeface="Times New Roman" pitchFamily="18" charset="0"/>
              </a:rPr>
              <a:t>Jabesh-Gilead where the Saul led the Israelite army in the battle against the Ammonites</a:t>
            </a:r>
          </a:p>
        </p:txBody>
      </p:sp>
      <p:pic>
        <p:nvPicPr>
          <p:cNvPr id="4" name="Content Placeholder 3" descr="Jabesh Gilead, Tell Maqlub, from north, tb060403161">
            <a:extLst>
              <a:ext uri="{FF2B5EF4-FFF2-40B4-BE49-F238E27FC236}">
                <a16:creationId xmlns:a16="http://schemas.microsoft.com/office/drawing/2014/main" id="{B82EDFF7-A9F9-E5B7-5D88-7D5E3434291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4379"/>
          <a:stretch/>
        </p:blipFill>
        <p:spPr>
          <a:xfrm>
            <a:off x="342900" y="1475441"/>
            <a:ext cx="8382000" cy="5382559"/>
          </a:xfr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4C000F"/>
            </a:gs>
            <a:gs pos="100000">
              <a:srgbClr val="A50021"/>
            </a:gs>
          </a:gsLst>
          <a:lin ang="5400000" scaled="1"/>
        </a:gradFill>
        <a:effectLst/>
      </p:bgPr>
    </p:bg>
    <p:spTree>
      <p:nvGrpSpPr>
        <p:cNvPr id="1" name=""/>
        <p:cNvGrpSpPr/>
        <p:nvPr/>
      </p:nvGrpSpPr>
      <p:grpSpPr>
        <a:xfrm>
          <a:off x="0" y="0"/>
          <a:ext cx="0" cy="0"/>
          <a:chOff x="0" y="0"/>
          <a:chExt cx="0" cy="0"/>
        </a:xfrm>
      </p:grpSpPr>
      <p:pic>
        <p:nvPicPr>
          <p:cNvPr id="177154" name="Picture 3" descr="sanctuary"/>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932363" y="4292600"/>
            <a:ext cx="3449637" cy="2587758"/>
          </a:xfrm>
          <a:noFill/>
        </p:spPr>
      </p:pic>
      <p:pic>
        <p:nvPicPr>
          <p:cNvPr id="177155" name="Picture 4" descr="david_saul1"/>
          <p:cNvPicPr>
            <a:picLocks noGrp="1" noChangeAspect="1" noChangeArrowheads="1"/>
          </p:cNvPicPr>
          <p:nvPr>
            <p:ph sz="quarter" idx="3"/>
          </p:nvPr>
        </p:nvPicPr>
        <p:blipFill>
          <a:blip r:embed="rId4" cstate="screen">
            <a:extLst>
              <a:ext uri="{28A0092B-C50C-407E-A947-70E740481C1C}">
                <a14:useLocalDpi xmlns:a14="http://schemas.microsoft.com/office/drawing/2010/main" val="0"/>
              </a:ext>
            </a:extLst>
          </a:blip>
          <a:srcRect/>
          <a:stretch>
            <a:fillRect/>
          </a:stretch>
        </p:blipFill>
        <p:spPr>
          <a:xfrm>
            <a:off x="102810" y="1341438"/>
            <a:ext cx="4108828" cy="5135562"/>
          </a:xfrm>
          <a:noFill/>
        </p:spPr>
      </p:pic>
      <p:sp>
        <p:nvSpPr>
          <p:cNvPr id="2" name="Title 1"/>
          <p:cNvSpPr>
            <a:spLocks noGrp="1"/>
          </p:cNvSpPr>
          <p:nvPr>
            <p:ph type="title"/>
          </p:nvPr>
        </p:nvSpPr>
        <p:spPr>
          <a:xfrm>
            <a:off x="152400" y="228600"/>
            <a:ext cx="8991600" cy="1143000"/>
          </a:xfrm>
          <a:solidFill>
            <a:schemeClr val="tx1"/>
          </a:solidFill>
        </p:spPr>
        <p:txBody>
          <a:bodyPr/>
          <a:lstStyle/>
          <a:p>
            <a:pPr eaLnBrk="1" hangingPunct="1"/>
            <a:r>
              <a:rPr lang="en-CA" altLang="en-US" sz="3200" b="1" dirty="0">
                <a:solidFill>
                  <a:srgbClr val="FFFFFF"/>
                </a:solidFill>
                <a:latin typeface="Arial" pitchFamily="34" charset="0"/>
                <a:ea typeface="ＭＳ Ｐゴシック" pitchFamily="34" charset="-128"/>
              </a:rPr>
              <a:t>David &amp; the Ammonites: A Love-Hate Drama</a:t>
            </a:r>
            <a:endParaRPr lang="en-US" altLang="en-US" b="1" dirty="0">
              <a:solidFill>
                <a:srgbClr val="FFFFFF"/>
              </a:solidFill>
              <a:latin typeface="Arial" pitchFamily="34" charset="0"/>
              <a:ea typeface="ＭＳ Ｐゴシック" pitchFamily="34" charset="-128"/>
            </a:endParaRPr>
          </a:p>
        </p:txBody>
      </p:sp>
      <p:sp>
        <p:nvSpPr>
          <p:cNvPr id="177157" name="Rectangle 2"/>
          <p:cNvSpPr txBox="1">
            <a:spLocks noChangeArrowheads="1"/>
          </p:cNvSpPr>
          <p:nvPr/>
        </p:nvSpPr>
        <p:spPr bwMode="auto">
          <a:xfrm>
            <a:off x="4648200" y="1371600"/>
            <a:ext cx="4038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20000"/>
              </a:spcBef>
            </a:pPr>
            <a:r>
              <a:rPr lang="en-CA" altLang="en-US" sz="3600" b="1" i="1" u="sng" dirty="0">
                <a:solidFill>
                  <a:srgbClr val="FFFF00"/>
                </a:solidFill>
                <a:latin typeface="Arial" pitchFamily="34" charset="0"/>
                <a:cs typeface="Arial" pitchFamily="34" charset="0"/>
              </a:rPr>
              <a:t>Sanctuary</a:t>
            </a:r>
          </a:p>
          <a:p>
            <a:pPr eaLnBrk="1" hangingPunct="1">
              <a:spcBef>
                <a:spcPct val="20000"/>
              </a:spcBef>
            </a:pPr>
            <a:r>
              <a:rPr lang="en-CA" altLang="en-US" sz="2800" b="1" dirty="0">
                <a:solidFill>
                  <a:srgbClr val="FFFF00"/>
                </a:solidFill>
                <a:latin typeface="Arial" pitchFamily="34" charset="0"/>
                <a:cs typeface="Arial" pitchFamily="34" charset="0"/>
              </a:rPr>
              <a:t>	Nahash allowed David to dwell in Ammonite territory safely during Saul</a:t>
            </a:r>
            <a:r>
              <a:rPr lang="fr-FR" altLang="en-US" sz="2800" b="1" dirty="0">
                <a:solidFill>
                  <a:srgbClr val="FFFF00"/>
                </a:solidFill>
                <a:latin typeface="Arial" pitchFamily="34" charset="0"/>
                <a:cs typeface="Arial" pitchFamily="34" charset="0"/>
              </a:rPr>
              <a:t>'</a:t>
            </a:r>
            <a:r>
              <a:rPr lang="en-CA" altLang="en-US" sz="2800" b="1" dirty="0">
                <a:solidFill>
                  <a:srgbClr val="FFFF00"/>
                </a:solidFill>
                <a:latin typeface="Arial" pitchFamily="34" charset="0"/>
                <a:cs typeface="Arial" pitchFamily="34" charset="0"/>
              </a:rPr>
              <a:t>s vicious pursuits.</a:t>
            </a:r>
          </a:p>
          <a:p>
            <a:pPr eaLnBrk="1" hangingPunct="1">
              <a:spcBef>
                <a:spcPct val="20000"/>
              </a:spcBef>
            </a:pPr>
            <a:endParaRPr lang="en-CA" altLang="en-US" sz="2800" b="1" dirty="0">
              <a:solidFill>
                <a:srgbClr val="FFFF00"/>
              </a:solidFill>
              <a:latin typeface="Arial" pitchFamily="34" charset="0"/>
              <a:cs typeface="Arial"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bk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Rectangle 3"/>
          <p:cNvSpPr>
            <a:spLocks noGrp="1" noChangeArrowheads="1"/>
          </p:cNvSpPr>
          <p:nvPr>
            <p:ph type="title"/>
          </p:nvPr>
        </p:nvSpPr>
        <p:spPr/>
        <p:txBody>
          <a:bodyPr/>
          <a:lstStyle/>
          <a:p>
            <a:pPr eaLnBrk="1" hangingPunct="1"/>
            <a:r>
              <a:rPr lang="en-CA" altLang="en-US" sz="4800" b="1" i="1">
                <a:solidFill>
                  <a:srgbClr val="1B11A3"/>
                </a:solidFill>
                <a:latin typeface="Arial" panose="020B0604020202020204" pitchFamily="34" charset="0"/>
                <a:ea typeface="ＭＳ Ｐゴシック" pitchFamily="34" charset="-128"/>
                <a:cs typeface="Arial" panose="020B0604020202020204" pitchFamily="34" charset="0"/>
              </a:rPr>
              <a:t>Sincerity</a:t>
            </a:r>
            <a:endParaRPr lang="en-US" altLang="en-US" sz="4800" b="1" i="1">
              <a:solidFill>
                <a:srgbClr val="1B11A3"/>
              </a:solidFill>
              <a:latin typeface="Arial" panose="020B0604020202020204" pitchFamily="34" charset="0"/>
              <a:ea typeface="ＭＳ Ｐゴシック" pitchFamily="34" charset="-128"/>
              <a:cs typeface="Arial" panose="020B0604020202020204" pitchFamily="34" charset="0"/>
            </a:endParaRPr>
          </a:p>
        </p:txBody>
      </p:sp>
      <p:pic>
        <p:nvPicPr>
          <p:cNvPr id="179203" name="Picture 5" descr="condolence"/>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572000" y="2400300"/>
            <a:ext cx="4250059" cy="2209800"/>
          </a:xfrm>
          <a:noFill/>
        </p:spPr>
      </p:pic>
      <p:sp>
        <p:nvSpPr>
          <p:cNvPr id="179204" name="Rectangle 4"/>
          <p:cNvSpPr txBox="1">
            <a:spLocks noChangeArrowheads="1"/>
          </p:cNvSpPr>
          <p:nvPr/>
        </p:nvSpPr>
        <p:spPr bwMode="auto">
          <a:xfrm>
            <a:off x="247650" y="2285999"/>
            <a:ext cx="4171950" cy="358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20000"/>
              </a:spcBef>
            </a:pPr>
            <a:r>
              <a:rPr lang="en-CA" altLang="en-US" sz="3200" b="1" dirty="0">
                <a:latin typeface="Arial" panose="020B0604020202020204" pitchFamily="34" charset="0"/>
                <a:cs typeface="Arial" panose="020B0604020202020204" pitchFamily="34" charset="0"/>
              </a:rPr>
              <a:t>	When Nahash died, David sent envoys to express sympathy to Nahash</a:t>
            </a:r>
            <a:r>
              <a:rPr lang="fr-FR" altLang="en-US" sz="3200" b="1" dirty="0">
                <a:latin typeface="Arial" panose="020B0604020202020204" pitchFamily="34" charset="0"/>
                <a:cs typeface="Arial" panose="020B0604020202020204" pitchFamily="34" charset="0"/>
              </a:rPr>
              <a:t>'</a:t>
            </a:r>
            <a:r>
              <a:rPr lang="en-CA" altLang="en-US" sz="3200" b="1" dirty="0">
                <a:latin typeface="Arial" panose="020B0604020202020204" pitchFamily="34" charset="0"/>
                <a:cs typeface="Arial" panose="020B0604020202020204" pitchFamily="34" charset="0"/>
              </a:rPr>
              <a:t>s son, Hanun </a:t>
            </a:r>
            <a:r>
              <a:rPr lang="en-CA" altLang="en-US" sz="2000" b="1" dirty="0">
                <a:latin typeface="Arial" panose="020B0604020202020204" pitchFamily="34" charset="0"/>
                <a:cs typeface="Arial" panose="020B0604020202020204" pitchFamily="34" charset="0"/>
              </a:rPr>
              <a:t>(2 Sam. 10:1-2)</a:t>
            </a:r>
            <a:endParaRPr lang="en-US" altLang="en-US" sz="2000" b="1" dirty="0">
              <a:latin typeface="Arial" panose="020B0604020202020204" pitchFamily="34" charset="0"/>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182F00"/>
            </a:gs>
            <a:gs pos="50000">
              <a:srgbClr val="336600"/>
            </a:gs>
            <a:gs pos="100000">
              <a:srgbClr val="182F00"/>
            </a:gs>
          </a:gsLst>
          <a:lin ang="5400000" scaled="1"/>
        </a:gra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85800" y="304800"/>
            <a:ext cx="7772400" cy="1143000"/>
          </a:xfrm>
        </p:spPr>
        <p:txBody>
          <a:bodyPr/>
          <a:lstStyle/>
          <a:p>
            <a:pPr eaLnBrk="1" hangingPunct="1"/>
            <a:r>
              <a:rPr lang="en-CA" altLang="en-US" sz="4800" b="1">
                <a:solidFill>
                  <a:srgbClr val="FFFFFF"/>
                </a:solidFill>
                <a:effectLst>
                  <a:outerShdw blurRad="38100" dist="38100" dir="2700000" algn="tl">
                    <a:srgbClr val="000000"/>
                  </a:outerShdw>
                </a:effectLst>
                <a:latin typeface="Arial" pitchFamily="34" charset="0"/>
                <a:ea typeface="ＭＳ Ｐゴシック" pitchFamily="34" charset="-128"/>
              </a:rPr>
              <a:t>SPIES!</a:t>
            </a:r>
            <a:endParaRPr lang="en-US" altLang="en-US" sz="4800" b="1">
              <a:solidFill>
                <a:srgbClr val="FFFFFF"/>
              </a:solidFill>
              <a:effectLst>
                <a:outerShdw blurRad="38100" dist="38100" dir="2700000" algn="tl">
                  <a:srgbClr val="000000"/>
                </a:outerShdw>
              </a:effectLst>
              <a:latin typeface="Arial" pitchFamily="34" charset="0"/>
              <a:ea typeface="ＭＳ Ｐゴシック" pitchFamily="34" charset="-128"/>
            </a:endParaRPr>
          </a:p>
        </p:txBody>
      </p:sp>
      <p:sp>
        <p:nvSpPr>
          <p:cNvPr id="5" name="Rectangle 3"/>
          <p:cNvSpPr txBox="1">
            <a:spLocks noChangeArrowheads="1"/>
          </p:cNvSpPr>
          <p:nvPr/>
        </p:nvSpPr>
        <p:spPr bwMode="auto">
          <a:xfrm>
            <a:off x="381000" y="1524000"/>
            <a:ext cx="3733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9525" indent="-9525" algn="r" eaLnBrk="1" hangingPunct="1">
              <a:spcBef>
                <a:spcPct val="20000"/>
              </a:spcBef>
            </a:pPr>
            <a:r>
              <a:rPr lang="en-CA" altLang="en-US" sz="3200" b="1" dirty="0">
                <a:solidFill>
                  <a:srgbClr val="FFFFFF"/>
                </a:solidFill>
                <a:effectLst>
                  <a:outerShdw blurRad="38100" dist="38100" dir="2700000" algn="tl">
                    <a:srgbClr val="000000"/>
                  </a:outerShdw>
                </a:effectLst>
                <a:latin typeface="Arial" pitchFamily="34" charset="0"/>
                <a:cs typeface="Arial" pitchFamily="34" charset="0"/>
              </a:rPr>
              <a:t>Hanun rejected David</a:t>
            </a:r>
            <a:r>
              <a:rPr lang="fr-FR" altLang="en-US" sz="3200" b="1" dirty="0">
                <a:solidFill>
                  <a:srgbClr val="FFFFFF"/>
                </a:solidFill>
                <a:effectLst>
                  <a:outerShdw blurRad="38100" dist="38100" dir="2700000" algn="tl">
                    <a:srgbClr val="000000"/>
                  </a:outerShdw>
                </a:effectLst>
                <a:latin typeface="Arial" pitchFamily="34" charset="0"/>
                <a:cs typeface="Arial" pitchFamily="34" charset="0"/>
              </a:rPr>
              <a:t>'</a:t>
            </a:r>
            <a:r>
              <a:rPr lang="en-CA" altLang="en-US" sz="3200" b="1" dirty="0">
                <a:solidFill>
                  <a:srgbClr val="FFFFFF"/>
                </a:solidFill>
                <a:effectLst>
                  <a:outerShdw blurRad="38100" dist="38100" dir="2700000" algn="tl">
                    <a:srgbClr val="000000"/>
                  </a:outerShdw>
                </a:effectLst>
                <a:latin typeface="Arial" pitchFamily="34" charset="0"/>
                <a:cs typeface="Arial" pitchFamily="34" charset="0"/>
              </a:rPr>
              <a:t>s men for being spies. They were sent away with their beards cut and the lower half of their garments shorn</a:t>
            </a:r>
            <a:br>
              <a:rPr lang="en-CA" altLang="en-US" sz="3200" b="1" dirty="0">
                <a:solidFill>
                  <a:srgbClr val="FFFFFF"/>
                </a:solidFill>
                <a:effectLst>
                  <a:outerShdw blurRad="38100" dist="38100" dir="2700000" algn="tl">
                    <a:srgbClr val="000000"/>
                  </a:outerShdw>
                </a:effectLst>
                <a:latin typeface="Arial" pitchFamily="34" charset="0"/>
                <a:cs typeface="Arial" pitchFamily="34" charset="0"/>
              </a:rPr>
            </a:br>
            <a:r>
              <a:rPr lang="en-CA" altLang="en-US" b="1" dirty="0">
                <a:solidFill>
                  <a:srgbClr val="FFFFFF"/>
                </a:solidFill>
                <a:effectLst>
                  <a:outerShdw blurRad="38100" dist="38100" dir="2700000" algn="tl">
                    <a:srgbClr val="000000"/>
                  </a:outerShdw>
                </a:effectLst>
                <a:latin typeface="Arial" pitchFamily="34" charset="0"/>
                <a:cs typeface="Arial" pitchFamily="34" charset="0"/>
              </a:rPr>
              <a:t>(2 Sam. 10:4-5).</a:t>
            </a:r>
            <a:endParaRPr lang="en-US" altLang="en-US"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 name="Content Placeholder 1">
            <a:extLst>
              <a:ext uri="{FF2B5EF4-FFF2-40B4-BE49-F238E27FC236}">
                <a16:creationId xmlns:a16="http://schemas.microsoft.com/office/drawing/2014/main" id="{212DA128-8F4B-D2AC-E677-4AE3A16A6002}"/>
              </a:ext>
            </a:extLst>
          </p:cNvPr>
          <p:cNvSpPr>
            <a:spLocks noGrp="1"/>
          </p:cNvSpPr>
          <p:nvPr>
            <p:ph sz="half" idx="2"/>
          </p:nvPr>
        </p:nvSpPr>
        <p:spPr/>
        <p:txBody>
          <a:bodyPr/>
          <a:lstStyle/>
          <a:p>
            <a:endParaRPr lang="en-US"/>
          </a:p>
        </p:txBody>
      </p:sp>
      <p:pic>
        <p:nvPicPr>
          <p:cNvPr id="3" name="Picture 4" descr="spy">
            <a:extLst>
              <a:ext uri="{FF2B5EF4-FFF2-40B4-BE49-F238E27FC236}">
                <a16:creationId xmlns:a16="http://schemas.microsoft.com/office/drawing/2014/main" id="{52DFC54D-0F1D-367C-36C3-87C37872C4DD}"/>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r="31032"/>
          <a:stretch/>
        </p:blipFill>
        <p:spPr bwMode="auto">
          <a:xfrm>
            <a:off x="4267200" y="1447800"/>
            <a:ext cx="4876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slide(fromBottom)">
                                      <p:cBhvr>
                                        <p:cTn id="7" dur="5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0">
          <a:gsLst>
            <a:gs pos="0">
              <a:srgbClr val="470000"/>
            </a:gs>
            <a:gs pos="100000">
              <a:srgbClr val="990000"/>
            </a:gs>
          </a:gsLst>
          <a:lin ang="18900000" scaled="1"/>
        </a:gradFill>
        <a:effectLst/>
      </p:bgPr>
    </p:bg>
    <p:spTree>
      <p:nvGrpSpPr>
        <p:cNvPr id="1" name=""/>
        <p:cNvGrpSpPr/>
        <p:nvPr/>
      </p:nvGrpSpPr>
      <p:grpSpPr>
        <a:xfrm>
          <a:off x="0" y="0"/>
          <a:ext cx="0" cy="0"/>
          <a:chOff x="0" y="0"/>
          <a:chExt cx="0" cy="0"/>
        </a:xfrm>
      </p:grpSpPr>
      <p:pic>
        <p:nvPicPr>
          <p:cNvPr id="183298" name="Picture 2" descr="wa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55663" y="260350"/>
            <a:ext cx="7340600" cy="4454525"/>
          </a:xfrm>
          <a:noFill/>
        </p:spPr>
      </p:pic>
      <p:sp>
        <p:nvSpPr>
          <p:cNvPr id="183299" name="Rectangle 3"/>
          <p:cNvSpPr>
            <a:spLocks noGrp="1" noChangeArrowheads="1"/>
          </p:cNvSpPr>
          <p:nvPr>
            <p:ph type="title"/>
          </p:nvPr>
        </p:nvSpPr>
        <p:spPr>
          <a:xfrm>
            <a:off x="360363" y="457200"/>
            <a:ext cx="8250237" cy="762000"/>
          </a:xfrm>
        </p:spPr>
        <p:txBody>
          <a:bodyPr/>
          <a:lstStyle/>
          <a:p>
            <a:pPr eaLnBrk="1" hangingPunct="1"/>
            <a:r>
              <a:rPr lang="en-CA" altLang="en-US" sz="4000" b="1" i="1">
                <a:latin typeface="Arial" pitchFamily="34" charset="0"/>
                <a:ea typeface="ＭＳ Ｐゴシック" pitchFamily="34" charset="-128"/>
              </a:rPr>
              <a:t>Slaughter</a:t>
            </a:r>
            <a:endParaRPr lang="en-US" altLang="en-US" sz="4000" b="1" i="1">
              <a:latin typeface="Arial" pitchFamily="34" charset="0"/>
              <a:ea typeface="ＭＳ Ｐゴシック" pitchFamily="34" charset="-128"/>
            </a:endParaRPr>
          </a:p>
        </p:txBody>
      </p:sp>
      <p:sp>
        <p:nvSpPr>
          <p:cNvPr id="183300" name="Rectangle 4"/>
          <p:cNvSpPr txBox="1">
            <a:spLocks noChangeArrowheads="1"/>
          </p:cNvSpPr>
          <p:nvPr/>
        </p:nvSpPr>
        <p:spPr bwMode="auto">
          <a:xfrm>
            <a:off x="228601" y="4800600"/>
            <a:ext cx="8915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20000"/>
              </a:spcBef>
              <a:buFontTx/>
              <a:buChar char="•"/>
            </a:pPr>
            <a:r>
              <a:rPr lang="en-CA" altLang="en-US" sz="2800" b="1" dirty="0">
                <a:solidFill>
                  <a:srgbClr val="FFFFFF"/>
                </a:solidFill>
                <a:latin typeface="Arial" pitchFamily="34" charset="0"/>
                <a:cs typeface="Arial" pitchFamily="34" charset="0"/>
              </a:rPr>
              <a:t>War erupted between David and the Ammonites because of Hanun</a:t>
            </a:r>
            <a:r>
              <a:rPr lang="fr-FR" altLang="en-US" sz="2800" b="1" dirty="0">
                <a:solidFill>
                  <a:srgbClr val="FFFFFF"/>
                </a:solidFill>
                <a:latin typeface="Arial" pitchFamily="34" charset="0"/>
                <a:cs typeface="Arial" pitchFamily="34" charset="0"/>
              </a:rPr>
              <a:t>'</a:t>
            </a:r>
            <a:r>
              <a:rPr lang="en-CA" altLang="en-US" sz="2800" b="1" dirty="0">
                <a:solidFill>
                  <a:srgbClr val="FFFFFF"/>
                </a:solidFill>
                <a:latin typeface="Arial" pitchFamily="34" charset="0"/>
                <a:cs typeface="Arial" pitchFamily="34" charset="0"/>
              </a:rPr>
              <a:t>s heinous action.  </a:t>
            </a:r>
          </a:p>
          <a:p>
            <a:pPr eaLnBrk="1" hangingPunct="1">
              <a:spcBef>
                <a:spcPct val="20000"/>
              </a:spcBef>
              <a:buFontTx/>
              <a:buChar char="•"/>
            </a:pPr>
            <a:r>
              <a:rPr lang="en-CA" altLang="en-US" sz="2800" b="1" dirty="0">
                <a:solidFill>
                  <a:srgbClr val="FFFFFF"/>
                </a:solidFill>
                <a:latin typeface="Arial" pitchFamily="34" charset="0"/>
                <a:cs typeface="Arial" pitchFamily="34" charset="0"/>
              </a:rPr>
              <a:t>Ammonites recruited Aramean mercenaries but Joab and Abishai</a:t>
            </a:r>
            <a:r>
              <a:rPr lang="fr-FR" altLang="en-US" sz="2800" b="1" dirty="0">
                <a:solidFill>
                  <a:srgbClr val="FFFFFF"/>
                </a:solidFill>
                <a:latin typeface="Arial" pitchFamily="34" charset="0"/>
                <a:cs typeface="Arial" pitchFamily="34" charset="0"/>
              </a:rPr>
              <a:t>'</a:t>
            </a:r>
            <a:r>
              <a:rPr lang="en-CA" altLang="en-US" sz="2800" b="1" dirty="0">
                <a:solidFill>
                  <a:srgbClr val="FFFFFF"/>
                </a:solidFill>
                <a:latin typeface="Arial" pitchFamily="34" charset="0"/>
                <a:cs typeface="Arial" pitchFamily="34" charset="0"/>
              </a:rPr>
              <a:t>s Israelite forces routed them. </a:t>
            </a:r>
            <a:endParaRPr lang="en-US" altLang="en-US" sz="2800" b="1" dirty="0">
              <a:solidFill>
                <a:srgbClr val="FFFFFF"/>
              </a:solidFill>
              <a:latin typeface="Arial" pitchFamily="34" charset="0"/>
              <a:cs typeface="Arial" pitchFamily="34" charset="0"/>
            </a:endParaRPr>
          </a:p>
        </p:txBody>
      </p:sp>
    </p:spTree>
  </p:cSld>
  <p:clrMapOvr>
    <a:masterClrMapping/>
  </p:clrMapOvr>
  <p:transition>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da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692150"/>
            <a:ext cx="3856037"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6" name="Picture 3" descr="bk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7" name="Picture 4" descr="knight"/>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3348038" y="3578225"/>
            <a:ext cx="2379662" cy="1717675"/>
          </a:xfrm>
          <a:noFill/>
        </p:spPr>
      </p:pic>
      <p:pic>
        <p:nvPicPr>
          <p:cNvPr id="185348" name="Picture 5" descr="da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57338"/>
            <a:ext cx="3063875"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9" name="Text Box 8"/>
          <p:cNvSpPr txBox="1">
            <a:spLocks noChangeArrowheads="1"/>
          </p:cNvSpPr>
          <p:nvPr/>
        </p:nvSpPr>
        <p:spPr bwMode="auto">
          <a:xfrm>
            <a:off x="0" y="5334000"/>
            <a:ext cx="9144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20000"/>
              </a:spcBef>
            </a:pPr>
            <a:r>
              <a:rPr lang="en-CA" altLang="en-US" sz="3200" b="1" dirty="0">
                <a:latin typeface="Arial" pitchFamily="34" charset="0"/>
              </a:rPr>
              <a:t>Ammon thus became a vassal state of Israel </a:t>
            </a:r>
          </a:p>
          <a:p>
            <a:pPr algn="ctr" eaLnBrk="1" hangingPunct="1">
              <a:spcBef>
                <a:spcPct val="20000"/>
              </a:spcBef>
            </a:pPr>
            <a:r>
              <a:rPr lang="en-CA" altLang="en-US" b="1" dirty="0">
                <a:latin typeface="Arial" pitchFamily="34" charset="0"/>
              </a:rPr>
              <a:t>(2 Sam. 11:1; 12:26-31; 1 Chron. 20:1-3) </a:t>
            </a:r>
            <a:endParaRPr lang="en-US" altLang="en-US" b="1" dirty="0">
              <a:latin typeface="Arial" pitchFamily="34" charset="0"/>
            </a:endParaRPr>
          </a:p>
          <a:p>
            <a:pPr eaLnBrk="1" hangingPunct="1"/>
            <a:endParaRPr lang="en-US" altLang="en-US" b="1" dirty="0">
              <a:latin typeface="Arial" pitchFamily="34" charset="0"/>
            </a:endParaRPr>
          </a:p>
        </p:txBody>
      </p:sp>
      <p:sp>
        <p:nvSpPr>
          <p:cNvPr id="185350" name="Text Box 9"/>
          <p:cNvSpPr txBox="1">
            <a:spLocks noChangeArrowheads="1"/>
          </p:cNvSpPr>
          <p:nvPr/>
        </p:nvSpPr>
        <p:spPr bwMode="auto">
          <a:xfrm>
            <a:off x="4211638" y="2924175"/>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4000">
              <a:latin typeface="Arial" pitchFamily="34" charset="0"/>
            </a:endParaRPr>
          </a:p>
        </p:txBody>
      </p:sp>
      <p:sp>
        <p:nvSpPr>
          <p:cNvPr id="185351" name="Rectangle 6"/>
          <p:cNvSpPr txBox="1">
            <a:spLocks noChangeArrowheads="1"/>
          </p:cNvSpPr>
          <p:nvPr/>
        </p:nvSpPr>
        <p:spPr bwMode="auto">
          <a:xfrm>
            <a:off x="3124200" y="1600200"/>
            <a:ext cx="5638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lnSpc>
                <a:spcPct val="80000"/>
              </a:lnSpc>
              <a:spcBef>
                <a:spcPct val="20000"/>
              </a:spcBef>
              <a:buFontTx/>
              <a:buChar char="•"/>
            </a:pPr>
            <a:r>
              <a:rPr lang="en-CA" altLang="en-US" sz="2800" b="1">
                <a:latin typeface="Franklin Gothic Medium" pitchFamily="34" charset="0"/>
              </a:rPr>
              <a:t>David sent Joab to seize the Ammonite capital at Rabbah and succeeded after attacking for many months by capturing the water supply.</a:t>
            </a:r>
            <a:r>
              <a:rPr lang="en-CA" altLang="en-US" sz="2800" b="1"/>
              <a:t>  </a:t>
            </a:r>
            <a:endParaRPr lang="en-CA" altLang="en-US" sz="2000" b="1">
              <a:latin typeface="Franklin Gothic Medium" pitchFamily="34" charset="0"/>
            </a:endParaRPr>
          </a:p>
        </p:txBody>
      </p:sp>
      <p:sp>
        <p:nvSpPr>
          <p:cNvPr id="2" name="Title 1"/>
          <p:cNvSpPr>
            <a:spLocks noGrp="1"/>
          </p:cNvSpPr>
          <p:nvPr>
            <p:ph type="title"/>
          </p:nvPr>
        </p:nvSpPr>
        <p:spPr>
          <a:xfrm>
            <a:off x="533400" y="0"/>
            <a:ext cx="7772400" cy="1143000"/>
          </a:xfrm>
          <a:extLst>
            <a:ext uri="{FAA26D3D-D897-4be2-8F04-BA451C77F1D7}">
              <ma14:placeholderFlag xmlns:ma14="http://schemas.microsoft.com/office/mac/drawingml/2011/main" xmlns="" val="1"/>
            </a:ext>
          </a:extLst>
        </p:spPr>
        <p:txBody>
          <a:bodyPr wrap="none" fromWordArt="1"/>
          <a:lstStyle/>
          <a:p>
            <a:pPr>
              <a:defRPr/>
            </a:pPr>
            <a:r>
              <a:rPr lang="en-US" sz="6600" kern="10" dirty="0">
                <a:ln w="12700">
                  <a:solidFill>
                    <a:srgbClr val="B2B2B2"/>
                  </a:solidFill>
                  <a:round/>
                  <a:headEnd/>
                  <a:tailEnd/>
                </a:ln>
                <a:gradFill rotWithShape="1">
                  <a:gsLst>
                    <a:gs pos="0">
                      <a:srgbClr val="0000FF"/>
                    </a:gs>
                    <a:gs pos="100000">
                      <a:srgbClr val="000076"/>
                    </a:gs>
                  </a:gsLst>
                  <a:lin ang="5400000" scaled="1"/>
                </a:gradFill>
                <a:effectLst>
                  <a:outerShdw blurRad="63500" dist="38099" dir="2700000" sy="50000" rotWithShape="0">
                    <a:srgbClr val="875B0D">
                      <a:alpha val="70000"/>
                    </a:srgbClr>
                  </a:outerShdw>
                </a:effectLst>
                <a:latin typeface="Arial Black"/>
                <a:ea typeface="Arial Black"/>
                <a:cs typeface="Arial Black"/>
              </a:rPr>
              <a:t>Siege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11970" name="Picture 2" descr="MCj03588050000[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536950" y="2225675"/>
            <a:ext cx="860425"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1" name="Picture 3" descr="MCPE02514_0000[1]"/>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505200" y="2593975"/>
            <a:ext cx="1876425"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2" name="Picture 4" descr="j023646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0"/>
            <a:ext cx="411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3" name="Picture 5" descr="j028524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1143000"/>
            <a:ext cx="39338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9" name="Picture 11" descr="bab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895600"/>
            <a:ext cx="39131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5" name="AutoShape 7"/>
          <p:cNvSpPr>
            <a:spLocks noChangeArrowheads="1"/>
          </p:cNvSpPr>
          <p:nvPr/>
        </p:nvSpPr>
        <p:spPr bwMode="auto">
          <a:xfrm>
            <a:off x="990600" y="304800"/>
            <a:ext cx="3505200" cy="1981200"/>
          </a:xfrm>
          <a:prstGeom prst="cloudCallout">
            <a:avLst>
              <a:gd name="adj1" fmla="val -18616"/>
              <a:gd name="adj2" fmla="val 116264"/>
            </a:avLst>
          </a:prstGeom>
          <a:solidFill>
            <a:srgbClr val="0000FF"/>
          </a:solidFill>
          <a:ln w="50800">
            <a:solidFill>
              <a:schemeClr val="tx1"/>
            </a:solidFill>
            <a:round/>
            <a:headEnd/>
            <a:tailEnd/>
          </a:ln>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3200">
                <a:solidFill>
                  <a:srgbClr val="FFFFFF"/>
                </a:solidFill>
                <a:latin typeface="Arial" pitchFamily="34" charset="0"/>
              </a:rPr>
              <a:t>my name is Moab</a:t>
            </a:r>
          </a:p>
        </p:txBody>
      </p:sp>
      <p:pic>
        <p:nvPicPr>
          <p:cNvPr id="211980" name="Picture 12" descr="baby_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7200" y="2895600"/>
            <a:ext cx="39131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81" name="AutoShape 13"/>
          <p:cNvSpPr>
            <a:spLocks noChangeArrowheads="1"/>
          </p:cNvSpPr>
          <p:nvPr/>
        </p:nvSpPr>
        <p:spPr bwMode="auto">
          <a:xfrm>
            <a:off x="4648200" y="533400"/>
            <a:ext cx="3505200" cy="1981200"/>
          </a:xfrm>
          <a:prstGeom prst="cloudCallout">
            <a:avLst>
              <a:gd name="adj1" fmla="val 11819"/>
              <a:gd name="adj2" fmla="val 127806"/>
            </a:avLst>
          </a:prstGeom>
          <a:solidFill>
            <a:srgbClr val="0000FF"/>
          </a:solidFill>
          <a:ln w="50800">
            <a:solidFill>
              <a:schemeClr val="tx1"/>
            </a:solidFill>
            <a:round/>
            <a:headEnd/>
            <a:tailEnd/>
          </a:ln>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3200">
                <a:solidFill>
                  <a:srgbClr val="FFFFFF"/>
                </a:solidFill>
                <a:latin typeface="Arial" pitchFamily="34" charset="0"/>
              </a:rPr>
              <a:t>my name is Ben-Ammi</a:t>
            </a:r>
          </a:p>
        </p:txBody>
      </p:sp>
      <p:grpSp>
        <p:nvGrpSpPr>
          <p:cNvPr id="2" name="Group 16"/>
          <p:cNvGrpSpPr>
            <a:grpSpLocks/>
          </p:cNvGrpSpPr>
          <p:nvPr/>
        </p:nvGrpSpPr>
        <p:grpSpPr bwMode="auto">
          <a:xfrm>
            <a:off x="0" y="0"/>
            <a:ext cx="9144000" cy="6751638"/>
            <a:chOff x="0" y="0"/>
            <a:chExt cx="5760" cy="4253"/>
          </a:xfrm>
        </p:grpSpPr>
        <p:sp>
          <p:nvSpPr>
            <p:cNvPr id="80909" name="Text Box 10"/>
            <p:cNvSpPr txBox="1">
              <a:spLocks noChangeArrowheads="1"/>
            </p:cNvSpPr>
            <p:nvPr/>
          </p:nvSpPr>
          <p:spPr bwMode="auto">
            <a:xfrm>
              <a:off x="0" y="1440"/>
              <a:ext cx="5760" cy="28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200" b="1" u="sng" dirty="0">
                  <a:solidFill>
                    <a:srgbClr val="FFFFFF"/>
                  </a:solidFill>
                  <a:latin typeface="Arial" pitchFamily="34" charset="0"/>
                </a:rPr>
                <a:t>Genesis 19:36-38</a:t>
              </a:r>
            </a:p>
            <a:p>
              <a:pPr eaLnBrk="1" hangingPunct="1">
                <a:spcBef>
                  <a:spcPct val="50000"/>
                </a:spcBef>
              </a:pPr>
              <a:r>
                <a:rPr lang="en-US" altLang="en-US" sz="3000" b="1" baseline="30000" dirty="0">
                  <a:solidFill>
                    <a:srgbClr val="FFFFFF"/>
                  </a:solidFill>
                  <a:latin typeface="Arial" pitchFamily="34" charset="0"/>
                </a:rPr>
                <a:t>36</a:t>
              </a:r>
              <a:r>
                <a:rPr lang="en-US" altLang="en-US" sz="3000" b="1" dirty="0">
                  <a:solidFill>
                    <a:srgbClr val="FFFFFF"/>
                  </a:solidFill>
                  <a:latin typeface="Arial" pitchFamily="34" charset="0"/>
                </a:rPr>
                <a:t> So both of Lot</a:t>
              </a:r>
              <a:r>
                <a:rPr lang="fr-FR" altLang="ja-JP" sz="3000" b="1" dirty="0">
                  <a:solidFill>
                    <a:srgbClr val="FFFFFF"/>
                  </a:solidFill>
                  <a:latin typeface="Arial" pitchFamily="34" charset="0"/>
                </a:rPr>
                <a:t>'</a:t>
              </a:r>
              <a:r>
                <a:rPr lang="en-US" altLang="en-US" sz="3000" b="1" dirty="0">
                  <a:solidFill>
                    <a:srgbClr val="FFFFFF"/>
                  </a:solidFill>
                  <a:latin typeface="Arial" pitchFamily="34" charset="0"/>
                </a:rPr>
                <a:t>s daughters became pregnant by their father. </a:t>
              </a:r>
            </a:p>
            <a:p>
              <a:pPr eaLnBrk="1" hangingPunct="1">
                <a:spcBef>
                  <a:spcPct val="50000"/>
                </a:spcBef>
              </a:pPr>
              <a:r>
                <a:rPr lang="en-US" altLang="en-US" sz="3000" b="1" baseline="30000" dirty="0">
                  <a:solidFill>
                    <a:srgbClr val="FFFFFF"/>
                  </a:solidFill>
                  <a:latin typeface="Arial" pitchFamily="34" charset="0"/>
                </a:rPr>
                <a:t>37</a:t>
              </a:r>
              <a:r>
                <a:rPr lang="en-US" altLang="en-US" sz="3000" b="1" dirty="0">
                  <a:solidFill>
                    <a:srgbClr val="FFFFFF"/>
                  </a:solidFill>
                  <a:latin typeface="Arial" pitchFamily="34" charset="0"/>
                </a:rPr>
                <a:t> The older daughter had a son, and she named him Moab, he is the father of the Moabites</a:t>
              </a:r>
              <a:r>
                <a:rPr lang="en-US" altLang="en-US" sz="3000" b="1" dirty="0">
                  <a:solidFill>
                    <a:srgbClr val="FFFF00"/>
                  </a:solidFill>
                  <a:latin typeface="Arial" pitchFamily="34" charset="0"/>
                </a:rPr>
                <a:t> </a:t>
              </a:r>
              <a:r>
                <a:rPr lang="en-US" altLang="en-US" sz="3000" b="1" dirty="0">
                  <a:solidFill>
                    <a:srgbClr val="FFFFFF"/>
                  </a:solidFill>
                  <a:latin typeface="Arial" pitchFamily="34" charset="0"/>
                </a:rPr>
                <a:t>today. </a:t>
              </a:r>
            </a:p>
            <a:p>
              <a:pPr eaLnBrk="1" hangingPunct="1">
                <a:spcBef>
                  <a:spcPct val="50000"/>
                </a:spcBef>
              </a:pPr>
              <a:r>
                <a:rPr lang="en-US" altLang="en-US" sz="3000" b="1" baseline="30000" dirty="0">
                  <a:solidFill>
                    <a:srgbClr val="FFFFFF"/>
                  </a:solidFill>
                  <a:latin typeface="Arial" pitchFamily="34" charset="0"/>
                </a:rPr>
                <a:t>38</a:t>
              </a:r>
              <a:r>
                <a:rPr lang="en-US" altLang="en-US" sz="3000" b="1" dirty="0">
                  <a:solidFill>
                    <a:srgbClr val="FFFFFF"/>
                  </a:solidFill>
                  <a:latin typeface="Arial" pitchFamily="34" charset="0"/>
                </a:rPr>
                <a:t> The younger daughter also had a son, and she named him </a:t>
              </a:r>
              <a:r>
                <a:rPr lang="en-US" altLang="en-US" sz="3000" b="1" dirty="0">
                  <a:solidFill>
                    <a:srgbClr val="FFFF00"/>
                  </a:solidFill>
                  <a:latin typeface="Arial" pitchFamily="34" charset="0"/>
                </a:rPr>
                <a:t>Ben-Ammi</a:t>
              </a:r>
              <a:r>
                <a:rPr lang="en-US" altLang="en-US" sz="3000" b="1" dirty="0">
                  <a:solidFill>
                    <a:srgbClr val="FFFFFF"/>
                  </a:solidFill>
                  <a:latin typeface="Arial" pitchFamily="34" charset="0"/>
                </a:rPr>
                <a:t>; he is the father of the </a:t>
              </a:r>
              <a:r>
                <a:rPr lang="en-US" altLang="en-US" sz="3000" b="1" dirty="0">
                  <a:solidFill>
                    <a:srgbClr val="FFFF00"/>
                  </a:solidFill>
                  <a:latin typeface="Arial" pitchFamily="34" charset="0"/>
                </a:rPr>
                <a:t>Ammonites</a:t>
              </a:r>
              <a:r>
                <a:rPr lang="en-US" altLang="en-US" sz="3000" b="1" dirty="0">
                  <a:solidFill>
                    <a:srgbClr val="FFFFFF"/>
                  </a:solidFill>
                  <a:latin typeface="Arial" pitchFamily="34" charset="0"/>
                </a:rPr>
                <a:t> of today. </a:t>
              </a:r>
            </a:p>
          </p:txBody>
        </p:sp>
        <p:pic>
          <p:nvPicPr>
            <p:cNvPr id="80910" name="Picture 14" descr="Lot flees from Sodom"/>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0" y="0"/>
              <a:ext cx="2064" cy="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le 2"/>
          <p:cNvSpPr>
            <a:spLocks noGrp="1"/>
          </p:cNvSpPr>
          <p:nvPr>
            <p:ph type="title"/>
          </p:nvPr>
        </p:nvSpPr>
        <p:spPr>
          <a:xfrm>
            <a:off x="-2133600" y="381000"/>
            <a:ext cx="2057400" cy="2667000"/>
          </a:xfrm>
        </p:spPr>
        <p:txBody>
          <a:bodyPr/>
          <a:lstStyle/>
          <a:p>
            <a:pPr eaLnBrk="1" hangingPunct="1"/>
            <a:r>
              <a:rPr lang="en-US" altLang="en-US" sz="3200">
                <a:solidFill>
                  <a:srgbClr val="FFFFFF"/>
                </a:solidFill>
                <a:latin typeface="Arial" pitchFamily="34" charset="0"/>
                <a:ea typeface="ＭＳ Ｐゴシック" pitchFamily="34" charset="-128"/>
              </a:rPr>
              <a:t>Genesis 19:36-38</a:t>
            </a:r>
            <a:endParaRPr lang="en-US" altLang="en-US">
              <a:latin typeface="Arial" pitchFamily="34" charset="0"/>
              <a:ea typeface="ＭＳ Ｐゴシック" pitchFamily="34" charset="-128"/>
            </a:endParaRPr>
          </a:p>
        </p:txBody>
      </p:sp>
      <p:sp>
        <p:nvSpPr>
          <p:cNvPr id="80908"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FFFFFF"/>
                </a:solidFill>
                <a:latin typeface="Arial" pitchFamily="34" charset="0"/>
              </a:rPr>
              <a:t>95</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11972"/>
                                        </p:tgtEl>
                                        <p:attrNameLst>
                                          <p:attrName>style.visibility</p:attrName>
                                        </p:attrNameLst>
                                      </p:cBhvr>
                                      <p:to>
                                        <p:strVal val="visible"/>
                                      </p:to>
                                    </p:set>
                                    <p:animEffect transition="in" filter="blinds(horizontal)">
                                      <p:cBhvr>
                                        <p:cTn id="7" dur="500"/>
                                        <p:tgtEl>
                                          <p:spTgt spid="2119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ntr" presetSubtype="0" fill="hold" nodeType="clickEffect">
                                  <p:stCondLst>
                                    <p:cond delay="0"/>
                                  </p:stCondLst>
                                  <p:childTnLst>
                                    <p:set>
                                      <p:cBhvr>
                                        <p:cTn id="11" dur="1" fill="hold">
                                          <p:stCondLst>
                                            <p:cond delay="0"/>
                                          </p:stCondLst>
                                        </p:cTn>
                                        <p:tgtEl>
                                          <p:spTgt spid="211973"/>
                                        </p:tgtEl>
                                        <p:attrNameLst>
                                          <p:attrName>style.visibility</p:attrName>
                                        </p:attrNameLst>
                                      </p:cBhvr>
                                      <p:to>
                                        <p:strVal val="visible"/>
                                      </p:to>
                                    </p:set>
                                    <p:animEffect transition="in" filter="fade">
                                      <p:cBhvr>
                                        <p:cTn id="12" dur="2000"/>
                                        <p:tgtEl>
                                          <p:spTgt spid="211973"/>
                                        </p:tgtEl>
                                      </p:cBhvr>
                                    </p:animEffect>
                                    <p:anim calcmode="lin" valueType="num">
                                      <p:cBhvr>
                                        <p:cTn id="13" dur="2000" fill="hold"/>
                                        <p:tgtEl>
                                          <p:spTgt spid="211973"/>
                                        </p:tgtEl>
                                        <p:attrNameLst>
                                          <p:attrName>style.rotation</p:attrName>
                                        </p:attrNameLst>
                                      </p:cBhvr>
                                      <p:tavLst>
                                        <p:tav tm="0">
                                          <p:val>
                                            <p:fltVal val="720"/>
                                          </p:val>
                                        </p:tav>
                                        <p:tav tm="100000">
                                          <p:val>
                                            <p:fltVal val="0"/>
                                          </p:val>
                                        </p:tav>
                                      </p:tavLst>
                                    </p:anim>
                                    <p:anim calcmode="lin" valueType="num">
                                      <p:cBhvr>
                                        <p:cTn id="14" dur="2000" fill="hold"/>
                                        <p:tgtEl>
                                          <p:spTgt spid="211973"/>
                                        </p:tgtEl>
                                        <p:attrNameLst>
                                          <p:attrName>ppt_h</p:attrName>
                                        </p:attrNameLst>
                                      </p:cBhvr>
                                      <p:tavLst>
                                        <p:tav tm="0">
                                          <p:val>
                                            <p:fltVal val="0"/>
                                          </p:val>
                                        </p:tav>
                                        <p:tav tm="100000">
                                          <p:val>
                                            <p:strVal val="#ppt_h"/>
                                          </p:val>
                                        </p:tav>
                                      </p:tavLst>
                                    </p:anim>
                                    <p:anim calcmode="lin" valueType="num">
                                      <p:cBhvr>
                                        <p:cTn id="15" dur="2000" fill="hold"/>
                                        <p:tgtEl>
                                          <p:spTgt spid="211973"/>
                                        </p:tgtEl>
                                        <p:attrNameLst>
                                          <p:attrName>ppt_w</p:attrName>
                                        </p:attrNameLst>
                                      </p:cBhvr>
                                      <p:tavLst>
                                        <p:tav tm="0">
                                          <p:val>
                                            <p:fltVal val="0"/>
                                          </p:val>
                                        </p:tav>
                                        <p:tav tm="100000">
                                          <p:val>
                                            <p:strVal val="#ppt_w"/>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nodeType="clickEffect">
                                  <p:stCondLst>
                                    <p:cond delay="0"/>
                                  </p:stCondLst>
                                  <p:childTnLst>
                                    <p:set>
                                      <p:cBhvr>
                                        <p:cTn id="19" dur="1" fill="hold">
                                          <p:stCondLst>
                                            <p:cond delay="0"/>
                                          </p:stCondLst>
                                        </p:cTn>
                                        <p:tgtEl>
                                          <p:spTgt spid="211971"/>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211970"/>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211972"/>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11973"/>
                                        </p:tgtEl>
                                        <p:attrNameLst>
                                          <p:attrName>style.visibility</p:attrName>
                                        </p:attrNameLst>
                                      </p:cBhvr>
                                      <p:to>
                                        <p:strVal val="hidden"/>
                                      </p:to>
                                    </p:set>
                                  </p:childTnLst>
                                </p:cTn>
                              </p:par>
                              <p:par>
                                <p:cTn id="26" presetID="5" presetClass="entr" presetSubtype="1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heckerboard(across)">
                                      <p:cBhvr>
                                        <p:cTn id="28" dur="500"/>
                                        <p:tgtEl>
                                          <p:spTgt spid="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xit" presetSubtype="0" fill="hold" nodeType="clickEffect">
                                  <p:stCondLst>
                                    <p:cond delay="0"/>
                                  </p:stCondLst>
                                  <p:childTnLst>
                                    <p:animEffect transition="out" filter="dissolv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par>
                          <p:cTn id="34" fill="hold" nodeType="afterGroup">
                            <p:stCondLst>
                              <p:cond delay="500"/>
                            </p:stCondLst>
                            <p:childTnLst>
                              <p:par>
                                <p:cTn id="35" presetID="9" presetClass="entr" presetSubtype="0" fill="hold" nodeType="afterEffect">
                                  <p:stCondLst>
                                    <p:cond delay="0"/>
                                  </p:stCondLst>
                                  <p:childTnLst>
                                    <p:set>
                                      <p:cBhvr>
                                        <p:cTn id="36" dur="1" fill="hold">
                                          <p:stCondLst>
                                            <p:cond delay="0"/>
                                          </p:stCondLst>
                                        </p:cTn>
                                        <p:tgtEl>
                                          <p:spTgt spid="211979"/>
                                        </p:tgtEl>
                                        <p:attrNameLst>
                                          <p:attrName>style.visibility</p:attrName>
                                        </p:attrNameLst>
                                      </p:cBhvr>
                                      <p:to>
                                        <p:strVal val="visible"/>
                                      </p:to>
                                    </p:set>
                                    <p:animEffect transition="in" filter="dissolve">
                                      <p:cBhvr>
                                        <p:cTn id="37" dur="500"/>
                                        <p:tgtEl>
                                          <p:spTgt spid="211979"/>
                                        </p:tgtEl>
                                      </p:cBhvr>
                                    </p:animEffect>
                                  </p:childTnLst>
                                </p:cTn>
                              </p:par>
                            </p:childTnLst>
                          </p:cTn>
                        </p:par>
                        <p:par>
                          <p:cTn id="38" fill="hold" nodeType="afterGroup">
                            <p:stCondLst>
                              <p:cond delay="1000"/>
                            </p:stCondLst>
                            <p:childTnLst>
                              <p:par>
                                <p:cTn id="39" presetID="9" presetClass="entr" presetSubtype="0" fill="hold" nodeType="afterEffect">
                                  <p:stCondLst>
                                    <p:cond delay="0"/>
                                  </p:stCondLst>
                                  <p:childTnLst>
                                    <p:set>
                                      <p:cBhvr>
                                        <p:cTn id="40" dur="1" fill="hold">
                                          <p:stCondLst>
                                            <p:cond delay="0"/>
                                          </p:stCondLst>
                                        </p:cTn>
                                        <p:tgtEl>
                                          <p:spTgt spid="211980"/>
                                        </p:tgtEl>
                                        <p:attrNameLst>
                                          <p:attrName>style.visibility</p:attrName>
                                        </p:attrNameLst>
                                      </p:cBhvr>
                                      <p:to>
                                        <p:strVal val="visible"/>
                                      </p:to>
                                    </p:set>
                                    <p:animEffect transition="in" filter="dissolve">
                                      <p:cBhvr>
                                        <p:cTn id="41" dur="500"/>
                                        <p:tgtEl>
                                          <p:spTgt spid="21198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11975"/>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11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5" grpId="0" animBg="1"/>
      <p:bldP spid="21198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7394" name="Picture 1026"/>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971800" y="0"/>
            <a:ext cx="6172200" cy="6858000"/>
          </a:xfrm>
          <a:noFill/>
        </p:spPr>
      </p:pic>
      <p:sp>
        <p:nvSpPr>
          <p:cNvPr id="2" name="Title 1"/>
          <p:cNvSpPr>
            <a:spLocks noGrp="1"/>
          </p:cNvSpPr>
          <p:nvPr>
            <p:ph type="title"/>
          </p:nvPr>
        </p:nvSpPr>
        <p:spPr>
          <a:xfrm>
            <a:off x="0" y="914400"/>
            <a:ext cx="2971800" cy="4114800"/>
          </a:xfrm>
        </p:spPr>
        <p:txBody>
          <a:bodyPr/>
          <a:lstStyle/>
          <a:p>
            <a:pPr eaLnBrk="1" hangingPunct="1"/>
            <a:r>
              <a:rPr lang="en-US" altLang="en-US" sz="3600" b="1">
                <a:solidFill>
                  <a:srgbClr val="FFFFFF"/>
                </a:solidFill>
                <a:latin typeface="Arial" pitchFamily="34" charset="0"/>
                <a:ea typeface="ＭＳ Ｐゴシック" pitchFamily="34" charset="-128"/>
                <a:cs typeface="Times New Roman" pitchFamily="18" charset="0"/>
              </a:rPr>
              <a:t>Israel under the united monarchy</a:t>
            </a:r>
            <a:endParaRPr lang="en-US" altLang="en-US" sz="5400">
              <a:latin typeface="Arial" pitchFamily="34" charset="0"/>
              <a:ea typeface="ＭＳ Ｐゴシック" pitchFamily="34" charset="-128"/>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0066"/>
            </a:gs>
            <a:gs pos="100000">
              <a:srgbClr val="990099"/>
            </a:gs>
          </a:gsLst>
          <a:lin ang="5400000" scaled="1"/>
        </a:gradFill>
        <a:effectLst/>
      </p:bgPr>
    </p:bg>
    <p:spTree>
      <p:nvGrpSpPr>
        <p:cNvPr id="1" name=""/>
        <p:cNvGrpSpPr/>
        <p:nvPr/>
      </p:nvGrpSpPr>
      <p:grpSpPr>
        <a:xfrm>
          <a:off x="0" y="0"/>
          <a:ext cx="0" cy="0"/>
          <a:chOff x="0" y="0"/>
          <a:chExt cx="0" cy="0"/>
        </a:xfrm>
      </p:grpSpPr>
      <p:pic>
        <p:nvPicPr>
          <p:cNvPr id="189442" name="Picture 2" descr="king-solomon-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00338" y="1563688"/>
            <a:ext cx="3455987" cy="4608512"/>
          </a:xfrm>
          <a:noFill/>
        </p:spPr>
      </p:pic>
      <p:sp>
        <p:nvSpPr>
          <p:cNvPr id="2" name="Title 1"/>
          <p:cNvSpPr>
            <a:spLocks noGrp="1"/>
          </p:cNvSpPr>
          <p:nvPr>
            <p:ph type="title"/>
          </p:nvPr>
        </p:nvSpPr>
        <p:spPr>
          <a:xfrm>
            <a:off x="228600" y="152400"/>
            <a:ext cx="8839200" cy="1143000"/>
          </a:xfrm>
          <a:extLst>
            <a:ext uri="{FAA26D3D-D897-4be2-8F04-BA451C77F1D7}">
              <ma14:placeholderFlag xmlns:ma14="http://schemas.microsoft.com/office/mac/drawingml/2011/main" xmlns="" val="1"/>
            </a:ext>
          </a:extLst>
        </p:spPr>
        <p:txBody>
          <a:bodyPr/>
          <a:lstStyle/>
          <a:p>
            <a:pPr>
              <a:defRPr/>
            </a:pPr>
            <a:r>
              <a:rPr lang="en-US" sz="3600" b="1" kern="10" spc="720" dirty="0">
                <a:gradFill>
                  <a:gsLst>
                    <a:gs pos="0">
                      <a:srgbClr val="AAAAAA"/>
                    </a:gs>
                    <a:gs pos="100000">
                      <a:srgbClr val="FFFFFF"/>
                    </a:gs>
                  </a:gsLst>
                  <a:lin ang="5400000" scaled="1"/>
                </a:gradFill>
                <a:effectLst>
                  <a:outerShdw blurRad="63500" dist="46609" dir="3284183" algn="ctr" rotWithShape="0">
                    <a:srgbClr val="4D4D4D">
                      <a:alpha val="80000"/>
                    </a:srgbClr>
                  </a:outerShdw>
                </a:effectLst>
                <a:ea typeface="Lucida Console"/>
              </a:rPr>
              <a:t>The Ammonites Under Solomon</a:t>
            </a:r>
            <a:endParaRPr lang="en-US" b="1"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880088"/>
            </a:gs>
            <a:gs pos="100000">
              <a:srgbClr val="9900FF"/>
            </a:gs>
          </a:gsLst>
          <a:lin ang="5400000" scaled="1"/>
        </a:gradFill>
        <a:effectLst/>
      </p:bgPr>
    </p:bg>
    <p:spTree>
      <p:nvGrpSpPr>
        <p:cNvPr id="1" name=""/>
        <p:cNvGrpSpPr/>
        <p:nvPr/>
      </p:nvGrpSpPr>
      <p:grpSpPr>
        <a:xfrm>
          <a:off x="0" y="0"/>
          <a:ext cx="0" cy="0"/>
          <a:chOff x="0" y="0"/>
          <a:chExt cx="0" cy="0"/>
        </a:xfrm>
      </p:grpSpPr>
      <p:pic>
        <p:nvPicPr>
          <p:cNvPr id="191490" name="Picture 2" descr="vassa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0825" y="188913"/>
            <a:ext cx="6215063"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3"/>
          <p:cNvSpPr>
            <a:spLocks noGrp="1" noChangeArrowheads="1"/>
          </p:cNvSpPr>
          <p:nvPr>
            <p:ph type="title"/>
          </p:nvPr>
        </p:nvSpPr>
        <p:spPr>
          <a:xfrm>
            <a:off x="6516688" y="274638"/>
            <a:ext cx="2447925" cy="3659187"/>
          </a:xfrm>
        </p:spPr>
        <p:txBody>
          <a:bodyPr/>
          <a:lstStyle/>
          <a:p>
            <a:pPr algn="l" eaLnBrk="1" hangingPunct="1"/>
            <a:r>
              <a:rPr lang="en-CA" altLang="en-US" sz="3200" b="1">
                <a:solidFill>
                  <a:schemeClr val="bg1"/>
                </a:solidFill>
                <a:latin typeface="Arial" pitchFamily="34" charset="0"/>
                <a:ea typeface="ＭＳ Ｐゴシック" pitchFamily="34" charset="-128"/>
              </a:rPr>
              <a:t>Ammon was considered a vassal of Israel during Solomon</a:t>
            </a:r>
            <a:r>
              <a:rPr lang="fr-FR" altLang="en-US" sz="3200" b="1">
                <a:solidFill>
                  <a:schemeClr val="bg1"/>
                </a:solidFill>
                <a:latin typeface="Arial" pitchFamily="34" charset="0"/>
                <a:ea typeface="ＭＳ Ｐゴシック" pitchFamily="34" charset="-128"/>
              </a:rPr>
              <a:t>'</a:t>
            </a:r>
            <a:r>
              <a:rPr lang="en-CA" altLang="en-US" sz="3200" b="1">
                <a:solidFill>
                  <a:schemeClr val="bg1"/>
                </a:solidFill>
                <a:latin typeface="Arial" pitchFamily="34" charset="0"/>
                <a:ea typeface="ＭＳ Ｐゴシック" pitchFamily="34" charset="-128"/>
              </a:rPr>
              <a:t>s reign</a:t>
            </a:r>
            <a:endParaRPr lang="en-US" altLang="en-US" sz="2800" b="1">
              <a:solidFill>
                <a:schemeClr val="accent1"/>
              </a:solidFill>
              <a:latin typeface="Arial" pitchFamily="34" charset="0"/>
              <a:ea typeface="ＭＳ Ｐゴシック" pitchFamily="34" charset="-128"/>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4" descr="b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Rectangle 2"/>
          <p:cNvSpPr>
            <a:spLocks noGrp="1" noChangeArrowheads="1" noTextEdit="1"/>
          </p:cNvSpPr>
          <p:nvPr/>
        </p:nvSpPr>
        <p:spPr bwMode="auto">
          <a:xfrm>
            <a:off x="685800" y="381000"/>
            <a:ext cx="7772400" cy="1143000"/>
          </a:xfrm>
          <a:prstGeom prst="rect">
            <a:avLst/>
          </a:prstGeom>
        </p:spPr>
        <p:txBody>
          <a:bodyPr wrap="none" fromWordArt="1" anchor="ctr"/>
          <a:lstStyle/>
          <a:p>
            <a:pPr algn="ctr" eaLnBrk="0" hangingPunct="0">
              <a:defRPr/>
            </a:pPr>
            <a:r>
              <a:rPr lang="en-US" sz="3600" kern="10">
                <a:ln w="9525">
                  <a:solidFill>
                    <a:srgbClr val="000000"/>
                  </a:solidFill>
                  <a:round/>
                  <a:headEnd/>
                  <a:tailEnd/>
                </a:ln>
                <a:solidFill>
                  <a:srgbClr val="FFFFFF"/>
                </a:solidFill>
                <a:latin typeface="Arial Black"/>
                <a:ea typeface="Arial Black"/>
                <a:cs typeface="Arial Black"/>
              </a:rPr>
              <a:t>The Many Wives of Solomon</a:t>
            </a:r>
          </a:p>
        </p:txBody>
      </p:sp>
      <p:sp>
        <p:nvSpPr>
          <p:cNvPr id="193539" name="Text Box 5"/>
          <p:cNvSpPr txBox="1">
            <a:spLocks noChangeArrowheads="1"/>
          </p:cNvSpPr>
          <p:nvPr/>
        </p:nvSpPr>
        <p:spPr bwMode="auto">
          <a:xfrm>
            <a:off x="879475" y="1665288"/>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4000">
              <a:latin typeface="Arial" pitchFamily="34" charset="0"/>
            </a:endParaRPr>
          </a:p>
        </p:txBody>
      </p:sp>
      <p:sp>
        <p:nvSpPr>
          <p:cNvPr id="193540" name="Text Box 6"/>
          <p:cNvSpPr txBox="1">
            <a:spLocks noChangeArrowheads="1"/>
          </p:cNvSpPr>
          <p:nvPr/>
        </p:nvSpPr>
        <p:spPr bwMode="auto">
          <a:xfrm>
            <a:off x="179388" y="1676400"/>
            <a:ext cx="36306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CA" altLang="en-US" b="1" dirty="0">
                <a:solidFill>
                  <a:schemeClr val="bg1"/>
                </a:solidFill>
                <a:latin typeface="Arial" pitchFamily="34" charset="0"/>
              </a:rPr>
              <a:t>Solomon</a:t>
            </a:r>
            <a:r>
              <a:rPr lang="fr-FR" altLang="en-US" b="1" dirty="0">
                <a:solidFill>
                  <a:schemeClr val="bg1"/>
                </a:solidFill>
                <a:latin typeface="Arial" pitchFamily="34" charset="0"/>
              </a:rPr>
              <a:t>'</a:t>
            </a:r>
            <a:r>
              <a:rPr lang="en-CA" altLang="en-US" b="1" dirty="0">
                <a:solidFill>
                  <a:schemeClr val="bg1"/>
                </a:solidFill>
                <a:latin typeface="Arial" pitchFamily="34" charset="0"/>
              </a:rPr>
              <a:t>s harem included Ammonite women, which brought about the introduction of detestable idolatry into Israel</a:t>
            </a:r>
            <a:r>
              <a:rPr lang="fr-FR" altLang="en-US" b="1" dirty="0">
                <a:solidFill>
                  <a:schemeClr val="bg1"/>
                </a:solidFill>
                <a:latin typeface="Arial" pitchFamily="34" charset="0"/>
              </a:rPr>
              <a:t>'</a:t>
            </a:r>
            <a:r>
              <a:rPr lang="en-CA" altLang="en-US" b="1" dirty="0">
                <a:solidFill>
                  <a:schemeClr val="bg1"/>
                </a:solidFill>
                <a:latin typeface="Arial" pitchFamily="34" charset="0"/>
              </a:rPr>
              <a:t>s society</a:t>
            </a:r>
            <a:endParaRPr lang="en-US" altLang="en-US" sz="1800" b="1" dirty="0">
              <a:solidFill>
                <a:schemeClr val="bg1"/>
              </a:solidFill>
              <a:latin typeface="Arial" pitchFamily="34" charset="0"/>
            </a:endParaRPr>
          </a:p>
        </p:txBody>
      </p:sp>
      <p:sp>
        <p:nvSpPr>
          <p:cNvPr id="126984" name="Text Box 8"/>
          <p:cNvSpPr txBox="1">
            <a:spLocks noChangeArrowheads="1"/>
          </p:cNvSpPr>
          <p:nvPr/>
        </p:nvSpPr>
        <p:spPr bwMode="auto">
          <a:xfrm>
            <a:off x="4246563" y="4203700"/>
            <a:ext cx="4897437" cy="2308324"/>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CA" altLang="en-US" b="1" dirty="0">
                <a:latin typeface="Arial" pitchFamily="34" charset="0"/>
              </a:rPr>
              <a:t>500 years later,</a:t>
            </a:r>
          </a:p>
          <a:p>
            <a:pPr eaLnBrk="1" hangingPunct="1"/>
            <a:r>
              <a:rPr lang="en-CA" altLang="en-US" b="1" dirty="0">
                <a:latin typeface="Arial" pitchFamily="34" charset="0"/>
              </a:rPr>
              <a:t>Ezra condemned Jewish</a:t>
            </a:r>
          </a:p>
          <a:p>
            <a:pPr eaLnBrk="1" hangingPunct="1"/>
            <a:r>
              <a:rPr lang="en-CA" altLang="en-US" b="1" dirty="0">
                <a:latin typeface="Arial" pitchFamily="34" charset="0"/>
              </a:rPr>
              <a:t>men from marrying foreign</a:t>
            </a:r>
          </a:p>
          <a:p>
            <a:pPr eaLnBrk="1" hangingPunct="1"/>
            <a:r>
              <a:rPr lang="en-CA" altLang="en-US" b="1" dirty="0">
                <a:latin typeface="Arial" pitchFamily="34" charset="0"/>
              </a:rPr>
              <a:t>wives.  They were compelled</a:t>
            </a:r>
          </a:p>
          <a:p>
            <a:pPr eaLnBrk="1" hangingPunct="1"/>
            <a:r>
              <a:rPr lang="en-CA" altLang="en-US" b="1" dirty="0">
                <a:latin typeface="Arial" pitchFamily="34" charset="0"/>
              </a:rPr>
              <a:t>to put their wives away </a:t>
            </a:r>
            <a:br>
              <a:rPr lang="en-CA" altLang="en-US" b="1" dirty="0">
                <a:latin typeface="Arial" pitchFamily="34" charset="0"/>
              </a:rPr>
            </a:br>
            <a:r>
              <a:rPr lang="en-CA" altLang="en-US" b="1" dirty="0">
                <a:latin typeface="Arial" pitchFamily="34" charset="0"/>
              </a:rPr>
              <a:t>(Ezra 9–10).</a:t>
            </a:r>
            <a:endParaRPr lang="en-US" altLang="en-US" b="1" dirty="0">
              <a:latin typeface="Arial" pitchFamily="34" charset="0"/>
            </a:endParaRPr>
          </a:p>
        </p:txBody>
      </p:sp>
      <p:pic>
        <p:nvPicPr>
          <p:cNvPr id="193542" name="Picture 9" descr="foreign gir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2636838"/>
            <a:ext cx="1270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4" name="Picture 11" descr="girl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79388" y="4797425"/>
            <a:ext cx="20161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5" name="Picture 12" descr="girl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051050" y="4797425"/>
            <a:ext cx="19367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6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4"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bk4"/>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Title 1"/>
          <p:cNvSpPr>
            <a:spLocks noGrp="1"/>
          </p:cNvSpPr>
          <p:nvPr>
            <p:ph type="title"/>
          </p:nvPr>
        </p:nvSpPr>
        <p:spPr>
          <a:xfrm>
            <a:off x="533400" y="17463"/>
            <a:ext cx="7772400" cy="1143000"/>
          </a:xfrm>
        </p:spPr>
        <p:txBody>
          <a:bodyPr/>
          <a:lstStyle/>
          <a:p>
            <a:pPr eaLnBrk="1" hangingPunct="1"/>
            <a:r>
              <a:rPr lang="en-US" altLang="en-US" i="1" u="sng">
                <a:solidFill>
                  <a:srgbClr val="FFFFFF"/>
                </a:solidFill>
                <a:latin typeface="Arial" pitchFamily="34" charset="0"/>
                <a:ea typeface="ＭＳ Ｐゴシック" pitchFamily="34" charset="-128"/>
              </a:rPr>
              <a:t>1 Kings 11:1, 4-5</a:t>
            </a:r>
            <a:endParaRPr lang="en-US" altLang="en-US" sz="6600" u="sng">
              <a:latin typeface="Arial" pitchFamily="34" charset="0"/>
              <a:ea typeface="ＭＳ Ｐゴシック" pitchFamily="34" charset="-128"/>
            </a:endParaRPr>
          </a:p>
        </p:txBody>
      </p:sp>
      <p:sp>
        <p:nvSpPr>
          <p:cNvPr id="5" name="Rectangle 3"/>
          <p:cNvSpPr txBox="1">
            <a:spLocks noChangeArrowheads="1"/>
          </p:cNvSpPr>
          <p:nvPr/>
        </p:nvSpPr>
        <p:spPr bwMode="auto">
          <a:xfrm>
            <a:off x="457200" y="1524000"/>
            <a:ext cx="8229600" cy="457200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20000"/>
              </a:spcBef>
            </a:pPr>
            <a:r>
              <a:rPr lang="en-US" altLang="en-US" sz="2800" b="1">
                <a:solidFill>
                  <a:schemeClr val="bg1"/>
                </a:solidFill>
                <a:latin typeface="Arial" pitchFamily="34" charset="0"/>
              </a:rPr>
              <a:t>	"King Solomon, however, loved many foreign women besides Pharaoh</a:t>
            </a:r>
            <a:r>
              <a:rPr lang="fr-FR" altLang="en-US" sz="2800" b="1">
                <a:solidFill>
                  <a:schemeClr val="bg1"/>
                </a:solidFill>
                <a:latin typeface="Arial" pitchFamily="34" charset="0"/>
              </a:rPr>
              <a:t>'</a:t>
            </a:r>
            <a:r>
              <a:rPr lang="en-US" altLang="en-US" sz="2800" b="1">
                <a:solidFill>
                  <a:schemeClr val="bg1"/>
                </a:solidFill>
                <a:latin typeface="Arial" pitchFamily="34" charset="0"/>
              </a:rPr>
              <a:t>s daughter--Moabites, </a:t>
            </a:r>
            <a:r>
              <a:rPr lang="en-US" altLang="en-US" sz="2800" b="1">
                <a:solidFill>
                  <a:srgbClr val="FFFF00"/>
                </a:solidFill>
                <a:latin typeface="Arial" pitchFamily="34" charset="0"/>
              </a:rPr>
              <a:t>Ammonites</a:t>
            </a:r>
            <a:r>
              <a:rPr lang="en-US" altLang="en-US" sz="2800" b="1">
                <a:solidFill>
                  <a:schemeClr val="bg1"/>
                </a:solidFill>
                <a:latin typeface="Arial" pitchFamily="34" charset="0"/>
              </a:rPr>
              <a:t>, Edomites, Sidonians and Hittites … As Solomon grew old, his wives turned his heart after other gods, and his heart was not fully devoted to the L</a:t>
            </a:r>
            <a:r>
              <a:rPr lang="en-US" altLang="en-US" b="1">
                <a:solidFill>
                  <a:schemeClr val="bg1"/>
                </a:solidFill>
                <a:latin typeface="Arial" pitchFamily="34" charset="0"/>
              </a:rPr>
              <a:t>ORD</a:t>
            </a:r>
            <a:r>
              <a:rPr lang="en-US" altLang="en-US" sz="2800" b="1">
                <a:solidFill>
                  <a:schemeClr val="bg1"/>
                </a:solidFill>
                <a:latin typeface="Arial" pitchFamily="34" charset="0"/>
              </a:rPr>
              <a:t> his God, as the heart of David his father had been.  He followed Ashtoreth the goddess of the Sidonians, and </a:t>
            </a:r>
            <a:r>
              <a:rPr lang="en-US" altLang="en-US" sz="2800" b="1">
                <a:solidFill>
                  <a:srgbClr val="FFFF00"/>
                </a:solidFill>
                <a:latin typeface="Arial" pitchFamily="34" charset="0"/>
              </a:rPr>
              <a:t>Molech the detestable god of the Ammonites</a:t>
            </a:r>
            <a:r>
              <a:rPr lang="en-US" altLang="en-US" sz="2800" b="1">
                <a:solidFill>
                  <a:schemeClr val="bg1"/>
                </a:solidFill>
                <a:latin typeface="Arial" pitchFamily="34" charset="0"/>
              </a:rPr>
              <a:t>."</a:t>
            </a:r>
            <a:endParaRPr lang="en-US" altLang="en-US" sz="2800" i="1">
              <a:solidFill>
                <a:schemeClr val="bg1"/>
              </a:solidFill>
              <a:latin typeface="Arial"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633" name="Rectangle 3"/>
          <p:cNvSpPr>
            <a:spLocks noGrp="1" noChangeArrowheads="1"/>
          </p:cNvSpPr>
          <p:nvPr>
            <p:ph type="body" idx="1"/>
          </p:nvPr>
        </p:nvSpPr>
        <p:spPr/>
        <p:txBody>
          <a:bodyPr/>
          <a:lstStyle/>
          <a:p>
            <a:pPr eaLnBrk="1" hangingPunct="1"/>
            <a:endParaRPr lang="en-US" altLang="en-US">
              <a:latin typeface="Times New Roman" pitchFamily="18" charset="0"/>
              <a:ea typeface="ＭＳ Ｐゴシック" pitchFamily="34" charset="-128"/>
            </a:endParaRPr>
          </a:p>
        </p:txBody>
      </p:sp>
      <p:pic>
        <p:nvPicPr>
          <p:cNvPr id="197634" name="Picture 4" descr="high pl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65175"/>
            <a:ext cx="8078787"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Rectangle 5"/>
          <p:cNvSpPr>
            <a:spLocks noChangeArrowheads="1"/>
          </p:cNvSpPr>
          <p:nvPr/>
        </p:nvSpPr>
        <p:spPr bwMode="auto">
          <a:xfrm>
            <a:off x="7956550" y="0"/>
            <a:ext cx="936625" cy="6524625"/>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97636" name="Rectangle 6"/>
          <p:cNvSpPr>
            <a:spLocks noChangeArrowheads="1"/>
          </p:cNvSpPr>
          <p:nvPr/>
        </p:nvSpPr>
        <p:spPr bwMode="auto">
          <a:xfrm>
            <a:off x="179388" y="5876925"/>
            <a:ext cx="8353425" cy="647700"/>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97637" name="Rectangle 7"/>
          <p:cNvSpPr>
            <a:spLocks noChangeArrowheads="1"/>
          </p:cNvSpPr>
          <p:nvPr/>
        </p:nvSpPr>
        <p:spPr bwMode="auto">
          <a:xfrm>
            <a:off x="179388" y="0"/>
            <a:ext cx="1152525" cy="6092825"/>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4000">
              <a:latin typeface="Arial" pitchFamily="34" charset="0"/>
            </a:endParaRPr>
          </a:p>
        </p:txBody>
      </p:sp>
      <p:sp>
        <p:nvSpPr>
          <p:cNvPr id="197638" name="Rectangle 8"/>
          <p:cNvSpPr>
            <a:spLocks noChangeArrowheads="1"/>
          </p:cNvSpPr>
          <p:nvPr/>
        </p:nvSpPr>
        <p:spPr bwMode="auto">
          <a:xfrm>
            <a:off x="900113" y="0"/>
            <a:ext cx="7272337" cy="836613"/>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97639" name="Text Box 9"/>
          <p:cNvSpPr txBox="1">
            <a:spLocks noChangeArrowheads="1"/>
          </p:cNvSpPr>
          <p:nvPr/>
        </p:nvSpPr>
        <p:spPr bwMode="auto">
          <a:xfrm>
            <a:off x="1619250" y="765175"/>
            <a:ext cx="6624638"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CA" altLang="en-US" sz="2800" b="1">
                <a:latin typeface="Arial" pitchFamily="34" charset="0"/>
              </a:rPr>
              <a:t>Solomon erected a high place just outside Jerusalem for the worship of Molech, the god of the Ammonites.</a:t>
            </a:r>
            <a:endParaRPr lang="en-US" altLang="en-US" sz="2800" b="1">
              <a:latin typeface="Arial" pitchFamily="34" charset="0"/>
            </a:endParaRPr>
          </a:p>
        </p:txBody>
      </p:sp>
      <p:sp>
        <p:nvSpPr>
          <p:cNvPr id="197640" name="Rectangle 2"/>
          <p:cNvSpPr>
            <a:spLocks noGrp="1" noChangeArrowheads="1"/>
          </p:cNvSpPr>
          <p:nvPr>
            <p:ph type="title"/>
          </p:nvPr>
        </p:nvSpPr>
        <p:spPr>
          <a:xfrm>
            <a:off x="685800" y="0"/>
            <a:ext cx="7772400" cy="762000"/>
          </a:xfrm>
        </p:spPr>
        <p:txBody>
          <a:bodyPr/>
          <a:lstStyle/>
          <a:p>
            <a:pPr eaLnBrk="1" hangingPunct="1"/>
            <a:r>
              <a:rPr lang="en-US" altLang="en-US" sz="3600" b="1">
                <a:solidFill>
                  <a:schemeClr val="bg1"/>
                </a:solidFill>
                <a:latin typeface="Arial" pitchFamily="34" charset="0"/>
                <a:ea typeface="ＭＳ Ｐゴシック" pitchFamily="34" charset="-128"/>
              </a:rPr>
              <a:t>Imported Idolatry</a:t>
            </a:r>
          </a:p>
        </p:txBody>
      </p:sp>
      <p:sp>
        <p:nvSpPr>
          <p:cNvPr id="10" name="Text Box 7"/>
          <p:cNvSpPr txBox="1">
            <a:spLocks noChangeArrowheads="1"/>
          </p:cNvSpPr>
          <p:nvPr/>
        </p:nvSpPr>
        <p:spPr bwMode="auto">
          <a:xfrm>
            <a:off x="82296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96</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solomon_sheb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56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2" name="Text Box 5"/>
          <p:cNvSpPr txBox="1">
            <a:spLocks noChangeArrowheads="1"/>
          </p:cNvSpPr>
          <p:nvPr/>
        </p:nvSpPr>
        <p:spPr bwMode="auto">
          <a:xfrm>
            <a:off x="6400800" y="6308725"/>
            <a:ext cx="251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000" b="1" i="1">
                <a:latin typeface="Arial" pitchFamily="34" charset="0"/>
                <a:cs typeface="Arial" pitchFamily="34" charset="0"/>
              </a:rPr>
              <a:t>1 Kings 14:21</a:t>
            </a:r>
          </a:p>
        </p:txBody>
      </p:sp>
      <p:sp>
        <p:nvSpPr>
          <p:cNvPr id="2" name="Title 1"/>
          <p:cNvSpPr>
            <a:spLocks noGrp="1"/>
          </p:cNvSpPr>
          <p:nvPr>
            <p:ph type="title"/>
          </p:nvPr>
        </p:nvSpPr>
        <p:spPr>
          <a:xfrm>
            <a:off x="6477000" y="3733800"/>
            <a:ext cx="2209800" cy="2209800"/>
          </a:xfrm>
        </p:spPr>
        <p:txBody>
          <a:bodyPr/>
          <a:lstStyle/>
          <a:p>
            <a:pPr eaLnBrk="1" hangingPunct="1"/>
            <a:r>
              <a:rPr lang="en-CA" altLang="en-US" sz="3200" b="1">
                <a:solidFill>
                  <a:srgbClr val="800000"/>
                </a:solidFill>
                <a:latin typeface="Arial" pitchFamily="34" charset="0"/>
                <a:ea typeface="ＭＳ Ｐゴシック" pitchFamily="34" charset="-128"/>
              </a:rPr>
              <a:t>Ammonite blood entered the royal line</a:t>
            </a:r>
            <a:endParaRPr lang="en-US" altLang="en-US">
              <a:latin typeface="Arial" pitchFamily="34" charset="0"/>
              <a:ea typeface="ＭＳ Ｐゴシック" pitchFamily="34" charset="-128"/>
            </a:endParaRPr>
          </a:p>
        </p:txBody>
      </p:sp>
      <p:sp>
        <p:nvSpPr>
          <p:cNvPr id="199684" name="Rectangle 3"/>
          <p:cNvSpPr txBox="1">
            <a:spLocks noChangeArrowheads="1"/>
          </p:cNvSpPr>
          <p:nvPr/>
        </p:nvSpPr>
        <p:spPr bwMode="auto">
          <a:xfrm>
            <a:off x="6324600" y="304800"/>
            <a:ext cx="2667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lnSpc>
                <a:spcPct val="90000"/>
              </a:lnSpc>
              <a:spcBef>
                <a:spcPct val="20000"/>
              </a:spcBef>
            </a:pPr>
            <a:r>
              <a:rPr lang="en-CA" altLang="en-US" b="1">
                <a:latin typeface="Arial" pitchFamily="34" charset="0"/>
                <a:cs typeface="Arial" pitchFamily="34" charset="0"/>
              </a:rPr>
              <a:t>One of Solomon</a:t>
            </a:r>
            <a:r>
              <a:rPr lang="fr-FR" altLang="en-US" b="1">
                <a:latin typeface="Arial" pitchFamily="34" charset="0"/>
                <a:cs typeface="Arial" pitchFamily="34" charset="0"/>
              </a:rPr>
              <a:t>'</a:t>
            </a:r>
            <a:r>
              <a:rPr lang="en-CA" altLang="en-US" b="1">
                <a:latin typeface="Arial" pitchFamily="34" charset="0"/>
                <a:cs typeface="Arial" pitchFamily="34" charset="0"/>
              </a:rPr>
              <a:t>s Ammonite wives, Naamah, was the mother of Rehoboam, who succeeded Solomon as King of Judah.</a:t>
            </a:r>
          </a:p>
        </p:txBody>
      </p:sp>
      <p:sp>
        <p:nvSpPr>
          <p:cNvPr id="9"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descr="bk6"/>
          <p:cNvPicPr>
            <a:picLocks noChangeAspect="1" noChangeArrowheads="1"/>
          </p:cNvPicPr>
          <p:nvPr/>
        </p:nvPicPr>
        <p:blipFill>
          <a:blip r:embed="rId3">
            <a:lum contrast="-3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 Box 3"/>
          <p:cNvSpPr txBox="1">
            <a:spLocks noChangeArrowheads="1"/>
          </p:cNvSpPr>
          <p:nvPr/>
        </p:nvSpPr>
        <p:spPr bwMode="auto">
          <a:xfrm>
            <a:off x="522288" y="1340108"/>
            <a:ext cx="8316912" cy="4832092"/>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CA" sz="2800" b="1" dirty="0">
                <a:solidFill>
                  <a:srgbClr val="FFFF00"/>
                </a:solidFill>
                <a:effectLst>
                  <a:glow rad="342900">
                    <a:schemeClr val="tx1">
                      <a:alpha val="75000"/>
                    </a:schemeClr>
                  </a:glow>
                </a:effectLst>
                <a:latin typeface="Arial" charset="0"/>
              </a:rPr>
              <a:t>A recurring theme of the books of the Kings was the idea that some Judean kings did "what was right in the eyes of the L</a:t>
            </a:r>
            <a:r>
              <a:rPr lang="en-CA" b="1" dirty="0">
                <a:solidFill>
                  <a:srgbClr val="FFFF00"/>
                </a:solidFill>
                <a:effectLst>
                  <a:glow rad="342900">
                    <a:schemeClr val="tx1">
                      <a:alpha val="75000"/>
                    </a:schemeClr>
                  </a:glow>
                </a:effectLst>
                <a:latin typeface="Arial" charset="0"/>
              </a:rPr>
              <a:t>ORD</a:t>
            </a:r>
            <a:r>
              <a:rPr lang="en-CA" sz="2800" b="1" dirty="0">
                <a:solidFill>
                  <a:srgbClr val="FFFF00"/>
                </a:solidFill>
                <a:effectLst>
                  <a:glow rad="342900">
                    <a:schemeClr val="tx1">
                      <a:alpha val="75000"/>
                    </a:schemeClr>
                  </a:glow>
                </a:effectLst>
                <a:latin typeface="Arial" charset="0"/>
              </a:rPr>
              <a:t>, however the </a:t>
            </a:r>
            <a:r>
              <a:rPr lang="en-CA" sz="2800" b="1" i="1" dirty="0">
                <a:solidFill>
                  <a:srgbClr val="FFFF00"/>
                </a:solidFill>
                <a:effectLst>
                  <a:glow rad="342900">
                    <a:schemeClr val="tx1">
                      <a:alpha val="75000"/>
                    </a:schemeClr>
                  </a:glow>
                </a:effectLst>
                <a:latin typeface="Arial" charset="0"/>
              </a:rPr>
              <a:t>high places</a:t>
            </a:r>
            <a:r>
              <a:rPr lang="en-CA" sz="2800" b="1" dirty="0">
                <a:solidFill>
                  <a:srgbClr val="FFFF00"/>
                </a:solidFill>
                <a:effectLst>
                  <a:glow rad="342900">
                    <a:schemeClr val="tx1">
                      <a:alpha val="75000"/>
                    </a:schemeClr>
                  </a:glow>
                </a:effectLst>
                <a:latin typeface="Arial" charset="0"/>
              </a:rPr>
              <a:t> were not removed" until the time of Hezekiah centuries later.</a:t>
            </a:r>
          </a:p>
          <a:p>
            <a:pPr eaLnBrk="1" hangingPunct="1">
              <a:defRPr/>
            </a:pPr>
            <a:endParaRPr lang="en-CA" sz="2800" b="1" dirty="0">
              <a:solidFill>
                <a:srgbClr val="FFFF00"/>
              </a:solidFill>
              <a:effectLst>
                <a:glow rad="342900">
                  <a:schemeClr val="tx1">
                    <a:alpha val="75000"/>
                  </a:schemeClr>
                </a:glow>
              </a:effectLst>
              <a:latin typeface="Arial" charset="0"/>
            </a:endParaRPr>
          </a:p>
          <a:p>
            <a:pPr eaLnBrk="1" hangingPunct="1">
              <a:defRPr/>
            </a:pPr>
            <a:r>
              <a:rPr lang="en-CA" sz="2800" b="1" dirty="0">
                <a:solidFill>
                  <a:srgbClr val="FFFF00"/>
                </a:solidFill>
                <a:effectLst>
                  <a:glow rad="342900">
                    <a:schemeClr val="tx1">
                      <a:alpha val="75000"/>
                    </a:schemeClr>
                  </a:glow>
                </a:effectLst>
                <a:latin typeface="Arial" charset="0"/>
              </a:rPr>
              <a:t>Today</a:t>
            </a:r>
            <a:r>
              <a:rPr lang="fr-FR" sz="2800" b="1" dirty="0">
                <a:solidFill>
                  <a:srgbClr val="FFFF00"/>
                </a:solidFill>
                <a:effectLst>
                  <a:glow rad="342900">
                    <a:schemeClr val="tx1">
                      <a:alpha val="75000"/>
                    </a:schemeClr>
                  </a:glow>
                </a:effectLst>
                <a:latin typeface="Arial" charset="0"/>
              </a:rPr>
              <a:t>'</a:t>
            </a:r>
            <a:r>
              <a:rPr lang="en-CA" sz="2800" b="1" dirty="0">
                <a:solidFill>
                  <a:srgbClr val="FFFF00"/>
                </a:solidFill>
                <a:effectLst>
                  <a:glow rad="342900">
                    <a:schemeClr val="tx1">
                      <a:alpha val="75000"/>
                    </a:schemeClr>
                  </a:glow>
                </a:effectLst>
                <a:latin typeface="Arial" charset="0"/>
              </a:rPr>
              <a:t>s little compromises against God</a:t>
            </a:r>
            <a:r>
              <a:rPr lang="fr-FR" sz="2800" b="1" dirty="0">
                <a:solidFill>
                  <a:srgbClr val="FFFF00"/>
                </a:solidFill>
                <a:effectLst>
                  <a:glow rad="342900">
                    <a:schemeClr val="tx1">
                      <a:alpha val="75000"/>
                    </a:schemeClr>
                  </a:glow>
                </a:effectLst>
                <a:latin typeface="Arial" charset="0"/>
              </a:rPr>
              <a:t>'</a:t>
            </a:r>
            <a:r>
              <a:rPr lang="en-CA" sz="2800" b="1" dirty="0">
                <a:solidFill>
                  <a:srgbClr val="FFFF00"/>
                </a:solidFill>
                <a:effectLst>
                  <a:glow rad="342900">
                    <a:schemeClr val="tx1">
                      <a:alpha val="75000"/>
                    </a:schemeClr>
                  </a:glow>
                </a:effectLst>
                <a:latin typeface="Arial" charset="0"/>
              </a:rPr>
              <a:t>s principles can have devastating lasting effects.  Footholds (Solomon</a:t>
            </a:r>
            <a:r>
              <a:rPr lang="fr-FR" sz="2800" b="1" dirty="0">
                <a:solidFill>
                  <a:srgbClr val="FFFF00"/>
                </a:solidFill>
                <a:effectLst>
                  <a:glow rad="342900">
                    <a:schemeClr val="tx1">
                      <a:alpha val="75000"/>
                    </a:schemeClr>
                  </a:glow>
                </a:effectLst>
                <a:latin typeface="Arial" charset="0"/>
              </a:rPr>
              <a:t>'</a:t>
            </a:r>
            <a:r>
              <a:rPr lang="en-CA" sz="2800" b="1" dirty="0">
                <a:solidFill>
                  <a:srgbClr val="FFFF00"/>
                </a:solidFill>
                <a:effectLst>
                  <a:glow rad="342900">
                    <a:schemeClr val="tx1">
                      <a:alpha val="75000"/>
                    </a:schemeClr>
                  </a:glow>
                </a:effectLst>
                <a:latin typeface="Arial" charset="0"/>
              </a:rPr>
              <a:t>s wives, introduction of foreign deities) can become strongholds (idolatry) that are tough to break.</a:t>
            </a:r>
            <a:endParaRPr lang="en-US" sz="2800" b="1" dirty="0">
              <a:solidFill>
                <a:srgbClr val="FFFF00"/>
              </a:solidFill>
              <a:effectLst>
                <a:glow rad="342900">
                  <a:schemeClr val="tx1">
                    <a:alpha val="75000"/>
                  </a:schemeClr>
                </a:glow>
              </a:effectLst>
              <a:latin typeface="Arial" charset="0"/>
            </a:endParaRPr>
          </a:p>
        </p:txBody>
      </p:sp>
      <p:sp>
        <p:nvSpPr>
          <p:cNvPr id="201731" name="Title 1"/>
          <p:cNvSpPr>
            <a:spLocks noGrp="1"/>
          </p:cNvSpPr>
          <p:nvPr>
            <p:ph type="title" idx="4294967295"/>
          </p:nvPr>
        </p:nvSpPr>
        <p:spPr>
          <a:xfrm>
            <a:off x="609600" y="152400"/>
            <a:ext cx="7772400" cy="838200"/>
          </a:xfrm>
          <a:solidFill>
            <a:schemeClr val="bg1"/>
          </a:solidFill>
        </p:spPr>
        <p:txBody>
          <a:bodyPr/>
          <a:lstStyle/>
          <a:p>
            <a:r>
              <a:rPr lang="en-US" altLang="en-US" sz="4000" b="1">
                <a:latin typeface="Arial" pitchFamily="34" charset="0"/>
                <a:ea typeface="ＭＳ Ｐゴシック" pitchFamily="34" charset="-128"/>
              </a:rPr>
              <a:t>"Little" Compromises</a:t>
            </a:r>
          </a:p>
        </p:txBody>
      </p:sp>
      <p:sp>
        <p:nvSpPr>
          <p:cNvPr id="5"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shizak"/>
          <p:cNvPicPr>
            <a:picLocks noChangeAspect="1" noChangeArrowheads="1"/>
          </p:cNvPicPr>
          <p:nvPr/>
        </p:nvPicPr>
        <p:blipFill rotWithShape="1">
          <a:blip r:embed="rId3" cstate="screen">
            <a:lum bright="34000" contrast="-32000"/>
            <a:extLst>
              <a:ext uri="{28A0092B-C50C-407E-A947-70E740481C1C}">
                <a14:useLocalDpi xmlns:a14="http://schemas.microsoft.com/office/drawing/2010/main" val="0"/>
              </a:ext>
            </a:extLst>
          </a:blip>
          <a:srcRect l="33504" t="2924" r="37912"/>
          <a:stretch/>
        </p:blipFill>
        <p:spPr bwMode="auto">
          <a:xfrm>
            <a:off x="0" y="5443"/>
            <a:ext cx="3048000" cy="6896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Rectangle 6"/>
          <p:cNvSpPr>
            <a:spLocks noGrp="1" noChangeArrowheads="1"/>
          </p:cNvSpPr>
          <p:nvPr>
            <p:ph type="title"/>
          </p:nvPr>
        </p:nvSpPr>
        <p:spPr>
          <a:xfrm>
            <a:off x="3048000" y="228600"/>
            <a:ext cx="5410200" cy="838200"/>
          </a:xfrm>
        </p:spPr>
        <p:txBody>
          <a:bodyPr/>
          <a:lstStyle/>
          <a:p>
            <a:pPr eaLnBrk="1" hangingPunct="1"/>
            <a:r>
              <a:rPr lang="en-CA" altLang="en-US" sz="3600" b="1" dirty="0">
                <a:latin typeface="Arial" pitchFamily="34" charset="0"/>
                <a:ea typeface="ＭＳ Ｐゴシック" pitchFamily="34" charset="-128"/>
              </a:rPr>
              <a:t>Ammonite Skirmishes </a:t>
            </a:r>
            <a:endParaRPr lang="en-US" altLang="en-US" sz="3600" b="1" dirty="0">
              <a:latin typeface="Arial" pitchFamily="34" charset="0"/>
              <a:ea typeface="ＭＳ Ｐゴシック" pitchFamily="34" charset="-128"/>
            </a:endParaRPr>
          </a:p>
        </p:txBody>
      </p:sp>
      <p:sp>
        <p:nvSpPr>
          <p:cNvPr id="203781" name="Rectangle 5"/>
          <p:cNvSpPr txBox="1">
            <a:spLocks noChangeArrowheads="1"/>
          </p:cNvSpPr>
          <p:nvPr/>
        </p:nvSpPr>
        <p:spPr bwMode="auto">
          <a:xfrm>
            <a:off x="3048000" y="1219200"/>
            <a:ext cx="6096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20000"/>
              </a:spcBef>
              <a:buFontTx/>
              <a:buChar char="•"/>
            </a:pPr>
            <a:r>
              <a:rPr lang="en-CA" altLang="en-US" sz="2800" b="1" dirty="0">
                <a:latin typeface="Arial" pitchFamily="34" charset="0"/>
              </a:rPr>
              <a:t>924 B.C. Shishak King of </a:t>
            </a:r>
            <a:r>
              <a:rPr lang="en-CA" altLang="en-US" sz="2800" b="1" dirty="0">
                <a:solidFill>
                  <a:srgbClr val="800000"/>
                </a:solidFill>
                <a:latin typeface="Arial" pitchFamily="34" charset="0"/>
              </a:rPr>
              <a:t>Egypt </a:t>
            </a:r>
            <a:r>
              <a:rPr lang="en-CA" altLang="en-US" sz="2800" b="1" dirty="0">
                <a:latin typeface="Arial" pitchFamily="34" charset="0"/>
              </a:rPr>
              <a:t>rolls through Ammonite territory allowing Ammon to declare independence from Judah and Israel.</a:t>
            </a:r>
          </a:p>
          <a:p>
            <a:pPr eaLnBrk="1" hangingPunct="1">
              <a:spcBef>
                <a:spcPct val="20000"/>
              </a:spcBef>
              <a:buFontTx/>
              <a:buChar char="•"/>
            </a:pPr>
            <a:r>
              <a:rPr lang="en-CA" altLang="en-US" sz="2800" b="1" dirty="0">
                <a:latin typeface="Arial" pitchFamily="34" charset="0"/>
              </a:rPr>
              <a:t>853 B.C. A twelve</a:t>
            </a:r>
            <a:r>
              <a:rPr lang="ar-SA" altLang="en-US" sz="2800" b="1" dirty="0">
                <a:latin typeface="Arial" pitchFamily="34" charset="0"/>
              </a:rPr>
              <a:t>-</a:t>
            </a:r>
            <a:r>
              <a:rPr lang="en-CA" altLang="en-US" sz="2800" b="1" dirty="0">
                <a:latin typeface="Arial" pitchFamily="34" charset="0"/>
              </a:rPr>
              <a:t>king alliance, headed by Ahab opposes </a:t>
            </a:r>
            <a:r>
              <a:rPr lang="en-CA" altLang="en-US" sz="2800" b="1" dirty="0" err="1">
                <a:latin typeface="Arial" pitchFamily="34" charset="0"/>
              </a:rPr>
              <a:t>Shalmanezer</a:t>
            </a:r>
            <a:r>
              <a:rPr lang="en-CA" altLang="en-US" sz="2800" b="1" dirty="0">
                <a:latin typeface="Arial" pitchFamily="34" charset="0"/>
              </a:rPr>
              <a:t> III of </a:t>
            </a:r>
            <a:r>
              <a:rPr lang="en-CA" altLang="en-US" sz="2800" b="1" dirty="0">
                <a:solidFill>
                  <a:srgbClr val="800000"/>
                </a:solidFill>
                <a:latin typeface="Arial" pitchFamily="34" charset="0"/>
              </a:rPr>
              <a:t>Assyria</a:t>
            </a:r>
            <a:r>
              <a:rPr lang="fr-FR" altLang="en-US" sz="2800" b="1" dirty="0">
                <a:solidFill>
                  <a:srgbClr val="800000"/>
                </a:solidFill>
                <a:latin typeface="Arial" pitchFamily="34" charset="0"/>
              </a:rPr>
              <a:t>'</a:t>
            </a:r>
            <a:r>
              <a:rPr lang="en-CA" altLang="en-US" sz="2800" b="1" dirty="0">
                <a:solidFill>
                  <a:srgbClr val="800000"/>
                </a:solidFill>
                <a:latin typeface="Arial" pitchFamily="34" charset="0"/>
              </a:rPr>
              <a:t>s </a:t>
            </a:r>
            <a:r>
              <a:rPr lang="en-CA" altLang="en-US" sz="2800" b="1" dirty="0">
                <a:latin typeface="Arial" pitchFamily="34" charset="0"/>
              </a:rPr>
              <a:t>westward march.</a:t>
            </a:r>
          </a:p>
          <a:p>
            <a:pPr eaLnBrk="1" hangingPunct="1">
              <a:spcBef>
                <a:spcPct val="20000"/>
              </a:spcBef>
              <a:buFontTx/>
              <a:buChar char="•"/>
            </a:pPr>
            <a:r>
              <a:rPr lang="en-CA" altLang="en-US" sz="2800" b="1" dirty="0">
                <a:latin typeface="Arial" pitchFamily="34" charset="0"/>
              </a:rPr>
              <a:t>After </a:t>
            </a:r>
            <a:r>
              <a:rPr lang="en-CA" altLang="en-US" sz="2800" b="1" dirty="0" err="1">
                <a:latin typeface="Arial" pitchFamily="34" charset="0"/>
              </a:rPr>
              <a:t>Shamanezer</a:t>
            </a:r>
            <a:r>
              <a:rPr lang="en-CA" altLang="en-US" sz="2800" b="1" dirty="0">
                <a:latin typeface="Arial" pitchFamily="34" charset="0"/>
              </a:rPr>
              <a:t> is halted, Ammon and the kings continue jockeying for power.</a:t>
            </a:r>
          </a:p>
        </p:txBody>
      </p:sp>
      <p:sp>
        <p:nvSpPr>
          <p:cNvPr id="9"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ChangeArrowheads="1"/>
          </p:cNvSpPr>
          <p:nvPr>
            <p:ph type="title"/>
          </p:nvPr>
        </p:nvSpPr>
        <p:spPr>
          <a:xfrm>
            <a:off x="609600" y="228600"/>
            <a:ext cx="7626350" cy="706438"/>
          </a:xfrm>
        </p:spPr>
        <p:txBody>
          <a:bodyPr/>
          <a:lstStyle/>
          <a:p>
            <a:pPr eaLnBrk="1" hangingPunct="1"/>
            <a:r>
              <a:rPr lang="en-CA" altLang="en-US" sz="3200" b="1">
                <a:latin typeface="Arial" pitchFamily="34" charset="0"/>
                <a:ea typeface="ＭＳ Ｐゴシック" pitchFamily="34" charset="-128"/>
              </a:rPr>
              <a:t>Ammonite Prosperity</a:t>
            </a:r>
            <a:endParaRPr lang="en-US" altLang="en-US" sz="3200" b="1">
              <a:latin typeface="Arial" pitchFamily="34" charset="0"/>
              <a:ea typeface="ＭＳ Ｐゴシック" pitchFamily="34" charset="-128"/>
            </a:endParaRPr>
          </a:p>
        </p:txBody>
      </p:sp>
      <p:pic>
        <p:nvPicPr>
          <p:cNvPr id="205826" name="Picture 4" descr="tribu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636838"/>
            <a:ext cx="5249862"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Rectangle 3"/>
          <p:cNvSpPr txBox="1">
            <a:spLocks noChangeArrowheads="1"/>
          </p:cNvSpPr>
          <p:nvPr/>
        </p:nvSpPr>
        <p:spPr bwMode="auto">
          <a:xfrm>
            <a:off x="609600" y="11128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20000"/>
              </a:spcBef>
            </a:pPr>
            <a:r>
              <a:rPr lang="en-CA" altLang="en-US" sz="2800" b="1" dirty="0">
                <a:latin typeface="Arial" pitchFamily="34" charset="0"/>
              </a:rPr>
              <a:t>8th to 6th centuries (Iron Age II):</a:t>
            </a:r>
          </a:p>
          <a:p>
            <a:pPr eaLnBrk="1" hangingPunct="1">
              <a:spcBef>
                <a:spcPct val="20000"/>
              </a:spcBef>
            </a:pPr>
            <a:r>
              <a:rPr lang="en-CA" altLang="en-US" sz="2800" b="1" dirty="0">
                <a:latin typeface="Arial" pitchFamily="34" charset="0"/>
              </a:rPr>
              <a:t>	Ammonites experienced economic growth during their period of freedom from Israel and Judah.  </a:t>
            </a:r>
            <a:endParaRPr lang="en-US" altLang="en-US" sz="2800" b="1" dirty="0">
              <a:latin typeface="Arial" pitchFamily="34" charset="0"/>
            </a:endParaRPr>
          </a:p>
        </p:txBody>
      </p:sp>
      <p:sp>
        <p:nvSpPr>
          <p:cNvPr id="6"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lock_big"/>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Grp="1" noChangeArrowheads="1"/>
          </p:cNvSpPr>
          <p:nvPr>
            <p:ph type="title"/>
          </p:nvPr>
        </p:nvSpPr>
        <p:spPr>
          <a:xfrm>
            <a:off x="1066800" y="609600"/>
            <a:ext cx="7772400" cy="1143000"/>
          </a:xfrm>
          <a:extLst>
            <a:ext uri="{FAA26D3D-D897-4be2-8F04-BA451C77F1D7}">
              <ma14:placeholderFlag xmlns:ma14="http://schemas.microsoft.com/office/mac/drawingml/2011/main" xmlns="" val="1"/>
            </a:ext>
          </a:extLst>
        </p:spPr>
        <p:txBody>
          <a:bodyPr/>
          <a:lstStyle/>
          <a:p>
            <a:pPr eaLnBrk="1" hangingPunct="1">
              <a:defRPr/>
            </a:pPr>
            <a:r>
              <a:rPr lang="en-US" b="1" dirty="0">
                <a:solidFill>
                  <a:srgbClr val="FFFF00"/>
                </a:solidFill>
                <a:effectLst>
                  <a:glow rad="241300">
                    <a:schemeClr val="tx1">
                      <a:alpha val="83000"/>
                    </a:schemeClr>
                  </a:glow>
                </a:effectLst>
                <a:latin typeface="Arial" charset="0"/>
                <a:ea typeface="ＭＳ Ｐゴシック" charset="0"/>
                <a:cs typeface="Arial" charset="0"/>
              </a:rPr>
              <a:t>1. Origin of Ammonites</a:t>
            </a:r>
          </a:p>
        </p:txBody>
      </p:sp>
      <p:sp>
        <p:nvSpPr>
          <p:cNvPr id="9221" name="Text Box 5"/>
          <p:cNvSpPr txBox="1">
            <a:spLocks noChangeArrowheads="1"/>
          </p:cNvSpPr>
          <p:nvPr/>
        </p:nvSpPr>
        <p:spPr bwMode="auto">
          <a:xfrm>
            <a:off x="3886200" y="1981200"/>
            <a:ext cx="31242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00FFFF"/>
                </a:solidFill>
                <a:effectLst>
                  <a:glow rad="241300">
                    <a:schemeClr val="tx1">
                      <a:alpha val="83000"/>
                    </a:schemeClr>
                  </a:glow>
                </a:effectLst>
                <a:latin typeface="Arial" charset="0"/>
                <a:ea typeface="Arial Unicode MS" charset="0"/>
              </a:rPr>
              <a:t>Ben-Ammi</a:t>
            </a:r>
          </a:p>
        </p:txBody>
      </p:sp>
      <p:sp>
        <p:nvSpPr>
          <p:cNvPr id="9222" name="Text Box 6"/>
          <p:cNvSpPr txBox="1">
            <a:spLocks noChangeArrowheads="1"/>
          </p:cNvSpPr>
          <p:nvPr/>
        </p:nvSpPr>
        <p:spPr bwMode="auto">
          <a:xfrm>
            <a:off x="4800600" y="2590800"/>
            <a:ext cx="990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00FFFF"/>
                </a:solidFill>
                <a:effectLst>
                  <a:glow rad="241300">
                    <a:schemeClr val="tx1">
                      <a:alpha val="83000"/>
                    </a:schemeClr>
                  </a:glow>
                </a:effectLst>
                <a:latin typeface="Arial" charset="0"/>
                <a:cs typeface="Arial" charset="0"/>
              </a:rPr>
              <a:t>Lot</a:t>
            </a:r>
          </a:p>
        </p:txBody>
      </p:sp>
      <p:sp>
        <p:nvSpPr>
          <p:cNvPr id="9223" name="Text Box 7"/>
          <p:cNvSpPr txBox="1">
            <a:spLocks noChangeArrowheads="1"/>
          </p:cNvSpPr>
          <p:nvPr/>
        </p:nvSpPr>
        <p:spPr bwMode="auto">
          <a:xfrm>
            <a:off x="609600" y="3048000"/>
            <a:ext cx="5638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00FFFF"/>
                </a:solidFill>
                <a:effectLst>
                  <a:glow rad="241300">
                    <a:schemeClr val="tx1">
                      <a:alpha val="83000"/>
                    </a:schemeClr>
                  </a:glow>
                </a:effectLst>
                <a:latin typeface="Arial" charset="0"/>
                <a:cs typeface="Arial" charset="0"/>
              </a:rPr>
              <a:t>his younger daughter</a:t>
            </a:r>
          </a:p>
        </p:txBody>
      </p:sp>
      <p:sp>
        <p:nvSpPr>
          <p:cNvPr id="9224" name="Text Box 8"/>
          <p:cNvSpPr txBox="1">
            <a:spLocks noChangeArrowheads="1"/>
          </p:cNvSpPr>
          <p:nvPr/>
        </p:nvSpPr>
        <p:spPr bwMode="auto">
          <a:xfrm>
            <a:off x="3962400" y="3667125"/>
            <a:ext cx="2133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00FFFF"/>
                </a:solidFill>
                <a:effectLst>
                  <a:glow rad="241300">
                    <a:schemeClr val="tx1">
                      <a:alpha val="83000"/>
                    </a:schemeClr>
                  </a:glow>
                </a:effectLst>
                <a:latin typeface="Arial" charset="0"/>
                <a:ea typeface="Arial Unicode MS" charset="0"/>
              </a:rPr>
              <a:t>Near Zoar</a:t>
            </a:r>
          </a:p>
        </p:txBody>
      </p:sp>
      <p:sp>
        <p:nvSpPr>
          <p:cNvPr id="31753"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95</a:t>
            </a:r>
          </a:p>
        </p:txBody>
      </p:sp>
      <p:sp>
        <p:nvSpPr>
          <p:cNvPr id="10" name="Rectangle 4"/>
          <p:cNvSpPr txBox="1">
            <a:spLocks noChangeArrowheads="1"/>
          </p:cNvSpPr>
          <p:nvPr/>
        </p:nvSpPr>
        <p:spPr bwMode="auto">
          <a:xfrm>
            <a:off x="8382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a:lstStyle>
          <a:p>
            <a:pPr eaLnBrk="1" hangingPunct="1">
              <a:defRPr/>
            </a:pPr>
            <a:r>
              <a:rPr lang="en-US" b="1" dirty="0">
                <a:solidFill>
                  <a:schemeClr val="bg1"/>
                </a:solidFill>
                <a:effectLst>
                  <a:glow rad="241300">
                    <a:schemeClr val="tx1">
                      <a:alpha val="83000"/>
                    </a:schemeClr>
                  </a:glow>
                </a:effectLst>
                <a:latin typeface="Arial" charset="0"/>
                <a:ea typeface="ＭＳ Ｐゴシック" charset="0"/>
                <a:cs typeface="Arial" charset="0"/>
              </a:rPr>
              <a:t>Descendants of </a:t>
            </a:r>
          </a:p>
          <a:p>
            <a:pPr eaLnBrk="1" hangingPunct="1">
              <a:defRPr/>
            </a:pPr>
            <a:r>
              <a:rPr lang="en-US" b="1" dirty="0">
                <a:solidFill>
                  <a:schemeClr val="bg1"/>
                </a:solidFill>
                <a:effectLst>
                  <a:glow rad="241300">
                    <a:schemeClr val="tx1">
                      <a:alpha val="83000"/>
                    </a:schemeClr>
                  </a:glow>
                </a:effectLst>
                <a:latin typeface="Arial" charset="0"/>
                <a:ea typeface="ＭＳ Ｐゴシック" charset="0"/>
                <a:cs typeface="Arial" charset="0"/>
              </a:rPr>
              <a:t>He was the son of          and                  			                  (Gen. 19:38)</a:t>
            </a:r>
          </a:p>
          <a:p>
            <a:pPr eaLnBrk="1" hangingPunct="1">
              <a:defRPr/>
            </a:pPr>
            <a:r>
              <a:rPr lang="en-US" b="1" dirty="0">
                <a:solidFill>
                  <a:schemeClr val="bg1"/>
                </a:solidFill>
                <a:effectLst>
                  <a:glow rad="241300">
                    <a:schemeClr val="tx1">
                      <a:alpha val="83000"/>
                    </a:schemeClr>
                  </a:glow>
                </a:effectLst>
                <a:latin typeface="Arial" charset="0"/>
                <a:ea typeface="ＭＳ Ｐゴシック" charset="0"/>
                <a:cs typeface="Arial" charset="0"/>
              </a:rPr>
              <a:t>Place of birth:</a:t>
            </a:r>
          </a:p>
          <a:p>
            <a:pPr eaLnBrk="1" hangingPunct="1">
              <a:defRPr/>
            </a:pPr>
            <a:r>
              <a:rPr lang="en-US" b="1" dirty="0">
                <a:solidFill>
                  <a:schemeClr val="bg1"/>
                </a:solidFill>
                <a:effectLst>
                  <a:glow rad="241300">
                    <a:schemeClr val="tx1">
                      <a:alpha val="83000"/>
                    </a:schemeClr>
                  </a:glow>
                </a:effectLst>
                <a:latin typeface="Arial" charset="0"/>
                <a:ea typeface="ＭＳ Ｐゴシック" charset="0"/>
                <a:cs typeface="Arial" charset="0"/>
              </a:rPr>
              <a:t>Birthday: Shortly after Sodom was destroyed (2000 BC)</a:t>
            </a:r>
          </a:p>
          <a:p>
            <a:pPr eaLnBrk="1" hangingPunct="1">
              <a:defRPr/>
            </a:pPr>
            <a:endParaRPr lang="en-US" b="1" dirty="0">
              <a:solidFill>
                <a:schemeClr val="bg1"/>
              </a:solidFill>
              <a:effectLst>
                <a:glow rad="241300">
                  <a:schemeClr val="tx1">
                    <a:alpha val="83000"/>
                  </a:schemeClr>
                </a:glow>
              </a:effectLst>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blinds(horizontal)">
                                      <p:cBhvr>
                                        <p:cTn id="7" dur="500"/>
                                        <p:tgtEl>
                                          <p:spTgt spid="92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222"/>
                                        </p:tgtEl>
                                        <p:attrNameLst>
                                          <p:attrName>style.visibility</p:attrName>
                                        </p:attrNameLst>
                                      </p:cBhvr>
                                      <p:to>
                                        <p:strVal val="visible"/>
                                      </p:to>
                                    </p:set>
                                    <p:animEffect transition="in" filter="blinds(horizontal)">
                                      <p:cBhvr>
                                        <p:cTn id="12" dur="500"/>
                                        <p:tgtEl>
                                          <p:spTgt spid="92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223"/>
                                        </p:tgtEl>
                                        <p:attrNameLst>
                                          <p:attrName>style.visibility</p:attrName>
                                        </p:attrNameLst>
                                      </p:cBhvr>
                                      <p:to>
                                        <p:strVal val="visible"/>
                                      </p:to>
                                    </p:set>
                                    <p:animEffect transition="in" filter="blinds(horizontal)">
                                      <p:cBhvr>
                                        <p:cTn id="17" dur="500"/>
                                        <p:tgtEl>
                                          <p:spTgt spid="92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224"/>
                                        </p:tgtEl>
                                        <p:attrNameLst>
                                          <p:attrName>style.visibility</p:attrName>
                                        </p:attrNameLst>
                                      </p:cBhvr>
                                      <p:to>
                                        <p:strVal val="visible"/>
                                      </p:to>
                                    </p:set>
                                    <p:animEffect transition="in" filter="blinds(horizontal)">
                                      <p:cBhvr>
                                        <p:cTn id="22"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war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1513" y="2152650"/>
            <a:ext cx="6084887"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4" name="Title 1"/>
          <p:cNvSpPr>
            <a:spLocks noGrp="1"/>
          </p:cNvSpPr>
          <p:nvPr>
            <p:ph type="title"/>
          </p:nvPr>
        </p:nvSpPr>
        <p:spPr>
          <a:xfrm>
            <a:off x="-12700" y="3505200"/>
            <a:ext cx="4038600" cy="2667000"/>
          </a:xfrm>
        </p:spPr>
        <p:txBody>
          <a:bodyPr/>
          <a:lstStyle/>
          <a:p>
            <a:r>
              <a:rPr lang="en-US" altLang="en-US" sz="4000" b="1">
                <a:latin typeface="Arial" pitchFamily="34" charset="0"/>
                <a:ea typeface="ＭＳ Ｐゴシック" pitchFamily="34" charset="-128"/>
              </a:rPr>
              <a:t>Ammon versus Jehoshaphat</a:t>
            </a:r>
          </a:p>
        </p:txBody>
      </p:sp>
      <p:sp>
        <p:nvSpPr>
          <p:cNvPr id="207875" name="Rectangle 3"/>
          <p:cNvSpPr txBox="1">
            <a:spLocks noChangeArrowheads="1"/>
          </p:cNvSpPr>
          <p:nvPr/>
        </p:nvSpPr>
        <p:spPr bwMode="auto">
          <a:xfrm>
            <a:off x="304800" y="1222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20000"/>
              </a:spcBef>
              <a:buFontTx/>
              <a:buChar char="•"/>
            </a:pPr>
            <a:r>
              <a:rPr lang="en-CA" altLang="en-US" sz="2800" b="1">
                <a:solidFill>
                  <a:srgbClr val="006600"/>
                </a:solidFill>
                <a:latin typeface="Arial" pitchFamily="34" charset="0"/>
              </a:rPr>
              <a:t>2 Chronicles 20 - Ammon allied with Moab and the Meunites against Jehoshaphat.</a:t>
            </a:r>
          </a:p>
          <a:p>
            <a:pPr eaLnBrk="1" hangingPunct="1">
              <a:spcBef>
                <a:spcPct val="20000"/>
              </a:spcBef>
              <a:buFontTx/>
              <a:buChar char="•"/>
            </a:pPr>
            <a:r>
              <a:rPr lang="en-CA" altLang="en-US" sz="2800" b="1">
                <a:solidFill>
                  <a:srgbClr val="006600"/>
                </a:solidFill>
                <a:latin typeface="Arial" pitchFamily="34" charset="0"/>
              </a:rPr>
              <a:t>God heard Jehoshaphat</a:t>
            </a:r>
            <a:r>
              <a:rPr lang="fr-FR" altLang="en-US" sz="2800" b="1">
                <a:solidFill>
                  <a:srgbClr val="006600"/>
                </a:solidFill>
                <a:latin typeface="Arial" pitchFamily="34" charset="0"/>
              </a:rPr>
              <a:t>'</a:t>
            </a:r>
            <a:r>
              <a:rPr lang="en-CA" altLang="en-US" sz="2800" b="1">
                <a:solidFill>
                  <a:srgbClr val="006600"/>
                </a:solidFill>
                <a:latin typeface="Arial" pitchFamily="34" charset="0"/>
              </a:rPr>
              <a:t>s prayer and sent his enemies fighting against themselves in battle.</a:t>
            </a:r>
            <a:r>
              <a:rPr lang="en-CA" altLang="en-US" sz="2800" b="1">
                <a:latin typeface="Arial" pitchFamily="34" charset="0"/>
              </a:rPr>
              <a:t> </a:t>
            </a:r>
          </a:p>
          <a:p>
            <a:pPr eaLnBrk="1" hangingPunct="1">
              <a:spcBef>
                <a:spcPct val="20000"/>
              </a:spcBef>
            </a:pPr>
            <a:endParaRPr lang="en-CA" altLang="en-US" sz="2800" b="1">
              <a:latin typeface="Arial" pitchFamily="34" charset="0"/>
            </a:endParaRPr>
          </a:p>
          <a:p>
            <a:pPr eaLnBrk="1" hangingPunct="1">
              <a:spcBef>
                <a:spcPct val="20000"/>
              </a:spcBef>
            </a:pPr>
            <a:endParaRPr lang="en-CA" altLang="en-US" sz="2800" b="1">
              <a:latin typeface="Arial" pitchFamily="34" charset="0"/>
            </a:endParaRPr>
          </a:p>
          <a:p>
            <a:pPr eaLnBrk="1" hangingPunct="1">
              <a:spcBef>
                <a:spcPct val="20000"/>
              </a:spcBef>
              <a:buFontTx/>
              <a:buChar char="•"/>
            </a:pPr>
            <a:endParaRPr lang="en-US" altLang="en-US" sz="2800" b="1">
              <a:latin typeface="Arial" pitchFamily="34" charset="0"/>
            </a:endParaRPr>
          </a:p>
        </p:txBody>
      </p:sp>
      <p:sp>
        <p:nvSpPr>
          <p:cNvPr id="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96</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jeremiah_kingjeho1"/>
          <p:cNvPicPr>
            <a:picLocks noChangeAspect="1" noChangeArrowheads="1"/>
          </p:cNvPicPr>
          <p:nvPr/>
        </p:nvPicPr>
        <p:blipFill>
          <a:blip r:embed="rId3">
            <a:lum bright="-32000" contrast="-58000"/>
            <a:extLst>
              <a:ext uri="{28A0092B-C50C-407E-A947-70E740481C1C}">
                <a14:useLocalDpi xmlns:a14="http://schemas.microsoft.com/office/drawing/2010/main" val="0"/>
              </a:ext>
            </a:extLst>
          </a:blip>
          <a:srcRect/>
          <a:stretch>
            <a:fillRect/>
          </a:stretch>
        </p:blipFill>
        <p:spPr bwMode="auto">
          <a:xfrm>
            <a:off x="0" y="-26988"/>
            <a:ext cx="9144000" cy="691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0" name="Title 1"/>
          <p:cNvSpPr>
            <a:spLocks noGrp="1" noTextEdit="1"/>
          </p:cNvSpPr>
          <p:nvPr/>
        </p:nvSpPr>
        <p:spPr bwMode="auto">
          <a:xfrm>
            <a:off x="-990600" y="0"/>
            <a:ext cx="8001000" cy="1295400"/>
          </a:xfrm>
          <a:prstGeom prst="rect">
            <a:avLst/>
          </a:prstGeom>
        </p:spPr>
        <p:txBody>
          <a:bodyPr wrap="none" fromWordArt="1" anchor="ctr"/>
          <a:lstStyle/>
          <a:p>
            <a:pPr algn="ctr" eaLnBrk="0" hangingPunct="0">
              <a:defRPr/>
            </a:pPr>
            <a:r>
              <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Ammon and Babylon</a:t>
            </a:r>
          </a:p>
        </p:txBody>
      </p:sp>
      <p:sp>
        <p:nvSpPr>
          <p:cNvPr id="6" name="Rectangle 3"/>
          <p:cNvSpPr txBox="1">
            <a:spLocks noChangeArrowheads="1"/>
          </p:cNvSpPr>
          <p:nvPr/>
        </p:nvSpPr>
        <p:spPr bwMode="auto">
          <a:xfrm>
            <a:off x="457200" y="2332038"/>
            <a:ext cx="8229600" cy="3916362"/>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1" algn="ctr" eaLnBrk="1" hangingPunct="1">
              <a:spcBef>
                <a:spcPct val="20000"/>
              </a:spcBef>
            </a:pPr>
            <a:r>
              <a:rPr lang="en-CA" altLang="en-US" sz="3200" b="1" dirty="0">
                <a:solidFill>
                  <a:srgbClr val="FFFF00"/>
                </a:solidFill>
                <a:latin typeface="Arial" pitchFamily="34" charset="0"/>
                <a:cs typeface="Arial" pitchFamily="34" charset="0"/>
              </a:rPr>
              <a:t>Jeremiah 27 and 40: The Ammonite king rebels against Babylon.</a:t>
            </a:r>
          </a:p>
          <a:p>
            <a:pPr algn="ctr" eaLnBrk="1" hangingPunct="1">
              <a:spcBef>
                <a:spcPct val="20000"/>
              </a:spcBef>
            </a:pPr>
            <a:endParaRPr lang="en-CA" altLang="en-US" sz="3200" b="1" dirty="0">
              <a:solidFill>
                <a:srgbClr val="FFFF00"/>
              </a:solidFill>
              <a:latin typeface="Arial" pitchFamily="34" charset="0"/>
            </a:endParaRPr>
          </a:p>
          <a:p>
            <a:pPr algn="ctr" eaLnBrk="1" hangingPunct="1">
              <a:spcBef>
                <a:spcPct val="20000"/>
              </a:spcBef>
            </a:pPr>
            <a:r>
              <a:rPr lang="en-CA" altLang="en-US" sz="3200" b="1" dirty="0">
                <a:solidFill>
                  <a:srgbClr val="FFFF00"/>
                </a:solidFill>
                <a:latin typeface="Arial" pitchFamily="34" charset="0"/>
              </a:rPr>
              <a:t>Jeremiah names </a:t>
            </a:r>
            <a:r>
              <a:rPr lang="en-CA" altLang="en-US" sz="3200" b="1" dirty="0" err="1">
                <a:solidFill>
                  <a:srgbClr val="FFFF00"/>
                </a:solidFill>
                <a:latin typeface="Arial" pitchFamily="34" charset="0"/>
              </a:rPr>
              <a:t>Baalis</a:t>
            </a:r>
            <a:r>
              <a:rPr lang="en-CA" altLang="en-US" sz="3200" b="1" dirty="0">
                <a:solidFill>
                  <a:srgbClr val="FFFF00"/>
                </a:solidFill>
                <a:latin typeface="Arial" pitchFamily="34" charset="0"/>
              </a:rPr>
              <a:t>, King of Ammon, as responsible for the assassination of Gedaliah, the Babylonian-appointed governor over Judah.</a:t>
            </a:r>
            <a:endParaRPr lang="en-US" altLang="en-US" sz="3200" b="1" dirty="0">
              <a:solidFill>
                <a:schemeClr val="accent2"/>
              </a:solidFill>
              <a:latin typeface="Arial" pitchFamily="34" charset="0"/>
            </a:endParaRPr>
          </a:p>
        </p:txBody>
      </p:sp>
      <p:sp>
        <p:nvSpPr>
          <p:cNvPr id="8"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96</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ru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4"/>
          <p:cNvSpPr txBox="1">
            <a:spLocks noChangeArrowheads="1"/>
          </p:cNvSpPr>
          <p:nvPr/>
        </p:nvSpPr>
        <p:spPr bwMode="auto">
          <a:xfrm>
            <a:off x="1981200" y="5211763"/>
            <a:ext cx="6934200" cy="1570037"/>
          </a:xfrm>
          <a:prstGeom prst="rect">
            <a:avLst/>
          </a:prstGeom>
          <a:solidFill>
            <a:srgbClr val="22228B"/>
          </a:solidFill>
          <a:ln w="9525">
            <a:noFill/>
            <a:miter lim="800000"/>
            <a:headEnd/>
            <a:tailEnd/>
          </a:ln>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r>
              <a:rPr lang="en-CA" altLang="en-US" sz="3200" b="1" i="1">
                <a:solidFill>
                  <a:schemeClr val="bg1"/>
                </a:solidFill>
                <a:effectLst>
                  <a:outerShdw blurRad="38100" dist="38100" dir="2700000" algn="tl">
                    <a:srgbClr val="000000"/>
                  </a:outerShdw>
                </a:effectLst>
                <a:latin typeface="Arial" pitchFamily="34" charset="0"/>
              </a:rPr>
              <a:t>The Ammonites soon ceased to be a nation, but the people existed well into Hellenistic times.</a:t>
            </a:r>
            <a:endParaRPr lang="en-US" altLang="en-US" sz="3200" b="1" i="1">
              <a:solidFill>
                <a:schemeClr val="bg1"/>
              </a:solidFill>
              <a:effectLst>
                <a:outerShdw blurRad="38100" dist="38100" dir="2700000" algn="tl">
                  <a:srgbClr val="000000"/>
                </a:outerShdw>
              </a:effectLst>
              <a:latin typeface="Arial" pitchFamily="34" charset="0"/>
            </a:endParaRPr>
          </a:p>
        </p:txBody>
      </p:sp>
      <p:sp>
        <p:nvSpPr>
          <p:cNvPr id="2" name="Title 1"/>
          <p:cNvSpPr>
            <a:spLocks noGrp="1"/>
          </p:cNvSpPr>
          <p:nvPr>
            <p:ph type="title"/>
          </p:nvPr>
        </p:nvSpPr>
        <p:spPr>
          <a:xfrm>
            <a:off x="5257800" y="2057400"/>
            <a:ext cx="3657600" cy="2209800"/>
          </a:xfrm>
          <a:extLst>
            <a:ext uri="{FAA26D3D-D897-4be2-8F04-BA451C77F1D7}">
              <ma14:placeholderFlag xmlns:ma14="http://schemas.microsoft.com/office/mac/drawingml/2011/main" xmlns="" val="1"/>
            </a:ext>
          </a:extLst>
        </p:spPr>
        <p:txBody>
          <a:bodyPr/>
          <a:lstStyle/>
          <a:p>
            <a:pPr>
              <a:defRPr/>
            </a:pPr>
            <a:r>
              <a:rPr lang="en-US" b="1" dirty="0">
                <a:effectLst>
                  <a:glow rad="190500">
                    <a:schemeClr val="bg1">
                      <a:alpha val="88000"/>
                    </a:schemeClr>
                  </a:glow>
                </a:effectLst>
              </a:rPr>
              <a:t>The Fall of Ammon</a:t>
            </a:r>
          </a:p>
        </p:txBody>
      </p:sp>
      <p:sp>
        <p:nvSpPr>
          <p:cNvPr id="6" name="Rectangle 3"/>
          <p:cNvSpPr txBox="1">
            <a:spLocks noChangeArrowheads="1"/>
          </p:cNvSpPr>
          <p:nvPr/>
        </p:nvSpPr>
        <p:spPr bwMode="auto">
          <a:xfrm>
            <a:off x="76200" y="58738"/>
            <a:ext cx="88201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marL="342900" indent="-342900">
              <a:spcBef>
                <a:spcPct val="20000"/>
              </a:spcBef>
              <a:defRPr sz="2800" b="1">
                <a:solidFill>
                  <a:schemeClr val="bg1"/>
                </a:solidFill>
                <a:effectLst>
                  <a:glow rad="101600">
                    <a:schemeClr val="tx1">
                      <a:alpha val="75000"/>
                    </a:schemeClr>
                  </a:glow>
                </a:effectLst>
                <a:latin typeface="Arial" charset="0"/>
                <a:ea typeface="ＭＳ Ｐゴシック" charset="-128"/>
                <a:cs typeface="ＭＳ Ｐゴシック" charset="-128"/>
              </a:defRPr>
            </a:lvl1pPr>
            <a:lvl2pPr>
              <a:defRPr>
                <a:ea typeface="ＭＳ Ｐゴシック" charset="-128"/>
                <a:cs typeface="ＭＳ Ｐゴシック" charset="-128"/>
              </a:defRPr>
            </a:lvl2pPr>
            <a:lvl3pPr>
              <a:defRPr>
                <a:ea typeface="ＭＳ Ｐゴシック" charset="-128"/>
                <a:cs typeface="ＭＳ Ｐゴシック" charset="-128"/>
              </a:defRPr>
            </a:lvl3pPr>
            <a:lvl4pPr>
              <a:defRPr>
                <a:ea typeface="ＭＳ Ｐゴシック" charset="-128"/>
                <a:cs typeface="ＭＳ Ｐゴシック" charset="-128"/>
              </a:defRPr>
            </a:lvl4pPr>
            <a:lvl5pPr>
              <a:defRPr>
                <a:ea typeface="ＭＳ Ｐゴシック" charset="-128"/>
                <a:cs typeface="ＭＳ Ｐゴシック" charset="-128"/>
              </a:defRPr>
            </a:lvl5pPr>
            <a:lvl6pPr>
              <a:defRPr>
                <a:ea typeface="ＭＳ Ｐゴシック" charset="-128"/>
                <a:cs typeface="ＭＳ Ｐゴシック" charset="-128"/>
              </a:defRPr>
            </a:lvl6pPr>
            <a:lvl7pPr>
              <a:defRPr>
                <a:ea typeface="ＭＳ Ｐゴシック" charset="-128"/>
                <a:cs typeface="ＭＳ Ｐゴシック" charset="-128"/>
              </a:defRPr>
            </a:lvl7pPr>
            <a:lvl8pPr>
              <a:defRPr>
                <a:ea typeface="ＭＳ Ｐゴシック" charset="-128"/>
                <a:cs typeface="ＭＳ Ｐゴシック" charset="-128"/>
              </a:defRPr>
            </a:lvl8pPr>
            <a:lvl9pPr>
              <a:defRPr>
                <a:ea typeface="ＭＳ Ｐゴシック" charset="-128"/>
                <a:cs typeface="ＭＳ Ｐゴシック" charset="-128"/>
              </a:defRPr>
            </a:lvl9pPr>
          </a:lstStyle>
          <a:p>
            <a:pPr>
              <a:defRPr/>
            </a:pPr>
            <a:r>
              <a:rPr lang="en-CA" dirty="0"/>
              <a:t>	Nebuchadnezzar conducted a small campaign against Ammonites in his 23rd year (582-581)</a:t>
            </a:r>
            <a:endParaRPr lang="en-US" dirty="0"/>
          </a:p>
        </p:txBody>
      </p:sp>
      <p:sp>
        <p:nvSpPr>
          <p:cNvPr id="8"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nehemiah"/>
          <p:cNvPicPr>
            <a:picLocks noChangeAspect="1" noChangeArrowheads="1"/>
          </p:cNvPicPr>
          <p:nvPr/>
        </p:nvPicPr>
        <p:blipFill>
          <a:blip r:embed="rId3">
            <a:lum bright="-20000" contrast="-5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Rectangle 3"/>
          <p:cNvSpPr>
            <a:spLocks noGrp="1" noChangeArrowheads="1"/>
          </p:cNvSpPr>
          <p:nvPr>
            <p:ph type="title"/>
          </p:nvPr>
        </p:nvSpPr>
        <p:spPr>
          <a:extLst>
            <a:ext uri="{FAA26D3D-D897-4be2-8F04-BA451C77F1D7}">
              <ma14:placeholderFlag xmlns:ma14="http://schemas.microsoft.com/office/mac/drawingml/2011/main" xmlns="" val="1"/>
            </a:ext>
          </a:extLst>
        </p:spPr>
        <p:txBody>
          <a:bodyPr/>
          <a:lstStyle/>
          <a:p>
            <a:pPr eaLnBrk="1" hangingPunct="1">
              <a:defRPr/>
            </a:pPr>
            <a:r>
              <a:rPr lang="en-CA" sz="4000" b="1" dirty="0">
                <a:solidFill>
                  <a:schemeClr val="bg1"/>
                </a:solidFill>
                <a:effectLst>
                  <a:glow rad="317500">
                    <a:schemeClr val="tx1">
                      <a:alpha val="88000"/>
                    </a:schemeClr>
                  </a:glow>
                </a:effectLst>
                <a:latin typeface="Arial" charset="0"/>
                <a:ea typeface="ＭＳ Ｐゴシック" charset="0"/>
                <a:cs typeface="ＭＳ Ｐゴシック" charset="0"/>
              </a:rPr>
              <a:t>The Last Significant Ammonite in Biblical History</a:t>
            </a:r>
            <a:endParaRPr lang="en-US" sz="2800" dirty="0">
              <a:solidFill>
                <a:schemeClr val="bg1"/>
              </a:solidFill>
              <a:effectLst>
                <a:glow rad="317500">
                  <a:schemeClr val="tx1">
                    <a:alpha val="88000"/>
                  </a:schemeClr>
                </a:glow>
              </a:effectLst>
              <a:latin typeface="Arial" charset="0"/>
              <a:ea typeface="ＭＳ Ｐゴシック" charset="0"/>
              <a:cs typeface="ＭＳ Ｐゴシック" charset="0"/>
            </a:endParaRPr>
          </a:p>
        </p:txBody>
      </p:sp>
      <p:sp>
        <p:nvSpPr>
          <p:cNvPr id="5" name="Rectangle 4"/>
          <p:cNvSpPr txBox="1">
            <a:spLocks noChangeArrowheads="1"/>
          </p:cNvSpPr>
          <p:nvPr/>
        </p:nvSpPr>
        <p:spPr bwMode="auto">
          <a:xfrm>
            <a:off x="228600" y="3124200"/>
            <a:ext cx="8686800" cy="3535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a:lstStyle>
          <a:p>
            <a:pPr marL="0" lvl="2" indent="0" eaLnBrk="1" hangingPunct="1">
              <a:buFontTx/>
              <a:buNone/>
              <a:defRPr/>
            </a:pPr>
            <a:r>
              <a:rPr lang="en-CA" sz="2800" b="1" dirty="0">
                <a:solidFill>
                  <a:schemeClr val="bg1"/>
                </a:solidFill>
                <a:effectLst>
                  <a:glow rad="317500">
                    <a:schemeClr val="tx1">
                      <a:alpha val="88000"/>
                    </a:schemeClr>
                  </a:glow>
                </a:effectLst>
                <a:latin typeface="Arial" pitchFamily="-105" charset="0"/>
              </a:rPr>
              <a:t>Tobiah was an Ammonite official who joined with Sanballat in resisting and mocking Nehemiah</a:t>
            </a:r>
            <a:r>
              <a:rPr lang="fr-FR" sz="2800" b="1" dirty="0">
                <a:solidFill>
                  <a:schemeClr val="bg1"/>
                </a:solidFill>
                <a:effectLst>
                  <a:glow rad="317500">
                    <a:schemeClr val="tx1">
                      <a:alpha val="88000"/>
                    </a:schemeClr>
                  </a:glow>
                </a:effectLst>
                <a:latin typeface="Arial" pitchFamily="-105" charset="0"/>
              </a:rPr>
              <a:t>'</a:t>
            </a:r>
            <a:r>
              <a:rPr lang="en-CA" sz="2800" b="1" dirty="0">
                <a:solidFill>
                  <a:schemeClr val="bg1"/>
                </a:solidFill>
                <a:effectLst>
                  <a:glow rad="317500">
                    <a:schemeClr val="tx1">
                      <a:alpha val="88000"/>
                    </a:schemeClr>
                  </a:glow>
                </a:effectLst>
                <a:latin typeface="Arial" pitchFamily="-105" charset="0"/>
              </a:rPr>
              <a:t>s rebuilding efforts in Jerusalem.</a:t>
            </a:r>
          </a:p>
          <a:p>
            <a:pPr marL="0" lvl="2" indent="0" eaLnBrk="1" hangingPunct="1">
              <a:buFontTx/>
              <a:buNone/>
              <a:defRPr/>
            </a:pPr>
            <a:endParaRPr lang="en-CA" b="1" dirty="0">
              <a:solidFill>
                <a:schemeClr val="bg1"/>
              </a:solidFill>
              <a:effectLst>
                <a:glow rad="317500">
                  <a:schemeClr val="tx1">
                    <a:alpha val="88000"/>
                  </a:schemeClr>
                </a:glow>
              </a:effectLst>
              <a:latin typeface="Arial" pitchFamily="-105" charset="0"/>
            </a:endParaRPr>
          </a:p>
          <a:p>
            <a:pPr marL="0" lvl="2" indent="0" eaLnBrk="1" hangingPunct="1">
              <a:buFontTx/>
              <a:buNone/>
              <a:defRPr/>
            </a:pPr>
            <a:r>
              <a:rPr lang="en-CA" sz="2800" b="1" dirty="0">
                <a:solidFill>
                  <a:schemeClr val="bg1"/>
                </a:solidFill>
                <a:effectLst>
                  <a:glow rad="317500">
                    <a:schemeClr val="tx1">
                      <a:alpha val="88000"/>
                    </a:schemeClr>
                  </a:glow>
                </a:effectLst>
                <a:latin typeface="Arial" pitchFamily="-105" charset="0"/>
              </a:rPr>
              <a:t>However, Nehemiah and the Jews pressed on with the work, even when it meant holding a building tool in one hand, and a weapon in the other.</a:t>
            </a:r>
          </a:p>
        </p:txBody>
      </p:sp>
      <p:sp>
        <p:nvSpPr>
          <p:cNvPr id="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72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16066" name="Picture 3"/>
          <p:cNvPicPr>
            <a:picLocks noGrp="1" noChangeAspect="1" noChangeArrowheads="1"/>
          </p:cNvPicPr>
          <p:nvPr>
            <p:ph sz="quarter" idx="2"/>
          </p:nvPr>
        </p:nvPicPr>
        <p:blipFill>
          <a:blip r:embed="rId3" cstate="screen">
            <a:extLst>
              <a:ext uri="{28A0092B-C50C-407E-A947-70E740481C1C}">
                <a14:useLocalDpi xmlns:a14="http://schemas.microsoft.com/office/drawing/2010/main" val="0"/>
              </a:ext>
            </a:extLst>
          </a:blip>
          <a:srcRect/>
          <a:stretch>
            <a:fillRect/>
          </a:stretch>
        </p:blipFill>
        <p:spPr>
          <a:xfrm>
            <a:off x="5334000" y="4800600"/>
            <a:ext cx="1562100" cy="1885950"/>
          </a:xfrm>
          <a:noFill/>
        </p:spPr>
      </p:pic>
      <p:pic>
        <p:nvPicPr>
          <p:cNvPr id="216067" name="Picture 4"/>
          <p:cNvPicPr>
            <a:picLocks noGrp="1" noChangeAspect="1" noChangeArrowheads="1"/>
          </p:cNvPicPr>
          <p:nvPr>
            <p:ph sz="quarter" idx="3"/>
          </p:nvPr>
        </p:nvPicPr>
        <p:blipFill>
          <a:blip r:embed="rId4" cstate="screen">
            <a:extLst>
              <a:ext uri="{28A0092B-C50C-407E-A947-70E740481C1C}">
                <a14:useLocalDpi xmlns:a14="http://schemas.microsoft.com/office/drawing/2010/main" val="0"/>
              </a:ext>
            </a:extLst>
          </a:blip>
          <a:srcRect/>
          <a:stretch>
            <a:fillRect/>
          </a:stretch>
        </p:blipFill>
        <p:spPr>
          <a:xfrm>
            <a:off x="304800" y="4724400"/>
            <a:ext cx="1625600" cy="1963738"/>
          </a:xfrm>
          <a:noFill/>
        </p:spPr>
      </p:pic>
      <p:sp>
        <p:nvSpPr>
          <p:cNvPr id="187396" name="Title 1"/>
          <p:cNvSpPr>
            <a:spLocks noGrp="1" noTextEdit="1"/>
          </p:cNvSpPr>
          <p:nvPr/>
        </p:nvSpPr>
        <p:spPr bwMode="auto">
          <a:xfrm>
            <a:off x="609600" y="457200"/>
            <a:ext cx="7772400" cy="1143000"/>
          </a:xfrm>
          <a:prstGeom prst="rect">
            <a:avLst/>
          </a:prstGeom>
        </p:spPr>
        <p:txBody>
          <a:bodyPr wrap="none" fromWordArt="1" anchor="ctr"/>
          <a:lstStyle/>
          <a:p>
            <a:pPr algn="ctr" eaLnBrk="0" hangingPunct="0">
              <a:defRPr/>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Lessons for the Israelites</a:t>
            </a:r>
          </a:p>
        </p:txBody>
      </p:sp>
      <p:sp>
        <p:nvSpPr>
          <p:cNvPr id="216069" name="Rectangle 2"/>
          <p:cNvSpPr txBox="1">
            <a:spLocks noChangeArrowheads="1"/>
          </p:cNvSpPr>
          <p:nvPr/>
        </p:nvSpPr>
        <p:spPr bwMode="auto">
          <a:xfrm>
            <a:off x="609600" y="1905000"/>
            <a:ext cx="8218488"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lnSpc>
                <a:spcPct val="90000"/>
              </a:lnSpc>
              <a:spcBef>
                <a:spcPct val="20000"/>
              </a:spcBef>
              <a:buFontTx/>
              <a:buAutoNum type="arabicPeriod"/>
            </a:pPr>
            <a:r>
              <a:rPr lang="en-US" altLang="en-US" sz="2800" b="1">
                <a:solidFill>
                  <a:schemeClr val="bg1"/>
                </a:solidFill>
                <a:latin typeface="Arial" pitchFamily="34" charset="0"/>
              </a:rPr>
              <a:t>Worship only the L</a:t>
            </a:r>
            <a:r>
              <a:rPr lang="en-US" altLang="en-US" b="1">
                <a:solidFill>
                  <a:schemeClr val="bg1"/>
                </a:solidFill>
                <a:latin typeface="Arial" pitchFamily="34" charset="0"/>
              </a:rPr>
              <a:t>ORD</a:t>
            </a:r>
            <a:r>
              <a:rPr lang="en-US" altLang="en-US" sz="2800" b="1">
                <a:solidFill>
                  <a:schemeClr val="bg1"/>
                </a:solidFill>
                <a:latin typeface="Arial" pitchFamily="34" charset="0"/>
              </a:rPr>
              <a:t>.</a:t>
            </a:r>
          </a:p>
          <a:p>
            <a:pPr eaLnBrk="1" hangingPunct="1">
              <a:lnSpc>
                <a:spcPct val="90000"/>
              </a:lnSpc>
              <a:spcBef>
                <a:spcPct val="20000"/>
              </a:spcBef>
            </a:pPr>
            <a:endParaRPr lang="en-US" altLang="en-US" sz="1200" b="1">
              <a:solidFill>
                <a:schemeClr val="bg1"/>
              </a:solidFill>
              <a:latin typeface="Arial" pitchFamily="34" charset="0"/>
            </a:endParaRPr>
          </a:p>
          <a:p>
            <a:pPr eaLnBrk="1" hangingPunct="1">
              <a:lnSpc>
                <a:spcPct val="90000"/>
              </a:lnSpc>
              <a:spcBef>
                <a:spcPct val="20000"/>
              </a:spcBef>
            </a:pPr>
            <a:r>
              <a:rPr lang="en-US" altLang="en-US" sz="2800" b="1">
                <a:solidFill>
                  <a:schemeClr val="bg1"/>
                </a:solidFill>
                <a:latin typeface="Arial" pitchFamily="34" charset="0"/>
              </a:rPr>
              <a:t>      Israel abandoned God and worshipped the Baals and Ashtoreths, the gods of Aram, Sidon, and Moab, and the gods of the Ammonites and the Philistines (</a:t>
            </a:r>
            <a:r>
              <a:rPr lang="en-US" altLang="en-US" sz="2800" b="1">
                <a:solidFill>
                  <a:srgbClr val="FFFFFF"/>
                </a:solidFill>
                <a:latin typeface="Arial" pitchFamily="34" charset="0"/>
              </a:rPr>
              <a:t>Judg. 10:6</a:t>
            </a:r>
            <a:r>
              <a:rPr lang="en-US" altLang="en-US" sz="2800" b="1">
                <a:solidFill>
                  <a:schemeClr val="bg1"/>
                </a:solidFill>
                <a:latin typeface="Arial" pitchFamily="34" charset="0"/>
              </a:rPr>
              <a:t>).</a:t>
            </a:r>
          </a:p>
        </p:txBody>
      </p:sp>
      <p:sp>
        <p:nvSpPr>
          <p:cNvPr id="9"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97</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8114" name="Picture 4" descr="DD00659_"/>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7596188" y="5126038"/>
            <a:ext cx="1154112" cy="1579562"/>
          </a:xfrm>
          <a:noFill/>
        </p:spPr>
      </p:pic>
      <p:sp>
        <p:nvSpPr>
          <p:cNvPr id="189443" name="Title 1"/>
          <p:cNvSpPr>
            <a:spLocks noGrp="1" noTextEdit="1"/>
          </p:cNvSpPr>
          <p:nvPr/>
        </p:nvSpPr>
        <p:spPr bwMode="auto">
          <a:xfrm>
            <a:off x="685800" y="533400"/>
            <a:ext cx="7772400" cy="1143000"/>
          </a:xfrm>
          <a:prstGeom prst="rect">
            <a:avLst/>
          </a:prstGeom>
        </p:spPr>
        <p:txBody>
          <a:bodyPr wrap="none" fromWordArt="1" anchor="ctr"/>
          <a:lstStyle/>
          <a:p>
            <a:pPr algn="ctr" eaLnBrk="0" hangingPunct="0">
              <a:defRPr/>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Lessons for the Israelites </a:t>
            </a:r>
          </a:p>
        </p:txBody>
      </p:sp>
      <p:sp>
        <p:nvSpPr>
          <p:cNvPr id="6" name="Rectangle 3"/>
          <p:cNvSpPr txBox="1">
            <a:spLocks noChangeArrowheads="1"/>
          </p:cNvSpPr>
          <p:nvPr/>
        </p:nvSpPr>
        <p:spPr bwMode="auto">
          <a:xfrm>
            <a:off x="685800" y="2057400"/>
            <a:ext cx="8458200"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609600" indent="-609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lnSpc>
                <a:spcPct val="90000"/>
              </a:lnSpc>
              <a:spcBef>
                <a:spcPct val="20000"/>
              </a:spcBef>
            </a:pPr>
            <a:r>
              <a:rPr lang="en-US" altLang="en-US" sz="2800" b="1" dirty="0">
                <a:solidFill>
                  <a:schemeClr val="bg1"/>
                </a:solidFill>
                <a:latin typeface="Arial" pitchFamily="34" charset="0"/>
              </a:rPr>
              <a:t>2. Holiness 	</a:t>
            </a:r>
          </a:p>
          <a:p>
            <a:pPr eaLnBrk="1" hangingPunct="1">
              <a:lnSpc>
                <a:spcPct val="90000"/>
              </a:lnSpc>
              <a:spcBef>
                <a:spcPct val="20000"/>
              </a:spcBef>
              <a:buFontTx/>
              <a:buChar char="-"/>
            </a:pPr>
            <a:r>
              <a:rPr lang="en-US" altLang="en-US" sz="2800" b="1" dirty="0">
                <a:solidFill>
                  <a:schemeClr val="bg1"/>
                </a:solidFill>
                <a:latin typeface="Arial" pitchFamily="34" charset="0"/>
              </a:rPr>
              <a:t>Then the nations too, will know God as the holy L</a:t>
            </a:r>
            <a:r>
              <a:rPr lang="en-US" altLang="en-US" b="1" dirty="0">
                <a:solidFill>
                  <a:schemeClr val="bg1"/>
                </a:solidFill>
                <a:latin typeface="Arial" pitchFamily="34" charset="0"/>
              </a:rPr>
              <a:t>ORD</a:t>
            </a:r>
            <a:r>
              <a:rPr lang="en-US" altLang="en-US" sz="2800" b="1" dirty="0">
                <a:solidFill>
                  <a:schemeClr val="bg1"/>
                </a:solidFill>
                <a:latin typeface="Arial" pitchFamily="34" charset="0"/>
              </a:rPr>
              <a:t> through judgment (Ezek. 36:33) </a:t>
            </a:r>
          </a:p>
          <a:p>
            <a:pPr eaLnBrk="1" hangingPunct="1">
              <a:lnSpc>
                <a:spcPct val="90000"/>
              </a:lnSpc>
              <a:spcBef>
                <a:spcPct val="20000"/>
              </a:spcBef>
              <a:buFontTx/>
              <a:buChar char="-"/>
            </a:pPr>
            <a:r>
              <a:rPr lang="en-US" altLang="en-US" sz="2800" b="1" dirty="0">
                <a:solidFill>
                  <a:schemeClr val="bg1"/>
                </a:solidFill>
                <a:latin typeface="Arial" pitchFamily="34" charset="0"/>
              </a:rPr>
              <a:t>God warned Israelites not to intermarry with the Ammonites but many of the Israelites had Ammonite wives (e.g., King Solomon).</a:t>
            </a:r>
          </a:p>
          <a:p>
            <a:pPr algn="r" eaLnBrk="1" hangingPunct="1">
              <a:lnSpc>
                <a:spcPct val="90000"/>
              </a:lnSpc>
              <a:spcBef>
                <a:spcPct val="20000"/>
              </a:spcBef>
            </a:pPr>
            <a:r>
              <a:rPr lang="en-US" altLang="en-US" sz="2000" b="1" i="1" dirty="0">
                <a:solidFill>
                  <a:schemeClr val="bg1"/>
                </a:solidFill>
                <a:latin typeface="Arial" pitchFamily="34" charset="0"/>
              </a:rPr>
              <a:t>Ezra, Nehemiah</a:t>
            </a:r>
            <a:endParaRPr lang="en-US" altLang="en-US" sz="2800" b="1" dirty="0">
              <a:solidFill>
                <a:schemeClr val="bg1"/>
              </a:solidFill>
              <a:latin typeface="Arial" pitchFamily="34" charset="0"/>
            </a:endParaRPr>
          </a:p>
        </p:txBody>
      </p:sp>
      <p:sp>
        <p:nvSpPr>
          <p:cNvPr id="8"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97</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0162" name="Picture 4" descr="DD00346_"/>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6135688" y="3054350"/>
            <a:ext cx="2176462" cy="2097088"/>
          </a:xfrm>
          <a:noFill/>
        </p:spPr>
      </p:pic>
      <p:sp>
        <p:nvSpPr>
          <p:cNvPr id="191491" name="Title 1"/>
          <p:cNvSpPr>
            <a:spLocks noGrp="1" noTextEdit="1"/>
          </p:cNvSpPr>
          <p:nvPr/>
        </p:nvSpPr>
        <p:spPr bwMode="auto">
          <a:xfrm>
            <a:off x="838200" y="381000"/>
            <a:ext cx="7772400" cy="1143000"/>
          </a:xfrm>
          <a:prstGeom prst="rect">
            <a:avLst/>
          </a:prstGeom>
        </p:spPr>
        <p:txBody>
          <a:bodyPr wrap="none" fromWordArt="1" anchor="ctr"/>
          <a:lstStyle/>
          <a:p>
            <a:pPr algn="ctr" eaLnBrk="0" hangingPunct="0">
              <a:defRPr/>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Lessons for the Israelites </a:t>
            </a:r>
          </a:p>
        </p:txBody>
      </p:sp>
      <p:sp>
        <p:nvSpPr>
          <p:cNvPr id="220164" name="Rectangle 3"/>
          <p:cNvSpPr txBox="1">
            <a:spLocks noChangeArrowheads="1"/>
          </p:cNvSpPr>
          <p:nvPr/>
        </p:nvSpPr>
        <p:spPr bwMode="auto">
          <a:xfrm>
            <a:off x="762000" y="1828800"/>
            <a:ext cx="51085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20000"/>
              </a:spcBef>
            </a:pPr>
            <a:r>
              <a:rPr lang="en-US" altLang="en-US" sz="2800" b="1">
                <a:solidFill>
                  <a:schemeClr val="bg1"/>
                </a:solidFill>
                <a:latin typeface="Arial" pitchFamily="34" charset="0"/>
              </a:rPr>
              <a:t>3. Obedience</a:t>
            </a:r>
          </a:p>
          <a:p>
            <a:pPr eaLnBrk="1" hangingPunct="1">
              <a:spcBef>
                <a:spcPct val="20000"/>
              </a:spcBef>
              <a:buFontTx/>
              <a:buChar char="-"/>
            </a:pPr>
            <a:r>
              <a:rPr lang="en-US" altLang="en-US" sz="2800" b="1">
                <a:solidFill>
                  <a:schemeClr val="bg1"/>
                </a:solidFill>
                <a:latin typeface="Arial" pitchFamily="34" charset="0"/>
              </a:rPr>
              <a:t>The Israelites did evil in the eyes of God.  </a:t>
            </a:r>
          </a:p>
          <a:p>
            <a:pPr eaLnBrk="1" hangingPunct="1">
              <a:spcBef>
                <a:spcPct val="20000"/>
              </a:spcBef>
              <a:buFontTx/>
              <a:buChar char="-"/>
            </a:pPr>
            <a:r>
              <a:rPr lang="en-US" altLang="en-US" sz="2800" b="1">
                <a:solidFill>
                  <a:schemeClr val="bg1"/>
                </a:solidFill>
                <a:latin typeface="Arial" pitchFamily="34" charset="0"/>
              </a:rPr>
              <a:t>The existence of Ammonites tested whether Israel would keep the way of the L</a:t>
            </a:r>
            <a:r>
              <a:rPr lang="en-US" altLang="en-US" b="1">
                <a:solidFill>
                  <a:schemeClr val="bg1"/>
                </a:solidFill>
                <a:latin typeface="Arial" pitchFamily="34" charset="0"/>
              </a:rPr>
              <a:t>ORD.</a:t>
            </a:r>
            <a:endParaRPr lang="en-US" altLang="en-US" sz="2800" b="1">
              <a:solidFill>
                <a:schemeClr val="bg1"/>
              </a:solidFill>
              <a:latin typeface="Arial" pitchFamily="34" charset="0"/>
            </a:endParaRPr>
          </a:p>
        </p:txBody>
      </p:sp>
      <p:sp>
        <p:nvSpPr>
          <p:cNvPr id="8"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97</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2210" name="Picture 3" descr="BD07698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740650" y="1341438"/>
            <a:ext cx="1063625"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1" name="Picture 4" descr="BD08091_"/>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516688" y="4941888"/>
            <a:ext cx="20161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itle 1"/>
          <p:cNvSpPr>
            <a:spLocks noGrp="1" noTextEdit="1"/>
          </p:cNvSpPr>
          <p:nvPr/>
        </p:nvSpPr>
        <p:spPr bwMode="auto">
          <a:xfrm>
            <a:off x="838200" y="304800"/>
            <a:ext cx="7162800" cy="1143000"/>
          </a:xfrm>
          <a:prstGeom prst="rect">
            <a:avLst/>
          </a:prstGeom>
        </p:spPr>
        <p:txBody>
          <a:bodyPr wrap="none" fromWordArt="1" anchor="ctr"/>
          <a:lstStyle/>
          <a:p>
            <a:pPr algn="ctr" eaLnBrk="0" hangingPunct="0">
              <a:defRPr/>
            </a:pPr>
            <a:r>
              <a:rPr lang="en-US" sz="3600" kern="10" normalizeH="1">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Lessons from Ammonites </a:t>
            </a:r>
          </a:p>
        </p:txBody>
      </p:sp>
      <p:sp>
        <p:nvSpPr>
          <p:cNvPr id="222213" name="Rectangle 2"/>
          <p:cNvSpPr txBox="1">
            <a:spLocks noChangeArrowheads="1"/>
          </p:cNvSpPr>
          <p:nvPr/>
        </p:nvSpPr>
        <p:spPr bwMode="auto">
          <a:xfrm>
            <a:off x="152400" y="1676400"/>
            <a:ext cx="7488238"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20000"/>
              </a:spcBef>
              <a:buFontTx/>
              <a:buAutoNum type="arabicPeriod"/>
            </a:pPr>
            <a:r>
              <a:rPr lang="en-US" altLang="en-US" b="1">
                <a:solidFill>
                  <a:schemeClr val="bg1"/>
                </a:solidFill>
                <a:latin typeface="Arial" pitchFamily="34" charset="0"/>
              </a:rPr>
              <a:t>God</a:t>
            </a:r>
            <a:r>
              <a:rPr lang="fr-FR" altLang="ja-JP" b="1">
                <a:solidFill>
                  <a:schemeClr val="bg1"/>
                </a:solidFill>
                <a:latin typeface="Arial" pitchFamily="34" charset="0"/>
              </a:rPr>
              <a:t>'</a:t>
            </a:r>
            <a:r>
              <a:rPr lang="en-US" altLang="en-US" b="1">
                <a:solidFill>
                  <a:schemeClr val="bg1"/>
                </a:solidFill>
                <a:latin typeface="Arial" pitchFamily="34" charset="0"/>
              </a:rPr>
              <a:t>s love: His love for Ammonties by settling them in their land after cutting off the giants (Zamzummites) showed love for the righteous man Lot.</a:t>
            </a:r>
          </a:p>
          <a:p>
            <a:pPr eaLnBrk="1" hangingPunct="1">
              <a:spcBef>
                <a:spcPct val="20000"/>
              </a:spcBef>
            </a:pPr>
            <a:endParaRPr lang="en-US" altLang="en-US" b="1">
              <a:solidFill>
                <a:schemeClr val="bg1"/>
              </a:solidFill>
              <a:latin typeface="Arial" pitchFamily="34" charset="0"/>
            </a:endParaRPr>
          </a:p>
          <a:p>
            <a:pPr eaLnBrk="1" hangingPunct="1">
              <a:spcBef>
                <a:spcPct val="20000"/>
              </a:spcBef>
              <a:buFontTx/>
              <a:buAutoNum type="arabicPeriod" startAt="2"/>
            </a:pPr>
            <a:r>
              <a:rPr lang="en-US" altLang="en-US" b="1">
                <a:solidFill>
                  <a:schemeClr val="bg1"/>
                </a:solidFill>
                <a:latin typeface="Arial" pitchFamily="34" charset="0"/>
              </a:rPr>
              <a:t>God the promise keeper: The Abrahamic Covenant assures blessing or cursing depending upon how people treat Jews (Gen. 12:1-3).</a:t>
            </a:r>
          </a:p>
        </p:txBody>
      </p:sp>
      <p:sp>
        <p:nvSpPr>
          <p:cNvPr id="9"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4" descr="BD07796_"/>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7620000" y="3962400"/>
            <a:ext cx="1344613" cy="2692400"/>
          </a:xfrm>
          <a:noFill/>
        </p:spPr>
      </p:pic>
      <p:sp>
        <p:nvSpPr>
          <p:cNvPr id="195587" name="Title 1"/>
          <p:cNvSpPr>
            <a:spLocks noGrp="1" noTextEdit="1"/>
          </p:cNvSpPr>
          <p:nvPr/>
        </p:nvSpPr>
        <p:spPr bwMode="auto">
          <a:xfrm>
            <a:off x="609600" y="457200"/>
            <a:ext cx="7772400" cy="1143000"/>
          </a:xfrm>
          <a:prstGeom prst="rect">
            <a:avLst/>
          </a:prstGeom>
        </p:spPr>
        <p:txBody>
          <a:bodyPr wrap="none" fromWordArt="1" anchor="ctr"/>
          <a:lstStyle/>
          <a:p>
            <a:pPr algn="ctr" eaLnBrk="0" hangingPunct="0">
              <a:defRPr/>
            </a:pPr>
            <a:r>
              <a:rPr lang="en-US" sz="3600" kern="10" normalizeH="1">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Lessons from Ammonites</a:t>
            </a:r>
          </a:p>
        </p:txBody>
      </p:sp>
      <p:sp>
        <p:nvSpPr>
          <p:cNvPr id="6" name="Rectangle 3"/>
          <p:cNvSpPr txBox="1">
            <a:spLocks noChangeArrowheads="1"/>
          </p:cNvSpPr>
          <p:nvPr/>
        </p:nvSpPr>
        <p:spPr bwMode="auto">
          <a:xfrm>
            <a:off x="533400" y="1981200"/>
            <a:ext cx="7543800"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609600" indent="-609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lnSpc>
                <a:spcPct val="90000"/>
              </a:lnSpc>
              <a:spcBef>
                <a:spcPct val="20000"/>
              </a:spcBef>
            </a:pPr>
            <a:r>
              <a:rPr lang="en-US" altLang="en-US" b="1" dirty="0">
                <a:solidFill>
                  <a:schemeClr val="bg1"/>
                </a:solidFill>
                <a:latin typeface="Arial" pitchFamily="34" charset="0"/>
              </a:rPr>
              <a:t>3. God</a:t>
            </a:r>
            <a:r>
              <a:rPr lang="fr-FR" altLang="ja-JP" b="1" dirty="0">
                <a:solidFill>
                  <a:schemeClr val="bg1"/>
                </a:solidFill>
                <a:latin typeface="Arial" pitchFamily="34" charset="0"/>
              </a:rPr>
              <a:t>'</a:t>
            </a:r>
            <a:r>
              <a:rPr lang="en-US" altLang="en-US" b="1" dirty="0">
                <a:solidFill>
                  <a:schemeClr val="bg1"/>
                </a:solidFill>
                <a:latin typeface="Arial" pitchFamily="34" charset="0"/>
              </a:rPr>
              <a:t>s mercy: God did not destroy the Ammonites because they served other gods (in Acts 17:30)</a:t>
            </a:r>
          </a:p>
          <a:p>
            <a:pPr eaLnBrk="1" hangingPunct="1">
              <a:lnSpc>
                <a:spcPct val="90000"/>
              </a:lnSpc>
              <a:spcBef>
                <a:spcPct val="20000"/>
              </a:spcBef>
            </a:pPr>
            <a:endParaRPr lang="en-US" altLang="en-US" b="1" dirty="0">
              <a:solidFill>
                <a:schemeClr val="bg1"/>
              </a:solidFill>
              <a:latin typeface="Arial" pitchFamily="34" charset="0"/>
            </a:endParaRPr>
          </a:p>
          <a:p>
            <a:pPr eaLnBrk="1" hangingPunct="1">
              <a:lnSpc>
                <a:spcPct val="90000"/>
              </a:lnSpc>
              <a:spcBef>
                <a:spcPct val="20000"/>
              </a:spcBef>
            </a:pPr>
            <a:r>
              <a:rPr lang="en-US" altLang="en-US" b="1" dirty="0">
                <a:solidFill>
                  <a:schemeClr val="bg1"/>
                </a:solidFill>
                <a:latin typeface="Arial" pitchFamily="34" charset="0"/>
              </a:rPr>
              <a:t>4. God</a:t>
            </a:r>
            <a:r>
              <a:rPr lang="fr-FR" altLang="ja-JP" b="1" dirty="0">
                <a:solidFill>
                  <a:schemeClr val="bg1"/>
                </a:solidFill>
                <a:latin typeface="Arial" pitchFamily="34" charset="0"/>
              </a:rPr>
              <a:t>'</a:t>
            </a:r>
            <a:r>
              <a:rPr lang="en-US" altLang="en-US" b="1" dirty="0">
                <a:solidFill>
                  <a:schemeClr val="bg1"/>
                </a:solidFill>
                <a:latin typeface="Arial" pitchFamily="34" charset="0"/>
              </a:rPr>
              <a:t>s judgment:</a:t>
            </a:r>
          </a:p>
          <a:p>
            <a:pPr eaLnBrk="1" hangingPunct="1">
              <a:lnSpc>
                <a:spcPct val="90000"/>
              </a:lnSpc>
              <a:spcBef>
                <a:spcPct val="20000"/>
              </a:spcBef>
              <a:buFontTx/>
              <a:buChar char="-"/>
            </a:pPr>
            <a:r>
              <a:rPr lang="en-US" altLang="en-US" b="1" dirty="0">
                <a:solidFill>
                  <a:schemeClr val="bg1"/>
                </a:solidFill>
                <a:latin typeface="Arial" pitchFamily="34" charset="0"/>
              </a:rPr>
              <a:t>He destroyed them because of their mistreatment and </a:t>
            </a:r>
            <a:r>
              <a:rPr lang="en-US" altLang="en-US" b="1" dirty="0">
                <a:solidFill>
                  <a:srgbClr val="FFFF00"/>
                </a:solidFill>
                <a:latin typeface="Arial" pitchFamily="34" charset="0"/>
              </a:rPr>
              <a:t>cruel</a:t>
            </a:r>
            <a:r>
              <a:rPr lang="en-US" altLang="en-US" b="1" dirty="0">
                <a:solidFill>
                  <a:schemeClr val="bg1"/>
                </a:solidFill>
                <a:latin typeface="Arial" pitchFamily="34" charset="0"/>
              </a:rPr>
              <a:t> acts towards His covenant/chosen people (Deut. 23:3; Amos 1:13)</a:t>
            </a:r>
          </a:p>
          <a:p>
            <a:pPr eaLnBrk="1" hangingPunct="1">
              <a:lnSpc>
                <a:spcPct val="90000"/>
              </a:lnSpc>
              <a:spcBef>
                <a:spcPct val="20000"/>
              </a:spcBef>
              <a:buFontTx/>
              <a:buChar char="-"/>
            </a:pPr>
            <a:r>
              <a:rPr lang="en-US" altLang="en-US" b="1" dirty="0">
                <a:solidFill>
                  <a:schemeClr val="bg1"/>
                </a:solidFill>
                <a:latin typeface="Arial" pitchFamily="34" charset="0"/>
              </a:rPr>
              <a:t>Their </a:t>
            </a:r>
            <a:r>
              <a:rPr lang="en-US" altLang="en-US" b="1" dirty="0">
                <a:solidFill>
                  <a:srgbClr val="FFFF00"/>
                </a:solidFill>
                <a:latin typeface="Arial" pitchFamily="34" charset="0"/>
              </a:rPr>
              <a:t>pride</a:t>
            </a:r>
            <a:r>
              <a:rPr lang="en-US" altLang="en-US" b="1" dirty="0">
                <a:solidFill>
                  <a:schemeClr val="bg1"/>
                </a:solidFill>
                <a:latin typeface="Arial" pitchFamily="34" charset="0"/>
              </a:rPr>
              <a:t> (Zeph. 2:10; Jer. 49:1-6; Ezek. 25:2-11)</a:t>
            </a:r>
          </a:p>
        </p:txBody>
      </p:sp>
      <p:sp>
        <p:nvSpPr>
          <p:cNvPr id="8"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97</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609600" y="2057400"/>
            <a:ext cx="8291513"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lnSpc>
                <a:spcPct val="90000"/>
              </a:lnSpc>
              <a:spcBef>
                <a:spcPct val="20000"/>
              </a:spcBef>
            </a:pPr>
            <a:r>
              <a:rPr lang="en-US" altLang="en-US" sz="2800" b="1" dirty="0">
                <a:solidFill>
                  <a:schemeClr val="bg1"/>
                </a:solidFill>
                <a:latin typeface="Arial" pitchFamily="34" charset="0"/>
              </a:rPr>
              <a:t>5. God is impartial (Acts 10:34) and accepts men from every nation who do what is right.</a:t>
            </a:r>
          </a:p>
        </p:txBody>
      </p:sp>
      <p:sp>
        <p:nvSpPr>
          <p:cNvPr id="197635" name="Title 1"/>
          <p:cNvSpPr>
            <a:spLocks noGrp="1" noTextEdit="1"/>
          </p:cNvSpPr>
          <p:nvPr/>
        </p:nvSpPr>
        <p:spPr bwMode="auto">
          <a:xfrm>
            <a:off x="533400" y="457200"/>
            <a:ext cx="7772400" cy="1143000"/>
          </a:xfrm>
          <a:prstGeom prst="rect">
            <a:avLst/>
          </a:prstGeom>
        </p:spPr>
        <p:txBody>
          <a:bodyPr wrap="none" fromWordArt="1" anchor="ctr"/>
          <a:lstStyle/>
          <a:p>
            <a:pPr algn="ctr" eaLnBrk="0" hangingPunct="0">
              <a:defRPr/>
            </a:pPr>
            <a:r>
              <a:rPr lang="en-US" sz="3600" kern="10" normalizeH="1">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Lessons from Ammonites </a:t>
            </a:r>
          </a:p>
        </p:txBody>
      </p:sp>
      <p:sp>
        <p:nvSpPr>
          <p:cNvPr id="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97</a:t>
            </a:r>
          </a:p>
        </p:txBody>
      </p:sp>
      <p:sp>
        <p:nvSpPr>
          <p:cNvPr id="2" name="Rectangle 2">
            <a:extLst>
              <a:ext uri="{FF2B5EF4-FFF2-40B4-BE49-F238E27FC236}">
                <a16:creationId xmlns:a16="http://schemas.microsoft.com/office/drawing/2014/main" id="{6E3094DA-CB9D-44D4-8306-8AB2C4BA8577}"/>
              </a:ext>
            </a:extLst>
          </p:cNvPr>
          <p:cNvSpPr txBox="1">
            <a:spLocks noChangeArrowheads="1"/>
          </p:cNvSpPr>
          <p:nvPr/>
        </p:nvSpPr>
        <p:spPr bwMode="auto">
          <a:xfrm>
            <a:off x="1143001" y="3412671"/>
            <a:ext cx="7924800" cy="1959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lnSpc>
                <a:spcPct val="90000"/>
              </a:lnSpc>
              <a:spcBef>
                <a:spcPct val="20000"/>
              </a:spcBef>
              <a:buFontTx/>
              <a:buChar char="-"/>
            </a:pPr>
            <a:r>
              <a:rPr lang="en-US" altLang="en-US" sz="2800" b="1" dirty="0" err="1">
                <a:solidFill>
                  <a:schemeClr val="bg1"/>
                </a:solidFill>
                <a:latin typeface="Arial" pitchFamily="34" charset="0"/>
              </a:rPr>
              <a:t>Zelek</a:t>
            </a:r>
            <a:r>
              <a:rPr lang="en-US" altLang="en-US" sz="2800" b="1" dirty="0">
                <a:solidFill>
                  <a:schemeClr val="bg1"/>
                </a:solidFill>
                <a:latin typeface="Arial" pitchFamily="34" charset="0"/>
              </a:rPr>
              <a:t>, the Ammonite, was one of David</a:t>
            </a:r>
            <a:r>
              <a:rPr lang="fr-FR" altLang="ja-JP" sz="2800" b="1" dirty="0">
                <a:solidFill>
                  <a:schemeClr val="bg1"/>
                </a:solidFill>
                <a:latin typeface="Arial" pitchFamily="34" charset="0"/>
              </a:rPr>
              <a:t>'</a:t>
            </a:r>
            <a:r>
              <a:rPr lang="en-US" altLang="en-US" sz="2800" b="1" dirty="0">
                <a:solidFill>
                  <a:schemeClr val="bg1"/>
                </a:solidFill>
                <a:latin typeface="Arial" pitchFamily="34" charset="0"/>
              </a:rPr>
              <a:t>s mighty men (2 Sam. 23:37). </a:t>
            </a:r>
          </a:p>
          <a:p>
            <a:pPr eaLnBrk="1" hangingPunct="1">
              <a:lnSpc>
                <a:spcPct val="90000"/>
              </a:lnSpc>
              <a:spcBef>
                <a:spcPct val="20000"/>
              </a:spcBef>
              <a:buFontTx/>
              <a:buChar char="-"/>
            </a:pPr>
            <a:r>
              <a:rPr lang="en-US" altLang="en-US" sz="2800" b="1" dirty="0">
                <a:solidFill>
                  <a:schemeClr val="bg1"/>
                </a:solidFill>
                <a:latin typeface="Arial" pitchFamily="34" charset="0"/>
              </a:rPr>
              <a:t>King Nahash showed kindness to David </a:t>
            </a:r>
          </a:p>
          <a:p>
            <a:pPr eaLnBrk="1" hangingPunct="1">
              <a:lnSpc>
                <a:spcPct val="90000"/>
              </a:lnSpc>
              <a:spcBef>
                <a:spcPct val="20000"/>
              </a:spcBef>
            </a:pPr>
            <a:r>
              <a:rPr lang="en-US" altLang="en-US" sz="2800" b="1" dirty="0">
                <a:solidFill>
                  <a:schemeClr val="bg1"/>
                </a:solidFill>
                <a:latin typeface="Arial" pitchFamily="34" charset="0"/>
              </a:rPr>
              <a:t>	(2 Sam. 10:2; 1 Chron. 19)</a:t>
            </a:r>
          </a:p>
        </p:txBody>
      </p:sp>
      <p:sp>
        <p:nvSpPr>
          <p:cNvPr id="3" name="TextBox 2">
            <a:extLst>
              <a:ext uri="{FF2B5EF4-FFF2-40B4-BE49-F238E27FC236}">
                <a16:creationId xmlns:a16="http://schemas.microsoft.com/office/drawing/2014/main" id="{58A56E6C-C745-B19C-04D0-704E1FB91B1B}"/>
              </a:ext>
            </a:extLst>
          </p:cNvPr>
          <p:cNvSpPr txBox="1"/>
          <p:nvPr/>
        </p:nvSpPr>
        <p:spPr>
          <a:xfrm>
            <a:off x="2248227" y="-1469571"/>
            <a:ext cx="184730" cy="461665"/>
          </a:xfrm>
          <a:prstGeom prst="rect">
            <a:avLst/>
          </a:prstGeom>
          <a:noFill/>
        </p:spPr>
        <p:txBody>
          <a:bodyPr wrap="none" rtlCol="0">
            <a:spAutoFit/>
          </a:bodyPr>
          <a:lstStyle/>
          <a:p>
            <a:pPr algn="r" rtl="1" fontAlgn="base">
              <a:spcBef>
                <a:spcPct val="0"/>
              </a:spcBef>
              <a:spcAft>
                <a:spcPct val="0"/>
              </a:spcAft>
            </a:pP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p:txBody>
          <a:bodyPr/>
          <a:lstStyle/>
          <a:p>
            <a:pPr eaLnBrk="1" hangingPunct="1"/>
            <a:r>
              <a:rPr lang="en-US" altLang="en-US" sz="100" b="1">
                <a:solidFill>
                  <a:srgbClr val="000000"/>
                </a:solidFill>
                <a:latin typeface="Arial" pitchFamily="34" charset="0"/>
                <a:ea typeface="ＭＳ Ｐゴシック" pitchFamily="34" charset="-128"/>
              </a:rPr>
              <a:t>Map of Zoar (Origin of Ammonites)</a:t>
            </a:r>
            <a:endParaRPr lang="en-US" altLang="en-US" sz="100">
              <a:latin typeface="Arial" pitchFamily="34" charset="0"/>
              <a:ea typeface="ＭＳ Ｐゴシック" pitchFamily="34" charset="-128"/>
            </a:endParaRPr>
          </a:p>
        </p:txBody>
      </p:sp>
      <p:pic>
        <p:nvPicPr>
          <p:cNvPr id="84995" name="Picture 3" descr="Israel Enhanc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0"/>
            <a:ext cx="4754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AutoShape 4"/>
          <p:cNvSpPr>
            <a:spLocks noChangeArrowheads="1"/>
          </p:cNvSpPr>
          <p:nvPr/>
        </p:nvSpPr>
        <p:spPr bwMode="auto">
          <a:xfrm>
            <a:off x="3054350" y="5781675"/>
            <a:ext cx="444500" cy="292100"/>
          </a:xfrm>
          <a:prstGeom prst="star5">
            <a:avLst/>
          </a:prstGeom>
          <a:solidFill>
            <a:srgbClr val="FC0128"/>
          </a:solidFill>
          <a:ln w="12700">
            <a:solidFill>
              <a:schemeClr val="tx1"/>
            </a:solidFill>
            <a:miter lim="800000"/>
            <a:headEnd/>
            <a:tailEnd/>
          </a:ln>
          <a:effectLst/>
        </p:spPr>
        <p:txBody>
          <a:bodyPr wrap="none" anchor="ctr"/>
          <a:lstStyle/>
          <a:p>
            <a:pPr>
              <a:defRPr/>
            </a:pPr>
            <a:endParaRPr lang="en-US">
              <a:latin typeface="Arial"/>
              <a:ea typeface="+mn-ea"/>
              <a:cs typeface="Arial"/>
            </a:endParaRPr>
          </a:p>
        </p:txBody>
      </p:sp>
      <p:sp>
        <p:nvSpPr>
          <p:cNvPr id="10245" name="Rectangle 5"/>
          <p:cNvSpPr>
            <a:spLocks noChangeArrowheads="1"/>
          </p:cNvSpPr>
          <p:nvPr/>
        </p:nvSpPr>
        <p:spPr bwMode="auto">
          <a:xfrm rot="16680000">
            <a:off x="-2081538" y="2413736"/>
            <a:ext cx="6245876" cy="766877"/>
          </a:xfrm>
          <a:prstGeom prst="rect">
            <a:avLst/>
          </a:prstGeom>
          <a:noFill/>
          <a:ln>
            <a:noFill/>
          </a:ln>
        </p:spPr>
        <p:txBody>
          <a:bodyPr wrap="none" fromWordArt="1" anchor="ctr"/>
          <a:lstStyle/>
          <a:p>
            <a:pPr algn="ctr" eaLnBrk="0" hangingPunct="0">
              <a:defRPr/>
            </a:pPr>
            <a:r>
              <a:rPr lang="en-US" sz="3600" i="1" kern="10" dirty="0">
                <a:ln w="9525">
                  <a:solidFill>
                    <a:srgbClr val="000000"/>
                  </a:solidFill>
                  <a:round/>
                  <a:headEnd/>
                  <a:tailEnd/>
                </a:ln>
                <a:solidFill>
                  <a:srgbClr val="FFFFFF"/>
                </a:solidFill>
                <a:effectLst>
                  <a:glow rad="254000">
                    <a:schemeClr val="tx1">
                      <a:alpha val="99000"/>
                    </a:schemeClr>
                  </a:glow>
                </a:effectLst>
                <a:latin typeface="Arial Black"/>
                <a:ea typeface="Arial Black"/>
                <a:cs typeface="Arial Black"/>
              </a:rPr>
              <a:t>Mediterranean Sea</a:t>
            </a:r>
          </a:p>
        </p:txBody>
      </p:sp>
      <p:sp>
        <p:nvSpPr>
          <p:cNvPr id="10246" name="Rectangle 6"/>
          <p:cNvSpPr>
            <a:spLocks noChangeArrowheads="1"/>
          </p:cNvSpPr>
          <p:nvPr/>
        </p:nvSpPr>
        <p:spPr bwMode="auto">
          <a:xfrm>
            <a:off x="1295400" y="3048000"/>
            <a:ext cx="2392362" cy="806450"/>
          </a:xfrm>
          <a:prstGeom prst="rect">
            <a:avLst/>
          </a:prstGeom>
          <a:noFill/>
          <a:ln>
            <a:noFill/>
          </a:ln>
        </p:spPr>
        <p:txBody>
          <a:bodyPr wrap="none" fromWordArt="1" anchor="ctr"/>
          <a:lstStyle/>
          <a:p>
            <a:pPr algn="ctr" eaLnBrk="0" hangingPunct="0">
              <a:defRPr/>
            </a:pPr>
            <a:r>
              <a:rPr lang="en-US" sz="3600" i="1" kern="10" dirty="0">
                <a:ln w="9525">
                  <a:solidFill>
                    <a:srgbClr val="000000"/>
                  </a:solidFill>
                  <a:round/>
                  <a:headEnd/>
                  <a:tailEnd/>
                </a:ln>
                <a:solidFill>
                  <a:srgbClr val="FFFFFF"/>
                </a:solidFill>
                <a:effectLst>
                  <a:glow rad="254000">
                    <a:schemeClr val="tx1">
                      <a:alpha val="99000"/>
                    </a:schemeClr>
                  </a:glow>
                </a:effectLst>
                <a:latin typeface="Arial Black"/>
                <a:ea typeface="Arial Black"/>
                <a:cs typeface="Arial Black"/>
              </a:rPr>
              <a:t>Canaan</a:t>
            </a:r>
          </a:p>
        </p:txBody>
      </p:sp>
      <p:sp>
        <p:nvSpPr>
          <p:cNvPr id="10247" name="Rectangle 7"/>
          <p:cNvSpPr>
            <a:spLocks noChangeArrowheads="1"/>
          </p:cNvSpPr>
          <p:nvPr/>
        </p:nvSpPr>
        <p:spPr bwMode="auto">
          <a:xfrm>
            <a:off x="3276600" y="5410200"/>
            <a:ext cx="1747838" cy="644525"/>
          </a:xfrm>
          <a:prstGeom prst="rect">
            <a:avLst/>
          </a:prstGeom>
          <a:no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sz="3600" b="1">
                <a:solidFill>
                  <a:srgbClr val="000000"/>
                </a:solidFill>
                <a:effectLst>
                  <a:outerShdw blurRad="38100" dist="38100" dir="2700000" algn="tl">
                    <a:srgbClr val="FFFFFF"/>
                  </a:outerShdw>
                </a:effectLst>
                <a:latin typeface="Arial" pitchFamily="34" charset="0"/>
                <a:cs typeface="Arial" pitchFamily="34" charset="0"/>
              </a:rPr>
              <a:t>Sodom</a:t>
            </a:r>
          </a:p>
        </p:txBody>
      </p:sp>
      <p:sp>
        <p:nvSpPr>
          <p:cNvPr id="10248" name="AutoShape 8"/>
          <p:cNvSpPr>
            <a:spLocks noChangeArrowheads="1"/>
          </p:cNvSpPr>
          <p:nvPr/>
        </p:nvSpPr>
        <p:spPr bwMode="auto">
          <a:xfrm>
            <a:off x="2216150" y="5126038"/>
            <a:ext cx="444500" cy="292100"/>
          </a:xfrm>
          <a:prstGeom prst="star5">
            <a:avLst/>
          </a:prstGeom>
          <a:solidFill>
            <a:srgbClr val="FC0128"/>
          </a:solidFill>
          <a:ln w="12700">
            <a:solidFill>
              <a:schemeClr val="tx1"/>
            </a:solidFill>
            <a:miter lim="800000"/>
            <a:headEnd/>
            <a:tailEnd/>
          </a:ln>
          <a:effectLst/>
        </p:spPr>
        <p:txBody>
          <a:bodyPr wrap="none" anchor="ctr"/>
          <a:lstStyle/>
          <a:p>
            <a:pPr>
              <a:defRPr/>
            </a:pPr>
            <a:endParaRPr lang="en-US">
              <a:latin typeface="Arial"/>
              <a:ea typeface="+mn-ea"/>
              <a:cs typeface="Arial"/>
            </a:endParaRPr>
          </a:p>
        </p:txBody>
      </p:sp>
      <p:sp>
        <p:nvSpPr>
          <p:cNvPr id="10249" name="Rectangle 9"/>
          <p:cNvSpPr>
            <a:spLocks noChangeArrowheads="1"/>
          </p:cNvSpPr>
          <p:nvPr/>
        </p:nvSpPr>
        <p:spPr bwMode="auto">
          <a:xfrm>
            <a:off x="1371600" y="4619625"/>
            <a:ext cx="1798638" cy="644525"/>
          </a:xfrm>
          <a:prstGeom prst="rect">
            <a:avLst/>
          </a:prstGeom>
          <a:no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sz="3600" b="1">
                <a:solidFill>
                  <a:srgbClr val="000000"/>
                </a:solidFill>
                <a:effectLst>
                  <a:outerShdw blurRad="38100" dist="38100" dir="2700000" algn="tl">
                    <a:srgbClr val="FFFFFF"/>
                  </a:outerShdw>
                </a:effectLst>
                <a:latin typeface="Arial" pitchFamily="34" charset="0"/>
                <a:cs typeface="Arial" pitchFamily="34" charset="0"/>
              </a:rPr>
              <a:t>Hebron</a:t>
            </a:r>
          </a:p>
        </p:txBody>
      </p:sp>
      <p:sp>
        <p:nvSpPr>
          <p:cNvPr id="10250" name="Rectangle 10"/>
          <p:cNvSpPr>
            <a:spLocks noChangeArrowheads="1"/>
          </p:cNvSpPr>
          <p:nvPr/>
        </p:nvSpPr>
        <p:spPr bwMode="auto">
          <a:xfrm>
            <a:off x="3657600" y="6219825"/>
            <a:ext cx="1182688" cy="644525"/>
          </a:xfrm>
          <a:prstGeom prst="rect">
            <a:avLst/>
          </a:prstGeom>
          <a:no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sz="3600" b="1">
                <a:solidFill>
                  <a:srgbClr val="000000"/>
                </a:solidFill>
                <a:effectLst>
                  <a:outerShdw blurRad="38100" dist="38100" dir="2700000" algn="tl">
                    <a:srgbClr val="FFFFFF"/>
                  </a:outerShdw>
                </a:effectLst>
                <a:latin typeface="Arial" pitchFamily="34" charset="0"/>
                <a:cs typeface="Arial" pitchFamily="34" charset="0"/>
              </a:rPr>
              <a:t>Zoar</a:t>
            </a:r>
          </a:p>
        </p:txBody>
      </p:sp>
      <p:sp>
        <p:nvSpPr>
          <p:cNvPr id="10251" name="AutoShape 11"/>
          <p:cNvSpPr>
            <a:spLocks noChangeArrowheads="1"/>
          </p:cNvSpPr>
          <p:nvPr/>
        </p:nvSpPr>
        <p:spPr bwMode="auto">
          <a:xfrm>
            <a:off x="3276600" y="6400800"/>
            <a:ext cx="444500" cy="292100"/>
          </a:xfrm>
          <a:prstGeom prst="star5">
            <a:avLst/>
          </a:prstGeom>
          <a:solidFill>
            <a:srgbClr val="FC0128"/>
          </a:solidFill>
          <a:ln w="12700">
            <a:solidFill>
              <a:schemeClr val="tx1"/>
            </a:solidFill>
            <a:miter lim="800000"/>
            <a:headEnd/>
            <a:tailEnd/>
          </a:ln>
          <a:effectLst/>
        </p:spPr>
        <p:txBody>
          <a:bodyPr wrap="none" anchor="ctr"/>
          <a:lstStyle/>
          <a:p>
            <a:pPr>
              <a:defRPr/>
            </a:pPr>
            <a:endParaRPr lang="en-US">
              <a:latin typeface="Arial"/>
              <a:ea typeface="+mn-ea"/>
              <a:cs typeface="Arial"/>
            </a:endParaRPr>
          </a:p>
        </p:txBody>
      </p:sp>
      <p:grpSp>
        <p:nvGrpSpPr>
          <p:cNvPr id="2" name="Group 12"/>
          <p:cNvGrpSpPr>
            <a:grpSpLocks/>
          </p:cNvGrpSpPr>
          <p:nvPr/>
        </p:nvGrpSpPr>
        <p:grpSpPr bwMode="auto">
          <a:xfrm>
            <a:off x="3276600" y="1143000"/>
            <a:ext cx="5638800" cy="4638675"/>
            <a:chOff x="2064" y="720"/>
            <a:chExt cx="3552" cy="2922"/>
          </a:xfrm>
        </p:grpSpPr>
        <p:pic>
          <p:nvPicPr>
            <p:cNvPr id="85010" name="Picture 13" descr="sod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 y="720"/>
              <a:ext cx="2256" cy="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011" name="AutoShape 14"/>
            <p:cNvCxnSpPr>
              <a:cxnSpLocks noChangeShapeType="1"/>
              <a:stCxn id="10244" idx="0"/>
            </p:cNvCxnSpPr>
            <p:nvPr/>
          </p:nvCxnSpPr>
          <p:spPr bwMode="auto">
            <a:xfrm flipV="1">
              <a:off x="2064" y="1489"/>
              <a:ext cx="1296" cy="2153"/>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grpSp>
      <p:pic>
        <p:nvPicPr>
          <p:cNvPr id="10255" name="Picture 15" descr="lotflees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895600"/>
            <a:ext cx="28956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6"/>
          <p:cNvGrpSpPr>
            <a:grpSpLocks/>
          </p:cNvGrpSpPr>
          <p:nvPr/>
        </p:nvGrpSpPr>
        <p:grpSpPr bwMode="auto">
          <a:xfrm>
            <a:off x="3498850" y="4572000"/>
            <a:ext cx="5264150" cy="2057400"/>
            <a:chOff x="2204" y="2880"/>
            <a:chExt cx="3316" cy="1296"/>
          </a:xfrm>
        </p:grpSpPr>
        <p:cxnSp>
          <p:nvCxnSpPr>
            <p:cNvPr id="85008" name="AutoShape 17"/>
            <p:cNvCxnSpPr>
              <a:cxnSpLocks noChangeShapeType="1"/>
            </p:cNvCxnSpPr>
            <p:nvPr/>
          </p:nvCxnSpPr>
          <p:spPr bwMode="auto">
            <a:xfrm flipV="1">
              <a:off x="2204" y="3576"/>
              <a:ext cx="1156" cy="504"/>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pic>
          <p:nvPicPr>
            <p:cNvPr id="85009" name="Picture 18" descr="Lot at Zo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0" y="2880"/>
              <a:ext cx="2160"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255"/>
                                        </p:tgtEl>
                                        <p:attrNameLst>
                                          <p:attrName>style.visibility</p:attrName>
                                        </p:attrNameLst>
                                      </p:cBhvr>
                                      <p:to>
                                        <p:strVal val="visible"/>
                                      </p:to>
                                    </p:set>
                                    <p:animEffect transition="in" filter="blinds(horizontal)">
                                      <p:cBhvr>
                                        <p:cTn id="12" dur="500"/>
                                        <p:tgtEl>
                                          <p:spTgt spid="102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9682" name="Title 1"/>
          <p:cNvSpPr>
            <a:spLocks noGrp="1" noTextEdit="1"/>
          </p:cNvSpPr>
          <p:nvPr/>
        </p:nvSpPr>
        <p:spPr bwMode="auto">
          <a:xfrm>
            <a:off x="685800" y="457200"/>
            <a:ext cx="7772400" cy="1143000"/>
          </a:xfrm>
          <a:prstGeom prst="rect">
            <a:avLst/>
          </a:prstGeom>
        </p:spPr>
        <p:txBody>
          <a:bodyPr wrap="none" fromWordArt="1" anchor="ctr"/>
          <a:lstStyle/>
          <a:p>
            <a:pPr algn="ctr" eaLnBrk="0" hangingPunct="0">
              <a:defRPr/>
            </a:pPr>
            <a:r>
              <a:rPr lang="en-US" sz="3600" kern="10" normalizeH="1">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Lessons from Ammonites</a:t>
            </a:r>
          </a:p>
        </p:txBody>
      </p:sp>
      <p:sp>
        <p:nvSpPr>
          <p:cNvPr id="5" name="Rectangle 2"/>
          <p:cNvSpPr txBox="1">
            <a:spLocks noChangeArrowheads="1"/>
          </p:cNvSpPr>
          <p:nvPr/>
        </p:nvSpPr>
        <p:spPr bwMode="auto">
          <a:xfrm>
            <a:off x="762000" y="2057400"/>
            <a:ext cx="8229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a:lstStyle>
          <a:p>
            <a:pPr eaLnBrk="1" hangingPunct="1">
              <a:buFontTx/>
              <a:buNone/>
              <a:defRPr/>
            </a:pPr>
            <a:r>
              <a:rPr lang="en-US" sz="2800" b="1" dirty="0">
                <a:solidFill>
                  <a:schemeClr val="bg1"/>
                </a:solidFill>
                <a:latin typeface="Arial" charset="0"/>
                <a:ea typeface="ＭＳ Ｐゴシック" charset="0"/>
                <a:cs typeface="ＭＳ Ｐゴシック" charset="0"/>
              </a:rPr>
              <a:t>6. Obedience</a:t>
            </a:r>
          </a:p>
          <a:p>
            <a:pPr marL="715963" indent="-357188" eaLnBrk="1" hangingPunct="1">
              <a:buFontTx/>
              <a:buNone/>
              <a:defRPr/>
            </a:pPr>
            <a:r>
              <a:rPr lang="en-US" sz="2800" b="1" dirty="0">
                <a:solidFill>
                  <a:schemeClr val="bg1"/>
                </a:solidFill>
                <a:latin typeface="Arial" charset="0"/>
                <a:ea typeface="ＭＳ Ｐゴシック" charset="0"/>
                <a:cs typeface="ＭＳ Ｐゴシック" charset="0"/>
              </a:rPr>
              <a:t>-	God used Jeremiah, Ezekiel, and Amos to speak to the Ammonites</a:t>
            </a:r>
          </a:p>
          <a:p>
            <a:pPr marL="715963" indent="-357188" eaLnBrk="1" hangingPunct="1">
              <a:buFontTx/>
              <a:buNone/>
              <a:defRPr/>
            </a:pPr>
            <a:r>
              <a:rPr lang="en-US" sz="2800" b="1" dirty="0">
                <a:solidFill>
                  <a:schemeClr val="bg1"/>
                </a:solidFill>
                <a:latin typeface="Arial" charset="0"/>
                <a:ea typeface="ＭＳ Ｐゴシック" charset="0"/>
                <a:cs typeface="ＭＳ Ｐゴシック" charset="0"/>
              </a:rPr>
              <a:t>-	Ammon would serve the Babylonians until Babylon itself was conquered (Jer. 27:1-8)</a:t>
            </a:r>
          </a:p>
        </p:txBody>
      </p:sp>
      <p:sp>
        <p:nvSpPr>
          <p:cNvPr id="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97</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a:extLst>
            <a:ext uri="{FAA26D3D-D897-4be2-8F04-BA451C77F1D7}">
              <ma14:placeholderFlag xmlns:ma14="http://schemas.microsoft.com/office/mac/drawingml/2011/main" xmlns="" val="1"/>
            </a:ext>
          </a:extLst>
        </p:spPr>
        <p:txBody>
          <a:bodyPr/>
          <a:lstStyle/>
          <a:p>
            <a:pPr>
              <a:defRPr/>
            </a:pPr>
            <a:r>
              <a:rPr lang="en-US" sz="4800" kern="10" dirty="0">
                <a:ln w="9525" cap="flat" cmpd="sng" algn="ctr">
                  <a:solidFill>
                    <a:srgbClr val="CC99FF"/>
                  </a:solidFill>
                  <a:prstDash val="solid"/>
                  <a:round/>
                </a:ln>
                <a:gradFill>
                  <a:gsLst>
                    <a:gs pos="0">
                      <a:srgbClr val="6600CC"/>
                    </a:gs>
                    <a:gs pos="100000">
                      <a:srgbClr val="CC00CC"/>
                    </a:gs>
                  </a:gsLst>
                  <a:lin ang="5400000" scaled="1"/>
                </a:gradFill>
                <a:effectLst>
                  <a:outerShdw blurRad="63500" dist="53848" dir="2700000" algn="ctr" rotWithShape="0">
                    <a:srgbClr val="9999FF">
                      <a:alpha val="80000"/>
                    </a:srgbClr>
                  </a:outerShdw>
                </a:effectLst>
                <a:latin typeface="Impact"/>
                <a:ea typeface="Impact"/>
                <a:cs typeface="Impact"/>
              </a:rPr>
              <a:t>References</a:t>
            </a:r>
            <a:endParaRPr lang="en-US" sz="6000" dirty="0"/>
          </a:p>
        </p:txBody>
      </p:sp>
      <p:sp>
        <p:nvSpPr>
          <p:cNvPr id="230403" name="Rectangle 2"/>
          <p:cNvSpPr txBox="1">
            <a:spLocks noChangeArrowheads="1"/>
          </p:cNvSpPr>
          <p:nvPr/>
        </p:nvSpPr>
        <p:spPr bwMode="auto">
          <a:xfrm>
            <a:off x="304800" y="1143000"/>
            <a:ext cx="8686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lnSpc>
                <a:spcPct val="90000"/>
              </a:lnSpc>
              <a:spcBef>
                <a:spcPct val="20000"/>
              </a:spcBef>
              <a:buFontTx/>
              <a:buChar char="•"/>
            </a:pPr>
            <a:r>
              <a:rPr lang="en-US" altLang="en-US" dirty="0">
                <a:solidFill>
                  <a:schemeClr val="bg1"/>
                </a:solidFill>
                <a:latin typeface="Arial" pitchFamily="34" charset="0"/>
                <a:cs typeface="Arial" pitchFamily="34" charset="0"/>
              </a:rPr>
              <a:t>Randall W. Younker. </a:t>
            </a:r>
            <a:r>
              <a:rPr lang="en-US" altLang="ja-JP" dirty="0">
                <a:solidFill>
                  <a:schemeClr val="bg1"/>
                </a:solidFill>
                <a:latin typeface="Arial" pitchFamily="34" charset="0"/>
                <a:cs typeface="Arial" pitchFamily="34" charset="0"/>
              </a:rPr>
              <a:t>"</a:t>
            </a:r>
            <a:r>
              <a:rPr lang="en-US" altLang="en-US" dirty="0">
                <a:solidFill>
                  <a:schemeClr val="bg1"/>
                </a:solidFill>
                <a:latin typeface="Arial" pitchFamily="34" charset="0"/>
                <a:cs typeface="Arial" pitchFamily="34" charset="0"/>
              </a:rPr>
              <a:t>Ammonites</a:t>
            </a:r>
            <a:r>
              <a:rPr lang="en-US" altLang="ja-JP" dirty="0">
                <a:solidFill>
                  <a:schemeClr val="bg1"/>
                </a:solidFill>
                <a:latin typeface="Arial" pitchFamily="34" charset="0"/>
                <a:cs typeface="Arial" pitchFamily="34" charset="0"/>
              </a:rPr>
              <a:t>"</a:t>
            </a:r>
            <a:r>
              <a:rPr lang="en-US" altLang="en-US" dirty="0">
                <a:solidFill>
                  <a:schemeClr val="bg1"/>
                </a:solidFill>
                <a:latin typeface="Arial" pitchFamily="34" charset="0"/>
                <a:cs typeface="Arial" pitchFamily="34" charset="0"/>
              </a:rPr>
              <a:t> in </a:t>
            </a:r>
            <a:r>
              <a:rPr lang="en-US" altLang="en-US" i="1" dirty="0">
                <a:solidFill>
                  <a:schemeClr val="bg1"/>
                </a:solidFill>
                <a:latin typeface="Arial" pitchFamily="34" charset="0"/>
                <a:cs typeface="Arial" pitchFamily="34" charset="0"/>
              </a:rPr>
              <a:t>Peoples of the Old Testament World.</a:t>
            </a:r>
            <a:r>
              <a:rPr lang="en-US" altLang="en-US" dirty="0">
                <a:solidFill>
                  <a:schemeClr val="bg1"/>
                </a:solidFill>
                <a:latin typeface="Arial" pitchFamily="34" charset="0"/>
                <a:cs typeface="Arial" pitchFamily="34" charset="0"/>
              </a:rPr>
              <a:t> Hoerth, Alfred J; Mattingly, Gerald L.; and Yamauchi, Edwin M., eds. Grand Rapids: Baker Books, 1994. </a:t>
            </a:r>
          </a:p>
          <a:p>
            <a:pPr eaLnBrk="1" hangingPunct="1">
              <a:lnSpc>
                <a:spcPct val="90000"/>
              </a:lnSpc>
              <a:spcBef>
                <a:spcPct val="20000"/>
              </a:spcBef>
              <a:buFontTx/>
              <a:buChar char="•"/>
            </a:pPr>
            <a:r>
              <a:rPr lang="en-US" altLang="en-US" dirty="0">
                <a:solidFill>
                  <a:schemeClr val="bg1"/>
                </a:solidFill>
                <a:latin typeface="Arial" pitchFamily="34" charset="0"/>
                <a:cs typeface="Arial" pitchFamily="34" charset="0"/>
              </a:rPr>
              <a:t>H. A. </a:t>
            </a:r>
            <a:r>
              <a:rPr lang="en-US" altLang="en-US" dirty="0" err="1">
                <a:solidFill>
                  <a:schemeClr val="bg1"/>
                </a:solidFill>
                <a:latin typeface="Arial" pitchFamily="34" charset="0"/>
                <a:cs typeface="Arial" pitchFamily="34" charset="0"/>
              </a:rPr>
              <a:t>Hoffner</a:t>
            </a:r>
            <a:r>
              <a:rPr lang="en-US" altLang="en-US" dirty="0">
                <a:solidFill>
                  <a:schemeClr val="bg1"/>
                </a:solidFill>
                <a:latin typeface="Arial" pitchFamily="34" charset="0"/>
                <a:cs typeface="Arial" pitchFamily="34" charset="0"/>
              </a:rPr>
              <a:t>, Jr. </a:t>
            </a:r>
            <a:r>
              <a:rPr lang="en-US" altLang="ja-JP" dirty="0">
                <a:solidFill>
                  <a:schemeClr val="bg1"/>
                </a:solidFill>
                <a:latin typeface="Arial" pitchFamily="34" charset="0"/>
                <a:cs typeface="Arial" pitchFamily="34" charset="0"/>
              </a:rPr>
              <a:t>"</a:t>
            </a:r>
            <a:r>
              <a:rPr lang="en-US" altLang="en-US" dirty="0">
                <a:solidFill>
                  <a:schemeClr val="bg1"/>
                </a:solidFill>
                <a:latin typeface="Arial" pitchFamily="34" charset="0"/>
                <a:cs typeface="Arial" pitchFamily="34" charset="0"/>
              </a:rPr>
              <a:t> Ammon, Ammonites</a:t>
            </a:r>
            <a:r>
              <a:rPr lang="en-US" altLang="ja-JP" dirty="0">
                <a:solidFill>
                  <a:schemeClr val="bg1"/>
                </a:solidFill>
                <a:latin typeface="Arial" pitchFamily="34" charset="0"/>
                <a:cs typeface="Arial" pitchFamily="34" charset="0"/>
              </a:rPr>
              <a:t>"</a:t>
            </a:r>
            <a:r>
              <a:rPr lang="en-US" altLang="en-US" dirty="0">
                <a:solidFill>
                  <a:schemeClr val="bg1"/>
                </a:solidFill>
                <a:latin typeface="Arial" pitchFamily="34" charset="0"/>
                <a:cs typeface="Arial" pitchFamily="34" charset="0"/>
              </a:rPr>
              <a:t> in </a:t>
            </a:r>
            <a:r>
              <a:rPr lang="en-US" altLang="en-US" i="1" dirty="0">
                <a:solidFill>
                  <a:schemeClr val="bg1"/>
                </a:solidFill>
                <a:latin typeface="Arial" pitchFamily="34" charset="0"/>
                <a:cs typeface="Arial" pitchFamily="34" charset="0"/>
              </a:rPr>
              <a:t>The Zondervan Pictorial Encyclopedia of the Bible. Ed. </a:t>
            </a:r>
            <a:r>
              <a:rPr lang="en-US" altLang="en-US" dirty="0">
                <a:solidFill>
                  <a:schemeClr val="bg1"/>
                </a:solidFill>
                <a:latin typeface="Arial" pitchFamily="34" charset="0"/>
                <a:cs typeface="Arial" pitchFamily="34" charset="0"/>
              </a:rPr>
              <a:t>Merrill C. Tenney.  Grand Rapids: Zondervan, 1975, 1976.</a:t>
            </a:r>
          </a:p>
          <a:p>
            <a:pPr eaLnBrk="1" hangingPunct="1">
              <a:lnSpc>
                <a:spcPct val="90000"/>
              </a:lnSpc>
              <a:spcBef>
                <a:spcPct val="20000"/>
              </a:spcBef>
              <a:buFontTx/>
              <a:buChar char="•"/>
            </a:pPr>
            <a:r>
              <a:rPr lang="en-US" altLang="en-US" dirty="0">
                <a:solidFill>
                  <a:schemeClr val="bg1"/>
                </a:solidFill>
                <a:latin typeface="Arial" pitchFamily="34" charset="0"/>
                <a:cs typeface="Arial" pitchFamily="34" charset="0"/>
              </a:rPr>
              <a:t>F. B. Huey, Jr. , </a:t>
            </a:r>
            <a:r>
              <a:rPr lang="en-US" altLang="ja-JP" dirty="0">
                <a:solidFill>
                  <a:schemeClr val="bg1"/>
                </a:solidFill>
                <a:latin typeface="Arial" pitchFamily="34" charset="0"/>
                <a:cs typeface="Arial" pitchFamily="34" charset="0"/>
              </a:rPr>
              <a:t>"</a:t>
            </a:r>
            <a:r>
              <a:rPr lang="en-US" altLang="en-US" dirty="0">
                <a:solidFill>
                  <a:schemeClr val="bg1"/>
                </a:solidFill>
                <a:latin typeface="Arial" pitchFamily="34" charset="0"/>
                <a:cs typeface="Arial" pitchFamily="34" charset="0"/>
              </a:rPr>
              <a:t>Ammon, Ammonites</a:t>
            </a:r>
            <a:r>
              <a:rPr lang="en-US" altLang="ja-JP" dirty="0">
                <a:solidFill>
                  <a:schemeClr val="bg1"/>
                </a:solidFill>
                <a:latin typeface="Arial" pitchFamily="34" charset="0"/>
                <a:cs typeface="Arial" pitchFamily="34" charset="0"/>
              </a:rPr>
              <a:t>"</a:t>
            </a:r>
            <a:r>
              <a:rPr lang="en-US" altLang="en-US" dirty="0">
                <a:solidFill>
                  <a:schemeClr val="bg1"/>
                </a:solidFill>
                <a:latin typeface="Arial" pitchFamily="34" charset="0"/>
                <a:cs typeface="Arial" pitchFamily="34" charset="0"/>
              </a:rPr>
              <a:t> in </a:t>
            </a:r>
            <a:r>
              <a:rPr lang="en-US" altLang="en-US" i="1" dirty="0">
                <a:solidFill>
                  <a:schemeClr val="bg1"/>
                </a:solidFill>
                <a:latin typeface="Arial" pitchFamily="34" charset="0"/>
                <a:cs typeface="Arial" pitchFamily="34" charset="0"/>
              </a:rPr>
              <a:t>Baker Encyclopedia of the Bible. </a:t>
            </a:r>
            <a:r>
              <a:rPr lang="en-US" altLang="en-US" dirty="0">
                <a:solidFill>
                  <a:schemeClr val="bg1"/>
                </a:solidFill>
                <a:latin typeface="Arial" pitchFamily="34" charset="0"/>
                <a:cs typeface="Arial" pitchFamily="34" charset="0"/>
              </a:rPr>
              <a:t>Ed. Walter A. Elwell. Grand Rapids: Baker Books, 1997.</a:t>
            </a:r>
          </a:p>
          <a:p>
            <a:pPr eaLnBrk="1" hangingPunct="1">
              <a:lnSpc>
                <a:spcPct val="90000"/>
              </a:lnSpc>
              <a:spcBef>
                <a:spcPct val="20000"/>
              </a:spcBef>
              <a:buFontTx/>
              <a:buChar char="•"/>
            </a:pPr>
            <a:r>
              <a:rPr lang="en-US" altLang="en-US" dirty="0">
                <a:solidFill>
                  <a:schemeClr val="bg1"/>
                </a:solidFill>
                <a:latin typeface="Arial" pitchFamily="34" charset="0"/>
                <a:cs typeface="Arial" pitchFamily="34" charset="0"/>
              </a:rPr>
              <a:t>J. A. T., </a:t>
            </a:r>
            <a:r>
              <a:rPr lang="en-US" altLang="ja-JP" dirty="0">
                <a:solidFill>
                  <a:schemeClr val="bg1"/>
                </a:solidFill>
                <a:latin typeface="Arial" pitchFamily="34" charset="0"/>
                <a:cs typeface="Arial" pitchFamily="34" charset="0"/>
              </a:rPr>
              <a:t>"</a:t>
            </a:r>
            <a:r>
              <a:rPr lang="en-US" altLang="en-US" dirty="0">
                <a:solidFill>
                  <a:schemeClr val="bg1"/>
                </a:solidFill>
                <a:latin typeface="Arial" pitchFamily="34" charset="0"/>
                <a:cs typeface="Arial" pitchFamily="34" charset="0"/>
              </a:rPr>
              <a:t> Ammon, Ammonites</a:t>
            </a:r>
            <a:r>
              <a:rPr lang="en-US" altLang="ja-JP" dirty="0">
                <a:solidFill>
                  <a:schemeClr val="bg1"/>
                </a:solidFill>
                <a:latin typeface="Arial" pitchFamily="34" charset="0"/>
                <a:cs typeface="Arial" pitchFamily="34" charset="0"/>
              </a:rPr>
              <a:t>"</a:t>
            </a:r>
            <a:r>
              <a:rPr lang="en-US" altLang="en-US" dirty="0">
                <a:solidFill>
                  <a:schemeClr val="bg1"/>
                </a:solidFill>
                <a:latin typeface="Arial" pitchFamily="34" charset="0"/>
                <a:cs typeface="Arial" pitchFamily="34" charset="0"/>
              </a:rPr>
              <a:t> in the </a:t>
            </a:r>
            <a:r>
              <a:rPr lang="en-US" altLang="en-US" i="1" dirty="0">
                <a:solidFill>
                  <a:schemeClr val="bg1"/>
                </a:solidFill>
                <a:latin typeface="Arial" pitchFamily="34" charset="0"/>
                <a:cs typeface="Arial" pitchFamily="34" charset="0"/>
              </a:rPr>
              <a:t>New Bible Dictionary </a:t>
            </a:r>
            <a:r>
              <a:rPr lang="en-US" altLang="en-US" dirty="0">
                <a:solidFill>
                  <a:schemeClr val="bg1"/>
                </a:solidFill>
                <a:latin typeface="Arial" pitchFamily="34" charset="0"/>
                <a:cs typeface="Arial" pitchFamily="34" charset="0"/>
              </a:rPr>
              <a:t>Ed. Wood, D. R. W., &amp; Marshall, I. H. Downers Grove: InterVarsity, 1996.</a:t>
            </a:r>
          </a:p>
          <a:p>
            <a:pPr eaLnBrk="1" hangingPunct="1">
              <a:lnSpc>
                <a:spcPct val="90000"/>
              </a:lnSpc>
              <a:spcBef>
                <a:spcPct val="20000"/>
              </a:spcBef>
              <a:buFontTx/>
              <a:buChar char="•"/>
            </a:pPr>
            <a:r>
              <a:rPr lang="en-US" altLang="en-US" dirty="0">
                <a:solidFill>
                  <a:schemeClr val="bg1"/>
                </a:solidFill>
                <a:latin typeface="Arial" pitchFamily="34" charset="0"/>
                <a:cs typeface="Arial" pitchFamily="34" charset="0"/>
              </a:rPr>
              <a:t>Douglas, J. D., ed.  </a:t>
            </a:r>
            <a:r>
              <a:rPr lang="en-US" altLang="en-US" i="1" dirty="0">
                <a:solidFill>
                  <a:schemeClr val="bg1"/>
                </a:solidFill>
                <a:latin typeface="Arial" pitchFamily="34" charset="0"/>
                <a:cs typeface="Arial" pitchFamily="34" charset="0"/>
              </a:rPr>
              <a:t>The Illustrated Bible Dictionary</a:t>
            </a:r>
            <a:r>
              <a:rPr lang="en-US" altLang="en-US" dirty="0">
                <a:solidFill>
                  <a:schemeClr val="bg1"/>
                </a:solidFill>
                <a:latin typeface="Arial" pitchFamily="34" charset="0"/>
                <a:cs typeface="Arial" pitchFamily="34" charset="0"/>
              </a:rPr>
              <a:t>, 3 vols. Downers Grove: InterVarsity Press, 1980, 1998.</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2450" name="Rectangle 2"/>
          <p:cNvSpPr>
            <a:spLocks noChangeArrowheads="1"/>
          </p:cNvSpPr>
          <p:nvPr/>
        </p:nvSpPr>
        <p:spPr bwMode="auto">
          <a:xfrm>
            <a:off x="152400" y="1600200"/>
            <a:ext cx="89916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chemeClr val="bg1"/>
                </a:solidFill>
                <a:latin typeface="Arial" pitchFamily="34" charset="0"/>
              </a:rPr>
              <a:t>http://www.bibleplaces.com/amman.htm</a:t>
            </a:r>
          </a:p>
          <a:p>
            <a:r>
              <a:rPr lang="en-US" altLang="en-US">
                <a:solidFill>
                  <a:schemeClr val="bg1"/>
                </a:solidFill>
                <a:latin typeface="Arial Narrow" pitchFamily="34" charset="0"/>
              </a:rPr>
              <a:t>http://www.bible-history.com/past/ammonite_deity_sculptures.html</a:t>
            </a:r>
          </a:p>
          <a:p>
            <a:r>
              <a:rPr lang="en-US" altLang="en-US">
                <a:solidFill>
                  <a:schemeClr val="bg1"/>
                </a:solidFill>
                <a:latin typeface="Arial" pitchFamily="34" charset="0"/>
              </a:rPr>
              <a:t>http://www.usc.edu/dept/</a:t>
            </a:r>
            <a:r>
              <a:rPr lang="en-US" altLang="en-US" sz="2200">
                <a:solidFill>
                  <a:schemeClr val="bg1"/>
                </a:solidFill>
                <a:latin typeface="Arial" pitchFamily="34" charset="0"/>
              </a:rPr>
              <a:t>LAS</a:t>
            </a:r>
            <a:r>
              <a:rPr lang="en-US" altLang="en-US">
                <a:solidFill>
                  <a:schemeClr val="bg1"/>
                </a:solidFill>
                <a:latin typeface="Arial" pitchFamily="34" charset="0"/>
              </a:rPr>
              <a:t>/wsrp/educational_site/ancient_texts</a:t>
            </a:r>
          </a:p>
          <a:p>
            <a:r>
              <a:rPr lang="en-US" altLang="en-US">
                <a:solidFill>
                  <a:schemeClr val="bg1"/>
                </a:solidFill>
                <a:latin typeface="Arial" pitchFamily="34" charset="0"/>
              </a:rPr>
              <a:t>http://v2.archaeological-center.com/articles/7.shtml  &amp;  8.shtml</a:t>
            </a:r>
          </a:p>
          <a:p>
            <a:r>
              <a:rPr lang="en-US" altLang="en-US">
                <a:solidFill>
                  <a:schemeClr val="bg1"/>
                </a:solidFill>
                <a:latin typeface="Arial" pitchFamily="34" charset="0"/>
              </a:rPr>
              <a:t>http://www.biblehistory.net/volume2/Baalis.htm</a:t>
            </a:r>
          </a:p>
          <a:p>
            <a:r>
              <a:rPr lang="en-US" altLang="en-US">
                <a:solidFill>
                  <a:schemeClr val="bg1"/>
                </a:solidFill>
                <a:latin typeface="Arial" pitchFamily="34" charset="0"/>
              </a:rPr>
              <a:t>http://www.csanet.org/archproj/jordan/project020.html</a:t>
            </a:r>
          </a:p>
          <a:p>
            <a:r>
              <a:rPr lang="en-US" altLang="en-US">
                <a:solidFill>
                  <a:schemeClr val="bg1"/>
                </a:solidFill>
                <a:latin typeface="Arial" pitchFamily="34" charset="0"/>
              </a:rPr>
              <a:t>http://www.nuis.ac.jp/~hadley/courses/seminar/lesson15.htm</a:t>
            </a:r>
          </a:p>
          <a:p>
            <a:r>
              <a:rPr lang="en-US" altLang="en-US">
                <a:solidFill>
                  <a:schemeClr val="bg1"/>
                </a:solidFill>
                <a:latin typeface="Arial" pitchFamily="34" charset="0"/>
              </a:rPr>
              <a:t>http://www.andrews.edu/ARCHAEOLOGY/mpp/Small_Exc.htm</a:t>
            </a:r>
          </a:p>
          <a:p>
            <a:r>
              <a:rPr lang="en-US" altLang="en-US">
                <a:solidFill>
                  <a:schemeClr val="bg1"/>
                </a:solidFill>
                <a:latin typeface="Arial" pitchFamily="34" charset="0"/>
              </a:rPr>
              <a:t>http://ancientneareast.tripod.com/Ammonites.html</a:t>
            </a:r>
          </a:p>
          <a:p>
            <a:r>
              <a:rPr lang="en-US" altLang="en-US">
                <a:solidFill>
                  <a:schemeClr val="bg1"/>
                </a:solidFill>
                <a:latin typeface="Arial" pitchFamily="34" charset="0"/>
              </a:rPr>
              <a:t>http://www.ammantoday.com/english/guide.html</a:t>
            </a:r>
          </a:p>
          <a:p>
            <a:endParaRPr lang="en-US" altLang="en-US">
              <a:solidFill>
                <a:schemeClr val="bg1"/>
              </a:solidFill>
              <a:latin typeface="Arial" pitchFamily="34" charset="0"/>
            </a:endParaRPr>
          </a:p>
        </p:txBody>
      </p:sp>
      <p:sp>
        <p:nvSpPr>
          <p:cNvPr id="2" name="Title 1"/>
          <p:cNvSpPr>
            <a:spLocks noGrp="1"/>
          </p:cNvSpPr>
          <p:nvPr>
            <p:ph type="title" idx="4294967295"/>
          </p:nvPr>
        </p:nvSpPr>
        <p:spPr>
          <a:xfrm>
            <a:off x="685800" y="381000"/>
            <a:ext cx="7772400" cy="1143000"/>
          </a:xfrm>
          <a:extLst>
            <a:ext uri="{FAA26D3D-D897-4be2-8F04-BA451C77F1D7}">
              <ma14:placeholderFlag xmlns:ma14="http://schemas.microsoft.com/office/mac/drawingml/2011/main" xmlns="" val="1"/>
            </a:ext>
          </a:extLst>
        </p:spPr>
        <p:txBody>
          <a:bodyPr/>
          <a:lstStyle/>
          <a:p>
            <a:pPr>
              <a:defRPr/>
            </a:pPr>
            <a:r>
              <a:rPr lang="en-US" sz="4800" kern="10" dirty="0">
                <a:ln w="9525" cap="flat" cmpd="sng" algn="ctr">
                  <a:solidFill>
                    <a:srgbClr val="CC99FF"/>
                  </a:solidFill>
                  <a:prstDash val="solid"/>
                  <a:round/>
                </a:ln>
                <a:gradFill>
                  <a:gsLst>
                    <a:gs pos="0">
                      <a:srgbClr val="6600CC"/>
                    </a:gs>
                    <a:gs pos="100000">
                      <a:srgbClr val="CC00CC"/>
                    </a:gs>
                  </a:gsLst>
                  <a:lin ang="5400000" scaled="1"/>
                </a:gradFill>
                <a:effectLst>
                  <a:outerShdw blurRad="63500" dist="53848" dir="2700000" algn="ctr" rotWithShape="0">
                    <a:srgbClr val="9999FF">
                      <a:alpha val="80000"/>
                    </a:srgbClr>
                  </a:outerShdw>
                </a:effectLst>
                <a:latin typeface="Impact"/>
                <a:ea typeface="Impact"/>
                <a:cs typeface="Impact"/>
              </a:rPr>
              <a:t>Internet Sites</a:t>
            </a:r>
            <a:endParaRPr lang="en-US" sz="60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Cita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0"/>
            <a:ext cx="6019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498"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209800"/>
            <a:ext cx="15970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WordArt 5"/>
          <p:cNvSpPr>
            <a:spLocks noChangeArrowheads="1" noChangeShapeType="1" noTextEdit="1"/>
          </p:cNvSpPr>
          <p:nvPr/>
        </p:nvSpPr>
        <p:spPr bwMode="auto">
          <a:xfrm>
            <a:off x="3352800" y="1752600"/>
            <a:ext cx="3429000" cy="914400"/>
          </a:xfrm>
          <a:prstGeom prst="rect">
            <a:avLst/>
          </a:prstGeom>
        </p:spPr>
        <p:txBody>
          <a:bodyPr wrap="none" fromWordArt="1">
            <a:prstTxWarp prst="textPlain">
              <a:avLst>
                <a:gd name="adj" fmla="val 50000"/>
              </a:avLst>
            </a:prstTxWarp>
          </a:bodyPr>
          <a:lstStyle/>
          <a:p>
            <a:pPr algn="ctr"/>
            <a:r>
              <a:rPr lang="en-GB" sz="3600" i="1" kern="10">
                <a:ln w="9525">
                  <a:solidFill>
                    <a:srgbClr val="000000"/>
                  </a:solidFill>
                  <a:round/>
                  <a:headEnd/>
                  <a:tailEnd/>
                </a:ln>
                <a:solidFill>
                  <a:srgbClr val="FFFFFF"/>
                </a:solidFill>
                <a:effectLst>
                  <a:outerShdw dist="35921" dir="2700000" algn="ctr" rotWithShape="0">
                    <a:srgbClr val="808080">
                      <a:alpha val="74997"/>
                    </a:srgbClr>
                  </a:outerShdw>
                </a:effectLst>
                <a:latin typeface="Arial Black"/>
              </a:rPr>
              <a:t>Ammonites</a:t>
            </a:r>
          </a:p>
        </p:txBody>
      </p:sp>
      <p:pic>
        <p:nvPicPr>
          <p:cNvPr id="23450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1" name="Picture 7" descr="sodom"/>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0"/>
            <a:ext cx="160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2" name="Picture 8"/>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0" y="4191000"/>
            <a:ext cx="160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3" name="Picture 9"/>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0" y="990600"/>
            <a:ext cx="1600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4" name="Title 1"/>
          <p:cNvSpPr>
            <a:spLocks noGrp="1"/>
          </p:cNvSpPr>
          <p:nvPr>
            <p:ph type="ctrTitle"/>
          </p:nvPr>
        </p:nvSpPr>
        <p:spPr>
          <a:xfrm>
            <a:off x="1447800" y="0"/>
            <a:ext cx="4038600" cy="841375"/>
          </a:xfrm>
        </p:spPr>
        <p:txBody>
          <a:bodyPr/>
          <a:lstStyle/>
          <a:p>
            <a:r>
              <a:rPr lang="en-US" altLang="en-US">
                <a:latin typeface="Arial" pitchFamily="34" charset="0"/>
                <a:ea typeface="ＭＳ Ｐゴシック" pitchFamily="34" charset="-128"/>
              </a:rPr>
              <a:t>Presenters</a:t>
            </a:r>
          </a:p>
        </p:txBody>
      </p:sp>
      <p:sp>
        <p:nvSpPr>
          <p:cNvPr id="234505" name="Rectangle 3"/>
          <p:cNvSpPr txBox="1">
            <a:spLocks noChangeArrowheads="1"/>
          </p:cNvSpPr>
          <p:nvPr/>
        </p:nvSpPr>
        <p:spPr bwMode="auto">
          <a:xfrm>
            <a:off x="2743200" y="6096000"/>
            <a:ext cx="6400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20000"/>
              </a:spcBef>
            </a:pPr>
            <a:r>
              <a:rPr lang="en-US" altLang="en-US" sz="2000">
                <a:latin typeface="Arial" pitchFamily="34" charset="0"/>
              </a:rPr>
              <a:t>Presented by: Astrid Lee, Dennis Oh, Geoffrey Lau, </a:t>
            </a:r>
          </a:p>
          <a:p>
            <a:pPr eaLnBrk="1" hangingPunct="1">
              <a:spcBef>
                <a:spcPct val="20000"/>
              </a:spcBef>
            </a:pPr>
            <a:r>
              <a:rPr lang="en-US" altLang="en-US" sz="2000">
                <a:latin typeface="Arial" pitchFamily="34" charset="0"/>
              </a:rPr>
              <a:t>                       James Ong &amp; Raymond Kwan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a:ea typeface="ＭＳ Ｐゴシック" pitchFamily="34" charset="-128"/>
              </a:rPr>
              <a:t>Black</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641636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ChangeArrowheads="1"/>
          </p:cNvSpPr>
          <p:nvPr>
            <p:ph type="title"/>
          </p:nvPr>
        </p:nvSpPr>
        <p:spPr>
          <a:xfrm>
            <a:off x="0" y="76200"/>
            <a:ext cx="8001000" cy="685800"/>
          </a:xfrm>
          <a:solidFill>
            <a:schemeClr val="accent1"/>
          </a:solidFill>
          <a:ln>
            <a:solidFill>
              <a:schemeClr val="tx1"/>
            </a:solidFill>
            <a:miter lim="800000"/>
            <a:headEnd/>
            <a:tailEnd/>
          </a:ln>
        </p:spPr>
        <p:txBody>
          <a:bodyPr/>
          <a:lstStyle/>
          <a:p>
            <a:pPr algn="ctr"/>
            <a:r>
              <a:rPr lang="en-US" altLang="zh-CN" sz="4000" b="1">
                <a:latin typeface="Arial" charset="0"/>
                <a:ea typeface="SimSun" charset="0"/>
                <a:cs typeface="SimSun" charset="0"/>
              </a:rPr>
              <a:t>Israel</a:t>
            </a:r>
            <a:r>
              <a:rPr lang="fr-FR" altLang="zh-CN" sz="4000" b="1">
                <a:latin typeface="Arial" charset="0"/>
                <a:ea typeface="SimSun" charset="0"/>
                <a:cs typeface="SimSun" charset="0"/>
              </a:rPr>
              <a:t>'</a:t>
            </a:r>
            <a:r>
              <a:rPr lang="en-US" altLang="zh-CN" sz="4000" b="1">
                <a:latin typeface="Arial" charset="0"/>
                <a:ea typeface="SimSun" charset="0"/>
                <a:cs typeface="SimSun" charset="0"/>
              </a:rPr>
              <a:t>s Early Eastern Neighbors</a:t>
            </a:r>
            <a:endParaRPr lang="en-US" sz="4000" b="1">
              <a:latin typeface="Arial" charset="0"/>
              <a:ea typeface="SimSun" charset="0"/>
              <a:cs typeface="SimSun" charset="0"/>
            </a:endParaRPr>
          </a:p>
        </p:txBody>
      </p:sp>
      <p:sp>
        <p:nvSpPr>
          <p:cNvPr id="262146" name="Text Box 3"/>
          <p:cNvSpPr txBox="1">
            <a:spLocks noChangeArrowheads="1"/>
          </p:cNvSpPr>
          <p:nvPr/>
        </p:nvSpPr>
        <p:spPr bwMode="auto">
          <a:xfrm>
            <a:off x="9304338" y="304800"/>
            <a:ext cx="1211262" cy="40005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rPr>
              <a:t>OTS 143</a:t>
            </a:r>
          </a:p>
        </p:txBody>
      </p:sp>
      <p:grpSp>
        <p:nvGrpSpPr>
          <p:cNvPr id="262147" name="Group 103"/>
          <p:cNvGrpSpPr>
            <a:grpSpLocks/>
          </p:cNvGrpSpPr>
          <p:nvPr/>
        </p:nvGrpSpPr>
        <p:grpSpPr bwMode="auto">
          <a:xfrm>
            <a:off x="-38100" y="1219200"/>
            <a:ext cx="9170988" cy="5638800"/>
            <a:chOff x="-24" y="768"/>
            <a:chExt cx="5777" cy="3552"/>
          </a:xfrm>
        </p:grpSpPr>
        <p:grpSp>
          <p:nvGrpSpPr>
            <p:cNvPr id="262150" name="Group 32"/>
            <p:cNvGrpSpPr>
              <a:grpSpLocks/>
            </p:cNvGrpSpPr>
            <p:nvPr/>
          </p:nvGrpSpPr>
          <p:grpSpPr bwMode="auto">
            <a:xfrm>
              <a:off x="7" y="768"/>
              <a:ext cx="481" cy="458"/>
              <a:chOff x="0" y="0"/>
              <a:chExt cx="278" cy="538"/>
            </a:xfrm>
          </p:grpSpPr>
          <p:sp>
            <p:nvSpPr>
              <p:cNvPr id="262205" name="Rectangle 31"/>
              <p:cNvSpPr>
                <a:spLocks noChangeArrowheads="1"/>
              </p:cNvSpPr>
              <p:nvPr/>
            </p:nvSpPr>
            <p:spPr bwMode="auto">
              <a:xfrm>
                <a:off x="0" y="0"/>
                <a:ext cx="278"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nvGrpSpPr>
              <p:cNvPr id="262206" name="Group 30"/>
              <p:cNvGrpSpPr>
                <a:grpSpLocks/>
              </p:cNvGrpSpPr>
              <p:nvPr/>
            </p:nvGrpSpPr>
            <p:grpSpPr bwMode="auto">
              <a:xfrm>
                <a:off x="0" y="0"/>
                <a:ext cx="278" cy="538"/>
                <a:chOff x="0" y="0"/>
                <a:chExt cx="278" cy="538"/>
              </a:xfrm>
            </p:grpSpPr>
            <p:sp>
              <p:nvSpPr>
                <p:cNvPr id="262207" name="Rectangle 4"/>
                <p:cNvSpPr>
                  <a:spLocks noChangeArrowheads="1"/>
                </p:cNvSpPr>
                <p:nvPr/>
              </p:nvSpPr>
              <p:spPr bwMode="auto">
                <a:xfrm>
                  <a:off x="0" y="0"/>
                  <a:ext cx="278"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Period</a:t>
                  </a:r>
                  <a:endParaRPr kumimoji="0" lang="en-US" sz="18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sp>
              <p:nvSpPr>
                <p:cNvPr id="262208" name="Rectangle 29"/>
                <p:cNvSpPr>
                  <a:spLocks noChangeArrowheads="1"/>
                </p:cNvSpPr>
                <p:nvPr/>
              </p:nvSpPr>
              <p:spPr bwMode="auto">
                <a:xfrm>
                  <a:off x="0" y="0"/>
                  <a:ext cx="278"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grpSp>
          <p:nvGrpSpPr>
            <p:cNvPr id="262151" name="Group 36"/>
            <p:cNvGrpSpPr>
              <a:grpSpLocks/>
            </p:cNvGrpSpPr>
            <p:nvPr/>
          </p:nvGrpSpPr>
          <p:grpSpPr bwMode="auto">
            <a:xfrm>
              <a:off x="488" y="768"/>
              <a:ext cx="1369" cy="458"/>
              <a:chOff x="278" y="0"/>
              <a:chExt cx="792" cy="538"/>
            </a:xfrm>
          </p:grpSpPr>
          <p:sp>
            <p:nvSpPr>
              <p:cNvPr id="262201" name="Rectangle 35"/>
              <p:cNvSpPr>
                <a:spLocks noChangeArrowheads="1"/>
              </p:cNvSpPr>
              <p:nvPr/>
            </p:nvSpPr>
            <p:spPr bwMode="auto">
              <a:xfrm>
                <a:off x="278" y="0"/>
                <a:ext cx="792"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nvGrpSpPr>
              <p:cNvPr id="262202" name="Group 34"/>
              <p:cNvGrpSpPr>
                <a:grpSpLocks/>
              </p:cNvGrpSpPr>
              <p:nvPr/>
            </p:nvGrpSpPr>
            <p:grpSpPr bwMode="auto">
              <a:xfrm>
                <a:off x="278" y="0"/>
                <a:ext cx="792" cy="538"/>
                <a:chOff x="278" y="0"/>
                <a:chExt cx="792" cy="538"/>
              </a:xfrm>
            </p:grpSpPr>
            <p:sp>
              <p:nvSpPr>
                <p:cNvPr id="262203" name="Rectangle 5"/>
                <p:cNvSpPr>
                  <a:spLocks noChangeArrowheads="1"/>
                </p:cNvSpPr>
                <p:nvPr/>
              </p:nvSpPr>
              <p:spPr bwMode="auto">
                <a:xfrm>
                  <a:off x="278" y="0"/>
                  <a:ext cx="792"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EDOM</a:t>
                  </a:r>
                </a:p>
              </p:txBody>
            </p:sp>
            <p:sp>
              <p:nvSpPr>
                <p:cNvPr id="262204" name="Rectangle 33"/>
                <p:cNvSpPr>
                  <a:spLocks noChangeArrowheads="1"/>
                </p:cNvSpPr>
                <p:nvPr/>
              </p:nvSpPr>
              <p:spPr bwMode="auto">
                <a:xfrm>
                  <a:off x="278" y="0"/>
                  <a:ext cx="792"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grpSp>
          <p:nvGrpSpPr>
            <p:cNvPr id="262152" name="Group 40"/>
            <p:cNvGrpSpPr>
              <a:grpSpLocks/>
            </p:cNvGrpSpPr>
            <p:nvPr/>
          </p:nvGrpSpPr>
          <p:grpSpPr bwMode="auto">
            <a:xfrm>
              <a:off x="1857" y="768"/>
              <a:ext cx="1425" cy="458"/>
              <a:chOff x="1070" y="0"/>
              <a:chExt cx="824" cy="538"/>
            </a:xfrm>
          </p:grpSpPr>
          <p:sp>
            <p:nvSpPr>
              <p:cNvPr id="262197" name="Rectangle 39"/>
              <p:cNvSpPr>
                <a:spLocks noChangeArrowheads="1"/>
              </p:cNvSpPr>
              <p:nvPr/>
            </p:nvSpPr>
            <p:spPr bwMode="auto">
              <a:xfrm>
                <a:off x="1070" y="0"/>
                <a:ext cx="824"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nvGrpSpPr>
              <p:cNvPr id="262198" name="Group 38"/>
              <p:cNvGrpSpPr>
                <a:grpSpLocks/>
              </p:cNvGrpSpPr>
              <p:nvPr/>
            </p:nvGrpSpPr>
            <p:grpSpPr bwMode="auto">
              <a:xfrm>
                <a:off x="1070" y="0"/>
                <a:ext cx="824" cy="538"/>
                <a:chOff x="1070" y="0"/>
                <a:chExt cx="824" cy="538"/>
              </a:xfrm>
            </p:grpSpPr>
            <p:sp>
              <p:nvSpPr>
                <p:cNvPr id="262199" name="Rectangle 6"/>
                <p:cNvSpPr>
                  <a:spLocks noChangeArrowheads="1"/>
                </p:cNvSpPr>
                <p:nvPr/>
              </p:nvSpPr>
              <p:spPr bwMode="auto">
                <a:xfrm>
                  <a:off x="1070" y="0"/>
                  <a:ext cx="824"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MOAB</a:t>
                  </a:r>
                </a:p>
              </p:txBody>
            </p:sp>
            <p:sp>
              <p:nvSpPr>
                <p:cNvPr id="262200" name="Rectangle 37"/>
                <p:cNvSpPr>
                  <a:spLocks noChangeArrowheads="1"/>
                </p:cNvSpPr>
                <p:nvPr/>
              </p:nvSpPr>
              <p:spPr bwMode="auto">
                <a:xfrm>
                  <a:off x="1070" y="0"/>
                  <a:ext cx="824"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grpSp>
          <p:nvGrpSpPr>
            <p:cNvPr id="262153" name="Group 44"/>
            <p:cNvGrpSpPr>
              <a:grpSpLocks/>
            </p:cNvGrpSpPr>
            <p:nvPr/>
          </p:nvGrpSpPr>
          <p:grpSpPr bwMode="auto">
            <a:xfrm>
              <a:off x="3282" y="768"/>
              <a:ext cx="1311" cy="458"/>
              <a:chOff x="1894" y="0"/>
              <a:chExt cx="758" cy="538"/>
            </a:xfrm>
          </p:grpSpPr>
          <p:sp>
            <p:nvSpPr>
              <p:cNvPr id="262193" name="Rectangle 43"/>
              <p:cNvSpPr>
                <a:spLocks noChangeArrowheads="1"/>
              </p:cNvSpPr>
              <p:nvPr/>
            </p:nvSpPr>
            <p:spPr bwMode="auto">
              <a:xfrm>
                <a:off x="1894" y="0"/>
                <a:ext cx="758"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nvGrpSpPr>
              <p:cNvPr id="262194" name="Group 42"/>
              <p:cNvGrpSpPr>
                <a:grpSpLocks/>
              </p:cNvGrpSpPr>
              <p:nvPr/>
            </p:nvGrpSpPr>
            <p:grpSpPr bwMode="auto">
              <a:xfrm>
                <a:off x="1894" y="0"/>
                <a:ext cx="758" cy="538"/>
                <a:chOff x="1894" y="0"/>
                <a:chExt cx="758" cy="538"/>
              </a:xfrm>
            </p:grpSpPr>
            <p:sp>
              <p:nvSpPr>
                <p:cNvPr id="262195" name="Rectangle 7"/>
                <p:cNvSpPr>
                  <a:spLocks noChangeArrowheads="1"/>
                </p:cNvSpPr>
                <p:nvPr/>
              </p:nvSpPr>
              <p:spPr bwMode="auto">
                <a:xfrm>
                  <a:off x="1894" y="0"/>
                  <a:ext cx="758"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AMMON</a:t>
                  </a:r>
                </a:p>
              </p:txBody>
            </p:sp>
            <p:sp>
              <p:nvSpPr>
                <p:cNvPr id="262196" name="Rectangle 41"/>
                <p:cNvSpPr>
                  <a:spLocks noChangeArrowheads="1"/>
                </p:cNvSpPr>
                <p:nvPr/>
              </p:nvSpPr>
              <p:spPr bwMode="auto">
                <a:xfrm>
                  <a:off x="1894" y="0"/>
                  <a:ext cx="758"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grpSp>
          <p:nvGrpSpPr>
            <p:cNvPr id="262154" name="Group 48"/>
            <p:cNvGrpSpPr>
              <a:grpSpLocks/>
            </p:cNvGrpSpPr>
            <p:nvPr/>
          </p:nvGrpSpPr>
          <p:grpSpPr bwMode="auto">
            <a:xfrm>
              <a:off x="4593" y="768"/>
              <a:ext cx="1160" cy="458"/>
              <a:chOff x="2652" y="0"/>
              <a:chExt cx="671" cy="538"/>
            </a:xfrm>
          </p:grpSpPr>
          <p:sp>
            <p:nvSpPr>
              <p:cNvPr id="262189" name="Rectangle 47"/>
              <p:cNvSpPr>
                <a:spLocks noChangeArrowheads="1"/>
              </p:cNvSpPr>
              <p:nvPr/>
            </p:nvSpPr>
            <p:spPr bwMode="auto">
              <a:xfrm>
                <a:off x="2652" y="0"/>
                <a:ext cx="671"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nvGrpSpPr>
              <p:cNvPr id="262190" name="Group 46"/>
              <p:cNvGrpSpPr>
                <a:grpSpLocks/>
              </p:cNvGrpSpPr>
              <p:nvPr/>
            </p:nvGrpSpPr>
            <p:grpSpPr bwMode="auto">
              <a:xfrm>
                <a:off x="2652" y="0"/>
                <a:ext cx="671" cy="538"/>
                <a:chOff x="2652" y="0"/>
                <a:chExt cx="671" cy="538"/>
              </a:xfrm>
            </p:grpSpPr>
            <p:sp>
              <p:nvSpPr>
                <p:cNvPr id="262191" name="Rectangle 8"/>
                <p:cNvSpPr>
                  <a:spLocks noChangeArrowheads="1"/>
                </p:cNvSpPr>
                <p:nvPr/>
              </p:nvSpPr>
              <p:spPr bwMode="auto">
                <a:xfrm>
                  <a:off x="2652" y="0"/>
                  <a:ext cx="671"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AMALEK</a:t>
                  </a:r>
                </a:p>
              </p:txBody>
            </p:sp>
            <p:sp>
              <p:nvSpPr>
                <p:cNvPr id="262192" name="Rectangle 45"/>
                <p:cNvSpPr>
                  <a:spLocks noChangeArrowheads="1"/>
                </p:cNvSpPr>
                <p:nvPr/>
              </p:nvSpPr>
              <p:spPr bwMode="auto">
                <a:xfrm>
                  <a:off x="2652" y="0"/>
                  <a:ext cx="671"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grpSp>
          <p:nvGrpSpPr>
            <p:cNvPr id="262155" name="Group 52"/>
            <p:cNvGrpSpPr>
              <a:grpSpLocks/>
            </p:cNvGrpSpPr>
            <p:nvPr/>
          </p:nvGrpSpPr>
          <p:grpSpPr bwMode="auto">
            <a:xfrm rot="-5400000">
              <a:off x="-526" y="1728"/>
              <a:ext cx="1532" cy="480"/>
              <a:chOff x="0" y="538"/>
              <a:chExt cx="278" cy="1730"/>
            </a:xfrm>
          </p:grpSpPr>
          <p:sp>
            <p:nvSpPr>
              <p:cNvPr id="262185" name="Rectangle 51"/>
              <p:cNvSpPr>
                <a:spLocks noChangeArrowheads="1"/>
              </p:cNvSpPr>
              <p:nvPr/>
            </p:nvSpPr>
            <p:spPr bwMode="auto">
              <a:xfrm>
                <a:off x="0" y="538"/>
                <a:ext cx="278" cy="173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nvGrpSpPr>
              <p:cNvPr id="262186" name="Group 50"/>
              <p:cNvGrpSpPr>
                <a:grpSpLocks/>
              </p:cNvGrpSpPr>
              <p:nvPr/>
            </p:nvGrpSpPr>
            <p:grpSpPr bwMode="auto">
              <a:xfrm>
                <a:off x="0" y="538"/>
                <a:ext cx="278" cy="1730"/>
                <a:chOff x="0" y="538"/>
                <a:chExt cx="278" cy="1730"/>
              </a:xfrm>
            </p:grpSpPr>
            <p:sp>
              <p:nvSpPr>
                <p:cNvPr id="262187" name="Rectangle 9"/>
                <p:cNvSpPr>
                  <a:spLocks noChangeArrowheads="1"/>
                </p:cNvSpPr>
                <p:nvPr/>
              </p:nvSpPr>
              <p:spPr bwMode="auto">
                <a:xfrm>
                  <a:off x="0" y="538"/>
                  <a:ext cx="278" cy="173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FATHER</a:t>
                  </a: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sp>
              <p:nvSpPr>
                <p:cNvPr id="262188" name="Rectangle 49"/>
                <p:cNvSpPr>
                  <a:spLocks noChangeArrowheads="1"/>
                </p:cNvSpPr>
                <p:nvPr/>
              </p:nvSpPr>
              <p:spPr bwMode="auto">
                <a:xfrm>
                  <a:off x="0" y="538"/>
                  <a:ext cx="278"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grpSp>
          <p:nvGrpSpPr>
            <p:cNvPr id="262156" name="Group 54"/>
            <p:cNvGrpSpPr>
              <a:grpSpLocks/>
            </p:cNvGrpSpPr>
            <p:nvPr/>
          </p:nvGrpSpPr>
          <p:grpSpPr bwMode="auto">
            <a:xfrm>
              <a:off x="488" y="1226"/>
              <a:ext cx="1369" cy="1476"/>
              <a:chOff x="278" y="538"/>
              <a:chExt cx="792" cy="1730"/>
            </a:xfrm>
          </p:grpSpPr>
          <p:sp>
            <p:nvSpPr>
              <p:cNvPr id="262183" name="Rectangle 10"/>
              <p:cNvSpPr>
                <a:spLocks noChangeArrowheads="1"/>
              </p:cNvSpPr>
              <p:nvPr/>
            </p:nvSpPr>
            <p:spPr bwMode="auto">
              <a:xfrm>
                <a:off x="278" y="538"/>
                <a:ext cx="792" cy="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Esau: son of Isaac</a:t>
                </a:r>
              </a:p>
            </p:txBody>
          </p:sp>
          <p:sp>
            <p:nvSpPr>
              <p:cNvPr id="262184" name="Rectangle 53"/>
              <p:cNvSpPr>
                <a:spLocks noChangeArrowheads="1"/>
              </p:cNvSpPr>
              <p:nvPr/>
            </p:nvSpPr>
            <p:spPr bwMode="auto">
              <a:xfrm>
                <a:off x="278" y="538"/>
                <a:ext cx="792"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nvGrpSpPr>
            <p:cNvPr id="262157" name="Group 56"/>
            <p:cNvGrpSpPr>
              <a:grpSpLocks/>
            </p:cNvGrpSpPr>
            <p:nvPr/>
          </p:nvGrpSpPr>
          <p:grpSpPr bwMode="auto">
            <a:xfrm>
              <a:off x="1857" y="1226"/>
              <a:ext cx="1425" cy="1476"/>
              <a:chOff x="1070" y="538"/>
              <a:chExt cx="824" cy="1730"/>
            </a:xfrm>
          </p:grpSpPr>
          <p:sp>
            <p:nvSpPr>
              <p:cNvPr id="262181" name="Rectangle 11"/>
              <p:cNvSpPr>
                <a:spLocks noChangeArrowheads="1"/>
              </p:cNvSpPr>
              <p:nvPr/>
            </p:nvSpPr>
            <p:spPr bwMode="auto">
              <a:xfrm>
                <a:off x="1070" y="538"/>
                <a:ext cx="824" cy="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Moab: son of Lot and his eldest daughter</a:t>
                </a:r>
              </a:p>
            </p:txBody>
          </p:sp>
          <p:sp>
            <p:nvSpPr>
              <p:cNvPr id="262182" name="Rectangle 55"/>
              <p:cNvSpPr>
                <a:spLocks noChangeArrowheads="1"/>
              </p:cNvSpPr>
              <p:nvPr/>
            </p:nvSpPr>
            <p:spPr bwMode="auto">
              <a:xfrm>
                <a:off x="1070" y="538"/>
                <a:ext cx="824"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nvGrpSpPr>
            <p:cNvPr id="262158" name="Group 58"/>
            <p:cNvGrpSpPr>
              <a:grpSpLocks/>
            </p:cNvGrpSpPr>
            <p:nvPr/>
          </p:nvGrpSpPr>
          <p:grpSpPr bwMode="auto">
            <a:xfrm>
              <a:off x="3282" y="1226"/>
              <a:ext cx="1311" cy="1476"/>
              <a:chOff x="1894" y="538"/>
              <a:chExt cx="758" cy="1730"/>
            </a:xfrm>
          </p:grpSpPr>
          <p:sp>
            <p:nvSpPr>
              <p:cNvPr id="262179" name="Rectangle 12"/>
              <p:cNvSpPr>
                <a:spLocks noChangeArrowheads="1"/>
              </p:cNvSpPr>
              <p:nvPr/>
            </p:nvSpPr>
            <p:spPr bwMode="auto">
              <a:xfrm>
                <a:off x="1894" y="538"/>
                <a:ext cx="758" cy="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Ben-Ammi: son of Lot and his second daughter</a:t>
                </a:r>
              </a:p>
            </p:txBody>
          </p:sp>
          <p:sp>
            <p:nvSpPr>
              <p:cNvPr id="262180" name="Rectangle 57"/>
              <p:cNvSpPr>
                <a:spLocks noChangeArrowheads="1"/>
              </p:cNvSpPr>
              <p:nvPr/>
            </p:nvSpPr>
            <p:spPr bwMode="auto">
              <a:xfrm>
                <a:off x="1894" y="538"/>
                <a:ext cx="758"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nvGrpSpPr>
            <p:cNvPr id="262159" name="Group 60"/>
            <p:cNvGrpSpPr>
              <a:grpSpLocks/>
            </p:cNvGrpSpPr>
            <p:nvPr/>
          </p:nvGrpSpPr>
          <p:grpSpPr bwMode="auto">
            <a:xfrm>
              <a:off x="4593" y="1226"/>
              <a:ext cx="1160" cy="1476"/>
              <a:chOff x="2652" y="538"/>
              <a:chExt cx="671" cy="1730"/>
            </a:xfrm>
          </p:grpSpPr>
          <p:sp>
            <p:nvSpPr>
              <p:cNvPr id="262177" name="Rectangle 13"/>
              <p:cNvSpPr>
                <a:spLocks noChangeArrowheads="1"/>
              </p:cNvSpPr>
              <p:nvPr/>
            </p:nvSpPr>
            <p:spPr bwMode="auto">
              <a:xfrm>
                <a:off x="2652" y="538"/>
                <a:ext cx="671" cy="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Amalek: son of Eliphaz, who was a son of Esau</a:t>
                </a:r>
              </a:p>
            </p:txBody>
          </p:sp>
          <p:sp>
            <p:nvSpPr>
              <p:cNvPr id="262178" name="Rectangle 59"/>
              <p:cNvSpPr>
                <a:spLocks noChangeArrowheads="1"/>
              </p:cNvSpPr>
              <p:nvPr/>
            </p:nvSpPr>
            <p:spPr bwMode="auto">
              <a:xfrm>
                <a:off x="2652" y="538"/>
                <a:ext cx="671"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nvGrpSpPr>
            <p:cNvPr id="262160" name="Group 64"/>
            <p:cNvGrpSpPr>
              <a:grpSpLocks/>
            </p:cNvGrpSpPr>
            <p:nvPr/>
          </p:nvGrpSpPr>
          <p:grpSpPr bwMode="auto">
            <a:xfrm rot="-5400000">
              <a:off x="-547" y="3272"/>
              <a:ext cx="1571" cy="526"/>
              <a:chOff x="0" y="2268"/>
              <a:chExt cx="278" cy="1898"/>
            </a:xfrm>
          </p:grpSpPr>
          <p:sp>
            <p:nvSpPr>
              <p:cNvPr id="262173" name="Rectangle 63"/>
              <p:cNvSpPr>
                <a:spLocks noChangeArrowheads="1"/>
              </p:cNvSpPr>
              <p:nvPr/>
            </p:nvSpPr>
            <p:spPr bwMode="auto">
              <a:xfrm>
                <a:off x="0" y="2268"/>
                <a:ext cx="278" cy="189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nvGrpSpPr>
              <p:cNvPr id="262174" name="Group 62"/>
              <p:cNvGrpSpPr>
                <a:grpSpLocks/>
              </p:cNvGrpSpPr>
              <p:nvPr/>
            </p:nvGrpSpPr>
            <p:grpSpPr bwMode="auto">
              <a:xfrm>
                <a:off x="0" y="2268"/>
                <a:ext cx="278" cy="1898"/>
                <a:chOff x="0" y="2268"/>
                <a:chExt cx="278" cy="1898"/>
              </a:xfrm>
            </p:grpSpPr>
            <p:sp>
              <p:nvSpPr>
                <p:cNvPr id="262175" name="Rectangle 14"/>
                <p:cNvSpPr>
                  <a:spLocks noChangeArrowheads="1"/>
                </p:cNvSpPr>
                <p:nvPr/>
              </p:nvSpPr>
              <p:spPr bwMode="auto">
                <a:xfrm>
                  <a:off x="0" y="2268"/>
                  <a:ext cx="278" cy="189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EXODUS</a:t>
                  </a: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sp>
              <p:nvSpPr>
                <p:cNvPr id="262176" name="Rectangle 61"/>
                <p:cNvSpPr>
                  <a:spLocks noChangeArrowheads="1"/>
                </p:cNvSpPr>
                <p:nvPr/>
              </p:nvSpPr>
              <p:spPr bwMode="auto">
                <a:xfrm>
                  <a:off x="0" y="2268"/>
                  <a:ext cx="278"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grpSp>
          <p:nvGrpSpPr>
            <p:cNvPr id="262161" name="Group 66"/>
            <p:cNvGrpSpPr>
              <a:grpSpLocks/>
            </p:cNvGrpSpPr>
            <p:nvPr/>
          </p:nvGrpSpPr>
          <p:grpSpPr bwMode="auto">
            <a:xfrm>
              <a:off x="488" y="2702"/>
              <a:ext cx="1369" cy="1618"/>
              <a:chOff x="278" y="2268"/>
              <a:chExt cx="792" cy="1898"/>
            </a:xfrm>
          </p:grpSpPr>
          <p:sp>
            <p:nvSpPr>
              <p:cNvPr id="262171" name="Rectangle 15"/>
              <p:cNvSpPr>
                <a:spLocks noChangeArrowheads="1"/>
              </p:cNvSpPr>
              <p:nvPr/>
            </p:nvSpPr>
            <p:spPr bwMode="auto">
              <a:xfrm>
                <a:off x="278" y="2268"/>
                <a:ext cx="792" cy="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Controlled to some degree by Amorites. Refused passage to the Israelites (Num 20:14-21).</a:t>
                </a:r>
              </a:p>
            </p:txBody>
          </p:sp>
          <p:sp>
            <p:nvSpPr>
              <p:cNvPr id="262172" name="Rectangle 65"/>
              <p:cNvSpPr>
                <a:spLocks noChangeArrowheads="1"/>
              </p:cNvSpPr>
              <p:nvPr/>
            </p:nvSpPr>
            <p:spPr bwMode="auto">
              <a:xfrm>
                <a:off x="278" y="2268"/>
                <a:ext cx="792"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nvGrpSpPr>
            <p:cNvPr id="262162" name="Group 68"/>
            <p:cNvGrpSpPr>
              <a:grpSpLocks/>
            </p:cNvGrpSpPr>
            <p:nvPr/>
          </p:nvGrpSpPr>
          <p:grpSpPr bwMode="auto">
            <a:xfrm>
              <a:off x="1857" y="2702"/>
              <a:ext cx="1425" cy="1618"/>
              <a:chOff x="1070" y="2268"/>
              <a:chExt cx="824" cy="1898"/>
            </a:xfrm>
          </p:grpSpPr>
          <p:sp>
            <p:nvSpPr>
              <p:cNvPr id="262169" name="Rectangle 16"/>
              <p:cNvSpPr>
                <a:spLocks noChangeArrowheads="1"/>
              </p:cNvSpPr>
              <p:nvPr/>
            </p:nvSpPr>
            <p:spPr bwMode="auto">
              <a:xfrm>
                <a:off x="1070" y="2268"/>
                <a:ext cx="824" cy="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Conquered by Sihon &amp; Amorites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(Num. 21:26).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King Balak feared Israel and sought Balaam to curse them (Num 22).</a:t>
                </a:r>
              </a:p>
            </p:txBody>
          </p:sp>
          <p:sp>
            <p:nvSpPr>
              <p:cNvPr id="262170" name="Rectangle 67"/>
              <p:cNvSpPr>
                <a:spLocks noChangeArrowheads="1"/>
              </p:cNvSpPr>
              <p:nvPr/>
            </p:nvSpPr>
            <p:spPr bwMode="auto">
              <a:xfrm>
                <a:off x="1070" y="2268"/>
                <a:ext cx="824"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nvGrpSpPr>
            <p:cNvPr id="262163" name="Group 70"/>
            <p:cNvGrpSpPr>
              <a:grpSpLocks/>
            </p:cNvGrpSpPr>
            <p:nvPr/>
          </p:nvGrpSpPr>
          <p:grpSpPr bwMode="auto">
            <a:xfrm>
              <a:off x="3282" y="2702"/>
              <a:ext cx="1311" cy="1618"/>
              <a:chOff x="1894" y="2268"/>
              <a:chExt cx="758" cy="1898"/>
            </a:xfrm>
          </p:grpSpPr>
          <p:sp>
            <p:nvSpPr>
              <p:cNvPr id="262167" name="Rectangle 17"/>
              <p:cNvSpPr>
                <a:spLocks noChangeArrowheads="1"/>
              </p:cNvSpPr>
              <p:nvPr/>
            </p:nvSpPr>
            <p:spPr bwMode="auto">
              <a:xfrm>
                <a:off x="1894" y="2268"/>
                <a:ext cx="758" cy="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33333"/>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sp>
            <p:nvSpPr>
              <p:cNvPr id="262168" name="Rectangle 69"/>
              <p:cNvSpPr>
                <a:spLocks noChangeArrowheads="1"/>
              </p:cNvSpPr>
              <p:nvPr/>
            </p:nvSpPr>
            <p:spPr bwMode="auto">
              <a:xfrm>
                <a:off x="1894" y="2268"/>
                <a:ext cx="758"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nvGrpSpPr>
            <p:cNvPr id="262164" name="Group 72"/>
            <p:cNvGrpSpPr>
              <a:grpSpLocks/>
            </p:cNvGrpSpPr>
            <p:nvPr/>
          </p:nvGrpSpPr>
          <p:grpSpPr bwMode="auto">
            <a:xfrm>
              <a:off x="4593" y="2702"/>
              <a:ext cx="1160" cy="1618"/>
              <a:chOff x="2652" y="2268"/>
              <a:chExt cx="671" cy="1898"/>
            </a:xfrm>
          </p:grpSpPr>
          <p:sp>
            <p:nvSpPr>
              <p:cNvPr id="262165" name="Rectangle 18"/>
              <p:cNvSpPr>
                <a:spLocks noChangeArrowheads="1"/>
              </p:cNvSpPr>
              <p:nvPr/>
            </p:nvSpPr>
            <p:spPr bwMode="auto">
              <a:xfrm>
                <a:off x="2652" y="2268"/>
                <a:ext cx="671" cy="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Defeated by the Israel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(Exod. 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Defeated Israel after report by spies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(Num 14:45).</a:t>
                </a:r>
              </a:p>
            </p:txBody>
          </p:sp>
          <p:sp>
            <p:nvSpPr>
              <p:cNvPr id="262166" name="Rectangle 71"/>
              <p:cNvSpPr>
                <a:spLocks noChangeArrowheads="1"/>
              </p:cNvSpPr>
              <p:nvPr/>
            </p:nvSpPr>
            <p:spPr bwMode="auto">
              <a:xfrm>
                <a:off x="2652" y="2268"/>
                <a:ext cx="671"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a:ln>
                    <a:noFill/>
                  </a:ln>
                  <a:solidFill>
                    <a:srgbClr val="333333"/>
                  </a:solidFill>
                  <a:effectLst/>
                  <a:uLnTx/>
                  <a:uFillTx/>
                  <a:latin typeface="Arial" charset="0"/>
                  <a:ea typeface="ＭＳ Ｐゴシック" charset="0"/>
                  <a:cs typeface="Arial" charset="0"/>
                </a:endParaRPr>
              </a:p>
            </p:txBody>
          </p:sp>
        </p:grpSp>
      </p:grpSp>
      <p:sp>
        <p:nvSpPr>
          <p:cNvPr id="262148" name="Text Box 105"/>
          <p:cNvSpPr txBox="1">
            <a:spLocks noChangeArrowheads="1"/>
          </p:cNvSpPr>
          <p:nvPr/>
        </p:nvSpPr>
        <p:spPr bwMode="auto">
          <a:xfrm>
            <a:off x="685800" y="762000"/>
            <a:ext cx="75572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en-US" altLang="zh-CN" sz="1600" b="1" i="0" u="none" strike="noStrike" kern="1200" cap="none" spc="0" normalizeH="0" baseline="0" noProof="0" dirty="0">
                <a:ln>
                  <a:noFill/>
                </a:ln>
                <a:solidFill>
                  <a:srgbClr val="004C2B"/>
                </a:solidFill>
                <a:effectLst/>
                <a:uLnTx/>
                <a:uFillTx/>
                <a:latin typeface="Arial" charset="0"/>
                <a:ea typeface="ＭＳ Ｐゴシック" charset="0"/>
                <a:cs typeface="Arial" charset="0"/>
              </a:rPr>
              <a:t>John H. Walton, </a:t>
            </a:r>
            <a:r>
              <a:rPr kumimoji="1" lang="en-US" altLang="zh-CN" sz="1600" b="1" i="1" u="none" strike="noStrike" kern="1200" cap="none" spc="0" normalizeH="0" baseline="0" noProof="0" dirty="0">
                <a:ln>
                  <a:noFill/>
                </a:ln>
                <a:solidFill>
                  <a:srgbClr val="004C2B"/>
                </a:solidFill>
                <a:effectLst/>
                <a:uLnTx/>
                <a:uFillTx/>
                <a:latin typeface="Arial" charset="0"/>
                <a:ea typeface="ＭＳ Ｐゴシック" charset="0"/>
                <a:cs typeface="Arial" charset="0"/>
              </a:rPr>
              <a:t>Chronological and Background Charts of the OT</a:t>
            </a:r>
            <a:r>
              <a:rPr kumimoji="1" lang="en-US" altLang="zh-CN" sz="1600" b="1" i="0" u="none" strike="noStrike" kern="1200" cap="none" spc="0" normalizeH="0" baseline="0" noProof="0" dirty="0">
                <a:ln>
                  <a:noFill/>
                </a:ln>
                <a:solidFill>
                  <a:srgbClr val="004C2B"/>
                </a:solidFill>
                <a:effectLst/>
                <a:uLnTx/>
                <a:uFillTx/>
                <a:latin typeface="Arial" charset="0"/>
                <a:ea typeface="ＭＳ Ｐゴシック" charset="0"/>
                <a:cs typeface="Arial" charset="0"/>
              </a:rPr>
              <a:t>, 2d ed., 71</a:t>
            </a:r>
            <a:endParaRPr kumimoji="1" lang="en-US" sz="1600" b="1" i="0" u="none" strike="noStrike" kern="1200" cap="none" spc="0" normalizeH="0" baseline="0" noProof="0" dirty="0">
              <a:ln>
                <a:noFill/>
              </a:ln>
              <a:solidFill>
                <a:srgbClr val="004C2B"/>
              </a:solidFill>
              <a:effectLst/>
              <a:uLnTx/>
              <a:uFillTx/>
              <a:latin typeface="Arial" charset="0"/>
              <a:ea typeface="ＭＳ Ｐゴシック" charset="0"/>
              <a:cs typeface="Arial" charset="0"/>
            </a:endParaRPr>
          </a:p>
        </p:txBody>
      </p:sp>
      <p:sp>
        <p:nvSpPr>
          <p:cNvPr id="262149" name="Text Box 3"/>
          <p:cNvSpPr txBox="1">
            <a:spLocks noChangeArrowheads="1"/>
          </p:cNvSpPr>
          <p:nvPr/>
        </p:nvSpPr>
        <p:spPr bwMode="auto">
          <a:xfrm>
            <a:off x="8297863" y="76200"/>
            <a:ext cx="769937" cy="400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100b</a:t>
            </a:r>
          </a:p>
        </p:txBody>
      </p:sp>
    </p:spTree>
    <p:extLst>
      <p:ext uri="{BB962C8B-B14F-4D97-AF65-F5344CB8AC3E}">
        <p14:creationId xmlns:p14="http://schemas.microsoft.com/office/powerpoint/2010/main" val="54330577"/>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ample presentation slides [3]">
  <a:themeElements>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1_Sample presentation slides [3]">
      <a:majorFont>
        <a:latin typeface="Times New Roman"/>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ample presentation slides [3]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1_Sample presentation slides [3]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ample presentation slides [3]">
  <a:themeElements>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1_Sample presentation slides [3]">
      <a:majorFont>
        <a:latin typeface="Times New Roman"/>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ample presentation slides [3]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1_Sample presentation slides [3]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6370</TotalTime>
  <Words>4872</Words>
  <Application>Microsoft Macintosh PowerPoint</Application>
  <PresentationFormat>On-screen Show (4:3)</PresentationFormat>
  <Paragraphs>588</Paragraphs>
  <Slides>85</Slides>
  <Notes>84</Notes>
  <HiddenSlides>0</HiddenSlides>
  <MMClips>0</MMClips>
  <ScaleCrop>false</ScaleCrop>
  <HeadingPairs>
    <vt:vector size="8" baseType="variant">
      <vt:variant>
        <vt:lpstr>Fonts Used</vt:lpstr>
      </vt:variant>
      <vt:variant>
        <vt:i4>14</vt:i4>
      </vt:variant>
      <vt:variant>
        <vt:lpstr>Theme</vt:lpstr>
      </vt:variant>
      <vt:variant>
        <vt:i4>8</vt:i4>
      </vt:variant>
      <vt:variant>
        <vt:lpstr>Embedded OLE Servers</vt:lpstr>
      </vt:variant>
      <vt:variant>
        <vt:i4>1</vt:i4>
      </vt:variant>
      <vt:variant>
        <vt:lpstr>Slide Titles</vt:lpstr>
      </vt:variant>
      <vt:variant>
        <vt:i4>85</vt:i4>
      </vt:variant>
    </vt:vector>
  </HeadingPairs>
  <TitlesOfParts>
    <vt:vector size="108" baseType="lpstr">
      <vt:lpstr>Arial Alternative</vt:lpstr>
      <vt:lpstr>ＭＳ Ｐゴシック</vt:lpstr>
      <vt:lpstr>Times</vt:lpstr>
      <vt:lpstr>Arial</vt:lpstr>
      <vt:lpstr>Arial Black</vt:lpstr>
      <vt:lpstr>Arial Narrow</vt:lpstr>
      <vt:lpstr>Franklin Gothic Medium</vt:lpstr>
      <vt:lpstr>Impact</vt:lpstr>
      <vt:lpstr>Lucida Console</vt:lpstr>
      <vt:lpstr>Monotype Sorts</vt:lpstr>
      <vt:lpstr>Tahoma</vt:lpstr>
      <vt:lpstr>Times New Roman</vt:lpstr>
      <vt:lpstr>Verdana</vt:lpstr>
      <vt:lpstr>Wingdings</vt:lpstr>
      <vt:lpstr>Default Design</vt:lpstr>
      <vt:lpstr>1_Sample presentation slides [3]</vt:lpstr>
      <vt:lpstr>2_Sample presentation slides [3]</vt:lpstr>
      <vt:lpstr>1_Default Design</vt:lpstr>
      <vt:lpstr>2_Default Design</vt:lpstr>
      <vt:lpstr>Orbit</vt:lpstr>
      <vt:lpstr>2_Orbit</vt:lpstr>
      <vt:lpstr>SERENE</vt:lpstr>
      <vt:lpstr>Document</vt:lpstr>
      <vt:lpstr>Ammonites</vt:lpstr>
      <vt:lpstr>Outline</vt:lpstr>
      <vt:lpstr>What is this event in the Bible?</vt:lpstr>
      <vt:lpstr>Who are they?</vt:lpstr>
      <vt:lpstr>Ammon’s Beginnings</vt:lpstr>
      <vt:lpstr>Genesis 19:36-38</vt:lpstr>
      <vt:lpstr>1. Origin of Ammonites</vt:lpstr>
      <vt:lpstr>Map of Zoar (Origin of Ammonites)</vt:lpstr>
      <vt:lpstr>Israel's Early Eastern Neighbors</vt:lpstr>
      <vt:lpstr>Israel's Early Eastern Neighbors  </vt:lpstr>
      <vt:lpstr>Sodom and Zoar Today</vt:lpstr>
      <vt:lpstr>What does the Bible say about Lot?</vt:lpstr>
      <vt:lpstr>Lessons from Lot</vt:lpstr>
      <vt:lpstr>How Lot Repeats Noah</vt:lpstr>
      <vt:lpstr>Name</vt:lpstr>
      <vt:lpstr>Ethnic Background</vt:lpstr>
      <vt:lpstr>Languages</vt:lpstr>
      <vt:lpstr>The Alphabet Family</vt:lpstr>
      <vt:lpstr>Phoenician Letters &amp;  Numbers</vt:lpstr>
      <vt:lpstr>Where did they live?</vt:lpstr>
      <vt:lpstr>2. Political &amp; Economic Development</vt:lpstr>
      <vt:lpstr>Amman</vt:lpstr>
      <vt:lpstr>Salt</vt:lpstr>
      <vt:lpstr>Extent of Ammonite Lands</vt:lpstr>
      <vt:lpstr>Geography of the Ammonites</vt:lpstr>
      <vt:lpstr>Madaba</vt:lpstr>
      <vt:lpstr>Sixth Century BC Rural Complex</vt:lpstr>
      <vt:lpstr>Discoveries</vt:lpstr>
      <vt:lpstr>The King's Highway</vt:lpstr>
      <vt:lpstr>The King's Highway</vt:lpstr>
      <vt:lpstr>Known Ammonite Kings</vt:lpstr>
      <vt:lpstr>Location on the King's Highway</vt:lpstr>
      <vt:lpstr>Nabateans in Petra Controlled the King's Highway</vt:lpstr>
      <vt:lpstr>Seal of Ba'alis </vt:lpstr>
      <vt:lpstr>The Amman Citadel Inscription </vt:lpstr>
      <vt:lpstr>Heshbon Ostraca #2 and #4</vt:lpstr>
      <vt:lpstr>Molech Child Sacrifice</vt:lpstr>
      <vt:lpstr>Religious Practices</vt:lpstr>
      <vt:lpstr>Religious Practices</vt:lpstr>
      <vt:lpstr>Religious Practices</vt:lpstr>
      <vt:lpstr>Religious Practices</vt:lpstr>
      <vt:lpstr>Religious Practices</vt:lpstr>
      <vt:lpstr>Dealings with Israel –  Exodus to Pre-Monarchy</vt:lpstr>
      <vt:lpstr>Dealings with Israel –  Exodus to Pre-Monarchy</vt:lpstr>
      <vt:lpstr>Dealings with Israel –  Exodus to Pre-Monarchy</vt:lpstr>
      <vt:lpstr>Dealings with Israel –  Exodus to Pre-Monarchy</vt:lpstr>
      <vt:lpstr>Dealings with Israel –  Exodus to Pre-Monarchy</vt:lpstr>
      <vt:lpstr>Jephthah's Speech (Judges 11)</vt:lpstr>
      <vt:lpstr>Dealings with Israel –  Exodus to Pre-Monarchy</vt:lpstr>
      <vt:lpstr>Canaan before and after the conquest by the tribes of Israel</vt:lpstr>
      <vt:lpstr>Division of Canaan among the tribes of Israel</vt:lpstr>
      <vt:lpstr>Pastoral Farming in Gilead</vt:lpstr>
      <vt:lpstr>4. Ammonites During Israel's Monarchy</vt:lpstr>
      <vt:lpstr>Jabesh-Gilead where the Saul led the Israelite army in the battle against the Ammonites</vt:lpstr>
      <vt:lpstr>David &amp; the Ammonites: A Love-Hate Drama</vt:lpstr>
      <vt:lpstr>Sincerity</vt:lpstr>
      <vt:lpstr>SPIES!</vt:lpstr>
      <vt:lpstr>Slaughter</vt:lpstr>
      <vt:lpstr>Siege</vt:lpstr>
      <vt:lpstr>Israel under the united monarchy</vt:lpstr>
      <vt:lpstr>The Ammonites Under Solomon</vt:lpstr>
      <vt:lpstr>Ammon was considered a vassal of Israel during Solomon's reign</vt:lpstr>
      <vt:lpstr>PowerPoint Presentation</vt:lpstr>
      <vt:lpstr>1 Kings 11:1, 4-5</vt:lpstr>
      <vt:lpstr>Imported Idolatry</vt:lpstr>
      <vt:lpstr>Ammonite blood entered the royal line</vt:lpstr>
      <vt:lpstr>"Little" Compromises</vt:lpstr>
      <vt:lpstr>Ammonite Skirmishes </vt:lpstr>
      <vt:lpstr>Ammonite Prosperity</vt:lpstr>
      <vt:lpstr>Ammon versus Jehoshaphat</vt:lpstr>
      <vt:lpstr>PowerPoint Presentation</vt:lpstr>
      <vt:lpstr>The Fall of Ammon</vt:lpstr>
      <vt:lpstr>The Last Significant Ammonite in Biblical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Internet Sites</vt:lpstr>
      <vt:lpstr>Presenters</vt:lpstr>
      <vt:lpstr>Black</vt:lpstr>
      <vt:lpstr>OT Backgrounds link at BibleStudyDownloads.org</vt:lpstr>
    </vt:vector>
  </TitlesOfParts>
  <Company>NEC Solutions Asia Pacific Pte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Rick Griffith</cp:lastModifiedBy>
  <cp:revision>160</cp:revision>
  <dcterms:created xsi:type="dcterms:W3CDTF">2004-09-26T09:04:10Z</dcterms:created>
  <dcterms:modified xsi:type="dcterms:W3CDTF">2024-03-27T17:43:43Z</dcterms:modified>
</cp:coreProperties>
</file>