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3665" r:id="rId3"/>
    <p:sldMasterId id="2147483769" r:id="rId4"/>
    <p:sldMasterId id="2147483782" r:id="rId5"/>
    <p:sldMasterId id="2147483793" r:id="rId6"/>
    <p:sldMasterId id="2147483795" r:id="rId7"/>
    <p:sldMasterId id="2147483993" r:id="rId8"/>
    <p:sldMasterId id="2147484005" r:id="rId9"/>
  </p:sldMasterIdLst>
  <p:notesMasterIdLst>
    <p:notesMasterId r:id="rId41"/>
  </p:notesMasterIdLst>
  <p:sldIdLst>
    <p:sldId id="256" r:id="rId10"/>
    <p:sldId id="257" r:id="rId11"/>
    <p:sldId id="324" r:id="rId12"/>
    <p:sldId id="258" r:id="rId13"/>
    <p:sldId id="331" r:id="rId14"/>
    <p:sldId id="259" r:id="rId15"/>
    <p:sldId id="356" r:id="rId16"/>
    <p:sldId id="357" r:id="rId17"/>
    <p:sldId id="358" r:id="rId18"/>
    <p:sldId id="359" r:id="rId19"/>
    <p:sldId id="360" r:id="rId20"/>
    <p:sldId id="329" r:id="rId21"/>
    <p:sldId id="328"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5" r:id="rId37"/>
    <p:sldId id="351" r:id="rId38"/>
    <p:sldId id="327" r:id="rId39"/>
    <p:sldId id="354" r:id="rId4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85A53"/>
    <a:srgbClr val="FFFF00"/>
    <a:srgbClr val="047E1C"/>
    <a:srgbClr val="2A51FF"/>
    <a:srgbClr val="F10B05"/>
    <a:srgbClr val="0000FF"/>
    <a:srgbClr val="0739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309"/>
    <p:restoredTop sz="61597" autoAdjust="0"/>
  </p:normalViewPr>
  <p:slideViewPr>
    <p:cSldViewPr>
      <p:cViewPr varScale="1">
        <p:scale>
          <a:sx n="74" d="100"/>
          <a:sy n="74" d="100"/>
        </p:scale>
        <p:origin x="192" y="6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56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6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6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56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9DA81-77A9-4B7B-BE0E-9C203437B29D}" type="slidenum">
              <a:rPr lang="en-US" altLang="en-US"/>
              <a:pPr/>
              <a:t>‹#›</a:t>
            </a:fld>
            <a:endParaRPr lang="en-US" altLang="en-US"/>
          </a:p>
        </p:txBody>
      </p:sp>
    </p:spTree>
    <p:extLst>
      <p:ext uri="{BB962C8B-B14F-4D97-AF65-F5344CB8AC3E}">
        <p14:creationId xmlns:p14="http://schemas.microsoft.com/office/powerpoint/2010/main" val="3743080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EDCCCF-13BB-4F32-BB1D-A205F9879FA2}" type="slidenum">
              <a:rPr lang="en-US" altLang="en-US" sz="1200"/>
              <a:pPr/>
              <a:t>1</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9516-8903-3644-CA61-958E2E62010F}"/>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BEE0918B-DDA5-A99F-53D5-F22FD4D2F05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4674" name="Rectangle 2">
            <a:extLst>
              <a:ext uri="{FF2B5EF4-FFF2-40B4-BE49-F238E27FC236}">
                <a16:creationId xmlns:a16="http://schemas.microsoft.com/office/drawing/2014/main" id="{F619060D-C485-200E-80E7-0210C5981097}"/>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31855050-00ED-B745-B9DF-88A1AC8634B8}"/>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279235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5D55C-F93A-EC52-E31B-B2DD6050E581}"/>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1B7E3030-199D-29C3-A622-382CE80D318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4674" name="Rectangle 2">
            <a:extLst>
              <a:ext uri="{FF2B5EF4-FFF2-40B4-BE49-F238E27FC236}">
                <a16:creationId xmlns:a16="http://schemas.microsoft.com/office/drawing/2014/main" id="{9F7E5C42-6B53-ADCA-5846-CDFA765D6E2E}"/>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57E83C13-D982-CC61-7428-2EBD15AF4895}"/>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144213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894493-9113-4CAD-ACD1-95335A58E574}" type="slidenum">
              <a:rPr lang="en-US" altLang="en-US" sz="1200"/>
              <a:pPr/>
              <a:t>12</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5A6AD1-5BFF-4052-AAD5-B9FB5DD9E2A8}" type="slidenum">
              <a:rPr lang="en-US" altLang="en-US" sz="1200"/>
              <a:pPr/>
              <a:t>13</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7F60BFB-BDAF-41A2-9263-AA22CBE90DF5}" type="slidenum">
              <a:rPr lang="en-US" altLang="en-US" sz="1200"/>
              <a:pPr/>
              <a:t>14</a:t>
            </a:fld>
            <a:endParaRPr lang="en-US" alt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2400">
                <a:latin typeface="Arial" pitchFamily="34" charset="0"/>
                <a:ea typeface="ＭＳ Ｐゴシック" pitchFamily="34" charset="-128"/>
              </a:rPr>
              <a:t>Elwood &amp; Yarbrough, Readings from the First Century World, 23; clover leaf map from Beitzel, 203.</a:t>
            </a:r>
            <a:endParaRPr lang="en-US" altLang="en-US" sz="180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B51A63F-7EDD-4FBF-B9AD-8C01EB08B9CB}" type="slidenum">
              <a:rPr lang="en-US" altLang="en-US" sz="1200">
                <a:solidFill>
                  <a:srgbClr val="000000"/>
                </a:solidFill>
              </a:rPr>
              <a:pPr/>
              <a:t>15</a:t>
            </a:fld>
            <a:endParaRPr lang="en-US" alt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3388755-213C-4850-B2EA-9E1C07F5224D}" type="slidenum">
              <a:rPr lang="en-US" altLang="en-US" sz="1200">
                <a:solidFill>
                  <a:srgbClr val="000000"/>
                </a:solidFill>
              </a:rPr>
              <a:pPr/>
              <a:t>16</a:t>
            </a:fld>
            <a:endParaRPr lang="en-US" alt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6CCA303-21D2-460A-AF44-BE4CAE8B021D}" type="slidenum">
              <a:rPr lang="en-US" altLang="en-US" sz="1200">
                <a:solidFill>
                  <a:srgbClr val="000000"/>
                </a:solidFill>
              </a:rPr>
              <a:pPr/>
              <a:t>17</a:t>
            </a:fld>
            <a:endParaRPr lang="en-US" altLang="en-US" sz="1200">
              <a:solidFill>
                <a:srgbClr val="000000"/>
              </a:solidFill>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F7C48D-7212-4C30-9912-49237E95052E}" type="slidenum">
              <a:rPr lang="en-US" altLang="en-US" sz="1200">
                <a:solidFill>
                  <a:srgbClr val="000000"/>
                </a:solidFill>
              </a:rPr>
              <a:pPr/>
              <a:t>18</a:t>
            </a:fld>
            <a:endParaRPr lang="en-US" altLang="en-US" sz="1200">
              <a:solidFill>
                <a:srgbClr val="000000"/>
              </a:solidFill>
            </a:endParaRPr>
          </a:p>
        </p:txBody>
      </p:sp>
      <p:sp>
        <p:nvSpPr>
          <p:cNvPr id="105474"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48E9082-F401-4AE0-B90F-515033CF2D00}" type="slidenum">
              <a:rPr lang="en-US" altLang="en-US" sz="1200">
                <a:solidFill>
                  <a:srgbClr val="000000"/>
                </a:solidFill>
              </a:rPr>
              <a:pPr/>
              <a:t>19</a:t>
            </a:fld>
            <a:endParaRPr lang="en-US" alt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93B6C11-1B9F-4378-8453-C2A4FFA05807}" type="slidenum">
              <a:rPr lang="en-US" altLang="en-US" sz="1200"/>
              <a:pPr/>
              <a:t>2</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6C94F05-3C41-4852-8257-EE4AF0E18EBA}" type="slidenum">
              <a:rPr lang="en-US" altLang="en-US" sz="1200">
                <a:solidFill>
                  <a:srgbClr val="000000"/>
                </a:solidFill>
              </a:rPr>
              <a:pPr/>
              <a:t>20</a:t>
            </a:fld>
            <a:endParaRPr lang="en-US" alt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3C6506-682F-460A-8213-6DAC78FEA4D8}" type="slidenum">
              <a:rPr lang="en-US" altLang="en-US" sz="1200">
                <a:solidFill>
                  <a:srgbClr val="000000"/>
                </a:solidFill>
              </a:rPr>
              <a:pPr/>
              <a:t>21</a:t>
            </a:fld>
            <a:endParaRPr lang="en-US" altLang="en-US" sz="1200">
              <a:solidFill>
                <a:srgbClr val="000000"/>
              </a:solidFill>
            </a:endParaRPr>
          </a:p>
        </p:txBody>
      </p:sp>
      <p:sp>
        <p:nvSpPr>
          <p:cNvPr id="111618"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65156B7-C401-4CC0-AEBE-FF24A7B9D066}" type="slidenum">
              <a:rPr lang="en-US" altLang="en-US" sz="1200">
                <a:solidFill>
                  <a:srgbClr val="000000"/>
                </a:solidFill>
              </a:rPr>
              <a:pPr/>
              <a:t>22</a:t>
            </a:fld>
            <a:endParaRPr lang="en-US" altLang="en-US" sz="1200">
              <a:solidFill>
                <a:srgbClr val="000000"/>
              </a:solidFill>
            </a:endParaRPr>
          </a:p>
        </p:txBody>
      </p:sp>
      <p:sp>
        <p:nvSpPr>
          <p:cNvPr id="113666"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09AF599-A248-4C24-B7F9-74B70DE75747}" type="slidenum">
              <a:rPr lang="en-US" altLang="en-US" sz="1200">
                <a:solidFill>
                  <a:srgbClr val="000000"/>
                </a:solidFill>
              </a:rPr>
              <a:pPr/>
              <a:t>23</a:t>
            </a:fld>
            <a:endParaRPr lang="en-US" altLang="en-US" sz="1200">
              <a:solidFill>
                <a:srgbClr val="000000"/>
              </a:solidFill>
            </a:endParaRPr>
          </a:p>
        </p:txBody>
      </p:sp>
      <p:sp>
        <p:nvSpPr>
          <p:cNvPr id="115714"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9B83FE5-D2CF-4B50-9A54-AB4C18902FAF}" type="slidenum">
              <a:rPr lang="en-US" altLang="en-US" sz="1200">
                <a:solidFill>
                  <a:srgbClr val="000000"/>
                </a:solidFill>
              </a:rPr>
              <a:pPr/>
              <a:t>24</a:t>
            </a:fld>
            <a:endParaRPr lang="en-US" altLang="en-US" sz="1200">
              <a:solidFill>
                <a:srgbClr val="000000"/>
              </a:solidFill>
            </a:endParaRPr>
          </a:p>
        </p:txBody>
      </p:sp>
      <p:sp>
        <p:nvSpPr>
          <p:cNvPr id="117762"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C160C4-5369-4292-9B50-7FE9B9CC5F14}" type="slidenum">
              <a:rPr lang="en-US" altLang="en-US" sz="1200">
                <a:solidFill>
                  <a:srgbClr val="000000"/>
                </a:solidFill>
              </a:rPr>
              <a:pPr/>
              <a:t>25</a:t>
            </a:fld>
            <a:endParaRPr lang="en-US" altLang="en-US" sz="1200">
              <a:solidFill>
                <a:srgbClr val="000000"/>
              </a:solidFill>
            </a:endParaRPr>
          </a:p>
        </p:txBody>
      </p:sp>
      <p:sp>
        <p:nvSpPr>
          <p:cNvPr id="119810"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676F5F-A611-4465-BE2E-A62AD9C94DF6}" type="slidenum">
              <a:rPr lang="en-US" altLang="en-US" sz="1200">
                <a:solidFill>
                  <a:srgbClr val="000000"/>
                </a:solidFill>
              </a:rPr>
              <a:pPr/>
              <a:t>26</a:t>
            </a:fld>
            <a:endParaRPr lang="en-US" altLang="en-US" sz="1200">
              <a:solidFill>
                <a:srgbClr val="000000"/>
              </a:solidFill>
            </a:endParaRPr>
          </a:p>
        </p:txBody>
      </p:sp>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27</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28</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extLst>
      <p:ext uri="{BB962C8B-B14F-4D97-AF65-F5344CB8AC3E}">
        <p14:creationId xmlns:p14="http://schemas.microsoft.com/office/powerpoint/2010/main" val="3895906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411B608-FE85-4376-A484-37EE08AA2278}" type="slidenum">
              <a:rPr lang="en-US" altLang="en-US" sz="1200">
                <a:solidFill>
                  <a:srgbClr val="000000"/>
                </a:solidFill>
              </a:rPr>
              <a:pPr/>
              <a:t>29</a:t>
            </a:fld>
            <a:endParaRPr lang="en-US" altLang="en-US" sz="1200">
              <a:solidFill>
                <a:srgbClr val="000000"/>
              </a:solidFill>
            </a:endParaRPr>
          </a:p>
        </p:txBody>
      </p:sp>
      <p:sp>
        <p:nvSpPr>
          <p:cNvPr id="12595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5A3A21-6935-44DD-A115-DB054BF0FFA5}" type="slidenum">
              <a:rPr lang="en-US" altLang="en-US" sz="1200"/>
              <a:pPr/>
              <a:t>3</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pPr/>
              <a:t>30</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OT Backgrounds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49DCFFD-42DB-47BF-AFF9-8A869DE10700}" type="slidenum">
              <a:rPr lang="en-US" altLang="en-US" sz="1200"/>
              <a:pPr/>
              <a:t>4</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57A8F41-9A57-4AE7-BFDB-D0DEF881D257}" type="slidenum">
              <a:rPr lang="en-US" altLang="en-US" sz="1200"/>
              <a:pPr/>
              <a:t>5</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CBB1E9-2AE6-4CB1-9BF9-821BEF9CA9C3}" type="slidenum">
              <a:rPr lang="en-US" altLang="en-US" sz="1200"/>
              <a:pPr/>
              <a:t>6</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BE1B-F062-3097-99D2-4C310162721B}"/>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3AF684DA-5237-7A65-15A1-56D07BDD586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4674" name="Rectangle 2">
            <a:extLst>
              <a:ext uri="{FF2B5EF4-FFF2-40B4-BE49-F238E27FC236}">
                <a16:creationId xmlns:a16="http://schemas.microsoft.com/office/drawing/2014/main" id="{97591C64-8E69-6E36-AA4A-9890AEF3FC9A}"/>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3FA14FEE-1161-5115-18B2-2A8AFEFC9D8A}"/>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174245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C1D05-D769-814D-5108-5496435021E6}"/>
            </a:ext>
          </a:extLst>
        </p:cNvPr>
        <p:cNvGrpSpPr/>
        <p:nvPr/>
      </p:nvGrpSpPr>
      <p:grpSpPr>
        <a:xfrm>
          <a:off x="0" y="0"/>
          <a:ext cx="0" cy="0"/>
          <a:chOff x="0" y="0"/>
          <a:chExt cx="0" cy="0"/>
        </a:xfrm>
      </p:grpSpPr>
      <p:sp>
        <p:nvSpPr>
          <p:cNvPr id="284673" name="Rectangle 7">
            <a:extLst>
              <a:ext uri="{FF2B5EF4-FFF2-40B4-BE49-F238E27FC236}">
                <a16:creationId xmlns:a16="http://schemas.microsoft.com/office/drawing/2014/main" id="{74C0E457-F9C5-0974-646F-68C26DD7A22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1BE3CE-11C6-3642-B970-07B00450ABE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4674" name="Rectangle 2">
            <a:extLst>
              <a:ext uri="{FF2B5EF4-FFF2-40B4-BE49-F238E27FC236}">
                <a16:creationId xmlns:a16="http://schemas.microsoft.com/office/drawing/2014/main" id="{0F205979-7EF5-3A03-88E1-5DEC750F4629}"/>
              </a:ext>
            </a:extLst>
          </p:cNvPr>
          <p:cNvSpPr>
            <a:spLocks noGrp="1" noRot="1" noChangeAspect="1" noChangeArrowheads="1"/>
          </p:cNvSpPr>
          <p:nvPr>
            <p:ph type="sldImg"/>
          </p:nvPr>
        </p:nvSpPr>
        <p:spPr>
          <a:solidFill>
            <a:srgbClr val="FFFFFF"/>
          </a:solidFill>
          <a:ln/>
        </p:spPr>
      </p:sp>
      <p:sp>
        <p:nvSpPr>
          <p:cNvPr id="284675" name="Rectangle 3">
            <a:extLst>
              <a:ext uri="{FF2B5EF4-FFF2-40B4-BE49-F238E27FC236}">
                <a16:creationId xmlns:a16="http://schemas.microsoft.com/office/drawing/2014/main" id="{34493ED0-B493-3C93-65F6-EE41FAC63262}"/>
              </a:ext>
            </a:extLst>
          </p:cNvPr>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Susan and I descended from Japheth.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The Chinese came from Ham.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 And the Iranians have Shem as their ancestor.</a:t>
            </a:r>
          </a:p>
          <a:p>
            <a:pPr eaLnBrk="1" hangingPunct="1"/>
            <a:r>
              <a:rPr lang="en-US" altLang="zh-CN" dirty="0">
                <a:latin typeface="Times New Roman" charset="0"/>
                <a:ea typeface="ＭＳ Ｐゴシック" charset="0"/>
                <a:cs typeface="ＭＳ Ｐゴシック" charset="0"/>
              </a:rPr>
              <a:t>• Many years ago, my wife and I sat at a table representing all three lines of Noah's descendants—I from Japheth, Nick from Shem, and Irene from Ham.</a:t>
            </a:r>
          </a:p>
          <a:p>
            <a:pPr eaLnBrk="1" hangingPunct="1"/>
            <a:r>
              <a:rPr lang="en-US" altLang="zh-CN" dirty="0">
                <a:latin typeface="Times New Roman" charset="0"/>
                <a:ea typeface="ＭＳ Ｐゴシック" charset="0"/>
                <a:cs typeface="ＭＳ Ｐゴシック" charset="0"/>
              </a:rPr>
              <a:t>_______________</a:t>
            </a:r>
          </a:p>
          <a:p>
            <a:pPr eaLnBrk="1" hangingPunct="1"/>
            <a:r>
              <a:rPr lang="en-US" altLang="zh-CN" dirty="0">
                <a:latin typeface="Times New Roman" charset="0"/>
                <a:ea typeface="ＭＳ Ｐゴシック" charset="0"/>
                <a:cs typeface="ＭＳ Ｐゴシック" charset="0"/>
              </a:rPr>
              <a:t>OB-01ANE Peoples-7</a:t>
            </a:r>
          </a:p>
          <a:p>
            <a:pPr eaLnBrk="1" hangingPunct="1"/>
            <a:r>
              <a:rPr lang="en-US" altLang="zh-CN" dirty="0">
                <a:latin typeface="Times New Roman" charset="0"/>
                <a:ea typeface="ＭＳ Ｐゴシック" charset="0"/>
                <a:cs typeface="ＭＳ Ｐゴシック" charset="0"/>
              </a:rPr>
              <a:t>OB-03-Amorites-2</a:t>
            </a:r>
          </a:p>
          <a:p>
            <a:pPr eaLnBrk="1" hangingPunct="1"/>
            <a:r>
              <a:rPr lang="en-US" altLang="zh-CN" dirty="0">
                <a:latin typeface="Times New Roman" charset="0"/>
                <a:ea typeface="ＭＳ Ｐゴシック" charset="0"/>
                <a:cs typeface="ＭＳ Ｐゴシック" charset="0"/>
              </a:rPr>
              <a:t>OS-01-Gen4-20—slide 146</a:t>
            </a:r>
          </a:p>
        </p:txBody>
      </p:sp>
    </p:spTree>
    <p:extLst>
      <p:ext uri="{BB962C8B-B14F-4D97-AF65-F5344CB8AC3E}">
        <p14:creationId xmlns:p14="http://schemas.microsoft.com/office/powerpoint/2010/main" val="4293632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7925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85675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293980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068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68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67E147B-32B6-4E87-B09D-AAFF2FAE1966}" type="slidenum">
              <a:rPr lang="en-US" altLang="en-US"/>
              <a:pPr/>
              <a:t>‹#›</a:t>
            </a:fld>
            <a:endParaRPr lang="en-US" altLang="en-US"/>
          </a:p>
        </p:txBody>
      </p:sp>
    </p:spTree>
    <p:extLst>
      <p:ext uri="{BB962C8B-B14F-4D97-AF65-F5344CB8AC3E}">
        <p14:creationId xmlns:p14="http://schemas.microsoft.com/office/powerpoint/2010/main" val="151446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954646F-5E7A-4024-9F6A-6C24F77B0CD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316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85C2118-A091-4D29-AA65-660675E7070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8914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2829869-3FDD-44D5-8820-916EB8EA17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8645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293F28A-B5AF-4676-B1FF-9FF0129BB2C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91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14B306-12F6-40B0-A843-43905DC5507E}"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474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6A89CA1-B36B-46B9-B52F-843029EBE029}"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589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8AC93C5-757F-47EE-999C-9D9FFBAF14B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7910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9597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ABF1E5-23AD-4C44-93F0-541DE7688995}"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79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0178047-8F5A-4B99-807D-2CF63FFE2CB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5392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40D48AD-2656-4E1F-A538-13844F9518E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99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C205AE-096C-48B2-AB58-F9F60ABFA1F1}" type="slidenum">
              <a:rPr lang="en-US" altLang="en-US"/>
              <a:pPr/>
              <a:t>‹#›</a:t>
            </a:fld>
            <a:endParaRPr lang="en-US" altLang="en-US"/>
          </a:p>
        </p:txBody>
      </p:sp>
    </p:spTree>
    <p:extLst>
      <p:ext uri="{BB962C8B-B14F-4D97-AF65-F5344CB8AC3E}">
        <p14:creationId xmlns:p14="http://schemas.microsoft.com/office/powerpoint/2010/main" val="376786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B3AFDE-DE71-4ACD-96C5-DF4EF325D663}" type="slidenum">
              <a:rPr lang="en-US" altLang="en-US"/>
              <a:pPr/>
              <a:t>‹#›</a:t>
            </a:fld>
            <a:endParaRPr lang="en-US" altLang="en-US"/>
          </a:p>
        </p:txBody>
      </p:sp>
    </p:spTree>
    <p:extLst>
      <p:ext uri="{BB962C8B-B14F-4D97-AF65-F5344CB8AC3E}">
        <p14:creationId xmlns:p14="http://schemas.microsoft.com/office/powerpoint/2010/main" val="346719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8D69292-99C6-4723-8608-79720DCD5A95}" type="slidenum">
              <a:rPr lang="en-US" altLang="en-US"/>
              <a:pPr/>
              <a:t>‹#›</a:t>
            </a:fld>
            <a:endParaRPr lang="en-US" altLang="en-US"/>
          </a:p>
        </p:txBody>
      </p:sp>
    </p:spTree>
    <p:extLst>
      <p:ext uri="{BB962C8B-B14F-4D97-AF65-F5344CB8AC3E}">
        <p14:creationId xmlns:p14="http://schemas.microsoft.com/office/powerpoint/2010/main" val="575272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8E83DD-2919-4263-895D-E2B9E2E06868}" type="slidenum">
              <a:rPr lang="en-US" altLang="en-US"/>
              <a:pPr/>
              <a:t>‹#›</a:t>
            </a:fld>
            <a:endParaRPr lang="en-US" altLang="en-US"/>
          </a:p>
        </p:txBody>
      </p:sp>
    </p:spTree>
    <p:extLst>
      <p:ext uri="{BB962C8B-B14F-4D97-AF65-F5344CB8AC3E}">
        <p14:creationId xmlns:p14="http://schemas.microsoft.com/office/powerpoint/2010/main" val="4024298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4F3EB3F-90DB-4847-8F91-CA189FF9037F}" type="slidenum">
              <a:rPr lang="en-US" altLang="en-US"/>
              <a:pPr/>
              <a:t>‹#›</a:t>
            </a:fld>
            <a:endParaRPr lang="en-US" altLang="en-US"/>
          </a:p>
        </p:txBody>
      </p:sp>
    </p:spTree>
    <p:extLst>
      <p:ext uri="{BB962C8B-B14F-4D97-AF65-F5344CB8AC3E}">
        <p14:creationId xmlns:p14="http://schemas.microsoft.com/office/powerpoint/2010/main" val="3449110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C0BD74-C9AF-4061-9D2A-9EBACA3DD1A2}" type="slidenum">
              <a:rPr lang="en-US" altLang="en-US"/>
              <a:pPr/>
              <a:t>‹#›</a:t>
            </a:fld>
            <a:endParaRPr lang="en-US" altLang="en-US"/>
          </a:p>
        </p:txBody>
      </p:sp>
    </p:spTree>
    <p:extLst>
      <p:ext uri="{BB962C8B-B14F-4D97-AF65-F5344CB8AC3E}">
        <p14:creationId xmlns:p14="http://schemas.microsoft.com/office/powerpoint/2010/main" val="1483666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016EA46-3B0C-45D2-A166-3DE24D3E8832}" type="slidenum">
              <a:rPr lang="en-US" altLang="en-US"/>
              <a:pPr/>
              <a:t>‹#›</a:t>
            </a:fld>
            <a:endParaRPr lang="en-US" altLang="en-US"/>
          </a:p>
        </p:txBody>
      </p:sp>
    </p:spTree>
    <p:extLst>
      <p:ext uri="{BB962C8B-B14F-4D97-AF65-F5344CB8AC3E}">
        <p14:creationId xmlns:p14="http://schemas.microsoft.com/office/powerpoint/2010/main" val="229073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41552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141A4A3-3D9E-426F-8AF0-86F18CF60B9F}" type="slidenum">
              <a:rPr lang="en-US" altLang="en-US"/>
              <a:pPr/>
              <a:t>‹#›</a:t>
            </a:fld>
            <a:endParaRPr lang="en-US" altLang="en-US"/>
          </a:p>
        </p:txBody>
      </p:sp>
    </p:spTree>
    <p:extLst>
      <p:ext uri="{BB962C8B-B14F-4D97-AF65-F5344CB8AC3E}">
        <p14:creationId xmlns:p14="http://schemas.microsoft.com/office/powerpoint/2010/main" val="66203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FF010C-2458-48EF-9A80-BF856FF0E492}" type="slidenum">
              <a:rPr lang="en-US" altLang="en-US"/>
              <a:pPr/>
              <a:t>‹#›</a:t>
            </a:fld>
            <a:endParaRPr lang="en-US" altLang="en-US"/>
          </a:p>
        </p:txBody>
      </p:sp>
    </p:spTree>
    <p:extLst>
      <p:ext uri="{BB962C8B-B14F-4D97-AF65-F5344CB8AC3E}">
        <p14:creationId xmlns:p14="http://schemas.microsoft.com/office/powerpoint/2010/main" val="2799123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137055-03FF-4BCF-92B7-435EDBCC0291}" type="slidenum">
              <a:rPr lang="en-US" altLang="en-US"/>
              <a:pPr/>
              <a:t>‹#›</a:t>
            </a:fld>
            <a:endParaRPr lang="en-US" altLang="en-US"/>
          </a:p>
        </p:txBody>
      </p:sp>
    </p:spTree>
    <p:extLst>
      <p:ext uri="{BB962C8B-B14F-4D97-AF65-F5344CB8AC3E}">
        <p14:creationId xmlns:p14="http://schemas.microsoft.com/office/powerpoint/2010/main" val="2006486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968795-4472-4929-903F-557A5ED8278A}" type="slidenum">
              <a:rPr lang="en-US" altLang="en-US"/>
              <a:pPr/>
              <a:t>‹#›</a:t>
            </a:fld>
            <a:endParaRPr lang="en-US" altLang="en-US"/>
          </a:p>
        </p:txBody>
      </p:sp>
    </p:spTree>
    <p:extLst>
      <p:ext uri="{BB962C8B-B14F-4D97-AF65-F5344CB8AC3E}">
        <p14:creationId xmlns:p14="http://schemas.microsoft.com/office/powerpoint/2010/main" val="93527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24115490-5707-4119-BB35-11B9D4BA83AA}" type="slidenum">
              <a:rPr lang="en-US" altLang="en-US"/>
              <a:pPr/>
              <a:t>‹#›</a:t>
            </a:fld>
            <a:endParaRPr lang="en-US" altLang="en-US"/>
          </a:p>
        </p:txBody>
      </p:sp>
    </p:spTree>
    <p:extLst>
      <p:ext uri="{BB962C8B-B14F-4D97-AF65-F5344CB8AC3E}">
        <p14:creationId xmlns:p14="http://schemas.microsoft.com/office/powerpoint/2010/main" val="133580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E96EE06-4449-4AA0-BE96-DE1DE9352D6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6183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B749290-A8DD-480F-8A18-0EEECB0B82D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8532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2FC4F72-1888-496D-847E-BFCB7AE6C0E2}"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819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9D6822A-7848-43D0-8EF7-1874F8505A80}"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41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266DCCAD-8157-4872-9C6A-F90CA89737AB}"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9641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273700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9F35BD61-D64F-41D8-9673-6DC340265E1D}"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473886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41AFFBF-49F8-4D11-8C8A-377B81447BA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19312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D34B2D3-7BFC-4808-ACDD-6D4DCFEB1F5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133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7A206A11-59CC-496F-9982-589458CC436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6153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B2465BF-F0C0-4C53-8C40-8498992C2C1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341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94E3C242-E174-496B-A289-C0D466F2D373}"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47094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354BABA-E73C-4B4B-AAF0-5ED62446BF7C}" type="slidenum">
              <a:rPr lang="en-US" altLang="en-US"/>
              <a:pPr/>
              <a:t>‹#›</a:t>
            </a:fld>
            <a:endParaRPr lang="en-US" altLang="en-US"/>
          </a:p>
        </p:txBody>
      </p:sp>
    </p:spTree>
    <p:extLst>
      <p:ext uri="{BB962C8B-B14F-4D97-AF65-F5344CB8AC3E}">
        <p14:creationId xmlns:p14="http://schemas.microsoft.com/office/powerpoint/2010/main" val="1139623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C4F5495-99DA-409E-893C-FB7A1A825639}" type="slidenum">
              <a:rPr lang="en-US" altLang="en-US"/>
              <a:pPr/>
              <a:t>‹#›</a:t>
            </a:fld>
            <a:endParaRPr lang="en-US" altLang="en-US"/>
          </a:p>
        </p:txBody>
      </p:sp>
    </p:spTree>
    <p:extLst>
      <p:ext uri="{BB962C8B-B14F-4D97-AF65-F5344CB8AC3E}">
        <p14:creationId xmlns:p14="http://schemas.microsoft.com/office/powerpoint/2010/main" val="2914913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5B6655B9-B52D-4F34-9411-E54B738B5A07}" type="slidenum">
              <a:rPr lang="en-US" altLang="en-US"/>
              <a:pPr/>
              <a:t>‹#›</a:t>
            </a:fld>
            <a:endParaRPr lang="en-US" altLang="en-US"/>
          </a:p>
        </p:txBody>
      </p:sp>
    </p:spTree>
    <p:extLst>
      <p:ext uri="{BB962C8B-B14F-4D97-AF65-F5344CB8AC3E}">
        <p14:creationId xmlns:p14="http://schemas.microsoft.com/office/powerpoint/2010/main" val="2460690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1B4D86CE-29FA-4339-81E3-EE9E135463EB}" type="slidenum">
              <a:rPr lang="en-US" altLang="en-US"/>
              <a:pPr/>
              <a:t>‹#›</a:t>
            </a:fld>
            <a:endParaRPr lang="en-US" altLang="en-US"/>
          </a:p>
        </p:txBody>
      </p:sp>
    </p:spTree>
    <p:extLst>
      <p:ext uri="{BB962C8B-B14F-4D97-AF65-F5344CB8AC3E}">
        <p14:creationId xmlns:p14="http://schemas.microsoft.com/office/powerpoint/2010/main" val="206203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787565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90C7C043-6896-4EE1-A0D6-0252ABCFD2B7}" type="slidenum">
              <a:rPr lang="en-US" altLang="en-US"/>
              <a:pPr/>
              <a:t>‹#›</a:t>
            </a:fld>
            <a:endParaRPr lang="en-US" altLang="en-US"/>
          </a:p>
        </p:txBody>
      </p:sp>
    </p:spTree>
    <p:extLst>
      <p:ext uri="{BB962C8B-B14F-4D97-AF65-F5344CB8AC3E}">
        <p14:creationId xmlns:p14="http://schemas.microsoft.com/office/powerpoint/2010/main" val="2528888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B85747FF-72C5-43F2-9F00-64ACA301F30F}" type="slidenum">
              <a:rPr lang="en-US" altLang="en-US"/>
              <a:pPr/>
              <a:t>‹#›</a:t>
            </a:fld>
            <a:endParaRPr lang="en-US" altLang="en-US"/>
          </a:p>
        </p:txBody>
      </p:sp>
    </p:spTree>
    <p:extLst>
      <p:ext uri="{BB962C8B-B14F-4D97-AF65-F5344CB8AC3E}">
        <p14:creationId xmlns:p14="http://schemas.microsoft.com/office/powerpoint/2010/main" val="3450240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B790DB3F-DB6F-49C8-99ED-123510772E2F}" type="slidenum">
              <a:rPr lang="en-US" altLang="en-US"/>
              <a:pPr/>
              <a:t>‹#›</a:t>
            </a:fld>
            <a:endParaRPr lang="en-US" altLang="en-US"/>
          </a:p>
        </p:txBody>
      </p:sp>
    </p:spTree>
    <p:extLst>
      <p:ext uri="{BB962C8B-B14F-4D97-AF65-F5344CB8AC3E}">
        <p14:creationId xmlns:p14="http://schemas.microsoft.com/office/powerpoint/2010/main" val="4048046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DB039465-AE81-43DE-8D1D-5436983FCB1A}" type="slidenum">
              <a:rPr lang="en-US" altLang="en-US"/>
              <a:pPr/>
              <a:t>‹#›</a:t>
            </a:fld>
            <a:endParaRPr lang="en-US" altLang="en-US"/>
          </a:p>
        </p:txBody>
      </p:sp>
    </p:spTree>
    <p:extLst>
      <p:ext uri="{BB962C8B-B14F-4D97-AF65-F5344CB8AC3E}">
        <p14:creationId xmlns:p14="http://schemas.microsoft.com/office/powerpoint/2010/main" val="2982530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D19D3271-A023-47FE-ADF5-4A7544D85B39}" type="slidenum">
              <a:rPr lang="en-US" altLang="en-US"/>
              <a:pPr/>
              <a:t>‹#›</a:t>
            </a:fld>
            <a:endParaRPr lang="en-US" altLang="en-US"/>
          </a:p>
        </p:txBody>
      </p:sp>
    </p:spTree>
    <p:extLst>
      <p:ext uri="{BB962C8B-B14F-4D97-AF65-F5344CB8AC3E}">
        <p14:creationId xmlns:p14="http://schemas.microsoft.com/office/powerpoint/2010/main" val="2545537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70B2596-7856-4508-9068-4509184CD1D7}" type="slidenum">
              <a:rPr lang="en-US" altLang="en-US"/>
              <a:pPr/>
              <a:t>‹#›</a:t>
            </a:fld>
            <a:endParaRPr lang="en-US" altLang="en-US"/>
          </a:p>
        </p:txBody>
      </p:sp>
    </p:spTree>
    <p:extLst>
      <p:ext uri="{BB962C8B-B14F-4D97-AF65-F5344CB8AC3E}">
        <p14:creationId xmlns:p14="http://schemas.microsoft.com/office/powerpoint/2010/main" val="2062162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2867A9E-4E69-42E6-A129-25A470B837C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80578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AD220B4-3C9D-4598-86B5-82F705336AB4}" type="slidenum">
              <a:rPr lang="en-US" altLang="en-US"/>
              <a:pPr/>
              <a:t>‹#›</a:t>
            </a:fld>
            <a:endParaRPr lang="en-US" altLang="en-US"/>
          </a:p>
        </p:txBody>
      </p:sp>
    </p:spTree>
    <p:extLst>
      <p:ext uri="{BB962C8B-B14F-4D97-AF65-F5344CB8AC3E}">
        <p14:creationId xmlns:p14="http://schemas.microsoft.com/office/powerpoint/2010/main" val="64883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9F3A1D-ECC1-4D0E-BE3C-F38370A16E65}" type="slidenum">
              <a:rPr lang="en-US" altLang="en-US"/>
              <a:pPr/>
              <a:t>‹#›</a:t>
            </a:fld>
            <a:endParaRPr lang="en-US" altLang="en-US"/>
          </a:p>
        </p:txBody>
      </p:sp>
    </p:spTree>
    <p:extLst>
      <p:ext uri="{BB962C8B-B14F-4D97-AF65-F5344CB8AC3E}">
        <p14:creationId xmlns:p14="http://schemas.microsoft.com/office/powerpoint/2010/main" val="389208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F81CD9-ED82-4C5F-AEA8-C25264961532}" type="slidenum">
              <a:rPr lang="en-US" altLang="en-US"/>
              <a:pPr/>
              <a:t>‹#›</a:t>
            </a:fld>
            <a:endParaRPr lang="en-US" altLang="en-US"/>
          </a:p>
        </p:txBody>
      </p:sp>
    </p:spTree>
    <p:extLst>
      <p:ext uri="{BB962C8B-B14F-4D97-AF65-F5344CB8AC3E}">
        <p14:creationId xmlns:p14="http://schemas.microsoft.com/office/powerpoint/2010/main" val="392914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357350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A885E71-A66F-406F-9C42-07AD898CB182}" type="slidenum">
              <a:rPr lang="en-US" altLang="en-US"/>
              <a:pPr/>
              <a:t>‹#›</a:t>
            </a:fld>
            <a:endParaRPr lang="en-US" altLang="en-US"/>
          </a:p>
        </p:txBody>
      </p:sp>
    </p:spTree>
    <p:extLst>
      <p:ext uri="{BB962C8B-B14F-4D97-AF65-F5344CB8AC3E}">
        <p14:creationId xmlns:p14="http://schemas.microsoft.com/office/powerpoint/2010/main" val="1441763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4B678A1-96ED-468B-8DD2-FAA65E162FA8}" type="slidenum">
              <a:rPr lang="en-US" altLang="en-US"/>
              <a:pPr/>
              <a:t>‹#›</a:t>
            </a:fld>
            <a:endParaRPr lang="en-US" altLang="en-US"/>
          </a:p>
        </p:txBody>
      </p:sp>
    </p:spTree>
    <p:extLst>
      <p:ext uri="{BB962C8B-B14F-4D97-AF65-F5344CB8AC3E}">
        <p14:creationId xmlns:p14="http://schemas.microsoft.com/office/powerpoint/2010/main" val="3382961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05712057-12B1-4771-9A02-C4A4685372E1}" type="slidenum">
              <a:rPr lang="en-US" altLang="en-US"/>
              <a:pPr/>
              <a:t>‹#›</a:t>
            </a:fld>
            <a:endParaRPr lang="en-US" altLang="en-US"/>
          </a:p>
        </p:txBody>
      </p:sp>
    </p:spTree>
    <p:extLst>
      <p:ext uri="{BB962C8B-B14F-4D97-AF65-F5344CB8AC3E}">
        <p14:creationId xmlns:p14="http://schemas.microsoft.com/office/powerpoint/2010/main" val="1443531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5059AB5E-D157-48F2-B58C-8C7E8399E63E}" type="slidenum">
              <a:rPr lang="en-US" altLang="en-US"/>
              <a:pPr/>
              <a:t>‹#›</a:t>
            </a:fld>
            <a:endParaRPr lang="en-US" altLang="en-US"/>
          </a:p>
        </p:txBody>
      </p:sp>
    </p:spTree>
    <p:extLst>
      <p:ext uri="{BB962C8B-B14F-4D97-AF65-F5344CB8AC3E}">
        <p14:creationId xmlns:p14="http://schemas.microsoft.com/office/powerpoint/2010/main" val="3126458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104A127-29B7-4329-9387-4014A184EE08}" type="slidenum">
              <a:rPr lang="en-US" altLang="en-US"/>
              <a:pPr/>
              <a:t>‹#›</a:t>
            </a:fld>
            <a:endParaRPr lang="en-US" altLang="en-US"/>
          </a:p>
        </p:txBody>
      </p:sp>
    </p:spTree>
    <p:extLst>
      <p:ext uri="{BB962C8B-B14F-4D97-AF65-F5344CB8AC3E}">
        <p14:creationId xmlns:p14="http://schemas.microsoft.com/office/powerpoint/2010/main" val="3428486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48E3B1-7114-402C-9574-A7525885897B}" type="slidenum">
              <a:rPr lang="en-US" altLang="en-US"/>
              <a:pPr/>
              <a:t>‹#›</a:t>
            </a:fld>
            <a:endParaRPr lang="en-US" altLang="en-US"/>
          </a:p>
        </p:txBody>
      </p:sp>
    </p:spTree>
    <p:extLst>
      <p:ext uri="{BB962C8B-B14F-4D97-AF65-F5344CB8AC3E}">
        <p14:creationId xmlns:p14="http://schemas.microsoft.com/office/powerpoint/2010/main" val="2533158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D94DF81-93F2-45B5-9A70-8F5959C9A0CE}" type="slidenum">
              <a:rPr lang="en-US" altLang="en-US"/>
              <a:pPr/>
              <a:t>‹#›</a:t>
            </a:fld>
            <a:endParaRPr lang="en-US" altLang="en-US"/>
          </a:p>
        </p:txBody>
      </p:sp>
    </p:spTree>
    <p:extLst>
      <p:ext uri="{BB962C8B-B14F-4D97-AF65-F5344CB8AC3E}">
        <p14:creationId xmlns:p14="http://schemas.microsoft.com/office/powerpoint/2010/main" val="3600178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C9AFA7-905E-4AD9-8C6E-0BFB540DC1F8}" type="slidenum">
              <a:rPr lang="en-US" altLang="en-US"/>
              <a:pPr/>
              <a:t>‹#›</a:t>
            </a:fld>
            <a:endParaRPr lang="en-US" altLang="en-US"/>
          </a:p>
        </p:txBody>
      </p:sp>
    </p:spTree>
    <p:extLst>
      <p:ext uri="{BB962C8B-B14F-4D97-AF65-F5344CB8AC3E}">
        <p14:creationId xmlns:p14="http://schemas.microsoft.com/office/powerpoint/2010/main" val="2476624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7704334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610647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2515313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6710288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8009410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5761417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738144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7563824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184245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04324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690148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866806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11149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2425212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12492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538189"/>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504832"/>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5152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23883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83840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434424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94530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59947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6746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018762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166081"/>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7"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058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77EED3-B736-437A-B168-33729C1F7252}"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2058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2058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2058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58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2058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2058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2058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6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166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166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87CA396F-3DDC-46F3-BD9D-CA740D66CB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C2D4A11D-AEC8-45C5-86B5-0996B9E40AAA}" type="slidenum">
              <a:rPr lang="en-US" altLang="en-US"/>
              <a:pPr/>
              <a:t>‹#›</a:t>
            </a:fld>
            <a:endParaRPr lang="en-US" altLang="en-US"/>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9"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itchFamily="34" charset="0"/>
              </a:defRPr>
            </a:lvl1pPr>
          </a:lstStyle>
          <a:p>
            <a:fld id="{D41CC8DD-D15F-47A4-87B7-995DE587302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692DEAF3-D89D-4E0C-BD61-957C1077C322}" type="slidenum">
              <a:rPr lang="en-US" altLang="en-US"/>
              <a:pPr/>
              <a:t>‹#›</a:t>
            </a:fld>
            <a:endParaRPr lang="en-US" altLang="en-US"/>
          </a:p>
        </p:txBody>
      </p:sp>
      <p:grpSp>
        <p:nvGrpSpPr>
          <p:cNvPr id="62468" name="Group 4"/>
          <p:cNvGrpSpPr>
            <a:grpSpLocks/>
          </p:cNvGrpSpPr>
          <p:nvPr/>
        </p:nvGrpSpPr>
        <p:grpSpPr bwMode="auto">
          <a:xfrm>
            <a:off x="0" y="0"/>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C15F0B8-CFFF-4E89-A56B-CFF9BC376F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1260109"/>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88070212"/>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5.xml"/><Relationship Id="rId6" Type="http://schemas.openxmlformats.org/officeDocument/2006/relationships/image" Target="../media/image15.jpeg"/><Relationship Id="rId5" Type="http://schemas.openxmlformats.org/officeDocument/2006/relationships/image" Target="../media/image13.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5.xml"/><Relationship Id="rId6" Type="http://schemas.openxmlformats.org/officeDocument/2006/relationships/image" Target="../media/image15.jpeg"/><Relationship Id="rId5" Type="http://schemas.openxmlformats.org/officeDocument/2006/relationships/image" Target="../media/image13.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85.xml"/><Relationship Id="rId5" Type="http://schemas.openxmlformats.org/officeDocument/2006/relationships/image" Target="../media/image13.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4800600" cy="1800225"/>
          </a:xfrm>
          <a:effectLst>
            <a:outerShdw blurRad="63500" dist="107763" dir="13500000" algn="ctr" rotWithShape="0">
              <a:schemeClr val="bg2">
                <a:alpha val="50000"/>
              </a:schemeClr>
            </a:outerShdw>
          </a:effectLst>
        </p:spPr>
        <p:txBody>
          <a:bodyPr/>
          <a:lstStyle/>
          <a:p>
            <a:pPr algn="ctr" eaLnBrk="1" hangingPunct="1">
              <a:defRPr/>
            </a:pPr>
            <a:r>
              <a:rPr lang="en-US" sz="6000" dirty="0">
                <a:ea typeface="+mj-ea"/>
                <a:cs typeface="+mj-cs"/>
              </a:rPr>
              <a:t>Ancient Near East Peoples</a:t>
            </a:r>
          </a:p>
        </p:txBody>
      </p:sp>
      <p:sp>
        <p:nvSpPr>
          <p:cNvPr id="2051" name="Rectangle 3"/>
          <p:cNvSpPr>
            <a:spLocks noGrp="1" noChangeArrowheads="1"/>
          </p:cNvSpPr>
          <p:nvPr>
            <p:ph type="subTitle" idx="1"/>
          </p:nvPr>
        </p:nvSpPr>
        <p:spPr>
          <a:xfrm>
            <a:off x="3276600" y="2139950"/>
            <a:ext cx="4191000" cy="685800"/>
          </a:xfrm>
          <a:effectLst>
            <a:outerShdw blurRad="63500" dist="38099" dir="2700000" algn="ctr" rotWithShape="0">
              <a:schemeClr val="bg2"/>
            </a:outerShdw>
          </a:effectLst>
        </p:spPr>
        <p:txBody>
          <a:bodyPr/>
          <a:lstStyle/>
          <a:p>
            <a:pPr marL="533400" indent="-533400" algn="l" eaLnBrk="1" hangingPunct="1">
              <a:buFontTx/>
              <a:buBlip>
                <a:blip r:embed="rId3"/>
              </a:buBlip>
              <a:defRPr/>
            </a:pPr>
            <a:r>
              <a:rPr lang="en-US" sz="4400" b="1" dirty="0">
                <a:solidFill>
                  <a:srgbClr val="FFFFFF"/>
                </a:solidFill>
                <a:effectLst>
                  <a:outerShdw blurRad="50800" dist="50800" dir="5400000" algn="ctr" rotWithShape="0">
                    <a:schemeClr val="bg2"/>
                  </a:outerShdw>
                </a:effectLst>
                <a:ea typeface="+mn-ea"/>
                <a:cs typeface="+mn-cs"/>
              </a:rPr>
              <a:t>Rationale</a:t>
            </a:r>
          </a:p>
        </p:txBody>
      </p:sp>
      <p:sp>
        <p:nvSpPr>
          <p:cNvPr id="77827" name="Text Box 4"/>
          <p:cNvSpPr txBox="1">
            <a:spLocks noChangeArrowheads="1"/>
          </p:cNvSpPr>
          <p:nvPr/>
        </p:nvSpPr>
        <p:spPr bwMode="auto">
          <a:xfrm>
            <a:off x="8615363" y="0"/>
            <a:ext cx="523875"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71</a:t>
            </a:r>
          </a:p>
        </p:txBody>
      </p:sp>
      <p:pic>
        <p:nvPicPr>
          <p:cNvPr id="77828" name="Picture 5" descr="PhoeAra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49617" cy="6385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276600" y="3130550"/>
            <a:ext cx="4191000" cy="8382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Overview</a:t>
            </a:r>
          </a:p>
        </p:txBody>
      </p:sp>
      <p:sp>
        <p:nvSpPr>
          <p:cNvPr id="7" name="Rectangle 3"/>
          <p:cNvSpPr txBox="1">
            <a:spLocks noChangeArrowheads="1"/>
          </p:cNvSpPr>
          <p:nvPr/>
        </p:nvSpPr>
        <p:spPr bwMode="auto">
          <a:xfrm>
            <a:off x="3276600" y="4121150"/>
            <a:ext cx="4191000" cy="9906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Geography</a:t>
            </a:r>
          </a:p>
        </p:txBody>
      </p:sp>
      <p:sp>
        <p:nvSpPr>
          <p:cNvPr id="8" name="Rectangle 3"/>
          <p:cNvSpPr txBox="1">
            <a:spLocks noChangeArrowheads="1"/>
          </p:cNvSpPr>
          <p:nvPr/>
        </p:nvSpPr>
        <p:spPr bwMode="auto">
          <a:xfrm>
            <a:off x="3276600" y="5187950"/>
            <a:ext cx="4191000" cy="7620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Peoples</a:t>
            </a:r>
          </a:p>
        </p:txBody>
      </p:sp>
      <p:sp>
        <p:nvSpPr>
          <p:cNvPr id="4" name="Rectangle 3">
            <a:extLst>
              <a:ext uri="{FF2B5EF4-FFF2-40B4-BE49-F238E27FC236}">
                <a16:creationId xmlns:a16="http://schemas.microsoft.com/office/drawing/2014/main" id="{9E052B54-D12B-4106-3276-2C9302E3A47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8374F-A6D0-53ED-C35E-807A2752EFE9}"/>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755AAA93-79D8-47B8-E0C7-D0B1C9221378}"/>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BE802BC9-5CAC-CC29-87E9-784241EFFA06}"/>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Tubal</a:t>
            </a:r>
          </a:p>
        </p:txBody>
      </p:sp>
      <p:sp>
        <p:nvSpPr>
          <p:cNvPr id="1132548" name="Text Box 4">
            <a:extLst>
              <a:ext uri="{FF2B5EF4-FFF2-40B4-BE49-F238E27FC236}">
                <a16:creationId xmlns:a16="http://schemas.microsoft.com/office/drawing/2014/main" id="{AA60B9AF-9E6F-7C1B-090D-F6AD4C89F84B}"/>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Meshech</a:t>
            </a:r>
          </a:p>
        </p:txBody>
      </p:sp>
      <p:sp>
        <p:nvSpPr>
          <p:cNvPr id="1132549" name="Text Box 5">
            <a:extLst>
              <a:ext uri="{FF2B5EF4-FFF2-40B4-BE49-F238E27FC236}">
                <a16:creationId xmlns:a16="http://schemas.microsoft.com/office/drawing/2014/main" id="{FEFD564E-17F1-D8F7-79B7-78A542039320}"/>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Put</a:t>
            </a:r>
          </a:p>
        </p:txBody>
      </p:sp>
      <p:sp>
        <p:nvSpPr>
          <p:cNvPr id="1132550" name="Text Box 6">
            <a:extLst>
              <a:ext uri="{FF2B5EF4-FFF2-40B4-BE49-F238E27FC236}">
                <a16:creationId xmlns:a16="http://schemas.microsoft.com/office/drawing/2014/main" id="{846ECEF0-AC25-B852-394A-995D981A578C}"/>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Gomer</a:t>
            </a:r>
          </a:p>
        </p:txBody>
      </p:sp>
      <p:sp>
        <p:nvSpPr>
          <p:cNvPr id="1132551" name="Text Box 7">
            <a:extLst>
              <a:ext uri="{FF2B5EF4-FFF2-40B4-BE49-F238E27FC236}">
                <a16:creationId xmlns:a16="http://schemas.microsoft.com/office/drawing/2014/main" id="{4A2824DF-2C24-F6F1-1DEE-B14AA9186764}"/>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Aram</a:t>
            </a:r>
          </a:p>
        </p:txBody>
      </p:sp>
      <p:sp>
        <p:nvSpPr>
          <p:cNvPr id="1132552" name="Text Box 8">
            <a:extLst>
              <a:ext uri="{FF2B5EF4-FFF2-40B4-BE49-F238E27FC236}">
                <a16:creationId xmlns:a16="http://schemas.microsoft.com/office/drawing/2014/main" id="{EDA1C4B0-E007-2F5F-A66C-14DB857D8700}"/>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Asshur</a:t>
            </a:r>
          </a:p>
        </p:txBody>
      </p:sp>
      <p:sp>
        <p:nvSpPr>
          <p:cNvPr id="1132553" name="Text Box 9">
            <a:extLst>
              <a:ext uri="{FF2B5EF4-FFF2-40B4-BE49-F238E27FC236}">
                <a16:creationId xmlns:a16="http://schemas.microsoft.com/office/drawing/2014/main" id="{9BF27D1D-BD5F-7BC0-9832-D144218F437F}"/>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3333CC"/>
                </a:solidFill>
                <a:effectLst/>
                <a:uLnTx/>
                <a:uFillTx/>
                <a:latin typeface="Arial"/>
                <a:ea typeface="ＭＳ Ｐゴシック" pitchFamily="-112" charset="-128"/>
                <a:cs typeface="Arial"/>
              </a:rPr>
              <a:t>Canaan</a:t>
            </a:r>
          </a:p>
        </p:txBody>
      </p:sp>
      <p:sp>
        <p:nvSpPr>
          <p:cNvPr id="1132554" name="Text Box 10">
            <a:extLst>
              <a:ext uri="{FF2B5EF4-FFF2-40B4-BE49-F238E27FC236}">
                <a16:creationId xmlns:a16="http://schemas.microsoft.com/office/drawing/2014/main" id="{5C7EA046-EBAE-ABC4-D496-442BD485D210}"/>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Mizraim</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5" name="Text Box 11">
            <a:extLst>
              <a:ext uri="{FF2B5EF4-FFF2-40B4-BE49-F238E27FC236}">
                <a16:creationId xmlns:a16="http://schemas.microsoft.com/office/drawing/2014/main" id="{9422846D-4C0F-D34D-CBEF-A4DC22F62192}"/>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Lud</a:t>
            </a:r>
          </a:p>
        </p:txBody>
      </p:sp>
      <p:sp>
        <p:nvSpPr>
          <p:cNvPr id="1132556" name="Text Box 12">
            <a:extLst>
              <a:ext uri="{FF2B5EF4-FFF2-40B4-BE49-F238E27FC236}">
                <a16:creationId xmlns:a16="http://schemas.microsoft.com/office/drawing/2014/main" id="{271C3395-37EB-4B4A-3682-DBC9D1F0CC00}"/>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Togarmah</a:t>
            </a:r>
          </a:p>
        </p:txBody>
      </p:sp>
      <p:sp>
        <p:nvSpPr>
          <p:cNvPr id="1132557" name="Text Box 13">
            <a:extLst>
              <a:ext uri="{FF2B5EF4-FFF2-40B4-BE49-F238E27FC236}">
                <a16:creationId xmlns:a16="http://schemas.microsoft.com/office/drawing/2014/main" id="{7E61A5EA-1CF6-C396-F985-97A41026EBC2}"/>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Caphtorites</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8" name="Text Box 14">
            <a:extLst>
              <a:ext uri="{FF2B5EF4-FFF2-40B4-BE49-F238E27FC236}">
                <a16:creationId xmlns:a16="http://schemas.microsoft.com/office/drawing/2014/main" id="{83BB0E25-1263-1A5D-BBD8-6110ACF9E420}"/>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 10</a:t>
            </a:r>
          </a:p>
        </p:txBody>
      </p:sp>
      <p:sp>
        <p:nvSpPr>
          <p:cNvPr id="283662" name="Text Box 15">
            <a:extLst>
              <a:ext uri="{FF2B5EF4-FFF2-40B4-BE49-F238E27FC236}">
                <a16:creationId xmlns:a16="http://schemas.microsoft.com/office/drawing/2014/main" id="{8123F598-3D40-BF54-FD59-0849B2DF68D3}"/>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92</a:t>
            </a:r>
          </a:p>
        </p:txBody>
      </p:sp>
      <p:sp>
        <p:nvSpPr>
          <p:cNvPr id="1132560" name="Oval 16">
            <a:extLst>
              <a:ext uri="{FF2B5EF4-FFF2-40B4-BE49-F238E27FC236}">
                <a16:creationId xmlns:a16="http://schemas.microsoft.com/office/drawing/2014/main" id="{9B8908FC-B0B8-3C25-2CF0-2F0C5DE68128}"/>
              </a:ext>
            </a:extLst>
          </p:cNvPr>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132561" name="Oval 17">
            <a:extLst>
              <a:ext uri="{FF2B5EF4-FFF2-40B4-BE49-F238E27FC236}">
                <a16:creationId xmlns:a16="http://schemas.microsoft.com/office/drawing/2014/main" id="{28C708F0-EE78-E5E9-D8CA-38CD394EC991}"/>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CC"/>
              </a:solidFill>
              <a:effectLst/>
              <a:uLnTx/>
              <a:uFillTx/>
              <a:latin typeface="Arial"/>
              <a:ea typeface="ＭＳ Ｐゴシック" pitchFamily="-112" charset="-128"/>
              <a:cs typeface="Arial"/>
            </a:endParaRPr>
          </a:p>
        </p:txBody>
      </p:sp>
      <p:sp>
        <p:nvSpPr>
          <p:cNvPr id="1132562" name="Text Box 18">
            <a:extLst>
              <a:ext uri="{FF2B5EF4-FFF2-40B4-BE49-F238E27FC236}">
                <a16:creationId xmlns:a16="http://schemas.microsoft.com/office/drawing/2014/main" id="{11F36A35-2719-37B4-A49D-4C321B0765BB}"/>
              </a:ext>
            </a:extLst>
          </p:cNvPr>
          <p:cNvSpPr txBox="1">
            <a:spLocks noChangeArrowheads="1"/>
          </p:cNvSpPr>
          <p:nvPr/>
        </p:nvSpPr>
        <p:spPr bwMode="auto">
          <a:xfrm>
            <a:off x="1447800" y="15541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Javan</a:t>
            </a:r>
          </a:p>
        </p:txBody>
      </p:sp>
      <p:sp>
        <p:nvSpPr>
          <p:cNvPr id="1132563" name="Oval 19">
            <a:extLst>
              <a:ext uri="{FF2B5EF4-FFF2-40B4-BE49-F238E27FC236}">
                <a16:creationId xmlns:a16="http://schemas.microsoft.com/office/drawing/2014/main" id="{A0CE2772-03E1-1BCB-A31B-280DE569493E}"/>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pic>
        <p:nvPicPr>
          <p:cNvPr id="1132564" name="Picture 20" descr="DannyGoh">
            <a:extLst>
              <a:ext uri="{FF2B5EF4-FFF2-40B4-BE49-F238E27FC236}">
                <a16:creationId xmlns:a16="http://schemas.microsoft.com/office/drawing/2014/main" id="{E9546C58-1668-31FE-1F71-1B6F22ED78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1920" y="2636912"/>
            <a:ext cx="2057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2565" name="Picture 21" descr="RickNov02">
            <a:extLst>
              <a:ext uri="{FF2B5EF4-FFF2-40B4-BE49-F238E27FC236}">
                <a16:creationId xmlns:a16="http://schemas.microsoft.com/office/drawing/2014/main" id="{C69BDD5D-191E-1011-F506-B3811F7980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575" y="762000"/>
            <a:ext cx="174942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C3E1F68F-00FD-72CE-C1E2-729B311B057A}"/>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en-US" sz="3200" b="1" dirty="0">
                <a:latin typeface="Arial" charset="0"/>
                <a:ea typeface="ＭＳ Ｐゴシック" charset="0"/>
                <a:cs typeface="Arial"/>
              </a:rPr>
              <a:t>The Lines of Japheth, </a:t>
            </a:r>
            <a:r>
              <a:rPr lang="en-US" sz="3200" b="1" dirty="0">
                <a:solidFill>
                  <a:srgbClr val="3333CC"/>
                </a:solidFill>
                <a:latin typeface="Arial" charset="0"/>
                <a:ea typeface="ＭＳ Ｐゴシック" charset="0"/>
                <a:cs typeface="Arial"/>
              </a:rPr>
              <a:t>Ham</a:t>
            </a:r>
            <a:r>
              <a:rPr lang="en-US" sz="3200" b="1" dirty="0">
                <a:latin typeface="Arial" charset="0"/>
                <a:ea typeface="ＭＳ Ｐゴシック" charset="0"/>
                <a:cs typeface="Arial"/>
              </a:rPr>
              <a:t>, &amp; </a:t>
            </a:r>
            <a:r>
              <a:rPr lang="en-US" sz="3200" b="1" dirty="0">
                <a:solidFill>
                  <a:srgbClr val="FF201A"/>
                </a:solidFill>
                <a:latin typeface="Arial" charset="0"/>
                <a:ea typeface="ＭＳ Ｐゴシック" charset="0"/>
                <a:cs typeface="Arial"/>
              </a:rPr>
              <a:t>Shem</a:t>
            </a:r>
            <a:endParaRPr lang="en-US" sz="4000" b="1" dirty="0">
              <a:solidFill>
                <a:srgbClr val="FF201A"/>
              </a:solidFill>
              <a:latin typeface="Arial" charset="0"/>
              <a:ea typeface="ＭＳ Ｐゴシック" charset="0"/>
              <a:cs typeface="Arial"/>
            </a:endParaRPr>
          </a:p>
        </p:txBody>
      </p:sp>
      <p:pic>
        <p:nvPicPr>
          <p:cNvPr id="1132567" name="Picture 23" descr="Rick &amp; Susan">
            <a:extLst>
              <a:ext uri="{FF2B5EF4-FFF2-40B4-BE49-F238E27FC236}">
                <a16:creationId xmlns:a16="http://schemas.microsoft.com/office/drawing/2014/main" id="{D0360690-036C-2D5E-F166-A61916D68A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49464" y="1676400"/>
            <a:ext cx="137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ext Box 13">
            <a:extLst>
              <a:ext uri="{FF2B5EF4-FFF2-40B4-BE49-F238E27FC236}">
                <a16:creationId xmlns:a16="http://schemas.microsoft.com/office/drawing/2014/main" id="{D6167BCA-D0A7-AAA8-D168-87545B19A196}"/>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Cush</a:t>
            </a:r>
          </a:p>
        </p:txBody>
      </p:sp>
      <p:sp>
        <p:nvSpPr>
          <p:cNvPr id="2" name="Title 1">
            <a:extLst>
              <a:ext uri="{FF2B5EF4-FFF2-40B4-BE49-F238E27FC236}">
                <a16:creationId xmlns:a16="http://schemas.microsoft.com/office/drawing/2014/main" id="{2733A35C-C7EC-0632-0317-AEB85AD09B0C}"/>
              </a:ext>
            </a:extLst>
          </p:cNvPr>
          <p:cNvSpPr txBox="1">
            <a:spLocks/>
          </p:cNvSpPr>
          <p:nvPr/>
        </p:nvSpPr>
        <p:spPr bwMode="auto">
          <a:xfrm>
            <a:off x="685800" y="-26988"/>
            <a:ext cx="7772400"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Arial" pitchFamily="34" charset="0"/>
                <a:ea typeface="ＭＳ Ｐゴシック" pitchFamily="34" charset="-128"/>
              </a:rPr>
              <a:t>Descendants of Noah's Sons</a:t>
            </a:r>
          </a:p>
        </p:txBody>
      </p:sp>
      <p:sp>
        <p:nvSpPr>
          <p:cNvPr id="3" name="TextBox 2">
            <a:extLst>
              <a:ext uri="{FF2B5EF4-FFF2-40B4-BE49-F238E27FC236}">
                <a16:creationId xmlns:a16="http://schemas.microsoft.com/office/drawing/2014/main" id="{8723B1C5-0409-AD01-6C2F-AE87E9BF831B}"/>
              </a:ext>
            </a:extLst>
          </p:cNvPr>
          <p:cNvSpPr txBox="1"/>
          <p:nvPr/>
        </p:nvSpPr>
        <p:spPr>
          <a:xfrm>
            <a:off x="4817327" y="-3969834"/>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961103183"/>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3AE9D-E3C7-C894-C872-C269A16F3E5B}"/>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6ECF2E46-44A1-355D-325F-4DDE51F40BD0}"/>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23EF5ABD-B51D-AFFD-3159-3CE0FEB5CCC3}"/>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Tubal</a:t>
            </a:r>
          </a:p>
        </p:txBody>
      </p:sp>
      <p:sp>
        <p:nvSpPr>
          <p:cNvPr id="1132548" name="Text Box 4">
            <a:extLst>
              <a:ext uri="{FF2B5EF4-FFF2-40B4-BE49-F238E27FC236}">
                <a16:creationId xmlns:a16="http://schemas.microsoft.com/office/drawing/2014/main" id="{88BE59A1-F3DE-574E-D5D6-DA65A24E1188}"/>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Meshech</a:t>
            </a:r>
          </a:p>
        </p:txBody>
      </p:sp>
      <p:sp>
        <p:nvSpPr>
          <p:cNvPr id="1132549" name="Text Box 5">
            <a:extLst>
              <a:ext uri="{FF2B5EF4-FFF2-40B4-BE49-F238E27FC236}">
                <a16:creationId xmlns:a16="http://schemas.microsoft.com/office/drawing/2014/main" id="{06177D1B-451B-730D-8F83-EFA1E135F75A}"/>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Put</a:t>
            </a:r>
          </a:p>
        </p:txBody>
      </p:sp>
      <p:sp>
        <p:nvSpPr>
          <p:cNvPr id="1132550" name="Text Box 6">
            <a:extLst>
              <a:ext uri="{FF2B5EF4-FFF2-40B4-BE49-F238E27FC236}">
                <a16:creationId xmlns:a16="http://schemas.microsoft.com/office/drawing/2014/main" id="{DA0312C8-DEA7-A74B-4012-1E1EFCF570B3}"/>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Gomer</a:t>
            </a:r>
          </a:p>
        </p:txBody>
      </p:sp>
      <p:sp>
        <p:nvSpPr>
          <p:cNvPr id="1132551" name="Text Box 7">
            <a:extLst>
              <a:ext uri="{FF2B5EF4-FFF2-40B4-BE49-F238E27FC236}">
                <a16:creationId xmlns:a16="http://schemas.microsoft.com/office/drawing/2014/main" id="{F22A694E-147B-E802-0C22-87AAC7C2467B}"/>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Aram</a:t>
            </a:r>
          </a:p>
        </p:txBody>
      </p:sp>
      <p:sp>
        <p:nvSpPr>
          <p:cNvPr id="1132552" name="Text Box 8">
            <a:extLst>
              <a:ext uri="{FF2B5EF4-FFF2-40B4-BE49-F238E27FC236}">
                <a16:creationId xmlns:a16="http://schemas.microsoft.com/office/drawing/2014/main" id="{B6C8C637-3591-2175-D4AF-F84172EE31AE}"/>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Asshur</a:t>
            </a:r>
          </a:p>
        </p:txBody>
      </p:sp>
      <p:sp>
        <p:nvSpPr>
          <p:cNvPr id="1132553" name="Text Box 9">
            <a:extLst>
              <a:ext uri="{FF2B5EF4-FFF2-40B4-BE49-F238E27FC236}">
                <a16:creationId xmlns:a16="http://schemas.microsoft.com/office/drawing/2014/main" id="{1A5C8388-6BB6-6377-2B8F-78D4178EAD9B}"/>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3333CC"/>
                </a:solidFill>
                <a:effectLst/>
                <a:uLnTx/>
                <a:uFillTx/>
                <a:latin typeface="Arial"/>
                <a:ea typeface="ＭＳ Ｐゴシック" pitchFamily="-112" charset="-128"/>
                <a:cs typeface="Arial"/>
              </a:rPr>
              <a:t>Canaan</a:t>
            </a:r>
          </a:p>
        </p:txBody>
      </p:sp>
      <p:sp>
        <p:nvSpPr>
          <p:cNvPr id="1132554" name="Text Box 10">
            <a:extLst>
              <a:ext uri="{FF2B5EF4-FFF2-40B4-BE49-F238E27FC236}">
                <a16:creationId xmlns:a16="http://schemas.microsoft.com/office/drawing/2014/main" id="{6EDCDD3C-F7DF-7D93-F47F-473F3DD8692C}"/>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Mizraim</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5" name="Text Box 11">
            <a:extLst>
              <a:ext uri="{FF2B5EF4-FFF2-40B4-BE49-F238E27FC236}">
                <a16:creationId xmlns:a16="http://schemas.microsoft.com/office/drawing/2014/main" id="{1B515AD1-90DF-17CA-1794-ECA5053DB999}"/>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Lud</a:t>
            </a:r>
          </a:p>
        </p:txBody>
      </p:sp>
      <p:sp>
        <p:nvSpPr>
          <p:cNvPr id="1132556" name="Text Box 12">
            <a:extLst>
              <a:ext uri="{FF2B5EF4-FFF2-40B4-BE49-F238E27FC236}">
                <a16:creationId xmlns:a16="http://schemas.microsoft.com/office/drawing/2014/main" id="{8A1DE934-4987-EEEC-446A-3532056D2BC4}"/>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Togarmah</a:t>
            </a:r>
          </a:p>
        </p:txBody>
      </p:sp>
      <p:sp>
        <p:nvSpPr>
          <p:cNvPr id="1132557" name="Text Box 13">
            <a:extLst>
              <a:ext uri="{FF2B5EF4-FFF2-40B4-BE49-F238E27FC236}">
                <a16:creationId xmlns:a16="http://schemas.microsoft.com/office/drawing/2014/main" id="{AD24F1A8-0405-67C6-B8FC-10DD1CA21BD6}"/>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Caphtorites</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8" name="Text Box 14">
            <a:extLst>
              <a:ext uri="{FF2B5EF4-FFF2-40B4-BE49-F238E27FC236}">
                <a16:creationId xmlns:a16="http://schemas.microsoft.com/office/drawing/2014/main" id="{37E265D7-FA69-6D17-374B-14180C5A42B4}"/>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 10</a:t>
            </a:r>
          </a:p>
        </p:txBody>
      </p:sp>
      <p:sp>
        <p:nvSpPr>
          <p:cNvPr id="283662" name="Text Box 15">
            <a:extLst>
              <a:ext uri="{FF2B5EF4-FFF2-40B4-BE49-F238E27FC236}">
                <a16:creationId xmlns:a16="http://schemas.microsoft.com/office/drawing/2014/main" id="{26A0A6CD-6887-CB67-D76B-DE46E7D163A0}"/>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92</a:t>
            </a:r>
          </a:p>
        </p:txBody>
      </p:sp>
      <p:sp>
        <p:nvSpPr>
          <p:cNvPr id="1132560" name="Oval 16">
            <a:extLst>
              <a:ext uri="{FF2B5EF4-FFF2-40B4-BE49-F238E27FC236}">
                <a16:creationId xmlns:a16="http://schemas.microsoft.com/office/drawing/2014/main" id="{9A4A23B6-3D9B-2009-C908-80D01A7E40DF}"/>
              </a:ext>
            </a:extLst>
          </p:cNvPr>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132561" name="Oval 17">
            <a:extLst>
              <a:ext uri="{FF2B5EF4-FFF2-40B4-BE49-F238E27FC236}">
                <a16:creationId xmlns:a16="http://schemas.microsoft.com/office/drawing/2014/main" id="{FC2AF65A-2375-F5BE-81D2-563A8AA5E455}"/>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CC"/>
              </a:solidFill>
              <a:effectLst/>
              <a:uLnTx/>
              <a:uFillTx/>
              <a:latin typeface="Arial"/>
              <a:ea typeface="ＭＳ Ｐゴシック" pitchFamily="-112" charset="-128"/>
              <a:cs typeface="Arial"/>
            </a:endParaRPr>
          </a:p>
        </p:txBody>
      </p:sp>
      <p:sp>
        <p:nvSpPr>
          <p:cNvPr id="1132562" name="Text Box 18">
            <a:extLst>
              <a:ext uri="{FF2B5EF4-FFF2-40B4-BE49-F238E27FC236}">
                <a16:creationId xmlns:a16="http://schemas.microsoft.com/office/drawing/2014/main" id="{63BAC98D-BB4E-8CFC-CF6A-34405EBD2B40}"/>
              </a:ext>
            </a:extLst>
          </p:cNvPr>
          <p:cNvSpPr txBox="1">
            <a:spLocks noChangeArrowheads="1"/>
          </p:cNvSpPr>
          <p:nvPr/>
        </p:nvSpPr>
        <p:spPr bwMode="auto">
          <a:xfrm>
            <a:off x="1447800" y="15541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Javan</a:t>
            </a:r>
          </a:p>
        </p:txBody>
      </p:sp>
      <p:sp>
        <p:nvSpPr>
          <p:cNvPr id="1132563" name="Oval 19">
            <a:extLst>
              <a:ext uri="{FF2B5EF4-FFF2-40B4-BE49-F238E27FC236}">
                <a16:creationId xmlns:a16="http://schemas.microsoft.com/office/drawing/2014/main" id="{6A4613B8-D9DE-2F0E-9BA1-913CCF47CDC8}"/>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pic>
        <p:nvPicPr>
          <p:cNvPr id="1132564" name="Picture 20" descr="DannyGoh">
            <a:extLst>
              <a:ext uri="{FF2B5EF4-FFF2-40B4-BE49-F238E27FC236}">
                <a16:creationId xmlns:a16="http://schemas.microsoft.com/office/drawing/2014/main" id="{CE6DA7A8-73BC-6A28-C260-DDB7ABCB70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2971800"/>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2565" name="Picture 21" descr="RickNov02">
            <a:extLst>
              <a:ext uri="{FF2B5EF4-FFF2-40B4-BE49-F238E27FC236}">
                <a16:creationId xmlns:a16="http://schemas.microsoft.com/office/drawing/2014/main" id="{5661FC3B-D888-FDED-AE28-ECB7C2EF5D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76EB4382-87CD-9419-E480-5DC4717CD317}"/>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en-US" sz="3200" b="1" dirty="0">
                <a:latin typeface="Arial" charset="0"/>
                <a:ea typeface="ＭＳ Ｐゴシック" charset="0"/>
                <a:cs typeface="Arial"/>
              </a:rPr>
              <a:t>The Lines of Japheth, </a:t>
            </a:r>
            <a:r>
              <a:rPr lang="en-US" sz="3200" b="1" dirty="0">
                <a:solidFill>
                  <a:srgbClr val="3333CC"/>
                </a:solidFill>
                <a:latin typeface="Arial" charset="0"/>
                <a:ea typeface="ＭＳ Ｐゴシック" charset="0"/>
                <a:cs typeface="Arial"/>
              </a:rPr>
              <a:t>Ham</a:t>
            </a:r>
            <a:r>
              <a:rPr lang="en-US" sz="3200" b="1" dirty="0">
                <a:latin typeface="Arial" charset="0"/>
                <a:ea typeface="ＭＳ Ｐゴシック" charset="0"/>
                <a:cs typeface="Arial"/>
              </a:rPr>
              <a:t>, &amp; </a:t>
            </a:r>
            <a:r>
              <a:rPr lang="en-US" sz="3200" b="1" dirty="0">
                <a:solidFill>
                  <a:srgbClr val="FF201A"/>
                </a:solidFill>
                <a:latin typeface="Arial" charset="0"/>
                <a:ea typeface="ＭＳ Ｐゴシック" charset="0"/>
                <a:cs typeface="Arial"/>
              </a:rPr>
              <a:t>Shem</a:t>
            </a:r>
            <a:endParaRPr lang="en-US" sz="4000" b="1" dirty="0">
              <a:solidFill>
                <a:srgbClr val="FF201A"/>
              </a:solidFill>
              <a:latin typeface="Arial" charset="0"/>
              <a:ea typeface="ＭＳ Ｐゴシック" charset="0"/>
              <a:cs typeface="Arial"/>
            </a:endParaRPr>
          </a:p>
        </p:txBody>
      </p:sp>
      <p:pic>
        <p:nvPicPr>
          <p:cNvPr id="1132567" name="Picture 23" descr="Rick &amp; Susan">
            <a:extLst>
              <a:ext uri="{FF2B5EF4-FFF2-40B4-BE49-F238E27FC236}">
                <a16:creationId xmlns:a16="http://schemas.microsoft.com/office/drawing/2014/main" id="{A0299EBB-E682-173E-2C93-DD59421D6C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49464" y="1676400"/>
            <a:ext cx="137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2568" name="Picture 24" descr="Rick &amp; Susan">
            <a:extLst>
              <a:ext uri="{FF2B5EF4-FFF2-40B4-BE49-F238E27FC236}">
                <a16:creationId xmlns:a16="http://schemas.microsoft.com/office/drawing/2014/main" id="{CC6B7E64-3D02-418E-754E-E8DE65550A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70248" y="980728"/>
            <a:ext cx="693420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 Box 13">
            <a:extLst>
              <a:ext uri="{FF2B5EF4-FFF2-40B4-BE49-F238E27FC236}">
                <a16:creationId xmlns:a16="http://schemas.microsoft.com/office/drawing/2014/main" id="{2C4C67DE-B759-3D66-840A-42C7EA6EC62C}"/>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Cush</a:t>
            </a:r>
          </a:p>
        </p:txBody>
      </p:sp>
      <p:sp>
        <p:nvSpPr>
          <p:cNvPr id="2" name="Title 1">
            <a:extLst>
              <a:ext uri="{FF2B5EF4-FFF2-40B4-BE49-F238E27FC236}">
                <a16:creationId xmlns:a16="http://schemas.microsoft.com/office/drawing/2014/main" id="{94069C42-E0D8-33E2-7F87-C1DE88B30025}"/>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Arial" pitchFamily="34" charset="0"/>
                <a:ea typeface="ＭＳ Ｐゴシック" pitchFamily="34" charset="-128"/>
              </a:rPr>
              <a:t>Descendants of Noah's Sons</a:t>
            </a:r>
          </a:p>
        </p:txBody>
      </p:sp>
      <p:sp>
        <p:nvSpPr>
          <p:cNvPr id="3" name="TextBox 2">
            <a:extLst>
              <a:ext uri="{FF2B5EF4-FFF2-40B4-BE49-F238E27FC236}">
                <a16:creationId xmlns:a16="http://schemas.microsoft.com/office/drawing/2014/main" id="{73A8373C-12C5-82E2-CC5B-844A2EE8FC3A}"/>
              </a:ext>
            </a:extLst>
          </p:cNvPr>
          <p:cNvSpPr txBox="1"/>
          <p:nvPr/>
        </p:nvSpPr>
        <p:spPr>
          <a:xfrm>
            <a:off x="4817327" y="-3969834"/>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7181529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9" name="Picture 13"/>
          <p:cNvPicPr>
            <a:picLocks noChangeAspect="1" noChangeArrowheads="1"/>
          </p:cNvPicPr>
          <p:nvPr/>
        </p:nvPicPr>
        <p:blipFill>
          <a:blip r:embed="rId3">
            <a:lum bright="-54000"/>
          </a:blip>
          <a:srcRect l="9489" r="2190"/>
          <a:stretch>
            <a:fillRect/>
          </a:stretch>
        </p:blipFill>
        <p:spPr bwMode="auto">
          <a:xfrm>
            <a:off x="-76200" y="0"/>
            <a:ext cx="9220200" cy="6908800"/>
          </a:xfrm>
          <a:prstGeom prst="rect">
            <a:avLst/>
          </a:prstGeom>
          <a:noFill/>
          <a:ln w="9525">
            <a:miter lim="800000"/>
            <a:headEnd/>
            <a:tailEnd/>
          </a:ln>
          <a:effectLst>
            <a:outerShdw blurRad="63500" dist="38099" dir="2700000" algn="ctr" rotWithShape="0">
              <a:schemeClr val="tx1">
                <a:alpha val="74998"/>
              </a:schemeClr>
            </a:outerShdw>
          </a:effectLst>
        </p:spPr>
      </p:pic>
      <p:sp>
        <p:nvSpPr>
          <p:cNvPr id="173058" name="Rectangle 2"/>
          <p:cNvSpPr>
            <a:spLocks noGrp="1" noChangeArrowheads="1"/>
          </p:cNvSpPr>
          <p:nvPr>
            <p:ph type="title" idx="4294967295"/>
          </p:nvPr>
        </p:nvSpPr>
        <p:spPr>
          <a:xfrm>
            <a:off x="533400" y="0"/>
            <a:ext cx="7772400" cy="1295400"/>
          </a:xfrm>
          <a:effectLst>
            <a:outerShdw blurRad="63500" dist="38099" dir="2700000" algn="ctr" rotWithShape="0">
              <a:schemeClr val="tx1">
                <a:alpha val="74997"/>
              </a:schemeClr>
            </a:outerShdw>
          </a:effectLst>
        </p:spPr>
        <p:txBody>
          <a:bodyPr/>
          <a:lstStyle/>
          <a:p>
            <a:pPr eaLnBrk="1" hangingPunct="1"/>
            <a:r>
              <a:rPr lang="en-US" altLang="en-US" sz="5400" b="1">
                <a:solidFill>
                  <a:srgbClr val="FFFF00"/>
                </a:solidFill>
                <a:latin typeface="Arial" pitchFamily="34" charset="0"/>
                <a:ea typeface="ＭＳ Ｐゴシック" pitchFamily="34" charset="-128"/>
                <a:cs typeface="Arial" pitchFamily="34" charset="0"/>
              </a:rPr>
              <a:t>The Table of Nations </a:t>
            </a:r>
            <a:br>
              <a:rPr lang="en-US" altLang="en-US" sz="5400" b="1">
                <a:solidFill>
                  <a:srgbClr val="FFFF00"/>
                </a:solidFill>
                <a:latin typeface="Arial" pitchFamily="34" charset="0"/>
                <a:ea typeface="ＭＳ Ｐゴシック" pitchFamily="34" charset="-128"/>
                <a:cs typeface="Arial" pitchFamily="34" charset="0"/>
              </a:rPr>
            </a:br>
            <a:r>
              <a:rPr lang="en-US" altLang="en-US" sz="3600" b="1">
                <a:solidFill>
                  <a:srgbClr val="FFFF00"/>
                </a:solidFill>
                <a:latin typeface="Arial" pitchFamily="34" charset="0"/>
                <a:ea typeface="ＭＳ Ｐゴシック" pitchFamily="34" charset="-128"/>
                <a:cs typeface="Arial" pitchFamily="34" charset="0"/>
              </a:rPr>
              <a:t>(Gen. 10)</a:t>
            </a:r>
            <a:endParaRPr lang="en-US" altLang="en-US" sz="5400" b="1">
              <a:latin typeface="Arial" pitchFamily="34" charset="0"/>
              <a:ea typeface="ＭＳ Ｐゴシック" pitchFamily="34" charset="-128"/>
              <a:cs typeface="Arial" pitchFamily="34" charset="0"/>
            </a:endParaRPr>
          </a:p>
        </p:txBody>
      </p:sp>
      <p:sp>
        <p:nvSpPr>
          <p:cNvPr id="173059" name="Text Box 3"/>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NOAH</a:t>
            </a:r>
          </a:p>
        </p:txBody>
      </p:sp>
      <p:sp>
        <p:nvSpPr>
          <p:cNvPr id="173060" name="Text Box 4"/>
          <p:cNvSpPr txBox="1">
            <a:spLocks noChangeArrowheads="1"/>
          </p:cNvSpPr>
          <p:nvPr/>
        </p:nvSpPr>
        <p:spPr bwMode="auto">
          <a:xfrm>
            <a:off x="379413"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Japheth</a:t>
            </a:r>
          </a:p>
        </p:txBody>
      </p:sp>
      <p:sp>
        <p:nvSpPr>
          <p:cNvPr id="173061" name="Text Box 5"/>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HAM</a:t>
            </a:r>
          </a:p>
        </p:txBody>
      </p:sp>
      <p:sp>
        <p:nvSpPr>
          <p:cNvPr id="173062" name="Text Box 6"/>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SHEM</a:t>
            </a:r>
            <a:endParaRPr lang="en-US" altLang="en-US" sz="3200" b="1">
              <a:solidFill>
                <a:srgbClr val="FFFF00"/>
              </a:solidFill>
            </a:endParaRPr>
          </a:p>
        </p:txBody>
      </p:sp>
      <p:sp>
        <p:nvSpPr>
          <p:cNvPr id="173063" name="Text Box 7"/>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Caucasians</a:t>
            </a:r>
          </a:p>
        </p:txBody>
      </p:sp>
      <p:sp>
        <p:nvSpPr>
          <p:cNvPr id="173064" name="Text Box 8"/>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Canaanites</a:t>
            </a:r>
          </a:p>
        </p:txBody>
      </p:sp>
      <p:sp>
        <p:nvSpPr>
          <p:cNvPr id="173065" name="Text Box 9"/>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Semites</a:t>
            </a:r>
            <a:endParaRPr lang="en-US" altLang="en-US" sz="3200" b="1">
              <a:solidFill>
                <a:srgbClr val="FFFF00"/>
              </a:solidFill>
            </a:endParaRPr>
          </a:p>
        </p:txBody>
      </p:sp>
      <p:sp>
        <p:nvSpPr>
          <p:cNvPr id="173066" name="Text Box 10"/>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Europeans &amp;</a:t>
            </a:r>
          </a:p>
          <a:p>
            <a:pPr algn="ctr">
              <a:defRPr/>
            </a:pPr>
            <a:r>
              <a:rPr lang="en-US" sz="3200" b="1">
                <a:solidFill>
                  <a:srgbClr val="FFFF00"/>
                </a:solidFill>
                <a:latin typeface="Arial" pitchFamily="-108" charset="0"/>
                <a:ea typeface="+mn-ea"/>
              </a:rPr>
              <a:t>East Indians</a:t>
            </a:r>
          </a:p>
        </p:txBody>
      </p:sp>
      <p:sp>
        <p:nvSpPr>
          <p:cNvPr id="173067" name="Text Box 11"/>
          <p:cNvSpPr txBox="1">
            <a:spLocks noChangeArrowheads="1"/>
          </p:cNvSpPr>
          <p:nvPr/>
        </p:nvSpPr>
        <p:spPr bwMode="auto">
          <a:xfrm>
            <a:off x="3325813"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Africans &amp;</a:t>
            </a:r>
          </a:p>
          <a:p>
            <a:pPr algn="ctr">
              <a:defRPr/>
            </a:pPr>
            <a:r>
              <a:rPr lang="en-US" sz="3200" b="1">
                <a:solidFill>
                  <a:srgbClr val="FFFF00"/>
                </a:solidFill>
                <a:latin typeface="Arial" pitchFamily="-108" charset="0"/>
                <a:ea typeface="+mn-ea"/>
              </a:rPr>
              <a:t> Asians</a:t>
            </a:r>
          </a:p>
        </p:txBody>
      </p:sp>
      <p:sp>
        <p:nvSpPr>
          <p:cNvPr id="173068" name="Text Box 12"/>
          <p:cNvSpPr txBox="1">
            <a:spLocks noChangeArrowheads="1"/>
          </p:cNvSpPr>
          <p:nvPr/>
        </p:nvSpPr>
        <p:spPr bwMode="auto">
          <a:xfrm>
            <a:off x="6880225"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Jews &amp;</a:t>
            </a:r>
          </a:p>
          <a:p>
            <a:pPr algn="ctr"/>
            <a:r>
              <a:rPr lang="en-US" altLang="en-US" sz="3200" b="1" i="1">
                <a:solidFill>
                  <a:srgbClr val="FFFF00"/>
                </a:solidFill>
              </a:rPr>
              <a:t> Arabs</a:t>
            </a:r>
            <a:endParaRPr lang="en-US" altLang="en-US" sz="3200" b="1">
              <a:solidFill>
                <a:srgbClr val="FFFF00"/>
              </a:solidFill>
            </a:endParaRPr>
          </a:p>
        </p:txBody>
      </p:sp>
      <p:sp>
        <p:nvSpPr>
          <p:cNvPr id="173070"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1"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2"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92176"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
        <p:nvSpPr>
          <p:cNvPr id="173074"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a:t>
            </a:r>
            <a:endParaRPr lang="en-US" altLang="en-US" sz="1800"/>
          </a:p>
        </p:txBody>
      </p:sp>
      <p:sp>
        <p:nvSpPr>
          <p:cNvPr id="173075"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Sinai</a:t>
            </a:r>
            <a:endParaRPr lang="en-US" altLang="en-US" sz="1800"/>
          </a:p>
        </p:txBody>
      </p:sp>
      <p:sp>
        <p:nvSpPr>
          <p:cNvPr id="173076"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Sino</a:t>
            </a:r>
            <a:endParaRPr lang="en-US" altLang="en-US" sz="1800"/>
          </a:p>
        </p:txBody>
      </p:sp>
      <p:sp>
        <p:nvSpPr>
          <p:cNvPr id="173077"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8"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84" name="Freeform 28"/>
          <p:cNvSpPr>
            <a:spLocks/>
          </p:cNvSpPr>
          <p:nvPr/>
        </p:nvSpPr>
        <p:spPr bwMode="auto">
          <a:xfrm>
            <a:off x="2895600" y="1981200"/>
            <a:ext cx="5334000" cy="1447800"/>
          </a:xfrm>
          <a:custGeom>
            <a:avLst/>
            <a:gdLst>
              <a:gd name="T0" fmla="*/ 0 w 3360"/>
              <a:gd name="T1" fmla="*/ 912 h 912"/>
              <a:gd name="T2" fmla="*/ 1056 w 3360"/>
              <a:gd name="T3" fmla="*/ 192 h 912"/>
              <a:gd name="T4" fmla="*/ 3360 w 3360"/>
              <a:gd name="T5" fmla="*/ 0 h 912"/>
              <a:gd name="T6" fmla="*/ 0 60000 65536"/>
              <a:gd name="T7" fmla="*/ 0 60000 65536"/>
              <a:gd name="T8" fmla="*/ 0 60000 65536"/>
            </a:gdLst>
            <a:ahLst/>
            <a:cxnLst>
              <a:cxn ang="T6">
                <a:pos x="T0" y="T1"/>
              </a:cxn>
              <a:cxn ang="T7">
                <a:pos x="T2" y="T3"/>
              </a:cxn>
              <a:cxn ang="T8">
                <a:pos x="T4" y="T5"/>
              </a:cxn>
            </a:cxnLst>
            <a:rect l="0" t="0" r="r" b="b"/>
            <a:pathLst>
              <a:path w="3360" h="912">
                <a:moveTo>
                  <a:pt x="0" y="912"/>
                </a:moveTo>
                <a:cubicBezTo>
                  <a:pt x="248" y="628"/>
                  <a:pt x="496" y="344"/>
                  <a:pt x="1056" y="192"/>
                </a:cubicBezTo>
                <a:cubicBezTo>
                  <a:pt x="1616" y="40"/>
                  <a:pt x="2488" y="20"/>
                  <a:pt x="3360" y="0"/>
                </a:cubicBezTo>
              </a:path>
            </a:pathLst>
          </a:custGeom>
          <a:noFill/>
          <a:ln w="76200">
            <a:solidFill>
              <a:srgbClr val="FFFFFF"/>
            </a:solidFill>
            <a:round/>
            <a:headEnd/>
            <a:tailEnd type="triangle" w="med" len="med"/>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500"/>
                                        <p:tgtEl>
                                          <p:spTgt spid="173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070"/>
                                        </p:tgtEl>
                                        <p:attrNameLst>
                                          <p:attrName>style.visibility</p:attrName>
                                        </p:attrNameLst>
                                      </p:cBhvr>
                                      <p:to>
                                        <p:strVal val="visible"/>
                                      </p:to>
                                    </p:set>
                                    <p:animEffect transition="in" filter="fade">
                                      <p:cBhvr>
                                        <p:cTn id="12" dur="500"/>
                                        <p:tgtEl>
                                          <p:spTgt spid="1730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3060"/>
                                        </p:tgtEl>
                                        <p:attrNameLst>
                                          <p:attrName>style.visibility</p:attrName>
                                        </p:attrNameLst>
                                      </p:cBhvr>
                                      <p:to>
                                        <p:strVal val="visible"/>
                                      </p:to>
                                    </p:set>
                                    <p:animEffect transition="in" filter="fade">
                                      <p:cBhvr>
                                        <p:cTn id="17" dur="500"/>
                                        <p:tgtEl>
                                          <p:spTgt spid="173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3071"/>
                                        </p:tgtEl>
                                        <p:attrNameLst>
                                          <p:attrName>style.visibility</p:attrName>
                                        </p:attrNameLst>
                                      </p:cBhvr>
                                      <p:to>
                                        <p:strVal val="visible"/>
                                      </p:to>
                                    </p:set>
                                    <p:animEffect transition="in" filter="fade">
                                      <p:cBhvr>
                                        <p:cTn id="22" dur="500"/>
                                        <p:tgtEl>
                                          <p:spTgt spid="1730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3061"/>
                                        </p:tgtEl>
                                        <p:attrNameLst>
                                          <p:attrName>style.visibility</p:attrName>
                                        </p:attrNameLst>
                                      </p:cBhvr>
                                      <p:to>
                                        <p:strVal val="visible"/>
                                      </p:to>
                                    </p:set>
                                    <p:animEffect transition="in" filter="fade">
                                      <p:cBhvr>
                                        <p:cTn id="27" dur="500"/>
                                        <p:tgtEl>
                                          <p:spTgt spid="1730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3072"/>
                                        </p:tgtEl>
                                        <p:attrNameLst>
                                          <p:attrName>style.visibility</p:attrName>
                                        </p:attrNameLst>
                                      </p:cBhvr>
                                      <p:to>
                                        <p:strVal val="visible"/>
                                      </p:to>
                                    </p:set>
                                    <p:animEffect transition="in" filter="fade">
                                      <p:cBhvr>
                                        <p:cTn id="32" dur="500"/>
                                        <p:tgtEl>
                                          <p:spTgt spid="1730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3062"/>
                                        </p:tgtEl>
                                        <p:attrNameLst>
                                          <p:attrName>style.visibility</p:attrName>
                                        </p:attrNameLst>
                                      </p:cBhvr>
                                      <p:to>
                                        <p:strVal val="visible"/>
                                      </p:to>
                                    </p:set>
                                    <p:animEffect transition="in" filter="fade">
                                      <p:cBhvr>
                                        <p:cTn id="37" dur="500"/>
                                        <p:tgtEl>
                                          <p:spTgt spid="1730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3063"/>
                                        </p:tgtEl>
                                        <p:attrNameLst>
                                          <p:attrName>style.visibility</p:attrName>
                                        </p:attrNameLst>
                                      </p:cBhvr>
                                      <p:to>
                                        <p:strVal val="visible"/>
                                      </p:to>
                                    </p:set>
                                    <p:animEffect transition="in" filter="fade">
                                      <p:cBhvr>
                                        <p:cTn id="42" dur="500"/>
                                        <p:tgtEl>
                                          <p:spTgt spid="1730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3066"/>
                                        </p:tgtEl>
                                        <p:attrNameLst>
                                          <p:attrName>style.visibility</p:attrName>
                                        </p:attrNameLst>
                                      </p:cBhvr>
                                      <p:to>
                                        <p:strVal val="visible"/>
                                      </p:to>
                                    </p:set>
                                    <p:animEffect transition="in" filter="fade">
                                      <p:cBhvr>
                                        <p:cTn id="47" dur="500"/>
                                        <p:tgtEl>
                                          <p:spTgt spid="17306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3064"/>
                                        </p:tgtEl>
                                        <p:attrNameLst>
                                          <p:attrName>style.visibility</p:attrName>
                                        </p:attrNameLst>
                                      </p:cBhvr>
                                      <p:to>
                                        <p:strVal val="visible"/>
                                      </p:to>
                                    </p:set>
                                    <p:animEffect transition="in" filter="fade">
                                      <p:cBhvr>
                                        <p:cTn id="52" dur="500"/>
                                        <p:tgtEl>
                                          <p:spTgt spid="1730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3067"/>
                                        </p:tgtEl>
                                        <p:attrNameLst>
                                          <p:attrName>style.visibility</p:attrName>
                                        </p:attrNameLst>
                                      </p:cBhvr>
                                      <p:to>
                                        <p:strVal val="visible"/>
                                      </p:to>
                                    </p:set>
                                    <p:animEffect transition="in" filter="fade">
                                      <p:cBhvr>
                                        <p:cTn id="57" dur="500"/>
                                        <p:tgtEl>
                                          <p:spTgt spid="1730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3065"/>
                                        </p:tgtEl>
                                        <p:attrNameLst>
                                          <p:attrName>style.visibility</p:attrName>
                                        </p:attrNameLst>
                                      </p:cBhvr>
                                      <p:to>
                                        <p:strVal val="visible"/>
                                      </p:to>
                                    </p:set>
                                    <p:animEffect transition="in" filter="fade">
                                      <p:cBhvr>
                                        <p:cTn id="62" dur="500"/>
                                        <p:tgtEl>
                                          <p:spTgt spid="17306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3068"/>
                                        </p:tgtEl>
                                        <p:attrNameLst>
                                          <p:attrName>style.visibility</p:attrName>
                                        </p:attrNameLst>
                                      </p:cBhvr>
                                      <p:to>
                                        <p:strVal val="visible"/>
                                      </p:to>
                                    </p:set>
                                    <p:animEffect transition="in" filter="fade">
                                      <p:cBhvr>
                                        <p:cTn id="67" dur="500"/>
                                        <p:tgtEl>
                                          <p:spTgt spid="1730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3077"/>
                                        </p:tgtEl>
                                        <p:attrNameLst>
                                          <p:attrName>style.visibility</p:attrName>
                                        </p:attrNameLst>
                                      </p:cBhvr>
                                      <p:to>
                                        <p:strVal val="visible"/>
                                      </p:to>
                                    </p:set>
                                    <p:animEffect transition="in" filter="fade">
                                      <p:cBhvr>
                                        <p:cTn id="72" dur="500"/>
                                        <p:tgtEl>
                                          <p:spTgt spid="17307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3074"/>
                                        </p:tgtEl>
                                        <p:attrNameLst>
                                          <p:attrName>style.visibility</p:attrName>
                                        </p:attrNameLst>
                                      </p:cBhvr>
                                      <p:to>
                                        <p:strVal val="visible"/>
                                      </p:to>
                                    </p:set>
                                    <p:animEffect transition="in" filter="fade">
                                      <p:cBhvr>
                                        <p:cTn id="77" dur="500"/>
                                        <p:tgtEl>
                                          <p:spTgt spid="17307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73078"/>
                                        </p:tgtEl>
                                        <p:attrNameLst>
                                          <p:attrName>style.visibility</p:attrName>
                                        </p:attrNameLst>
                                      </p:cBhvr>
                                      <p:to>
                                        <p:strVal val="visible"/>
                                      </p:to>
                                    </p:set>
                                    <p:animEffect transition="in" filter="wipe(up)">
                                      <p:cBhvr>
                                        <p:cTn id="82" dur="500"/>
                                        <p:tgtEl>
                                          <p:spTgt spid="1730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3075"/>
                                        </p:tgtEl>
                                        <p:attrNameLst>
                                          <p:attrName>style.visibility</p:attrName>
                                        </p:attrNameLst>
                                      </p:cBhvr>
                                      <p:to>
                                        <p:strVal val="visible"/>
                                      </p:to>
                                    </p:set>
                                    <p:animEffect transition="in" filter="fade">
                                      <p:cBhvr>
                                        <p:cTn id="87" dur="500"/>
                                        <p:tgtEl>
                                          <p:spTgt spid="17307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73084"/>
                                        </p:tgtEl>
                                        <p:attrNameLst>
                                          <p:attrName>style.visibility</p:attrName>
                                        </p:attrNameLst>
                                      </p:cBhvr>
                                      <p:to>
                                        <p:strVal val="visible"/>
                                      </p:to>
                                    </p:set>
                                    <p:animEffect transition="in" filter="wipe(left)">
                                      <p:cBhvr>
                                        <p:cTn id="92" dur="500"/>
                                        <p:tgtEl>
                                          <p:spTgt spid="1730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3076"/>
                                        </p:tgtEl>
                                        <p:attrNameLst>
                                          <p:attrName>style.visibility</p:attrName>
                                        </p:attrNameLst>
                                      </p:cBhvr>
                                      <p:to>
                                        <p:strVal val="visible"/>
                                      </p:to>
                                    </p:set>
                                    <p:animEffect transition="in" filter="fade">
                                      <p:cBhvr>
                                        <p:cTn id="97" dur="500"/>
                                        <p:tgtEl>
                                          <p:spTgt spid="17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P spid="173060" grpId="0" autoUpdateAnimBg="0"/>
      <p:bldP spid="173061" grpId="0" autoUpdateAnimBg="0"/>
      <p:bldP spid="173062" grpId="0" autoUpdateAnimBg="0"/>
      <p:bldP spid="173063" grpId="0" autoUpdateAnimBg="0"/>
      <p:bldP spid="173064" grpId="0" autoUpdateAnimBg="0"/>
      <p:bldP spid="173065" grpId="0" autoUpdateAnimBg="0"/>
      <p:bldP spid="173066" grpId="0" autoUpdateAnimBg="0"/>
      <p:bldP spid="173067" grpId="0" autoUpdateAnimBg="0"/>
      <p:bldP spid="173068" grpId="0" autoUpdateAnimBg="0"/>
      <p:bldP spid="173070" grpId="0" animBg="1"/>
      <p:bldP spid="173071" grpId="0" animBg="1"/>
      <p:bldP spid="173072" grpId="0" animBg="1"/>
      <p:bldP spid="173074" grpId="0" autoUpdateAnimBg="0"/>
      <p:bldP spid="173075" grpId="0" autoUpdateAnimBg="0"/>
      <p:bldP spid="173076" grpId="0" autoUpdateAnimBg="0"/>
      <p:bldP spid="173077" grpId="0" animBg="1"/>
      <p:bldP spid="173078" grpId="0" animBg="1"/>
      <p:bldP spid="17308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WordArt 19"/>
          <p:cNvSpPr>
            <a:spLocks noChangeArrowheads="1" noChangeShapeType="1" noTextEdit="1"/>
          </p:cNvSpPr>
          <p:nvPr/>
        </p:nvSpPr>
        <p:spPr bwMode="auto">
          <a:xfrm rot="-3483278">
            <a:off x="-60325" y="5165725"/>
            <a:ext cx="1371600" cy="336550"/>
          </a:xfrm>
          <a:prstGeom prst="rect">
            <a:avLst/>
          </a:prstGeom>
        </p:spPr>
        <p:txBody>
          <a:bodyPr wrap="none" fromWordArt="1">
            <a:prstTxWarp prst="textCanDown">
              <a:avLst>
                <a:gd name="adj" fmla="val 14287"/>
              </a:avLst>
            </a:prstTxWarp>
          </a:bodyPr>
          <a:lstStyle/>
          <a:p>
            <a:pPr algn="ctr"/>
            <a:r>
              <a:rPr lang="en-GB" sz="2000" kern="10" normalizeH="1">
                <a:ln w="9525">
                  <a:solidFill>
                    <a:srgbClr val="000000"/>
                  </a:solidFill>
                  <a:round/>
                  <a:headEnd/>
                  <a:tailEnd/>
                </a:ln>
                <a:solidFill>
                  <a:srgbClr val="FF0000"/>
                </a:solidFill>
                <a:latin typeface="Arial"/>
                <a:cs typeface="Arial"/>
              </a:rPr>
              <a:t>Philistines</a:t>
            </a:r>
          </a:p>
        </p:txBody>
      </p:sp>
      <p:sp>
        <p:nvSpPr>
          <p:cNvPr id="94211" name="WordArt 18"/>
          <p:cNvSpPr>
            <a:spLocks noChangeArrowheads="1" noChangeShapeType="1" noTextEdit="1"/>
          </p:cNvSpPr>
          <p:nvPr/>
        </p:nvSpPr>
        <p:spPr bwMode="auto">
          <a:xfrm rot="-4859553">
            <a:off x="2408238" y="5418728"/>
            <a:ext cx="1219200" cy="295275"/>
          </a:xfrm>
          <a:prstGeom prst="rect">
            <a:avLst/>
          </a:prstGeom>
        </p:spPr>
        <p:txBody>
          <a:bodyPr wrap="none" fromWordArt="1">
            <a:prstTxWarp prst="textCanDown">
              <a:avLst>
                <a:gd name="adj" fmla="val 14287"/>
              </a:avLst>
            </a:prstTxWarp>
          </a:bodyPr>
          <a:lstStyle/>
          <a:p>
            <a:pPr algn="ctr"/>
            <a:r>
              <a:rPr lang="en-GB" sz="2000" kern="10">
                <a:ln w="9525">
                  <a:solidFill>
                    <a:srgbClr val="000000"/>
                  </a:solidFill>
                  <a:round/>
                  <a:headEnd/>
                  <a:tailEnd/>
                </a:ln>
                <a:solidFill>
                  <a:srgbClr val="FF0000"/>
                </a:solidFill>
                <a:latin typeface="Arial"/>
                <a:cs typeface="Arial"/>
              </a:rPr>
              <a:t>Moabites</a:t>
            </a:r>
          </a:p>
        </p:txBody>
      </p:sp>
      <p:sp>
        <p:nvSpPr>
          <p:cNvPr id="94212" name="WordArt 17"/>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Ammonites</a:t>
            </a:r>
          </a:p>
        </p:txBody>
      </p:sp>
      <p:sp>
        <p:nvSpPr>
          <p:cNvPr id="94213" name="WordArt 16"/>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en-GB" sz="2000" kern="10">
                <a:ln w="9525">
                  <a:solidFill>
                    <a:srgbClr val="000000"/>
                  </a:solidFill>
                  <a:round/>
                  <a:headEnd/>
                  <a:tailEnd/>
                </a:ln>
                <a:solidFill>
                  <a:srgbClr val="FF0000"/>
                </a:solidFill>
                <a:latin typeface="Arial"/>
                <a:cs typeface="Arial"/>
              </a:rPr>
              <a:t>Amalekites</a:t>
            </a:r>
          </a:p>
        </p:txBody>
      </p:sp>
      <p:sp>
        <p:nvSpPr>
          <p:cNvPr id="94214" name="WordArt 15"/>
          <p:cNvSpPr>
            <a:spLocks noChangeArrowheads="1" noChangeShapeType="1" noTextEdit="1"/>
          </p:cNvSpPr>
          <p:nvPr/>
        </p:nvSpPr>
        <p:spPr bwMode="auto">
          <a:xfrm rot="-1552841">
            <a:off x="1295400" y="2286000"/>
            <a:ext cx="1209675" cy="457200"/>
          </a:xfrm>
          <a:prstGeom prst="rect">
            <a:avLst/>
          </a:prstGeom>
        </p:spPr>
        <p:txBody>
          <a:bodyPr wrap="none" fromWordArt="1">
            <a:prstTxWarp prst="textCanUp">
              <a:avLst>
                <a:gd name="adj" fmla="val 85713"/>
              </a:avLst>
            </a:prstTxWarp>
          </a:bodyPr>
          <a:lstStyle/>
          <a:p>
            <a:pPr algn="ctr"/>
            <a:r>
              <a:rPr lang="en-GB" sz="2000" kern="10">
                <a:ln w="9525">
                  <a:solidFill>
                    <a:srgbClr val="000000"/>
                  </a:solidFill>
                  <a:round/>
                  <a:headEnd/>
                  <a:tailEnd/>
                </a:ln>
                <a:solidFill>
                  <a:srgbClr val="FF0000"/>
                </a:solidFill>
                <a:latin typeface="Arial"/>
                <a:cs typeface="Arial"/>
              </a:rPr>
              <a:t>Canaanites</a:t>
            </a:r>
          </a:p>
        </p:txBody>
      </p:sp>
      <p:sp>
        <p:nvSpPr>
          <p:cNvPr id="94215" name="WordArt 14"/>
          <p:cNvSpPr>
            <a:spLocks noChangeArrowheads="1" noChangeShapeType="1" noTextEdit="1"/>
          </p:cNvSpPr>
          <p:nvPr/>
        </p:nvSpPr>
        <p:spPr bwMode="auto">
          <a:xfrm rot="-2803389">
            <a:off x="1822451" y="4264025"/>
            <a:ext cx="1066800" cy="371475"/>
          </a:xfrm>
          <a:prstGeom prst="rect">
            <a:avLst/>
          </a:prstGeom>
        </p:spPr>
        <p:txBody>
          <a:bodyPr wrap="none" fromWordArt="1">
            <a:prstTxWarp prst="textCanUp">
              <a:avLst>
                <a:gd name="adj" fmla="val 85713"/>
              </a:avLst>
            </a:prstTxWarp>
          </a:bodyPr>
          <a:lstStyle/>
          <a:p>
            <a:pPr algn="ctr"/>
            <a:r>
              <a:rPr lang="en-GB" sz="2000" kern="10">
                <a:ln w="9525">
                  <a:solidFill>
                    <a:srgbClr val="000000"/>
                  </a:solidFill>
                  <a:round/>
                  <a:headEnd/>
                  <a:tailEnd/>
                </a:ln>
                <a:solidFill>
                  <a:srgbClr val="FF0000"/>
                </a:solidFill>
                <a:latin typeface="Arial"/>
                <a:cs typeface="Arial"/>
              </a:rPr>
              <a:t>Jebusites</a:t>
            </a:r>
          </a:p>
        </p:txBody>
      </p:sp>
      <p:sp>
        <p:nvSpPr>
          <p:cNvPr id="94216" name="WordArt 13"/>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Amorites</a:t>
            </a:r>
          </a:p>
        </p:txBody>
      </p:sp>
      <p:sp>
        <p:nvSpPr>
          <p:cNvPr id="94217" name="WordArt 12"/>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Sidonians</a:t>
            </a:r>
          </a:p>
        </p:txBody>
      </p:sp>
      <p:sp>
        <p:nvSpPr>
          <p:cNvPr id="94218" name="WordArt 11"/>
          <p:cNvSpPr>
            <a:spLocks noChangeArrowheads="1" noChangeShapeType="1" noTextEdit="1"/>
          </p:cNvSpPr>
          <p:nvPr/>
        </p:nvSpPr>
        <p:spPr bwMode="auto">
          <a:xfrm>
            <a:off x="3657600" y="0"/>
            <a:ext cx="838200" cy="5905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Mesopo</a:t>
            </a:r>
          </a:p>
          <a:p>
            <a:pPr algn="ctr"/>
            <a:r>
              <a:rPr lang="en-GB" sz="2000" kern="10">
                <a:ln w="9525">
                  <a:solidFill>
                    <a:srgbClr val="000000"/>
                  </a:solidFill>
                  <a:round/>
                  <a:headEnd/>
                  <a:tailEnd/>
                </a:ln>
                <a:solidFill>
                  <a:srgbClr val="FF0000"/>
                </a:solidFill>
                <a:latin typeface="Arial"/>
                <a:cs typeface="Arial"/>
              </a:rPr>
              <a:t>tamians</a:t>
            </a:r>
          </a:p>
        </p:txBody>
      </p:sp>
      <p:sp>
        <p:nvSpPr>
          <p:cNvPr id="94219" name="WordArt 10"/>
          <p:cNvSpPr>
            <a:spLocks noChangeArrowheads="1" noChangeShapeType="1" noTextEdit="1"/>
          </p:cNvSpPr>
          <p:nvPr/>
        </p:nvSpPr>
        <p:spPr bwMode="auto">
          <a:xfrm>
            <a:off x="2362200" y="6415679"/>
            <a:ext cx="1323975" cy="296862"/>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Edomites</a:t>
            </a:r>
          </a:p>
        </p:txBody>
      </p:sp>
      <p:sp>
        <p:nvSpPr>
          <p:cNvPr id="94220" name="WordArt 9"/>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Perizzites</a:t>
            </a:r>
          </a:p>
        </p:txBody>
      </p:sp>
      <p:sp>
        <p:nvSpPr>
          <p:cNvPr id="94221" name="WordArt 8"/>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Hivites</a:t>
            </a:r>
          </a:p>
        </p:txBody>
      </p:sp>
      <p:sp>
        <p:nvSpPr>
          <p:cNvPr id="94222" name="WordArt 7"/>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algn="ctr"/>
            <a:r>
              <a:rPr lang="pt-BR" sz="2000" kern="10">
                <a:ln w="9525">
                  <a:solidFill>
                    <a:srgbClr val="000000"/>
                  </a:solidFill>
                  <a:round/>
                  <a:headEnd/>
                  <a:tailEnd/>
                </a:ln>
                <a:solidFill>
                  <a:srgbClr val="FF0000"/>
                </a:solidFill>
                <a:latin typeface="Arial"/>
                <a:cs typeface="Arial"/>
              </a:rPr>
              <a:t>A   m   o   r   i   t   e   s</a:t>
            </a:r>
            <a:endParaRPr lang="en-GB" sz="2000" kern="10">
              <a:ln w="9525">
                <a:solidFill>
                  <a:srgbClr val="000000"/>
                </a:solidFill>
                <a:round/>
                <a:headEnd/>
                <a:tailEnd/>
              </a:ln>
              <a:solidFill>
                <a:srgbClr val="FF0000"/>
              </a:solidFill>
              <a:latin typeface="Arial"/>
              <a:cs typeface="Arial"/>
            </a:endParaRPr>
          </a:p>
        </p:txBody>
      </p:sp>
      <p:sp>
        <p:nvSpPr>
          <p:cNvPr id="94223" name="Text Box 6"/>
          <p:cNvSpPr txBox="1">
            <a:spLocks noChangeArrowheads="1"/>
          </p:cNvSpPr>
          <p:nvPr/>
        </p:nvSpPr>
        <p:spPr bwMode="auto">
          <a:xfrm>
            <a:off x="8566546" y="148570"/>
            <a:ext cx="4699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cs typeface="Arial" pitchFamily="34" charset="0"/>
              </a:rPr>
              <a:t>74</a:t>
            </a:r>
          </a:p>
        </p:txBody>
      </p:sp>
      <p:pic>
        <p:nvPicPr>
          <p:cNvPr id="94224" name="Picture 5" descr="G0120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14400"/>
            <a:ext cx="32766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25" name="WordArt 4"/>
          <p:cNvSpPr>
            <a:spLocks noChangeArrowheads="1" noChangeShapeType="1" noTextEdit="1"/>
          </p:cNvSpPr>
          <p:nvPr/>
        </p:nvSpPr>
        <p:spPr bwMode="auto">
          <a:xfrm rot="-4042478">
            <a:off x="1400969" y="850107"/>
            <a:ext cx="1271587" cy="38100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Phoenicians</a:t>
            </a:r>
          </a:p>
        </p:txBody>
      </p:sp>
      <p:sp>
        <p:nvSpPr>
          <p:cNvPr id="94226" name="Text Box 3"/>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cs typeface="Arial" pitchFamily="34" charset="0"/>
              </a:rPr>
              <a:t>New Bible Atlas</a:t>
            </a:r>
          </a:p>
        </p:txBody>
      </p:sp>
      <p:sp>
        <p:nvSpPr>
          <p:cNvPr id="94227" name="Rectangle 2"/>
          <p:cNvSpPr>
            <a:spLocks noGrp="1" noChangeArrowheads="1"/>
          </p:cNvSpPr>
          <p:nvPr>
            <p:ph type="title" idx="4294967295"/>
          </p:nvPr>
        </p:nvSpPr>
        <p:spPr>
          <a:xfrm>
            <a:off x="4800600" y="4038600"/>
            <a:ext cx="4343400" cy="2057400"/>
          </a:xfrm>
        </p:spPr>
        <p:txBody>
          <a:bodyPr/>
          <a:lstStyle/>
          <a:p>
            <a:pPr eaLnBrk="1" hangingPunct="1"/>
            <a:r>
              <a:rPr lang="en-US" altLang="en-US" sz="4000" b="1">
                <a:solidFill>
                  <a:srgbClr val="FFFFFF"/>
                </a:solidFill>
                <a:latin typeface="Arial" pitchFamily="34" charset="0"/>
                <a:ea typeface="ＭＳ Ｐゴシック" pitchFamily="34" charset="-128"/>
                <a:cs typeface="Arial" pitchFamily="34" charset="0"/>
              </a:rPr>
              <a:t>Enemies in Canaan During the Judges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2" name="Rectangle 6"/>
          <p:cNvSpPr>
            <a:spLocks noGrp="1" noRot="1" noChangeArrowheads="1"/>
          </p:cNvSpPr>
          <p:nvPr>
            <p:ph type="title" idx="4294967295"/>
          </p:nvPr>
        </p:nvSpPr>
        <p:spPr>
          <a:xfrm>
            <a:off x="-36513" y="228600"/>
            <a:ext cx="9180513"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What was Israel</a:t>
            </a:r>
            <a:r>
              <a:rPr lang="fr-FR" altLang="ja-JP" sz="3200">
                <a:latin typeface="Arial" pitchFamily="34" charset="0"/>
                <a:ea typeface="ＭＳ Ｐゴシック" pitchFamily="34" charset="-128"/>
                <a:cs typeface="Arial" pitchFamily="34" charset="0"/>
              </a:rPr>
              <a:t>'</a:t>
            </a:r>
            <a:r>
              <a:rPr lang="en-US" altLang="en-US" sz="3200">
                <a:latin typeface="Arial" pitchFamily="34" charset="0"/>
                <a:ea typeface="ＭＳ Ｐゴシック" pitchFamily="34" charset="-128"/>
                <a:cs typeface="Arial" pitchFamily="34" charset="0"/>
              </a:rPr>
              <a:t>s Attitude about the Nations?</a:t>
            </a:r>
          </a:p>
        </p:txBody>
      </p:sp>
      <p:sp>
        <p:nvSpPr>
          <p:cNvPr id="408581" name="Oval 5"/>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grpSp>
        <p:nvGrpSpPr>
          <p:cNvPr id="2" name="Group 2"/>
          <p:cNvGrpSpPr>
            <a:grpSpLocks/>
          </p:cNvGrpSpPr>
          <p:nvPr/>
        </p:nvGrpSpPr>
        <p:grpSpPr bwMode="auto">
          <a:xfrm>
            <a:off x="914400" y="1295400"/>
            <a:ext cx="7315200" cy="5105400"/>
            <a:chOff x="480" y="816"/>
            <a:chExt cx="4608" cy="3216"/>
          </a:xfrm>
        </p:grpSpPr>
        <p:pic>
          <p:nvPicPr>
            <p:cNvPr id="96261" name="Picture 4" descr="JerusalemCenterofWorl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 y="816"/>
              <a:ext cx="4128" cy="3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Text Box 3"/>
            <p:cNvSpPr txBox="1">
              <a:spLocks noChangeArrowheads="1"/>
            </p:cNvSpPr>
            <p:nvPr/>
          </p:nvSpPr>
          <p:spPr bwMode="auto">
            <a:xfrm>
              <a:off x="3312" y="2688"/>
              <a:ext cx="1776" cy="120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b="1"/>
                <a:t>Medieval Christians also saw Jerusalem at the centre of the world (AD 1580)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animEffect transition="in" filter="fade">
                                      <p:cBhvr>
                                        <p:cTn id="7" dur="500"/>
                                        <p:tgtEl>
                                          <p:spTgt spid="408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What was Israel</a:t>
            </a:r>
            <a:r>
              <a:rPr lang="fr-FR" altLang="ja-JP" sz="3200">
                <a:latin typeface="Arial" pitchFamily="34" charset="0"/>
                <a:ea typeface="ＭＳ Ｐゴシック" pitchFamily="34" charset="-128"/>
                <a:cs typeface="Arial" pitchFamily="34" charset="0"/>
              </a:rPr>
              <a:t>'</a:t>
            </a:r>
            <a:r>
              <a:rPr lang="en-US" altLang="en-US" sz="3200">
                <a:latin typeface="Arial" pitchFamily="34" charset="0"/>
                <a:ea typeface="ＭＳ Ｐゴシック" pitchFamily="34" charset="-128"/>
                <a:cs typeface="Arial" pitchFamily="34" charset="0"/>
              </a:rPr>
              <a:t>s Attitude about the Nations?</a:t>
            </a:r>
          </a:p>
        </p:txBody>
      </p:sp>
      <p:sp>
        <p:nvSpPr>
          <p:cNvPr id="182276"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i="1">
                <a:solidFill>
                  <a:srgbClr val="E5E5FF"/>
                </a:solidFill>
                <a:effectLst>
                  <a:outerShdw blurRad="38100" dist="38100" dir="2700000" algn="tl">
                    <a:srgbClr val="000000"/>
                  </a:outerShdw>
                </a:effectLst>
                <a:cs typeface="Arial" pitchFamily="34" charset="0"/>
              </a:rPr>
              <a:t>Readings From the First-Century World</a:t>
            </a:r>
            <a:r>
              <a:rPr lang="en-US" altLang="en-US" sz="2000">
                <a:solidFill>
                  <a:srgbClr val="E5E5FF"/>
                </a:solidFill>
                <a:effectLst>
                  <a:outerShdw blurRad="38100" dist="38100" dir="2700000" algn="tl">
                    <a:srgbClr val="000000"/>
                  </a:outerShdw>
                </a:effectLst>
                <a:cs typeface="Arial" pitchFamily="34" charset="0"/>
              </a:rPr>
              <a: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Ten Jewish Levels of Holiness in the Land</a:t>
            </a:r>
          </a:p>
        </p:txBody>
      </p:sp>
      <p:sp>
        <p:nvSpPr>
          <p:cNvPr id="1402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40296" name="Text Box 8"/>
          <p:cNvSpPr txBox="1">
            <a:spLocks noChangeArrowheads="1"/>
          </p:cNvSpPr>
          <p:nvPr/>
        </p:nvSpPr>
        <p:spPr bwMode="auto">
          <a:xfrm>
            <a:off x="5791200" y="1295400"/>
            <a:ext cx="3429000" cy="5562600"/>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solidFill>
                  <a:srgbClr val="E5E5FF"/>
                </a:solidFill>
                <a:effectLst>
                  <a:outerShdw blurRad="38100" dist="38100" dir="2700000" algn="tl">
                    <a:srgbClr val="000000"/>
                  </a:outerShd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solidFill>
                  <a:schemeClr val="tx1"/>
                </a:solidFill>
                <a:effectLst/>
              </a:rPr>
              <a:t>"</a:t>
            </a:r>
            <a:r>
              <a:rPr lang="en-US" altLang="en-US">
                <a:solidFill>
                  <a:schemeClr val="tx1"/>
                </a:solidFill>
                <a:effectLst/>
              </a:rPr>
              <a:t>There are ten degrees of holiness.  The land of Israel is holier than any other land… in that from it they may bring the Firstfruits and the Two Loaves…"</a:t>
            </a:r>
          </a:p>
        </p:txBody>
      </p:sp>
      <p:sp>
        <p:nvSpPr>
          <p:cNvPr id="140298" name="Rectangle 10"/>
          <p:cNvSpPr>
            <a:spLocks noRot="1" noChangeArrowheads="1"/>
          </p:cNvSpPr>
          <p:nvPr/>
        </p:nvSpPr>
        <p:spPr bwMode="auto">
          <a:xfrm>
            <a:off x="304800" y="1600200"/>
            <a:ext cx="3733800" cy="16002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E5E5FF"/>
                </a:solidFill>
                <a:effectLst>
                  <a:outerShdw blurRad="38100" dist="38100" dir="2700000" algn="tl">
                    <a:srgbClr val="000000"/>
                  </a:outerShdw>
                </a:effectLst>
                <a:cs typeface="Arial" pitchFamily="34" charset="0"/>
              </a:rPr>
              <a:t>Israel vs. </a:t>
            </a:r>
            <a:br>
              <a:rPr lang="en-US" altLang="en-US" sz="3600" b="1">
                <a:solidFill>
                  <a:srgbClr val="E5E5FF"/>
                </a:solidFill>
                <a:effectLst>
                  <a:outerShdw blurRad="38100" dist="38100" dir="2700000" algn="tl">
                    <a:srgbClr val="000000"/>
                  </a:outerShdw>
                </a:effectLst>
                <a:cs typeface="Arial" pitchFamily="34" charset="0"/>
              </a:rPr>
            </a:br>
            <a:r>
              <a:rPr lang="en-US" altLang="en-US" sz="3600" b="1">
                <a:solidFill>
                  <a:srgbClr val="E5E5FF"/>
                </a:solidFill>
                <a:effectLst>
                  <a:outerShdw blurRad="38100" dist="38100" dir="2700000" algn="tl">
                    <a:srgbClr val="000000"/>
                  </a:outerShdw>
                </a:effectLst>
                <a:cs typeface="Arial" pitchFamily="34" charset="0"/>
              </a:rPr>
              <a:t>Other Nations</a:t>
            </a: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10th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78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2"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val="0"/>
              </a:ext>
            </a:extLst>
          </a:blip>
          <a:srcRect/>
          <a:stretch>
            <a:fillRect/>
          </a:stretch>
        </p:blipFill>
        <p:spPr bwMode="auto">
          <a:xfrm>
            <a:off x="4953000" y="0"/>
            <a:ext cx="4191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en-US" altLang="en-US">
                <a:effectLst/>
                <a:ea typeface="ＭＳ Ｐゴシック" pitchFamily="34" charset="-128"/>
              </a:rPr>
              <a:t>Firstfruits: Wave Sheaf Offering</a:t>
            </a:r>
          </a:p>
        </p:txBody>
      </p:sp>
      <p:sp>
        <p:nvSpPr>
          <p:cNvPr id="236549" name="Rectangle 5"/>
          <p:cNvSpPr>
            <a:spLocks noGrp="1" noChangeArrowheads="1"/>
          </p:cNvSpPr>
          <p:nvPr>
            <p:ph type="body" sz="half" idx="2"/>
          </p:nvPr>
        </p:nvSpPr>
        <p:spPr>
          <a:xfrm>
            <a:off x="5105400" y="304800"/>
            <a:ext cx="4038600" cy="2362200"/>
          </a:xfrm>
        </p:spPr>
        <p:txBody>
          <a:bodyPr/>
          <a:lstStyle/>
          <a:p>
            <a:pPr eaLnBrk="1" hangingPunct="1"/>
            <a:r>
              <a:rPr lang="en-US" altLang="en-US" sz="3200">
                <a:ea typeface="ＭＳ Ｐゴシック" pitchFamily="34" charset="-128"/>
                <a:cs typeface="ＭＳ Ｐゴシック" pitchFamily="34" charset="-128"/>
              </a:rPr>
              <a:t>Harvested in the far north of Israel</a:t>
            </a:r>
          </a:p>
          <a:p>
            <a:pPr eaLnBrk="1" hangingPunct="1"/>
            <a:r>
              <a:rPr lang="en-US" altLang="en-US" sz="3200">
                <a:ea typeface="ＭＳ Ｐゴシック" pitchFamily="34" charset="-128"/>
                <a:cs typeface="ＭＳ Ｐゴシック" pitchFamily="34" charset="-128"/>
              </a:rPr>
              <a:t>Brought down to Jerusalem</a:t>
            </a: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4822825"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236552" name="Text Box 8"/>
          <p:cNvSpPr txBox="1">
            <a:spLocks noChangeArrowheads="1"/>
          </p:cNvSpPr>
          <p:nvPr/>
        </p:nvSpPr>
        <p:spPr bwMode="auto">
          <a:xfrm>
            <a:off x="4929188" y="6453188"/>
            <a:ext cx="4179887" cy="369887"/>
          </a:xfrm>
          <a:prstGeom prst="rect">
            <a:avLst/>
          </a:prstGeom>
          <a:noFill/>
          <a:ln>
            <a:noFill/>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r>
              <a:rPr lang="en-US" altLang="en-US" sz="1800">
                <a:solidFill>
                  <a:srgbClr val="FFFFFF"/>
                </a:solidFill>
                <a:effectLst>
                  <a:outerShdw blurRad="38100" dist="38100" dir="2700000" algn="tl">
                    <a:srgbClr val="000000"/>
                  </a:outerShdw>
                </a:effectLst>
                <a:cs typeface="Arial" pitchFamily="34" charset="0"/>
              </a:rPr>
              <a:t>Beitzel, </a:t>
            </a:r>
            <a:r>
              <a:rPr lang="en-US" altLang="en-US" sz="1800" i="1">
                <a:solidFill>
                  <a:srgbClr val="FFFFFF"/>
                </a:solidFill>
                <a:effectLst>
                  <a:outerShdw blurRad="38100" dist="38100" dir="2700000" algn="tl">
                    <a:srgbClr val="000000"/>
                  </a:outerShdw>
                </a:effectLst>
                <a:cs typeface="Arial" pitchFamily="34" charset="0"/>
              </a:rPr>
              <a:t>Moody Atlas of Bible Lands</a:t>
            </a:r>
            <a:r>
              <a:rPr lang="en-US" altLang="en-US" sz="1800">
                <a:solidFill>
                  <a:srgbClr val="FFFFFF"/>
                </a:solidFill>
                <a:effectLst>
                  <a:outerShdw blurRad="38100" dist="38100" dir="2700000" algn="tl">
                    <a:srgbClr val="000000"/>
                  </a:outerShdw>
                </a:effectLst>
                <a:cs typeface="Arial" pitchFamily="34" charset="0"/>
              </a:rPr>
              <a:t>, 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600">
                <a:latin typeface="Arial" pitchFamily="34" charset="0"/>
                <a:ea typeface="ＭＳ Ｐゴシック" pitchFamily="34" charset="-128"/>
                <a:cs typeface="Arial" pitchFamily="34" charset="0"/>
              </a:rPr>
              <a:t>Urban vs. </a:t>
            </a:r>
            <a:br>
              <a:rPr lang="en-US" altLang="en-US" sz="3600">
                <a:latin typeface="Arial" pitchFamily="34" charset="0"/>
                <a:ea typeface="ＭＳ Ｐゴシック" pitchFamily="34" charset="-128"/>
                <a:cs typeface="Arial" pitchFamily="34" charset="0"/>
              </a:rPr>
            </a:br>
            <a:r>
              <a:rPr lang="en-US" altLang="en-US" sz="3600">
                <a:latin typeface="Arial" pitchFamily="34" charset="0"/>
                <a:ea typeface="ＭＳ Ｐゴシック" pitchFamily="34" charset="-128"/>
                <a:cs typeface="Arial" pitchFamily="34" charset="0"/>
              </a:rPr>
              <a:t>Rural Areas</a:t>
            </a:r>
          </a:p>
        </p:txBody>
      </p:sp>
      <p:sp>
        <p:nvSpPr>
          <p:cNvPr id="141316" name="Text Box 4"/>
          <p:cNvSpPr txBox="1">
            <a:spLocks noChangeArrowheads="1"/>
          </p:cNvSpPr>
          <p:nvPr/>
        </p:nvSpPr>
        <p:spPr bwMode="auto">
          <a:xfrm>
            <a:off x="0" y="2971800"/>
            <a:ext cx="3962400" cy="2677656"/>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"The walled cities are still more holy in that they must send forth the lepers [and corpses] from their midst"</a:t>
            </a:r>
            <a:endParaRPr lang="en-US" altLang="en-US"/>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E5E5FF"/>
                </a:solidFill>
                <a:effectLst>
                  <a:outerShdw blurRad="38100" dist="38100" dir="2700000" algn="tl">
                    <a:srgbClr val="000000"/>
                  </a:outerShdw>
                </a:effectLst>
                <a:cs typeface="Arial" pitchFamily="34" charset="0"/>
              </a:rPr>
              <a:t>Ten Jewish Levels of Holiness in the Land</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9th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97325" y="0"/>
            <a:ext cx="5146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600">
                <a:latin typeface="Arial" pitchFamily="34" charset="0"/>
                <a:ea typeface="ＭＳ Ｐゴシック" pitchFamily="34" charset="-128"/>
                <a:cs typeface="Arial" pitchFamily="34" charset="0"/>
              </a:rPr>
              <a:t>Jerusalem vs. Other Cities</a:t>
            </a:r>
          </a:p>
        </p:txBody>
      </p:sp>
      <p:sp>
        <p:nvSpPr>
          <p:cNvPr id="141316" name="Text Box 4"/>
          <p:cNvSpPr txBox="1">
            <a:spLocks noChangeArrowheads="1"/>
          </p:cNvSpPr>
          <p:nvPr/>
        </p:nvSpPr>
        <p:spPr bwMode="auto">
          <a:xfrm>
            <a:off x="0" y="2971800"/>
            <a:ext cx="39624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"Within the wall [of Jerusalem] is still more holy for there [only] they will eat [the holy food]"</a:t>
            </a:r>
            <a:endParaRPr lang="en-US" altLang="en-US"/>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E5E5FF"/>
                </a:solidFill>
                <a:effectLst>
                  <a:outerShdw blurRad="38100" dist="38100" dir="2700000" algn="tl">
                    <a:srgbClr val="000000"/>
                  </a:outerShdw>
                </a:effectLst>
                <a:cs typeface="Arial" pitchFamily="34" charset="0"/>
              </a:rPr>
              <a:t>Ten Jewish Levels of Holiness in the Land</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8th Most Holy Place</a:t>
            </a:r>
          </a:p>
        </p:txBody>
      </p:sp>
      <p:sp>
        <p:nvSpPr>
          <p:cNvPr id="106535"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b="1">
                <a:solidFill>
                  <a:srgbClr val="FFFFFF"/>
                </a:solidFill>
                <a:cs typeface="Arial" pitchFamily="34" charset="0"/>
              </a:rPr>
              <a:t>Jerusalem</a:t>
            </a: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0" y="0"/>
            <a:ext cx="7924800" cy="6858000"/>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048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eaLnBrk="1" hangingPunct="1"/>
            <a:r>
              <a:rPr lang="en-US" altLang="en-US" sz="3600" b="1">
                <a:effectLst>
                  <a:outerShdw blurRad="38100" dist="38100" dir="2700000" algn="tl">
                    <a:srgbClr val="000000"/>
                  </a:outerShdw>
                </a:effectLst>
                <a:ea typeface="ＭＳ Ｐゴシック" pitchFamily="34" charset="-128"/>
              </a:rPr>
              <a:t>Rationale: </a:t>
            </a:r>
            <a:br>
              <a:rPr lang="en-US" altLang="en-US" sz="3600" b="1">
                <a:effectLst>
                  <a:outerShdw blurRad="38100" dist="38100" dir="2700000" algn="tl">
                    <a:srgbClr val="000000"/>
                  </a:outerShdw>
                </a:effectLst>
                <a:ea typeface="ＭＳ Ｐゴシック" pitchFamily="34" charset="-128"/>
              </a:rPr>
            </a:br>
            <a:r>
              <a:rPr lang="en-US" altLang="en-US" sz="3600" b="1">
                <a:effectLst>
                  <a:outerShdw blurRad="38100" dist="38100" dir="2700000" algn="tl">
                    <a:srgbClr val="000000"/>
                  </a:outerShdw>
                </a:effectLst>
                <a:ea typeface="ＭＳ Ｐゴシック" pitchFamily="34" charset="-128"/>
              </a:rPr>
              <a:t>Why Study ANE Peoples?</a:t>
            </a:r>
          </a:p>
        </p:txBody>
      </p:sp>
      <p:sp>
        <p:nvSpPr>
          <p:cNvPr id="20483" name="Rectangle 3"/>
          <p:cNvSpPr>
            <a:spLocks noGrp="1" noChangeArrowheads="1"/>
          </p:cNvSpPr>
          <p:nvPr>
            <p:ph type="body" idx="1"/>
          </p:nvPr>
        </p:nvSpPr>
        <p:spPr>
          <a:xfrm>
            <a:off x="263525" y="1598613"/>
            <a:ext cx="7585075" cy="534987"/>
          </a:xfrm>
          <a:effectLst>
            <a:outerShdw blurRad="50800" dist="38100" dir="2700000" rotWithShape="0">
              <a:srgbClr val="000000">
                <a:alpha val="42999"/>
              </a:srgbClr>
            </a:outerShdw>
          </a:effectLst>
        </p:spPr>
        <p:txBody>
          <a:bodyPr/>
          <a:lstStyle/>
          <a:p>
            <a:pPr eaLnBrk="1" hangingPunct="1">
              <a:lnSpc>
                <a:spcPct val="90000"/>
              </a:lnSpc>
            </a:pPr>
            <a:r>
              <a:rPr lang="en-US" altLang="en-US" b="1">
                <a:solidFill>
                  <a:schemeClr val="hlink"/>
                </a:solidFill>
                <a:effectLst>
                  <a:outerShdw blurRad="38100" dist="38100" dir="2700000" algn="tl">
                    <a:srgbClr val="000000"/>
                  </a:outerShdw>
                </a:effectLst>
                <a:ea typeface="ＭＳ Ｐゴシック" pitchFamily="34" charset="-128"/>
              </a:rPr>
              <a:t>Exegete OT Scripture</a:t>
            </a:r>
          </a:p>
        </p:txBody>
      </p:sp>
      <p:sp>
        <p:nvSpPr>
          <p:cNvPr id="40964" name="Text Box 4"/>
          <p:cNvSpPr txBox="1">
            <a:spLocks noChangeArrowheads="1"/>
          </p:cNvSpPr>
          <p:nvPr/>
        </p:nvSpPr>
        <p:spPr bwMode="auto">
          <a:xfrm>
            <a:off x="8620125" y="0"/>
            <a:ext cx="523875" cy="457200"/>
          </a:xfrm>
          <a:prstGeom prst="rect">
            <a:avLst/>
          </a:prstGeom>
          <a:solidFill>
            <a:srgbClr val="0000FF"/>
          </a:solidFill>
          <a:ln w="9525">
            <a:no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effectLst>
                  <a:outerShdw blurRad="38100" dist="38100" dir="2700000" algn="tl">
                    <a:srgbClr val="000000"/>
                  </a:outerShdw>
                </a:effectLst>
              </a:rPr>
              <a:t>71</a:t>
            </a:r>
          </a:p>
        </p:txBody>
      </p:sp>
      <p:sp>
        <p:nvSpPr>
          <p:cNvPr id="5" name="Rectangle 3"/>
          <p:cNvSpPr txBox="1">
            <a:spLocks noChangeArrowheads="1"/>
          </p:cNvSpPr>
          <p:nvPr/>
        </p:nvSpPr>
        <p:spPr bwMode="auto">
          <a:xfrm>
            <a:off x="152400" y="2362200"/>
            <a:ext cx="7585075"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Genesis 12:1-3—Why did Abraham leave Ur with his entire family?</a:t>
            </a:r>
          </a:p>
        </p:txBody>
      </p:sp>
      <p:sp>
        <p:nvSpPr>
          <p:cNvPr id="6" name="Rectangle 3"/>
          <p:cNvSpPr txBox="1">
            <a:spLocks noChangeArrowheads="1"/>
          </p:cNvSpPr>
          <p:nvPr/>
        </p:nvSpPr>
        <p:spPr bwMode="auto">
          <a:xfrm>
            <a:off x="152400" y="3581400"/>
            <a:ext cx="7585075" cy="15240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1 Samuel 13:19—Why did the Israelites go to the Philistine camp to sharpen their weapons to use against them?</a:t>
            </a:r>
          </a:p>
        </p:txBody>
      </p:sp>
      <p:sp>
        <p:nvSpPr>
          <p:cNvPr id="7" name="Rectangle 3"/>
          <p:cNvSpPr txBox="1">
            <a:spLocks noChangeArrowheads="1"/>
          </p:cNvSpPr>
          <p:nvPr/>
        </p:nvSpPr>
        <p:spPr bwMode="auto">
          <a:xfrm>
            <a:off x="152400" y="5257800"/>
            <a:ext cx="7585075" cy="1600200"/>
          </a:xfrm>
          <a:prstGeom prst="rect">
            <a:avLst/>
          </a:prstGeom>
          <a:noFill/>
          <a:ln>
            <a:noFill/>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Psalm 29:3—Why does the psalmist claim that the L</a:t>
            </a:r>
            <a:r>
              <a:rPr lang="en-US" altLang="en-US" b="1">
                <a:solidFill>
                  <a:schemeClr val="hlink"/>
                </a:solidFill>
                <a:effectLst>
                  <a:outerShdw blurRad="38100" dist="38100" dir="2700000" algn="tl">
                    <a:srgbClr val="000000"/>
                  </a:outerShdw>
                </a:effectLst>
              </a:rPr>
              <a:t>ORD</a:t>
            </a:r>
            <a:r>
              <a:rPr lang="en-US" altLang="en-US" sz="2800" b="1">
                <a:solidFill>
                  <a:schemeClr val="hlink"/>
                </a:solidFill>
                <a:effectLst>
                  <a:outerShdw blurRad="38100" dist="38100" dir="2700000" algn="tl">
                    <a:srgbClr val="000000"/>
                  </a:outerShdw>
                </a:effectLst>
              </a:rPr>
              <a:t> is </a:t>
            </a:r>
            <a:r>
              <a:rPr lang="en-US" altLang="ja-JP" sz="2800" b="1">
                <a:solidFill>
                  <a:schemeClr val="hlink"/>
                </a:solidFill>
                <a:effectLst>
                  <a:outerShdw blurRad="38100" dist="38100" dir="2700000" algn="tl">
                    <a:srgbClr val="000000"/>
                  </a:outerShdw>
                </a:effectLst>
              </a:rPr>
              <a:t>"</a:t>
            </a:r>
            <a:r>
              <a:rPr lang="en-US" altLang="en-US" sz="2800" b="1">
                <a:solidFill>
                  <a:schemeClr val="hlink"/>
                </a:solidFill>
                <a:effectLst>
                  <a:outerShdw blurRad="38100" dist="38100" dir="2700000" algn="tl">
                    <a:srgbClr val="000000"/>
                  </a:outerShdw>
                </a:effectLst>
              </a:rPr>
              <a:t>above the waters</a:t>
            </a:r>
            <a:r>
              <a:rPr lang="en-US" altLang="ja-JP" sz="2800" b="1">
                <a:solidFill>
                  <a:schemeClr val="hlink"/>
                </a:solidFill>
                <a:effectLst>
                  <a:outerShdw blurRad="38100" dist="38100" dir="2700000" algn="tl">
                    <a:srgbClr val="000000"/>
                  </a:outerShdw>
                </a:effectLst>
              </a:rPr>
              <a:t>"</a:t>
            </a:r>
            <a:r>
              <a:rPr lang="en-US" altLang="en-US" sz="2800" b="1">
                <a:solidFill>
                  <a:schemeClr val="hlink"/>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r>
              <a:rPr lang="en-US" altLang="en-US">
                <a:ea typeface="ＭＳ Ｐゴシック" pitchFamily="34" charset="-128"/>
              </a:rPr>
              <a:t>Temple Mount</a:t>
            </a:r>
          </a:p>
        </p:txBody>
      </p:sp>
      <p:pic>
        <p:nvPicPr>
          <p:cNvPr id="108547"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Temple Mount vs. Other Sections</a:t>
            </a:r>
          </a:p>
        </p:txBody>
      </p:sp>
      <p:sp>
        <p:nvSpPr>
          <p:cNvPr id="146441" name="Text Box 9"/>
          <p:cNvSpPr txBox="1">
            <a:spLocks noChangeArrowheads="1"/>
          </p:cNvSpPr>
          <p:nvPr/>
        </p:nvSpPr>
        <p:spPr bwMode="auto">
          <a:xfrm>
            <a:off x="0" y="3200400"/>
            <a:ext cx="40386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"No man or woman that has a flux, no menstruant, and no woman after childbirth may enter therein."</a:t>
            </a:r>
            <a:endParaRPr lang="en-US" altLang="en-US"/>
          </a:p>
        </p:txBody>
      </p:sp>
      <p:sp>
        <p:nvSpPr>
          <p:cNvPr id="146444" name="Rectangle 12"/>
          <p:cNvSpPr>
            <a:spLocks noChangeArrowheads="1"/>
          </p:cNvSpPr>
          <p:nvPr/>
        </p:nvSpPr>
        <p:spPr bwMode="auto">
          <a:xfrm rot="-554897">
            <a:off x="7173913" y="2824163"/>
            <a:ext cx="990600" cy="6985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FFFFFF"/>
                </a:solidFill>
                <a:effectLst>
                  <a:outerShdw blurRad="38100" dist="38100" dir="2700000" algn="tl">
                    <a:srgbClr val="000000"/>
                  </a:outerShdw>
                </a:effectLst>
                <a:cs typeface="Arial" pitchFamily="34" charset="0"/>
              </a:rPr>
              <a:t>7th Most Holy Place</a:t>
            </a: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3"/>
          <p:cNvSpPr>
            <a:spLocks noGrp="1" noChangeArrowheads="1"/>
          </p:cNvSpPr>
          <p:nvPr>
            <p:ph type="title"/>
          </p:nvPr>
        </p:nvSpPr>
        <p:spPr>
          <a:xfrm>
            <a:off x="457200" y="1600200"/>
            <a:ext cx="3352800" cy="1143000"/>
          </a:xfrm>
        </p:spPr>
        <p:txBody>
          <a:bodyPr/>
          <a:lstStyle/>
          <a:p>
            <a:pPr eaLnBrk="1" hangingPunct="1"/>
            <a:r>
              <a:rPr lang="en-US" altLang="en-US">
                <a:ea typeface="ＭＳ Ｐゴシック" pitchFamily="34" charset="-128"/>
              </a:rPr>
              <a:t>The Rampart</a:t>
            </a:r>
          </a:p>
        </p:txBody>
      </p:sp>
      <p:pic>
        <p:nvPicPr>
          <p:cNvPr id="110594"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5025" y="381000"/>
            <a:ext cx="4498975"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rPr>
              <a:t>The Rampart vs. the Rest of Temple Mount</a:t>
            </a:r>
            <a:endParaRPr lang="en-US" altLang="en-US" sz="4400">
              <a:solidFill>
                <a:srgbClr val="FFFFFF"/>
              </a:solidFill>
            </a:endParaRPr>
          </a:p>
        </p:txBody>
      </p:sp>
      <p:sp>
        <p:nvSpPr>
          <p:cNvPr id="149509" name="Text Box 5"/>
          <p:cNvSpPr txBox="1">
            <a:spLocks noChangeArrowheads="1"/>
          </p:cNvSpPr>
          <p:nvPr/>
        </p:nvSpPr>
        <p:spPr bwMode="auto">
          <a:xfrm>
            <a:off x="0" y="3271838"/>
            <a:ext cx="42672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solidFill>
                  <a:srgbClr val="FFFFFF"/>
                </a:solidFill>
              </a:rPr>
              <a:t>"No Gentiles and none that have contracted uncleanness from a corpse may enter"</a:t>
            </a:r>
            <a:endParaRPr lang="en-US" altLang="en-US">
              <a:solidFill>
                <a:srgbClr val="FFFFFF"/>
              </a:solidFill>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200">
              <a:solidFill>
                <a:srgbClr val="FFFFFF"/>
              </a:solidFill>
            </a:endParaRPr>
          </a:p>
        </p:txBody>
      </p:sp>
      <p:sp>
        <p:nvSpPr>
          <p:cNvPr id="110598"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a:solidFill>
                  <a:srgbClr val="FFFFFF"/>
                </a:solidFill>
                <a:latin typeface="Arials" charset="0"/>
              </a:rPr>
              <a:t>6th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1447800"/>
            <a:ext cx="8153400" cy="5027613"/>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1" name="Rectangle 2"/>
          <p:cNvSpPr>
            <a:spLocks noGrp="1" noChangeArrowheads="1"/>
          </p:cNvSpPr>
          <p:nvPr>
            <p:ph type="title"/>
          </p:nvPr>
        </p:nvSpPr>
        <p:spPr>
          <a:xfrm>
            <a:off x="3635896" y="-459432"/>
            <a:ext cx="4953000" cy="350838"/>
          </a:xfrm>
        </p:spPr>
        <p:txBody>
          <a:bodyPr/>
          <a:lstStyle/>
          <a:p>
            <a:pPr eaLnBrk="1" hangingPunct="1"/>
            <a:r>
              <a:rPr lang="en-US" altLang="en-US">
                <a:solidFill>
                  <a:schemeClr val="bg1"/>
                </a:solidFill>
                <a:ea typeface="ＭＳ Ｐゴシック" pitchFamily="34" charset="-128"/>
              </a:rPr>
              <a:t>Court of Women</a:t>
            </a:r>
          </a:p>
        </p:txBody>
      </p:sp>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Women</a:t>
            </a:r>
          </a:p>
        </p:txBody>
      </p:sp>
      <p:sp>
        <p:nvSpPr>
          <p:cNvPr id="150533" name="Text Box 5"/>
          <p:cNvSpPr txBox="1">
            <a:spLocks noChangeArrowheads="1"/>
          </p:cNvSpPr>
          <p:nvPr/>
        </p:nvSpPr>
        <p:spPr bwMode="auto">
          <a:xfrm>
            <a:off x="0" y="2209800"/>
            <a:ext cx="3276600"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This closest place for women also excluded men who had immersed themselves the same day </a:t>
            </a: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5th Most Holy Place</a:t>
            </a: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4000">
              <a:solidFill>
                <a:srgbClr val="FFFFFF"/>
              </a:solidFill>
            </a:endParaRPr>
          </a:p>
        </p:txBody>
      </p:sp>
      <p:sp>
        <p:nvSpPr>
          <p:cNvPr id="150538" name="Text Box 10"/>
          <p:cNvSpPr txBox="1">
            <a:spLocks noChangeArrowheads="1"/>
          </p:cNvSpPr>
          <p:nvPr/>
        </p:nvSpPr>
        <p:spPr bwMode="auto">
          <a:xfrm>
            <a:off x="3347864" y="4893568"/>
            <a:ext cx="3384376"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Israelites</a:t>
            </a:r>
          </a:p>
        </p:txBody>
      </p:sp>
      <p:sp>
        <p:nvSpPr>
          <p:cNvPr id="150539" name="Text Box 11"/>
          <p:cNvSpPr txBox="1">
            <a:spLocks noChangeArrowheads="1"/>
          </p:cNvSpPr>
          <p:nvPr/>
        </p:nvSpPr>
        <p:spPr bwMode="auto">
          <a:xfrm rot="4190545">
            <a:off x="5869844" y="3733334"/>
            <a:ext cx="26685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Israelites</a:t>
            </a:r>
          </a:p>
        </p:txBody>
      </p:sp>
      <p:sp>
        <p:nvSpPr>
          <p:cNvPr id="150540" name="Text Box 12"/>
          <p:cNvSpPr txBox="1">
            <a:spLocks noChangeArrowheads="1"/>
          </p:cNvSpPr>
          <p:nvPr/>
        </p:nvSpPr>
        <p:spPr bwMode="auto">
          <a:xfrm rot="4130650">
            <a:off x="5562316" y="3673009"/>
            <a:ext cx="45354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Women?/Gentiles</a:t>
            </a:r>
          </a:p>
        </p:txBody>
      </p:sp>
      <p:sp>
        <p:nvSpPr>
          <p:cNvPr id="150541" name="Text Box 13"/>
          <p:cNvSpPr txBox="1">
            <a:spLocks noChangeArrowheads="1"/>
          </p:cNvSpPr>
          <p:nvPr/>
        </p:nvSpPr>
        <p:spPr bwMode="auto">
          <a:xfrm>
            <a:off x="3275856" y="2996952"/>
            <a:ext cx="352839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effectLst>
                  <a:glow rad="228600">
                    <a:schemeClr val="tx1"/>
                  </a:glow>
                </a:effectLst>
              </a:rPr>
              <a:t>Priests</a:t>
            </a:r>
          </a:p>
        </p:txBody>
      </p:sp>
      <p:sp>
        <p:nvSpPr>
          <p:cNvPr id="150542" name="Line 14"/>
          <p:cNvSpPr>
            <a:spLocks noChangeShapeType="1"/>
          </p:cNvSpPr>
          <p:nvPr/>
        </p:nvSpPr>
        <p:spPr bwMode="auto">
          <a:xfrm>
            <a:off x="6660232" y="1652736"/>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fontAlgn="t">
              <a:spcBef>
                <a:spcPct val="50000"/>
              </a:spcBef>
              <a:defRPr/>
            </a:pPr>
            <a:endParaRPr lang="en-US" sz="3600">
              <a:solidFill>
                <a:srgbClr val="000000"/>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3810000" y="1828800"/>
            <a:ext cx="4953000" cy="350838"/>
          </a:xfrm>
        </p:spPr>
        <p:txBody>
          <a:bodyPr/>
          <a:lstStyle/>
          <a:p>
            <a:pPr eaLnBrk="1" hangingPunct="1"/>
            <a:r>
              <a:rPr lang="en-US" altLang="en-US">
                <a:solidFill>
                  <a:schemeClr val="bg1"/>
                </a:solidFill>
                <a:ea typeface="ＭＳ Ｐゴシック" pitchFamily="34" charset="-128"/>
              </a:rPr>
              <a:t>Court of Israelites</a:t>
            </a:r>
          </a:p>
        </p:txBody>
      </p:sp>
      <p:pic>
        <p:nvPicPr>
          <p:cNvPr id="114690"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Israelites</a:t>
            </a:r>
          </a:p>
        </p:txBody>
      </p:sp>
      <p:sp>
        <p:nvSpPr>
          <p:cNvPr id="167941" name="Text Box 5"/>
          <p:cNvSpPr txBox="1">
            <a:spLocks noChangeArrowheads="1"/>
          </p:cNvSpPr>
          <p:nvPr/>
        </p:nvSpPr>
        <p:spPr bwMode="auto">
          <a:xfrm>
            <a:off x="0" y="2362200"/>
            <a:ext cx="34925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men whose atonement was complete could enter (otherwise they needed a sin offering)</a:t>
            </a: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4th Most Holy Place</a:t>
            </a: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962400" y="304800"/>
            <a:ext cx="3276600" cy="6278563"/>
          </a:xfrm>
        </p:spPr>
        <p:txBody>
          <a:bodyPr/>
          <a:lstStyle/>
          <a:p>
            <a:pPr eaLnBrk="1" hangingPunct="1"/>
            <a:r>
              <a:rPr lang="en-US" altLang="en-US">
                <a:solidFill>
                  <a:schemeClr val="bg1"/>
                </a:solidFill>
                <a:ea typeface="ＭＳ Ｐゴシック" pitchFamily="34" charset="-128"/>
              </a:rPr>
              <a:t>The Inner Temple Court and the steps leading to the Nicanor Gate</a:t>
            </a:r>
          </a:p>
        </p:txBody>
      </p:sp>
      <p:pic>
        <p:nvPicPr>
          <p:cNvPr id="116738"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0" y="304800"/>
            <a:ext cx="512603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Priests</a:t>
            </a:r>
          </a:p>
        </p:txBody>
      </p:sp>
      <p:sp>
        <p:nvSpPr>
          <p:cNvPr id="151558" name="Text Box 6"/>
          <p:cNvSpPr txBox="1">
            <a:spLocks noChangeArrowheads="1"/>
          </p:cNvSpPr>
          <p:nvPr/>
        </p:nvSpPr>
        <p:spPr bwMode="auto">
          <a:xfrm>
            <a:off x="76200" y="2514600"/>
            <a:ext cx="36322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for priests and men who </a:t>
            </a:r>
            <a:r>
              <a:rPr lang="en-US" altLang="ja-JP"/>
              <a:t>"must perform the laying on our hands, slaughtering, and waving"</a:t>
            </a:r>
            <a:endParaRPr lang="en-US" altLang="en-US"/>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3rd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1905000" y="2438400"/>
            <a:ext cx="5715000" cy="1219200"/>
          </a:xfrm>
        </p:spPr>
        <p:txBody>
          <a:bodyPr/>
          <a:lstStyle/>
          <a:p>
            <a:pPr eaLnBrk="1" hangingPunct="1"/>
            <a:r>
              <a:rPr lang="en-US" altLang="en-US" sz="4000">
                <a:solidFill>
                  <a:schemeClr val="bg1"/>
                </a:solidFill>
                <a:ea typeface="ＭＳ Ｐゴシック" pitchFamily="34" charset="-128"/>
              </a:rPr>
              <a:t>The Great Basin in the Court of the Priests.</a:t>
            </a:r>
          </a:p>
        </p:txBody>
      </p:sp>
      <p:pic>
        <p:nvPicPr>
          <p:cNvPr id="118786" name="Picture 3" descr="Great Bas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339850"/>
            <a:ext cx="8458200" cy="509428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rPr>
              <a:t>Between </a:t>
            </a:r>
            <a:br>
              <a:rPr lang="en-US" altLang="en-US" sz="3600" b="1">
                <a:solidFill>
                  <a:srgbClr val="FFFFFF"/>
                </a:solidFill>
                <a:effectLst>
                  <a:outerShdw blurRad="38100" dist="38100" dir="2700000" algn="tl">
                    <a:srgbClr val="000000"/>
                  </a:outerShdw>
                </a:effectLst>
              </a:rPr>
            </a:br>
            <a:r>
              <a:rPr lang="en-US" altLang="en-US" sz="3600" b="1">
                <a:solidFill>
                  <a:srgbClr val="FFFFFF"/>
                </a:solidFill>
                <a:effectLst>
                  <a:outerShdw blurRad="38100" dist="38100" dir="2700000" algn="tl">
                    <a:srgbClr val="000000"/>
                  </a:outerShdw>
                </a:effectLst>
              </a:rPr>
              <a:t>Porch &amp; Altar</a:t>
            </a:r>
          </a:p>
        </p:txBody>
      </p:sp>
      <p:sp>
        <p:nvSpPr>
          <p:cNvPr id="152582" name="Text Box 6"/>
          <p:cNvSpPr txBox="1">
            <a:spLocks noChangeArrowheads="1"/>
          </p:cNvSpPr>
          <p:nvPr/>
        </p:nvSpPr>
        <p:spPr bwMode="auto">
          <a:xfrm>
            <a:off x="0" y="2971800"/>
            <a:ext cx="3810000" cy="2246769"/>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priests without blemishes and hair tied could enter here to wash their hands and feet </a:t>
            </a: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2nd Most Holy Place</a:t>
            </a:r>
          </a:p>
        </p:txBody>
      </p:sp>
      <p:sp>
        <p:nvSpPr>
          <p:cNvPr id="152584" name="Text Box 8"/>
          <p:cNvSpPr txBox="1">
            <a:spLocks noChangeArrowheads="1"/>
          </p:cNvSpPr>
          <p:nvPr/>
        </p:nvSpPr>
        <p:spPr bwMode="auto">
          <a:xfrm>
            <a:off x="7740383" y="3059113"/>
            <a:ext cx="120227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Porch</a:t>
            </a:r>
          </a:p>
        </p:txBody>
      </p:sp>
      <p:sp>
        <p:nvSpPr>
          <p:cNvPr id="152585" name="Text Box 9"/>
          <p:cNvSpPr txBox="1">
            <a:spLocks noChangeArrowheads="1"/>
          </p:cNvSpPr>
          <p:nvPr/>
        </p:nvSpPr>
        <p:spPr bwMode="auto">
          <a:xfrm>
            <a:off x="7777699" y="4724400"/>
            <a:ext cx="1005403"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Altar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5257800" y="274638"/>
            <a:ext cx="3733800" cy="1401762"/>
          </a:xfrm>
        </p:spPr>
        <p:txBody>
          <a:bodyPr/>
          <a:lstStyle/>
          <a:p>
            <a:pPr eaLnBrk="1" hangingPunct="1"/>
            <a:r>
              <a:rPr lang="en-US" altLang="en-US" sz="3600" b="1">
                <a:solidFill>
                  <a:schemeClr val="bg1"/>
                </a:solidFill>
                <a:ea typeface="ＭＳ Ｐゴシック" pitchFamily="34" charset="-128"/>
              </a:rPr>
              <a:t>The Great Gates</a:t>
            </a:r>
          </a:p>
        </p:txBody>
      </p:sp>
      <p:pic>
        <p:nvPicPr>
          <p:cNvPr id="120834" name="Picture 3" descr="The Great Ga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4787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677656"/>
          </a:xfrm>
          <a:prstGeom prst="rect">
            <a:avLst/>
          </a:prstGeom>
          <a:solidFill>
            <a:srgbClr val="000514"/>
          </a:solidFill>
          <a:ln w="9525">
            <a:noFill/>
            <a:miter lim="800000"/>
            <a:headEnd/>
            <a:tailEnd/>
          </a:ln>
          <a:effectLst/>
        </p:spPr>
        <p:txBody>
          <a:bodyPr anchor="ctr"/>
          <a:lstStyle/>
          <a:p>
            <a:pPr algn="ctr" eaLnBrk="1" hangingPunct="1"/>
            <a:r>
              <a:rPr lang="en-US" sz="2800" b="1">
                <a:solidFill>
                  <a:srgbClr val="FFFFFF"/>
                </a:solidFill>
                <a:cs typeface="Arial" pitchFamily="34" charset="0"/>
              </a:rPr>
              <a:t>These led to the temple sanctuary. Only priests with hands and feet washed could enter here.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priests with hands and feet washed can enter here</a:t>
            </a: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cs typeface="Arial" pitchFamily="34" charset="0"/>
              </a:rPr>
              <a:t>The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00647"/>
            <a:ext cx="9144000" cy="4884737"/>
          </a:xfrm>
          <a:prstGeom prst="rect">
            <a:avLst/>
          </a:prstGeom>
          <a:solidFill>
            <a:srgbClr val="000514"/>
          </a:solidFill>
          <a:ln w="9525">
            <a:noFill/>
            <a:miter lim="800000"/>
            <a:headEnd/>
            <a:tailEnd/>
          </a:ln>
          <a:effec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cs typeface="Arial" pitchFamily="34" charset="0"/>
              </a:rPr>
              <a:t>The Holy Place</a:t>
            </a:r>
          </a:p>
        </p:txBody>
      </p:sp>
    </p:spTree>
    <p:extLst>
      <p:ext uri="{BB962C8B-B14F-4D97-AF65-F5344CB8AC3E}">
        <p14:creationId xmlns:p14="http://schemas.microsoft.com/office/powerpoint/2010/main" val="142448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609"/>
                                        </p:tgtEl>
                                        <p:attrNameLst>
                                          <p:attrName>style.visibility</p:attrName>
                                        </p:attrNameLst>
                                      </p:cBhvr>
                                      <p:to>
                                        <p:strVal val="visible"/>
                                      </p:to>
                                    </p:set>
                                    <p:animEffect transition="in" filter="fade">
                                      <p:cBhvr>
                                        <p:cTn id="7"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24930" name="Rectangle 2"/>
          <p:cNvSpPr>
            <a:spLocks noGrp="1" noChangeArrowheads="1"/>
          </p:cNvSpPr>
          <p:nvPr>
            <p:ph type="title"/>
          </p:nvPr>
        </p:nvSpPr>
        <p:spPr>
          <a:xfrm>
            <a:off x="1600200" y="2362200"/>
            <a:ext cx="5867400" cy="990600"/>
          </a:xfrm>
        </p:spPr>
        <p:txBody>
          <a:bodyPr/>
          <a:lstStyle/>
          <a:p>
            <a:pPr eaLnBrk="1" hangingPunct="1"/>
            <a:r>
              <a:rPr lang="en-US" altLang="en-US">
                <a:solidFill>
                  <a:schemeClr val="bg1"/>
                </a:solidFill>
                <a:ea typeface="ＭＳ Ｐゴシック" pitchFamily="34" charset="-128"/>
              </a:rPr>
              <a:t>The Holy of Holies</a:t>
            </a:r>
          </a:p>
        </p:txBody>
      </p:sp>
      <p:pic>
        <p:nvPicPr>
          <p:cNvPr id="124931" name="Picture 3" descr="the ar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1524000"/>
            <a:ext cx="7696200" cy="500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Holy of Holies</a:t>
            </a:r>
          </a:p>
        </p:txBody>
      </p:sp>
      <p:sp>
        <p:nvSpPr>
          <p:cNvPr id="124933" name="Text Box 6"/>
          <p:cNvSpPr txBox="1">
            <a:spLocks noChangeArrowheads="1"/>
          </p:cNvSpPr>
          <p:nvPr/>
        </p:nvSpPr>
        <p:spPr bwMode="auto">
          <a:xfrm>
            <a:off x="0" y="2143125"/>
            <a:ext cx="3132138"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the High Priest could enter behind the veil and only once yearly on the Day of Atonement </a:t>
            </a: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Holiest Place of All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screen">
            <a:lum bright="-38000"/>
            <a:extLst>
              <a:ext uri="{28A0092B-C50C-407E-A947-70E740481C1C}">
                <a14:useLocalDpi xmlns:a14="http://schemas.microsoft.com/office/drawing/2010/main" val="0"/>
              </a:ext>
            </a:extLst>
          </a:blip>
          <a:srcRect/>
          <a:stretch>
            <a:fillRect/>
          </a:stretch>
        </p:blipFill>
        <p:spPr bwMode="auto">
          <a:xfrm>
            <a:off x="-381000" y="0"/>
            <a:ext cx="9525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eaLnBrk="1" hangingPunct="1">
              <a:defRPr/>
            </a:pPr>
            <a:r>
              <a:rPr lang="en-US" sz="3600">
                <a:ea typeface="+mj-ea"/>
                <a:cs typeface="+mj-cs"/>
              </a:rPr>
              <a:t>Rationale: </a:t>
            </a:r>
            <a:br>
              <a:rPr lang="en-US" sz="3600">
                <a:ea typeface="+mj-ea"/>
                <a:cs typeface="+mj-cs"/>
              </a:rPr>
            </a:br>
            <a:r>
              <a:rPr lang="en-US" sz="3600">
                <a:ea typeface="+mj-ea"/>
                <a:cs typeface="+mj-cs"/>
              </a:rPr>
              <a:t>Why Study ANE Peoples?</a:t>
            </a:r>
          </a:p>
        </p:txBody>
      </p:sp>
      <p:sp>
        <p:nvSpPr>
          <p:cNvPr id="158723" name="Rectangle 3"/>
          <p:cNvSpPr>
            <a:spLocks noGrp="1" noChangeArrowheads="1"/>
          </p:cNvSpPr>
          <p:nvPr>
            <p:ph type="body" idx="1"/>
          </p:nvPr>
        </p:nvSpPr>
        <p:spPr>
          <a:xfrm>
            <a:off x="263525" y="1598613"/>
            <a:ext cx="8052891" cy="4497387"/>
          </a:xfrm>
        </p:spPr>
        <p:txBody>
          <a:bodyPr/>
          <a:lstStyle/>
          <a:p>
            <a:pPr eaLnBrk="1" hangingPunct="1"/>
            <a:r>
              <a:rPr lang="en-US" altLang="en-US" sz="3600" b="1" dirty="0">
                <a:solidFill>
                  <a:schemeClr val="hlink"/>
                </a:solidFill>
                <a:effectLst>
                  <a:outerShdw blurRad="38100" dist="38100" dir="2700000" algn="tl">
                    <a:srgbClr val="000000"/>
                  </a:outerShdw>
                </a:effectLst>
                <a:ea typeface="ＭＳ Ｐゴシック" pitchFamily="34" charset="-128"/>
              </a:rPr>
              <a:t>Exegete Present Culture</a:t>
            </a:r>
          </a:p>
          <a:p>
            <a:pPr lvl="1" eaLnBrk="1" hangingPunct="1"/>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en-US" altLang="en-US" sz="3200" b="1" dirty="0">
                <a:solidFill>
                  <a:schemeClr val="hlink"/>
                </a:solidFill>
                <a:effectLst>
                  <a:outerShdw blurRad="38100" dist="38100" dir="2700000" algn="tl">
                    <a:srgbClr val="000000"/>
                  </a:outerShdw>
                </a:effectLst>
                <a:ea typeface="ＭＳ Ｐゴシック" pitchFamily="34" charset="-128"/>
              </a:rPr>
              <a:t>What cultural values of unbelievers do you observe in </a:t>
            </a:r>
            <a:r>
              <a:rPr lang="en-US" altLang="en-US" sz="3200" b="1">
                <a:solidFill>
                  <a:schemeClr val="hlink"/>
                </a:solidFill>
                <a:effectLst>
                  <a:outerShdw blurRad="38100" dist="38100" dir="2700000" algn="tl">
                    <a:srgbClr val="000000"/>
                  </a:outerShdw>
                </a:effectLst>
                <a:ea typeface="ＭＳ Ｐゴシック" pitchFamily="34" charset="-128"/>
              </a:rPr>
              <a:t>this country?</a:t>
            </a:r>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en-US" altLang="en-US" sz="3200" b="1" dirty="0">
                <a:solidFill>
                  <a:schemeClr val="hlink"/>
                </a:solidFill>
                <a:effectLst>
                  <a:outerShdw blurRad="38100" dist="38100" dir="2700000" algn="tl">
                    <a:srgbClr val="000000"/>
                  </a:outerShdw>
                </a:effectLst>
                <a:ea typeface="ＭＳ Ｐゴシック" pitchFamily="34" charset="-128"/>
              </a:rPr>
              <a:t>How do these values differ from your own?</a:t>
            </a:r>
          </a:p>
        </p:txBody>
      </p:sp>
      <p:sp>
        <p:nvSpPr>
          <p:cNvPr id="81924" name="Text Box 4"/>
          <p:cNvSpPr txBox="1">
            <a:spLocks noChangeArrowheads="1"/>
          </p:cNvSpPr>
          <p:nvPr/>
        </p:nvSpPr>
        <p:spPr bwMode="auto">
          <a:xfrm>
            <a:off x="8615363" y="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7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291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en-US">
                <a:ea typeface="+mj-ea"/>
                <a:cs typeface="+mj-cs"/>
              </a:rPr>
              <a:t>ANE History (An Overview)</a:t>
            </a: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Egypt</a:t>
            </a:r>
          </a:p>
        </p:txBody>
      </p:sp>
      <p:sp>
        <p:nvSpPr>
          <p:cNvPr id="21511" name="Text Box 7"/>
          <p:cNvSpPr txBox="1">
            <a:spLocks noChangeArrowheads="1"/>
          </p:cNvSpPr>
          <p:nvPr/>
        </p:nvSpPr>
        <p:spPr bwMode="auto">
          <a:xfrm>
            <a:off x="1828800" y="3752850"/>
            <a:ext cx="2362200" cy="1200150"/>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Syria-Palestine</a:t>
            </a: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Mesopotamia</a:t>
            </a:r>
          </a:p>
        </p:txBody>
      </p:sp>
      <p:sp>
        <p:nvSpPr>
          <p:cNvPr id="83974" name="Text Box 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600">
              <a:cs typeface="Arial" pitchFamily="34" charset="0"/>
            </a:endParaRPr>
          </a:p>
        </p:txBody>
      </p:sp>
      <p:pic>
        <p:nvPicPr>
          <p:cNvPr id="86018" name="Picture 3" descr="OGENS00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811338" y="0"/>
            <a:ext cx="52752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6" name="Text Box 4"/>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a:solidFill>
                  <a:schemeClr val="bg1"/>
                </a:solidFill>
                <a:latin typeface="Arial"/>
                <a:ea typeface="+mn-ea"/>
                <a:cs typeface="Arial"/>
              </a:rPr>
              <a:t>Genesis 11</a:t>
            </a:r>
          </a:p>
        </p:txBody>
      </p:sp>
      <p:sp>
        <p:nvSpPr>
          <p:cNvPr id="177157" name="Rectangle 5"/>
          <p:cNvSpPr>
            <a:spLocks noGrp="1" noChangeArrowheads="1"/>
          </p:cNvSpPr>
          <p:nvPr>
            <p:ph type="title" idx="4294967295"/>
          </p:nvPr>
        </p:nvSpPr>
        <p:spPr>
          <a:xfrm>
            <a:off x="-36513" y="381000"/>
            <a:ext cx="9180513" cy="1143000"/>
          </a:xfrm>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God again judges man</a:t>
            </a:r>
            <a:r>
              <a:rPr lang="fr-FR"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a:t>
            </a:r>
            <a:r>
              <a:rPr lang="en-US"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s base heart</a:t>
            </a:r>
          </a:p>
        </p:txBody>
      </p:sp>
      <p:sp>
        <p:nvSpPr>
          <p:cNvPr id="177158" name="Rectangle 6"/>
          <p:cNvSpPr>
            <a:spLocks noChangeArrowheads="1"/>
          </p:cNvSpPr>
          <p:nvPr/>
        </p:nvSpPr>
        <p:spPr bwMode="auto">
          <a:xfrm>
            <a:off x="-36513" y="13716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chemeClr val="bg1"/>
                </a:solidFill>
                <a:effectLst>
                  <a:outerShdw blurRad="38100" dist="38100" dir="2700000" algn="tl">
                    <a:srgbClr val="808080"/>
                  </a:outerShdw>
                </a:effectLst>
                <a:cs typeface="Arial" pitchFamily="34" charset="0"/>
              </a:rPr>
              <a:t>Nations &amp; languages result from sin</a:t>
            </a:r>
          </a:p>
        </p:txBody>
      </p:sp>
      <p:sp>
        <p:nvSpPr>
          <p:cNvPr id="177159" name="Rectangle 7"/>
          <p:cNvSpPr>
            <a:spLocks noChangeArrowheads="1"/>
          </p:cNvSpPr>
          <p:nvPr/>
        </p:nvSpPr>
        <p:spPr bwMode="auto">
          <a:xfrm>
            <a:off x="-36513" y="23622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chemeClr val="bg1"/>
                </a:solidFill>
                <a:effectLst>
                  <a:outerShdw blurRad="38100" dist="38100" dir="2700000" algn="tl">
                    <a:srgbClr val="808080"/>
                  </a:outerShdw>
                </a:effectLst>
                <a:cs typeface="Arial" pitchFamily="34" charset="0"/>
              </a:rPr>
              <a:t>God graciously preserves 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dissolve">
                                      <p:cBhvr>
                                        <p:cTn id="7" dur="500"/>
                                        <p:tgtEl>
                                          <p:spTgt spid="1771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158"/>
                                        </p:tgtEl>
                                        <p:attrNameLst>
                                          <p:attrName>style.visibility</p:attrName>
                                        </p:attrNameLst>
                                      </p:cBhvr>
                                      <p:to>
                                        <p:strVal val="visible"/>
                                      </p:to>
                                    </p:set>
                                    <p:animEffect transition="in" filter="dissolve">
                                      <p:cBhvr>
                                        <p:cTn id="12" dur="500"/>
                                        <p:tgtEl>
                                          <p:spTgt spid="1771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159"/>
                                        </p:tgtEl>
                                        <p:attrNameLst>
                                          <p:attrName>style.visibility</p:attrName>
                                        </p:attrNameLst>
                                      </p:cBhvr>
                                      <p:to>
                                        <p:strVal val="visible"/>
                                      </p:to>
                                    </p:set>
                                    <p:animEffect transition="in" filter="dissolve">
                                      <p:cBhvr>
                                        <p:cTn id="17" dur="5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utoUpdateAnimBg="0"/>
      <p:bldP spid="177158" grpId="0" autoUpdateAnimBg="0"/>
      <p:bldP spid="17715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9220200" cy="6908800"/>
          </a:xfrm>
          <a:noFill/>
        </p:spPr>
      </p:pic>
      <p:sp>
        <p:nvSpPr>
          <p:cNvPr id="22546" name="AutoShape 18"/>
          <p:cNvSpPr>
            <a:spLocks noChangeArrowheads="1"/>
          </p:cNvSpPr>
          <p:nvPr/>
        </p:nvSpPr>
        <p:spPr bwMode="auto">
          <a:xfrm>
            <a:off x="5715000" y="1524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2530" name="Rectangle 2"/>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r>
              <a:rPr lang="en-US" altLang="en-US">
                <a:effectLst>
                  <a:outerShdw blurRad="38100" dist="38100" dir="2700000" algn="tl">
                    <a:srgbClr val="000000"/>
                  </a:outerShdw>
                </a:effectLst>
                <a:ea typeface="ＭＳ Ｐゴシック" pitchFamily="34" charset="-128"/>
              </a:rPr>
              <a:t>ANE Geography</a:t>
            </a:r>
          </a:p>
        </p:txBody>
      </p:sp>
      <p:sp>
        <p:nvSpPr>
          <p:cNvPr id="22534" name="Text Box 6"/>
          <p:cNvSpPr txBox="1">
            <a:spLocks noChangeArrowheads="1"/>
          </p:cNvSpPr>
          <p:nvPr/>
        </p:nvSpPr>
        <p:spPr bwMode="auto">
          <a:xfrm>
            <a:off x="6019800" y="3535363"/>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Sumerians</a:t>
            </a:r>
          </a:p>
        </p:txBody>
      </p:sp>
      <p:sp>
        <p:nvSpPr>
          <p:cNvPr id="22538" name="Text Box 10"/>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2A51FF"/>
                </a:solidFill>
              </a:rPr>
              <a:t>SEMITES</a:t>
            </a:r>
            <a:endParaRPr lang="en-US" altLang="en-US" sz="3600" b="1"/>
          </a:p>
        </p:txBody>
      </p:sp>
      <p:sp>
        <p:nvSpPr>
          <p:cNvPr id="22539" name="Text Box 11"/>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047E1C"/>
                </a:solidFill>
              </a:rPr>
              <a:t>HAMITES</a:t>
            </a:r>
            <a:endParaRPr lang="en-US" altLang="en-US" sz="3600" b="1"/>
          </a:p>
        </p:txBody>
      </p:sp>
      <p:sp>
        <p:nvSpPr>
          <p:cNvPr id="22540" name="Oval 12"/>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2" name="Oval 14"/>
          <p:cNvSpPr>
            <a:spLocks noChangeArrowheads="1"/>
          </p:cNvSpPr>
          <p:nvPr/>
        </p:nvSpPr>
        <p:spPr bwMode="auto">
          <a:xfrm rot="1788420">
            <a:off x="3849688" y="6350"/>
            <a:ext cx="548640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3" name="Oval 15"/>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37" name="Text Box 9"/>
          <p:cNvSpPr txBox="1">
            <a:spLocks noChangeArrowheads="1"/>
          </p:cNvSpPr>
          <p:nvPr/>
        </p:nvSpPr>
        <p:spPr bwMode="auto">
          <a:xfrm>
            <a:off x="4572000" y="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600" b="1">
                <a:solidFill>
                  <a:srgbClr val="F10B05"/>
                </a:solidFill>
              </a:rPr>
              <a:t>JAPHETHITES</a:t>
            </a:r>
            <a:endParaRPr lang="en-US" altLang="en-US" sz="3600" b="1"/>
          </a:p>
        </p:txBody>
      </p:sp>
      <p:sp>
        <p:nvSpPr>
          <p:cNvPr id="22535" name="Text Box 7"/>
          <p:cNvSpPr txBox="1">
            <a:spLocks noChangeArrowheads="1"/>
          </p:cNvSpPr>
          <p:nvPr/>
        </p:nvSpPr>
        <p:spPr bwMode="auto">
          <a:xfrm>
            <a:off x="1543050" y="423545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Canaanites</a:t>
            </a:r>
          </a:p>
        </p:txBody>
      </p:sp>
      <p:pic>
        <p:nvPicPr>
          <p:cNvPr id="8807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45" name="Text Box 17"/>
          <p:cNvSpPr txBox="1">
            <a:spLocks noChangeArrowheads="1"/>
          </p:cNvSpPr>
          <p:nvPr/>
        </p:nvSpPr>
        <p:spPr bwMode="auto">
          <a:xfrm>
            <a:off x="6019800" y="381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FFFFFF"/>
                </a:solidFill>
              </a:rPr>
              <a:t>Ararat</a:t>
            </a:r>
            <a:endParaRPr lang="en-US" altLang="en-US" sz="3600" b="1">
              <a:solidFill>
                <a:schemeClr val="bg1"/>
              </a:solidFill>
            </a:endParaRPr>
          </a:p>
        </p:txBody>
      </p:sp>
      <p:sp>
        <p:nvSpPr>
          <p:cNvPr id="22536" name="Text Box 8"/>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Egyptians</a:t>
            </a:r>
          </a:p>
        </p:txBody>
      </p:sp>
      <p:sp>
        <p:nvSpPr>
          <p:cNvPr id="88079" name="Text Box 1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dissolve">
                                      <p:cBhvr>
                                        <p:cTn id="7" dur="500"/>
                                        <p:tgtEl>
                                          <p:spTgt spid="225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46"/>
                                        </p:tgtEl>
                                        <p:attrNameLst>
                                          <p:attrName>style.visibility</p:attrName>
                                        </p:attrNameLst>
                                      </p:cBhvr>
                                      <p:to>
                                        <p:strVal val="visible"/>
                                      </p:to>
                                    </p:set>
                                    <p:animEffect transition="in" filter="fade">
                                      <p:cBhvr>
                                        <p:cTn id="12" dur="500"/>
                                        <p:tgtEl>
                                          <p:spTgt spid="225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2"/>
                                        </p:tgtEl>
                                        <p:attrNameLst>
                                          <p:attrName>style.visibility</p:attrName>
                                        </p:attrNameLst>
                                      </p:cBhvr>
                                      <p:to>
                                        <p:strVal val="visible"/>
                                      </p:to>
                                    </p:set>
                                    <p:animEffect transition="in" filter="fade">
                                      <p:cBhvr>
                                        <p:cTn id="17" dur="500"/>
                                        <p:tgtEl>
                                          <p:spTgt spid="22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dissolve">
                                      <p:cBhvr>
                                        <p:cTn id="22" dur="500"/>
                                        <p:tgtEl>
                                          <p:spTgt spid="225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40"/>
                                        </p:tgtEl>
                                        <p:attrNameLst>
                                          <p:attrName>style.visibility</p:attrName>
                                        </p:attrNameLst>
                                      </p:cBhvr>
                                      <p:to>
                                        <p:strVal val="visible"/>
                                      </p:to>
                                    </p:set>
                                    <p:animEffect transition="in" filter="fade">
                                      <p:cBhvr>
                                        <p:cTn id="27" dur="500"/>
                                        <p:tgtEl>
                                          <p:spTgt spid="225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538"/>
                                        </p:tgtEl>
                                        <p:attrNameLst>
                                          <p:attrName>style.visibility</p:attrName>
                                        </p:attrNameLst>
                                      </p:cBhvr>
                                      <p:to>
                                        <p:strVal val="visible"/>
                                      </p:to>
                                    </p:set>
                                    <p:animEffect transition="in" filter="dissolve">
                                      <p:cBhvr>
                                        <p:cTn id="32" dur="500"/>
                                        <p:tgtEl>
                                          <p:spTgt spid="225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534"/>
                                        </p:tgtEl>
                                        <p:attrNameLst>
                                          <p:attrName>style.visibility</p:attrName>
                                        </p:attrNameLst>
                                      </p:cBhvr>
                                      <p:to>
                                        <p:strVal val="visible"/>
                                      </p:to>
                                    </p:set>
                                    <p:animEffect transition="in" filter="dissolve">
                                      <p:cBhvr>
                                        <p:cTn id="37" dur="500"/>
                                        <p:tgtEl>
                                          <p:spTgt spid="225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543"/>
                                        </p:tgtEl>
                                        <p:attrNameLst>
                                          <p:attrName>style.visibility</p:attrName>
                                        </p:attrNameLst>
                                      </p:cBhvr>
                                      <p:to>
                                        <p:strVal val="visible"/>
                                      </p:to>
                                    </p:set>
                                    <p:animEffect transition="in" filter="fade">
                                      <p:cBhvr>
                                        <p:cTn id="42" dur="500"/>
                                        <p:tgtEl>
                                          <p:spTgt spid="225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Effect transition="in" filter="dissolve">
                                      <p:cBhvr>
                                        <p:cTn id="47" dur="500"/>
                                        <p:tgtEl>
                                          <p:spTgt spid="225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536"/>
                                        </p:tgtEl>
                                        <p:attrNameLst>
                                          <p:attrName>style.visibility</p:attrName>
                                        </p:attrNameLst>
                                      </p:cBhvr>
                                      <p:to>
                                        <p:strVal val="visible"/>
                                      </p:to>
                                    </p:set>
                                    <p:animEffect transition="in" filter="dissolve">
                                      <p:cBhvr>
                                        <p:cTn id="52" dur="500"/>
                                        <p:tgtEl>
                                          <p:spTgt spid="225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2535"/>
                                        </p:tgtEl>
                                        <p:attrNameLst>
                                          <p:attrName>style.visibility</p:attrName>
                                        </p:attrNameLst>
                                      </p:cBhvr>
                                      <p:to>
                                        <p:strVal val="visible"/>
                                      </p:to>
                                    </p:set>
                                    <p:animEffect transition="in" filter="dissolve">
                                      <p:cBhvr>
                                        <p:cTn id="5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animBg="1"/>
      <p:bldP spid="22534" grpId="0" autoUpdateAnimBg="0"/>
      <p:bldP spid="22538" grpId="0" autoUpdateAnimBg="0"/>
      <p:bldP spid="22539" grpId="0" autoUpdateAnimBg="0"/>
      <p:bldP spid="22540" grpId="0" animBg="1" autoUpdateAnimBg="0"/>
      <p:bldP spid="22542" grpId="0" animBg="1" autoUpdateAnimBg="0"/>
      <p:bldP spid="22543" grpId="0" animBg="1" autoUpdateAnimBg="0"/>
      <p:bldP spid="22537" grpId="0" autoUpdateAnimBg="0"/>
      <p:bldP spid="22535" grpId="0" autoUpdateAnimBg="0"/>
      <p:bldP spid="22545" grpId="0" autoUpdateAnimBg="0"/>
      <p:bldP spid="2253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Med Sea today"/>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7" name="Text Box 3"/>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Tubal</a:t>
            </a:r>
          </a:p>
        </p:txBody>
      </p:sp>
      <p:sp>
        <p:nvSpPr>
          <p:cNvPr id="1132548" name="Text Box 4"/>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Meshech</a:t>
            </a:r>
          </a:p>
        </p:txBody>
      </p:sp>
      <p:sp>
        <p:nvSpPr>
          <p:cNvPr id="1132549" name="Text Box 5"/>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Put</a:t>
            </a:r>
          </a:p>
        </p:txBody>
      </p:sp>
      <p:sp>
        <p:nvSpPr>
          <p:cNvPr id="1132550" name="Text Box 6"/>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Gomer</a:t>
            </a:r>
          </a:p>
        </p:txBody>
      </p:sp>
      <p:sp>
        <p:nvSpPr>
          <p:cNvPr id="1132551" name="Text Box 7"/>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Aram</a:t>
            </a:r>
          </a:p>
        </p:txBody>
      </p:sp>
      <p:sp>
        <p:nvSpPr>
          <p:cNvPr id="1132552" name="Text Box 8"/>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Asshur</a:t>
            </a:r>
          </a:p>
        </p:txBody>
      </p:sp>
      <p:sp>
        <p:nvSpPr>
          <p:cNvPr id="1132553" name="Text Box 9"/>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3333CC"/>
                </a:solidFill>
                <a:effectLst/>
                <a:uLnTx/>
                <a:uFillTx/>
                <a:latin typeface="Arial"/>
                <a:ea typeface="ＭＳ Ｐゴシック" pitchFamily="-112" charset="-128"/>
                <a:cs typeface="Arial"/>
              </a:rPr>
              <a:t>Canaan</a:t>
            </a:r>
          </a:p>
        </p:txBody>
      </p:sp>
      <p:sp>
        <p:nvSpPr>
          <p:cNvPr id="1132554" name="Text Box 10"/>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Mizraim</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5" name="Text Box 11"/>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Lud</a:t>
            </a:r>
          </a:p>
        </p:txBody>
      </p:sp>
      <p:sp>
        <p:nvSpPr>
          <p:cNvPr id="1132556" name="Text Box 12"/>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Togarmah</a:t>
            </a:r>
          </a:p>
        </p:txBody>
      </p:sp>
      <p:sp>
        <p:nvSpPr>
          <p:cNvPr id="1132557" name="Text Box 13"/>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Caphtorites</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8" name="Text Box 14"/>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 10</a:t>
            </a:r>
          </a:p>
        </p:txBody>
      </p:sp>
      <p:sp>
        <p:nvSpPr>
          <p:cNvPr id="283662"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92</a:t>
            </a:r>
          </a:p>
        </p:txBody>
      </p:sp>
      <p:sp>
        <p:nvSpPr>
          <p:cNvPr id="1132562" name="Text Box 18"/>
          <p:cNvSpPr txBox="1">
            <a:spLocks noChangeArrowheads="1"/>
          </p:cNvSpPr>
          <p:nvPr/>
        </p:nvSpPr>
        <p:spPr bwMode="auto">
          <a:xfrm>
            <a:off x="1447800" y="15541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Javan</a:t>
            </a:r>
          </a:p>
        </p:txBody>
      </p:sp>
      <p:sp>
        <p:nvSpPr>
          <p:cNvPr id="592918" name="Rectangle 22"/>
          <p:cNvSpPr>
            <a:spLocks noGrp="1" noChangeArrowheads="1"/>
          </p:cNvSpPr>
          <p:nvPr>
            <p:ph type="title" idx="4294967295"/>
          </p:nvPr>
        </p:nvSpPr>
        <p:spPr>
          <a:xfrm>
            <a:off x="-17405" y="6242014"/>
            <a:ext cx="7772400" cy="609600"/>
          </a:xfrm>
          <a:noFill/>
        </p:spPr>
        <p:txBody>
          <a:bodyPr/>
          <a:lstStyle/>
          <a:p>
            <a:pPr algn="l" eaLnBrk="1" hangingPunct="1">
              <a:defRPr/>
            </a:pPr>
            <a:r>
              <a:rPr lang="en-US" sz="3200" b="1" dirty="0">
                <a:latin typeface="Arial" charset="0"/>
                <a:ea typeface="ＭＳ Ｐゴシック" charset="0"/>
                <a:cs typeface="Arial"/>
              </a:rPr>
              <a:t>The Lines of Japheth, </a:t>
            </a:r>
            <a:r>
              <a:rPr lang="en-US" sz="3200" b="1" dirty="0">
                <a:solidFill>
                  <a:srgbClr val="3333CC"/>
                </a:solidFill>
                <a:latin typeface="Arial" charset="0"/>
                <a:ea typeface="ＭＳ Ｐゴシック" charset="0"/>
                <a:cs typeface="Arial"/>
              </a:rPr>
              <a:t>Ham</a:t>
            </a:r>
            <a:r>
              <a:rPr lang="en-US" sz="3200" b="1" dirty="0">
                <a:latin typeface="Arial" charset="0"/>
                <a:ea typeface="ＭＳ Ｐゴシック" charset="0"/>
                <a:cs typeface="Arial"/>
              </a:rPr>
              <a:t>, &amp; </a:t>
            </a:r>
            <a:r>
              <a:rPr lang="en-US" sz="3200" b="1" dirty="0">
                <a:solidFill>
                  <a:srgbClr val="FF201A"/>
                </a:solidFill>
                <a:latin typeface="Arial" charset="0"/>
                <a:ea typeface="ＭＳ Ｐゴシック" charset="0"/>
                <a:cs typeface="Arial"/>
              </a:rPr>
              <a:t>Shem</a:t>
            </a:r>
            <a:endParaRPr lang="en-US" sz="4000" b="1" dirty="0">
              <a:solidFill>
                <a:srgbClr val="FF201A"/>
              </a:solidFill>
              <a:latin typeface="Arial" charset="0"/>
              <a:ea typeface="ＭＳ Ｐゴシック" charset="0"/>
              <a:cs typeface="Arial"/>
            </a:endParaRPr>
          </a:p>
        </p:txBody>
      </p:sp>
      <p:sp>
        <p:nvSpPr>
          <p:cNvPr id="25" name="Text Box 13"/>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Cush</a:t>
            </a:r>
          </a:p>
        </p:txBody>
      </p:sp>
      <p:sp>
        <p:nvSpPr>
          <p:cNvPr id="2" name="Title 1">
            <a:extLst>
              <a:ext uri="{FF2B5EF4-FFF2-40B4-BE49-F238E27FC236}">
                <a16:creationId xmlns:a16="http://schemas.microsoft.com/office/drawing/2014/main" id="{35230DE5-97DA-0586-F90B-5427DA3B6682}"/>
              </a:ext>
            </a:extLst>
          </p:cNvPr>
          <p:cNvSpPr txBox="1">
            <a:spLocks/>
          </p:cNvSpPr>
          <p:nvPr/>
        </p:nvSpPr>
        <p:spPr bwMode="auto">
          <a:xfrm>
            <a:off x="685800" y="-26988"/>
            <a:ext cx="7772400" cy="44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Arial" pitchFamily="34" charset="0"/>
                <a:ea typeface="ＭＳ Ｐゴシック" pitchFamily="34" charset="-128"/>
              </a:rPr>
              <a:t>Descendants of Noah's Sons</a:t>
            </a:r>
          </a:p>
        </p:txBody>
      </p:sp>
      <p:sp>
        <p:nvSpPr>
          <p:cNvPr id="3" name="TextBox 2">
            <a:extLst>
              <a:ext uri="{FF2B5EF4-FFF2-40B4-BE49-F238E27FC236}">
                <a16:creationId xmlns:a16="http://schemas.microsoft.com/office/drawing/2014/main" id="{3CF80EC5-7D69-C047-4013-24FDF210BD6F}"/>
              </a:ext>
            </a:extLst>
          </p:cNvPr>
          <p:cNvSpPr txBox="1"/>
          <p:nvPr/>
        </p:nvSpPr>
        <p:spPr>
          <a:xfrm>
            <a:off x="4817327" y="-3969834"/>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230004129"/>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787C1-D9CC-65EB-387C-C9FBC80BCC4F}"/>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3049DD6F-5088-BD51-049C-73C2F3FBC744}"/>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2F79FFCF-A2FC-096B-EAE5-59E0BBCCFD3B}"/>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Tubal</a:t>
            </a:r>
          </a:p>
        </p:txBody>
      </p:sp>
      <p:sp>
        <p:nvSpPr>
          <p:cNvPr id="1132548" name="Text Box 4">
            <a:extLst>
              <a:ext uri="{FF2B5EF4-FFF2-40B4-BE49-F238E27FC236}">
                <a16:creationId xmlns:a16="http://schemas.microsoft.com/office/drawing/2014/main" id="{8EDD4132-4188-F3CE-C016-A0AC5A1DC3D0}"/>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Meshech</a:t>
            </a:r>
          </a:p>
        </p:txBody>
      </p:sp>
      <p:sp>
        <p:nvSpPr>
          <p:cNvPr id="1132549" name="Text Box 5">
            <a:extLst>
              <a:ext uri="{FF2B5EF4-FFF2-40B4-BE49-F238E27FC236}">
                <a16:creationId xmlns:a16="http://schemas.microsoft.com/office/drawing/2014/main" id="{4F05E64F-5DB9-67D5-86A2-FE4D25CBE79C}"/>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Put</a:t>
            </a:r>
          </a:p>
        </p:txBody>
      </p:sp>
      <p:sp>
        <p:nvSpPr>
          <p:cNvPr id="1132550" name="Text Box 6">
            <a:extLst>
              <a:ext uri="{FF2B5EF4-FFF2-40B4-BE49-F238E27FC236}">
                <a16:creationId xmlns:a16="http://schemas.microsoft.com/office/drawing/2014/main" id="{8335FF5A-DE0A-7CCF-CF26-842B28B20A7F}"/>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Gomer</a:t>
            </a:r>
          </a:p>
        </p:txBody>
      </p:sp>
      <p:sp>
        <p:nvSpPr>
          <p:cNvPr id="1132551" name="Text Box 7">
            <a:extLst>
              <a:ext uri="{FF2B5EF4-FFF2-40B4-BE49-F238E27FC236}">
                <a16:creationId xmlns:a16="http://schemas.microsoft.com/office/drawing/2014/main" id="{8572E6A3-F470-39C1-1B19-F4BA1297E740}"/>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Aram</a:t>
            </a:r>
          </a:p>
        </p:txBody>
      </p:sp>
      <p:sp>
        <p:nvSpPr>
          <p:cNvPr id="1132552" name="Text Box 8">
            <a:extLst>
              <a:ext uri="{FF2B5EF4-FFF2-40B4-BE49-F238E27FC236}">
                <a16:creationId xmlns:a16="http://schemas.microsoft.com/office/drawing/2014/main" id="{C95D14A2-402A-45D6-3B6D-3FEDA5AFCE51}"/>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Asshur</a:t>
            </a:r>
          </a:p>
        </p:txBody>
      </p:sp>
      <p:sp>
        <p:nvSpPr>
          <p:cNvPr id="1132553" name="Text Box 9">
            <a:extLst>
              <a:ext uri="{FF2B5EF4-FFF2-40B4-BE49-F238E27FC236}">
                <a16:creationId xmlns:a16="http://schemas.microsoft.com/office/drawing/2014/main" id="{DD67AADC-43AE-868F-F6AF-EC92CA304D84}"/>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3333CC"/>
                </a:solidFill>
                <a:effectLst/>
                <a:uLnTx/>
                <a:uFillTx/>
                <a:latin typeface="Arial"/>
                <a:ea typeface="ＭＳ Ｐゴシック" pitchFamily="-112" charset="-128"/>
                <a:cs typeface="Arial"/>
              </a:rPr>
              <a:t>Canaan</a:t>
            </a:r>
          </a:p>
        </p:txBody>
      </p:sp>
      <p:sp>
        <p:nvSpPr>
          <p:cNvPr id="1132554" name="Text Box 10">
            <a:extLst>
              <a:ext uri="{FF2B5EF4-FFF2-40B4-BE49-F238E27FC236}">
                <a16:creationId xmlns:a16="http://schemas.microsoft.com/office/drawing/2014/main" id="{415AAE90-238A-AB04-BEDD-5D8625D7F4D4}"/>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Mizraim</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5" name="Text Box 11">
            <a:extLst>
              <a:ext uri="{FF2B5EF4-FFF2-40B4-BE49-F238E27FC236}">
                <a16:creationId xmlns:a16="http://schemas.microsoft.com/office/drawing/2014/main" id="{D7415F10-C768-A411-E63F-D44A97D2CEA9}"/>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Lud</a:t>
            </a:r>
          </a:p>
        </p:txBody>
      </p:sp>
      <p:sp>
        <p:nvSpPr>
          <p:cNvPr id="1132556" name="Text Box 12">
            <a:extLst>
              <a:ext uri="{FF2B5EF4-FFF2-40B4-BE49-F238E27FC236}">
                <a16:creationId xmlns:a16="http://schemas.microsoft.com/office/drawing/2014/main" id="{27912F95-50E0-C649-4FE8-FF2EA648D013}"/>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Togarmah</a:t>
            </a:r>
          </a:p>
        </p:txBody>
      </p:sp>
      <p:sp>
        <p:nvSpPr>
          <p:cNvPr id="1132557" name="Text Box 13">
            <a:extLst>
              <a:ext uri="{FF2B5EF4-FFF2-40B4-BE49-F238E27FC236}">
                <a16:creationId xmlns:a16="http://schemas.microsoft.com/office/drawing/2014/main" id="{986F907C-1F32-D496-98AD-4A05BC73E462}"/>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Caphtorites</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8" name="Text Box 14">
            <a:extLst>
              <a:ext uri="{FF2B5EF4-FFF2-40B4-BE49-F238E27FC236}">
                <a16:creationId xmlns:a16="http://schemas.microsoft.com/office/drawing/2014/main" id="{2350C4CA-5C2F-F61B-CFD7-785132F9F76B}"/>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 10</a:t>
            </a:r>
          </a:p>
        </p:txBody>
      </p:sp>
      <p:sp>
        <p:nvSpPr>
          <p:cNvPr id="283662" name="Text Box 15">
            <a:extLst>
              <a:ext uri="{FF2B5EF4-FFF2-40B4-BE49-F238E27FC236}">
                <a16:creationId xmlns:a16="http://schemas.microsoft.com/office/drawing/2014/main" id="{8ED380F5-6A62-07EB-BAC8-56DDC3152070}"/>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92</a:t>
            </a:r>
          </a:p>
        </p:txBody>
      </p:sp>
      <p:sp>
        <p:nvSpPr>
          <p:cNvPr id="1132562" name="Text Box 18">
            <a:extLst>
              <a:ext uri="{FF2B5EF4-FFF2-40B4-BE49-F238E27FC236}">
                <a16:creationId xmlns:a16="http://schemas.microsoft.com/office/drawing/2014/main" id="{70BADC1C-A0B8-5AA1-9CC4-7D16C738553E}"/>
              </a:ext>
            </a:extLst>
          </p:cNvPr>
          <p:cNvSpPr txBox="1">
            <a:spLocks noChangeArrowheads="1"/>
          </p:cNvSpPr>
          <p:nvPr/>
        </p:nvSpPr>
        <p:spPr bwMode="auto">
          <a:xfrm>
            <a:off x="1447800" y="15541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Javan</a:t>
            </a:r>
          </a:p>
        </p:txBody>
      </p:sp>
      <p:sp>
        <p:nvSpPr>
          <p:cNvPr id="1132563" name="Oval 19">
            <a:extLst>
              <a:ext uri="{FF2B5EF4-FFF2-40B4-BE49-F238E27FC236}">
                <a16:creationId xmlns:a16="http://schemas.microsoft.com/office/drawing/2014/main" id="{00C317DD-767A-EC86-239B-C64C02C1646E}"/>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pic>
        <p:nvPicPr>
          <p:cNvPr id="1132565" name="Picture 21" descr="RickNov02">
            <a:extLst>
              <a:ext uri="{FF2B5EF4-FFF2-40B4-BE49-F238E27FC236}">
                <a16:creationId xmlns:a16="http://schemas.microsoft.com/office/drawing/2014/main" id="{B18E6BC2-7C9C-26BA-FDAA-44771FB52F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0ADD0B3D-C6EF-B739-8DC8-590F5683E9BB}"/>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en-US" sz="3200" b="1" dirty="0">
                <a:latin typeface="Arial" charset="0"/>
                <a:ea typeface="ＭＳ Ｐゴシック" charset="0"/>
                <a:cs typeface="Arial"/>
              </a:rPr>
              <a:t>The Lines of Japheth, </a:t>
            </a:r>
            <a:r>
              <a:rPr lang="en-US" sz="3200" b="1" dirty="0">
                <a:solidFill>
                  <a:srgbClr val="3333CC"/>
                </a:solidFill>
                <a:latin typeface="Arial" charset="0"/>
                <a:ea typeface="ＭＳ Ｐゴシック" charset="0"/>
                <a:cs typeface="Arial"/>
              </a:rPr>
              <a:t>Ham</a:t>
            </a:r>
            <a:r>
              <a:rPr lang="en-US" sz="3200" b="1" dirty="0">
                <a:latin typeface="Arial" charset="0"/>
                <a:ea typeface="ＭＳ Ｐゴシック" charset="0"/>
                <a:cs typeface="Arial"/>
              </a:rPr>
              <a:t>, &amp; </a:t>
            </a:r>
            <a:r>
              <a:rPr lang="en-US" sz="3200" b="1" dirty="0">
                <a:solidFill>
                  <a:srgbClr val="FF201A"/>
                </a:solidFill>
                <a:latin typeface="Arial" charset="0"/>
                <a:ea typeface="ＭＳ Ｐゴシック" charset="0"/>
                <a:cs typeface="Arial"/>
              </a:rPr>
              <a:t>Shem</a:t>
            </a:r>
            <a:endParaRPr lang="en-US" sz="4000" b="1" dirty="0">
              <a:solidFill>
                <a:srgbClr val="FF201A"/>
              </a:solidFill>
              <a:latin typeface="Arial" charset="0"/>
              <a:ea typeface="ＭＳ Ｐゴシック" charset="0"/>
              <a:cs typeface="Arial"/>
            </a:endParaRPr>
          </a:p>
        </p:txBody>
      </p:sp>
      <p:sp>
        <p:nvSpPr>
          <p:cNvPr id="25" name="Text Box 13">
            <a:extLst>
              <a:ext uri="{FF2B5EF4-FFF2-40B4-BE49-F238E27FC236}">
                <a16:creationId xmlns:a16="http://schemas.microsoft.com/office/drawing/2014/main" id="{642FED3C-C42F-095D-FA4E-E6A1E9EED7B0}"/>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Cush</a:t>
            </a:r>
          </a:p>
        </p:txBody>
      </p:sp>
      <p:sp>
        <p:nvSpPr>
          <p:cNvPr id="2" name="Title 1">
            <a:extLst>
              <a:ext uri="{FF2B5EF4-FFF2-40B4-BE49-F238E27FC236}">
                <a16:creationId xmlns:a16="http://schemas.microsoft.com/office/drawing/2014/main" id="{664F100D-6739-C0CE-DC93-27EF51AB98B1}"/>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Arial" pitchFamily="34" charset="0"/>
                <a:ea typeface="ＭＳ Ｐゴシック" pitchFamily="34" charset="-128"/>
              </a:rPr>
              <a:t>Descendants of Noah's Sons</a:t>
            </a:r>
          </a:p>
        </p:txBody>
      </p:sp>
      <p:sp>
        <p:nvSpPr>
          <p:cNvPr id="3" name="TextBox 2">
            <a:extLst>
              <a:ext uri="{FF2B5EF4-FFF2-40B4-BE49-F238E27FC236}">
                <a16:creationId xmlns:a16="http://schemas.microsoft.com/office/drawing/2014/main" id="{FC14DD65-866E-3B48-12EA-05C4EE9D3499}"/>
              </a:ext>
            </a:extLst>
          </p:cNvPr>
          <p:cNvSpPr txBox="1"/>
          <p:nvPr/>
        </p:nvSpPr>
        <p:spPr>
          <a:xfrm>
            <a:off x="4817327" y="-3969834"/>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1556359506"/>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2A32-B607-95AC-DD71-AA3E80CE8E97}"/>
            </a:ext>
          </a:extLst>
        </p:cNvPr>
        <p:cNvGrpSpPr/>
        <p:nvPr/>
      </p:nvGrpSpPr>
      <p:grpSpPr>
        <a:xfrm>
          <a:off x="0" y="0"/>
          <a:ext cx="0" cy="0"/>
          <a:chOff x="0" y="0"/>
          <a:chExt cx="0" cy="0"/>
        </a:xfrm>
      </p:grpSpPr>
      <p:pic>
        <p:nvPicPr>
          <p:cNvPr id="283649" name="Picture 2" descr="Med Sea today">
            <a:extLst>
              <a:ext uri="{FF2B5EF4-FFF2-40B4-BE49-F238E27FC236}">
                <a16:creationId xmlns:a16="http://schemas.microsoft.com/office/drawing/2014/main" id="{9F4ED267-D78D-4299-B858-E62BA817931C}"/>
              </a:ext>
            </a:extLst>
          </p:cNvPr>
          <p:cNvPicPr>
            <a:picLocks noChangeAspect="1" noChangeArrowheads="1"/>
          </p:cNvPicPr>
          <p:nvPr/>
        </p:nvPicPr>
        <p:blipFill>
          <a:blip r:embed="rId3" cstate="screen">
            <a:lum bright="-18000" contrast="6000"/>
            <a:extLst>
              <a:ext uri="{28A0092B-C50C-407E-A947-70E740481C1C}">
                <a14:useLocalDpi xmlns:a14="http://schemas.microsoft.com/office/drawing/2010/main"/>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7" name="Text Box 3">
            <a:extLst>
              <a:ext uri="{FF2B5EF4-FFF2-40B4-BE49-F238E27FC236}">
                <a16:creationId xmlns:a16="http://schemas.microsoft.com/office/drawing/2014/main" id="{80B17AD2-1EB1-96BA-BE73-F203ACC5FACC}"/>
              </a:ext>
            </a:extLst>
          </p:cNvPr>
          <p:cNvSpPr txBox="1">
            <a:spLocks noChangeArrowheads="1"/>
          </p:cNvSpPr>
          <p:nvPr/>
        </p:nvSpPr>
        <p:spPr bwMode="auto">
          <a:xfrm>
            <a:off x="5638800" y="2209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Tubal</a:t>
            </a:r>
          </a:p>
        </p:txBody>
      </p:sp>
      <p:sp>
        <p:nvSpPr>
          <p:cNvPr id="1132548" name="Text Box 4">
            <a:extLst>
              <a:ext uri="{FF2B5EF4-FFF2-40B4-BE49-F238E27FC236}">
                <a16:creationId xmlns:a16="http://schemas.microsoft.com/office/drawing/2014/main" id="{4D206390-1EA8-C7B8-F41D-5661DD0E71BC}"/>
              </a:ext>
            </a:extLst>
          </p:cNvPr>
          <p:cNvSpPr txBox="1">
            <a:spLocks noChangeArrowheads="1"/>
          </p:cNvSpPr>
          <p:nvPr/>
        </p:nvSpPr>
        <p:spPr bwMode="auto">
          <a:xfrm>
            <a:off x="3962400" y="1706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Meshech</a:t>
            </a:r>
          </a:p>
        </p:txBody>
      </p:sp>
      <p:sp>
        <p:nvSpPr>
          <p:cNvPr id="1132549" name="Text Box 5">
            <a:extLst>
              <a:ext uri="{FF2B5EF4-FFF2-40B4-BE49-F238E27FC236}">
                <a16:creationId xmlns:a16="http://schemas.microsoft.com/office/drawing/2014/main" id="{FA9DC5B0-0CC2-85D1-82A9-51C86DF377DB}"/>
              </a:ext>
            </a:extLst>
          </p:cNvPr>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Put</a:t>
            </a:r>
          </a:p>
        </p:txBody>
      </p:sp>
      <p:sp>
        <p:nvSpPr>
          <p:cNvPr id="1132550" name="Text Box 6">
            <a:extLst>
              <a:ext uri="{FF2B5EF4-FFF2-40B4-BE49-F238E27FC236}">
                <a16:creationId xmlns:a16="http://schemas.microsoft.com/office/drawing/2014/main" id="{9285F26D-4793-D4A5-DEF0-B260F3AE4CA0}"/>
              </a:ext>
            </a:extLst>
          </p:cNvPr>
          <p:cNvSpPr txBox="1">
            <a:spLocks noChangeArrowheads="1"/>
          </p:cNvSpPr>
          <p:nvPr/>
        </p:nvSpPr>
        <p:spPr bwMode="auto">
          <a:xfrm>
            <a:off x="2286000" y="5635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Gomer</a:t>
            </a:r>
          </a:p>
        </p:txBody>
      </p:sp>
      <p:sp>
        <p:nvSpPr>
          <p:cNvPr id="1132551" name="Text Box 7">
            <a:extLst>
              <a:ext uri="{FF2B5EF4-FFF2-40B4-BE49-F238E27FC236}">
                <a16:creationId xmlns:a16="http://schemas.microsoft.com/office/drawing/2014/main" id="{869485CF-B644-FBC0-F515-D20F70A222E8}"/>
              </a:ext>
            </a:extLst>
          </p:cNvPr>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Aram</a:t>
            </a:r>
          </a:p>
        </p:txBody>
      </p:sp>
      <p:sp>
        <p:nvSpPr>
          <p:cNvPr id="1132552" name="Text Box 8">
            <a:extLst>
              <a:ext uri="{FF2B5EF4-FFF2-40B4-BE49-F238E27FC236}">
                <a16:creationId xmlns:a16="http://schemas.microsoft.com/office/drawing/2014/main" id="{ADD72F7E-42F0-B388-828A-AF1EEA3CECEA}"/>
              </a:ext>
            </a:extLst>
          </p:cNvPr>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Asshur</a:t>
            </a:r>
          </a:p>
        </p:txBody>
      </p:sp>
      <p:sp>
        <p:nvSpPr>
          <p:cNvPr id="1132553" name="Text Box 9">
            <a:extLst>
              <a:ext uri="{FF2B5EF4-FFF2-40B4-BE49-F238E27FC236}">
                <a16:creationId xmlns:a16="http://schemas.microsoft.com/office/drawing/2014/main" id="{DEAFF15E-DB22-3904-EF92-3F8910C21993}"/>
              </a:ext>
            </a:extLst>
          </p:cNvPr>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3333CC"/>
                </a:solidFill>
                <a:effectLst/>
                <a:uLnTx/>
                <a:uFillTx/>
                <a:latin typeface="Arial"/>
                <a:ea typeface="ＭＳ Ｐゴシック" pitchFamily="-112" charset="-128"/>
                <a:cs typeface="Arial"/>
              </a:rPr>
              <a:t>Canaan</a:t>
            </a:r>
          </a:p>
        </p:txBody>
      </p:sp>
      <p:sp>
        <p:nvSpPr>
          <p:cNvPr id="1132554" name="Text Box 10">
            <a:extLst>
              <a:ext uri="{FF2B5EF4-FFF2-40B4-BE49-F238E27FC236}">
                <a16:creationId xmlns:a16="http://schemas.microsoft.com/office/drawing/2014/main" id="{BE646E58-2603-8B5D-2CFA-ED72D967E900}"/>
              </a:ext>
            </a:extLst>
          </p:cNvPr>
          <p:cNvSpPr txBox="1">
            <a:spLocks noChangeArrowheads="1"/>
          </p:cNvSpPr>
          <p:nvPr/>
        </p:nvSpPr>
        <p:spPr bwMode="auto">
          <a:xfrm>
            <a:off x="3200400" y="4971174"/>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Mizraim</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5" name="Text Box 11">
            <a:extLst>
              <a:ext uri="{FF2B5EF4-FFF2-40B4-BE49-F238E27FC236}">
                <a16:creationId xmlns:a16="http://schemas.microsoft.com/office/drawing/2014/main" id="{DF25079A-405A-95C2-7DA1-2804C1F548FC}"/>
              </a:ext>
            </a:extLst>
          </p:cNvPr>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a:ea typeface="ＭＳ Ｐゴシック" pitchFamily="-112" charset="-128"/>
                <a:cs typeface="Arial"/>
              </a:rPr>
              <a:t>Lud</a:t>
            </a:r>
          </a:p>
        </p:txBody>
      </p:sp>
      <p:sp>
        <p:nvSpPr>
          <p:cNvPr id="1132556" name="Text Box 12">
            <a:extLst>
              <a:ext uri="{FF2B5EF4-FFF2-40B4-BE49-F238E27FC236}">
                <a16:creationId xmlns:a16="http://schemas.microsoft.com/office/drawing/2014/main" id="{E7943931-2CB3-FC3E-FB66-CEE53788EED2}"/>
              </a:ext>
            </a:extLst>
          </p:cNvPr>
          <p:cNvSpPr txBox="1">
            <a:spLocks noChangeArrowheads="1"/>
          </p:cNvSpPr>
          <p:nvPr/>
        </p:nvSpPr>
        <p:spPr bwMode="auto">
          <a:xfrm>
            <a:off x="6324600" y="1066800"/>
            <a:ext cx="2590800" cy="5794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Togarmah</a:t>
            </a:r>
          </a:p>
        </p:txBody>
      </p:sp>
      <p:sp>
        <p:nvSpPr>
          <p:cNvPr id="1132557" name="Text Box 13">
            <a:extLst>
              <a:ext uri="{FF2B5EF4-FFF2-40B4-BE49-F238E27FC236}">
                <a16:creationId xmlns:a16="http://schemas.microsoft.com/office/drawing/2014/main" id="{C3ADDBD9-5204-347A-7566-AD41CE3A19D5}"/>
              </a:ext>
            </a:extLst>
          </p:cNvPr>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3333CC"/>
                </a:solidFill>
                <a:effectLst/>
                <a:uLnTx/>
                <a:uFillTx/>
                <a:latin typeface="Arial"/>
                <a:ea typeface="ＭＳ Ｐゴシック" pitchFamily="-112" charset="-128"/>
                <a:cs typeface="Arial"/>
              </a:rPr>
              <a:t>Caphtorites</a:t>
            </a:r>
            <a:endPar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endParaRPr>
          </a:p>
        </p:txBody>
      </p:sp>
      <p:sp>
        <p:nvSpPr>
          <p:cNvPr id="1132558" name="Text Box 14">
            <a:extLst>
              <a:ext uri="{FF2B5EF4-FFF2-40B4-BE49-F238E27FC236}">
                <a16:creationId xmlns:a16="http://schemas.microsoft.com/office/drawing/2014/main" id="{717C73BE-4DA2-8D19-E6B9-BBE2D11200B1}"/>
              </a:ext>
            </a:extLst>
          </p:cNvPr>
          <p:cNvSpPr txBox="1">
            <a:spLocks noChangeArrowheads="1"/>
          </p:cNvSpPr>
          <p:nvPr/>
        </p:nvSpPr>
        <p:spPr bwMode="auto">
          <a:xfrm>
            <a:off x="7255230" y="6308725"/>
            <a:ext cx="188877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 10</a:t>
            </a:r>
          </a:p>
        </p:txBody>
      </p:sp>
      <p:sp>
        <p:nvSpPr>
          <p:cNvPr id="283662" name="Text Box 15">
            <a:extLst>
              <a:ext uri="{FF2B5EF4-FFF2-40B4-BE49-F238E27FC236}">
                <a16:creationId xmlns:a16="http://schemas.microsoft.com/office/drawing/2014/main" id="{E25A59E5-02F7-44EB-109A-BDFFDE2D858C}"/>
              </a:ext>
            </a:extLst>
          </p:cNvPr>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92</a:t>
            </a:r>
          </a:p>
        </p:txBody>
      </p:sp>
      <p:sp>
        <p:nvSpPr>
          <p:cNvPr id="1132561" name="Oval 17">
            <a:extLst>
              <a:ext uri="{FF2B5EF4-FFF2-40B4-BE49-F238E27FC236}">
                <a16:creationId xmlns:a16="http://schemas.microsoft.com/office/drawing/2014/main" id="{528C5CBA-6948-C97E-85D6-58C39EAC5973}"/>
              </a:ext>
            </a:extLst>
          </p:cNvPr>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CC"/>
              </a:solidFill>
              <a:effectLst/>
              <a:uLnTx/>
              <a:uFillTx/>
              <a:latin typeface="Arial"/>
              <a:ea typeface="ＭＳ Ｐゴシック" pitchFamily="-112" charset="-128"/>
              <a:cs typeface="Arial"/>
            </a:endParaRPr>
          </a:p>
        </p:txBody>
      </p:sp>
      <p:sp>
        <p:nvSpPr>
          <p:cNvPr id="1132562" name="Text Box 18">
            <a:extLst>
              <a:ext uri="{FF2B5EF4-FFF2-40B4-BE49-F238E27FC236}">
                <a16:creationId xmlns:a16="http://schemas.microsoft.com/office/drawing/2014/main" id="{9E8123B2-A1C5-BCED-3860-B1B95339DB4E}"/>
              </a:ext>
            </a:extLst>
          </p:cNvPr>
          <p:cNvSpPr txBox="1">
            <a:spLocks noChangeArrowheads="1"/>
          </p:cNvSpPr>
          <p:nvPr/>
        </p:nvSpPr>
        <p:spPr bwMode="auto">
          <a:xfrm>
            <a:off x="1447800" y="1554163"/>
            <a:ext cx="2590800" cy="57943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Javan</a:t>
            </a:r>
          </a:p>
        </p:txBody>
      </p:sp>
      <p:sp>
        <p:nvSpPr>
          <p:cNvPr id="1132563" name="Oval 19">
            <a:extLst>
              <a:ext uri="{FF2B5EF4-FFF2-40B4-BE49-F238E27FC236}">
                <a16:creationId xmlns:a16="http://schemas.microsoft.com/office/drawing/2014/main" id="{EC3BC775-B490-E1BA-5740-464EEB6FC48F}"/>
              </a:ext>
            </a:extLst>
          </p:cNvPr>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pic>
        <p:nvPicPr>
          <p:cNvPr id="1132564" name="Picture 20" descr="DannyGoh">
            <a:extLst>
              <a:ext uri="{FF2B5EF4-FFF2-40B4-BE49-F238E27FC236}">
                <a16:creationId xmlns:a16="http://schemas.microsoft.com/office/drawing/2014/main" id="{B2C2DC27-66E5-E5F2-1537-7E9A38B003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1920" y="2636912"/>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2565" name="Picture 21" descr="RickNov02">
            <a:extLst>
              <a:ext uri="{FF2B5EF4-FFF2-40B4-BE49-F238E27FC236}">
                <a16:creationId xmlns:a16="http://schemas.microsoft.com/office/drawing/2014/main" id="{9101B5DF-2041-8587-26ED-6D6F7A0629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918" name="Rectangle 22">
            <a:extLst>
              <a:ext uri="{FF2B5EF4-FFF2-40B4-BE49-F238E27FC236}">
                <a16:creationId xmlns:a16="http://schemas.microsoft.com/office/drawing/2014/main" id="{55922493-2504-AE01-4AD0-6568325FF20E}"/>
              </a:ext>
            </a:extLst>
          </p:cNvPr>
          <p:cNvSpPr>
            <a:spLocks noGrp="1" noChangeArrowheads="1"/>
          </p:cNvSpPr>
          <p:nvPr>
            <p:ph type="title" idx="4294967295"/>
          </p:nvPr>
        </p:nvSpPr>
        <p:spPr>
          <a:xfrm>
            <a:off x="-17405" y="6242014"/>
            <a:ext cx="7772400" cy="609600"/>
          </a:xfrm>
          <a:noFill/>
        </p:spPr>
        <p:txBody>
          <a:bodyPr/>
          <a:lstStyle/>
          <a:p>
            <a:pPr algn="l" eaLnBrk="1" hangingPunct="1">
              <a:defRPr/>
            </a:pPr>
            <a:r>
              <a:rPr lang="en-US" sz="3200" b="1" dirty="0">
                <a:latin typeface="Arial" charset="0"/>
                <a:ea typeface="ＭＳ Ｐゴシック" charset="0"/>
                <a:cs typeface="Arial"/>
              </a:rPr>
              <a:t>The Lines of Japheth, </a:t>
            </a:r>
            <a:r>
              <a:rPr lang="en-US" sz="3200" b="1" dirty="0">
                <a:solidFill>
                  <a:srgbClr val="3333CC"/>
                </a:solidFill>
                <a:latin typeface="Arial" charset="0"/>
                <a:ea typeface="ＭＳ Ｐゴシック" charset="0"/>
                <a:cs typeface="Arial"/>
              </a:rPr>
              <a:t>Ham</a:t>
            </a:r>
            <a:r>
              <a:rPr lang="en-US" sz="3200" b="1" dirty="0">
                <a:latin typeface="Arial" charset="0"/>
                <a:ea typeface="ＭＳ Ｐゴシック" charset="0"/>
                <a:cs typeface="Arial"/>
              </a:rPr>
              <a:t>, &amp; </a:t>
            </a:r>
            <a:r>
              <a:rPr lang="en-US" sz="3200" b="1" dirty="0">
                <a:solidFill>
                  <a:srgbClr val="FF201A"/>
                </a:solidFill>
                <a:latin typeface="Arial" charset="0"/>
                <a:ea typeface="ＭＳ Ｐゴシック" charset="0"/>
                <a:cs typeface="Arial"/>
              </a:rPr>
              <a:t>Shem</a:t>
            </a:r>
            <a:endParaRPr lang="en-US" sz="4000" b="1" dirty="0">
              <a:solidFill>
                <a:srgbClr val="FF201A"/>
              </a:solidFill>
              <a:latin typeface="Arial" charset="0"/>
              <a:ea typeface="ＭＳ Ｐゴシック" charset="0"/>
              <a:cs typeface="Arial"/>
            </a:endParaRPr>
          </a:p>
        </p:txBody>
      </p:sp>
      <p:sp>
        <p:nvSpPr>
          <p:cNvPr id="25" name="Text Box 13">
            <a:extLst>
              <a:ext uri="{FF2B5EF4-FFF2-40B4-BE49-F238E27FC236}">
                <a16:creationId xmlns:a16="http://schemas.microsoft.com/office/drawing/2014/main" id="{787212EB-9057-7765-F003-3EF3CFE3BBF0}"/>
              </a:ext>
            </a:extLst>
          </p:cNvPr>
          <p:cNvSpPr txBox="1">
            <a:spLocks noChangeArrowheads="1"/>
          </p:cNvSpPr>
          <p:nvPr/>
        </p:nvSpPr>
        <p:spPr bwMode="auto">
          <a:xfrm>
            <a:off x="3676260" y="5569208"/>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3333CC"/>
                </a:solidFill>
                <a:effectLst/>
                <a:uLnTx/>
                <a:uFillTx/>
                <a:latin typeface="Arial"/>
                <a:ea typeface="ＭＳ Ｐゴシック" pitchFamily="-112" charset="-128"/>
                <a:cs typeface="Arial"/>
              </a:rPr>
              <a:t>Cush</a:t>
            </a:r>
          </a:p>
        </p:txBody>
      </p:sp>
      <p:sp>
        <p:nvSpPr>
          <p:cNvPr id="2" name="Title 1">
            <a:extLst>
              <a:ext uri="{FF2B5EF4-FFF2-40B4-BE49-F238E27FC236}">
                <a16:creationId xmlns:a16="http://schemas.microsoft.com/office/drawing/2014/main" id="{812FF819-FD00-6D59-CCB5-2CBD35E28422}"/>
              </a:ext>
            </a:extLst>
          </p:cNvPr>
          <p:cNvSpPr txBox="1">
            <a:spLocks/>
          </p:cNvSpPr>
          <p:nvPr/>
        </p:nvSpPr>
        <p:spPr bwMode="auto">
          <a:xfrm>
            <a:off x="685800" y="-26988"/>
            <a:ext cx="777240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FFFFFF"/>
                </a:solidFill>
                <a:effectLst/>
                <a:uLnTx/>
                <a:uFillTx/>
                <a:latin typeface="Arial" pitchFamily="34" charset="0"/>
                <a:ea typeface="ＭＳ Ｐゴシック" pitchFamily="34" charset="-128"/>
              </a:rPr>
              <a:t>Descendants of Noah's Sons</a:t>
            </a:r>
          </a:p>
        </p:txBody>
      </p:sp>
      <p:sp>
        <p:nvSpPr>
          <p:cNvPr id="3" name="TextBox 2">
            <a:extLst>
              <a:ext uri="{FF2B5EF4-FFF2-40B4-BE49-F238E27FC236}">
                <a16:creationId xmlns:a16="http://schemas.microsoft.com/office/drawing/2014/main" id="{BF67012E-876D-21E2-DE79-9007B0DAACA0}"/>
              </a:ext>
            </a:extLst>
          </p:cNvPr>
          <p:cNvSpPr txBox="1"/>
          <p:nvPr/>
        </p:nvSpPr>
        <p:spPr>
          <a:xfrm>
            <a:off x="4817327" y="-3969834"/>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572659835"/>
      </p:ext>
    </p:extLst>
  </p:cSld>
  <p:clrMapOvr>
    <a:masterClrMapping/>
  </p:clrMapOvr>
  <p:transition spd="med">
    <p:randomBar dir="vert"/>
  </p:transition>
</p:sld>
</file>

<file path=ppt/theme/theme1.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Kimono</Template>
  <TotalTime>4461</TotalTime>
  <Words>1648</Words>
  <Application>Microsoft Macintosh PowerPoint</Application>
  <PresentationFormat>On-screen Show (4:3)</PresentationFormat>
  <Paragraphs>327</Paragraphs>
  <Slides>31</Slides>
  <Notes>31</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31</vt:i4>
      </vt:variant>
    </vt:vector>
  </HeadingPairs>
  <TitlesOfParts>
    <vt:vector size="47" baseType="lpstr">
      <vt:lpstr>Arials</vt:lpstr>
      <vt:lpstr>ＭＳ Ｐゴシック</vt:lpstr>
      <vt:lpstr>Arial</vt:lpstr>
      <vt:lpstr>Garamond</vt:lpstr>
      <vt:lpstr>Tahoma</vt:lpstr>
      <vt:lpstr>Times New Roman</vt:lpstr>
      <vt:lpstr>Wingdings</vt:lpstr>
      <vt:lpstr>Kimono</vt:lpstr>
      <vt:lpstr>Stream</vt:lpstr>
      <vt:lpstr>Default Design</vt:lpstr>
      <vt:lpstr>1_Stream</vt:lpstr>
      <vt:lpstr>Slit</vt:lpstr>
      <vt:lpstr>2_Stream</vt:lpstr>
      <vt:lpstr>1_Default Design</vt:lpstr>
      <vt:lpstr>2_Orbit</vt:lpstr>
      <vt:lpstr>2_Default Design</vt:lpstr>
      <vt:lpstr>Ancient Near East Peoples</vt:lpstr>
      <vt:lpstr>Rationale:  Why Study ANE Peoples?</vt:lpstr>
      <vt:lpstr>Rationale:  Why Study ANE Peoples?</vt:lpstr>
      <vt:lpstr>ANE History (An Overview)</vt:lpstr>
      <vt:lpstr>God again judges man's base heart</vt:lpstr>
      <vt:lpstr>ANE Geography</vt:lpstr>
      <vt:lpstr>The Lines of Japheth, Ham, &amp; Shem</vt:lpstr>
      <vt:lpstr>The Lines of Japheth, Ham, &amp; Shem</vt:lpstr>
      <vt:lpstr>The Lines of Japheth, Ham, &amp; Shem</vt:lpstr>
      <vt:lpstr>The Lines of Japheth, Ham, &amp; Shem</vt:lpstr>
      <vt:lpstr>The Lines of Japheth, Ham, &amp; Shem</vt:lpstr>
      <vt:lpstr>The Table of Nations  (Gen. 10)</vt:lpstr>
      <vt:lpstr>Enemies in Canaan During the Judges</vt:lpstr>
      <vt:lpstr>What was Israel's Attitude about the Nations?</vt:lpstr>
      <vt:lpstr>What was Israel's Attitude about the Nations?</vt:lpstr>
      <vt:lpstr>Ten Jewish Levels of Holiness in the Land</vt:lpstr>
      <vt:lpstr>Firstfruits: Wave Sheaf Offering</vt:lpstr>
      <vt:lpstr>Urban vs.  Rural Areas</vt:lpstr>
      <vt:lpstr>Jerusalem vs. Other Cities</vt:lpstr>
      <vt:lpstr>Temple Mount</vt:lpstr>
      <vt:lpstr>The Rampart</vt:lpstr>
      <vt:lpstr>Court of Women</vt:lpstr>
      <vt:lpstr>Court of Israelites</vt:lpstr>
      <vt:lpstr>The Inner Temple Court and the steps leading to the Nicanor Gate</vt:lpstr>
      <vt:lpstr>The Great Basin in the Court of the Priests.</vt:lpstr>
      <vt:lpstr>The Great Gates</vt:lpstr>
      <vt:lpstr>The Holy Place</vt:lpstr>
      <vt:lpstr>The Holy Place</vt:lpstr>
      <vt:lpstr>The Holy of Holies</vt:lpstr>
      <vt:lpstr>PowerPoint Presentation</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Peoples</dc:title>
  <dc:creator>Rick Griffith</dc:creator>
  <cp:lastModifiedBy>Rick Griffith</cp:lastModifiedBy>
  <cp:revision>142</cp:revision>
  <cp:lastPrinted>2026-05-27T02:37:53Z</cp:lastPrinted>
  <dcterms:created xsi:type="dcterms:W3CDTF">2002-08-27T02:41:30Z</dcterms:created>
  <dcterms:modified xsi:type="dcterms:W3CDTF">2026-05-27T02:49:02Z</dcterms:modified>
</cp:coreProperties>
</file>