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theme/theme10.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1.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2.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3.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4.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5.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6.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7.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8.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9.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20.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21.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22.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3.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4.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5.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6.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7.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theme/themeOverride4.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5.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6.xml" ContentType="application/vnd.openxmlformats-officedocument.themeOverr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tags/tag4.xml" ContentType="application/vnd.openxmlformats-officedocument.presentationml.tags+xml"/>
  <Override PartName="/ppt/notesSlides/notesSlide24.xml" ContentType="application/vnd.openxmlformats-officedocument.presentationml.notesSlide+xml"/>
  <Override PartName="/ppt/tags/tag5.xml" ContentType="application/vnd.openxmlformats-officedocument.presentationml.tags+xml"/>
  <Override PartName="/ppt/notesSlides/notesSlide25.xml" ContentType="application/vnd.openxmlformats-officedocument.presentationml.notesSlide+xml"/>
  <Override PartName="/ppt/tags/tag6.xml" ContentType="application/vnd.openxmlformats-officedocument.presentationml.tags+xml"/>
  <Override PartName="/ppt/notesSlides/notesSlide26.xml" ContentType="application/vnd.openxmlformats-officedocument.presentationml.notesSlide+xml"/>
  <Override PartName="/ppt/tags/tag7.xml" ContentType="application/vnd.openxmlformats-officedocument.presentationml.tags+xml"/>
  <Override PartName="/ppt/notesSlides/notesSlide27.xml" ContentType="application/vnd.openxmlformats-officedocument.presentationml.notesSlide+xml"/>
  <Override PartName="/ppt/tags/tag8.xml" ContentType="application/vnd.openxmlformats-officedocument.presentationml.tags+xml"/>
  <Override PartName="/ppt/notesSlides/notesSlide28.xml" ContentType="application/vnd.openxmlformats-officedocument.presentationml.notesSlide+xml"/>
  <Override PartName="/ppt/tags/tag9.xml" ContentType="application/vnd.openxmlformats-officedocument.presentationml.tags+xml"/>
  <Override PartName="/ppt/notesSlides/notesSlide29.xml" ContentType="application/vnd.openxmlformats-officedocument.presentationml.notesSlide+xml"/>
  <Override PartName="/ppt/tags/tag10.xml" ContentType="application/vnd.openxmlformats-officedocument.presentationml.tags+xml"/>
  <Override PartName="/ppt/notesSlides/notesSlide30.xml" ContentType="application/vnd.openxmlformats-officedocument.presentationml.notesSlide+xml"/>
  <Override PartName="/ppt/theme/themeOverride7.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8.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9.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10.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11.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heme/themeOverride12.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13.xml" ContentType="application/vnd.openxmlformats-officedocument.themeOverride+xml"/>
  <Override PartName="/ppt/notesSlides/notesSlide63.xml" ContentType="application/vnd.openxmlformats-officedocument.presentationml.notesSlide+xml"/>
  <Override PartName="/ppt/theme/themeOverride14.xml" ContentType="application/vnd.openxmlformats-officedocument.themeOverride+xml"/>
  <Override PartName="/ppt/notesSlides/notesSlide64.xml" ContentType="application/vnd.openxmlformats-officedocument.presentationml.notesSlide+xml"/>
  <Override PartName="/ppt/theme/themeOverride15.xml" ContentType="application/vnd.openxmlformats-officedocument.themeOverride+xml"/>
  <Override PartName="/ppt/notesSlides/notesSlide65.xml" ContentType="application/vnd.openxmlformats-officedocument.presentationml.notesSlide+xml"/>
  <Override PartName="/ppt/theme/themeOverride16.xml" ContentType="application/vnd.openxmlformats-officedocument.themeOverr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17.xml" ContentType="application/vnd.openxmlformats-officedocument.themeOverride+xml"/>
  <Override PartName="/ppt/notesSlides/notesSlide68.xml" ContentType="application/vnd.openxmlformats-officedocument.presentationml.notesSlide+xml"/>
  <Override PartName="/ppt/theme/themeOverride18.xml" ContentType="application/vnd.openxmlformats-officedocument.themeOverride+xml"/>
  <Override PartName="/ppt/notesSlides/notesSlide69.xml" ContentType="application/vnd.openxmlformats-officedocument.presentationml.notesSlide+xml"/>
  <Override PartName="/ppt/theme/themeOverride19.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heme/themeOverride20.xml" ContentType="application/vnd.openxmlformats-officedocument.themeOverride+xml"/>
  <Override PartName="/ppt/notesSlides/notesSlide72.xml" ContentType="application/vnd.openxmlformats-officedocument.presentationml.notesSlide+xml"/>
  <Override PartName="/ppt/theme/themeOverride21.xml" ContentType="application/vnd.openxmlformats-officedocument.themeOverride+xml"/>
  <Override PartName="/ppt/notesSlides/notesSlide73.xml" ContentType="application/vnd.openxmlformats-officedocument.presentationml.notesSlide+xml"/>
  <Override PartName="/ppt/theme/themeOverride22.xml" ContentType="application/vnd.openxmlformats-officedocument.themeOverr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heme/themeOverride23.xml" ContentType="application/vnd.openxmlformats-officedocument.themeOverr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ags/tag11.xml" ContentType="application/vnd.openxmlformats-officedocument.presentationml.tags+xml"/>
  <Override PartName="/ppt/notesSlides/notesSlide82.xml" ContentType="application/vnd.openxmlformats-officedocument.presentationml.notesSlide+xml"/>
  <Override PartName="/ppt/theme/themeOverride24.xml" ContentType="application/vnd.openxmlformats-officedocument.themeOverride+xml"/>
  <Override PartName="/ppt/notesSlides/notesSlide83.xml" ContentType="application/vnd.openxmlformats-officedocument.presentationml.notesSlide+xml"/>
  <Override PartName="/ppt/theme/themeOverride25.xml" ContentType="application/vnd.openxmlformats-officedocument.themeOverride+xml"/>
  <Override PartName="/ppt/notesSlides/notesSlide84.xml" ContentType="application/vnd.openxmlformats-officedocument.presentationml.notesSlide+xml"/>
  <Override PartName="/ppt/theme/themeOverride26.xml" ContentType="application/vnd.openxmlformats-officedocument.themeOverride+xml"/>
  <Override PartName="/ppt/notesSlides/notesSlide85.xml" ContentType="application/vnd.openxmlformats-officedocument.presentationml.notesSlide+xml"/>
  <Override PartName="/ppt/theme/themeOverride27.xml" ContentType="application/vnd.openxmlformats-officedocument.themeOverr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heme/themeOverride28.xml" ContentType="application/vnd.openxmlformats-officedocument.themeOverride+xml"/>
  <Override PartName="/ppt/notesSlides/notesSlide88.xml" ContentType="application/vnd.openxmlformats-officedocument.presentationml.notesSlide+xml"/>
  <Override PartName="/ppt/theme/themeOverride29.xml" ContentType="application/vnd.openxmlformats-officedocument.themeOverr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charts/chart1.xml" ContentType="application/vnd.openxmlformats-officedocument.drawingml.chart+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theme/themeOverride30.xml" ContentType="application/vnd.openxmlformats-officedocument.themeOverr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theme/themeOverride31.xml" ContentType="application/vnd.openxmlformats-officedocument.themeOverr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theme/themeOverride32.xml" ContentType="application/vnd.openxmlformats-officedocument.themeOverr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theme/themeOverride33.xml" ContentType="application/vnd.openxmlformats-officedocument.themeOverr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theme/themeOverride34.xml" ContentType="application/vnd.openxmlformats-officedocument.themeOverride+xml"/>
  <Override PartName="/ppt/notesSlides/notesSlide118.xml" ContentType="application/vnd.openxmlformats-officedocument.presentationml.notesSlide+xml"/>
  <Override PartName="/ppt/theme/themeOverride35.xml" ContentType="application/vnd.openxmlformats-officedocument.themeOverr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theme/themeOverride36.xml" ContentType="application/vnd.openxmlformats-officedocument.themeOverr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theme/themeOverride37.xml" ContentType="application/vnd.openxmlformats-officedocument.themeOverr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theme/themeOverride38.xml" ContentType="application/vnd.openxmlformats-officedocument.themeOverr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tags/tag12.xml" ContentType="application/vnd.openxmlformats-officedocument.presentationml.tags+xml"/>
  <Override PartName="/ppt/notesSlides/notesSlide137.xml" ContentType="application/vnd.openxmlformats-officedocument.presentationml.notesSlide+xml"/>
  <Override PartName="/ppt/tags/tag13.xml" ContentType="application/vnd.openxmlformats-officedocument.presentationml.tags+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theme/themeOverride39.xml" ContentType="application/vnd.openxmlformats-officedocument.themeOverr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theme/themeOverride40.xml" ContentType="application/vnd.openxmlformats-officedocument.themeOverr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theme/themeOverride41.xml" ContentType="application/vnd.openxmlformats-officedocument.themeOverr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tags/tag14.xml" ContentType="application/vnd.openxmlformats-officedocument.presentationml.tags+xml"/>
  <Override PartName="/ppt/notesSlides/notesSlide167.xml" ContentType="application/vnd.openxmlformats-officedocument.presentationml.notesSlide+xml"/>
  <Override PartName="/ppt/tags/tag15.xml" ContentType="application/vnd.openxmlformats-officedocument.presentationml.tags+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tags/tag16.xml" ContentType="application/vnd.openxmlformats-officedocument.presentationml.tags+xml"/>
  <Override PartName="/ppt/notesSlides/notesSlide170.xml" ContentType="application/vnd.openxmlformats-officedocument.presentationml.notesSlide+xml"/>
  <Override PartName="/ppt/tags/tag17.xml" ContentType="application/vnd.openxmlformats-officedocument.presentationml.tags+xml"/>
  <Override PartName="/ppt/notesSlides/notesSlide171.xml" ContentType="application/vnd.openxmlformats-officedocument.presentationml.notesSlide+xml"/>
  <Override PartName="/ppt/tags/tag18.xml" ContentType="application/vnd.openxmlformats-officedocument.presentationml.tags+xml"/>
  <Override PartName="/ppt/notesSlides/notesSlide172.xml" ContentType="application/vnd.openxmlformats-officedocument.presentationml.notesSlide+xml"/>
  <Override PartName="/ppt/tags/tag19.xml" ContentType="application/vnd.openxmlformats-officedocument.presentationml.tags+xml"/>
  <Override PartName="/ppt/notesSlides/notesSlide173.xml" ContentType="application/vnd.openxmlformats-officedocument.presentationml.notesSlide+xml"/>
  <Override PartName="/ppt/tags/tag20.xml" ContentType="application/vnd.openxmlformats-officedocument.presentationml.tags+xml"/>
  <Override PartName="/ppt/notesSlides/notesSlide174.xml" ContentType="application/vnd.openxmlformats-officedocument.presentationml.notesSlide+xml"/>
  <Override PartName="/ppt/tags/tag21.xml" ContentType="application/vnd.openxmlformats-officedocument.presentationml.tags+xml"/>
  <Override PartName="/ppt/notesSlides/notesSlide175.xml" ContentType="application/vnd.openxmlformats-officedocument.presentationml.notesSlide+xml"/>
  <Override PartName="/ppt/tags/tag22.xml" ContentType="application/vnd.openxmlformats-officedocument.presentationml.tags+xml"/>
  <Override PartName="/ppt/notesSlides/notesSlide176.xml" ContentType="application/vnd.openxmlformats-officedocument.presentationml.notesSlide+xml"/>
  <Override PartName="/ppt/tags/tag23.xml" ContentType="application/vnd.openxmlformats-officedocument.presentationml.tags+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theme/themeOverride42.xml" ContentType="application/vnd.openxmlformats-officedocument.themeOverride+xml"/>
  <Override PartName="/ppt/notesSlides/notesSlide180.xml" ContentType="application/vnd.openxmlformats-officedocument.presentationml.notesSlide+xml"/>
  <Override PartName="/ppt/theme/themeOverride43.xml" ContentType="application/vnd.openxmlformats-officedocument.themeOverride+xml"/>
  <Override PartName="/ppt/notesSlides/notesSlide181.xml" ContentType="application/vnd.openxmlformats-officedocument.presentationml.notesSlide+xml"/>
  <Override PartName="/ppt/theme/themeOverride44.xml" ContentType="application/vnd.openxmlformats-officedocument.themeOverride+xml"/>
  <Override PartName="/ppt/notesSlides/notesSlide182.xml" ContentType="application/vnd.openxmlformats-officedocument.presentationml.notesSlide+xml"/>
  <Override PartName="/ppt/theme/themeOverride45.xml" ContentType="application/vnd.openxmlformats-officedocument.themeOverr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theme/themeOverride46.xml" ContentType="application/vnd.openxmlformats-officedocument.themeOverr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theme/themeOverride47.xml" ContentType="application/vnd.openxmlformats-officedocument.themeOverride+xml"/>
  <Override PartName="/ppt/notesSlides/notesSlide193.xml" ContentType="application/vnd.openxmlformats-officedocument.presentationml.notesSlide+xml"/>
  <Override PartName="/ppt/theme/themeOverride48.xml" ContentType="application/vnd.openxmlformats-officedocument.themeOverr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theme/themeOverride49.xml" ContentType="application/vnd.openxmlformats-officedocument.themeOverride+xml"/>
  <Override PartName="/ppt/notesSlides/notesSlide212.xml" ContentType="application/vnd.openxmlformats-officedocument.presentationml.notesSlide+xml"/>
  <Override PartName="/ppt/theme/themeOverride50.xml" ContentType="application/vnd.openxmlformats-officedocument.themeOverride+xml"/>
  <Override PartName="/ppt/notesSlides/notesSlide213.xml" ContentType="application/vnd.openxmlformats-officedocument.presentationml.notesSlide+xml"/>
  <Override PartName="/ppt/theme/themeOverride51.xml" ContentType="application/vnd.openxmlformats-officedocument.themeOverride+xml"/>
  <Override PartName="/ppt/notesSlides/notesSlide214.xml" ContentType="application/vnd.openxmlformats-officedocument.presentationml.notesSlide+xml"/>
  <Override PartName="/ppt/theme/themeOverride52.xml" ContentType="application/vnd.openxmlformats-officedocument.themeOverride+xml"/>
  <Override PartName="/ppt/notesSlides/notesSlide215.xml" ContentType="application/vnd.openxmlformats-officedocument.presentationml.notesSlide+xml"/>
  <Override PartName="/ppt/theme/themeOverride53.xml" ContentType="application/vnd.openxmlformats-officedocument.themeOverride+xml"/>
  <Override PartName="/ppt/notesSlides/notesSlide216.xml" ContentType="application/vnd.openxmlformats-officedocument.presentationml.notesSlide+xml"/>
  <Override PartName="/ppt/theme/themeOverride54.xml" ContentType="application/vnd.openxmlformats-officedocument.themeOverride+xml"/>
  <Override PartName="/ppt/notesSlides/notesSlide217.xml" ContentType="application/vnd.openxmlformats-officedocument.presentationml.notesSlide+xml"/>
  <Override PartName="/ppt/theme/themeOverride55.xml" ContentType="application/vnd.openxmlformats-officedocument.themeOverride+xml"/>
  <Override PartName="/ppt/notesSlides/notesSlide218.xml" ContentType="application/vnd.openxmlformats-officedocument.presentationml.notesSlide+xml"/>
  <Override PartName="/ppt/theme/themeOverride56.xml" ContentType="application/vnd.openxmlformats-officedocument.themeOverr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theme/themeOverride57.xml" ContentType="application/vnd.openxmlformats-officedocument.themeOverr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theme/themeOverride58.xml" ContentType="application/vnd.openxmlformats-officedocument.themeOverr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8" r:id="rId3"/>
    <p:sldMasterId id="2147483750" r:id="rId4"/>
    <p:sldMasterId id="2147483798" r:id="rId5"/>
    <p:sldMasterId id="2147483825" r:id="rId6"/>
    <p:sldMasterId id="2147483837" r:id="rId7"/>
    <p:sldMasterId id="2147483840" r:id="rId8"/>
    <p:sldMasterId id="2147483852" r:id="rId9"/>
    <p:sldMasterId id="2147484155" r:id="rId10"/>
    <p:sldMasterId id="2147484157" r:id="rId11"/>
    <p:sldMasterId id="2147484169" r:id="rId12"/>
    <p:sldMasterId id="2147484181" r:id="rId13"/>
    <p:sldMasterId id="2147484193" r:id="rId14"/>
    <p:sldMasterId id="2147484205" r:id="rId15"/>
    <p:sldMasterId id="2147484217" r:id="rId16"/>
    <p:sldMasterId id="2147484229" r:id="rId17"/>
    <p:sldMasterId id="2147484233" r:id="rId18"/>
    <p:sldMasterId id="2147484245" r:id="rId19"/>
    <p:sldMasterId id="2147484248" r:id="rId20"/>
    <p:sldMasterId id="2147484260" r:id="rId21"/>
    <p:sldMasterId id="2147484272" r:id="rId22"/>
    <p:sldMasterId id="2147484299" r:id="rId23"/>
    <p:sldMasterId id="2147484311" r:id="rId24"/>
    <p:sldMasterId id="2147484325" r:id="rId25"/>
    <p:sldMasterId id="2147484337" r:id="rId26"/>
    <p:sldMasterId id="2147484349" r:id="rId27"/>
    <p:sldMasterId id="2147484352" r:id="rId28"/>
  </p:sldMasterIdLst>
  <p:notesMasterIdLst>
    <p:notesMasterId r:id="rId310"/>
  </p:notesMasterIdLst>
  <p:sldIdLst>
    <p:sldId id="1028" r:id="rId29"/>
    <p:sldId id="854" r:id="rId30"/>
    <p:sldId id="853" r:id="rId31"/>
    <p:sldId id="469" r:id="rId32"/>
    <p:sldId id="470" r:id="rId33"/>
    <p:sldId id="471" r:id="rId34"/>
    <p:sldId id="472" r:id="rId35"/>
    <p:sldId id="473" r:id="rId36"/>
    <p:sldId id="474" r:id="rId37"/>
    <p:sldId id="475" r:id="rId38"/>
    <p:sldId id="841" r:id="rId39"/>
    <p:sldId id="477" r:id="rId40"/>
    <p:sldId id="478" r:id="rId41"/>
    <p:sldId id="479" r:id="rId42"/>
    <p:sldId id="480" r:id="rId43"/>
    <p:sldId id="481" r:id="rId44"/>
    <p:sldId id="482" r:id="rId45"/>
    <p:sldId id="483" r:id="rId46"/>
    <p:sldId id="484" r:id="rId47"/>
    <p:sldId id="823" r:id="rId48"/>
    <p:sldId id="486" r:id="rId49"/>
    <p:sldId id="487" r:id="rId50"/>
    <p:sldId id="488" r:id="rId51"/>
    <p:sldId id="824" r:id="rId52"/>
    <p:sldId id="825" r:id="rId53"/>
    <p:sldId id="826" r:id="rId54"/>
    <p:sldId id="827" r:id="rId55"/>
    <p:sldId id="828" r:id="rId56"/>
    <p:sldId id="829" r:id="rId57"/>
    <p:sldId id="830" r:id="rId58"/>
    <p:sldId id="831" r:id="rId59"/>
    <p:sldId id="832" r:id="rId60"/>
    <p:sldId id="833" r:id="rId61"/>
    <p:sldId id="499" r:id="rId62"/>
    <p:sldId id="500" r:id="rId63"/>
    <p:sldId id="501" r:id="rId64"/>
    <p:sldId id="502" r:id="rId65"/>
    <p:sldId id="503" r:id="rId66"/>
    <p:sldId id="848" r:id="rId67"/>
    <p:sldId id="505" r:id="rId68"/>
    <p:sldId id="506" r:id="rId69"/>
    <p:sldId id="507" r:id="rId70"/>
    <p:sldId id="508" r:id="rId71"/>
    <p:sldId id="509" r:id="rId72"/>
    <p:sldId id="510" r:id="rId73"/>
    <p:sldId id="511" r:id="rId74"/>
    <p:sldId id="512" r:id="rId75"/>
    <p:sldId id="513" r:id="rId76"/>
    <p:sldId id="514" r:id="rId77"/>
    <p:sldId id="515" r:id="rId78"/>
    <p:sldId id="516" r:id="rId79"/>
    <p:sldId id="517" r:id="rId80"/>
    <p:sldId id="518" r:id="rId81"/>
    <p:sldId id="519" r:id="rId82"/>
    <p:sldId id="520" r:id="rId83"/>
    <p:sldId id="521" r:id="rId84"/>
    <p:sldId id="522" r:id="rId85"/>
    <p:sldId id="523" r:id="rId86"/>
    <p:sldId id="524" r:id="rId87"/>
    <p:sldId id="525" r:id="rId88"/>
    <p:sldId id="526" r:id="rId89"/>
    <p:sldId id="527" r:id="rId90"/>
    <p:sldId id="528" r:id="rId91"/>
    <p:sldId id="529" r:id="rId92"/>
    <p:sldId id="530" r:id="rId93"/>
    <p:sldId id="531" r:id="rId94"/>
    <p:sldId id="532" r:id="rId95"/>
    <p:sldId id="533" r:id="rId96"/>
    <p:sldId id="534" r:id="rId97"/>
    <p:sldId id="855" r:id="rId98"/>
    <p:sldId id="625" r:id="rId99"/>
    <p:sldId id="626" r:id="rId100"/>
    <p:sldId id="627" r:id="rId101"/>
    <p:sldId id="628" r:id="rId102"/>
    <p:sldId id="629" r:id="rId103"/>
    <p:sldId id="834" r:id="rId104"/>
    <p:sldId id="631" r:id="rId105"/>
    <p:sldId id="632" r:id="rId106"/>
    <p:sldId id="633" r:id="rId107"/>
    <p:sldId id="634" r:id="rId108"/>
    <p:sldId id="635" r:id="rId109"/>
    <p:sldId id="636" r:id="rId110"/>
    <p:sldId id="842" r:id="rId111"/>
    <p:sldId id="638" r:id="rId112"/>
    <p:sldId id="639" r:id="rId113"/>
    <p:sldId id="640" r:id="rId114"/>
    <p:sldId id="641" r:id="rId115"/>
    <p:sldId id="642" r:id="rId116"/>
    <p:sldId id="835" r:id="rId117"/>
    <p:sldId id="644" r:id="rId118"/>
    <p:sldId id="645" r:id="rId119"/>
    <p:sldId id="646" r:id="rId120"/>
    <p:sldId id="647" r:id="rId121"/>
    <p:sldId id="648" r:id="rId122"/>
    <p:sldId id="649" r:id="rId123"/>
    <p:sldId id="650" r:id="rId124"/>
    <p:sldId id="651" r:id="rId125"/>
    <p:sldId id="652" r:id="rId126"/>
    <p:sldId id="653" r:id="rId127"/>
    <p:sldId id="654" r:id="rId128"/>
    <p:sldId id="655" r:id="rId129"/>
    <p:sldId id="656" r:id="rId130"/>
    <p:sldId id="657" r:id="rId131"/>
    <p:sldId id="658" r:id="rId132"/>
    <p:sldId id="659" r:id="rId133"/>
    <p:sldId id="660" r:id="rId134"/>
    <p:sldId id="661" r:id="rId135"/>
    <p:sldId id="662" r:id="rId136"/>
    <p:sldId id="663" r:id="rId137"/>
    <p:sldId id="664" r:id="rId138"/>
    <p:sldId id="665" r:id="rId139"/>
    <p:sldId id="666" r:id="rId140"/>
    <p:sldId id="667" r:id="rId141"/>
    <p:sldId id="668" r:id="rId142"/>
    <p:sldId id="669" r:id="rId143"/>
    <p:sldId id="844" r:id="rId144"/>
    <p:sldId id="671" r:id="rId145"/>
    <p:sldId id="672" r:id="rId146"/>
    <p:sldId id="673" r:id="rId147"/>
    <p:sldId id="674" r:id="rId148"/>
    <p:sldId id="675" r:id="rId149"/>
    <p:sldId id="676" r:id="rId150"/>
    <p:sldId id="677" r:id="rId151"/>
    <p:sldId id="678" r:id="rId152"/>
    <p:sldId id="679" r:id="rId153"/>
    <p:sldId id="680" r:id="rId154"/>
    <p:sldId id="715" r:id="rId155"/>
    <p:sldId id="716" r:id="rId156"/>
    <p:sldId id="717" r:id="rId157"/>
    <p:sldId id="718" r:id="rId158"/>
    <p:sldId id="857" r:id="rId159"/>
    <p:sldId id="720" r:id="rId160"/>
    <p:sldId id="721" r:id="rId161"/>
    <p:sldId id="701" r:id="rId162"/>
    <p:sldId id="702" r:id="rId163"/>
    <p:sldId id="703" r:id="rId164"/>
    <p:sldId id="704" r:id="rId165"/>
    <p:sldId id="705" r:id="rId166"/>
    <p:sldId id="706" r:id="rId167"/>
    <p:sldId id="707" r:id="rId168"/>
    <p:sldId id="708" r:id="rId169"/>
    <p:sldId id="336" r:id="rId170"/>
    <p:sldId id="709" r:id="rId171"/>
    <p:sldId id="710" r:id="rId172"/>
    <p:sldId id="320" r:id="rId173"/>
    <p:sldId id="711" r:id="rId174"/>
    <p:sldId id="712" r:id="rId175"/>
    <p:sldId id="713" r:id="rId176"/>
    <p:sldId id="714" r:id="rId177"/>
    <p:sldId id="684" r:id="rId178"/>
    <p:sldId id="685" r:id="rId179"/>
    <p:sldId id="686" r:id="rId180"/>
    <p:sldId id="687" r:id="rId181"/>
    <p:sldId id="688" r:id="rId182"/>
    <p:sldId id="689" r:id="rId183"/>
    <p:sldId id="691" r:id="rId184"/>
    <p:sldId id="692" r:id="rId185"/>
    <p:sldId id="4699" r:id="rId186"/>
    <p:sldId id="694" r:id="rId187"/>
    <p:sldId id="695" r:id="rId188"/>
    <p:sldId id="696" r:id="rId189"/>
    <p:sldId id="697" r:id="rId190"/>
    <p:sldId id="690" r:id="rId191"/>
    <p:sldId id="698" r:id="rId192"/>
    <p:sldId id="699" r:id="rId193"/>
    <p:sldId id="856" r:id="rId194"/>
    <p:sldId id="722" r:id="rId195"/>
    <p:sldId id="723" r:id="rId196"/>
    <p:sldId id="257" r:id="rId197"/>
    <p:sldId id="258" r:id="rId198"/>
    <p:sldId id="259" r:id="rId199"/>
    <p:sldId id="260" r:id="rId200"/>
    <p:sldId id="724" r:id="rId201"/>
    <p:sldId id="333" r:id="rId202"/>
    <p:sldId id="373" r:id="rId203"/>
    <p:sldId id="374" r:id="rId204"/>
    <p:sldId id="330" r:id="rId205"/>
    <p:sldId id="339" r:id="rId206"/>
    <p:sldId id="394" r:id="rId207"/>
    <p:sldId id="731" r:id="rId208"/>
    <p:sldId id="732" r:id="rId209"/>
    <p:sldId id="843" r:id="rId210"/>
    <p:sldId id="861" r:id="rId211"/>
    <p:sldId id="734" r:id="rId212"/>
    <p:sldId id="735" r:id="rId213"/>
    <p:sldId id="444" r:id="rId214"/>
    <p:sldId id="342" r:id="rId215"/>
    <p:sldId id="343" r:id="rId216"/>
    <p:sldId id="375" r:id="rId217"/>
    <p:sldId id="348" r:id="rId218"/>
    <p:sldId id="350" r:id="rId219"/>
    <p:sldId id="346" r:id="rId220"/>
    <p:sldId id="354" r:id="rId221"/>
    <p:sldId id="368" r:id="rId222"/>
    <p:sldId id="369" r:id="rId223"/>
    <p:sldId id="360" r:id="rId224"/>
    <p:sldId id="1029" r:id="rId225"/>
    <p:sldId id="340" r:id="rId226"/>
    <p:sldId id="459" r:id="rId227"/>
    <p:sldId id="380" r:id="rId228"/>
    <p:sldId id="381" r:id="rId229"/>
    <p:sldId id="382" r:id="rId230"/>
    <p:sldId id="286" r:id="rId231"/>
    <p:sldId id="426" r:id="rId232"/>
    <p:sldId id="427" r:id="rId233"/>
    <p:sldId id="428" r:id="rId234"/>
    <p:sldId id="457" r:id="rId235"/>
    <p:sldId id="458" r:id="rId236"/>
    <p:sldId id="388" r:id="rId237"/>
    <p:sldId id="397" r:id="rId238"/>
    <p:sldId id="402" r:id="rId239"/>
    <p:sldId id="403" r:id="rId240"/>
    <p:sldId id="1030" r:id="rId241"/>
    <p:sldId id="443" r:id="rId242"/>
    <p:sldId id="331" r:id="rId243"/>
    <p:sldId id="387" r:id="rId244"/>
    <p:sldId id="404" r:id="rId245"/>
    <p:sldId id="442" r:id="rId246"/>
    <p:sldId id="437" r:id="rId247"/>
    <p:sldId id="438" r:id="rId248"/>
    <p:sldId id="439" r:id="rId249"/>
    <p:sldId id="440" r:id="rId250"/>
    <p:sldId id="311" r:id="rId251"/>
    <p:sldId id="299" r:id="rId252"/>
    <p:sldId id="429" r:id="rId253"/>
    <p:sldId id="430" r:id="rId254"/>
    <p:sldId id="431" r:id="rId255"/>
    <p:sldId id="407" r:id="rId256"/>
    <p:sldId id="452" r:id="rId257"/>
    <p:sldId id="462" r:id="rId258"/>
    <p:sldId id="463" r:id="rId259"/>
    <p:sldId id="398" r:id="rId260"/>
    <p:sldId id="406" r:id="rId261"/>
    <p:sldId id="410" r:id="rId262"/>
    <p:sldId id="287" r:id="rId263"/>
    <p:sldId id="288" r:id="rId264"/>
    <p:sldId id="289" r:id="rId265"/>
    <p:sldId id="290" r:id="rId266"/>
    <p:sldId id="291" r:id="rId267"/>
    <p:sldId id="784" r:id="rId268"/>
    <p:sldId id="400" r:id="rId269"/>
    <p:sldId id="425" r:id="rId270"/>
    <p:sldId id="298" r:id="rId271"/>
    <p:sldId id="435" r:id="rId272"/>
    <p:sldId id="436" r:id="rId273"/>
    <p:sldId id="310" r:id="rId274"/>
    <p:sldId id="412" r:id="rId275"/>
    <p:sldId id="1027" r:id="rId276"/>
    <p:sldId id="858" r:id="rId277"/>
    <p:sldId id="859" r:id="rId278"/>
    <p:sldId id="860" r:id="rId279"/>
    <p:sldId id="797" r:id="rId280"/>
    <p:sldId id="798" r:id="rId281"/>
    <p:sldId id="799" r:id="rId282"/>
    <p:sldId id="800" r:id="rId283"/>
    <p:sldId id="801" r:id="rId284"/>
    <p:sldId id="802" r:id="rId285"/>
    <p:sldId id="803" r:id="rId286"/>
    <p:sldId id="804" r:id="rId287"/>
    <p:sldId id="805" r:id="rId288"/>
    <p:sldId id="806" r:id="rId289"/>
    <p:sldId id="807" r:id="rId290"/>
    <p:sldId id="808" r:id="rId291"/>
    <p:sldId id="809" r:id="rId292"/>
    <p:sldId id="810" r:id="rId293"/>
    <p:sldId id="811" r:id="rId294"/>
    <p:sldId id="812" r:id="rId295"/>
    <p:sldId id="813" r:id="rId296"/>
    <p:sldId id="814" r:id="rId297"/>
    <p:sldId id="815" r:id="rId298"/>
    <p:sldId id="816" r:id="rId299"/>
    <p:sldId id="817" r:id="rId300"/>
    <p:sldId id="818" r:id="rId301"/>
    <p:sldId id="819" r:id="rId302"/>
    <p:sldId id="847" r:id="rId303"/>
    <p:sldId id="821" r:id="rId304"/>
    <p:sldId id="352" r:id="rId305"/>
    <p:sldId id="355" r:id="rId306"/>
    <p:sldId id="371" r:id="rId307"/>
    <p:sldId id="851" r:id="rId308"/>
    <p:sldId id="852" r:id="rId30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0607"/>
    <a:srgbClr val="04060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801" autoAdjust="0"/>
    <p:restoredTop sz="59521" autoAdjust="0"/>
  </p:normalViewPr>
  <p:slideViewPr>
    <p:cSldViewPr snapToGrid="0" snapToObjects="1">
      <p:cViewPr varScale="1">
        <p:scale>
          <a:sx n="91" d="100"/>
          <a:sy n="91" d="100"/>
        </p:scale>
        <p:origin x="184" y="232"/>
      </p:cViewPr>
      <p:guideLst>
        <p:guide orient="horz" pos="2160"/>
        <p:guide pos="2880"/>
      </p:guideLst>
    </p:cSldViewPr>
  </p:slideViewPr>
  <p:outlineViewPr>
    <p:cViewPr>
      <p:scale>
        <a:sx n="33" d="100"/>
        <a:sy n="33" d="100"/>
      </p:scale>
      <p:origin x="0" y="74328"/>
    </p:cViewPr>
  </p:outlineViewPr>
  <p:notesTextViewPr>
    <p:cViewPr>
      <p:scale>
        <a:sx n="155" d="100"/>
        <a:sy n="155" d="100"/>
      </p:scale>
      <p:origin x="0" y="0"/>
    </p:cViewPr>
  </p:notesTextViewPr>
  <p:sorterViewPr>
    <p:cViewPr varScale="1">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9.xml"/><Relationship Id="rId299" Type="http://schemas.openxmlformats.org/officeDocument/2006/relationships/slide" Target="slides/slide271.xml"/><Relationship Id="rId21" Type="http://schemas.openxmlformats.org/officeDocument/2006/relationships/slideMaster" Target="slideMasters/slideMaster21.xml"/><Relationship Id="rId63" Type="http://schemas.openxmlformats.org/officeDocument/2006/relationships/slide" Target="slides/slide35.xml"/><Relationship Id="rId159" Type="http://schemas.openxmlformats.org/officeDocument/2006/relationships/slide" Target="slides/slide131.xml"/><Relationship Id="rId170" Type="http://schemas.openxmlformats.org/officeDocument/2006/relationships/slide" Target="slides/slide142.xml"/><Relationship Id="rId226" Type="http://schemas.openxmlformats.org/officeDocument/2006/relationships/slide" Target="slides/slide198.xml"/><Relationship Id="rId268" Type="http://schemas.openxmlformats.org/officeDocument/2006/relationships/slide" Target="slides/slide240.xml"/><Relationship Id="rId32" Type="http://schemas.openxmlformats.org/officeDocument/2006/relationships/slide" Target="slides/slide4.xml"/><Relationship Id="rId74" Type="http://schemas.openxmlformats.org/officeDocument/2006/relationships/slide" Target="slides/slide46.xml"/><Relationship Id="rId128" Type="http://schemas.openxmlformats.org/officeDocument/2006/relationships/slide" Target="slides/slide100.xml"/><Relationship Id="rId5" Type="http://schemas.openxmlformats.org/officeDocument/2006/relationships/slideMaster" Target="slideMasters/slideMaster5.xml"/><Relationship Id="rId181" Type="http://schemas.openxmlformats.org/officeDocument/2006/relationships/slide" Target="slides/slide153.xml"/><Relationship Id="rId237" Type="http://schemas.openxmlformats.org/officeDocument/2006/relationships/slide" Target="slides/slide209.xml"/><Relationship Id="rId279" Type="http://schemas.openxmlformats.org/officeDocument/2006/relationships/slide" Target="slides/slide251.xml"/><Relationship Id="rId43" Type="http://schemas.openxmlformats.org/officeDocument/2006/relationships/slide" Target="slides/slide15.xml"/><Relationship Id="rId139" Type="http://schemas.openxmlformats.org/officeDocument/2006/relationships/slide" Target="slides/slide111.xml"/><Relationship Id="rId290" Type="http://schemas.openxmlformats.org/officeDocument/2006/relationships/slide" Target="slides/slide262.xml"/><Relationship Id="rId304" Type="http://schemas.openxmlformats.org/officeDocument/2006/relationships/slide" Target="slides/slide276.xml"/><Relationship Id="rId85" Type="http://schemas.openxmlformats.org/officeDocument/2006/relationships/slide" Target="slides/slide57.xml"/><Relationship Id="rId150" Type="http://schemas.openxmlformats.org/officeDocument/2006/relationships/slide" Target="slides/slide122.xml"/><Relationship Id="rId192" Type="http://schemas.openxmlformats.org/officeDocument/2006/relationships/slide" Target="slides/slide164.xml"/><Relationship Id="rId206" Type="http://schemas.openxmlformats.org/officeDocument/2006/relationships/slide" Target="slides/slide178.xml"/><Relationship Id="rId248" Type="http://schemas.openxmlformats.org/officeDocument/2006/relationships/slide" Target="slides/slide220.xml"/><Relationship Id="rId12" Type="http://schemas.openxmlformats.org/officeDocument/2006/relationships/slideMaster" Target="slideMasters/slideMaster12.xml"/><Relationship Id="rId108" Type="http://schemas.openxmlformats.org/officeDocument/2006/relationships/slide" Target="slides/slide80.xml"/><Relationship Id="rId54" Type="http://schemas.openxmlformats.org/officeDocument/2006/relationships/slide" Target="slides/slide26.xml"/><Relationship Id="rId96" Type="http://schemas.openxmlformats.org/officeDocument/2006/relationships/slide" Target="slides/slide68.xml"/><Relationship Id="rId161" Type="http://schemas.openxmlformats.org/officeDocument/2006/relationships/slide" Target="slides/slide133.xml"/><Relationship Id="rId217" Type="http://schemas.openxmlformats.org/officeDocument/2006/relationships/slide" Target="slides/slide189.xml"/><Relationship Id="rId259" Type="http://schemas.openxmlformats.org/officeDocument/2006/relationships/slide" Target="slides/slide231.xml"/><Relationship Id="rId23" Type="http://schemas.openxmlformats.org/officeDocument/2006/relationships/slideMaster" Target="slideMasters/slideMaster23.xml"/><Relationship Id="rId119" Type="http://schemas.openxmlformats.org/officeDocument/2006/relationships/slide" Target="slides/slide91.xml"/><Relationship Id="rId270" Type="http://schemas.openxmlformats.org/officeDocument/2006/relationships/slide" Target="slides/slide242.xml"/><Relationship Id="rId65" Type="http://schemas.openxmlformats.org/officeDocument/2006/relationships/slide" Target="slides/slide37.xml"/><Relationship Id="rId130" Type="http://schemas.openxmlformats.org/officeDocument/2006/relationships/slide" Target="slides/slide102.xml"/><Relationship Id="rId172" Type="http://schemas.openxmlformats.org/officeDocument/2006/relationships/slide" Target="slides/slide144.xml"/><Relationship Id="rId193" Type="http://schemas.openxmlformats.org/officeDocument/2006/relationships/slide" Target="slides/slide165.xml"/><Relationship Id="rId207" Type="http://schemas.openxmlformats.org/officeDocument/2006/relationships/slide" Target="slides/slide179.xml"/><Relationship Id="rId228" Type="http://schemas.openxmlformats.org/officeDocument/2006/relationships/slide" Target="slides/slide200.xml"/><Relationship Id="rId249" Type="http://schemas.openxmlformats.org/officeDocument/2006/relationships/slide" Target="slides/slide221.xml"/><Relationship Id="rId13" Type="http://schemas.openxmlformats.org/officeDocument/2006/relationships/slideMaster" Target="slideMasters/slideMaster13.xml"/><Relationship Id="rId109" Type="http://schemas.openxmlformats.org/officeDocument/2006/relationships/slide" Target="slides/slide81.xml"/><Relationship Id="rId260" Type="http://schemas.openxmlformats.org/officeDocument/2006/relationships/slide" Target="slides/slide232.xml"/><Relationship Id="rId281" Type="http://schemas.openxmlformats.org/officeDocument/2006/relationships/slide" Target="slides/slide253.xml"/><Relationship Id="rId34" Type="http://schemas.openxmlformats.org/officeDocument/2006/relationships/slide" Target="slides/slide6.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slide" Target="slides/slide69.xml"/><Relationship Id="rId120" Type="http://schemas.openxmlformats.org/officeDocument/2006/relationships/slide" Target="slides/slide92.xml"/><Relationship Id="rId141" Type="http://schemas.openxmlformats.org/officeDocument/2006/relationships/slide" Target="slides/slide113.xml"/><Relationship Id="rId7" Type="http://schemas.openxmlformats.org/officeDocument/2006/relationships/slideMaster" Target="slideMasters/slideMaster7.xml"/><Relationship Id="rId162" Type="http://schemas.openxmlformats.org/officeDocument/2006/relationships/slide" Target="slides/slide134.xml"/><Relationship Id="rId183" Type="http://schemas.openxmlformats.org/officeDocument/2006/relationships/slide" Target="slides/slide155.xml"/><Relationship Id="rId218" Type="http://schemas.openxmlformats.org/officeDocument/2006/relationships/slide" Target="slides/slide190.xml"/><Relationship Id="rId239" Type="http://schemas.openxmlformats.org/officeDocument/2006/relationships/slide" Target="slides/slide211.xml"/><Relationship Id="rId250" Type="http://schemas.openxmlformats.org/officeDocument/2006/relationships/slide" Target="slides/slide222.xml"/><Relationship Id="rId271" Type="http://schemas.openxmlformats.org/officeDocument/2006/relationships/slide" Target="slides/slide243.xml"/><Relationship Id="rId292" Type="http://schemas.openxmlformats.org/officeDocument/2006/relationships/slide" Target="slides/slide264.xml"/><Relationship Id="rId306" Type="http://schemas.openxmlformats.org/officeDocument/2006/relationships/slide" Target="slides/slide278.xml"/><Relationship Id="rId24" Type="http://schemas.openxmlformats.org/officeDocument/2006/relationships/slideMaster" Target="slideMasters/slideMaster24.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110" Type="http://schemas.openxmlformats.org/officeDocument/2006/relationships/slide" Target="slides/slide82.xml"/><Relationship Id="rId131" Type="http://schemas.openxmlformats.org/officeDocument/2006/relationships/slide" Target="slides/slide103.xml"/><Relationship Id="rId152" Type="http://schemas.openxmlformats.org/officeDocument/2006/relationships/slide" Target="slides/slide124.xml"/><Relationship Id="rId173" Type="http://schemas.openxmlformats.org/officeDocument/2006/relationships/slide" Target="slides/slide145.xml"/><Relationship Id="rId194" Type="http://schemas.openxmlformats.org/officeDocument/2006/relationships/slide" Target="slides/slide166.xml"/><Relationship Id="rId208" Type="http://schemas.openxmlformats.org/officeDocument/2006/relationships/slide" Target="slides/slide180.xml"/><Relationship Id="rId229" Type="http://schemas.openxmlformats.org/officeDocument/2006/relationships/slide" Target="slides/slide201.xml"/><Relationship Id="rId240" Type="http://schemas.openxmlformats.org/officeDocument/2006/relationships/slide" Target="slides/slide212.xml"/><Relationship Id="rId261" Type="http://schemas.openxmlformats.org/officeDocument/2006/relationships/slide" Target="slides/slide233.xml"/><Relationship Id="rId14" Type="http://schemas.openxmlformats.org/officeDocument/2006/relationships/slideMaster" Target="slideMasters/slideMaster14.xml"/><Relationship Id="rId35" Type="http://schemas.openxmlformats.org/officeDocument/2006/relationships/slide" Target="slides/slide7.xml"/><Relationship Id="rId56" Type="http://schemas.openxmlformats.org/officeDocument/2006/relationships/slide" Target="slides/slide28.xml"/><Relationship Id="rId77" Type="http://schemas.openxmlformats.org/officeDocument/2006/relationships/slide" Target="slides/slide49.xml"/><Relationship Id="rId100" Type="http://schemas.openxmlformats.org/officeDocument/2006/relationships/slide" Target="slides/slide72.xml"/><Relationship Id="rId282" Type="http://schemas.openxmlformats.org/officeDocument/2006/relationships/slide" Target="slides/slide254.xml"/><Relationship Id="rId8" Type="http://schemas.openxmlformats.org/officeDocument/2006/relationships/slideMaster" Target="slideMasters/slideMaster8.xml"/><Relationship Id="rId98" Type="http://schemas.openxmlformats.org/officeDocument/2006/relationships/slide" Target="slides/slide70.xml"/><Relationship Id="rId121" Type="http://schemas.openxmlformats.org/officeDocument/2006/relationships/slide" Target="slides/slide93.xml"/><Relationship Id="rId142" Type="http://schemas.openxmlformats.org/officeDocument/2006/relationships/slide" Target="slides/slide114.xml"/><Relationship Id="rId163" Type="http://schemas.openxmlformats.org/officeDocument/2006/relationships/slide" Target="slides/slide135.xml"/><Relationship Id="rId184" Type="http://schemas.openxmlformats.org/officeDocument/2006/relationships/slide" Target="slides/slide156.xml"/><Relationship Id="rId219" Type="http://schemas.openxmlformats.org/officeDocument/2006/relationships/slide" Target="slides/slide191.xml"/><Relationship Id="rId230" Type="http://schemas.openxmlformats.org/officeDocument/2006/relationships/slide" Target="slides/slide202.xml"/><Relationship Id="rId251" Type="http://schemas.openxmlformats.org/officeDocument/2006/relationships/slide" Target="slides/slide223.xml"/><Relationship Id="rId25" Type="http://schemas.openxmlformats.org/officeDocument/2006/relationships/slideMaster" Target="slideMasters/slideMaster25.xml"/><Relationship Id="rId46" Type="http://schemas.openxmlformats.org/officeDocument/2006/relationships/slide" Target="slides/slide18.xml"/><Relationship Id="rId67" Type="http://schemas.openxmlformats.org/officeDocument/2006/relationships/slide" Target="slides/slide39.xml"/><Relationship Id="rId272" Type="http://schemas.openxmlformats.org/officeDocument/2006/relationships/slide" Target="slides/slide244.xml"/><Relationship Id="rId293" Type="http://schemas.openxmlformats.org/officeDocument/2006/relationships/slide" Target="slides/slide265.xml"/><Relationship Id="rId307" Type="http://schemas.openxmlformats.org/officeDocument/2006/relationships/slide" Target="slides/slide279.xml"/><Relationship Id="rId88" Type="http://schemas.openxmlformats.org/officeDocument/2006/relationships/slide" Target="slides/slide60.xml"/><Relationship Id="rId111" Type="http://schemas.openxmlformats.org/officeDocument/2006/relationships/slide" Target="slides/slide83.xml"/><Relationship Id="rId132" Type="http://schemas.openxmlformats.org/officeDocument/2006/relationships/slide" Target="slides/slide104.xml"/><Relationship Id="rId153" Type="http://schemas.openxmlformats.org/officeDocument/2006/relationships/slide" Target="slides/slide125.xml"/><Relationship Id="rId174" Type="http://schemas.openxmlformats.org/officeDocument/2006/relationships/slide" Target="slides/slide146.xml"/><Relationship Id="rId195" Type="http://schemas.openxmlformats.org/officeDocument/2006/relationships/slide" Target="slides/slide167.xml"/><Relationship Id="rId209" Type="http://schemas.openxmlformats.org/officeDocument/2006/relationships/slide" Target="slides/slide181.xml"/><Relationship Id="rId220" Type="http://schemas.openxmlformats.org/officeDocument/2006/relationships/slide" Target="slides/slide192.xml"/><Relationship Id="rId241" Type="http://schemas.openxmlformats.org/officeDocument/2006/relationships/slide" Target="slides/slide213.xml"/><Relationship Id="rId15" Type="http://schemas.openxmlformats.org/officeDocument/2006/relationships/slideMaster" Target="slideMasters/slideMaster15.xml"/><Relationship Id="rId36" Type="http://schemas.openxmlformats.org/officeDocument/2006/relationships/slide" Target="slides/slide8.xml"/><Relationship Id="rId57" Type="http://schemas.openxmlformats.org/officeDocument/2006/relationships/slide" Target="slides/slide29.xml"/><Relationship Id="rId262" Type="http://schemas.openxmlformats.org/officeDocument/2006/relationships/slide" Target="slides/slide234.xml"/><Relationship Id="rId283" Type="http://schemas.openxmlformats.org/officeDocument/2006/relationships/slide" Target="slides/slide255.xml"/><Relationship Id="rId78" Type="http://schemas.openxmlformats.org/officeDocument/2006/relationships/slide" Target="slides/slide50.xml"/><Relationship Id="rId99" Type="http://schemas.openxmlformats.org/officeDocument/2006/relationships/slide" Target="slides/slide71.xml"/><Relationship Id="rId101" Type="http://schemas.openxmlformats.org/officeDocument/2006/relationships/slide" Target="slides/slide73.xml"/><Relationship Id="rId122" Type="http://schemas.openxmlformats.org/officeDocument/2006/relationships/slide" Target="slides/slide94.xml"/><Relationship Id="rId143" Type="http://schemas.openxmlformats.org/officeDocument/2006/relationships/slide" Target="slides/slide115.xml"/><Relationship Id="rId164" Type="http://schemas.openxmlformats.org/officeDocument/2006/relationships/slide" Target="slides/slide136.xml"/><Relationship Id="rId185" Type="http://schemas.openxmlformats.org/officeDocument/2006/relationships/slide" Target="slides/slide157.xml"/><Relationship Id="rId9" Type="http://schemas.openxmlformats.org/officeDocument/2006/relationships/slideMaster" Target="slideMasters/slideMaster9.xml"/><Relationship Id="rId210" Type="http://schemas.openxmlformats.org/officeDocument/2006/relationships/slide" Target="slides/slide182.xml"/><Relationship Id="rId26" Type="http://schemas.openxmlformats.org/officeDocument/2006/relationships/slideMaster" Target="slideMasters/slideMaster26.xml"/><Relationship Id="rId231" Type="http://schemas.openxmlformats.org/officeDocument/2006/relationships/slide" Target="slides/slide203.xml"/><Relationship Id="rId252" Type="http://schemas.openxmlformats.org/officeDocument/2006/relationships/slide" Target="slides/slide224.xml"/><Relationship Id="rId273" Type="http://schemas.openxmlformats.org/officeDocument/2006/relationships/slide" Target="slides/slide245.xml"/><Relationship Id="rId294" Type="http://schemas.openxmlformats.org/officeDocument/2006/relationships/slide" Target="slides/slide266.xml"/><Relationship Id="rId308" Type="http://schemas.openxmlformats.org/officeDocument/2006/relationships/slide" Target="slides/slide280.xml"/><Relationship Id="rId47" Type="http://schemas.openxmlformats.org/officeDocument/2006/relationships/slide" Target="slides/slide19.xml"/><Relationship Id="rId68" Type="http://schemas.openxmlformats.org/officeDocument/2006/relationships/slide" Target="slides/slide40.xml"/><Relationship Id="rId89" Type="http://schemas.openxmlformats.org/officeDocument/2006/relationships/slide" Target="slides/slide61.xml"/><Relationship Id="rId112" Type="http://schemas.openxmlformats.org/officeDocument/2006/relationships/slide" Target="slides/slide84.xml"/><Relationship Id="rId133" Type="http://schemas.openxmlformats.org/officeDocument/2006/relationships/slide" Target="slides/slide105.xml"/><Relationship Id="rId154" Type="http://schemas.openxmlformats.org/officeDocument/2006/relationships/slide" Target="slides/slide126.xml"/><Relationship Id="rId175" Type="http://schemas.openxmlformats.org/officeDocument/2006/relationships/slide" Target="slides/slide147.xml"/><Relationship Id="rId196" Type="http://schemas.openxmlformats.org/officeDocument/2006/relationships/slide" Target="slides/slide168.xml"/><Relationship Id="rId200" Type="http://schemas.openxmlformats.org/officeDocument/2006/relationships/slide" Target="slides/slide172.xml"/><Relationship Id="rId16" Type="http://schemas.openxmlformats.org/officeDocument/2006/relationships/slideMaster" Target="slideMasters/slideMaster16.xml"/><Relationship Id="rId221" Type="http://schemas.openxmlformats.org/officeDocument/2006/relationships/slide" Target="slides/slide193.xml"/><Relationship Id="rId242" Type="http://schemas.openxmlformats.org/officeDocument/2006/relationships/slide" Target="slides/slide214.xml"/><Relationship Id="rId263" Type="http://schemas.openxmlformats.org/officeDocument/2006/relationships/slide" Target="slides/slide235.xml"/><Relationship Id="rId284" Type="http://schemas.openxmlformats.org/officeDocument/2006/relationships/slide" Target="slides/slide256.xml"/><Relationship Id="rId37" Type="http://schemas.openxmlformats.org/officeDocument/2006/relationships/slide" Target="slides/slide9.xml"/><Relationship Id="rId58" Type="http://schemas.openxmlformats.org/officeDocument/2006/relationships/slide" Target="slides/slide30.xml"/><Relationship Id="rId79" Type="http://schemas.openxmlformats.org/officeDocument/2006/relationships/slide" Target="slides/slide51.xml"/><Relationship Id="rId102" Type="http://schemas.openxmlformats.org/officeDocument/2006/relationships/slide" Target="slides/slide74.xml"/><Relationship Id="rId123" Type="http://schemas.openxmlformats.org/officeDocument/2006/relationships/slide" Target="slides/slide95.xml"/><Relationship Id="rId144" Type="http://schemas.openxmlformats.org/officeDocument/2006/relationships/slide" Target="slides/slide116.xml"/><Relationship Id="rId90" Type="http://schemas.openxmlformats.org/officeDocument/2006/relationships/slide" Target="slides/slide62.xml"/><Relationship Id="rId165" Type="http://schemas.openxmlformats.org/officeDocument/2006/relationships/slide" Target="slides/slide137.xml"/><Relationship Id="rId186" Type="http://schemas.openxmlformats.org/officeDocument/2006/relationships/slide" Target="slides/slide158.xml"/><Relationship Id="rId211" Type="http://schemas.openxmlformats.org/officeDocument/2006/relationships/slide" Target="slides/slide183.xml"/><Relationship Id="rId232" Type="http://schemas.openxmlformats.org/officeDocument/2006/relationships/slide" Target="slides/slide204.xml"/><Relationship Id="rId253" Type="http://schemas.openxmlformats.org/officeDocument/2006/relationships/slide" Target="slides/slide225.xml"/><Relationship Id="rId274" Type="http://schemas.openxmlformats.org/officeDocument/2006/relationships/slide" Target="slides/slide246.xml"/><Relationship Id="rId295" Type="http://schemas.openxmlformats.org/officeDocument/2006/relationships/slide" Target="slides/slide267.xml"/><Relationship Id="rId309" Type="http://schemas.openxmlformats.org/officeDocument/2006/relationships/slide" Target="slides/slide281.xml"/><Relationship Id="rId27" Type="http://schemas.openxmlformats.org/officeDocument/2006/relationships/slideMaster" Target="slideMasters/slideMaster27.xml"/><Relationship Id="rId48" Type="http://schemas.openxmlformats.org/officeDocument/2006/relationships/slide" Target="slides/slide20.xml"/><Relationship Id="rId69" Type="http://schemas.openxmlformats.org/officeDocument/2006/relationships/slide" Target="slides/slide41.xml"/><Relationship Id="rId113" Type="http://schemas.openxmlformats.org/officeDocument/2006/relationships/slide" Target="slides/slide85.xml"/><Relationship Id="rId134" Type="http://schemas.openxmlformats.org/officeDocument/2006/relationships/slide" Target="slides/slide106.xml"/><Relationship Id="rId80" Type="http://schemas.openxmlformats.org/officeDocument/2006/relationships/slide" Target="slides/slide52.xml"/><Relationship Id="rId155" Type="http://schemas.openxmlformats.org/officeDocument/2006/relationships/slide" Target="slides/slide127.xml"/><Relationship Id="rId176" Type="http://schemas.openxmlformats.org/officeDocument/2006/relationships/slide" Target="slides/slide148.xml"/><Relationship Id="rId197" Type="http://schemas.openxmlformats.org/officeDocument/2006/relationships/slide" Target="slides/slide169.xml"/><Relationship Id="rId201" Type="http://schemas.openxmlformats.org/officeDocument/2006/relationships/slide" Target="slides/slide173.xml"/><Relationship Id="rId222" Type="http://schemas.openxmlformats.org/officeDocument/2006/relationships/slide" Target="slides/slide194.xml"/><Relationship Id="rId243" Type="http://schemas.openxmlformats.org/officeDocument/2006/relationships/slide" Target="slides/slide215.xml"/><Relationship Id="rId264" Type="http://schemas.openxmlformats.org/officeDocument/2006/relationships/slide" Target="slides/slide236.xml"/><Relationship Id="rId285" Type="http://schemas.openxmlformats.org/officeDocument/2006/relationships/slide" Target="slides/slide257.xml"/><Relationship Id="rId17" Type="http://schemas.openxmlformats.org/officeDocument/2006/relationships/slideMaster" Target="slideMasters/slideMaster17.xml"/><Relationship Id="rId38" Type="http://schemas.openxmlformats.org/officeDocument/2006/relationships/slide" Target="slides/slide10.xml"/><Relationship Id="rId59" Type="http://schemas.openxmlformats.org/officeDocument/2006/relationships/slide" Target="slides/slide31.xml"/><Relationship Id="rId103" Type="http://schemas.openxmlformats.org/officeDocument/2006/relationships/slide" Target="slides/slide75.xml"/><Relationship Id="rId124" Type="http://schemas.openxmlformats.org/officeDocument/2006/relationships/slide" Target="slides/slide96.xml"/><Relationship Id="rId310" Type="http://schemas.openxmlformats.org/officeDocument/2006/relationships/notesMaster" Target="notesMasters/notesMaster1.xml"/><Relationship Id="rId70" Type="http://schemas.openxmlformats.org/officeDocument/2006/relationships/slide" Target="slides/slide42.xml"/><Relationship Id="rId91" Type="http://schemas.openxmlformats.org/officeDocument/2006/relationships/slide" Target="slides/slide63.xml"/><Relationship Id="rId145" Type="http://schemas.openxmlformats.org/officeDocument/2006/relationships/slide" Target="slides/slide117.xml"/><Relationship Id="rId166" Type="http://schemas.openxmlformats.org/officeDocument/2006/relationships/slide" Target="slides/slide138.xml"/><Relationship Id="rId187" Type="http://schemas.openxmlformats.org/officeDocument/2006/relationships/slide" Target="slides/slide159.xml"/><Relationship Id="rId1" Type="http://schemas.openxmlformats.org/officeDocument/2006/relationships/slideMaster" Target="slideMasters/slideMaster1.xml"/><Relationship Id="rId212" Type="http://schemas.openxmlformats.org/officeDocument/2006/relationships/slide" Target="slides/slide184.xml"/><Relationship Id="rId233" Type="http://schemas.openxmlformats.org/officeDocument/2006/relationships/slide" Target="slides/slide205.xml"/><Relationship Id="rId254" Type="http://schemas.openxmlformats.org/officeDocument/2006/relationships/slide" Target="slides/slide226.xml"/><Relationship Id="rId28" Type="http://schemas.openxmlformats.org/officeDocument/2006/relationships/slideMaster" Target="slideMasters/slideMaster28.xml"/><Relationship Id="rId49" Type="http://schemas.openxmlformats.org/officeDocument/2006/relationships/slide" Target="slides/slide21.xml"/><Relationship Id="rId114" Type="http://schemas.openxmlformats.org/officeDocument/2006/relationships/slide" Target="slides/slide86.xml"/><Relationship Id="rId275" Type="http://schemas.openxmlformats.org/officeDocument/2006/relationships/slide" Target="slides/slide247.xml"/><Relationship Id="rId296" Type="http://schemas.openxmlformats.org/officeDocument/2006/relationships/slide" Target="slides/slide268.xml"/><Relationship Id="rId300" Type="http://schemas.openxmlformats.org/officeDocument/2006/relationships/slide" Target="slides/slide272.xml"/><Relationship Id="rId60" Type="http://schemas.openxmlformats.org/officeDocument/2006/relationships/slide" Target="slides/slide32.xml"/><Relationship Id="rId81" Type="http://schemas.openxmlformats.org/officeDocument/2006/relationships/slide" Target="slides/slide53.xml"/><Relationship Id="rId135" Type="http://schemas.openxmlformats.org/officeDocument/2006/relationships/slide" Target="slides/slide107.xml"/><Relationship Id="rId156" Type="http://schemas.openxmlformats.org/officeDocument/2006/relationships/slide" Target="slides/slide128.xml"/><Relationship Id="rId177" Type="http://schemas.openxmlformats.org/officeDocument/2006/relationships/slide" Target="slides/slide149.xml"/><Relationship Id="rId198" Type="http://schemas.openxmlformats.org/officeDocument/2006/relationships/slide" Target="slides/slide170.xml"/><Relationship Id="rId202" Type="http://schemas.openxmlformats.org/officeDocument/2006/relationships/slide" Target="slides/slide174.xml"/><Relationship Id="rId223" Type="http://schemas.openxmlformats.org/officeDocument/2006/relationships/slide" Target="slides/slide195.xml"/><Relationship Id="rId244" Type="http://schemas.openxmlformats.org/officeDocument/2006/relationships/slide" Target="slides/slide216.xml"/><Relationship Id="rId18" Type="http://schemas.openxmlformats.org/officeDocument/2006/relationships/slideMaster" Target="slideMasters/slideMaster18.xml"/><Relationship Id="rId39" Type="http://schemas.openxmlformats.org/officeDocument/2006/relationships/slide" Target="slides/slide11.xml"/><Relationship Id="rId265" Type="http://schemas.openxmlformats.org/officeDocument/2006/relationships/slide" Target="slides/slide237.xml"/><Relationship Id="rId286" Type="http://schemas.openxmlformats.org/officeDocument/2006/relationships/slide" Target="slides/slide258.xml"/><Relationship Id="rId50" Type="http://schemas.openxmlformats.org/officeDocument/2006/relationships/slide" Target="slides/slide22.xml"/><Relationship Id="rId104" Type="http://schemas.openxmlformats.org/officeDocument/2006/relationships/slide" Target="slides/slide76.xml"/><Relationship Id="rId125" Type="http://schemas.openxmlformats.org/officeDocument/2006/relationships/slide" Target="slides/slide97.xml"/><Relationship Id="rId146" Type="http://schemas.openxmlformats.org/officeDocument/2006/relationships/slide" Target="slides/slide118.xml"/><Relationship Id="rId167" Type="http://schemas.openxmlformats.org/officeDocument/2006/relationships/slide" Target="slides/slide139.xml"/><Relationship Id="rId188" Type="http://schemas.openxmlformats.org/officeDocument/2006/relationships/slide" Target="slides/slide160.xml"/><Relationship Id="rId311" Type="http://schemas.openxmlformats.org/officeDocument/2006/relationships/presProps" Target="presProps.xml"/><Relationship Id="rId71" Type="http://schemas.openxmlformats.org/officeDocument/2006/relationships/slide" Target="slides/slide43.xml"/><Relationship Id="rId92" Type="http://schemas.openxmlformats.org/officeDocument/2006/relationships/slide" Target="slides/slide64.xml"/><Relationship Id="rId213" Type="http://schemas.openxmlformats.org/officeDocument/2006/relationships/slide" Target="slides/slide185.xml"/><Relationship Id="rId234" Type="http://schemas.openxmlformats.org/officeDocument/2006/relationships/slide" Target="slides/slide206.xml"/><Relationship Id="rId2" Type="http://schemas.openxmlformats.org/officeDocument/2006/relationships/slideMaster" Target="slideMasters/slideMaster2.xml"/><Relationship Id="rId29" Type="http://schemas.openxmlformats.org/officeDocument/2006/relationships/slide" Target="slides/slide1.xml"/><Relationship Id="rId255" Type="http://schemas.openxmlformats.org/officeDocument/2006/relationships/slide" Target="slides/slide227.xml"/><Relationship Id="rId276" Type="http://schemas.openxmlformats.org/officeDocument/2006/relationships/slide" Target="slides/slide248.xml"/><Relationship Id="rId297" Type="http://schemas.openxmlformats.org/officeDocument/2006/relationships/slide" Target="slides/slide269.xml"/><Relationship Id="rId40" Type="http://schemas.openxmlformats.org/officeDocument/2006/relationships/slide" Target="slides/slide12.xml"/><Relationship Id="rId115" Type="http://schemas.openxmlformats.org/officeDocument/2006/relationships/slide" Target="slides/slide87.xml"/><Relationship Id="rId136" Type="http://schemas.openxmlformats.org/officeDocument/2006/relationships/slide" Target="slides/slide108.xml"/><Relationship Id="rId157" Type="http://schemas.openxmlformats.org/officeDocument/2006/relationships/slide" Target="slides/slide129.xml"/><Relationship Id="rId178" Type="http://schemas.openxmlformats.org/officeDocument/2006/relationships/slide" Target="slides/slide150.xml"/><Relationship Id="rId301" Type="http://schemas.openxmlformats.org/officeDocument/2006/relationships/slide" Target="slides/slide273.xml"/><Relationship Id="rId61" Type="http://schemas.openxmlformats.org/officeDocument/2006/relationships/slide" Target="slides/slide33.xml"/><Relationship Id="rId82" Type="http://schemas.openxmlformats.org/officeDocument/2006/relationships/slide" Target="slides/slide54.xml"/><Relationship Id="rId199" Type="http://schemas.openxmlformats.org/officeDocument/2006/relationships/slide" Target="slides/slide171.xml"/><Relationship Id="rId203" Type="http://schemas.openxmlformats.org/officeDocument/2006/relationships/slide" Target="slides/slide175.xml"/><Relationship Id="rId19" Type="http://schemas.openxmlformats.org/officeDocument/2006/relationships/slideMaster" Target="slideMasters/slideMaster19.xml"/><Relationship Id="rId224" Type="http://schemas.openxmlformats.org/officeDocument/2006/relationships/slide" Target="slides/slide196.xml"/><Relationship Id="rId245" Type="http://schemas.openxmlformats.org/officeDocument/2006/relationships/slide" Target="slides/slide217.xml"/><Relationship Id="rId266" Type="http://schemas.openxmlformats.org/officeDocument/2006/relationships/slide" Target="slides/slide238.xml"/><Relationship Id="rId287" Type="http://schemas.openxmlformats.org/officeDocument/2006/relationships/slide" Target="slides/slide259.xml"/><Relationship Id="rId30" Type="http://schemas.openxmlformats.org/officeDocument/2006/relationships/slide" Target="slides/slide2.xml"/><Relationship Id="rId105" Type="http://schemas.openxmlformats.org/officeDocument/2006/relationships/slide" Target="slides/slide77.xml"/><Relationship Id="rId126" Type="http://schemas.openxmlformats.org/officeDocument/2006/relationships/slide" Target="slides/slide98.xml"/><Relationship Id="rId147" Type="http://schemas.openxmlformats.org/officeDocument/2006/relationships/slide" Target="slides/slide119.xml"/><Relationship Id="rId168" Type="http://schemas.openxmlformats.org/officeDocument/2006/relationships/slide" Target="slides/slide140.xml"/><Relationship Id="rId312" Type="http://schemas.openxmlformats.org/officeDocument/2006/relationships/viewProps" Target="viewProps.xml"/><Relationship Id="rId51" Type="http://schemas.openxmlformats.org/officeDocument/2006/relationships/slide" Target="slides/slide23.xml"/><Relationship Id="rId72" Type="http://schemas.openxmlformats.org/officeDocument/2006/relationships/slide" Target="slides/slide44.xml"/><Relationship Id="rId93" Type="http://schemas.openxmlformats.org/officeDocument/2006/relationships/slide" Target="slides/slide65.xml"/><Relationship Id="rId189" Type="http://schemas.openxmlformats.org/officeDocument/2006/relationships/slide" Target="slides/slide161.xml"/><Relationship Id="rId3" Type="http://schemas.openxmlformats.org/officeDocument/2006/relationships/slideMaster" Target="slideMasters/slideMaster3.xml"/><Relationship Id="rId214" Type="http://schemas.openxmlformats.org/officeDocument/2006/relationships/slide" Target="slides/slide186.xml"/><Relationship Id="rId235" Type="http://schemas.openxmlformats.org/officeDocument/2006/relationships/slide" Target="slides/slide207.xml"/><Relationship Id="rId256" Type="http://schemas.openxmlformats.org/officeDocument/2006/relationships/slide" Target="slides/slide228.xml"/><Relationship Id="rId277" Type="http://schemas.openxmlformats.org/officeDocument/2006/relationships/slide" Target="slides/slide249.xml"/><Relationship Id="rId298" Type="http://schemas.openxmlformats.org/officeDocument/2006/relationships/slide" Target="slides/slide270.xml"/><Relationship Id="rId116" Type="http://schemas.openxmlformats.org/officeDocument/2006/relationships/slide" Target="slides/slide88.xml"/><Relationship Id="rId137" Type="http://schemas.openxmlformats.org/officeDocument/2006/relationships/slide" Target="slides/slide109.xml"/><Relationship Id="rId158" Type="http://schemas.openxmlformats.org/officeDocument/2006/relationships/slide" Target="slides/slide130.xml"/><Relationship Id="rId302" Type="http://schemas.openxmlformats.org/officeDocument/2006/relationships/slide" Target="slides/slide274.xml"/><Relationship Id="rId20" Type="http://schemas.openxmlformats.org/officeDocument/2006/relationships/slideMaster" Target="slideMasters/slideMaster20.xml"/><Relationship Id="rId41" Type="http://schemas.openxmlformats.org/officeDocument/2006/relationships/slide" Target="slides/slide13.xml"/><Relationship Id="rId62" Type="http://schemas.openxmlformats.org/officeDocument/2006/relationships/slide" Target="slides/slide34.xml"/><Relationship Id="rId83" Type="http://schemas.openxmlformats.org/officeDocument/2006/relationships/slide" Target="slides/slide55.xml"/><Relationship Id="rId179" Type="http://schemas.openxmlformats.org/officeDocument/2006/relationships/slide" Target="slides/slide151.xml"/><Relationship Id="rId190" Type="http://schemas.openxmlformats.org/officeDocument/2006/relationships/slide" Target="slides/slide162.xml"/><Relationship Id="rId204" Type="http://schemas.openxmlformats.org/officeDocument/2006/relationships/slide" Target="slides/slide176.xml"/><Relationship Id="rId225" Type="http://schemas.openxmlformats.org/officeDocument/2006/relationships/slide" Target="slides/slide197.xml"/><Relationship Id="rId246" Type="http://schemas.openxmlformats.org/officeDocument/2006/relationships/slide" Target="slides/slide218.xml"/><Relationship Id="rId267" Type="http://schemas.openxmlformats.org/officeDocument/2006/relationships/slide" Target="slides/slide239.xml"/><Relationship Id="rId288" Type="http://schemas.openxmlformats.org/officeDocument/2006/relationships/slide" Target="slides/slide260.xml"/><Relationship Id="rId106" Type="http://schemas.openxmlformats.org/officeDocument/2006/relationships/slide" Target="slides/slide78.xml"/><Relationship Id="rId127" Type="http://schemas.openxmlformats.org/officeDocument/2006/relationships/slide" Target="slides/slide99.xml"/><Relationship Id="rId313"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3.xml"/><Relationship Id="rId52" Type="http://schemas.openxmlformats.org/officeDocument/2006/relationships/slide" Target="slides/slide24.xml"/><Relationship Id="rId73" Type="http://schemas.openxmlformats.org/officeDocument/2006/relationships/slide" Target="slides/slide45.xml"/><Relationship Id="rId94" Type="http://schemas.openxmlformats.org/officeDocument/2006/relationships/slide" Target="slides/slide66.xml"/><Relationship Id="rId148" Type="http://schemas.openxmlformats.org/officeDocument/2006/relationships/slide" Target="slides/slide120.xml"/><Relationship Id="rId169" Type="http://schemas.openxmlformats.org/officeDocument/2006/relationships/slide" Target="slides/slide141.xml"/><Relationship Id="rId4" Type="http://schemas.openxmlformats.org/officeDocument/2006/relationships/slideMaster" Target="slideMasters/slideMaster4.xml"/><Relationship Id="rId180" Type="http://schemas.openxmlformats.org/officeDocument/2006/relationships/slide" Target="slides/slide152.xml"/><Relationship Id="rId215" Type="http://schemas.openxmlformats.org/officeDocument/2006/relationships/slide" Target="slides/slide187.xml"/><Relationship Id="rId236" Type="http://schemas.openxmlformats.org/officeDocument/2006/relationships/slide" Target="slides/slide208.xml"/><Relationship Id="rId257" Type="http://schemas.openxmlformats.org/officeDocument/2006/relationships/slide" Target="slides/slide229.xml"/><Relationship Id="rId278" Type="http://schemas.openxmlformats.org/officeDocument/2006/relationships/slide" Target="slides/slide250.xml"/><Relationship Id="rId303" Type="http://schemas.openxmlformats.org/officeDocument/2006/relationships/slide" Target="slides/slide275.xml"/><Relationship Id="rId42" Type="http://schemas.openxmlformats.org/officeDocument/2006/relationships/slide" Target="slides/slide14.xml"/><Relationship Id="rId84" Type="http://schemas.openxmlformats.org/officeDocument/2006/relationships/slide" Target="slides/slide56.xml"/><Relationship Id="rId138" Type="http://schemas.openxmlformats.org/officeDocument/2006/relationships/slide" Target="slides/slide110.xml"/><Relationship Id="rId191" Type="http://schemas.openxmlformats.org/officeDocument/2006/relationships/slide" Target="slides/slide163.xml"/><Relationship Id="rId205" Type="http://schemas.openxmlformats.org/officeDocument/2006/relationships/slide" Target="slides/slide177.xml"/><Relationship Id="rId247" Type="http://schemas.openxmlformats.org/officeDocument/2006/relationships/slide" Target="slides/slide219.xml"/><Relationship Id="rId107" Type="http://schemas.openxmlformats.org/officeDocument/2006/relationships/slide" Target="slides/slide79.xml"/><Relationship Id="rId289" Type="http://schemas.openxmlformats.org/officeDocument/2006/relationships/slide" Target="slides/slide261.xml"/><Relationship Id="rId11" Type="http://schemas.openxmlformats.org/officeDocument/2006/relationships/slideMaster" Target="slideMasters/slideMaster11.xml"/><Relationship Id="rId53" Type="http://schemas.openxmlformats.org/officeDocument/2006/relationships/slide" Target="slides/slide25.xml"/><Relationship Id="rId149" Type="http://schemas.openxmlformats.org/officeDocument/2006/relationships/slide" Target="slides/slide121.xml"/><Relationship Id="rId314" Type="http://schemas.openxmlformats.org/officeDocument/2006/relationships/tableStyles" Target="tableStyles.xml"/><Relationship Id="rId95" Type="http://schemas.openxmlformats.org/officeDocument/2006/relationships/slide" Target="slides/slide67.xml"/><Relationship Id="rId160" Type="http://schemas.openxmlformats.org/officeDocument/2006/relationships/slide" Target="slides/slide132.xml"/><Relationship Id="rId216" Type="http://schemas.openxmlformats.org/officeDocument/2006/relationships/slide" Target="slides/slide188.xml"/><Relationship Id="rId258" Type="http://schemas.openxmlformats.org/officeDocument/2006/relationships/slide" Target="slides/slide230.xml"/><Relationship Id="rId22" Type="http://schemas.openxmlformats.org/officeDocument/2006/relationships/slideMaster" Target="slideMasters/slideMaster22.xml"/><Relationship Id="rId64" Type="http://schemas.openxmlformats.org/officeDocument/2006/relationships/slide" Target="slides/slide36.xml"/><Relationship Id="rId118" Type="http://schemas.openxmlformats.org/officeDocument/2006/relationships/slide" Target="slides/slide90.xml"/><Relationship Id="rId171" Type="http://schemas.openxmlformats.org/officeDocument/2006/relationships/slide" Target="slides/slide143.xml"/><Relationship Id="rId227" Type="http://schemas.openxmlformats.org/officeDocument/2006/relationships/slide" Target="slides/slide199.xml"/><Relationship Id="rId269" Type="http://schemas.openxmlformats.org/officeDocument/2006/relationships/slide" Target="slides/slide241.xml"/><Relationship Id="rId33" Type="http://schemas.openxmlformats.org/officeDocument/2006/relationships/slide" Target="slides/slide5.xml"/><Relationship Id="rId129" Type="http://schemas.openxmlformats.org/officeDocument/2006/relationships/slide" Target="slides/slide101.xml"/><Relationship Id="rId280" Type="http://schemas.openxmlformats.org/officeDocument/2006/relationships/slide" Target="slides/slide252.xml"/><Relationship Id="rId75" Type="http://schemas.openxmlformats.org/officeDocument/2006/relationships/slide" Target="slides/slide47.xml"/><Relationship Id="rId140" Type="http://schemas.openxmlformats.org/officeDocument/2006/relationships/slide" Target="slides/slide112.xml"/><Relationship Id="rId182" Type="http://schemas.openxmlformats.org/officeDocument/2006/relationships/slide" Target="slides/slide154.xml"/><Relationship Id="rId6" Type="http://schemas.openxmlformats.org/officeDocument/2006/relationships/slideMaster" Target="slideMasters/slideMaster6.xml"/><Relationship Id="rId238" Type="http://schemas.openxmlformats.org/officeDocument/2006/relationships/slide" Target="slides/slide210.xml"/><Relationship Id="rId291" Type="http://schemas.openxmlformats.org/officeDocument/2006/relationships/slide" Target="slides/slide263.xml"/><Relationship Id="rId305" Type="http://schemas.openxmlformats.org/officeDocument/2006/relationships/slide" Target="slides/slide277.xml"/><Relationship Id="rId44" Type="http://schemas.openxmlformats.org/officeDocument/2006/relationships/slide" Target="slides/slide16.xml"/><Relationship Id="rId86" Type="http://schemas.openxmlformats.org/officeDocument/2006/relationships/slide" Target="slides/slide58.xml"/><Relationship Id="rId151" Type="http://schemas.openxmlformats.org/officeDocument/2006/relationships/slide" Target="slides/slide12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Column1</c:v>
                </c:pt>
              </c:strCache>
            </c:strRef>
          </c:tx>
          <c:explosion val="25"/>
          <c:cat>
            <c:strRef>
              <c:f>Sheet1!$A$2:$A$3</c:f>
              <c:strCache>
                <c:ptCount val="2"/>
                <c:pt idx="0">
                  <c:v>Missions</c:v>
                </c:pt>
                <c:pt idx="1">
                  <c:v>Singapore</c:v>
                </c:pt>
              </c:strCache>
            </c:strRef>
          </c:cat>
          <c:val>
            <c:numRef>
              <c:f>Sheet1!$B$2:$B$3</c:f>
              <c:numCache>
                <c:formatCode>General</c:formatCode>
                <c:ptCount val="2"/>
                <c:pt idx="0">
                  <c:v>20</c:v>
                </c:pt>
                <c:pt idx="1">
                  <c:v>80</c:v>
                </c:pt>
              </c:numCache>
            </c:numRef>
          </c:val>
          <c:extLst>
            <c:ext xmlns:c16="http://schemas.microsoft.com/office/drawing/2014/chart" uri="{C3380CC4-5D6E-409C-BE32-E72D297353CC}">
              <c16:uniqueId val="{00000000-16F0-3246-9B00-1E593772CD61}"/>
            </c:ext>
          </c:extLst>
        </c:ser>
        <c:dLbls>
          <c:showLegendKey val="0"/>
          <c:showVal val="0"/>
          <c:showCatName val="0"/>
          <c:showSerName val="0"/>
          <c:showPercent val="0"/>
          <c:showBubbleSize val="0"/>
          <c:showLeaderLines val="1"/>
        </c:dLbls>
      </c:pie3DChart>
    </c:plotArea>
    <c:legend>
      <c:legendPos val="r"/>
      <c:layout>
        <c:manualLayout>
          <c:xMode val="edge"/>
          <c:yMode val="edge"/>
          <c:x val="0.64031956135085599"/>
          <c:y val="0.34672584708956899"/>
          <c:w val="0.35968043864914401"/>
          <c:h val="0.41650485619035299"/>
        </c:manualLayout>
      </c:layout>
      <c:overlay val="0"/>
      <c:txPr>
        <a:bodyPr/>
        <a:lstStyle/>
        <a:p>
          <a:pPr>
            <a:defRPr sz="28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DBAF52-BF34-E44E-B4F4-D1C30F834F89}" type="datetimeFigureOut">
              <a:rPr lang="en-US" smtClean="0"/>
              <a:t>3/14/26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208AAC-BD08-E443-89A2-A8F38D944BDB}" type="slidenum">
              <a:rPr lang="en-US" smtClean="0"/>
              <a:t>‹#›</a:t>
            </a:fld>
            <a:endParaRPr lang="en-US"/>
          </a:p>
        </p:txBody>
      </p:sp>
    </p:spTree>
    <p:extLst>
      <p:ext uri="{BB962C8B-B14F-4D97-AF65-F5344CB8AC3E}">
        <p14:creationId xmlns:p14="http://schemas.microsoft.com/office/powerpoint/2010/main" val="425206599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3" Type="http://schemas.openxmlformats.org/officeDocument/2006/relationships/hyperlink" Target="http://vineoflife.wordpress.com/author/realityofchrist/" TargetMode="External"/><Relationship Id="rId2" Type="http://schemas.openxmlformats.org/officeDocument/2006/relationships/slide" Target="../slides/slide270.xml"/><Relationship Id="rId1" Type="http://schemas.openxmlformats.org/officeDocument/2006/relationships/notesMaster" Target="../notesMasters/notesMaster1.xml"/><Relationship Id="rId5" Type="http://schemas.openxmlformats.org/officeDocument/2006/relationships/hyperlink" Target="http://vineoflife.wordpress.com/category/end-times/" TargetMode="External"/><Relationship Id="rId4" Type="http://schemas.openxmlformats.org/officeDocument/2006/relationships/hyperlink" Target="http://vineoflife.wordpress.com/category/biblical-answers/" TargetMode="Externa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en.wikipedia.org/wiki/Johari_window"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Slide Image Placeholder 1"/>
          <p:cNvSpPr>
            <a:spLocks noGrp="1" noRot="1" noChangeAspect="1"/>
          </p:cNvSpPr>
          <p:nvPr>
            <p:ph type="sldImg"/>
          </p:nvPr>
        </p:nvSpPr>
        <p:spPr>
          <a:ln/>
        </p:spPr>
      </p:sp>
      <p:sp>
        <p:nvSpPr>
          <p:cNvPr id="8181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81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F6B80C-2F37-BB41-B64D-C176BAD5CCE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1290155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These 7 churches were neither the largest, nor the most influential cities in Asia Minor.  However, they were strategically located on a key highway that linked them all.  </a:t>
            </a:r>
          </a:p>
          <a:p>
            <a:r>
              <a:rPr lang="en-US">
                <a:latin typeface="Times New Roman" charset="0"/>
                <a:ea typeface="ＭＳ Ｐゴシック" charset="0"/>
                <a:cs typeface="ＭＳ Ｐゴシック" charset="0"/>
              </a:rPr>
              <a:t>[Animate} From their own locations we understand that they also copied the prophecy and sent these copies to other churches near them.</a:t>
            </a:r>
          </a:p>
        </p:txBody>
      </p:sp>
      <p:sp>
        <p:nvSpPr>
          <p:cNvPr id="7813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89A7EA7-73BD-CE45-9B35-B662A4D64E3F}" type="slidenum">
              <a:rPr lang="en-GB" sz="1200">
                <a:solidFill>
                  <a:prstClr val="white"/>
                </a:solidFill>
              </a:rPr>
              <a:pPr/>
              <a:t>13</a:t>
            </a:fld>
            <a:endParaRPr lang="en-GB" sz="1200">
              <a:solidFill>
                <a:prstClr val="white"/>
              </a:solidFil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116</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SLIDE 113</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117</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118</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119</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120</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121</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3" name="Slide Image Placeholder 1"/>
          <p:cNvSpPr>
            <a:spLocks noGrp="1" noRot="1" noChangeAspect="1"/>
          </p:cNvSpPr>
          <p:nvPr>
            <p:ph type="sldImg"/>
          </p:nvPr>
        </p:nvSpPr>
        <p:spPr>
          <a:ln/>
        </p:spPr>
      </p:sp>
      <p:sp>
        <p:nvSpPr>
          <p:cNvPr id="8017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17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C288585-F612-074D-9B53-1EFC9ADE010B}" type="slidenum">
              <a:rPr lang="en-GB" sz="1200">
                <a:solidFill>
                  <a:prstClr val="white"/>
                </a:solidFill>
              </a:rPr>
              <a:pPr/>
              <a:t>122</a:t>
            </a:fld>
            <a:endParaRPr lang="en-GB" sz="1200">
              <a:solidFill>
                <a:prstClr val="white"/>
              </a:solidFil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123</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8FFCA20C-4FE3-3B4A-87AD-24DE9D7C8E0F}" type="slidenum">
              <a:rPr lang="en-US" sz="1200">
                <a:solidFill>
                  <a:prstClr val="black"/>
                </a:solidFill>
              </a:rPr>
              <a:pPr/>
              <a:t>124</a:t>
            </a:fld>
            <a:endParaRPr lang="en-US" sz="1200">
              <a:solidFill>
                <a:prstClr val="black"/>
              </a:solidFill>
            </a:endParaRPr>
          </a:p>
        </p:txBody>
      </p:sp>
      <p:sp>
        <p:nvSpPr>
          <p:cNvPr id="53251" name="Rectangle 2"/>
          <p:cNvSpPr>
            <a:spLocks noGrp="1" noRot="1" noChangeAspect="1" noChangeArrowheads="1"/>
          </p:cNvSpPr>
          <p:nvPr>
            <p:ph type="sldImg"/>
          </p:nvPr>
        </p:nvSpPr>
        <p:spPr>
          <a:xfrm>
            <a:off x="1143000" y="685800"/>
            <a:ext cx="4572000" cy="3429000"/>
          </a:xfrm>
          <a:solidFill>
            <a:srgbClr val="FFFFFF"/>
          </a:solidFill>
          <a:ln/>
        </p:spPr>
      </p:sp>
      <p:sp>
        <p:nvSpPr>
          <p:cNvPr id="53252" name="Rectangle 3"/>
          <p:cNvSpPr>
            <a:spLocks noGrp="1" noChangeArrowheads="1"/>
          </p:cNvSpPr>
          <p:nvPr>
            <p:ph type="body" idx="1"/>
          </p:nvPr>
        </p:nvSpPr>
        <p:spPr>
          <a:xfrm>
            <a:off x="914920" y="4342892"/>
            <a:ext cx="5028161" cy="276991"/>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5FB21F42-2519-BD46-972A-C90C4E73E8D4}" type="slidenum">
              <a:rPr lang="en-US" sz="1200">
                <a:solidFill>
                  <a:prstClr val="black"/>
                </a:solidFill>
              </a:rPr>
              <a:pPr/>
              <a:t>125</a:t>
            </a:fld>
            <a:endParaRPr lang="en-US" sz="1200">
              <a:solidFill>
                <a:prstClr val="black"/>
              </a:solidFill>
            </a:endParaRPr>
          </a:p>
        </p:txBody>
      </p:sp>
      <p:sp>
        <p:nvSpPr>
          <p:cNvPr id="55299" name="Rectangle 1026"/>
          <p:cNvSpPr>
            <a:spLocks noGrp="1" noRot="1" noChangeAspect="1" noChangeArrowheads="1" noTextEdit="1"/>
          </p:cNvSpPr>
          <p:nvPr>
            <p:ph type="sldImg"/>
          </p:nvPr>
        </p:nvSpPr>
        <p:spPr>
          <a:ln/>
        </p:spPr>
      </p:sp>
      <p:sp>
        <p:nvSpPr>
          <p:cNvPr id="55300" name="Rectangle 1027"/>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09" name="Slide Image Placeholder 1"/>
          <p:cNvSpPr>
            <a:spLocks noGrp="1" noRot="1" noChangeAspect="1"/>
          </p:cNvSpPr>
          <p:nvPr>
            <p:ph type="sldImg"/>
          </p:nvPr>
        </p:nvSpPr>
        <p:spPr>
          <a:ln/>
        </p:spPr>
      </p:sp>
      <p:sp>
        <p:nvSpPr>
          <p:cNvPr id="785410" name="Notes Placeholder 2"/>
          <p:cNvSpPr>
            <a:spLocks noGrp="1"/>
          </p:cNvSpPr>
          <p:nvPr>
            <p:ph type="body" idx="1"/>
          </p:nvPr>
        </p:nvSpPr>
        <p:spPr>
          <a:xfrm>
            <a:off x="914400" y="4343400"/>
            <a:ext cx="5029200" cy="30114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Some scholars over the years have believed that these churches represent 7</a:t>
            </a:r>
            <a:r>
              <a:rPr lang="en-US" baseline="0" dirty="0">
                <a:latin typeface="Times New Roman" charset="0"/>
                <a:ea typeface="ＭＳ Ｐゴシック" charset="0"/>
                <a:cs typeface="ＭＳ Ｐゴシック" charset="0"/>
              </a:rPr>
              <a:t> stages of church history:</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33—The Apostles of Christ pass on the gospel, but by AD 95 the love at Ephesus had grown cold</a:t>
            </a:r>
          </a:p>
          <a:p>
            <a:r>
              <a:rPr lang="en-US" dirty="0">
                <a:latin typeface="Times New Roman" charset="0"/>
                <a:ea typeface="ＭＳ Ｐゴシック" charset="0"/>
                <a:cs typeface="ＭＳ Ｐゴシック" charset="0"/>
              </a:rPr>
              <a:t>100—Last Apostle died (John) with the message passed on to their disciples, called the "Church Fathers"</a:t>
            </a:r>
          </a:p>
          <a:p>
            <a:r>
              <a:rPr lang="en-US" dirty="0">
                <a:latin typeface="Times New Roman" charset="0"/>
                <a:ea typeface="ＭＳ Ｐゴシック" charset="0"/>
                <a:cs typeface="ＭＳ Ｐゴシック" charset="0"/>
              </a:rPr>
              <a:t>313—Constantine began to merge Christianity and paganism.  With paganism illegal, it took on a "Christianized" form.</a:t>
            </a:r>
          </a:p>
          <a:p>
            <a:r>
              <a:rPr lang="en-US" dirty="0">
                <a:latin typeface="Times New Roman" charset="0"/>
                <a:ea typeface="ＭＳ Ｐゴシック" charset="0"/>
                <a:cs typeface="ＭＳ Ｐゴシック" charset="0"/>
              </a:rPr>
              <a:t>476—Rome</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Fall ushered in 1000 years of deviation from classical learning called the "Middle Ages" with Rome</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influence through the RCC</a:t>
            </a:r>
          </a:p>
          <a:p>
            <a:r>
              <a:rPr lang="en-US" dirty="0">
                <a:latin typeface="Times New Roman" charset="0"/>
                <a:ea typeface="ＭＳ Ｐゴシック" charset="0"/>
                <a:cs typeface="ＭＳ Ｐゴシック" charset="0"/>
              </a:rPr>
              <a:t>1453—The conquest of Constantinople by the Turks began the Renaissance, followed by the Reformation</a:t>
            </a:r>
          </a:p>
          <a:p>
            <a:r>
              <a:rPr lang="en-US" dirty="0">
                <a:latin typeface="Times New Roman" charset="0"/>
                <a:ea typeface="ＭＳ Ｐゴシック" charset="0"/>
                <a:cs typeface="ＭＳ Ｐゴシック" charset="0"/>
              </a:rPr>
              <a:t>1793—William Carey left England for India, sparking the movement of the gospel from the West to the Two-Thirds World</a:t>
            </a:r>
          </a:p>
          <a:p>
            <a:r>
              <a:rPr lang="en-US" dirty="0">
                <a:latin typeface="Times New Roman" charset="0"/>
                <a:ea typeface="ＭＳ Ｐゴシック" charset="0"/>
                <a:cs typeface="ＭＳ Ｐゴシック" charset="0"/>
              </a:rPr>
              <a:t>1900—The decline of Christianity in Europe began to be replaced with humanism, materialism, modernism, and post-modernism</a:t>
            </a:r>
          </a:p>
        </p:txBody>
      </p:sp>
      <p:sp>
        <p:nvSpPr>
          <p:cNvPr id="78541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E823025-A112-304B-AB77-E5A0D4C91B89}" type="slidenum">
              <a:rPr lang="en-GB" sz="1200">
                <a:solidFill>
                  <a:prstClr val="white"/>
                </a:solidFill>
              </a:rPr>
              <a:pPr/>
              <a:t>14</a:t>
            </a:fld>
            <a:endParaRPr lang="en-GB" sz="1200">
              <a:solidFill>
                <a:prstClr val="white"/>
              </a:solidFil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A57B0D31-577B-FB4C-863E-0A8E9078BC13}" type="slidenum">
              <a:rPr lang="en-US" sz="1200">
                <a:solidFill>
                  <a:prstClr val="black"/>
                </a:solidFill>
              </a:rPr>
              <a:pPr/>
              <a:t>126</a:t>
            </a:fld>
            <a:endParaRPr lang="en-US" sz="1200">
              <a:solidFill>
                <a:prstClr val="black"/>
              </a:solidFill>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914400" y="4343400"/>
            <a:ext cx="5029200" cy="83317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Frequently, but not always, </a:t>
            </a:r>
            <a:r>
              <a:rPr lang="en-US" i="1" dirty="0">
                <a:solidFill>
                  <a:schemeClr val="bg1"/>
                </a:solidFill>
                <a:latin typeface="Bwgrkl" charset="0"/>
                <a:ea typeface="ＭＳ Ｐゴシック" charset="0"/>
                <a:cs typeface="Bwgrkl" charset="0"/>
              </a:rPr>
              <a:t>ek</a:t>
            </a:r>
            <a:r>
              <a:rPr lang="en-US" dirty="0">
                <a:latin typeface="Times New Roman" charset="0"/>
                <a:ea typeface="ＭＳ Ｐゴシック" charset="0"/>
                <a:cs typeface="ＭＳ Ｐゴシック" charset="0"/>
              </a:rPr>
              <a:t> means </a:t>
            </a:r>
            <a:r>
              <a:rPr lang="en-US" i="1" dirty="0">
                <a:latin typeface="Times New Roman" charset="0"/>
                <a:ea typeface="ＭＳ Ｐゴシック" charset="0"/>
                <a:cs typeface="ＭＳ Ｐゴシック" charset="0"/>
              </a:rPr>
              <a:t>from within</a:t>
            </a:r>
            <a:r>
              <a:rPr lang="en-US" dirty="0">
                <a:latin typeface="Times New Roman" charset="0"/>
                <a:ea typeface="ＭＳ Ｐゴシック" charset="0"/>
                <a:cs typeface="ＭＳ Ｐゴシック" charset="0"/>
              </a:rPr>
              <a:t>, while </a:t>
            </a:r>
            <a:r>
              <a:rPr lang="en-US" i="1" dirty="0" err="1">
                <a:solidFill>
                  <a:schemeClr val="bg1"/>
                </a:solidFill>
                <a:latin typeface="Bwgrkl" charset="0"/>
                <a:ea typeface="ＭＳ Ｐゴシック" charset="0"/>
                <a:cs typeface="Bwgrkl" charset="0"/>
              </a:rPr>
              <a:t>apo</a:t>
            </a:r>
            <a:r>
              <a:rPr lang="en-US" dirty="0">
                <a:solidFill>
                  <a:schemeClr val="bg1"/>
                </a:solidFill>
                <a:latin typeface="Bwgrkl" charset="0"/>
                <a:ea typeface="ＭＳ Ｐゴシック" charset="0"/>
                <a:cs typeface="Bwgrkl" charset="0"/>
              </a:rPr>
              <a:t> </a:t>
            </a:r>
            <a:r>
              <a:rPr lang="en-US" dirty="0">
                <a:latin typeface="Times New Roman" charset="0"/>
                <a:ea typeface="ＭＳ Ｐゴシック" charset="0"/>
                <a:cs typeface="ＭＳ Ｐゴシック" charset="0"/>
              </a:rPr>
              <a:t>means </a:t>
            </a:r>
            <a:r>
              <a:rPr lang="en-US" i="1" dirty="0">
                <a:latin typeface="Times New Roman" charset="0"/>
                <a:ea typeface="ＭＳ Ｐゴシック" charset="0"/>
                <a:cs typeface="ＭＳ Ｐゴシック" charset="0"/>
              </a:rPr>
              <a:t>from </a:t>
            </a:r>
            <a:r>
              <a:rPr lang="en-US" dirty="0">
                <a:latin typeface="Times New Roman" charset="0"/>
                <a:ea typeface="ＭＳ Ｐゴシック" charset="0"/>
                <a:cs typeface="ＭＳ Ｐゴシック" charset="0"/>
              </a:rPr>
              <a:t>in a more general way (e.g., </a:t>
            </a:r>
            <a:r>
              <a:rPr lang="en-US" i="1" dirty="0">
                <a:latin typeface="Times New Roman" charset="0"/>
                <a:ea typeface="ＭＳ Ｐゴシック" charset="0"/>
                <a:cs typeface="ＭＳ Ｐゴシック" charset="0"/>
              </a:rPr>
              <a:t>from the outside of, from the vicinity of</a:t>
            </a:r>
            <a:r>
              <a:rPr 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(Eugene Van Ness </a:t>
            </a:r>
            <a:r>
              <a:rPr lang="en-US" dirty="0" err="1">
                <a:latin typeface="Times New Roman" charset="0"/>
                <a:ea typeface="ＭＳ Ｐゴシック" charset="0"/>
                <a:cs typeface="ＭＳ Ｐゴシック" charset="0"/>
              </a:rPr>
              <a:t>Goetchius</a:t>
            </a:r>
            <a:r>
              <a:rPr lang="en-US" dirty="0">
                <a:latin typeface="Times New Roman" charset="0"/>
                <a:ea typeface="ＭＳ Ｐゴシック" charset="0"/>
                <a:cs typeface="ＭＳ Ｐゴシック" charset="0"/>
              </a:rPr>
              <a:t>, </a:t>
            </a:r>
            <a:r>
              <a:rPr lang="en-US" i="1" dirty="0">
                <a:latin typeface="Times New Roman" charset="0"/>
                <a:ea typeface="ＭＳ Ｐゴシック" charset="0"/>
                <a:cs typeface="ＭＳ Ｐゴシック" charset="0"/>
              </a:rPr>
              <a:t>The Language of the New Testament</a:t>
            </a:r>
            <a:r>
              <a:rPr lang="en-US" dirty="0">
                <a:latin typeface="Times New Roman" charset="0"/>
                <a:ea typeface="ＭＳ Ｐゴシック" charset="0"/>
                <a:cs typeface="ＭＳ Ｐゴシック" charset="0"/>
              </a:rPr>
              <a:t> [New York: Charles </a:t>
            </a:r>
            <a:r>
              <a:rPr lang="en-US" dirty="0" err="1">
                <a:latin typeface="Times New Roman" charset="0"/>
                <a:ea typeface="ＭＳ Ｐゴシック" charset="0"/>
                <a:cs typeface="ＭＳ Ｐゴシック" charset="0"/>
              </a:rPr>
              <a:t>Schribner</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Sons, 1965], 151).  </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2E907DCC-0C4C-7348-B17F-4059EFEC84B6}" type="slidenum">
              <a:rPr lang="en-US" sz="1200">
                <a:solidFill>
                  <a:prstClr val="black"/>
                </a:solidFill>
              </a:rPr>
              <a:pPr/>
              <a:t>127</a:t>
            </a:fld>
            <a:endParaRPr lang="en-US" sz="1200">
              <a:solidFill>
                <a:prstClr val="black"/>
              </a:solidFill>
            </a:endParaRPr>
          </a:p>
        </p:txBody>
      </p:sp>
      <p:sp>
        <p:nvSpPr>
          <p:cNvPr id="51203" name="Rectangle 2"/>
          <p:cNvSpPr>
            <a:spLocks noGrp="1" noRot="1" noChangeAspect="1" noChangeArrowheads="1"/>
          </p:cNvSpPr>
          <p:nvPr>
            <p:ph type="sldImg"/>
          </p:nvPr>
        </p:nvSpPr>
        <p:spPr>
          <a:xfrm>
            <a:off x="1143000" y="685800"/>
            <a:ext cx="4572000" cy="3429000"/>
          </a:xfrm>
          <a:solidFill>
            <a:srgbClr val="FFFFFF"/>
          </a:solidFill>
          <a:ln/>
        </p:spPr>
      </p:sp>
      <p:sp>
        <p:nvSpPr>
          <p:cNvPr id="51204" name="Rectangle 3"/>
          <p:cNvSpPr>
            <a:spLocks noGrp="1" noChangeArrowheads="1"/>
          </p:cNvSpPr>
          <p:nvPr>
            <p:ph type="body" idx="1"/>
          </p:nvPr>
        </p:nvSpPr>
        <p:spPr>
          <a:xfrm>
            <a:off x="914920" y="4342892"/>
            <a:ext cx="5028161" cy="276991"/>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63E4AD7B-1A70-F348-9821-F72DA804B4C0}" type="slidenum">
              <a:rPr lang="en-US" sz="1200">
                <a:solidFill>
                  <a:prstClr val="black"/>
                </a:solidFill>
              </a:rPr>
              <a:pPr/>
              <a:t>128</a:t>
            </a:fld>
            <a:endParaRPr lang="en-US" sz="1200">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 Pre-Tribulation Rapture is a Premillennial view that sees Jesus coming in two phases: first, before the Tribulation to remove his saints, and second, after this period to reign in the millennium on earth. This is the most popular view of the Rapture that sees 7 years between Jesus returning to take his Church and Jesus returning to bring in the Millennium.</a:t>
            </a:r>
          </a:p>
          <a:p>
            <a:r>
              <a:rPr lang="en-US" dirty="0">
                <a:latin typeface="Times New Roman" charset="0"/>
                <a:ea typeface="ＭＳ Ｐゴシック" charset="0"/>
                <a:cs typeface="ＭＳ Ｐゴシック" charset="0"/>
              </a:rPr>
              <a:t>_________</a:t>
            </a:r>
          </a:p>
          <a:p>
            <a:r>
              <a:rPr lang="en-US" dirty="0">
                <a:latin typeface="Times New Roman" charset="0"/>
                <a:ea typeface="ＭＳ Ｐゴシック" charset="0"/>
                <a:cs typeface="ＭＳ Ｐゴシック" charset="0"/>
              </a:rPr>
              <a:t>Common-329</a:t>
            </a:r>
          </a:p>
          <a:p>
            <a:r>
              <a:rPr lang="en-US" dirty="0">
                <a:latin typeface="Times New Roman" charset="0"/>
                <a:ea typeface="ＭＳ Ｐゴシック" charset="0"/>
                <a:cs typeface="ＭＳ Ｐゴシック" charset="0"/>
              </a:rPr>
              <a:t>ES-24-1 Thess4—slide 13</a:t>
            </a:r>
          </a:p>
          <a:p>
            <a:r>
              <a:rPr lang="en-US" dirty="0">
                <a:latin typeface="Times New Roman" charset="0"/>
                <a:ea typeface="ＭＳ Ｐゴシック" charset="0"/>
                <a:cs typeface="ＭＳ Ｐゴシック" charset="0"/>
              </a:rPr>
              <a:t>NS-13-1Thess—181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pitchFamily="18" charset="0"/>
              </a:rPr>
              <a:t>OS-38-Zechariah-166</a:t>
            </a:r>
          </a:p>
          <a:p>
            <a:r>
              <a:rPr lang="en-US" dirty="0">
                <a:latin typeface="Times New Roman" charset="0"/>
                <a:ea typeface="ＭＳ Ｐゴシック" charset="0"/>
                <a:cs typeface="ＭＳ Ｐゴシック" charset="0"/>
              </a:rPr>
              <a:t>NS-27-Rev3-slide 128</a:t>
            </a:r>
          </a:p>
          <a:p>
            <a:r>
              <a:rPr lang="en-US">
                <a:latin typeface="Times New Roman" charset="0"/>
                <a:ea typeface="ＭＳ Ｐゴシック" charset="0"/>
                <a:cs typeface="ＭＳ Ｐゴシック" charset="0"/>
              </a:rPr>
              <a:t>NS-27-Rev20-22-slide 85</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6935B16-E1B2-0440-8B19-BDDE55417039}" type="slidenum">
              <a:rPr lang="en-GB" sz="1200">
                <a:solidFill>
                  <a:prstClr val="black"/>
                </a:solidFill>
                <a:latin typeface="Comic Sans MS" charset="0"/>
              </a:rPr>
              <a:pPr/>
              <a:t>129</a:t>
            </a:fld>
            <a:endParaRPr lang="en-GB" sz="1200">
              <a:solidFill>
                <a:prstClr val="black"/>
              </a:solidFill>
              <a:latin typeface="Comic Sans MS" charset="0"/>
            </a:endParaRPr>
          </a:p>
        </p:txBody>
      </p:sp>
      <p:sp>
        <p:nvSpPr>
          <p:cNvPr id="1413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131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Why do I believe that Jesus will return before the seven-year Tribulation?</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2CA51627-13AE-3242-9BD0-51F93EEC3BD2}" type="slidenum">
              <a:rPr lang="en-US" sz="1200">
                <a:solidFill>
                  <a:prstClr val="black"/>
                </a:solidFill>
              </a:rPr>
              <a:pPr/>
              <a:t>130</a:t>
            </a:fld>
            <a:endParaRPr lang="en-US" sz="1200">
              <a:solidFill>
                <a:prstClr val="black"/>
              </a:solidFill>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atin typeface="Times New Roman" charset="0"/>
                <a:ea typeface="ＭＳ Ｐゴシック" charset="0"/>
                <a:cs typeface="ＭＳ Ｐゴシック" charset="0"/>
              </a:rPr>
              <a:t>But isn't this verse conditional? Wasn't the protection a reward for their faithfulness?</a:t>
            </a:r>
          </a:p>
          <a:p>
            <a:endParaRPr lang="en-US">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Rev. 3:10 NLT</a:t>
            </a:r>
            <a:r>
              <a:rPr lang="en-US" sz="1200" kern="1200">
                <a:solidFill>
                  <a:schemeClr val="tx1"/>
                </a:solidFill>
                <a:effectLst/>
                <a:latin typeface="+mn-lt"/>
                <a:ea typeface="+mn-ea"/>
                <a:cs typeface="+mn-cs"/>
              </a:rPr>
              <a:t>    “Because you have obeyed my command to persevere, I will protect you from the great time of testing that will come upon the whole world to test those who belong to this world.</a:t>
            </a:r>
            <a:r>
              <a:rPr lang="en-US" sz="1200" kern="1200">
                <a:solidFill>
                  <a:schemeClr val="tx1"/>
                </a:solidFill>
                <a:effectLst/>
                <a:latin typeface="Times New Roman" charset="0"/>
                <a:ea typeface="ＭＳ Ｐゴシック" charset="0"/>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Times New Roman" charset="0"/>
              <a:ea typeface="ＭＳ Ｐゴシック"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Times New Roman" charset="0"/>
                <a:ea typeface="ＭＳ Ｐゴシック" charset="0"/>
                <a:cs typeface="+mn-cs"/>
              </a:rPr>
              <a:t>One is to conclude that perseverance prohibits the believer from the worldwide Tribulation.</a:t>
            </a:r>
            <a:endParaRPr lang="en-US" sz="1200" kern="1200">
              <a:solidFill>
                <a:schemeClr val="tx1"/>
              </a:solidFill>
              <a:effectLst/>
              <a:latin typeface="+mn-lt"/>
              <a:ea typeface="+mn-ea"/>
              <a:cs typeface="+mn-cs"/>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E7E7804-7A63-7D42-8FC5-436EC93C498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914400" y="4343400"/>
            <a:ext cx="5029200" cy="83317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ja-JP"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Frequently, but not always, </a:t>
            </a:r>
            <a:r>
              <a:rPr lang="en-US" i="1" dirty="0" err="1">
                <a:solidFill>
                  <a:schemeClr val="bg1"/>
                </a:solidFill>
                <a:latin typeface="Arial" panose="020B0604020202020204" pitchFamily="34" charset="0"/>
                <a:ea typeface="ＭＳ Ｐゴシック" charset="0"/>
                <a:cs typeface="Arial" panose="020B0604020202020204" pitchFamily="34" charset="0"/>
              </a:rPr>
              <a:t>ek</a:t>
            </a:r>
            <a:r>
              <a:rPr lang="en-US" dirty="0">
                <a:latin typeface="Arial" panose="020B0604020202020204" pitchFamily="34" charset="0"/>
                <a:ea typeface="ＭＳ Ｐゴシック" charset="0"/>
                <a:cs typeface="Arial" panose="020B0604020202020204" pitchFamily="34" charset="0"/>
              </a:rPr>
              <a:t> means </a:t>
            </a:r>
            <a:r>
              <a:rPr lang="en-US" i="1" dirty="0">
                <a:latin typeface="Arial" panose="020B0604020202020204" pitchFamily="34" charset="0"/>
                <a:ea typeface="ＭＳ Ｐゴシック" charset="0"/>
                <a:cs typeface="Arial" panose="020B0604020202020204" pitchFamily="34" charset="0"/>
              </a:rPr>
              <a:t>from within</a:t>
            </a:r>
            <a:r>
              <a:rPr lang="en-US" dirty="0">
                <a:latin typeface="Arial" panose="020B0604020202020204" pitchFamily="34" charset="0"/>
                <a:ea typeface="ＭＳ Ｐゴシック" charset="0"/>
                <a:cs typeface="Arial" panose="020B0604020202020204" pitchFamily="34" charset="0"/>
              </a:rPr>
              <a:t>, while </a:t>
            </a:r>
            <a:r>
              <a:rPr lang="en-US" i="1" dirty="0" err="1">
                <a:solidFill>
                  <a:schemeClr val="bg1"/>
                </a:solidFill>
                <a:latin typeface="Arial" panose="020B0604020202020204" pitchFamily="34" charset="0"/>
                <a:ea typeface="ＭＳ Ｐゴシック" charset="0"/>
                <a:cs typeface="Arial" panose="020B0604020202020204" pitchFamily="34" charset="0"/>
              </a:rPr>
              <a:t>apo</a:t>
            </a:r>
            <a:r>
              <a:rPr lang="en-US" dirty="0">
                <a:solidFill>
                  <a:schemeClr val="bg1"/>
                </a:solidFill>
                <a:latin typeface="Arial" panose="020B0604020202020204" pitchFamily="34" charset="0"/>
                <a:ea typeface="ＭＳ Ｐゴシック" charset="0"/>
                <a:cs typeface="Arial" panose="020B0604020202020204" pitchFamily="34" charset="0"/>
              </a:rPr>
              <a:t> </a:t>
            </a:r>
            <a:r>
              <a:rPr lang="en-US" dirty="0">
                <a:latin typeface="Arial" panose="020B0604020202020204" pitchFamily="34" charset="0"/>
                <a:ea typeface="ＭＳ Ｐゴシック" charset="0"/>
                <a:cs typeface="Arial" panose="020B0604020202020204" pitchFamily="34" charset="0"/>
              </a:rPr>
              <a:t>means </a:t>
            </a:r>
            <a:r>
              <a:rPr lang="en-US" i="1" dirty="0">
                <a:latin typeface="Arial" panose="020B0604020202020204" pitchFamily="34" charset="0"/>
                <a:ea typeface="ＭＳ Ｐゴシック" charset="0"/>
                <a:cs typeface="Arial" panose="020B0604020202020204" pitchFamily="34" charset="0"/>
              </a:rPr>
              <a:t>from </a:t>
            </a:r>
            <a:r>
              <a:rPr lang="en-US" dirty="0">
                <a:latin typeface="Arial" panose="020B0604020202020204" pitchFamily="34" charset="0"/>
                <a:ea typeface="ＭＳ Ｐゴシック" charset="0"/>
                <a:cs typeface="Arial" panose="020B0604020202020204" pitchFamily="34" charset="0"/>
              </a:rPr>
              <a:t>in a more general way (e.g., </a:t>
            </a:r>
            <a:r>
              <a:rPr lang="en-US" i="1" dirty="0">
                <a:latin typeface="Arial" panose="020B0604020202020204" pitchFamily="34" charset="0"/>
                <a:ea typeface="ＭＳ Ｐゴシック" charset="0"/>
                <a:cs typeface="Arial" panose="020B0604020202020204" pitchFamily="34" charset="0"/>
              </a:rPr>
              <a:t>from the outside of, from the vicinity of</a:t>
            </a:r>
            <a:r>
              <a:rPr lang="en-US" dirty="0">
                <a:latin typeface="Arial" panose="020B0604020202020204" pitchFamily="34" charset="0"/>
                <a:ea typeface="ＭＳ Ｐゴシック" charset="0"/>
                <a:cs typeface="Arial" panose="020B0604020202020204" pitchFamily="34" charset="0"/>
              </a:rPr>
              <a:t>)</a:t>
            </a:r>
            <a:r>
              <a:rPr lang="en-US" altLang="ja-JP"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 (Eugene Van Ness </a:t>
            </a:r>
            <a:r>
              <a:rPr lang="en-US" dirty="0" err="1">
                <a:latin typeface="Arial" panose="020B0604020202020204" pitchFamily="34" charset="0"/>
                <a:ea typeface="ＭＳ Ｐゴシック" charset="0"/>
                <a:cs typeface="Arial" panose="020B0604020202020204" pitchFamily="34" charset="0"/>
              </a:rPr>
              <a:t>Goetchius</a:t>
            </a:r>
            <a:r>
              <a:rPr lang="en-US" dirty="0">
                <a:latin typeface="Arial" panose="020B0604020202020204" pitchFamily="34" charset="0"/>
                <a:ea typeface="ＭＳ Ｐゴシック" charset="0"/>
                <a:cs typeface="Arial" panose="020B0604020202020204" pitchFamily="34" charset="0"/>
              </a:rPr>
              <a:t>, </a:t>
            </a:r>
            <a:r>
              <a:rPr lang="en-US" i="1" dirty="0">
                <a:latin typeface="Arial" panose="020B0604020202020204" pitchFamily="34" charset="0"/>
                <a:ea typeface="ＭＳ Ｐゴシック" charset="0"/>
                <a:cs typeface="Arial" panose="020B0604020202020204" pitchFamily="34" charset="0"/>
              </a:rPr>
              <a:t>The Language of the New Testament</a:t>
            </a:r>
            <a:r>
              <a:rPr lang="en-US" dirty="0">
                <a:latin typeface="Arial" panose="020B0604020202020204" pitchFamily="34" charset="0"/>
                <a:ea typeface="ＭＳ Ｐゴシック" charset="0"/>
                <a:cs typeface="Arial" panose="020B0604020202020204" pitchFamily="34" charset="0"/>
              </a:rPr>
              <a:t> [New York: Charles </a:t>
            </a:r>
            <a:r>
              <a:rPr lang="en-US" dirty="0" err="1">
                <a:latin typeface="Arial" panose="020B0604020202020204" pitchFamily="34" charset="0"/>
                <a:ea typeface="ＭＳ Ｐゴシック" charset="0"/>
                <a:cs typeface="Arial" panose="020B0604020202020204" pitchFamily="34" charset="0"/>
              </a:rPr>
              <a:t>Schribner</a:t>
            </a:r>
            <a:r>
              <a:rPr lang="fr-FR" altLang="ja-JP"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Sons, 1965], 151).  </a:t>
            </a:r>
          </a:p>
        </p:txBody>
      </p:sp>
    </p:spTree>
    <p:extLst>
      <p:ext uri="{BB962C8B-B14F-4D97-AF65-F5344CB8AC3E}">
        <p14:creationId xmlns:p14="http://schemas.microsoft.com/office/powerpoint/2010/main" val="389499814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A6522795-329B-D24B-AE90-624A617767DC}" type="slidenum">
              <a:rPr lang="en-US" sz="1200">
                <a:solidFill>
                  <a:prstClr val="black"/>
                </a:solidFill>
              </a:rPr>
              <a:pPr/>
              <a:t>132</a:t>
            </a:fld>
            <a:endParaRPr lang="en-US" sz="1200">
              <a:solidFill>
                <a:prstClr val="black"/>
              </a:solidFill>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xfrm>
            <a:off x="914400" y="4343400"/>
            <a:ext cx="5029200" cy="83317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Frequently, but not always, </a:t>
            </a:r>
            <a:r>
              <a:rPr lang="en-US" i="1" dirty="0" err="1">
                <a:solidFill>
                  <a:schemeClr val="bg1"/>
                </a:solidFill>
                <a:latin typeface="Bwgrkl" charset="0"/>
                <a:ea typeface="ＭＳ Ｐゴシック" charset="0"/>
                <a:cs typeface="Bwgrkl" charset="0"/>
              </a:rPr>
              <a:t>ek</a:t>
            </a:r>
            <a:r>
              <a:rPr lang="en-US" dirty="0">
                <a:latin typeface="Times New Roman" charset="0"/>
                <a:ea typeface="ＭＳ Ｐゴシック" charset="0"/>
                <a:cs typeface="ＭＳ Ｐゴシック" charset="0"/>
              </a:rPr>
              <a:t> means </a:t>
            </a:r>
            <a:r>
              <a:rPr lang="en-US" i="1" dirty="0">
                <a:latin typeface="Times New Roman" charset="0"/>
                <a:ea typeface="ＭＳ Ｐゴシック" charset="0"/>
                <a:cs typeface="ＭＳ Ｐゴシック" charset="0"/>
              </a:rPr>
              <a:t>from within</a:t>
            </a:r>
            <a:r>
              <a:rPr lang="en-US" dirty="0">
                <a:latin typeface="Times New Roman" charset="0"/>
                <a:ea typeface="ＭＳ Ｐゴシック" charset="0"/>
                <a:cs typeface="ＭＳ Ｐゴシック" charset="0"/>
              </a:rPr>
              <a:t>, while </a:t>
            </a:r>
            <a:r>
              <a:rPr lang="en-US" i="1" dirty="0" err="1">
                <a:solidFill>
                  <a:schemeClr val="bg1"/>
                </a:solidFill>
                <a:latin typeface="Bwgrkl" charset="0"/>
                <a:ea typeface="ＭＳ Ｐゴシック" charset="0"/>
                <a:cs typeface="Bwgrkl" charset="0"/>
              </a:rPr>
              <a:t>apo</a:t>
            </a:r>
            <a:r>
              <a:rPr lang="en-US" i="1" dirty="0">
                <a:solidFill>
                  <a:schemeClr val="bg1"/>
                </a:solidFill>
                <a:latin typeface="Bwgrkl" charset="0"/>
                <a:ea typeface="ＭＳ Ｐゴシック" charset="0"/>
                <a:cs typeface="Bwgrkl" charset="0"/>
              </a:rPr>
              <a:t> </a:t>
            </a:r>
            <a:r>
              <a:rPr lang="en-US" dirty="0">
                <a:latin typeface="Times New Roman" charset="0"/>
                <a:ea typeface="ＭＳ Ｐゴシック" charset="0"/>
                <a:cs typeface="ＭＳ Ｐゴシック" charset="0"/>
              </a:rPr>
              <a:t>means </a:t>
            </a:r>
            <a:r>
              <a:rPr lang="en-US" i="1" dirty="0">
                <a:latin typeface="Times New Roman" charset="0"/>
                <a:ea typeface="ＭＳ Ｐゴシック" charset="0"/>
                <a:cs typeface="ＭＳ Ｐゴシック" charset="0"/>
              </a:rPr>
              <a:t>from </a:t>
            </a:r>
            <a:r>
              <a:rPr lang="en-US" dirty="0">
                <a:latin typeface="Times New Roman" charset="0"/>
                <a:ea typeface="ＭＳ Ｐゴシック" charset="0"/>
                <a:cs typeface="ＭＳ Ｐゴシック" charset="0"/>
              </a:rPr>
              <a:t>in a more general way (e.g., </a:t>
            </a:r>
            <a:r>
              <a:rPr lang="en-US" i="1" dirty="0">
                <a:latin typeface="Times New Roman" charset="0"/>
                <a:ea typeface="ＭＳ Ｐゴシック" charset="0"/>
                <a:cs typeface="ＭＳ Ｐゴシック" charset="0"/>
              </a:rPr>
              <a:t>from the outside of, form the vicinity of</a:t>
            </a:r>
            <a:r>
              <a:rPr 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(Eugene Van Ness </a:t>
            </a:r>
            <a:r>
              <a:rPr lang="en-US" dirty="0" err="1">
                <a:latin typeface="Times New Roman" charset="0"/>
                <a:ea typeface="ＭＳ Ｐゴシック" charset="0"/>
                <a:cs typeface="ＭＳ Ｐゴシック" charset="0"/>
              </a:rPr>
              <a:t>Goetchius</a:t>
            </a:r>
            <a:r>
              <a:rPr lang="en-US" dirty="0">
                <a:latin typeface="Times New Roman" charset="0"/>
                <a:ea typeface="ＭＳ Ｐゴシック" charset="0"/>
                <a:cs typeface="ＭＳ Ｐゴシック" charset="0"/>
              </a:rPr>
              <a:t>, </a:t>
            </a:r>
            <a:r>
              <a:rPr lang="en-US" i="1" dirty="0">
                <a:latin typeface="Times New Roman" charset="0"/>
                <a:ea typeface="ＭＳ Ｐゴシック" charset="0"/>
                <a:cs typeface="ＭＳ Ｐゴシック" charset="0"/>
              </a:rPr>
              <a:t>The Language of the New Testament</a:t>
            </a:r>
            <a:r>
              <a:rPr lang="en-US" dirty="0">
                <a:latin typeface="Times New Roman" charset="0"/>
                <a:ea typeface="ＭＳ Ｐゴシック" charset="0"/>
                <a:cs typeface="ＭＳ Ｐゴシック" charset="0"/>
              </a:rPr>
              <a:t> [New York: Charles </a:t>
            </a:r>
            <a:r>
              <a:rPr lang="en-US" dirty="0" err="1">
                <a:latin typeface="Times New Roman" charset="0"/>
                <a:ea typeface="ＭＳ Ｐゴシック" charset="0"/>
                <a:cs typeface="ＭＳ Ｐゴシック" charset="0"/>
              </a:rPr>
              <a:t>Schribner</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Sons, 1965], 151).  </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4BCD1384-30E3-AA43-AB9F-4C587EB21D3A}" type="slidenum">
              <a:rPr lang="en-US" sz="1200">
                <a:solidFill>
                  <a:prstClr val="black"/>
                </a:solidFill>
              </a:rPr>
              <a:pPr/>
              <a:t>133</a:t>
            </a:fld>
            <a:endParaRPr lang="en-US" sz="1200">
              <a:solidFill>
                <a:prstClr val="black"/>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atin typeface="Times New Roman" charset="0"/>
                <a:ea typeface="ＭＳ Ｐゴシック" charset="0"/>
                <a:cs typeface="ＭＳ Ｐゴシック" charset="0"/>
              </a:rPr>
              <a:t>This applies not just to the church at Philadelphia, because:</a:t>
            </a:r>
          </a:p>
          <a:p>
            <a:pPr marL="228600" indent="-228600">
              <a:buAutoNum type="arabicParenBoth"/>
            </a:pPr>
            <a:r>
              <a:rPr lang="en-US">
                <a:latin typeface="Times New Roman" charset="0"/>
                <a:ea typeface="ＭＳ Ｐゴシック" charset="0"/>
                <a:cs typeface="ＭＳ Ｐゴシック" charset="0"/>
              </a:rPr>
              <a:t>The "hour" or time period of testing would not simply affect this church, but the entire Earth.</a:t>
            </a:r>
          </a:p>
          <a:p>
            <a:pPr marL="228600" indent="-228600">
              <a:buAutoNum type="arabicParenBoth"/>
            </a:pPr>
            <a:r>
              <a:rPr lang="en-US">
                <a:latin typeface="Times New Roman" charset="0"/>
                <a:ea typeface="ＭＳ Ｐゴシック" charset="0"/>
                <a:cs typeface="ＭＳ Ｐゴシック" charset="0"/>
              </a:rPr>
              <a:t>The phrase, "those who dwell on the earth," refers not simply to this church, but the whole planet.</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6935B16-E1B2-0440-8B19-BDDE55417039}" type="slidenum">
              <a:rPr lang="en-GB" sz="1200">
                <a:solidFill>
                  <a:prstClr val="black"/>
                </a:solidFill>
                <a:latin typeface="Comic Sans MS" charset="0"/>
              </a:rPr>
              <a:pPr/>
              <a:t>134</a:t>
            </a:fld>
            <a:endParaRPr lang="en-GB" sz="1200">
              <a:solidFill>
                <a:prstClr val="black"/>
              </a:solidFill>
              <a:latin typeface="Comic Sans MS" charset="0"/>
            </a:endParaRPr>
          </a:p>
        </p:txBody>
      </p:sp>
      <p:sp>
        <p:nvSpPr>
          <p:cNvPr id="1413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131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BFA78EA-A91C-7745-A39B-3D0268FB3DCD}" type="slidenum">
              <a:rPr lang="en-GB" sz="1200">
                <a:solidFill>
                  <a:prstClr val="black"/>
                </a:solidFill>
                <a:latin typeface="Comic Sans MS" charset="0"/>
              </a:rPr>
              <a:pPr/>
              <a:t>135</a:t>
            </a:fld>
            <a:endParaRPr lang="en-GB" sz="1200">
              <a:solidFill>
                <a:prstClr val="black"/>
              </a:solidFill>
              <a:latin typeface="Comic Sans MS" charset="0"/>
            </a:endParaRPr>
          </a:p>
        </p:txBody>
      </p:sp>
      <p:sp>
        <p:nvSpPr>
          <p:cNvPr id="1433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336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marL="0" indent="0">
              <a:buNone/>
            </a:pPr>
            <a:r>
              <a:rPr lang="en-US" sz="1200" baseline="0" dirty="0">
                <a:latin typeface="Times New Roman" charset="0"/>
                <a:ea typeface="ＭＳ Ｐゴシック" charset="0"/>
                <a:cs typeface="ＭＳ Ｐゴシック" charset="0"/>
              </a:rPr>
              <a:t>Four Views:</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baseline="0" dirty="0">
                <a:latin typeface="Times New Roman" charset="0"/>
                <a:ea typeface="ＭＳ Ｐゴシック" charset="0"/>
                <a:cs typeface="ＭＳ Ｐゴシック" charset="0"/>
              </a:rPr>
              <a:t>Historic Churches: The 7 churches were actual churches at John’s time.  All actually hold to this view except </a:t>
            </a:r>
            <a:r>
              <a:rPr lang="en-US" sz="1200" baseline="0" dirty="0" err="1">
                <a:latin typeface="Times New Roman" charset="0"/>
                <a:ea typeface="ＭＳ Ｐゴシック" charset="0"/>
                <a:cs typeface="ＭＳ Ｐゴシック" charset="0"/>
              </a:rPr>
              <a:t>Bulllinger</a:t>
            </a:r>
            <a:r>
              <a:rPr lang="en-US" sz="1200" baseline="0" dirty="0">
                <a:latin typeface="Times New Roman" charset="0"/>
                <a:ea typeface="ＭＳ Ｐゴシック" charset="0"/>
                <a:cs typeface="ＭＳ Ｐゴシック" charset="0"/>
              </a:rPr>
              <a:t>, who in 1935 taught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seven churches are seven Jewish congregations in the future Tribulation period.</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Almost all see these as depicting seven churches that can be found in any age.</a:t>
            </a:r>
            <a:endParaRPr lang="en-US" sz="1200" baseline="0" dirty="0">
              <a:latin typeface="Times New Roman" charset="0"/>
              <a:ea typeface="ＭＳ Ｐゴシック" charset="0"/>
              <a:cs typeface="ＭＳ Ｐゴシック"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baseline="0" dirty="0">
                <a:latin typeface="Times New Roman" charset="0"/>
                <a:ea typeface="ＭＳ Ｐゴシック" charset="0"/>
                <a:cs typeface="ＭＳ Ｐゴシック" charset="0"/>
              </a:rPr>
              <a:t>Prophetic: The chapters deal purely with stages of church history without identifying any first century church, shown by remarkable resemblance to successive eras of church history (taught by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Cohen,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Understanding Revelation,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48-49; and J. A.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Seiss</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The Apocalypse </a:t>
            </a:r>
            <a:r>
              <a:rPr lang="en-US" sz="1200" i="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London: Marshall, Morgan, and Scott,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n.d.</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76-86).</a:t>
            </a:r>
            <a:endParaRPr lang="en-US" sz="1200" baseline="0" dirty="0">
              <a:latin typeface="Times New Roman" charset="0"/>
              <a:ea typeface="ＭＳ Ｐゴシック" charset="0"/>
              <a:cs typeface="ＭＳ Ｐゴシック"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baseline="0" dirty="0" err="1">
                <a:latin typeface="Times New Roman" charset="0"/>
                <a:ea typeface="ＭＳ Ｐゴシック" charset="0"/>
                <a:cs typeface="ＭＳ Ｐゴシック" charset="0"/>
              </a:rPr>
              <a:t>Historico</a:t>
            </a:r>
            <a:r>
              <a:rPr lang="en-US" sz="1200" baseline="0" dirty="0">
                <a:latin typeface="Times New Roman" charset="0"/>
                <a:ea typeface="ＭＳ Ｐゴシック" charset="0"/>
                <a:cs typeface="ＭＳ Ｐゴシック" charset="0"/>
              </a:rPr>
              <a:t>-Prophetical: The churches depict BOTH historic churches of the first century and stages of church history.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This approach is commonly taken in dispensational commentaries; see e.g., Herman A. Hoyt,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The Revelation of the Lord Jesus Christ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(Winona Lake, IN: BMH, 1966) 17,25-29, and John F. Walvoord,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The Revelation of Jesus Christ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(Chicago: Moody, 1966) 52, who holds the view cautiously. See also Menno J.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Brunk</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"The Seven Churches in Revelation 2-3," </a:t>
            </a:r>
            <a:r>
              <a:rPr lang="en-US" sz="1200" i="1" kern="1200" dirty="0" err="1">
                <a:solidFill>
                  <a:schemeClr val="tx1"/>
                </a:solidFill>
                <a:effectLst/>
                <a:latin typeface="Times New Roman" pitchFamily="-112" charset="0"/>
                <a:ea typeface="ＭＳ Ｐゴシック" pitchFamily="-108" charset="-128"/>
                <a:cs typeface="ＭＳ Ｐゴシック" pitchFamily="-108" charset="-128"/>
              </a:rPr>
              <a:t>BSac</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126 (1969) 240-46, and Gary G. Cohen,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Understanding Revelation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(Collingswood, NJ: Christian Beacon, 1968) 44-65, who presents a more impressive argument. Of course, the prophetic view is held by non-dispensationalists as well (e.g., J. P. Lange,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Commentary on the Holy Scriptures- Revelation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[reprint; Grand Rapids: Zondervan,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n.d.</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139). See also the survey of R. C. Trench,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Commentary on the Epistles to the Seven Churches in Asia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(6th ed., rev.; reprint; Minneapolis: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Klock</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and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Klock</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1978) 237-45" (James L. Boyer, "Are the Churches of Revelation 2–3 Prophetic?"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Grace Theological Journal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6.2 [1985] 267-273).</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He answers YES.</a:t>
            </a:r>
            <a:endParaRPr lang="en-US" sz="1200" baseline="0" dirty="0">
              <a:latin typeface="Times New Roman" charset="0"/>
              <a:ea typeface="ＭＳ Ｐゴシック" charset="0"/>
              <a:cs typeface="ＭＳ Ｐゴシック" charset="0"/>
            </a:endParaRPr>
          </a:p>
          <a:p>
            <a:pPr marL="228600" indent="-228600">
              <a:buAutoNum type="arabicPeriod"/>
            </a:pPr>
            <a:r>
              <a:rPr lang="en-US" sz="1200" baseline="0" dirty="0">
                <a:latin typeface="Times New Roman" charset="0"/>
                <a:ea typeface="ＭＳ Ｐゴシック" charset="0"/>
                <a:cs typeface="ＭＳ Ｐゴシック" charset="0"/>
              </a:rPr>
              <a:t>Typical (Representative): They were real churches, but also represent types of churches found throughout church history.  Therefore, this view is also called the typical or representative view.</a:t>
            </a:r>
          </a:p>
          <a:p>
            <a:pPr marL="228600" indent="-228600">
              <a:buAutoNum type="arabicPeriod"/>
            </a:pPr>
            <a:endParaRPr lang="en-US" sz="1200" baseline="0" dirty="0">
              <a:latin typeface="Times New Roman" charset="0"/>
              <a:ea typeface="ＭＳ Ｐゴシック" charset="0"/>
              <a:cs typeface="ＭＳ Ｐゴシック" charset="0"/>
            </a:endParaRPr>
          </a:p>
          <a:p>
            <a:pPr marL="0" indent="0">
              <a:buNone/>
            </a:pPr>
            <a:r>
              <a:rPr lang="en-US" sz="1200" baseline="0" dirty="0">
                <a:latin typeface="Times New Roman" charset="0"/>
                <a:ea typeface="ＭＳ Ｐゴシック" charset="0"/>
                <a:cs typeface="ＭＳ Ｐゴシック" charset="0"/>
              </a:rPr>
              <a:t>Critique of Each View:</a:t>
            </a:r>
          </a:p>
          <a:p>
            <a:pPr marL="228600" indent="-228600">
              <a:buAutoNum type="arabicPeriod"/>
            </a:pPr>
            <a:r>
              <a:rPr lang="en-US" sz="1200" baseline="0" dirty="0">
                <a:latin typeface="Times New Roman" charset="0"/>
                <a:ea typeface="ＭＳ Ｐゴシック" charset="0"/>
                <a:cs typeface="ＭＳ Ｐゴシック" charset="0"/>
              </a:rPr>
              <a:t>Historic Churches: The doubt about whether all of the churches existed is flawed—just because we don’t know about each of them does not mean they did not exist (argument from silence)</a:t>
            </a:r>
          </a:p>
          <a:p>
            <a:pPr marL="228600" indent="-228600">
              <a:buAutoNum type="arabicPeriod"/>
            </a:pPr>
            <a:r>
              <a:rPr lang="en-US" sz="1200" baseline="0" dirty="0" err="1">
                <a:latin typeface="Times New Roman" charset="0"/>
                <a:ea typeface="ＭＳ Ｐゴシック" charset="0"/>
                <a:cs typeface="ＭＳ Ｐゴシック" charset="0"/>
              </a:rPr>
              <a:t>Historico</a:t>
            </a:r>
            <a:r>
              <a:rPr lang="en-US" sz="1200" baseline="0" dirty="0">
                <a:latin typeface="Times New Roman" charset="0"/>
                <a:ea typeface="ＭＳ Ｐゴシック" charset="0"/>
                <a:cs typeface="ＭＳ Ｐゴシック" charset="0"/>
              </a:rPr>
              <a:t>-Prophetical: Church history had not 7, but 3, stages: Ancient (to 590), Medieval (590-1517), and Modern (1517-present); designations are arbitrary (e.g., is Sardis pre-Reformation or the Reformation itself?)</a:t>
            </a:r>
          </a:p>
          <a:p>
            <a:pPr marL="228600" indent="-228600">
              <a:buAutoNum type="arabicPeriod"/>
            </a:pPr>
            <a:r>
              <a:rPr lang="en-US" sz="1200" baseline="0" dirty="0">
                <a:latin typeface="Times New Roman" charset="0"/>
                <a:ea typeface="ＭＳ Ｐゴシック" charset="0"/>
                <a:cs typeface="ＭＳ Ｐゴシック" charset="0"/>
              </a:rPr>
              <a:t>Prophetic: (a) Any prophetic element would destroy the doctrine of </a:t>
            </a:r>
            <a:r>
              <a:rPr lang="en-US" sz="1200" baseline="0" dirty="0" err="1">
                <a:latin typeface="Times New Roman" charset="0"/>
                <a:ea typeface="ＭＳ Ｐゴシック" charset="0"/>
                <a:cs typeface="ＭＳ Ｐゴシック" charset="0"/>
              </a:rPr>
              <a:t>imminency</a:t>
            </a:r>
            <a:r>
              <a:rPr lang="en-US" sz="1200" baseline="0" dirty="0">
                <a:latin typeface="Times New Roman" charset="0"/>
                <a:ea typeface="ＭＳ Ｐゴシック" charset="0"/>
                <a:cs typeface="ＭＳ Ｐゴシック" charset="0"/>
              </a:rPr>
              <a:t>, so the chapters must relate only to actual first century churches since the 4</a:t>
            </a:r>
            <a:r>
              <a:rPr lang="en-US" sz="1200" baseline="30000" dirty="0">
                <a:latin typeface="Times New Roman" charset="0"/>
                <a:ea typeface="ＭＳ Ｐゴシック" charset="0"/>
                <a:cs typeface="ＭＳ Ｐゴシック" charset="0"/>
              </a:rPr>
              <a:t>th</a:t>
            </a:r>
            <a:r>
              <a:rPr lang="en-US" sz="1200" baseline="0" dirty="0">
                <a:latin typeface="Times New Roman" charset="0"/>
                <a:ea typeface="ＭＳ Ｐゴシック" charset="0"/>
                <a:cs typeface="ＭＳ Ｐゴシック" charset="0"/>
              </a:rPr>
              <a:t> and 6</a:t>
            </a:r>
            <a:r>
              <a:rPr lang="en-US" sz="1200" baseline="30000" dirty="0">
                <a:latin typeface="Times New Roman" charset="0"/>
                <a:ea typeface="ＭＳ Ｐゴシック" charset="0"/>
                <a:cs typeface="ＭＳ Ｐゴシック" charset="0"/>
              </a:rPr>
              <a:t>th</a:t>
            </a:r>
            <a:r>
              <a:rPr lang="en-US" sz="1200" baseline="0" dirty="0">
                <a:latin typeface="Times New Roman" charset="0"/>
                <a:ea typeface="ＭＳ Ｐゴシック" charset="0"/>
                <a:cs typeface="ＭＳ Ｐゴシック" charset="0"/>
              </a:rPr>
              <a:t> letters refer to Christ’s imminent coming, and Philadelphia would be given a false hope of deliverance from wrath (3:10) if the church had to wait until the "</a:t>
            </a:r>
            <a:r>
              <a:rPr lang="en-US" sz="1200" baseline="0" dirty="0" err="1">
                <a:latin typeface="Times New Roman" charset="0"/>
                <a:ea typeface="ＭＳ Ｐゴシック" charset="0"/>
                <a:cs typeface="ＭＳ Ｐゴシック" charset="0"/>
              </a:rPr>
              <a:t>Laodicean</a:t>
            </a:r>
            <a:r>
              <a:rPr lang="en-US" sz="1200" baseline="0" dirty="0">
                <a:latin typeface="Times New Roman" charset="0"/>
                <a:ea typeface="ＭＳ Ｐゴシック" charset="0"/>
                <a:cs typeface="ＭＳ Ｐゴシック" charset="0"/>
              </a:rPr>
              <a:t> age." (b) Nothing in these chapters or elsewhere in the NT hint at these being stages of church history. (c) These letters differ from the prophetic portions of the book (Rev. 4–22) in that they are simply epistles similar to those written by Paul.</a:t>
            </a:r>
          </a:p>
          <a:p>
            <a:pPr marL="228600" indent="-228600">
              <a:buAutoNum type="arabicPeriod"/>
            </a:pPr>
            <a:r>
              <a:rPr lang="en-US" sz="1200" baseline="0" dirty="0">
                <a:latin typeface="Times New Roman" charset="0"/>
                <a:ea typeface="ＭＳ Ｐゴシック" charset="0"/>
                <a:cs typeface="ＭＳ Ｐゴシック" charset="0"/>
              </a:rPr>
              <a:t>Typical (Representative): (a) </a:t>
            </a:r>
            <a:r>
              <a:rPr lang="en-US" sz="1200" baseline="0" dirty="0" err="1">
                <a:latin typeface="Times New Roman" charset="0"/>
                <a:ea typeface="ＭＳ Ｐゴシック" charset="0"/>
                <a:cs typeface="ＭＳ Ｐゴシック" charset="0"/>
              </a:rPr>
              <a:t>Imminency</a:t>
            </a:r>
            <a:r>
              <a:rPr lang="en-US" sz="1200" baseline="0" dirty="0">
                <a:latin typeface="Times New Roman" charset="0"/>
                <a:ea typeface="ＭＳ Ｐゴシック" charset="0"/>
                <a:cs typeface="ＭＳ Ｐゴシック" charset="0"/>
              </a:rPr>
              <a:t> would be ruined only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if it stated explicitly there would be a period of at least two thousand years before the second advent, or even if it had stated explicitly that there would be ‘seven periods of church history’ (Boyer, 269-70. (b) These seven churches do not represent</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all types of churches of the first century or any other, for other types exist besides these (e.g., Galatian or Corinthian), and "seven" better pictures the whole of the church age than would the 3 stages proposed above.</a:t>
            </a:r>
            <a:endParaRPr lang="en-US" sz="1200" dirty="0"/>
          </a:p>
        </p:txBody>
      </p:sp>
      <p:sp>
        <p:nvSpPr>
          <p:cNvPr id="7813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89A7EA7-73BD-CE45-9B35-B662A4D64E3F}" type="slidenum">
              <a:rPr lang="en-GB" sz="1200">
                <a:solidFill>
                  <a:prstClr val="white"/>
                </a:solidFill>
              </a:rPr>
              <a:pPr/>
              <a:t>15</a:t>
            </a:fld>
            <a:endParaRPr lang="en-GB" sz="1200">
              <a:solidFill>
                <a:prstClr val="white"/>
              </a:solidFill>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D607D826-F788-BC4D-BD93-112C753CA326}" type="slidenum">
              <a:rPr lang="en-US" sz="1200">
                <a:solidFill>
                  <a:prstClr val="black"/>
                </a:solidFill>
              </a:rPr>
              <a:pPr/>
              <a:t>136</a:t>
            </a:fld>
            <a:endParaRPr lang="en-US" sz="1200">
              <a:solidFill>
                <a:prstClr val="black"/>
              </a:solidFill>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fld id="{836746D5-5443-1F4A-B900-B1AB7E391CD5}" type="slidenum">
              <a:rPr lang="en-GB" sz="1200" smtClean="0">
                <a:solidFill>
                  <a:prstClr val="black"/>
                </a:solidFill>
                <a:latin typeface="Comic Sans MS" charset="0"/>
              </a:rPr>
              <a:pPr algn="r" defTabSz="914400" eaLnBrk="0" fontAlgn="base" hangingPunct="0">
                <a:spcBef>
                  <a:spcPct val="0"/>
                </a:spcBef>
                <a:spcAft>
                  <a:spcPct val="0"/>
                </a:spcAft>
              </a:pPr>
              <a:t>137</a:t>
            </a:fld>
            <a:endParaRPr lang="en-GB" sz="1200">
              <a:solidFill>
                <a:prstClr val="black"/>
              </a:solidFill>
              <a:latin typeface="Comic Sans MS" charset="0"/>
            </a:endParaRPr>
          </a:p>
        </p:txBody>
      </p:sp>
      <p:sp>
        <p:nvSpPr>
          <p:cNvPr id="14541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45411" name="Rectangle 3"/>
          <p:cNvSpPr>
            <a:spLocks noGrp="1" noChangeArrowheads="1"/>
          </p:cNvSpPr>
          <p:nvPr>
            <p:ph type="body" idx="1"/>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0FC9E41-EC12-3C42-9432-0A9B49540B7B}" type="slidenum">
              <a:rPr lang="en-US" sz="1200">
                <a:solidFill>
                  <a:prstClr val="black"/>
                </a:solidFill>
              </a:rPr>
              <a:pPr/>
              <a:t>138</a:t>
            </a:fld>
            <a:endParaRPr lang="en-US" sz="1200">
              <a:solidFill>
                <a:prstClr val="black"/>
              </a:solidFill>
            </a:endParaRPr>
          </a:p>
        </p:txBody>
      </p:sp>
      <p:sp>
        <p:nvSpPr>
          <p:cNvPr id="147458"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7459" name="Rectangle 1027"/>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807A706-DEB1-E64E-A346-66426586AEA9}" type="slidenum">
              <a:rPr lang="en-US" sz="1200">
                <a:solidFill>
                  <a:prstClr val="black"/>
                </a:solidFill>
              </a:rPr>
              <a:pPr/>
              <a:t>139</a:t>
            </a:fld>
            <a:endParaRPr lang="en-US" sz="1200">
              <a:solidFill>
                <a:prstClr val="black"/>
              </a:solidFill>
            </a:endParaRPr>
          </a:p>
        </p:txBody>
      </p:sp>
      <p:sp>
        <p:nvSpPr>
          <p:cNvPr id="149506"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9507" name="Rectangle 1027"/>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DB77ABB-BE61-0949-BA97-1D9B0D185150}" type="slidenum">
              <a:rPr lang="en-US" sz="1200">
                <a:solidFill>
                  <a:prstClr val="black"/>
                </a:solidFill>
              </a:rPr>
              <a:pPr/>
              <a:t>140</a:t>
            </a:fld>
            <a:endParaRPr lang="en-US" sz="1200">
              <a:solidFill>
                <a:prstClr val="black"/>
              </a:solidFill>
            </a:endParaRPr>
          </a:p>
        </p:txBody>
      </p:sp>
      <p:sp>
        <p:nvSpPr>
          <p:cNvPr id="151554"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1555" name="Rectangle 1027"/>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EF9811E-D288-4943-BF18-7C901C11BD05}" type="slidenum">
              <a:rPr lang="en-US" sz="1200">
                <a:solidFill>
                  <a:prstClr val="black"/>
                </a:solidFill>
              </a:rPr>
              <a:pPr/>
              <a:t>141</a:t>
            </a:fld>
            <a:endParaRPr lang="en-US" sz="1200">
              <a:solidFill>
                <a:prstClr val="black"/>
              </a:solidFill>
            </a:endParaRPr>
          </a:p>
        </p:txBody>
      </p:sp>
      <p:sp>
        <p:nvSpPr>
          <p:cNvPr id="153602"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03" name="Rectangle 1027"/>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xfrm>
            <a:off x="3886200" y="8864820"/>
            <a:ext cx="29718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CD1384-30E3-AA43-AB9F-4C587EB21D3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0708223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FE025EF-1F1C-AF4E-8A65-D714F121E787}" type="slidenum">
              <a:rPr lang="en-US" sz="1200">
                <a:solidFill>
                  <a:prstClr val="black"/>
                </a:solidFill>
              </a:rPr>
              <a:pPr/>
              <a:t>143</a:t>
            </a:fld>
            <a:endParaRPr lang="en-US" sz="1200">
              <a:solidFill>
                <a:prstClr val="black"/>
              </a:solidFill>
            </a:endParaRPr>
          </a:p>
        </p:txBody>
      </p:sp>
      <p:sp>
        <p:nvSpPr>
          <p:cNvPr id="155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565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6E381BC-C9AA-C54B-AA05-E84D49A84922}" type="slidenum">
              <a:rPr lang="en-US" sz="1200">
                <a:solidFill>
                  <a:prstClr val="black"/>
                </a:solidFill>
              </a:rPr>
              <a:pPr/>
              <a:t>144</a:t>
            </a:fld>
            <a:endParaRPr lang="en-US" sz="1200">
              <a:solidFill>
                <a:prstClr val="black"/>
              </a:solidFill>
            </a:endParaRPr>
          </a:p>
        </p:txBody>
      </p:sp>
      <p:sp>
        <p:nvSpPr>
          <p:cNvPr id="1597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974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2D59F1F-2B50-024B-99EC-98E33DC5373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E6900AE-51CC-F244-958B-A709083AC730}" type="slidenum">
              <a:rPr lang="en-GB" sz="1200">
                <a:solidFill>
                  <a:prstClr val="black"/>
                </a:solidFill>
                <a:latin typeface="Comic Sans MS" charset="0"/>
              </a:rPr>
              <a:pPr/>
              <a:t>146</a:t>
            </a:fld>
            <a:endParaRPr lang="en-GB" sz="1200">
              <a:solidFill>
                <a:prstClr val="black"/>
              </a:solidFill>
              <a:latin typeface="Comic Sans MS" charset="0"/>
            </a:endParaRPr>
          </a:p>
        </p:txBody>
      </p:sp>
      <p:sp>
        <p:nvSpPr>
          <p:cNvPr id="161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179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8FAAD63-E713-0547-982E-AB116C1B6562}" type="slidenum">
              <a:rPr lang="en-US" sz="1200">
                <a:solidFill>
                  <a:prstClr val="black"/>
                </a:solidFill>
              </a:rPr>
              <a:pPr/>
              <a:t>147</a:t>
            </a:fld>
            <a:endParaRPr lang="en-US" sz="1200">
              <a:solidFill>
                <a:prstClr val="black"/>
              </a:solidFill>
            </a:endParaRPr>
          </a:p>
        </p:txBody>
      </p:sp>
      <p:sp>
        <p:nvSpPr>
          <p:cNvPr id="157698" name="Rectangle 2"/>
          <p:cNvSpPr>
            <a:spLocks noGrp="1" noRot="1" noChangeAspect="1" noChangeArrowheads="1"/>
          </p:cNvSpPr>
          <p:nvPr>
            <p:ph type="sldImg"/>
          </p:nvPr>
        </p:nvSpPr>
        <p:spPr bwMode="auto">
          <a:xfrm>
            <a:off x="1103313" y="676275"/>
            <a:ext cx="4602162" cy="3452813"/>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57699" name="Rectangle 3"/>
          <p:cNvSpPr>
            <a:spLocks noGrp="1" noChangeArrowheads="1"/>
          </p:cNvSpPr>
          <p:nvPr>
            <p:ph type="body" idx="1"/>
          </p:nvPr>
        </p:nvSpPr>
        <p:spPr bwMode="auto">
          <a:xfrm>
            <a:off x="898525" y="4354513"/>
            <a:ext cx="5011738" cy="41275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6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fld id="{93AA6A88-2847-2D4A-887B-09E9F1810785}" type="slidenum">
              <a:rPr lang="en-US" sz="1200">
                <a:solidFill>
                  <a:prstClr val="black"/>
                </a:solidFill>
                <a:latin typeface="Times New Roman" charset="0"/>
              </a:rPr>
              <a:pPr algn="r" defTabSz="914400" eaLnBrk="0" fontAlgn="base" hangingPunct="0">
                <a:spcBef>
                  <a:spcPct val="0"/>
                </a:spcBef>
                <a:spcAft>
                  <a:spcPct val="0"/>
                </a:spcAft>
              </a:pPr>
              <a:t>148</a:t>
            </a:fld>
            <a:endParaRPr lang="en-US" sz="1200">
              <a:solidFill>
                <a:prstClr val="black"/>
              </a:solidFill>
              <a:latin typeface="Times New Roman" charset="0"/>
            </a:endParaRPr>
          </a:p>
        </p:txBody>
      </p:sp>
      <p:sp>
        <p:nvSpPr>
          <p:cNvPr id="1218562" name="Rectangle 2"/>
          <p:cNvSpPr>
            <a:spLocks noGrp="1" noRot="1" noChangeAspect="1" noChangeArrowheads="1"/>
          </p:cNvSpPr>
          <p:nvPr>
            <p:ph type="sldImg"/>
          </p:nvPr>
        </p:nvSpPr>
        <p:spPr>
          <a:xfrm>
            <a:off x="1103313" y="676275"/>
            <a:ext cx="4602162" cy="3452813"/>
          </a:xfrm>
          <a:solidFill>
            <a:srgbClr val="FFFFFF"/>
          </a:solidFill>
          <a:ln/>
        </p:spPr>
      </p:sp>
      <p:sp>
        <p:nvSpPr>
          <p:cNvPr id="121856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defTabSz="457200" eaLnBrk="1" hangingPunct="1">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2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fld id="{02457F7D-40D2-3347-A8C4-2790BD732B58}" type="slidenum">
              <a:rPr lang="en-US" sz="1200">
                <a:solidFill>
                  <a:prstClr val="black"/>
                </a:solidFill>
                <a:latin typeface="Arial" charset="0"/>
              </a:rPr>
              <a:pPr algn="r" defTabSz="914400" eaLnBrk="0" fontAlgn="base" hangingPunct="0">
                <a:spcBef>
                  <a:spcPct val="0"/>
                </a:spcBef>
                <a:spcAft>
                  <a:spcPct val="0"/>
                </a:spcAft>
              </a:pPr>
              <a:t>149</a:t>
            </a:fld>
            <a:endParaRPr lang="en-US" sz="1200">
              <a:solidFill>
                <a:prstClr val="black"/>
              </a:solidFill>
              <a:latin typeface="Arial" charset="0"/>
            </a:endParaRPr>
          </a:p>
        </p:txBody>
      </p:sp>
      <p:sp>
        <p:nvSpPr>
          <p:cNvPr id="1208322" name="Rectangle 2"/>
          <p:cNvSpPr>
            <a:spLocks noGrp="1" noRot="1" noChangeAspect="1" noChangeArrowheads="1"/>
          </p:cNvSpPr>
          <p:nvPr>
            <p:ph type="sldImg"/>
          </p:nvPr>
        </p:nvSpPr>
        <p:spPr>
          <a:solidFill>
            <a:srgbClr val="FFFFFF"/>
          </a:solidFill>
          <a:ln/>
        </p:spPr>
      </p:sp>
      <p:sp>
        <p:nvSpPr>
          <p:cNvPr id="120832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150</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151</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Slide Image Placeholder 1"/>
          <p:cNvSpPr>
            <a:spLocks noGrp="1" noRot="1" noChangeAspect="1"/>
          </p:cNvSpPr>
          <p:nvPr>
            <p:ph type="sldImg"/>
          </p:nvPr>
        </p:nvSpPr>
        <p:spPr>
          <a:ln/>
        </p:spPr>
      </p:sp>
      <p:sp>
        <p:nvSpPr>
          <p:cNvPr id="8181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81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BF6B80C-2F37-BB41-B64D-C176BAD5CCE3}" type="slidenum">
              <a:rPr lang="en-GB" sz="1200">
                <a:solidFill>
                  <a:prstClr val="white"/>
                </a:solidFill>
              </a:rPr>
              <a:pPr/>
              <a:t>152</a:t>
            </a:fld>
            <a:endParaRPr lang="en-GB" sz="1200">
              <a:solidFill>
                <a:prstClr val="white"/>
              </a:solidFill>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B36CA3-24B8-374E-BAB9-641666B01B66}" type="slidenum">
              <a:rPr lang="en-US">
                <a:solidFill>
                  <a:prstClr val="black"/>
                </a:solidFill>
                <a:latin typeface="Calibri"/>
              </a:rPr>
              <a:pPr/>
              <a:t>153</a:t>
            </a:fld>
            <a:endParaRPr lang="en-US">
              <a:solidFill>
                <a:prstClr val="black"/>
              </a:solidFill>
              <a:latin typeface="Calibri"/>
            </a:endParaRPr>
          </a:p>
        </p:txBody>
      </p:sp>
      <p:sp>
        <p:nvSpPr>
          <p:cNvPr id="204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0483" name="Rectangle 3"/>
          <p:cNvSpPr>
            <a:spLocks noGrp="1" noChangeArrowheads="1"/>
          </p:cNvSpPr>
          <p:nvPr>
            <p:ph type="body" idx="1"/>
          </p:nvPr>
        </p:nvSpPr>
        <p:spPr/>
        <p:txBody>
          <a:bodyPr/>
          <a:lstStyle/>
          <a:p>
            <a:pPr marL="228600" indent="-228600"/>
            <a:r>
              <a:rPr lang="en-US" b="1" dirty="0"/>
              <a:t>Biblical Significance</a:t>
            </a:r>
            <a:endParaRPr lang="en-US" dirty="0"/>
          </a:p>
          <a:p>
            <a:pPr marL="228600" indent="-228600"/>
            <a:r>
              <a:rPr lang="en-US" dirty="0"/>
              <a:t>Philadelphia is only mentioned in the book of Revelation.  It was one of the two churches to whom the apostle John wrote during his exile on Patmos not receiving condemnation.  Philadelphia was also the most recently founded city among the seven churches.</a:t>
            </a:r>
          </a:p>
          <a:p>
            <a:pPr marL="228600" indent="-228600">
              <a:buFontTx/>
              <a:buAutoNum type="arabicPeriod"/>
            </a:pPr>
            <a:r>
              <a:rPr lang="en-US" dirty="0"/>
              <a:t>Revelation 3:9 (KJV) </a:t>
            </a:r>
            <a:r>
              <a:rPr lang="en-US" altLang="ja-JP" dirty="0">
                <a:latin typeface="Arial"/>
              </a:rPr>
              <a:t>"</a:t>
            </a:r>
            <a:r>
              <a:rPr lang="en-US" dirty="0"/>
              <a:t>Behold, I will make them of the synagogue of Satan, which say they are Jews, and are not, but do lie; behold, I will make them to come and worship before thy feet, and to know that I have loved thee.</a:t>
            </a:r>
            <a:r>
              <a:rPr lang="en-US" altLang="ja-JP" dirty="0">
                <a:latin typeface="Arial"/>
              </a:rPr>
              <a:t>"</a:t>
            </a:r>
            <a:r>
              <a:rPr lang="en-US" dirty="0"/>
              <a:t>  This is a reference to the opposition of believers in Philadelphia, the unbelieving Jewish population of the city.  Many Jews lived in the city of Philadelphia.</a:t>
            </a:r>
          </a:p>
          <a:p>
            <a:pPr marL="228600" indent="-228600">
              <a:buFontTx/>
              <a:buAutoNum type="arabicPeriod"/>
            </a:pPr>
            <a:r>
              <a:rPr lang="en-US" dirty="0"/>
              <a:t>Revelation 3:12 (KJV) </a:t>
            </a:r>
            <a:r>
              <a:rPr lang="en-US" altLang="ja-JP" dirty="0">
                <a:latin typeface="Arial"/>
              </a:rPr>
              <a:t>"</a:t>
            </a:r>
            <a:r>
              <a:rPr lang="en-US" dirty="0"/>
              <a:t>Him that </a:t>
            </a:r>
            <a:r>
              <a:rPr lang="en-US" dirty="0" err="1"/>
              <a:t>overcometh</a:t>
            </a:r>
            <a:r>
              <a:rPr lang="en-US" dirty="0"/>
              <a:t> will I make a pillar in the temple of my God, and he shall go no more out: and I will write upon him the name of my God, and the name of the city of my God, which is new Jerusalem, which cometh down out of heaven from my God: and I will write upon him my new name.</a:t>
            </a:r>
            <a:r>
              <a:rPr lang="en-US" altLang="ja-JP" dirty="0">
                <a:latin typeface="Arial"/>
              </a:rPr>
              <a:t>"</a:t>
            </a:r>
            <a:r>
              <a:rPr lang="en-US" dirty="0"/>
              <a:t>  The word picture of the pillar would have had special significance for the inhabitants of a city plagued with earthquakes.  Pillars were support for buildings; this is a picture of God</a:t>
            </a:r>
            <a:r>
              <a:rPr lang="ja-JP" altLang="en-US" dirty="0">
                <a:latin typeface="Arial"/>
              </a:rPr>
              <a:t>’</a:t>
            </a:r>
            <a:r>
              <a:rPr lang="en-US" dirty="0"/>
              <a:t>s solid nature and holy temple, compared with the fallen pillars of the pagan gods.  The name mentioned in the verse would have had significance in light of the city</a:t>
            </a:r>
            <a:r>
              <a:rPr lang="ja-JP" altLang="en-US" dirty="0">
                <a:latin typeface="Arial"/>
              </a:rPr>
              <a:t>’</a:t>
            </a:r>
            <a:r>
              <a:rPr lang="en-US" dirty="0"/>
              <a:t>s numerous name changes over the years.  Naming is one way to claim possession; just as each emperor tried to claim dominion from the city by re-naming it, so God establishes His eternal dominion over the believers by giving them an eternal, unchanging name.</a:t>
            </a:r>
          </a:p>
          <a:p>
            <a:pPr marL="228600" indent="-228600"/>
            <a:endParaRPr lang="en-US"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01E8E0-5F47-8446-A9D8-B5F430898214}" type="slidenum">
              <a:rPr lang="en-US">
                <a:solidFill>
                  <a:prstClr val="black"/>
                </a:solidFill>
                <a:latin typeface="Calibri"/>
              </a:rPr>
              <a:pPr/>
              <a:t>154</a:t>
            </a:fld>
            <a:endParaRPr lang="en-US">
              <a:solidFill>
                <a:prstClr val="black"/>
              </a:solidFill>
              <a:latin typeface="Calibri"/>
            </a:endParaRPr>
          </a:p>
        </p:txBody>
      </p:sp>
      <p:sp>
        <p:nvSpPr>
          <p:cNvPr id="235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3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Slide Image Placeholder 1"/>
          <p:cNvSpPr>
            <a:spLocks noGrp="1" noRot="1" noChangeAspect="1"/>
          </p:cNvSpPr>
          <p:nvPr>
            <p:ph type="sldImg"/>
          </p:nvPr>
        </p:nvSpPr>
        <p:spPr>
          <a:ln/>
        </p:spPr>
      </p:sp>
      <p:sp>
        <p:nvSpPr>
          <p:cNvPr id="8181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"The name mentioned in the verse would have had significance in light of the city’s numerous name changes over the years." </a:t>
            </a:r>
            <a:r>
              <a:rPr lang="en-US" sz="1200" kern="1200" dirty="0">
                <a:solidFill>
                  <a:schemeClr val="tx1"/>
                </a:solidFill>
                <a:effectLst/>
                <a:latin typeface="+mn-lt"/>
                <a:ea typeface="+mn-ea"/>
                <a:cs typeface="+mn-cs"/>
              </a:rPr>
              <a:t>I found at least four names for the city!  Maybe there were more!</a:t>
            </a:r>
            <a:r>
              <a:rPr lang="en-US" dirty="0">
                <a:effectLst/>
              </a:rPr>
              <a:t> [footnote below]</a:t>
            </a:r>
            <a:endParaRPr lang="en-US" dirty="0">
              <a:latin typeface="Times New Roman" charset="0"/>
              <a:ea typeface="ＭＳ Ｐゴシック" charset="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Bolen</a:t>
            </a:r>
            <a:r>
              <a:rPr lang="en-US" baseline="0" dirty="0">
                <a:latin typeface="Times New Roman" charset="0"/>
                <a:ea typeface="ＭＳ Ｐゴシック" charset="0"/>
                <a:cs typeface="ＭＳ Ｐゴシック" charset="0"/>
              </a:rPr>
              <a:t> notes, </a:t>
            </a:r>
            <a:r>
              <a:rPr lang="en-US" dirty="0">
                <a:latin typeface="Times New Roman" charset="0"/>
                <a:ea typeface="ＭＳ Ｐゴシック" charset="0"/>
                <a:cs typeface="ＭＳ Ｐゴシック" charset="0"/>
              </a:rPr>
              <a:t>"Naming is one way to claim possession; just as each emperor tried to claim dominion from the city by re-naming it, so God establishes His eternal dominion over the believers by giving them an eternal, unchanging name" (Bolen, slide 6). </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Our name identifies our family.  "Because believers have identified with Christ by faith, He will identify Himself with them" (Walvoord, BKC).</a:t>
            </a:r>
          </a:p>
          <a:p>
            <a:endParaRPr lang="en-US" dirty="0">
              <a:latin typeface="Times New Roman" charset="0"/>
              <a:ea typeface="ＭＳ Ｐゴシック" charset="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Footnote: </a:t>
            </a:r>
            <a:r>
              <a:rPr lang="en-US" baseline="0" dirty="0">
                <a:cs typeface="+mn-cs"/>
              </a:rPr>
              <a:t>Bolen: "</a:t>
            </a:r>
            <a:r>
              <a:rPr lang="en-US" dirty="0">
                <a:cs typeface="+mn-cs"/>
              </a:rPr>
              <a:t>At the edge of the </a:t>
            </a:r>
            <a:r>
              <a:rPr lang="en-US" i="1" dirty="0" err="1">
                <a:cs typeface="+mn-cs"/>
              </a:rPr>
              <a:t>Katakekaumene</a:t>
            </a:r>
            <a:r>
              <a:rPr lang="en-US" i="1" dirty="0">
                <a:cs typeface="+mn-cs"/>
              </a:rPr>
              <a:t> </a:t>
            </a:r>
            <a:r>
              <a:rPr lang="en-US" dirty="0">
                <a:cs typeface="+mn-cs"/>
              </a:rPr>
              <a:t>(the </a:t>
            </a:r>
            <a:r>
              <a:rPr lang="en-US" altLang="ja-JP" dirty="0">
                <a:latin typeface="Arial"/>
                <a:cs typeface="+mn-cs"/>
              </a:rPr>
              <a:t>"</a:t>
            </a:r>
            <a:r>
              <a:rPr lang="en-US" dirty="0">
                <a:cs typeface="+mn-cs"/>
              </a:rPr>
              <a:t>burned land</a:t>
            </a:r>
            <a:r>
              <a:rPr lang="en-US" altLang="ja-JP" dirty="0">
                <a:latin typeface="Arial"/>
                <a:cs typeface="+mn-cs"/>
              </a:rPr>
              <a:t>"</a:t>
            </a:r>
            <a:r>
              <a:rPr lang="en-US" dirty="0">
                <a:cs typeface="+mn-cs"/>
              </a:rPr>
              <a:t>) was a fertile volcanic plain suitable for agriculture, especially grapes; Philadelphia came to be known for its grape production.  It was located in a region plagued by many earthquakes, which severely damaged the city in 17 and 23 A.D.  Out of gratitude to Emperor Tiberius for his help in rebuilding it, the city took on the name Neo Caesarea.  Emperor </a:t>
            </a:r>
            <a:r>
              <a:rPr lang="en-US" dirty="0" err="1">
                <a:cs typeface="+mn-cs"/>
              </a:rPr>
              <a:t>Rasmanianus</a:t>
            </a:r>
            <a:r>
              <a:rPr lang="en-US" dirty="0">
                <a:cs typeface="+mn-cs"/>
              </a:rPr>
              <a:t> changed this name to </a:t>
            </a:r>
            <a:r>
              <a:rPr lang="en-US" dirty="0" err="1">
                <a:cs typeface="+mn-cs"/>
              </a:rPr>
              <a:t>Plabia</a:t>
            </a:r>
            <a:r>
              <a:rPr lang="en-US" dirty="0">
                <a:cs typeface="+mn-cs"/>
              </a:rPr>
              <a:t>, after his wife, but this name also quickly went out of use" (slide 6).  "The ancient city of Philadelphia lies under the modern city of </a:t>
            </a:r>
            <a:r>
              <a:rPr lang="en-US" dirty="0" err="1">
                <a:cs typeface="+mn-cs"/>
              </a:rPr>
              <a:t>Alesehir</a:t>
            </a:r>
            <a:r>
              <a:rPr lang="en-US" dirty="0">
                <a:cs typeface="+mn-cs"/>
              </a:rPr>
              <a:t>, Turkey"</a:t>
            </a:r>
            <a:r>
              <a:rPr lang="en-US" baseline="0" dirty="0">
                <a:cs typeface="+mn-cs"/>
              </a:rPr>
              <a:t> (slide 5)</a:t>
            </a:r>
            <a:endParaRPr lang="en-US" dirty="0">
              <a:cs typeface="+mn-cs"/>
            </a:endParaRPr>
          </a:p>
          <a:p>
            <a:endParaRPr lang="en-US" dirty="0">
              <a:latin typeface="Times New Roman" charset="0"/>
              <a:ea typeface="ＭＳ Ｐゴシック" charset="0"/>
              <a:cs typeface="ＭＳ Ｐゴシック" charset="0"/>
            </a:endParaRPr>
          </a:p>
        </p:txBody>
      </p:sp>
      <p:sp>
        <p:nvSpPr>
          <p:cNvPr id="8181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BF6B80C-2F37-BB41-B64D-C176BAD5CCE3}" type="slidenum">
              <a:rPr lang="en-GB" sz="1200">
                <a:solidFill>
                  <a:prstClr val="white"/>
                </a:solidFill>
              </a:rPr>
              <a:pPr/>
              <a:t>155</a:t>
            </a:fld>
            <a:endParaRPr lang="en-GB" sz="1200">
              <a:solidFill>
                <a:prstClr val="white"/>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156</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157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 There is a future reign of the Servant Kings—you and me!</a:t>
            </a:r>
          </a:p>
          <a:p>
            <a:r>
              <a:rPr lang="en-US" dirty="0">
                <a:latin typeface="Times New Roman" charset="0"/>
                <a:ea typeface="ＭＳ Ｐゴシック" charset="0"/>
                <a:cs typeface="ＭＳ Ｐゴシック" charset="0"/>
              </a:rPr>
              <a:t>• Joseph Dillow articulates our future inheritance in his massive book, </a:t>
            </a:r>
            <a:r>
              <a:rPr lang="en-US" i="1" dirty="0">
                <a:latin typeface="Times New Roman" charset="0"/>
                <a:ea typeface="ＭＳ Ｐゴシック" charset="0"/>
                <a:cs typeface="ＭＳ Ｐゴシック" charset="0"/>
              </a:rPr>
              <a:t>Final Destiny</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 Dillow is the key author of what he calls the Partakers View.</a:t>
            </a:r>
          </a:p>
          <a:p>
            <a:r>
              <a:rPr lang="en-US" dirty="0">
                <a:latin typeface="Times New Roman" charset="0"/>
                <a:ea typeface="ＭＳ Ｐゴシック" charset="0"/>
                <a:cs typeface="ＭＳ Ｐゴシック" charset="0"/>
              </a:rPr>
              <a:t>This view explains inheritance in the OT.</a:t>
            </a:r>
          </a:p>
          <a:p>
            <a:r>
              <a:rPr lang="en-US" dirty="0">
                <a:latin typeface="Times New Roman" charset="0"/>
                <a:ea typeface="ＭＳ Ｐゴシック" charset="0"/>
                <a:cs typeface="ＭＳ Ｐゴシック" charset="0"/>
              </a:rPr>
              <a:t>Inheritance in the OT was of two types:</a:t>
            </a:r>
          </a:p>
          <a:p>
            <a:r>
              <a:rPr lang="en-US" dirty="0">
                <a:latin typeface="Times New Roman" charset="0"/>
                <a:ea typeface="ＭＳ Ｐゴシック" charset="0"/>
                <a:cs typeface="ＭＳ Ｐゴシック" charset="0"/>
              </a:rPr>
              <a:t>All Israelites who believed in the LORD would have God as their inheritance, or be saved.</a:t>
            </a:r>
          </a:p>
          <a:p>
            <a:r>
              <a:rPr lang="en-US" dirty="0">
                <a:latin typeface="Times New Roman" charset="0"/>
                <a:ea typeface="ＭＳ Ｐゴシック" charset="0"/>
                <a:cs typeface="ＭＳ Ｐゴシック" charset="0"/>
              </a:rPr>
              <a:t>But only those Israelites who obeyed the LORD wholeheartedly would inherit Canaan, or be rewarded.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Dillow calls this view the Partakers View based on Hebrews 3:14 that promises believers who persevere to be partakers or sharers with Jesus in his future rule.</a:t>
            </a: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Common-257</a:t>
            </a:r>
          </a:p>
          <a:p>
            <a:r>
              <a:rPr lang="en-US" dirty="0">
                <a:latin typeface="Times New Roman" charset="0"/>
                <a:ea typeface="ＭＳ Ｐゴシック" charset="0"/>
                <a:cs typeface="ＭＳ Ｐゴシック" charset="0"/>
              </a:rPr>
              <a:t>OS-04-Numbers-148</a:t>
            </a:r>
          </a:p>
          <a:p>
            <a:r>
              <a:rPr lang="en-US" dirty="0">
                <a:latin typeface="Times New Roman" charset="0"/>
                <a:ea typeface="ＭＳ Ｐゴシック" charset="0"/>
                <a:cs typeface="ＭＳ Ｐゴシック" charset="0"/>
              </a:rPr>
              <a:t>OS-06-Joshua-175</a:t>
            </a:r>
          </a:p>
          <a:p>
            <a:r>
              <a:rPr lang="en-US" dirty="0">
                <a:latin typeface="Times New Roman" charset="0"/>
                <a:ea typeface="ＭＳ Ｐゴシック" charset="0"/>
                <a:cs typeface="ＭＳ Ｐゴシック" charset="0"/>
              </a:rPr>
              <a:t>NP-Rev3v7-13—slide 70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NS-19-Hebrews-58, 186, 448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NS-27-Rev3—slide 157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SA-15-Inheritance-35, 173</a:t>
            </a:r>
            <a:endParaRPr lang="en-US" b="0" dirty="0">
              <a:latin typeface="Arial" panose="020B0604020202020204" pitchFamily="34" charset="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TP-01-Our Inheritance OT Summary-35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TP-03-Our Inheritance Hebrews Warnings-56</a:t>
            </a:r>
            <a:endParaRPr lang="en-US" b="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9221948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159</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160</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161</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162</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164</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165</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Did any of the mission trips seem like a fit for you?</a:t>
            </a:r>
          </a:p>
          <a:p>
            <a:r>
              <a:rPr lang="en-US" dirty="0">
                <a:latin typeface="Times New Roman" charset="0"/>
                <a:ea typeface="ＭＳ Ｐゴシック" charset="0"/>
                <a:cs typeface="ＭＳ Ｐゴシック" charset="0"/>
              </a:rPr>
              <a:t>How about local ministry to youth or prisoners?</a:t>
            </a:r>
          </a:p>
          <a:p>
            <a:r>
              <a:rPr lang="en-US" dirty="0">
                <a:latin typeface="Times New Roman" charset="0"/>
                <a:ea typeface="ＭＳ Ｐゴシック" charset="0"/>
                <a:cs typeface="ＭＳ Ｐゴシック" charset="0"/>
              </a:rPr>
              <a:t>God is bringing more young professionals here.  Can you help gather them together?</a:t>
            </a:r>
          </a:p>
          <a:p>
            <a:r>
              <a:rPr lang="en-US" dirty="0">
                <a:latin typeface="Times New Roman" charset="0"/>
                <a:ea typeface="ＭＳ Ｐゴシック" charset="0"/>
                <a:cs typeface="ＭＳ Ｐゴシック" charset="0"/>
              </a:rPr>
              <a:t>Some love kids and babies, so there are open doors there too.</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167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B8F0E8-6266-5F4C-AD78-B7E945709318}" type="slidenum">
              <a:rPr lang="en-GB" sz="1200">
                <a:solidFill>
                  <a:prstClr val="white"/>
                </a:solidFill>
              </a:rPr>
              <a:pPr/>
              <a:t>18</a:t>
            </a:fld>
            <a:endParaRPr lang="en-GB" sz="1200">
              <a:solidFill>
                <a:prstClr val="white"/>
              </a:solidFill>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168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DON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INTERRUPT ME LORD, I</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M PRAYING (a 2-person skit reflecting on the Lord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Prayer by Clyde Lee Herring, adapted from Bread magazine, Nazarene Publishing House (http://</a:t>
            </a:r>
            <a:r>
              <a:rPr lang="en-US" sz="1200" kern="1200" dirty="0" err="1">
                <a:solidFill>
                  <a:schemeClr val="tx1"/>
                </a:solidFill>
                <a:effectLst/>
                <a:latin typeface="+mn-lt"/>
                <a:ea typeface="+mn-ea"/>
                <a:cs typeface="+mn-cs"/>
              </a:rPr>
              <a:t>www.murraymoerman.com</a:t>
            </a:r>
            <a:r>
              <a:rPr lang="en-US" sz="1200" kern="1200" dirty="0">
                <a:solidFill>
                  <a:schemeClr val="tx1"/>
                </a:solidFill>
                <a:effectLst/>
                <a:latin typeface="+mn-lt"/>
                <a:ea typeface="+mn-ea"/>
                <a:cs typeface="+mn-cs"/>
              </a:rPr>
              <a:t>/3downloads/don%27t_interrupt_me_lord_i%27m_praying.pdf)</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Great to see you here at church this morning! But why are you here? A key motivation that I hear for people coming to a specific church is, “I tried several churches until I found one that made me feel comfortable.”</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31708509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can sympathize with that since I try to wear comfortable shoes and put my body in a comfortable position. I didn’t look for a job where I could be miserable long-term, did you? Like you, I tried to get into a place where I am appreciated and it’s a good fit—comfortable, if you will.</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But, of course, we need more than comfort. We need for God to challenge our comfortable way of thinking because the comfortable way can lead us to apathy and even death. </a:t>
            </a:r>
          </a:p>
        </p:txBody>
      </p:sp>
    </p:spTree>
    <p:extLst>
      <p:ext uri="{BB962C8B-B14F-4D97-AF65-F5344CB8AC3E}">
        <p14:creationId xmlns:p14="http://schemas.microsoft.com/office/powerpoint/2010/main" val="145006127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I read this week, “When on the beautiful road, seek no other road.” Doesn’t that sound nice? But what if the beautiful road leads us to destruction? We need the discipline to stay on the right road, even if it is not so comfortable or beautiful. </a:t>
            </a:r>
            <a:endParaRPr lang="en-US" dirty="0">
              <a:latin typeface="Arial"/>
              <a:cs typeface="Arial"/>
            </a:endParaRPr>
          </a:p>
        </p:txBody>
      </p:sp>
    </p:spTree>
    <p:extLst>
      <p:ext uri="{BB962C8B-B14F-4D97-AF65-F5344CB8AC3E}">
        <p14:creationId xmlns:p14="http://schemas.microsoft.com/office/powerpoint/2010/main" val="44803721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One preacher expressed his goal for speaking this way: “I seek to comfort the disturbed and to disturb the comforted.” I suspect we need both—but just at different time—don’t we?</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220640523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173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a:ea typeface="+mn-ea"/>
                <a:cs typeface="Arial"/>
              </a:rPr>
              <a:t>We’ve often been led to believe that “we are either hot or cold with God.”</a:t>
            </a:r>
            <a:r>
              <a:rPr lang="en-SG" dirty="0">
                <a:effectLst/>
                <a:latin typeface="Arial"/>
                <a:cs typeface="Arial"/>
              </a:rPr>
              <a:t> </a:t>
            </a:r>
            <a:endParaRPr lang="en-US" dirty="0">
              <a:latin typeface="Arial"/>
              <a:ea typeface="ＭＳ Ｐゴシック" charset="0"/>
              <a:cs typeface="Arial"/>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Is that true? Are there only two options?</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Today we’re going to unpack one of the amazing statements of Jesus, where he said, “I know all the things you do, that you are neither hot nor cold. I wish that you were one or the other!" (3:15 NLT).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0D7082-5559-D34D-BB44-BE1C2BCDE9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164508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If I understand this correctly, a Christian can be in the middle—neither hot nor cold but lukewarm.</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Arial"/>
                <a:ea typeface="ＭＳ Ｐゴシック" charset="0"/>
                <a:cs typeface="Arial"/>
              </a:rPr>
              <a:t>Are you lukewarm towards Christ?  </a:t>
            </a:r>
          </a:p>
          <a:p>
            <a:r>
              <a:rPr lang="en-US" dirty="0">
                <a:latin typeface="Arial"/>
                <a:ea typeface="ＭＳ Ｐゴシック" charset="0"/>
                <a:cs typeface="Arial"/>
              </a:rPr>
              <a:t>How would you know if you are lukewarm?  </a:t>
            </a:r>
          </a:p>
          <a:p>
            <a:r>
              <a:rPr lang="en-US" dirty="0">
                <a:latin typeface="Arial"/>
                <a:ea typeface="ＭＳ Ｐゴシック" charset="0"/>
                <a:cs typeface="Arial"/>
              </a:rPr>
              <a:t>Well, please let the penetrating eye of Christ test your spiritual temperature.</a:t>
            </a:r>
          </a:p>
          <a:p>
            <a:r>
              <a:rPr lang="en-US" dirty="0">
                <a:latin typeface="Arial"/>
                <a:ea typeface="ＭＳ Ｐゴシック" charset="0"/>
                <a:cs typeface="Arial"/>
              </a:rPr>
              <a:t>You might not even care about this question—if</a:t>
            </a:r>
            <a:r>
              <a:rPr lang="en-US" baseline="0" dirty="0">
                <a:latin typeface="Arial"/>
                <a:ea typeface="ＭＳ Ｐゴシック" charset="0"/>
                <a:cs typeface="Arial"/>
              </a:rPr>
              <a:t> so, you are clearly lukewarm at best—maybe even cold!</a:t>
            </a:r>
            <a:endParaRPr lang="en-US" dirty="0">
              <a:latin typeface="Arial"/>
              <a:ea typeface="ＭＳ Ｐゴシック" charset="0"/>
              <a:cs typeface="Arial"/>
            </a:endParaRPr>
          </a:p>
          <a:p>
            <a:endParaRPr lang="en-US" dirty="0">
              <a:latin typeface="Arial"/>
              <a:ea typeface="ＭＳ Ｐゴシック" charset="0"/>
              <a:cs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Slide Image Placeholder 1"/>
          <p:cNvSpPr>
            <a:spLocks noGrp="1" noRot="1" noChangeAspect="1"/>
          </p:cNvSpPr>
          <p:nvPr>
            <p:ph type="sldImg"/>
          </p:nvPr>
        </p:nvSpPr>
        <p:spPr>
          <a:ln/>
        </p:spPr>
      </p:sp>
      <p:sp>
        <p:nvSpPr>
          <p:cNvPr id="7874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Though some exceptions exist (noted with "N/A" above), the basic pattern of the seven letters is a sevenfold outline:</a:t>
            </a:r>
          </a:p>
          <a:p>
            <a:pPr marL="228600" indent="-228600">
              <a:buAutoNum type="arabicPeriod"/>
            </a:pPr>
            <a:r>
              <a:rPr lang="en-US" sz="1200" u="sng" kern="1200" dirty="0">
                <a:solidFill>
                  <a:schemeClr val="tx1"/>
                </a:solidFill>
                <a:effectLst/>
                <a:latin typeface="+mn-lt"/>
                <a:ea typeface="+mn-ea"/>
                <a:cs typeface="+mn-cs"/>
              </a:rPr>
              <a:t>Church</a:t>
            </a:r>
            <a:r>
              <a:rPr lang="en-US" sz="1200" kern="1200" dirty="0">
                <a:solidFill>
                  <a:schemeClr val="tx1"/>
                </a:solidFill>
                <a:effectLst/>
                <a:latin typeface="+mn-lt"/>
                <a:ea typeface="+mn-ea"/>
                <a:cs typeface="+mn-cs"/>
              </a:rPr>
              <a:t> name</a:t>
            </a:r>
          </a:p>
          <a:p>
            <a:pPr marL="228600" indent="-228600">
              <a:buAutoNum type="arabicPeriod"/>
            </a:pPr>
            <a:r>
              <a:rPr lang="en-US" sz="1200" u="sng" kern="1200" dirty="0">
                <a:solidFill>
                  <a:schemeClr val="tx1"/>
                </a:solidFill>
                <a:effectLst/>
                <a:latin typeface="+mn-lt"/>
                <a:ea typeface="+mn-ea"/>
                <a:cs typeface="+mn-cs"/>
              </a:rPr>
              <a:t>Christ</a:t>
            </a:r>
            <a:r>
              <a:rPr lang="en-US" sz="1200" kern="1200" dirty="0">
                <a:solidFill>
                  <a:schemeClr val="tx1"/>
                </a:solidFill>
                <a:effectLst/>
                <a:latin typeface="+mn-lt"/>
                <a:ea typeface="+mn-ea"/>
                <a:cs typeface="+mn-cs"/>
              </a:rPr>
              <a:t> Described in a Unique Way for that Church</a:t>
            </a:r>
          </a:p>
          <a:p>
            <a:pPr marL="228600" indent="-228600">
              <a:buAutoNum type="arabicPeriod"/>
            </a:pPr>
            <a:r>
              <a:rPr lang="en-US" sz="1200" u="sng" kern="1200" dirty="0">
                <a:solidFill>
                  <a:schemeClr val="tx1"/>
                </a:solidFill>
                <a:effectLst/>
                <a:latin typeface="+mn-lt"/>
                <a:ea typeface="+mn-ea"/>
                <a:cs typeface="+mn-cs"/>
              </a:rPr>
              <a:t>Commendation</a:t>
            </a:r>
            <a:r>
              <a:rPr lang="en-US" sz="1200" kern="1200" dirty="0">
                <a:solidFill>
                  <a:schemeClr val="tx1"/>
                </a:solidFill>
                <a:effectLst/>
                <a:latin typeface="+mn-lt"/>
                <a:ea typeface="+mn-ea"/>
                <a:cs typeface="+mn-cs"/>
              </a:rPr>
              <a:t> of Good Deeds among the Believers</a:t>
            </a:r>
          </a:p>
          <a:p>
            <a:pPr marL="228600" indent="-228600">
              <a:buAutoNum type="arabicPeriod"/>
            </a:pPr>
            <a:r>
              <a:rPr lang="en-US" sz="1200" u="sng" kern="1200" dirty="0">
                <a:solidFill>
                  <a:schemeClr val="tx1"/>
                </a:solidFill>
                <a:effectLst/>
                <a:latin typeface="+mn-lt"/>
                <a:ea typeface="+mn-ea"/>
                <a:cs typeface="+mn-cs"/>
              </a:rPr>
              <a:t>Rebuke</a:t>
            </a:r>
            <a:r>
              <a:rPr lang="en-US" sz="1200" kern="1200" dirty="0">
                <a:solidFill>
                  <a:schemeClr val="tx1"/>
                </a:solidFill>
                <a:effectLst/>
                <a:latin typeface="+mn-lt"/>
                <a:ea typeface="+mn-ea"/>
                <a:cs typeface="+mn-cs"/>
              </a:rPr>
              <a:t> of Sin within the Church</a:t>
            </a:r>
          </a:p>
          <a:p>
            <a:pPr marL="228600" indent="-228600">
              <a:buAutoNum type="arabicPeriod"/>
            </a:pPr>
            <a:r>
              <a:rPr lang="en-US" sz="1200" u="sng" kern="1200" dirty="0">
                <a:solidFill>
                  <a:schemeClr val="tx1"/>
                </a:solidFill>
                <a:effectLst/>
                <a:latin typeface="+mn-lt"/>
                <a:ea typeface="+mn-ea"/>
                <a:cs typeface="+mn-cs"/>
              </a:rPr>
              <a:t>Exhortation</a:t>
            </a:r>
            <a:r>
              <a:rPr lang="en-US" sz="1200" kern="1200" dirty="0">
                <a:solidFill>
                  <a:schemeClr val="tx1"/>
                </a:solidFill>
                <a:effectLst/>
                <a:latin typeface="+mn-lt"/>
                <a:ea typeface="+mn-ea"/>
                <a:cs typeface="+mn-cs"/>
              </a:rPr>
              <a:t> or Encouragement to Repent</a:t>
            </a:r>
          </a:p>
          <a:p>
            <a:pPr marL="228600" indent="-228600">
              <a:buAutoNum type="arabicPeriod"/>
            </a:pPr>
            <a:r>
              <a:rPr lang="en-US" sz="1200" u="sng" kern="1200" dirty="0">
                <a:solidFill>
                  <a:schemeClr val="tx1"/>
                </a:solidFill>
                <a:effectLst/>
                <a:latin typeface="+mn-lt"/>
                <a:ea typeface="+mn-ea"/>
                <a:cs typeface="+mn-cs"/>
              </a:rPr>
              <a:t>Warning</a:t>
            </a:r>
            <a:r>
              <a:rPr lang="en-US" sz="1200" kern="1200" dirty="0">
                <a:solidFill>
                  <a:schemeClr val="tx1"/>
                </a:solidFill>
                <a:effectLst/>
                <a:latin typeface="+mn-lt"/>
                <a:ea typeface="+mn-ea"/>
                <a:cs typeface="+mn-cs"/>
              </a:rPr>
              <a:t> if the Exhortation is Disobeyed</a:t>
            </a:r>
          </a:p>
          <a:p>
            <a:pPr marL="228600" indent="-228600">
              <a:buAutoNum type="arabicPeriod"/>
            </a:pPr>
            <a:r>
              <a:rPr lang="en-US" sz="1200" u="sng" kern="1200" dirty="0">
                <a:solidFill>
                  <a:schemeClr val="tx1"/>
                </a:solidFill>
                <a:effectLst/>
                <a:latin typeface="+mn-lt"/>
                <a:ea typeface="+mn-ea"/>
                <a:cs typeface="+mn-cs"/>
              </a:rPr>
              <a:t>Promise</a:t>
            </a:r>
            <a:r>
              <a:rPr lang="en-US" sz="1200" kern="1200" dirty="0">
                <a:solidFill>
                  <a:schemeClr val="tx1"/>
                </a:solidFill>
                <a:effectLst/>
                <a:latin typeface="+mn-lt"/>
                <a:ea typeface="+mn-ea"/>
                <a:cs typeface="+mn-cs"/>
              </a:rPr>
              <a:t> for Faithfulness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Notice also that each letter not only begins with a reference to Christ but ends with an appeal from the Spirit.</a:t>
            </a:r>
          </a:p>
        </p:txBody>
      </p:sp>
      <p:sp>
        <p:nvSpPr>
          <p:cNvPr id="78745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E41C86-EA08-BA4E-8D69-6162DB12E0FE}" type="slidenum">
              <a:rPr lang="en-GB" sz="1200">
                <a:solidFill>
                  <a:prstClr val="white"/>
                </a:solidFill>
              </a:rPr>
              <a:pPr/>
              <a:t>19</a:t>
            </a:fld>
            <a:endParaRPr lang="en-GB" sz="1200">
              <a:solidFill>
                <a:prstClr val="white"/>
              </a:solidFill>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But suppose you DO care if you might be apathetic.  How, then, can you CURE spiritual apathy? </a:t>
            </a: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We have NO actual accounts</a:t>
            </a:r>
            <a:r>
              <a:rPr lang="en-US" baseline="0" dirty="0">
                <a:latin typeface="Times New Roman" charset="0"/>
                <a:ea typeface="ＭＳ Ｐゴシック" charset="0"/>
                <a:cs typeface="ＭＳ Ｐゴシック" charset="0"/>
              </a:rPr>
              <a:t> of Jesus writing anything except what he wrote in the sand in John 8—and we have no idea what he wrote!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182</a:t>
            </a:fld>
            <a:endParaRPr lang="en-GB" sz="1200">
              <a:solidFill>
                <a:prstClr val="white"/>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2357835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184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https://www.youtube.com/</a:t>
            </a:r>
            <a:r>
              <a:rPr lang="en-US" dirty="0" err="1">
                <a:latin typeface="Times New Roman" charset="0"/>
                <a:ea typeface="ＭＳ Ｐゴシック" charset="0"/>
                <a:cs typeface="ＭＳ Ｐゴシック" charset="0"/>
              </a:rPr>
              <a:t>watch?v</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ZnMfdcMOPqo</a:t>
            </a:r>
            <a:endParaRPr lang="en-US" dirty="0">
              <a:latin typeface="Times New Roman" charset="0"/>
              <a:ea typeface="ＭＳ Ｐゴシック" charset="0"/>
              <a:cs typeface="ＭＳ Ｐゴシック" charset="0"/>
            </a:endParaRPr>
          </a:p>
          <a:p>
            <a:r>
              <a:rPr lang="en-US" dirty="0" err="1">
                <a:latin typeface="Times New Roman" charset="0"/>
                <a:ea typeface="ＭＳ Ｐゴシック" charset="0"/>
                <a:cs typeface="ＭＳ Ｐゴシック" charset="0"/>
              </a:rPr>
              <a:t>Accesssed</a:t>
            </a:r>
            <a:r>
              <a:rPr lang="en-US">
                <a:latin typeface="Times New Roman" charset="0"/>
                <a:ea typeface="ＭＳ Ｐゴシック" charset="0"/>
                <a:cs typeface="ＭＳ Ｐゴシック" charset="0"/>
              </a:rPr>
              <a:t> 22 May 2020</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Arial" panose="020B0604020202020204" pitchFamily="34" charset="0"/>
                <a:ea typeface="ＭＳ Ｐゴシック" charset="0"/>
                <a:cs typeface="Arial" panose="020B0604020202020204" pitchFamily="34"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185</a:t>
            </a:fld>
            <a:endParaRPr lang="en-GB" sz="1200">
              <a:solidFill>
                <a:prstClr val="white"/>
              </a:solidFill>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186</a:t>
            </a:fld>
            <a:endParaRPr lang="en-GB" sz="1200">
              <a:solidFill>
                <a:prstClr val="white"/>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Arial"/>
                <a:ea typeface="ＭＳ Ｐゴシック" charset="0"/>
                <a:cs typeface="Arial"/>
              </a:rPr>
              <a:t>Laodicea lay on the major east-west</a:t>
            </a:r>
            <a:r>
              <a:rPr lang="en-US" baseline="0" dirty="0">
                <a:latin typeface="Arial"/>
                <a:ea typeface="ＭＳ Ｐゴシック" charset="0"/>
                <a:cs typeface="Arial"/>
              </a:rPr>
              <a:t> trade route.</a:t>
            </a:r>
            <a:endParaRPr lang="en-US" dirty="0">
              <a:latin typeface="Arial"/>
              <a:ea typeface="ＭＳ Ｐゴシック" charset="0"/>
              <a:cs typeface="Arial"/>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2AAEDC-985E-A24C-A1A9-EFF3188E5E2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89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8915" name="Rectangle 3"/>
          <p:cNvSpPr>
            <a:spLocks noGrp="1" noChangeArrowheads="1"/>
          </p:cNvSpPr>
          <p:nvPr>
            <p:ph type="body" idx="1"/>
          </p:nvPr>
        </p:nvSpPr>
        <p:spPr/>
        <p:txBody>
          <a:bodyPr/>
          <a:lstStyle/>
          <a:p>
            <a:pPr marL="228600" indent="-228600">
              <a:lnSpc>
                <a:spcPct val="80000"/>
              </a:lnSpc>
            </a:pPr>
            <a:r>
              <a:rPr lang="en-US" b="0" dirty="0">
                <a:latin typeface="Arial"/>
                <a:cs typeface="Arial"/>
              </a:rPr>
              <a:t>Its</a:t>
            </a:r>
            <a:r>
              <a:rPr lang="en-US" b="0" baseline="0" dirty="0">
                <a:latin typeface="Arial"/>
                <a:cs typeface="Arial"/>
              </a:rPr>
              <a:t> significance lay in this strategic location.</a:t>
            </a:r>
            <a:endParaRPr lang="en-US" b="0" dirty="0">
              <a:latin typeface="Arial"/>
              <a:cs typeface="Arial"/>
            </a:endParaRPr>
          </a:p>
          <a:p>
            <a:pPr marL="228600" indent="-228600">
              <a:lnSpc>
                <a:spcPct val="80000"/>
              </a:lnSpc>
            </a:pPr>
            <a:r>
              <a:rPr lang="en-US" b="1" dirty="0">
                <a:latin typeface="Arial"/>
                <a:cs typeface="Arial"/>
              </a:rPr>
              <a:t>_____________________</a:t>
            </a:r>
          </a:p>
          <a:p>
            <a:pPr marL="228600" indent="-228600">
              <a:lnSpc>
                <a:spcPct val="80000"/>
              </a:lnSpc>
            </a:pPr>
            <a:r>
              <a:rPr lang="en-US" b="1" dirty="0">
                <a:latin typeface="Arial"/>
                <a:cs typeface="Arial"/>
              </a:rPr>
              <a:t>Historical Background</a:t>
            </a:r>
            <a:endParaRPr lang="en-US" dirty="0">
              <a:latin typeface="Arial"/>
              <a:cs typeface="Arial"/>
            </a:endParaRPr>
          </a:p>
          <a:p>
            <a:pPr marL="228600" indent="-228600">
              <a:lnSpc>
                <a:spcPct val="80000"/>
              </a:lnSpc>
              <a:buFontTx/>
              <a:buAutoNum type="arabicPeriod"/>
            </a:pPr>
            <a:r>
              <a:rPr lang="en-US" dirty="0">
                <a:latin typeface="Arial"/>
                <a:cs typeface="Arial"/>
              </a:rPr>
              <a:t>Antiochus the Great (261-246 B.C.), Seleucid king of Syria after the death of Alexander the Great, fortified </a:t>
            </a:r>
            <a:r>
              <a:rPr lang="en-US" dirty="0" err="1">
                <a:latin typeface="Arial"/>
                <a:cs typeface="Arial"/>
              </a:rPr>
              <a:t>Diospolis</a:t>
            </a:r>
            <a:r>
              <a:rPr lang="en-US" dirty="0">
                <a:latin typeface="Arial"/>
                <a:cs typeface="Arial"/>
              </a:rPr>
              <a:t>/</a:t>
            </a:r>
            <a:r>
              <a:rPr lang="en-US" dirty="0" err="1">
                <a:latin typeface="Arial"/>
                <a:cs typeface="Arial"/>
              </a:rPr>
              <a:t>Rhoas</a:t>
            </a:r>
            <a:r>
              <a:rPr lang="en-US" dirty="0">
                <a:latin typeface="Arial"/>
                <a:cs typeface="Arial"/>
              </a:rPr>
              <a:t> (in modern Turkey) between 261 and 253 B.C.  This he made into a Seleucid outpost, naming it </a:t>
            </a:r>
            <a:r>
              <a:rPr lang="en-US" altLang="ja-JP" dirty="0">
                <a:latin typeface="Arial"/>
                <a:cs typeface="Arial"/>
              </a:rPr>
              <a:t>"</a:t>
            </a:r>
            <a:r>
              <a:rPr lang="en-US" dirty="0">
                <a:latin typeface="Arial"/>
                <a:cs typeface="Arial"/>
              </a:rPr>
              <a:t>Laodicea</a:t>
            </a:r>
            <a:r>
              <a:rPr lang="en-US" altLang="ja-JP" dirty="0">
                <a:latin typeface="Arial"/>
                <a:cs typeface="Arial"/>
              </a:rPr>
              <a:t>"</a:t>
            </a:r>
            <a:r>
              <a:rPr lang="en-US" dirty="0">
                <a:latin typeface="Arial"/>
                <a:cs typeface="Arial"/>
              </a:rPr>
              <a:t> after his wife, </a:t>
            </a:r>
            <a:r>
              <a:rPr lang="en-US" dirty="0" err="1">
                <a:latin typeface="Arial"/>
                <a:cs typeface="Arial"/>
              </a:rPr>
              <a:t>Laodice</a:t>
            </a:r>
            <a:r>
              <a:rPr lang="en-US" dirty="0">
                <a:latin typeface="Arial"/>
                <a:cs typeface="Arial"/>
              </a:rPr>
              <a:t>, whom he later divorced.  Laodicea</a:t>
            </a:r>
            <a:r>
              <a:rPr lang="fr-FR" altLang="ja-JP" dirty="0">
                <a:latin typeface="Arial"/>
                <a:cs typeface="Arial"/>
              </a:rPr>
              <a:t>'</a:t>
            </a:r>
            <a:r>
              <a:rPr lang="en-US" dirty="0">
                <a:latin typeface="Arial"/>
                <a:cs typeface="Arial"/>
              </a:rPr>
              <a:t>s formal name was </a:t>
            </a:r>
            <a:r>
              <a:rPr lang="en-US" altLang="ja-JP" dirty="0">
                <a:latin typeface="Arial"/>
                <a:cs typeface="Arial"/>
              </a:rPr>
              <a:t>"</a:t>
            </a:r>
            <a:r>
              <a:rPr lang="en-US" dirty="0">
                <a:latin typeface="Arial"/>
                <a:cs typeface="Arial"/>
              </a:rPr>
              <a:t>Laodicea on the Lycus</a:t>
            </a:r>
            <a:r>
              <a:rPr lang="en-US" altLang="ja-JP" dirty="0">
                <a:latin typeface="Arial"/>
                <a:cs typeface="Arial"/>
              </a:rPr>
              <a:t>"</a:t>
            </a:r>
            <a:r>
              <a:rPr lang="en-US" dirty="0">
                <a:latin typeface="Arial"/>
                <a:cs typeface="Arial"/>
              </a:rPr>
              <a:t> (</a:t>
            </a:r>
            <a:r>
              <a:rPr lang="en-US" i="1" dirty="0">
                <a:latin typeface="Arial"/>
                <a:cs typeface="Arial"/>
              </a:rPr>
              <a:t>Laodicea ad </a:t>
            </a:r>
            <a:r>
              <a:rPr lang="en-US" i="1" dirty="0" err="1">
                <a:latin typeface="Arial"/>
                <a:cs typeface="Arial"/>
              </a:rPr>
              <a:t>Lycum</a:t>
            </a:r>
            <a:r>
              <a:rPr lang="en-US" dirty="0">
                <a:latin typeface="Arial"/>
                <a:cs typeface="Arial"/>
              </a:rPr>
              <a:t>), or </a:t>
            </a:r>
            <a:r>
              <a:rPr lang="en-US" altLang="ja-JP" dirty="0">
                <a:latin typeface="Arial"/>
                <a:cs typeface="Arial"/>
              </a:rPr>
              <a:t>"</a:t>
            </a:r>
            <a:r>
              <a:rPr lang="en-US" dirty="0">
                <a:latin typeface="Arial"/>
                <a:cs typeface="Arial"/>
              </a:rPr>
              <a:t>Laodicea of Asia,</a:t>
            </a:r>
            <a:r>
              <a:rPr lang="en-US" altLang="ja-JP" dirty="0">
                <a:latin typeface="Arial"/>
                <a:cs typeface="Arial"/>
              </a:rPr>
              <a:t>"</a:t>
            </a:r>
            <a:r>
              <a:rPr lang="en-US" dirty="0">
                <a:latin typeface="Arial"/>
                <a:cs typeface="Arial"/>
              </a:rPr>
              <a:t> to distinguish it from six other Seleucid cities with the same name.  </a:t>
            </a:r>
          </a:p>
          <a:p>
            <a:pPr marL="228600" indent="-228600">
              <a:lnSpc>
                <a:spcPct val="80000"/>
              </a:lnSpc>
              <a:buFontTx/>
              <a:buAutoNum type="arabicPeriod"/>
            </a:pPr>
            <a:r>
              <a:rPr lang="en-US" dirty="0">
                <a:latin typeface="Arial"/>
                <a:cs typeface="Arial"/>
              </a:rPr>
              <a:t>Situated on a plateau of the Lycus River Valley at the junction of the north-south road from Pergamum to the Mediterranean and east-west road from Ephesus to the interior of an Asia Minor, Laodicea was an important commercial city.  Ephesus lay about one hundred miles to its west and Philadelphia about forty miles to its northwest.  Laodicea was one of a triad in this valley: six miles to the north was Hierapolis, noted for its wool industry, and eleven miles to the east was Colossae.</a:t>
            </a:r>
          </a:p>
          <a:p>
            <a:pPr marL="228600" indent="-228600">
              <a:lnSpc>
                <a:spcPct val="80000"/>
              </a:lnSpc>
              <a:buFontTx/>
              <a:buAutoNum type="arabicPeriod"/>
            </a:pPr>
            <a:r>
              <a:rPr lang="en-US" dirty="0">
                <a:latin typeface="Arial"/>
                <a:cs typeface="Arial"/>
              </a:rPr>
              <a:t>In 133 B.C. the city came under the </a:t>
            </a:r>
            <a:r>
              <a:rPr lang="en-US" dirty="0" err="1">
                <a:latin typeface="Arial"/>
                <a:cs typeface="Arial"/>
              </a:rPr>
              <a:t>Pax</a:t>
            </a:r>
            <a:r>
              <a:rPr lang="en-US" dirty="0">
                <a:latin typeface="Arial"/>
                <a:cs typeface="Arial"/>
              </a:rPr>
              <a:t> </a:t>
            </a:r>
            <a:r>
              <a:rPr lang="en-US" dirty="0" err="1">
                <a:latin typeface="Arial"/>
                <a:cs typeface="Arial"/>
              </a:rPr>
              <a:t>Romana</a:t>
            </a:r>
            <a:r>
              <a:rPr lang="en-US" dirty="0">
                <a:latin typeface="Arial"/>
                <a:cs typeface="Arial"/>
              </a:rPr>
              <a:t> and greatly prospered.  First century B.C. Roman statesman and philosopher Cicero, proconsul of Cilicia, lived in Laodicea in 50 B.C. and cashed his letters of credit here, for it was a strategic banking center and prosperous city.  Even the Talmud spoke scornfully of the life of ease and laxity lived by the </a:t>
            </a:r>
            <a:r>
              <a:rPr lang="en-US" dirty="0" err="1">
                <a:latin typeface="Arial"/>
                <a:cs typeface="Arial"/>
              </a:rPr>
              <a:t>Laodicean</a:t>
            </a:r>
            <a:r>
              <a:rPr lang="en-US" dirty="0">
                <a:latin typeface="Arial"/>
                <a:cs typeface="Arial"/>
              </a:rPr>
              <a:t> Jews.</a:t>
            </a:r>
          </a:p>
          <a:p>
            <a:pPr marL="228600" indent="-228600">
              <a:lnSpc>
                <a:spcPct val="80000"/>
              </a:lnSpc>
              <a:buFontTx/>
              <a:buAutoNum type="arabicPeriod"/>
            </a:pPr>
            <a:r>
              <a:rPr lang="en-US" dirty="0">
                <a:latin typeface="Arial"/>
                <a:cs typeface="Arial"/>
              </a:rPr>
              <a:t>In 26 A.D. Laodicea was among several cities in Asia competing for the honor of erecting a temple to emperor </a:t>
            </a:r>
            <a:r>
              <a:rPr lang="en-US" dirty="0" err="1">
                <a:latin typeface="Arial"/>
                <a:cs typeface="Arial"/>
              </a:rPr>
              <a:t>Tiberias</a:t>
            </a:r>
            <a:r>
              <a:rPr lang="en-US" dirty="0">
                <a:latin typeface="Arial"/>
                <a:cs typeface="Arial"/>
              </a:rPr>
              <a:t>, but it lost out to Smyrna.  Only later, during the reigns of Commodus and </a:t>
            </a:r>
            <a:r>
              <a:rPr lang="en-US" dirty="0" err="1">
                <a:latin typeface="Arial"/>
                <a:cs typeface="Arial"/>
              </a:rPr>
              <a:t>Carcalla</a:t>
            </a:r>
            <a:r>
              <a:rPr lang="en-US" dirty="0">
                <a:latin typeface="Arial"/>
                <a:cs typeface="Arial"/>
              </a:rPr>
              <a:t> (180-217 A.D.), was it granted the coveted title of </a:t>
            </a:r>
            <a:r>
              <a:rPr lang="en-US" altLang="ja-JP" dirty="0">
                <a:latin typeface="Arial"/>
                <a:cs typeface="Arial"/>
              </a:rPr>
              <a:t>"</a:t>
            </a:r>
            <a:r>
              <a:rPr lang="en-US" dirty="0">
                <a:latin typeface="Arial"/>
                <a:cs typeface="Arial"/>
              </a:rPr>
              <a:t>Temple-Warden.</a:t>
            </a:r>
            <a:r>
              <a:rPr lang="en-US" altLang="ja-JP" dirty="0">
                <a:latin typeface="Arial"/>
                <a:cs typeface="Arial"/>
              </a:rPr>
              <a:t>"</a:t>
            </a:r>
            <a:r>
              <a:rPr lang="en-US" dirty="0">
                <a:latin typeface="Arial"/>
                <a:cs typeface="Arial"/>
              </a:rPr>
              <a:t>  </a:t>
            </a:r>
          </a:p>
          <a:p>
            <a:pPr marL="228600" indent="-228600">
              <a:lnSpc>
                <a:spcPct val="80000"/>
              </a:lnSpc>
              <a:buFontTx/>
              <a:buAutoNum type="arabicPeriod"/>
            </a:pPr>
            <a:r>
              <a:rPr lang="en-US" dirty="0">
                <a:latin typeface="Arial"/>
                <a:cs typeface="Arial"/>
              </a:rPr>
              <a:t>In the 4th century A.D., Laodicea, called at the time the </a:t>
            </a:r>
            <a:r>
              <a:rPr lang="en-US" altLang="ja-JP" dirty="0">
                <a:latin typeface="Arial"/>
                <a:cs typeface="Arial"/>
              </a:rPr>
              <a:t>"</a:t>
            </a:r>
            <a:r>
              <a:rPr lang="en-US" dirty="0">
                <a:latin typeface="Arial"/>
                <a:cs typeface="Arial"/>
              </a:rPr>
              <a:t>Metropolis of Asia,</a:t>
            </a:r>
            <a:r>
              <a:rPr lang="en-US" altLang="ja-JP" dirty="0">
                <a:latin typeface="Arial"/>
                <a:cs typeface="Arial"/>
              </a:rPr>
              <a:t>"</a:t>
            </a:r>
            <a:r>
              <a:rPr lang="en-US" dirty="0">
                <a:latin typeface="Arial"/>
                <a:cs typeface="Arial"/>
              </a:rPr>
              <a:t> was the capital of West Phrygia.  Its prosperity continued into the 5th century, when an earthquake devastated it (494 A.D.).  As nearby </a:t>
            </a:r>
            <a:r>
              <a:rPr lang="en-US" dirty="0" err="1">
                <a:latin typeface="Arial"/>
                <a:cs typeface="Arial"/>
              </a:rPr>
              <a:t>Denizli</a:t>
            </a:r>
            <a:r>
              <a:rPr lang="en-US" dirty="0">
                <a:latin typeface="Arial"/>
                <a:cs typeface="Arial"/>
              </a:rPr>
              <a:t> grew, many natives there immigrated into Laodicea and under Turkish rule named it </a:t>
            </a:r>
            <a:r>
              <a:rPr lang="en-US" altLang="ja-JP" dirty="0">
                <a:latin typeface="Arial"/>
                <a:cs typeface="Arial"/>
              </a:rPr>
              <a:t>"</a:t>
            </a:r>
            <a:r>
              <a:rPr lang="en-US" dirty="0" err="1">
                <a:latin typeface="Arial"/>
                <a:cs typeface="Arial"/>
              </a:rPr>
              <a:t>Ladik</a:t>
            </a:r>
            <a:r>
              <a:rPr lang="en-US" dirty="0">
                <a:latin typeface="Arial"/>
                <a:cs typeface="Arial"/>
              </a:rPr>
              <a:t>,</a:t>
            </a:r>
            <a:r>
              <a:rPr lang="en-US" altLang="ja-JP" dirty="0">
                <a:latin typeface="Arial"/>
                <a:cs typeface="Arial"/>
              </a:rPr>
              <a:t>"</a:t>
            </a:r>
            <a:r>
              <a:rPr lang="en-US" dirty="0">
                <a:latin typeface="Arial"/>
                <a:cs typeface="Arial"/>
              </a:rPr>
              <a:t> but they could not revive its former greatness.  Laodicea was finally abandoned in the 13th century A.D.</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(Todd Bolen, "Laodicea," in </a:t>
            </a:r>
            <a:r>
              <a:rPr kumimoji="0" lang="en-US" sz="1200" b="0" i="1" u="none" strike="noStrike" kern="1200" cap="none" spc="0" normalizeH="0" baseline="0" noProof="0" dirty="0">
                <a:ln>
                  <a:noFill/>
                </a:ln>
                <a:solidFill>
                  <a:srgbClr val="000000"/>
                </a:solidFill>
                <a:effectLst/>
                <a:uLnTx/>
                <a:uFillTx/>
                <a:latin typeface="Arial"/>
                <a:ea typeface="ＭＳ Ｐゴシック" charset="0"/>
                <a:cs typeface="Arial"/>
              </a:rPr>
              <a:t>The Pictorial Library of Bible Lands</a:t>
            </a: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 slide 2)</a:t>
            </a:r>
          </a:p>
          <a:p>
            <a:pPr marL="228600" indent="-228600">
              <a:lnSpc>
                <a:spcPct val="80000"/>
              </a:lnSpc>
              <a:buFontTx/>
              <a:buAutoNum type="arabicPeriod"/>
            </a:pPr>
            <a:endParaRPr lang="en-US" dirty="0">
              <a:latin typeface="Arial"/>
              <a:cs typeface="Arial"/>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BAA0DA-9D2D-3C44-B36E-BAE56B340DF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99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9939" name="Rectangle 3"/>
          <p:cNvSpPr>
            <a:spLocks noGrp="1" noChangeArrowheads="1"/>
          </p:cNvSpPr>
          <p:nvPr>
            <p:ph type="body" idx="1"/>
          </p:nvPr>
        </p:nvSpPr>
        <p:spPr/>
        <p:txBody>
          <a:bodyPr/>
          <a:lstStyle/>
          <a:p>
            <a:r>
              <a:rPr lang="en-US" b="0" dirty="0">
                <a:latin typeface="Arial"/>
                <a:cs typeface="Arial"/>
              </a:rPr>
              <a:t>The</a:t>
            </a:r>
            <a:r>
              <a:rPr lang="en-US" b="0" baseline="0" dirty="0">
                <a:latin typeface="Arial"/>
                <a:cs typeface="Arial"/>
              </a:rPr>
              <a:t> city had a large Jewish population of 7,500 Jewish men alone! The first Christians there were likely Jews.</a:t>
            </a:r>
            <a:endParaRPr lang="en-US" b="0" dirty="0">
              <a:latin typeface="Arial"/>
              <a:cs typeface="Arial"/>
            </a:endParaRPr>
          </a:p>
          <a:p>
            <a:r>
              <a:rPr lang="en-US" b="1" dirty="0">
                <a:latin typeface="Arial"/>
                <a:cs typeface="Arial"/>
              </a:rPr>
              <a:t>________</a:t>
            </a:r>
          </a:p>
          <a:p>
            <a:r>
              <a:rPr lang="en-US" b="1" dirty="0">
                <a:latin typeface="Arial"/>
                <a:cs typeface="Arial"/>
              </a:rPr>
              <a:t>Jewish Influence and the Church</a:t>
            </a:r>
          </a:p>
          <a:p>
            <a:pPr marL="228600" indent="-228600">
              <a:lnSpc>
                <a:spcPct val="80000"/>
              </a:lnSpc>
              <a:buFontTx/>
              <a:buAutoNum type="arabicPeriod"/>
            </a:pPr>
            <a:r>
              <a:rPr lang="en-US" dirty="0">
                <a:latin typeface="Arial"/>
                <a:cs typeface="Arial"/>
              </a:rPr>
              <a:t>Laodicea</a:t>
            </a:r>
            <a:r>
              <a:rPr lang="fr-FR" altLang="ja-JP" dirty="0">
                <a:latin typeface="Arial"/>
                <a:cs typeface="Arial"/>
              </a:rPr>
              <a:t>'</a:t>
            </a:r>
            <a:r>
              <a:rPr lang="en-US" dirty="0">
                <a:latin typeface="Arial"/>
                <a:cs typeface="Arial"/>
              </a:rPr>
              <a:t>s original settlers were mostly from Syria, but Antiochus also settled a significant number of Jewish families here and in nearby Hierapolis and Colossae.  At its height the city had about 7500 Jewish men alone, calculated by a shipment of temple tax seized by governor </a:t>
            </a:r>
            <a:r>
              <a:rPr lang="en-US" dirty="0" err="1">
                <a:latin typeface="Arial"/>
                <a:cs typeface="Arial"/>
              </a:rPr>
              <a:t>Flaccus</a:t>
            </a:r>
            <a:r>
              <a:rPr lang="en-US" dirty="0">
                <a:latin typeface="Arial"/>
                <a:cs typeface="Arial"/>
              </a:rPr>
              <a:t> on his way to Jerusalem.  This large Jewish population of Laodicea probably formed the nucleus of the early Christian community.</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(Todd Bolen, "Laodicea," in </a:t>
            </a:r>
            <a:r>
              <a:rPr kumimoji="0" lang="en-US" sz="1200" b="0" i="1" u="none" strike="noStrike" kern="1200" cap="none" spc="0" normalizeH="0" baseline="0" noProof="0" dirty="0">
                <a:ln>
                  <a:noFill/>
                </a:ln>
                <a:solidFill>
                  <a:srgbClr val="000000"/>
                </a:solidFill>
                <a:effectLst/>
                <a:uLnTx/>
                <a:uFillTx/>
                <a:latin typeface="Arial"/>
                <a:ea typeface="ＭＳ Ｐゴシック" charset="0"/>
                <a:cs typeface="Arial"/>
              </a:rPr>
              <a:t>The Pictorial Library of Bible Lands</a:t>
            </a: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 slide 3)</a:t>
            </a:r>
            <a:endParaRPr lang="en-US" dirty="0">
              <a:latin typeface="Arial"/>
              <a:cs typeface="Arial"/>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Arial"/>
                <a:ea typeface="ＭＳ Ｐゴシック" charset="0"/>
                <a:cs typeface="Arial"/>
              </a:rPr>
              <a:t>It had an elaborate</a:t>
            </a:r>
            <a:r>
              <a:rPr lang="en-US" baseline="0" dirty="0">
                <a:latin typeface="Arial"/>
                <a:ea typeface="ＭＳ Ｐゴシック" charset="0"/>
                <a:cs typeface="Arial"/>
              </a:rPr>
              <a:t> pipe system to bring hot and cold water to the city.</a:t>
            </a:r>
            <a:endParaRPr lang="en-US" dirty="0">
              <a:latin typeface="Arial"/>
              <a:ea typeface="ＭＳ Ｐゴシック" charset="0"/>
              <a:cs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4424E5-2CC9-3944-8597-4BAB9C0EDA2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0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5059" name="Rectangle 3"/>
          <p:cNvSpPr>
            <a:spLocks noGrp="1" noChangeArrowheads="1"/>
          </p:cNvSpPr>
          <p:nvPr>
            <p:ph type="body" idx="1"/>
          </p:nvPr>
        </p:nvSpPr>
        <p:spPr/>
        <p:txBody>
          <a:bodyPr/>
          <a:lstStyle/>
          <a:p>
            <a:pPr marL="0" indent="0">
              <a:lnSpc>
                <a:spcPct val="80000"/>
              </a:lnSpc>
              <a:buFontTx/>
              <a:buNone/>
            </a:pPr>
            <a:r>
              <a:rPr lang="en-US" dirty="0">
                <a:latin typeface="Arial"/>
                <a:cs typeface="Arial"/>
              </a:rPr>
              <a:t>Remnants of this</a:t>
            </a:r>
            <a:r>
              <a:rPr lang="en-US" baseline="0" dirty="0">
                <a:latin typeface="Arial"/>
                <a:cs typeface="Arial"/>
              </a:rPr>
              <a:t> marvel of engineering remain today in the aqueduect remnants. </a:t>
            </a:r>
            <a:endParaRPr lang="en-US" dirty="0">
              <a:latin typeface="Arial"/>
              <a:cs typeface="Arial"/>
            </a:endParaRPr>
          </a:p>
          <a:p>
            <a:pPr marL="0" indent="0">
              <a:lnSpc>
                <a:spcPct val="80000"/>
              </a:lnSpc>
              <a:buFontTx/>
              <a:buNone/>
            </a:pPr>
            <a:endParaRPr lang="en-US" dirty="0">
              <a:latin typeface="Arial"/>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(Todd Bolen, "Laodicea," in </a:t>
            </a:r>
            <a:r>
              <a:rPr kumimoji="0" lang="en-US" sz="1200" b="0" i="1" u="none" strike="noStrike" kern="1200" cap="none" spc="0" normalizeH="0" baseline="0" noProof="0" dirty="0">
                <a:ln>
                  <a:noFill/>
                </a:ln>
                <a:solidFill>
                  <a:srgbClr val="000000"/>
                </a:solidFill>
                <a:effectLst/>
                <a:uLnTx/>
                <a:uFillTx/>
                <a:latin typeface="Arial"/>
                <a:ea typeface="ＭＳ Ｐゴシック" charset="0"/>
                <a:cs typeface="Arial"/>
              </a:rPr>
              <a:t>The Pictorial Library of Bible Lands</a:t>
            </a: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 slide 8)</a:t>
            </a:r>
            <a:endParaRPr lang="en-US" dirty="0">
              <a:latin typeface="Arial"/>
              <a:cs typeface="Arial"/>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C087EC-5AD4-2E49-9AB9-D2C1A23E8BF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01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0179" name="Rectangle 3"/>
          <p:cNvSpPr>
            <a:spLocks noGrp="1" noChangeArrowheads="1"/>
          </p:cNvSpPr>
          <p:nvPr>
            <p:ph type="body" idx="1"/>
          </p:nvPr>
        </p:nvSpPr>
        <p:spPr/>
        <p:txBody>
          <a:bodyPr/>
          <a:lstStyle/>
          <a:p>
            <a:r>
              <a:rPr lang="en-US" dirty="0">
                <a:latin typeface="Arial"/>
                <a:cs typeface="Arial"/>
              </a:rPr>
              <a:t>Laodicea did not have its own water supply, but instead imported it via an aqueduct, which has calcium deposits that caused vomiting.</a:t>
            </a:r>
            <a:endParaRPr lang="en-US" b="1" dirty="0">
              <a:latin typeface="Arial"/>
              <a:cs typeface="Arial"/>
            </a:endParaRPr>
          </a:p>
          <a:p>
            <a:r>
              <a:rPr lang="en-US" b="1" dirty="0">
                <a:latin typeface="Arial"/>
                <a:cs typeface="Arial"/>
              </a:rPr>
              <a:t>____________</a:t>
            </a:r>
          </a:p>
          <a:p>
            <a:endParaRPr lang="en-US" b="1" dirty="0">
              <a:latin typeface="Arial"/>
              <a:cs typeface="Arial"/>
            </a:endParaRPr>
          </a:p>
          <a:p>
            <a:r>
              <a:rPr lang="en-US" b="1" dirty="0">
                <a:latin typeface="Arial"/>
                <a:cs typeface="Arial"/>
              </a:rPr>
              <a:t>Interpreting </a:t>
            </a:r>
            <a:r>
              <a:rPr lang="en-US" altLang="ja-JP" b="1" dirty="0">
                <a:latin typeface="Arial"/>
                <a:cs typeface="Arial"/>
              </a:rPr>
              <a:t>"</a:t>
            </a:r>
            <a:r>
              <a:rPr lang="en-US" b="1" dirty="0">
                <a:latin typeface="Arial"/>
                <a:cs typeface="Arial"/>
              </a:rPr>
              <a:t>Hot</a:t>
            </a:r>
            <a:r>
              <a:rPr lang="en-US" altLang="ja-JP" b="1" dirty="0">
                <a:latin typeface="Arial"/>
                <a:cs typeface="Arial"/>
              </a:rPr>
              <a:t>"</a:t>
            </a:r>
            <a:r>
              <a:rPr lang="en-US" b="1" dirty="0">
                <a:latin typeface="Arial"/>
                <a:cs typeface="Arial"/>
              </a:rPr>
              <a:t> and </a:t>
            </a:r>
            <a:r>
              <a:rPr lang="en-US" altLang="ja-JP" b="1" dirty="0">
                <a:latin typeface="Arial"/>
                <a:cs typeface="Arial"/>
              </a:rPr>
              <a:t>"</a:t>
            </a:r>
            <a:r>
              <a:rPr lang="en-US" b="1" dirty="0">
                <a:latin typeface="Arial"/>
                <a:cs typeface="Arial"/>
              </a:rPr>
              <a:t>Cold</a:t>
            </a:r>
            <a:r>
              <a:rPr lang="en-US" altLang="ja-JP" b="1" dirty="0">
                <a:latin typeface="Arial"/>
                <a:cs typeface="Arial"/>
              </a:rPr>
              <a:t>"</a:t>
            </a:r>
            <a:r>
              <a:rPr lang="en-US" b="1" dirty="0">
                <a:latin typeface="Arial"/>
                <a:cs typeface="Arial"/>
              </a:rPr>
              <a:t>: One View (cont.)</a:t>
            </a:r>
          </a:p>
          <a:p>
            <a:r>
              <a:rPr lang="en-US" dirty="0">
                <a:latin typeface="Arial"/>
                <a:cs typeface="Arial"/>
              </a:rPr>
              <a:t>Laodicea was located six miles from Hierapolis (</a:t>
            </a:r>
            <a:r>
              <a:rPr lang="en-US" dirty="0" err="1">
                <a:latin typeface="Arial"/>
                <a:cs typeface="Arial"/>
              </a:rPr>
              <a:t>Pamukkale</a:t>
            </a:r>
            <a:r>
              <a:rPr lang="en-US" dirty="0">
                <a:latin typeface="Arial"/>
                <a:cs typeface="Arial"/>
              </a:rPr>
              <a:t> today) which has hot springs which are valuable for medicinal purposes (in ancient times and today).  Laodicea is located not far away from Colossae (supported by the sharing of the letter to the Colossians; Col 4:13, 16), which is home to springs that form a cold, pure source of water.  Laodicea did not have its own water supply, but instead imported it from a town to the south of the city by means of an aqueduct.  This water supply was not only warm but emetic (caused vomiting).  The vomiting was/is not necessarily caused by the temperature of the water, but by its quality. The latter is attested by the heavy deposits visible on the aqueduct pipes.  Ancient and modern sources speak of the poor quality of the water.  The point seems to be that Jesus is unhappy with the deeds of the </a:t>
            </a:r>
            <a:r>
              <a:rPr lang="en-US" dirty="0" err="1">
                <a:latin typeface="Arial"/>
                <a:cs typeface="Arial"/>
              </a:rPr>
              <a:t>Laodiceans</a:t>
            </a:r>
            <a:r>
              <a:rPr lang="en-US" dirty="0">
                <a:latin typeface="Arial"/>
                <a:cs typeface="Arial"/>
              </a:rPr>
              <a:t> and he uses a metaphor to make his point clear: their deeds were not satisfying to Jesus; if they had been hot like Hierapolis, they would have served an important purpose.  If they had been cold like Colossae, they also would have had a value.  But their deeds were like the </a:t>
            </a:r>
            <a:r>
              <a:rPr lang="en-US" dirty="0" err="1">
                <a:latin typeface="Arial"/>
                <a:cs typeface="Arial"/>
              </a:rPr>
              <a:t>untasty</a:t>
            </a:r>
            <a:r>
              <a:rPr lang="en-US" dirty="0">
                <a:latin typeface="Arial"/>
                <a:cs typeface="Arial"/>
              </a:rPr>
              <a:t> water that flowed into their city.</a:t>
            </a:r>
          </a:p>
          <a:p>
            <a:pPr marL="228600" indent="-228600">
              <a:lnSpc>
                <a:spcPct val="80000"/>
              </a:lnSpc>
              <a:buFontTx/>
              <a:buAutoNum type="arabicPeriod"/>
            </a:pPr>
            <a:endParaRPr lang="en-US" dirty="0">
              <a:latin typeface="Arial"/>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(Todd Bolen, "Laodicea," in </a:t>
            </a:r>
            <a:r>
              <a:rPr kumimoji="0" lang="en-US" sz="1200" b="0" i="1" u="none" strike="noStrike" kern="1200" cap="none" spc="0" normalizeH="0" baseline="0" noProof="0" dirty="0">
                <a:ln>
                  <a:noFill/>
                </a:ln>
                <a:solidFill>
                  <a:srgbClr val="000000"/>
                </a:solidFill>
                <a:effectLst/>
                <a:uLnTx/>
                <a:uFillTx/>
                <a:latin typeface="Arial"/>
                <a:ea typeface="ＭＳ Ｐゴシック" charset="0"/>
                <a:cs typeface="Arial"/>
              </a:rPr>
              <a:t>The Pictorial Library of Bible Lands</a:t>
            </a: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 slide 10)</a:t>
            </a:r>
            <a:endParaRPr lang="en-US" dirty="0">
              <a:latin typeface="Arial"/>
              <a:cs typeface="Arial"/>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BEF64E-F69D-7348-97F4-07EFF88E03D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30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3011" name="Rectangle 3"/>
          <p:cNvSpPr>
            <a:spLocks noGrp="1" noChangeArrowheads="1"/>
          </p:cNvSpPr>
          <p:nvPr>
            <p:ph type="body" idx="1"/>
          </p:nvPr>
        </p:nvSpPr>
        <p:spPr/>
        <p:txBody>
          <a:bodyPr/>
          <a:lstStyle/>
          <a:p>
            <a:r>
              <a:rPr lang="en-US" b="0" dirty="0">
                <a:latin typeface="Arial"/>
                <a:cs typeface="Arial"/>
              </a:rPr>
              <a:t>Excavations</a:t>
            </a:r>
            <a:r>
              <a:rPr lang="en-US" b="0" baseline="0" dirty="0">
                <a:latin typeface="Arial"/>
                <a:cs typeface="Arial"/>
              </a:rPr>
              <a:t> in the 1960s revealed a large city with marble everywhere, two theatres, a stadium and a huge bathhouse. </a:t>
            </a:r>
            <a:endParaRPr lang="en-US" b="0" dirty="0">
              <a:latin typeface="Arial"/>
              <a:cs typeface="Arial"/>
            </a:endParaRPr>
          </a:p>
          <a:p>
            <a:r>
              <a:rPr lang="en-US" b="1" dirty="0">
                <a:latin typeface="Arial"/>
                <a:cs typeface="Arial"/>
              </a:rPr>
              <a:t>___________</a:t>
            </a:r>
          </a:p>
          <a:p>
            <a:endParaRPr lang="en-US" b="1" dirty="0">
              <a:latin typeface="Arial"/>
              <a:cs typeface="Arial"/>
            </a:endParaRPr>
          </a:p>
          <a:p>
            <a:r>
              <a:rPr lang="en-US" b="1" dirty="0">
                <a:latin typeface="Arial"/>
                <a:cs typeface="Arial"/>
              </a:rPr>
              <a:t>Excavations</a:t>
            </a:r>
          </a:p>
          <a:p>
            <a:r>
              <a:rPr lang="en-US" dirty="0">
                <a:latin typeface="Arial"/>
                <a:cs typeface="Arial"/>
              </a:rPr>
              <a:t>A Canadian team led by Jean des </a:t>
            </a:r>
            <a:r>
              <a:rPr lang="en-US" dirty="0" err="1">
                <a:latin typeface="Arial"/>
                <a:cs typeface="Arial"/>
              </a:rPr>
              <a:t>Gagniers</a:t>
            </a:r>
            <a:r>
              <a:rPr lang="en-US" dirty="0">
                <a:latin typeface="Arial"/>
                <a:cs typeface="Arial"/>
              </a:rPr>
              <a:t> in 1961-1963 carried out a small-scale excavation of Laodicea, focusing on the </a:t>
            </a:r>
            <a:r>
              <a:rPr lang="en-US" dirty="0" err="1">
                <a:latin typeface="Arial"/>
                <a:cs typeface="Arial"/>
              </a:rPr>
              <a:t>nymphaeum</a:t>
            </a:r>
            <a:r>
              <a:rPr lang="en-US" dirty="0">
                <a:latin typeface="Arial"/>
                <a:cs typeface="Arial"/>
              </a:rPr>
              <a:t> (dated to the early third century A.D.).  Very little archaeological work has actually been done at Laodicea, and most of the remains lie in ruins.  Nonetheless, it is a large, impressive tell, marble remains everywhere showing wealth of the city.  Some archaeological points of interest in the ruins today include inscriptions, two theatres, a stadium, a gate, and a large visible building thought to be a bathhouse.</a:t>
            </a:r>
          </a:p>
          <a:p>
            <a:pPr marL="228600" indent="-228600">
              <a:lnSpc>
                <a:spcPct val="80000"/>
              </a:lnSpc>
              <a:buFontTx/>
              <a:buAutoNum type="arabicPeriod"/>
            </a:pPr>
            <a:endParaRPr lang="en-US" dirty="0">
              <a:latin typeface="Arial"/>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(Todd Bolen, "Laodicea," in </a:t>
            </a:r>
            <a:r>
              <a:rPr kumimoji="0" lang="en-US" sz="1200" b="0" i="1" u="none" strike="noStrike" kern="1200" cap="none" spc="0" normalizeH="0" baseline="0" noProof="0" dirty="0">
                <a:ln>
                  <a:noFill/>
                </a:ln>
                <a:solidFill>
                  <a:srgbClr val="000000"/>
                </a:solidFill>
                <a:effectLst/>
                <a:uLnTx/>
                <a:uFillTx/>
                <a:latin typeface="Arial"/>
                <a:ea typeface="ＭＳ Ｐゴシック" charset="0"/>
                <a:cs typeface="Arial"/>
              </a:rPr>
              <a:t>The Pictorial Library of Bible Lands</a:t>
            </a: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 slide 6)</a:t>
            </a:r>
            <a:endParaRPr lang="en-US" dirty="0">
              <a:latin typeface="Arial"/>
              <a:cs typeface="Arial"/>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E19774-A5E3-FB4B-8F85-9F5E5162422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2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03"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Some of the bathhouse arches still stand.</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_________</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(Todd Bolen, "Laodicea," in </a:t>
            </a:r>
            <a:r>
              <a:rPr kumimoji="0" lang="en-US" sz="1200" b="0" i="1" u="none" strike="noStrike" kern="1200" cap="none" spc="0" normalizeH="0" baseline="0" noProof="0" dirty="0">
                <a:ln>
                  <a:noFill/>
                </a:ln>
                <a:solidFill>
                  <a:srgbClr val="000000"/>
                </a:solidFill>
                <a:effectLst/>
                <a:uLnTx/>
                <a:uFillTx/>
                <a:latin typeface="Arial"/>
                <a:ea typeface="ＭＳ Ｐゴシック" charset="0"/>
                <a:cs typeface="Arial"/>
              </a:rPr>
              <a:t>The Pictorial Library of Bible Lands</a:t>
            </a: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 slide 14)</a:t>
            </a:r>
            <a:endParaRPr lang="en-US" dirty="0">
              <a:latin typeface="Arial"/>
              <a:cs typeface="Arial"/>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A2E8F1-703D-124E-8BA0-8B5D8A2F5DE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81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8131"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mr-IN" sz="1200" b="0"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as does the Roman theater</a:t>
            </a:r>
            <a:r>
              <a:rPr kumimoji="0" lang="mr-IN" sz="1200" b="0" i="0" u="none" strike="noStrike" kern="1200" cap="none" spc="0" normalizeH="0" baseline="0" noProof="0" dirty="0">
                <a:ln>
                  <a:noFill/>
                </a:ln>
                <a:solidFill>
                  <a:srgbClr val="000000"/>
                </a:solidFill>
                <a:effectLst/>
                <a:uLnTx/>
                <a:uFillTx/>
                <a:latin typeface="Arial"/>
                <a:ea typeface="ＭＳ Ｐゴシック" charset="0"/>
                <a:cs typeface="Arial"/>
              </a:rPr>
              <a:t>…</a:t>
            </a:r>
            <a:endPar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__________</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(Todd Bolen, "Laodicea," in </a:t>
            </a:r>
            <a:r>
              <a:rPr kumimoji="0" lang="en-US" sz="1200" b="0" i="1" u="none" strike="noStrike" kern="1200" cap="none" spc="0" normalizeH="0" baseline="0" noProof="0" dirty="0">
                <a:ln>
                  <a:noFill/>
                </a:ln>
                <a:solidFill>
                  <a:srgbClr val="000000"/>
                </a:solidFill>
                <a:effectLst/>
                <a:uLnTx/>
                <a:uFillTx/>
                <a:latin typeface="Arial"/>
                <a:ea typeface="ＭＳ Ｐゴシック" charset="0"/>
                <a:cs typeface="Arial"/>
              </a:rPr>
              <a:t>The Pictorial Library of Bible Lands</a:t>
            </a: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 slide 28)</a:t>
            </a:r>
            <a:endParaRPr lang="en-US" dirty="0">
              <a:latin typeface="Arial"/>
              <a:cs typeface="Arial"/>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A86F7B-8012-AA46-9327-90235757795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75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7587"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mr-IN" sz="1200" b="0"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and the Greek theatre. Typical of wealthy people is plenty of time and money to go to the theater!</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____________</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(Todd Bolen, "Laodicea," in </a:t>
            </a:r>
            <a:r>
              <a:rPr kumimoji="0" lang="en-US" sz="1200" b="0" i="1" u="none" strike="noStrike" kern="1200" cap="none" spc="0" normalizeH="0" baseline="0" noProof="0" dirty="0">
                <a:ln>
                  <a:noFill/>
                </a:ln>
                <a:solidFill>
                  <a:srgbClr val="000000"/>
                </a:solidFill>
                <a:effectLst/>
                <a:uLnTx/>
                <a:uFillTx/>
                <a:latin typeface="Arial"/>
                <a:ea typeface="ＭＳ Ｐゴシック" charset="0"/>
                <a:cs typeface="Arial"/>
              </a:rPr>
              <a:t>The Pictorial Library of Bible Lands</a:t>
            </a: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 slide 29)</a:t>
            </a:r>
            <a:endParaRPr lang="en-US" dirty="0">
              <a:latin typeface="Arial"/>
              <a:cs typeface="Arial"/>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677830-6164-D142-A431-AB2D0AC871A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04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0419"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So the people would sit in on these exquisite seats, now in ruins.</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_______________</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(Todd Bolen, "Laodicea," in </a:t>
            </a:r>
            <a:r>
              <a:rPr kumimoji="0" lang="en-US" sz="1200" b="0" i="1" u="none" strike="noStrike" kern="1200" cap="none" spc="0" normalizeH="0" baseline="0" noProof="0" dirty="0">
                <a:ln>
                  <a:noFill/>
                </a:ln>
                <a:solidFill>
                  <a:srgbClr val="000000"/>
                </a:solidFill>
                <a:effectLst/>
                <a:uLnTx/>
                <a:uFillTx/>
                <a:latin typeface="Arial"/>
                <a:ea typeface="ＭＳ Ｐゴシック" charset="0"/>
                <a:cs typeface="Arial"/>
              </a:rPr>
              <a:t>The Pictorial Library of Bible Lands</a:t>
            </a: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 slide 20)</a:t>
            </a:r>
            <a:endParaRPr lang="en-US" dirty="0">
              <a:latin typeface="Arial"/>
              <a:cs typeface="Arial"/>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539E47-A50D-4649-AB9B-5EA78D862E9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96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9635"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mr-IN" sz="1200" b="0"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and they found protection from strong city walls, some which still stand tall.</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______________</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(Todd Bolen, "Laodicea," in </a:t>
            </a:r>
            <a:r>
              <a:rPr kumimoji="0" lang="en-US" sz="1200" b="0" i="1" u="none" strike="noStrike" kern="1200" cap="none" spc="0" normalizeH="0" baseline="0" noProof="0" dirty="0">
                <a:ln>
                  <a:noFill/>
                </a:ln>
                <a:solidFill>
                  <a:srgbClr val="000000"/>
                </a:solidFill>
                <a:effectLst/>
                <a:uLnTx/>
                <a:uFillTx/>
                <a:latin typeface="Arial"/>
                <a:ea typeface="ＭＳ Ｐゴシック" charset="0"/>
                <a:cs typeface="Arial"/>
              </a:rPr>
              <a:t>The Pictorial Library of Bible Lands</a:t>
            </a: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Arial"/>
              </a:rPr>
              <a:t>, slide 31)</a:t>
            </a:r>
            <a:endParaRPr lang="en-US" dirty="0">
              <a:latin typeface="Arial"/>
              <a:cs typeface="Arial"/>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In this letter to these wealthy and compromised Christians we will see “three Rs” to cure apathy.</a:t>
            </a:r>
            <a:r>
              <a:rPr lang="en-SG" dirty="0">
                <a:effectLst/>
                <a:latin typeface="Arial"/>
                <a:cs typeface="Arial"/>
              </a:rPr>
              <a:t> I encourage</a:t>
            </a:r>
            <a:r>
              <a:rPr lang="en-SG" baseline="0" dirty="0">
                <a:effectLst/>
                <a:latin typeface="Arial"/>
                <a:cs typeface="Arial"/>
              </a:rPr>
              <a:t> you to fill in these three words that begin with "R" as we go along. Here is the first</a:t>
            </a:r>
            <a:r>
              <a:rPr lang="mr-IN" baseline="0" dirty="0">
                <a:effectLst/>
                <a:latin typeface="Arial"/>
                <a:cs typeface="Arial"/>
              </a:rPr>
              <a:t>…</a:t>
            </a:r>
            <a:endParaRPr lang="en-US" dirty="0">
              <a:latin typeface="Arial"/>
              <a:ea typeface="ＭＳ Ｐゴシック" charset="0"/>
              <a:cs typeface="Arial"/>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Humbly realize the exalted state of the One we’re apathetic about!</a:t>
            </a:r>
            <a:r>
              <a:rPr lang="en-SG" dirty="0">
                <a:effectLst/>
                <a:latin typeface="Arial"/>
                <a:cs typeface="Arial"/>
              </a:rPr>
              <a:t> </a:t>
            </a:r>
          </a:p>
          <a:p>
            <a:r>
              <a:rPr lang="en-SG" dirty="0">
                <a:effectLst/>
                <a:latin typeface="Arial"/>
                <a:ea typeface="ＭＳ Ｐゴシック" charset="0"/>
                <a:cs typeface="Arial"/>
              </a:rPr>
              <a:t>Read 3:14</a:t>
            </a:r>
            <a:endParaRPr lang="en-US" dirty="0">
              <a:latin typeface="Arial"/>
              <a:ea typeface="ＭＳ Ｐゴシック" charset="0"/>
              <a:cs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3030702"/>
          </a:xfr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mn-ea"/>
                <a:cs typeface="Arial"/>
              </a:rPr>
              <a:t>Laodicea was luxurious and proud (3:14a).</a:t>
            </a:r>
            <a:r>
              <a:rPr lang="en-SG" dirty="0">
                <a:effectLst/>
                <a:latin typeface="Arial"/>
                <a:cs typeface="Arial"/>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mn-ea"/>
                <a:cs typeface="Arial"/>
              </a:rPr>
              <a:t>They were proud of their money—their banking industry was world-renown.</a:t>
            </a:r>
            <a:r>
              <a:rPr lang="en-SG" dirty="0">
                <a:effectLst/>
                <a:latin typeface="Arial"/>
                <a:cs typeface="Arial"/>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SG" dirty="0">
                <a:effectLst/>
                <a:latin typeface="Arial"/>
                <a:cs typeface="Arial"/>
              </a:rPr>
              <a:t>____________________</a:t>
            </a:r>
          </a:p>
          <a:p>
            <a:pPr marL="0" marR="0" indent="0" algn="l" defTabSz="914400" rtl="0" eaLnBrk="0" fontAlgn="base" latinLnBrk="0" hangingPunct="0">
              <a:lnSpc>
                <a:spcPct val="100000"/>
              </a:lnSpc>
              <a:spcBef>
                <a:spcPct val="30000"/>
              </a:spcBef>
              <a:spcAft>
                <a:spcPct val="0"/>
              </a:spcAft>
              <a:buClrTx/>
              <a:buSzTx/>
              <a:buFontTx/>
              <a:buNone/>
              <a:tabLst/>
              <a:defRPr/>
            </a:pPr>
            <a:endParaRPr lang="en-SG" dirty="0">
              <a:effectLst/>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Arial"/>
                <a:ea typeface="ＭＳ Ｐゴシック" pitchFamily="-108" charset="-128"/>
                <a:cs typeface="Arial"/>
              </a:rPr>
              <a:t>"</a:t>
            </a:r>
            <a:r>
              <a:rPr lang="en-US" dirty="0">
                <a:latin typeface="Arial"/>
                <a:cs typeface="Arial"/>
              </a:rPr>
              <a:t>The city was very rich. They had also experienced damage from the AD 17 earthquake that decimated Philadelphia. But unlike Philadelphia, Laodicea was well capable of funding the city</a:t>
            </a:r>
            <a:r>
              <a:rPr lang="fr-FR" dirty="0">
                <a:latin typeface="Arial"/>
                <a:cs typeface="Arial"/>
              </a:rPr>
              <a:t>'</a:t>
            </a:r>
            <a:r>
              <a:rPr lang="en-US" dirty="0">
                <a:latin typeface="Arial"/>
                <a:cs typeface="Arial"/>
              </a:rPr>
              <a:t>s rebuild on its own. In fact, the city also supplied funds to help rebuild several smaller cities in the area.</a:t>
            </a:r>
            <a:r>
              <a:rPr lang="en-US" sz="1200" u="none" strike="noStrike" kern="1200" dirty="0">
                <a:solidFill>
                  <a:schemeClr val="tx1"/>
                </a:solidFill>
                <a:effectLst/>
                <a:latin typeface="Arial"/>
                <a:ea typeface="ＭＳ Ｐゴシック" pitchFamily="-108" charset="-128"/>
                <a:cs typeface="Arial"/>
              </a:rPr>
              <a:t>" http://</a:t>
            </a:r>
            <a:r>
              <a:rPr lang="en-US" sz="1200" u="none" strike="noStrike" kern="1200" dirty="0" err="1">
                <a:solidFill>
                  <a:schemeClr val="tx1"/>
                </a:solidFill>
                <a:effectLst/>
                <a:latin typeface="Arial"/>
                <a:ea typeface="ＭＳ Ｐゴシック" pitchFamily="-108" charset="-128"/>
                <a:cs typeface="Arial"/>
              </a:rPr>
              <a:t>www.truthwhys.com</a:t>
            </a:r>
            <a:r>
              <a:rPr lang="en-US" sz="1200" u="none" strike="noStrike" kern="1200" dirty="0">
                <a:solidFill>
                  <a:schemeClr val="tx1"/>
                </a:solidFill>
                <a:effectLst/>
                <a:latin typeface="Arial"/>
                <a:ea typeface="ＭＳ Ｐゴシック" pitchFamily="-108" charset="-128"/>
                <a:cs typeface="Arial"/>
              </a:rPr>
              <a:t>/news/revelation-part-15-chapter-3-sardis-philadelphia-and-laodicea/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u="none" strike="noStrike" kern="1200" dirty="0">
              <a:solidFill>
                <a:schemeClr val="tx2"/>
              </a:solidFill>
              <a:effectLst/>
              <a:latin typeface="Arial"/>
              <a:ea typeface="ＭＳ Ｐゴシック" pitchFamily="-108" charset="-128"/>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2"/>
                </a:solidFill>
                <a:latin typeface="Arial"/>
                <a:ea typeface="ＭＳ Ｐゴシック" pitchFamily="-108" charset="-128"/>
                <a:cs typeface="Arial"/>
              </a:rPr>
              <a:t>Coin of Julia </a:t>
            </a:r>
            <a:r>
              <a:rPr lang="en-US" sz="1200" kern="1200" dirty="0" err="1">
                <a:solidFill>
                  <a:schemeClr val="tx2"/>
                </a:solidFill>
                <a:latin typeface="Arial"/>
                <a:ea typeface="ＭＳ Ｐゴシック" pitchFamily="-108" charset="-128"/>
                <a:cs typeface="Arial"/>
              </a:rPr>
              <a:t>Domna</a:t>
            </a:r>
            <a:r>
              <a:rPr lang="en-US" sz="1200" kern="1200" dirty="0">
                <a:solidFill>
                  <a:schemeClr val="tx2"/>
                </a:solidFill>
                <a:latin typeface="Arial"/>
                <a:ea typeface="ＭＳ Ｐゴシック" pitchFamily="-108" charset="-128"/>
                <a:cs typeface="Arial"/>
              </a:rPr>
              <a:t>, AD 197, mother of Caracalla, AR (Silver) Denarius,</a:t>
            </a:r>
            <a:br>
              <a:rPr lang="en-US" sz="1200" kern="1200" dirty="0">
                <a:solidFill>
                  <a:schemeClr val="tx2"/>
                </a:solidFill>
                <a:latin typeface="Arial"/>
                <a:ea typeface="ＭＳ Ｐゴシック" pitchFamily="-108" charset="-128"/>
                <a:cs typeface="Arial"/>
              </a:rPr>
            </a:br>
            <a:r>
              <a:rPr lang="en-US" sz="1200" kern="1200" dirty="0">
                <a:solidFill>
                  <a:schemeClr val="tx2"/>
                </a:solidFill>
                <a:latin typeface="Arial"/>
                <a:ea typeface="ＭＳ Ｐゴシック" pitchFamily="-108" charset="-128"/>
                <a:cs typeface="Arial"/>
              </a:rPr>
              <a:t>                  3.12 </a:t>
            </a:r>
            <a:r>
              <a:rPr lang="en-US" sz="1200" kern="1200" dirty="0" err="1">
                <a:solidFill>
                  <a:schemeClr val="tx2"/>
                </a:solidFill>
                <a:latin typeface="Arial"/>
                <a:ea typeface="ＭＳ Ｐゴシック" pitchFamily="-108" charset="-128"/>
                <a:cs typeface="Arial"/>
              </a:rPr>
              <a:t>gm</a:t>
            </a:r>
            <a:r>
              <a:rPr lang="en-US" sz="1200" kern="1200" dirty="0">
                <a:solidFill>
                  <a:schemeClr val="tx2"/>
                </a:solidFill>
                <a:latin typeface="Arial"/>
                <a:ea typeface="ＭＳ Ｐゴシック" pitchFamily="-108" charset="-128"/>
                <a:cs typeface="Arial"/>
              </a:rPr>
              <a:t>, minted in Laodicea, SearM-6614</a:t>
            </a:r>
            <a:br>
              <a:rPr lang="en-US" sz="1200" kern="1200" dirty="0">
                <a:solidFill>
                  <a:schemeClr val="tx2"/>
                </a:solidFill>
                <a:latin typeface="Arial"/>
                <a:ea typeface="ＭＳ Ｐゴシック" pitchFamily="-108" charset="-128"/>
                <a:cs typeface="Arial"/>
              </a:rPr>
            </a:br>
            <a:r>
              <a:rPr lang="en-US" sz="1200" kern="1200" dirty="0">
                <a:solidFill>
                  <a:schemeClr val="tx2"/>
                </a:solidFill>
                <a:latin typeface="Arial"/>
                <a:ea typeface="ＭＳ Ｐゴシック" pitchFamily="-108" charset="-128"/>
                <a:cs typeface="Arial"/>
              </a:rPr>
              <a:t>          </a:t>
            </a:r>
            <a:r>
              <a:rPr lang="en-US" sz="1200" kern="1200" dirty="0" err="1">
                <a:solidFill>
                  <a:schemeClr val="tx2"/>
                </a:solidFill>
                <a:latin typeface="Arial"/>
                <a:ea typeface="ＭＳ Ｐゴシック" pitchFamily="-108" charset="-128"/>
                <a:cs typeface="Arial"/>
              </a:rPr>
              <a:t>obv</a:t>
            </a:r>
            <a:r>
              <a:rPr lang="en-US" sz="1200" kern="1200" dirty="0">
                <a:solidFill>
                  <a:schemeClr val="tx2"/>
                </a:solidFill>
                <a:latin typeface="Arial"/>
                <a:ea typeface="ＭＳ Ｐゴシック" pitchFamily="-108" charset="-128"/>
                <a:cs typeface="Arial"/>
              </a:rPr>
              <a:t>.:  "[IVLIA] AVGVSTA" </a:t>
            </a:r>
            <a:br>
              <a:rPr lang="en-US" sz="1200" kern="1200" dirty="0">
                <a:solidFill>
                  <a:schemeClr val="tx2"/>
                </a:solidFill>
                <a:latin typeface="Arial"/>
                <a:ea typeface="ＭＳ Ｐゴシック" pitchFamily="-108" charset="-128"/>
                <a:cs typeface="Arial"/>
              </a:rPr>
            </a:br>
            <a:r>
              <a:rPr lang="en-US" sz="1200" kern="1200" dirty="0">
                <a:solidFill>
                  <a:schemeClr val="tx2"/>
                </a:solidFill>
                <a:latin typeface="Arial"/>
                <a:ea typeface="ＭＳ Ｐゴシック" pitchFamily="-108" charset="-128"/>
                <a:cs typeface="Arial"/>
              </a:rPr>
              <a:t>                     Bare-headed and draped bust right</a:t>
            </a:r>
            <a:br>
              <a:rPr lang="en-US" sz="1200" kern="1200" dirty="0">
                <a:solidFill>
                  <a:schemeClr val="tx2"/>
                </a:solidFill>
                <a:latin typeface="Arial"/>
                <a:ea typeface="ＭＳ Ｐゴシック" pitchFamily="-108" charset="-128"/>
                <a:cs typeface="Arial"/>
              </a:rPr>
            </a:br>
            <a:r>
              <a:rPr lang="en-US" sz="1200" kern="1200" dirty="0">
                <a:solidFill>
                  <a:schemeClr val="tx2"/>
                </a:solidFill>
                <a:latin typeface="Arial"/>
                <a:ea typeface="ＭＳ Ｐゴシック" pitchFamily="-108" charset="-128"/>
                <a:cs typeface="Arial"/>
              </a:rPr>
              <a:t>          rev.:  "VESTAE SANCTAE"</a:t>
            </a:r>
            <a:br>
              <a:rPr lang="en-US" sz="1200" kern="1200" dirty="0">
                <a:solidFill>
                  <a:schemeClr val="tx2"/>
                </a:solidFill>
                <a:latin typeface="Arial"/>
                <a:ea typeface="ＭＳ Ｐゴシック" pitchFamily="-108" charset="-128"/>
                <a:cs typeface="Arial"/>
              </a:rPr>
            </a:br>
            <a:r>
              <a:rPr lang="en-US" sz="1200" kern="1200" dirty="0">
                <a:solidFill>
                  <a:schemeClr val="tx2"/>
                </a:solidFill>
                <a:latin typeface="Arial"/>
                <a:ea typeface="ＭＳ Ｐゴシック" pitchFamily="-108" charset="-128"/>
                <a:cs typeface="Arial"/>
              </a:rPr>
              <a:t>                     </a:t>
            </a:r>
            <a:r>
              <a:rPr lang="en-US" sz="1200" kern="1200" dirty="0" err="1">
                <a:solidFill>
                  <a:schemeClr val="tx2"/>
                </a:solidFill>
                <a:latin typeface="Arial"/>
                <a:ea typeface="ＭＳ Ｐゴシック" pitchFamily="-108" charset="-128"/>
                <a:cs typeface="Arial"/>
              </a:rPr>
              <a:t>Vesta</a:t>
            </a:r>
            <a:r>
              <a:rPr lang="en-US" sz="1200" kern="1200" dirty="0">
                <a:solidFill>
                  <a:schemeClr val="tx2"/>
                </a:solidFill>
                <a:latin typeface="Arial"/>
                <a:ea typeface="ＭＳ Ｐゴシック" pitchFamily="-108" charset="-128"/>
                <a:cs typeface="Arial"/>
              </a:rPr>
              <a:t> standing left,</a:t>
            </a:r>
          </a:p>
          <a:p>
            <a:r>
              <a:rPr lang="en-US" sz="1200" kern="1200" dirty="0">
                <a:solidFill>
                  <a:schemeClr val="tx1"/>
                </a:solidFill>
                <a:latin typeface="Arial"/>
                <a:ea typeface="ＭＳ Ｐゴシック" pitchFamily="-108" charset="-128"/>
                <a:cs typeface="Arial"/>
              </a:rPr>
              <a:t>http://</a:t>
            </a:r>
            <a:r>
              <a:rPr lang="en-US" sz="1200" kern="1200" dirty="0" err="1">
                <a:solidFill>
                  <a:schemeClr val="tx1"/>
                </a:solidFill>
                <a:latin typeface="Arial"/>
                <a:ea typeface="ＭＳ Ｐゴシック" pitchFamily="-108" charset="-128"/>
                <a:cs typeface="Arial"/>
              </a:rPr>
              <a:t>ettuantiquities.com</a:t>
            </a:r>
            <a:r>
              <a:rPr lang="en-US" sz="1200" kern="1200" dirty="0">
                <a:solidFill>
                  <a:schemeClr val="tx1"/>
                </a:solidFill>
                <a:latin typeface="Arial"/>
                <a:ea typeface="ＭＳ Ｐゴシック" pitchFamily="-108" charset="-128"/>
                <a:cs typeface="Arial"/>
              </a:rPr>
              <a:t>/roman_coins_page_21.htm holding </a:t>
            </a:r>
            <a:r>
              <a:rPr lang="en-US" sz="1200" kern="1200" dirty="0" err="1">
                <a:solidFill>
                  <a:schemeClr val="tx1"/>
                </a:solidFill>
                <a:latin typeface="Arial"/>
                <a:ea typeface="ＭＳ Ｐゴシック" pitchFamily="-108" charset="-128"/>
                <a:cs typeface="Arial"/>
              </a:rPr>
              <a:t>patera</a:t>
            </a:r>
            <a:r>
              <a:rPr lang="en-US" sz="1200" kern="1200" dirty="0">
                <a:solidFill>
                  <a:schemeClr val="tx1"/>
                </a:solidFill>
                <a:latin typeface="Arial"/>
                <a:ea typeface="ＭＳ Ｐゴシック" pitchFamily="-108" charset="-128"/>
                <a:cs typeface="Arial"/>
              </a:rPr>
              <a:t> and scepter. </a:t>
            </a:r>
            <a:endParaRPr lang="en-US" dirty="0">
              <a:solidFill>
                <a:schemeClr val="tx1"/>
              </a:solidFill>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917856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Arial"/>
                <a:cs typeface="Arial"/>
              </a:rPr>
              <a:t>They were proud of their clothes—their black wool allowed them all to dress in black.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Arial"/>
                <a:cs typeface="Arial"/>
              </a:rPr>
              <a:t>_______________</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solidFill>
                <a:schemeClr val="tx1"/>
              </a:solidFill>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Arial"/>
                <a:cs typeface="Arial"/>
              </a:rPr>
              <a:t>The church is "naked," a local allusion which relates to the major industry of the entire region: the manufacture and preparation of textiles. Laodicea</a:t>
            </a:r>
            <a:r>
              <a:rPr lang="fr-FR" dirty="0">
                <a:solidFill>
                  <a:schemeClr val="tx1"/>
                </a:solidFill>
                <a:latin typeface="Arial"/>
                <a:cs typeface="Arial"/>
              </a:rPr>
              <a:t>'</a:t>
            </a:r>
            <a:r>
              <a:rPr lang="en-US" dirty="0">
                <a:solidFill>
                  <a:schemeClr val="tx1"/>
                </a:solidFill>
                <a:latin typeface="Arial"/>
                <a:cs typeface="Arial"/>
              </a:rPr>
              <a:t>s glossy, black wool earned her a grand reputation, and her citizens wore black garments with pride, contrasting John</a:t>
            </a:r>
            <a:r>
              <a:rPr lang="fr-FR" dirty="0">
                <a:solidFill>
                  <a:schemeClr val="tx1"/>
                </a:solidFill>
                <a:latin typeface="Arial"/>
                <a:cs typeface="Arial"/>
              </a:rPr>
              <a:t>'</a:t>
            </a:r>
            <a:r>
              <a:rPr lang="en-US" dirty="0">
                <a:solidFill>
                  <a:schemeClr val="tx1"/>
                </a:solidFill>
                <a:latin typeface="Arial"/>
                <a:cs typeface="Arial"/>
              </a:rPr>
              <a:t>s advice to the Christians of the city to buy "white raiment, that thou </a:t>
            </a:r>
            <a:r>
              <a:rPr lang="en-US" dirty="0" err="1">
                <a:solidFill>
                  <a:schemeClr val="tx1"/>
                </a:solidFill>
                <a:latin typeface="Arial"/>
                <a:cs typeface="Arial"/>
              </a:rPr>
              <a:t>mayest</a:t>
            </a:r>
            <a:r>
              <a:rPr lang="en-US" dirty="0">
                <a:solidFill>
                  <a:schemeClr val="tx1"/>
                </a:solidFill>
                <a:latin typeface="Arial"/>
                <a:cs typeface="Arial"/>
              </a:rPr>
              <a:t> be clothed."</a:t>
            </a:r>
          </a:p>
          <a:p>
            <a:endParaRPr lang="en-US" dirty="0">
              <a:solidFill>
                <a:schemeClr val="tx1"/>
              </a:solidFill>
              <a:latin typeface="Arial"/>
              <a:cs typeface="Arial"/>
            </a:endParaRPr>
          </a:p>
          <a:p>
            <a:r>
              <a:rPr lang="en-US" dirty="0">
                <a:solidFill>
                  <a:schemeClr val="tx1"/>
                </a:solidFill>
                <a:latin typeface="Arial"/>
                <a:cs typeface="Arial"/>
              </a:rPr>
              <a:t>(Todd Bolen, "Laodicea," in The Pictorial Library of Bible Lands, slide 7)</a:t>
            </a:r>
          </a:p>
          <a:p>
            <a:endParaRPr lang="en-US" dirty="0">
              <a:solidFill>
                <a:schemeClr val="tx1"/>
              </a:solidFill>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917856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1627241"/>
          </a:xfrm>
        </p:spPr>
        <p:txBody>
          <a:bodyPr/>
          <a:lstStyle/>
          <a:p>
            <a:r>
              <a:rPr lang="en-US" sz="1200" kern="1200" dirty="0">
                <a:solidFill>
                  <a:schemeClr val="tx1"/>
                </a:solidFill>
                <a:effectLst/>
                <a:latin typeface="Arial"/>
                <a:ea typeface="+mn-ea"/>
                <a:cs typeface="Arial"/>
              </a:rPr>
              <a:t>They were proud of their optical school—they sent an eye ointment throughout the Roman Empire.</a:t>
            </a:r>
            <a:r>
              <a:rPr lang="en-SG" dirty="0">
                <a:effectLst/>
                <a:latin typeface="Arial"/>
                <a:cs typeface="Arial"/>
              </a:rPr>
              <a:t> </a:t>
            </a:r>
            <a:endParaRPr lang="en-US" dirty="0">
              <a:solidFill>
                <a:schemeClr val="tx1"/>
              </a:solidFill>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9178561"/>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Arial"/>
                <a:ea typeface="ＭＳ Ｐゴシック" charset="0"/>
                <a:cs typeface="Arial"/>
              </a:rPr>
              <a:t>__________</a:t>
            </a:r>
          </a:p>
          <a:p>
            <a:endParaRPr lang="en-US" dirty="0">
              <a:latin typeface="Arial"/>
              <a:ea typeface="ＭＳ Ｐゴシック" charset="0"/>
              <a:cs typeface="Arial"/>
            </a:endParaRPr>
          </a:p>
          <a:p>
            <a:r>
              <a:rPr lang="en-US" dirty="0">
                <a:latin typeface="Arial"/>
                <a:ea typeface="ＭＳ Ｐゴシック" charset="0"/>
                <a:cs typeface="Arial"/>
              </a:rPr>
              <a:t>http://</a:t>
            </a:r>
            <a:r>
              <a:rPr lang="en-US" dirty="0" err="1">
                <a:latin typeface="Arial"/>
                <a:ea typeface="ＭＳ Ｐゴシック" charset="0"/>
                <a:cs typeface="Arial"/>
              </a:rPr>
              <a:t>www.truthwhys.com</a:t>
            </a:r>
            <a:r>
              <a:rPr lang="en-US" dirty="0">
                <a:latin typeface="Arial"/>
                <a:ea typeface="ＭＳ Ｐゴシック" charset="0"/>
                <a:cs typeface="Arial"/>
              </a:rPr>
              <a:t>/news/revelation-part-15-chapter-3-sardis-philadelphia-and-laodicea/ has many good historical</a:t>
            </a:r>
            <a:r>
              <a:rPr lang="en-US" baseline="0" dirty="0">
                <a:latin typeface="Arial"/>
                <a:ea typeface="ＭＳ Ｐゴシック" charset="0"/>
                <a:cs typeface="Arial"/>
              </a:rPr>
              <a:t> notes</a:t>
            </a:r>
            <a:endParaRPr lang="en-US" dirty="0">
              <a:latin typeface="Arial"/>
              <a:ea typeface="ＭＳ Ｐゴシック" charset="0"/>
              <a:cs typeface="Arial"/>
            </a:endParaRPr>
          </a:p>
        </p:txBody>
      </p:sp>
      <p:sp>
        <p:nvSpPr>
          <p:cNvPr id="803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AA44B61-38F9-924C-9B2A-DB0C7F19590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Arial"/>
                <a:ea typeface="ＭＳ Ｐゴシック" charset="0"/>
                <a:cs typeface="Arial"/>
              </a:rPr>
              <a:t>What does it mean that Jesus is the “Amen” (3:14b)?</a:t>
            </a:r>
          </a:p>
          <a:p>
            <a:r>
              <a:rPr lang="en-US" dirty="0">
                <a:latin typeface="Arial"/>
                <a:ea typeface="ＭＳ Ｐゴシック" charset="0"/>
                <a:cs typeface="Arial"/>
              </a:rPr>
              <a:t>“Amen” means “so be it,” so Christ is the sovereign ruler who declares what will be.</a:t>
            </a:r>
          </a:p>
          <a:p>
            <a:r>
              <a:rPr lang="en-US" dirty="0">
                <a:latin typeface="Arial"/>
                <a:ea typeface="ＭＳ Ｐゴシック" charset="0"/>
                <a:cs typeface="Arial"/>
              </a:rPr>
              <a:t>When we say “Amen,” we don’t proclaim anything into reality.  Instead, we acknowledge Christ’s authority.  We say Amen but he is the Amen!</a:t>
            </a:r>
          </a:p>
          <a:p>
            <a:endParaRPr lang="en-US" dirty="0">
              <a:latin typeface="Arial"/>
              <a:ea typeface="ＭＳ Ｐゴシック" charset="0"/>
              <a:cs typeface="Arial"/>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Arial"/>
                <a:ea typeface="ＭＳ Ｐゴシック" charset="0"/>
                <a:cs typeface="Arial"/>
              </a:rPr>
              <a:t>What does it mean that Jesus is the “faithful and true witness” (3:14c)?</a:t>
            </a:r>
          </a:p>
          <a:p>
            <a:r>
              <a:rPr lang="en-US" dirty="0">
                <a:latin typeface="Arial"/>
                <a:ea typeface="ＭＳ Ｐゴシック" charset="0"/>
                <a:cs typeface="Arial"/>
              </a:rPr>
              <a:t>The phrase in 1:5 means Jesus is the faithful source of the book of Revelation.</a:t>
            </a:r>
          </a:p>
          <a:p>
            <a:r>
              <a:rPr lang="en-US" dirty="0">
                <a:latin typeface="Arial"/>
                <a:ea typeface="ＭＳ Ｐゴシック" charset="0"/>
                <a:cs typeface="Arial"/>
              </a:rPr>
              <a:t>So he is a true witness of the evidence about to be shown about Laodicea.</a:t>
            </a:r>
          </a:p>
          <a:p>
            <a:endParaRPr lang="en-US" dirty="0">
              <a:latin typeface="Arial"/>
              <a:ea typeface="ＭＳ Ｐゴシック" charset="0"/>
              <a:cs typeface="Arial"/>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Arial"/>
                <a:ea typeface="ＭＳ Ｐゴシック" charset="0"/>
                <a:cs typeface="Arial"/>
              </a:rPr>
              <a:t>What does it mean that Jesus is the “beginning of God’s [new NLT] creation” (3:14c)?  Does this mean Jesus is created?</a:t>
            </a:r>
          </a:p>
          <a:p>
            <a:r>
              <a:rPr lang="en-US" dirty="0">
                <a:latin typeface="Arial"/>
                <a:ea typeface="ＭＳ Ｐゴシック" charset="0"/>
                <a:cs typeface="Arial"/>
              </a:rPr>
              <a:t>We like to lower Christ to make ourselves look better.  Nearby Colossae followed the error that Jesus was less than God some 35 years earlier.  But a “created Jesus” would contradict the other descriptions of Christ as eternal in 1:18 and 2:8.</a:t>
            </a:r>
          </a:p>
          <a:p>
            <a:r>
              <a:rPr lang="en-US" dirty="0">
                <a:latin typeface="Arial"/>
                <a:ea typeface="ＭＳ Ｐゴシック" charset="0"/>
                <a:cs typeface="Arial"/>
              </a:rPr>
              <a:t>The better sense is that Jesus is the Creator himself.  He is the authority to whom we will give an account of our lives!</a:t>
            </a:r>
          </a:p>
          <a:p>
            <a:endParaRPr lang="en-US" dirty="0">
              <a:latin typeface="Arial"/>
              <a:ea typeface="ＭＳ Ｐゴシック" charset="0"/>
              <a:cs typeface="Arial"/>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Humbly realize the exalted state of the One we’re apathetic about!</a:t>
            </a:r>
            <a:r>
              <a:rPr lang="en-SG" dirty="0">
                <a:effectLst/>
                <a:latin typeface="Arial"/>
                <a:cs typeface="Arial"/>
              </a:rPr>
              <a:t> </a:t>
            </a:r>
          </a:p>
          <a:p>
            <a:r>
              <a:rPr lang="en-US" sz="1200" kern="1200" dirty="0">
                <a:solidFill>
                  <a:schemeClr val="tx1"/>
                </a:solidFill>
                <a:effectLst/>
                <a:latin typeface="Arial"/>
                <a:ea typeface="+mn-ea"/>
                <a:cs typeface="Arial"/>
              </a:rPr>
              <a:t>So the first way to cure spiritual apathy is to see our true relationship with Christ—he is God and we are not.  The second way to cure spiritual apathy is to…</a:t>
            </a:r>
            <a:endParaRPr lang="en-US" dirty="0">
              <a:latin typeface="Arial"/>
              <a:ea typeface="ＭＳ Ｐゴシック" charset="0"/>
              <a:cs typeface="Arial"/>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Jesus lovingly corrects us in our lukewarm state.</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This is the rebuke by Christ: lukewarm, not cold or hot.</a:t>
            </a:r>
            <a:r>
              <a:rPr lang="en-SG" dirty="0">
                <a:effectLst/>
                <a:latin typeface="Arial"/>
                <a:cs typeface="Arial"/>
              </a:rPr>
              <a:t> </a:t>
            </a:r>
            <a:endParaRPr lang="en-US" dirty="0">
              <a:latin typeface="Arial"/>
              <a:ea typeface="ＭＳ Ｐゴシック" charset="0"/>
              <a:cs typeface="Arial"/>
            </a:endParaRPr>
          </a:p>
          <a:p>
            <a:r>
              <a:rPr lang="en-US" dirty="0">
                <a:latin typeface="Arial"/>
                <a:ea typeface="ＭＳ Ｐゴシック" charset="0"/>
                <a:cs typeface="Arial"/>
              </a:rPr>
              <a:t>________________</a:t>
            </a:r>
          </a:p>
          <a:p>
            <a:r>
              <a:rPr lang="en-US" dirty="0">
                <a:latin typeface="Arial"/>
                <a:ea typeface="ＭＳ Ｐゴシック" charset="0"/>
                <a:cs typeface="Arial"/>
              </a:rPr>
              <a:t>http://</a:t>
            </a:r>
            <a:r>
              <a:rPr lang="en-US" dirty="0" err="1">
                <a:latin typeface="Arial"/>
                <a:ea typeface="ＭＳ Ｐゴシック" charset="0"/>
                <a:cs typeface="Arial"/>
              </a:rPr>
              <a:t>www.truthwhys.com</a:t>
            </a:r>
            <a:r>
              <a:rPr lang="en-US" dirty="0">
                <a:latin typeface="Arial"/>
                <a:ea typeface="ＭＳ Ｐゴシック" charset="0"/>
                <a:cs typeface="Arial"/>
              </a:rPr>
              <a:t>/news/revelation-part-15-chapter-3-sardis-philadelphia-and-laodicea/ has many good historical</a:t>
            </a:r>
            <a:r>
              <a:rPr lang="en-US" baseline="0" dirty="0">
                <a:latin typeface="Arial"/>
                <a:ea typeface="ＭＳ Ｐゴシック" charset="0"/>
                <a:cs typeface="Arial"/>
              </a:rPr>
              <a:t> notes</a:t>
            </a:r>
            <a:endParaRPr lang="en-US" dirty="0">
              <a:latin typeface="Arial"/>
              <a:ea typeface="ＭＳ Ｐゴシック" charset="0"/>
              <a:cs typeface="Arial"/>
            </a:endParaRPr>
          </a:p>
        </p:txBody>
      </p:sp>
      <p:sp>
        <p:nvSpPr>
          <p:cNvPr id="803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AA44B61-38F9-924C-9B2A-DB0C7F19590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know all the things that you do…” [read 3:15]</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0D7082-5559-D34D-BB44-BE1C2BCDE9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5103961"/>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0D7082-5559-D34D-BB44-BE1C2BCDE9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1916948"/>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a:ea typeface="+mn-ea"/>
                <a:cs typeface="Arial"/>
              </a:rPr>
              <a:t>The city had poor water resources so it had its water channeled from nearby cities.  With their vast wealth, the people of Laodicea built an elaborate aqueduct system.</a:t>
            </a:r>
            <a:r>
              <a:rPr lang="en-SG" dirty="0">
                <a:effectLst/>
                <a:latin typeface="Arial"/>
                <a:cs typeface="Arial"/>
              </a:rPr>
              <a:t> </a:t>
            </a:r>
            <a:r>
              <a:rPr lang="en-US" dirty="0"/>
              <a:t>Hardly anything remains of the aqueduct. This picture at the upper right are from another city.</a:t>
            </a:r>
          </a:p>
          <a:p>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0D7082-5559-D34D-BB44-BE1C2BCDE9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266972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01767A-241A-2F42-89C0-D29FB5ADD14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sz="1200" kern="1200" dirty="0">
                <a:solidFill>
                  <a:schemeClr val="tx1"/>
                </a:solidFill>
                <a:effectLst/>
                <a:latin typeface="Arial"/>
                <a:ea typeface="+mn-ea"/>
                <a:cs typeface="Arial"/>
              </a:rPr>
              <a:t>Hot water was piped from the nearby Hierapolis hot springs to the north.  Cold water came via aqueduct from Colossae’s cold, refreshing springs to the east.  However, to their horror, after the entire project was finished, they discovered that by the time the water reached Laodicea, it was lukewarm!</a:t>
            </a:r>
            <a:r>
              <a:rPr lang="en-SG" dirty="0">
                <a:effectLst/>
                <a:latin typeface="Arial"/>
                <a:cs typeface="Arial"/>
              </a:rPr>
              <a:t>  </a:t>
            </a:r>
          </a:p>
          <a:p>
            <a:r>
              <a:rPr lang="en-SG" dirty="0">
                <a:effectLst/>
                <a:latin typeface="Arial"/>
                <a:cs typeface="Arial"/>
              </a:rPr>
              <a:t>H + C = L or Hierapolis</a:t>
            </a:r>
            <a:r>
              <a:rPr lang="en-SG" baseline="0" dirty="0">
                <a:effectLst/>
                <a:latin typeface="Arial"/>
                <a:cs typeface="Arial"/>
              </a:rPr>
              <a:t> + Colossae = Laodicea or Hot + Cold = Lukewarm</a:t>
            </a:r>
          </a:p>
          <a:p>
            <a:r>
              <a:rPr lang="en-SG" baseline="0" dirty="0">
                <a:effectLst/>
                <a:latin typeface="Arial"/>
                <a:ea typeface="ＭＳ Ｐゴシック" charset="0"/>
                <a:cs typeface="Arial"/>
              </a:rPr>
              <a:t>It also had a high calcium content so that it made people vomit it out!</a:t>
            </a:r>
            <a:endParaRPr lang="en-US" dirty="0">
              <a:latin typeface="Arial"/>
              <a:ea typeface="ＭＳ Ｐゴシック" charset="0"/>
              <a:cs typeface="Arial"/>
            </a:endParaRPr>
          </a:p>
          <a:p>
            <a:r>
              <a:rPr lang="en-US" dirty="0">
                <a:latin typeface="Times New Roman" charset="0"/>
                <a:ea typeface="ＭＳ Ｐゴシック" charset="0"/>
                <a:cs typeface="ＭＳ Ｐゴシック" charset="0"/>
              </a:rPr>
              <a:t>Both lines use thick terracotta pipes with a double siphon system. It has a modern water system now, but the remains of calcium carbonite remain on the ancient pipes. It ended with central and southern distribution centers. Colossae lay only 2.5 miles to the east.</a:t>
            </a: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Most people preferred drinks either hot or cold back then—and today too.</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What does hot, cold and lukewarm mean (3:15-16a)?  I think this refers to spiritual fervor:</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 “Hot” means we have a fire for Christ—an excitement about him.  • His command, of course, is for us to have a spiritual “fire” for him.</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 “Cold” indicates spiritual opposition • where we reject Christ.</a:t>
            </a:r>
            <a:endParaRPr lang="en-SG" sz="1200" kern="1200" dirty="0">
              <a:solidFill>
                <a:schemeClr val="tx1"/>
              </a:solidFill>
              <a:effectLst/>
              <a:latin typeface="Arial"/>
              <a:ea typeface="+mn-ea"/>
              <a:cs typeface="Arial"/>
            </a:endParaRPr>
          </a:p>
          <a:p>
            <a:r>
              <a:rPr lang="en-US" sz="1200" kern="1200" dirty="0">
                <a:solidFill>
                  <a:schemeClr val="tx1"/>
                </a:solidFill>
                <a:effectLst/>
                <a:latin typeface="Arial"/>
                <a:ea typeface="+mn-ea"/>
                <a:cs typeface="Arial"/>
              </a:rPr>
              <a:t>• “Lukewarm” Christians compromise • and only pretend to be walking with Christ.</a:t>
            </a:r>
            <a:endParaRPr lang="en-SG" sz="1200" kern="1200" dirty="0">
              <a:solidFill>
                <a:schemeClr val="tx1"/>
              </a:solidFill>
              <a:effectLst/>
              <a:latin typeface="Arial"/>
              <a:ea typeface="+mn-ea"/>
              <a:cs typeface="Arial"/>
            </a:endParaRPr>
          </a:p>
          <a:p>
            <a:endParaRPr lang="en-SG" sz="1200" kern="1200" dirty="0">
              <a:solidFill>
                <a:schemeClr val="tx1"/>
              </a:solidFill>
              <a:effectLst/>
              <a:latin typeface="Arial"/>
              <a:ea typeface="+mn-ea"/>
              <a:cs typeface="Arial"/>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Arial"/>
                <a:ea typeface="ＭＳ Ｐゴシック" charset="0"/>
                <a:cs typeface="Arial"/>
              </a:rPr>
              <a:t>Why would Christ actually prefer for people to be either hot or cold (3:15b)?</a:t>
            </a:r>
          </a:p>
          <a:p>
            <a:r>
              <a:rPr lang="en-US" dirty="0">
                <a:latin typeface="Arial"/>
                <a:ea typeface="ＭＳ Ｐゴシック" charset="0"/>
                <a:cs typeface="Arial"/>
              </a:rPr>
              <a:t>Jesus prefers for us to honest with him since he knows our true spiritual condition anyway.  </a:t>
            </a: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Arial"/>
                <a:ea typeface="ＭＳ Ｐゴシック" charset="0"/>
                <a:cs typeface="Arial"/>
              </a:rPr>
              <a:t>It’s better to admit that we are “cold”—to say that we are rejecting him…</a:t>
            </a: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Arial"/>
                <a:ea typeface="ＭＳ Ｐゴシック" charset="0"/>
                <a:cs typeface="Arial"/>
              </a:rPr>
              <a:t>…than it is to pretend that we are not.  Lukewarm means apathetic.</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23</a:t>
            </a:fld>
            <a:endParaRPr lang="en-GB" sz="1200">
              <a:solidFill>
                <a:prstClr val="white"/>
              </a:solidFill>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Laodicea’s lukewarm water and calcium made a visitor want to vomit!</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0D7082-5559-D34D-BB44-BE1C2BCDE9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619640"/>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0D7082-5559-D34D-BB44-BE1C2BCDE9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0799729"/>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 Those who are spiritually complacent will not lose their salvation, for many other texts show us that those who genuinely know Christ have eternal life.</a:t>
            </a:r>
            <a:r>
              <a:rPr lang="en-SG" dirty="0">
                <a:effectLst/>
                <a:latin typeface="Arial"/>
                <a:cs typeface="Arial"/>
              </a:rPr>
              <a:t> </a:t>
            </a:r>
          </a:p>
          <a:p>
            <a:r>
              <a:rPr lang="en-US" sz="1200" kern="1200" dirty="0">
                <a:solidFill>
                  <a:schemeClr val="tx1"/>
                </a:solidFill>
                <a:effectLst/>
                <a:latin typeface="Arial"/>
                <a:ea typeface="+mn-ea"/>
                <a:cs typeface="Arial"/>
              </a:rPr>
              <a:t>• It seems better to see this as Christ taking away their privileges in discipline</a:t>
            </a:r>
            <a:r>
              <a:rPr lang="en-SG" sz="1200" kern="1200" dirty="0">
                <a:solidFill>
                  <a:schemeClr val="tx1"/>
                </a:solidFill>
                <a:effectLst/>
                <a:latin typeface="Arial"/>
                <a:ea typeface="+mn-ea"/>
                <a:cs typeface="Arial"/>
              </a:rPr>
              <a:t>.</a:t>
            </a:r>
            <a:endParaRPr lang="en-US" dirty="0">
              <a:latin typeface="Arial"/>
              <a:ea typeface="ＭＳ Ｐゴシック" charset="0"/>
              <a:cs typeface="Arial"/>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1" name="Slide Image Placeholder 1"/>
          <p:cNvSpPr>
            <a:spLocks noGrp="1" noRot="1" noChangeAspect="1"/>
          </p:cNvSpPr>
          <p:nvPr>
            <p:ph type="sldImg"/>
          </p:nvPr>
        </p:nvSpPr>
        <p:spPr>
          <a:ln/>
        </p:spPr>
      </p:sp>
      <p:sp>
        <p:nvSpPr>
          <p:cNvPr id="78336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This is exactly what happened.  The existence of</a:t>
            </a:r>
            <a:r>
              <a:rPr lang="en-US" sz="1200" kern="1200" baseline="0" dirty="0">
                <a:solidFill>
                  <a:schemeClr val="tx1"/>
                </a:solidFill>
                <a:effectLst/>
                <a:latin typeface="Arial"/>
                <a:ea typeface="+mn-ea"/>
                <a:cs typeface="Arial"/>
              </a:rPr>
              <a:t> the church's witness was threatened as was Ephesus. This was no empty warning.</a:t>
            </a:r>
            <a:endParaRPr lang="en-US" dirty="0">
              <a:latin typeface="Arial"/>
              <a:ea typeface="ＭＳ Ｐゴシック" charset="0"/>
              <a:cs typeface="Arial"/>
            </a:endParaRPr>
          </a:p>
        </p:txBody>
      </p:sp>
      <p:sp>
        <p:nvSpPr>
          <p:cNvPr id="7833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5AE2B59-5B8D-064D-9374-2628577C9EC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Laodicea’s lukewarm spiritual attitude eventually led to the destruction of the city.  Since the 13</a:t>
            </a:r>
            <a:r>
              <a:rPr lang="en-US" sz="1200" kern="1200" baseline="0" dirty="0">
                <a:solidFill>
                  <a:schemeClr val="tx1"/>
                </a:solidFill>
                <a:effectLst/>
                <a:latin typeface="Arial"/>
                <a:ea typeface="+mn-ea"/>
                <a:cs typeface="Arial"/>
              </a:rPr>
              <a:t>th</a:t>
            </a:r>
            <a:r>
              <a:rPr lang="en-US" sz="1200" kern="1200" dirty="0">
                <a:solidFill>
                  <a:schemeClr val="tx1"/>
                </a:solidFill>
                <a:effectLst/>
                <a:latin typeface="Arial"/>
                <a:ea typeface="+mn-ea"/>
                <a:cs typeface="Arial"/>
              </a:rPr>
              <a:t> century AD it has been in ruins.</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0D7082-5559-D34D-BB44-BE1C2BCDE9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2174964"/>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Arial"/>
                <a:ea typeface="ＭＳ Ｐゴシック" charset="0"/>
                <a:cs typeface="Arial"/>
              </a:rPr>
              <a:t>The amazing Singapore</a:t>
            </a:r>
            <a:r>
              <a:rPr lang="en-US" sz="1200" kern="1200" dirty="0">
                <a:solidFill>
                  <a:schemeClr val="tx1"/>
                </a:solidFill>
                <a:effectLst/>
                <a:latin typeface="Arial"/>
                <a:ea typeface="+mn-ea"/>
                <a:cs typeface="Arial"/>
              </a:rPr>
              <a:t> “super trees” that catch water</a:t>
            </a:r>
            <a:r>
              <a:rPr lang="mr-IN" sz="1200" kern="1200" dirty="0">
                <a:solidFill>
                  <a:schemeClr val="tx1"/>
                </a:solidFill>
                <a:effectLst/>
                <a:latin typeface="Arial"/>
                <a:ea typeface="+mn-ea"/>
                <a:cs typeface="Arial"/>
              </a:rPr>
              <a:t>…</a:t>
            </a:r>
            <a:endParaRPr lang="en-US" dirty="0">
              <a:latin typeface="Arial"/>
              <a:ea typeface="ＭＳ Ｐゴシック" charset="0"/>
              <a:cs typeface="Arial"/>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mr-IN" dirty="0">
                <a:latin typeface="Arial"/>
                <a:ea typeface="ＭＳ Ｐゴシック" charset="0"/>
                <a:cs typeface="Arial"/>
              </a:rPr>
              <a:t>…</a:t>
            </a:r>
            <a:r>
              <a:rPr lang="en-US" dirty="0">
                <a:latin typeface="Arial"/>
                <a:ea typeface="ＭＳ Ｐゴシック" charset="0"/>
                <a:cs typeface="Arial"/>
              </a:rPr>
              <a:t>and the state-of-the-art desalination</a:t>
            </a:r>
            <a:r>
              <a:rPr lang="en-US" baseline="0" dirty="0">
                <a:latin typeface="Arial"/>
                <a:ea typeface="ＭＳ Ｐゴシック" charset="0"/>
                <a:cs typeface="Arial"/>
              </a:rPr>
              <a:t> plant</a:t>
            </a:r>
            <a:r>
              <a:rPr lang="mr-IN" baseline="0" dirty="0">
                <a:latin typeface="Arial"/>
                <a:ea typeface="ＭＳ Ｐゴシック" charset="0"/>
                <a:cs typeface="Arial"/>
              </a:rPr>
              <a:t>…</a:t>
            </a:r>
            <a:endParaRPr lang="en-US" dirty="0">
              <a:latin typeface="Arial"/>
              <a:ea typeface="ＭＳ Ｐゴシック" charset="0"/>
              <a:cs typeface="Arial"/>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mr-IN" dirty="0">
                <a:latin typeface="Arial"/>
                <a:ea typeface="ＭＳ Ｐゴシック" charset="0"/>
                <a:cs typeface="Arial"/>
              </a:rPr>
              <a:t>…</a:t>
            </a:r>
            <a:r>
              <a:rPr lang="en-US" sz="1200" kern="1200" dirty="0">
                <a:solidFill>
                  <a:schemeClr val="tx1"/>
                </a:solidFill>
                <a:effectLst/>
                <a:latin typeface="Arial"/>
                <a:ea typeface="+mn-ea"/>
                <a:cs typeface="Arial"/>
              </a:rPr>
              <a:t>will someday also be ruins</a:t>
            </a:r>
            <a:r>
              <a:rPr lang="en-SG" sz="1200" kern="1200" dirty="0">
                <a:solidFill>
                  <a:schemeClr val="tx1"/>
                </a:solidFill>
                <a:effectLst/>
                <a:latin typeface="Arial"/>
                <a:ea typeface="+mn-ea"/>
                <a:cs typeface="Arial"/>
              </a:rPr>
              <a:t>.</a:t>
            </a:r>
            <a:endParaRPr lang="en-US" dirty="0">
              <a:latin typeface="Arial"/>
              <a:ea typeface="ＭＳ Ｐゴシック" charset="0"/>
              <a:cs typeface="Arial"/>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Lukewarm Christians sometimes think that Jesus’ demands on their life make them sick.  </a:t>
            </a:r>
          </a:p>
          <a:p>
            <a:r>
              <a:rPr lang="en-US" sz="1200" kern="1200" dirty="0">
                <a:solidFill>
                  <a:schemeClr val="tx1"/>
                </a:solidFill>
                <a:effectLst/>
                <a:latin typeface="Arial"/>
                <a:ea typeface="+mn-ea"/>
                <a:cs typeface="Arial"/>
              </a:rPr>
              <a:t>• But do </a:t>
            </a:r>
            <a:r>
              <a:rPr lang="en-US" sz="1200" i="1" kern="1200" dirty="0">
                <a:solidFill>
                  <a:schemeClr val="tx1"/>
                </a:solidFill>
                <a:effectLst/>
                <a:latin typeface="Arial"/>
                <a:ea typeface="+mn-ea"/>
                <a:cs typeface="Arial"/>
              </a:rPr>
              <a:t>you</a:t>
            </a:r>
            <a:r>
              <a:rPr lang="en-US" sz="1200" kern="1200" dirty="0">
                <a:solidFill>
                  <a:schemeClr val="tx1"/>
                </a:solidFill>
                <a:effectLst/>
                <a:latin typeface="Arial"/>
                <a:ea typeface="+mn-ea"/>
                <a:cs typeface="Arial"/>
              </a:rPr>
              <a:t> make </a:t>
            </a:r>
            <a:r>
              <a:rPr lang="en-US" sz="1200" i="1" kern="1200" dirty="0">
                <a:solidFill>
                  <a:schemeClr val="tx1"/>
                </a:solidFill>
                <a:effectLst/>
                <a:latin typeface="Arial"/>
                <a:ea typeface="+mn-ea"/>
                <a:cs typeface="Arial"/>
              </a:rPr>
              <a:t>Jesus</a:t>
            </a:r>
            <a:r>
              <a:rPr lang="en-US" sz="1200" kern="1200" dirty="0">
                <a:solidFill>
                  <a:schemeClr val="tx1"/>
                </a:solidFill>
                <a:effectLst/>
                <a:latin typeface="Arial"/>
                <a:ea typeface="+mn-ea"/>
                <a:cs typeface="Arial"/>
              </a:rPr>
              <a:t> sick? Does Jesus say about you, "No, you make ME sick!"?  Is he sick of your apathy, your compromise, your unwillingness to take a stand on anything for him?</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0D7082-5559-D34D-BB44-BE1C2BCDE9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3215309"/>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Humbly realize the exalted state of the One we’re apathetic about!</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716E0E-596D-654F-B01F-D81B198359AE}" type="slidenum">
              <a:rPr lang="en-US">
                <a:solidFill>
                  <a:prstClr val="black"/>
                </a:solidFill>
              </a:rPr>
              <a:pPr/>
              <a:t>24</a:t>
            </a:fld>
            <a:endParaRPr lang="en-US">
              <a:solidFill>
                <a:prstClr val="black"/>
              </a:solidFill>
            </a:endParaRPr>
          </a:p>
        </p:txBody>
      </p:sp>
      <p:sp>
        <p:nvSpPr>
          <p:cNvPr id="399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9939" name="Rectangle 3"/>
          <p:cNvSpPr>
            <a:spLocks noGrp="1" noChangeArrowheads="1"/>
          </p:cNvSpPr>
          <p:nvPr>
            <p:ph type="body" idx="1"/>
          </p:nvPr>
        </p:nvSpPr>
        <p:spPr/>
        <p:txBody>
          <a:bodyPr/>
          <a:lstStyle/>
          <a:p>
            <a:pPr marL="228600" indent="-228600"/>
            <a:r>
              <a:rPr lang="en-US" b="1" dirty="0"/>
              <a:t>Historical Background</a:t>
            </a:r>
          </a:p>
          <a:p>
            <a:pPr marL="228600" indent="-228600">
              <a:buFontTx/>
              <a:buAutoNum type="arabicPeriod"/>
            </a:pPr>
            <a:r>
              <a:rPr lang="en-US" dirty="0"/>
              <a:t>Sardis was a city of Roman Asia, located in western modern-day Turkey. The acropolis of Sardis, large and imposing, is part of the edge of the mountain range </a:t>
            </a:r>
            <a:r>
              <a:rPr lang="en-US" dirty="0" err="1"/>
              <a:t>Tmolus</a:t>
            </a:r>
            <a:r>
              <a:rPr lang="en-US" dirty="0"/>
              <a:t>, forming a natural fortress difficult to penetrate.  Unfortunately, few ruins have been found upon it.</a:t>
            </a:r>
          </a:p>
          <a:p>
            <a:pPr marL="228600" indent="-228600">
              <a:buFontTx/>
              <a:buAutoNum type="arabicPeriod"/>
            </a:pPr>
            <a:r>
              <a:rPr lang="en-US" dirty="0"/>
              <a:t>Lydia—Founded in 1200 B.C., Sardis was the capital of the Lydian kingdom under King </a:t>
            </a:r>
            <a:r>
              <a:rPr lang="en-US" dirty="0" err="1"/>
              <a:t>Gyges</a:t>
            </a:r>
            <a:r>
              <a:rPr lang="en-US" dirty="0"/>
              <a:t>.  It was a prosperous city, especially under Croesus; its wealth was thought to come from the </a:t>
            </a:r>
            <a:r>
              <a:rPr lang="en-US" dirty="0" err="1"/>
              <a:t>Pactolis</a:t>
            </a:r>
            <a:r>
              <a:rPr lang="en-US" dirty="0"/>
              <a:t> River, which ran through the ancient city.  According to mythology, this was the river of the great Phrygian King Midas, in which he washed to cleanse himself of his </a:t>
            </a:r>
            <a:r>
              <a:rPr lang="en-US" altLang="ja-JP" dirty="0">
                <a:latin typeface="Arial"/>
              </a:rPr>
              <a:t>"</a:t>
            </a:r>
            <a:r>
              <a:rPr lang="en-US" dirty="0"/>
              <a:t>golden touch,</a:t>
            </a:r>
            <a:r>
              <a:rPr lang="en-US" altLang="ja-JP" dirty="0">
                <a:latin typeface="Arial"/>
              </a:rPr>
              <a:t>"</a:t>
            </a:r>
            <a:r>
              <a:rPr lang="en-US" dirty="0"/>
              <a:t> which even turned his food to gold.  Gold found on the banks of the </a:t>
            </a:r>
            <a:r>
              <a:rPr lang="en-US" dirty="0" err="1"/>
              <a:t>Pactolis</a:t>
            </a:r>
            <a:r>
              <a:rPr lang="en-US" dirty="0"/>
              <a:t> was used for the production of gold coins during this time.</a:t>
            </a:r>
          </a:p>
          <a:p>
            <a:pPr marL="228600" indent="-228600">
              <a:buFontTx/>
              <a:buAutoNum type="arabicPeriod"/>
            </a:pPr>
            <a:r>
              <a:rPr lang="en-US" dirty="0"/>
              <a:t>Persia—When Kings Cyrus of the Persians besieged and took the city (then called </a:t>
            </a:r>
            <a:r>
              <a:rPr lang="en-US" dirty="0" err="1"/>
              <a:t>Pers</a:t>
            </a:r>
            <a:r>
              <a:rPr lang="en-US" dirty="0"/>
              <a:t> </a:t>
            </a:r>
            <a:r>
              <a:rPr lang="en-US" i="1" dirty="0" err="1"/>
              <a:t>Sparda</a:t>
            </a:r>
            <a:r>
              <a:rPr lang="en-US" dirty="0"/>
              <a:t>) in 546 B.C., Lydian control came to an end.  Cyrus took the citadel by means of scaling the cliffs in the dark of night, a method repeated years later (214 B.C.) by Antiochus the Great.</a:t>
            </a:r>
          </a:p>
          <a:p>
            <a:pPr marL="228600" indent="-228600">
              <a:buFontTx/>
              <a:buAutoNum type="arabicPeriod"/>
            </a:pPr>
            <a:r>
              <a:rPr lang="en-US" dirty="0"/>
              <a:t>Greece—Alexander the Great gave Sardis its independence in 333 B.C.  Sardis was under Seleucid control from 270-190 B.C.</a:t>
            </a:r>
          </a:p>
          <a:p>
            <a:pPr marL="228600" indent="-228600">
              <a:buFontTx/>
              <a:buAutoNum type="arabicPeriod"/>
            </a:pPr>
            <a:r>
              <a:rPr lang="en-US" dirty="0"/>
              <a:t>Rome—In 188 B.C. the Romans defeated Antiochus III and gave Sardis to King </a:t>
            </a:r>
            <a:r>
              <a:rPr lang="en-US" dirty="0" err="1"/>
              <a:t>Eumenes</a:t>
            </a:r>
            <a:r>
              <a:rPr lang="en-US" dirty="0"/>
              <a:t> II of </a:t>
            </a:r>
            <a:r>
              <a:rPr lang="en-US" dirty="0" err="1"/>
              <a:t>Pergamos</a:t>
            </a:r>
            <a:r>
              <a:rPr lang="en-US" dirty="0"/>
              <a:t>, who held control until 133 B.C. when it came back to Roman power.  Sardis honored various Roman Caesars and remained a prominent city until ca. 26 A.D., when it lost out to Smyrna for the privilege of building the imperial temple.</a:t>
            </a: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Jesus lovingly corrects us in our lukewarm state—so</a:t>
            </a:r>
            <a:r>
              <a:rPr lang="en-US" sz="1200" kern="1200" baseline="0" dirty="0">
                <a:solidFill>
                  <a:schemeClr val="tx1"/>
                </a:solidFill>
                <a:effectLst/>
                <a:latin typeface="Arial"/>
                <a:ea typeface="+mn-ea"/>
                <a:cs typeface="Arial"/>
              </a:rPr>
              <a:t> accept this gentle advice.</a:t>
            </a:r>
            <a:endParaRPr lang="en-US" dirty="0">
              <a:latin typeface="Arial"/>
              <a:ea typeface="ＭＳ Ｐゴシック" charset="0"/>
              <a:cs typeface="Arial"/>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Christ’s solution to compromise is that</a:t>
            </a:r>
            <a:r>
              <a:rPr lang="en-US" sz="1200" kern="1200" baseline="0" dirty="0">
                <a:solidFill>
                  <a:schemeClr val="tx1"/>
                </a:solidFill>
                <a:effectLst/>
                <a:latin typeface="Arial"/>
                <a:ea typeface="+mn-ea"/>
                <a:cs typeface="Arial"/>
              </a:rPr>
              <a:t> we</a:t>
            </a:r>
            <a:r>
              <a:rPr lang="en-US" sz="1200" kern="1200" dirty="0">
                <a:solidFill>
                  <a:schemeClr val="tx1"/>
                </a:solidFill>
                <a:effectLst/>
                <a:latin typeface="Arial"/>
                <a:ea typeface="+mn-ea"/>
                <a:cs typeface="Arial"/>
              </a:rPr>
              <a:t> accept his generous offer instead of trusting ourselves!</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Arial"/>
                <a:ea typeface="ＭＳ Ｐゴシック" charset="0"/>
                <a:cs typeface="Arial"/>
              </a:rPr>
              <a:t>Read 3:17.</a:t>
            </a:r>
          </a:p>
          <a:p>
            <a:r>
              <a:rPr lang="en-US" dirty="0">
                <a:latin typeface="Arial"/>
                <a:ea typeface="ＭＳ Ｐゴシック" charset="0"/>
                <a:cs typeface="Arial"/>
              </a:rPr>
              <a:t>____________</a:t>
            </a:r>
          </a:p>
          <a:p>
            <a:endParaRPr lang="en-US" dirty="0">
              <a:latin typeface="Arial"/>
              <a:ea typeface="ＭＳ Ｐゴシック" charset="0"/>
              <a:cs typeface="Arial"/>
            </a:endParaRPr>
          </a:p>
          <a:p>
            <a:r>
              <a:rPr lang="en-US" dirty="0">
                <a:latin typeface="Arial"/>
                <a:ea typeface="ＭＳ Ｐゴシック" charset="0"/>
                <a:cs typeface="Arial"/>
              </a:rPr>
              <a:t>http://</a:t>
            </a:r>
            <a:r>
              <a:rPr lang="en-US" dirty="0" err="1">
                <a:latin typeface="Arial"/>
                <a:ea typeface="ＭＳ Ｐゴシック" charset="0"/>
                <a:cs typeface="Arial"/>
              </a:rPr>
              <a:t>www.truthwhys.com</a:t>
            </a:r>
            <a:r>
              <a:rPr lang="en-US" dirty="0">
                <a:latin typeface="Arial"/>
                <a:ea typeface="ＭＳ Ｐゴシック" charset="0"/>
                <a:cs typeface="Arial"/>
              </a:rPr>
              <a:t>/news/revelation-part-15-chapter-3-sardis-philadelphia-and-laodicea/ has many good historical</a:t>
            </a:r>
            <a:r>
              <a:rPr lang="en-US" baseline="0" dirty="0">
                <a:latin typeface="Arial"/>
                <a:ea typeface="ＭＳ Ｐゴシック" charset="0"/>
                <a:cs typeface="Arial"/>
              </a:rPr>
              <a:t> notes</a:t>
            </a:r>
            <a:endParaRPr lang="en-US" dirty="0">
              <a:latin typeface="Arial"/>
              <a:ea typeface="ＭＳ Ｐゴシック" charset="0"/>
              <a:cs typeface="Arial"/>
            </a:endParaRPr>
          </a:p>
        </p:txBody>
      </p:sp>
      <p:sp>
        <p:nvSpPr>
          <p:cNvPr id="803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AA44B61-38F9-924C-9B2A-DB0C7F19590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Arial"/>
                <a:ea typeface="ＭＳ Ｐゴシック" charset="0"/>
                <a:cs typeface="Arial"/>
              </a:rPr>
              <a:t>Read 3:18-19.</a:t>
            </a:r>
          </a:p>
          <a:p>
            <a:r>
              <a:rPr lang="en-US" dirty="0">
                <a:latin typeface="Arial"/>
                <a:ea typeface="ＭＳ Ｐゴシック" charset="0"/>
                <a:cs typeface="Arial"/>
              </a:rPr>
              <a:t>____________</a:t>
            </a:r>
          </a:p>
          <a:p>
            <a:endParaRPr lang="en-US" dirty="0">
              <a:latin typeface="Arial"/>
              <a:ea typeface="ＭＳ Ｐゴシック" charset="0"/>
              <a:cs typeface="Arial"/>
            </a:endParaRPr>
          </a:p>
          <a:p>
            <a:r>
              <a:rPr lang="en-US" dirty="0">
                <a:latin typeface="Arial"/>
                <a:ea typeface="ＭＳ Ｐゴシック" charset="0"/>
                <a:cs typeface="Arial"/>
              </a:rPr>
              <a:t>http://</a:t>
            </a:r>
            <a:r>
              <a:rPr lang="en-US" dirty="0" err="1">
                <a:latin typeface="Arial"/>
                <a:ea typeface="ＭＳ Ｐゴシック" charset="0"/>
                <a:cs typeface="Arial"/>
              </a:rPr>
              <a:t>www.truthwhys.com</a:t>
            </a:r>
            <a:r>
              <a:rPr lang="en-US" dirty="0">
                <a:latin typeface="Arial"/>
                <a:ea typeface="ＭＳ Ｐゴシック" charset="0"/>
                <a:cs typeface="Arial"/>
              </a:rPr>
              <a:t>/news/revelation-part-15-chapter-3-sardis-philadelphia-and-laodicea/ has many good historical</a:t>
            </a:r>
            <a:r>
              <a:rPr lang="en-US" baseline="0" dirty="0">
                <a:latin typeface="Arial"/>
                <a:ea typeface="ＭＳ Ｐゴシック" charset="0"/>
                <a:cs typeface="Arial"/>
              </a:rPr>
              <a:t> notes</a:t>
            </a:r>
            <a:endParaRPr lang="en-US" dirty="0">
              <a:latin typeface="Arial"/>
              <a:ea typeface="ＭＳ Ｐゴシック" charset="0"/>
              <a:cs typeface="Arial"/>
            </a:endParaRPr>
          </a:p>
        </p:txBody>
      </p:sp>
      <p:sp>
        <p:nvSpPr>
          <p:cNvPr id="803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AA44B61-38F9-924C-9B2A-DB0C7F19590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3030702"/>
          </a:xfr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rgbClr val="000000"/>
                </a:solidFill>
                <a:latin typeface="Arial"/>
                <a:ea typeface="ＭＳ Ｐゴシック" pitchFamily="-108" charset="-128"/>
                <a:cs typeface="Arial"/>
              </a:rPr>
              <a:t>"</a:t>
            </a:r>
            <a:r>
              <a:rPr lang="en-US" dirty="0">
                <a:solidFill>
                  <a:srgbClr val="000000"/>
                </a:solidFill>
                <a:latin typeface="Arial"/>
                <a:cs typeface="Arial"/>
              </a:rPr>
              <a:t>The city was very rich. They had also experienced damage from the AD 17 earthquake that decimated Philadelphia. But unlike Philadelphia, Laodicea was well capable of funding the city</a:t>
            </a:r>
            <a:r>
              <a:rPr lang="fr-FR" dirty="0">
                <a:solidFill>
                  <a:srgbClr val="000000"/>
                </a:solidFill>
                <a:latin typeface="Arial"/>
                <a:cs typeface="Arial"/>
              </a:rPr>
              <a:t>'</a:t>
            </a:r>
            <a:r>
              <a:rPr lang="en-US" dirty="0">
                <a:solidFill>
                  <a:srgbClr val="000000"/>
                </a:solidFill>
                <a:latin typeface="Arial"/>
                <a:cs typeface="Arial"/>
              </a:rPr>
              <a:t>s rebuild on its own. In fact, the city also supplied funds to help rebuild several smaller cities in the area.</a:t>
            </a:r>
            <a:r>
              <a:rPr lang="en-US" sz="1200" u="none" strike="noStrike" kern="1200" dirty="0">
                <a:solidFill>
                  <a:srgbClr val="000000"/>
                </a:solidFill>
                <a:effectLst/>
                <a:latin typeface="Arial"/>
                <a:ea typeface="ＭＳ Ｐゴシック" pitchFamily="-108" charset="-128"/>
                <a:cs typeface="Arial"/>
              </a:rPr>
              <a:t>" http://</a:t>
            </a:r>
            <a:r>
              <a:rPr lang="en-US" sz="1200" u="none" strike="noStrike" kern="1200" dirty="0" err="1">
                <a:solidFill>
                  <a:srgbClr val="000000"/>
                </a:solidFill>
                <a:effectLst/>
                <a:latin typeface="Arial"/>
                <a:ea typeface="ＭＳ Ｐゴシック" pitchFamily="-108" charset="-128"/>
                <a:cs typeface="Arial"/>
              </a:rPr>
              <a:t>www.truthwhys.com</a:t>
            </a:r>
            <a:r>
              <a:rPr lang="en-US" sz="1200" u="none" strike="noStrike" kern="1200" dirty="0">
                <a:solidFill>
                  <a:srgbClr val="000000"/>
                </a:solidFill>
                <a:effectLst/>
                <a:latin typeface="Arial"/>
                <a:ea typeface="ＭＳ Ｐゴシック" pitchFamily="-108" charset="-128"/>
                <a:cs typeface="Arial"/>
              </a:rPr>
              <a:t>/news/revelation-part-15-chapter-3-sardis-philadelphia-and-laodicea/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u="none" strike="noStrike" kern="1200" dirty="0">
              <a:solidFill>
                <a:srgbClr val="000000"/>
              </a:solidFill>
              <a:effectLst/>
              <a:latin typeface="Arial"/>
              <a:ea typeface="ＭＳ Ｐゴシック" pitchFamily="-108" charset="-128"/>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rgbClr val="000000"/>
                </a:solidFill>
                <a:latin typeface="Arial"/>
                <a:ea typeface="ＭＳ Ｐゴシック" pitchFamily="-108" charset="-128"/>
                <a:cs typeface="Arial"/>
              </a:rPr>
              <a:t>Coin of Julia </a:t>
            </a:r>
            <a:r>
              <a:rPr lang="en-US" sz="1200" kern="1200" dirty="0" err="1">
                <a:solidFill>
                  <a:srgbClr val="000000"/>
                </a:solidFill>
                <a:latin typeface="Arial"/>
                <a:ea typeface="ＭＳ Ｐゴシック" pitchFamily="-108" charset="-128"/>
                <a:cs typeface="Arial"/>
              </a:rPr>
              <a:t>Domna</a:t>
            </a:r>
            <a:r>
              <a:rPr lang="en-US" sz="1200" kern="1200" dirty="0">
                <a:solidFill>
                  <a:srgbClr val="000000"/>
                </a:solidFill>
                <a:latin typeface="Arial"/>
                <a:ea typeface="ＭＳ Ｐゴシック" pitchFamily="-108" charset="-128"/>
                <a:cs typeface="Arial"/>
              </a:rPr>
              <a:t>, AD 197, mother of Caracalla, AR (Silver) Denarius,</a:t>
            </a:r>
            <a:br>
              <a:rPr lang="en-US" sz="1200" kern="1200" dirty="0">
                <a:solidFill>
                  <a:srgbClr val="000000"/>
                </a:solidFill>
                <a:latin typeface="Arial"/>
                <a:ea typeface="ＭＳ Ｐゴシック" pitchFamily="-108" charset="-128"/>
                <a:cs typeface="Arial"/>
              </a:rPr>
            </a:br>
            <a:r>
              <a:rPr lang="en-US" sz="1200" kern="1200" dirty="0">
                <a:solidFill>
                  <a:srgbClr val="000000"/>
                </a:solidFill>
                <a:latin typeface="Arial"/>
                <a:ea typeface="ＭＳ Ｐゴシック" pitchFamily="-108" charset="-128"/>
                <a:cs typeface="Arial"/>
              </a:rPr>
              <a:t>                  3.12 </a:t>
            </a:r>
            <a:r>
              <a:rPr lang="en-US" sz="1200" kern="1200" dirty="0" err="1">
                <a:solidFill>
                  <a:srgbClr val="000000"/>
                </a:solidFill>
                <a:latin typeface="Arial"/>
                <a:ea typeface="ＭＳ Ｐゴシック" pitchFamily="-108" charset="-128"/>
                <a:cs typeface="Arial"/>
              </a:rPr>
              <a:t>gm</a:t>
            </a:r>
            <a:r>
              <a:rPr lang="en-US" sz="1200" kern="1200" dirty="0">
                <a:solidFill>
                  <a:srgbClr val="000000"/>
                </a:solidFill>
                <a:latin typeface="Arial"/>
                <a:ea typeface="ＭＳ Ｐゴシック" pitchFamily="-108" charset="-128"/>
                <a:cs typeface="Arial"/>
              </a:rPr>
              <a:t>, minted in Laodicea, SearM-6614</a:t>
            </a:r>
            <a:br>
              <a:rPr lang="en-US" sz="1200" kern="1200" dirty="0">
                <a:solidFill>
                  <a:srgbClr val="000000"/>
                </a:solidFill>
                <a:latin typeface="Arial"/>
                <a:ea typeface="ＭＳ Ｐゴシック" pitchFamily="-108" charset="-128"/>
                <a:cs typeface="Arial"/>
              </a:rPr>
            </a:br>
            <a:r>
              <a:rPr lang="en-US" sz="1200" kern="1200" dirty="0">
                <a:solidFill>
                  <a:srgbClr val="000000"/>
                </a:solidFill>
                <a:latin typeface="Arial"/>
                <a:ea typeface="ＭＳ Ｐゴシック" pitchFamily="-108" charset="-128"/>
                <a:cs typeface="Arial"/>
              </a:rPr>
              <a:t>          </a:t>
            </a:r>
            <a:r>
              <a:rPr lang="en-US" sz="1200" kern="1200" dirty="0" err="1">
                <a:solidFill>
                  <a:srgbClr val="000000"/>
                </a:solidFill>
                <a:latin typeface="Arial"/>
                <a:ea typeface="ＭＳ Ｐゴシック" pitchFamily="-108" charset="-128"/>
                <a:cs typeface="Arial"/>
              </a:rPr>
              <a:t>obv</a:t>
            </a:r>
            <a:r>
              <a:rPr lang="en-US" sz="1200" kern="1200" dirty="0">
                <a:solidFill>
                  <a:srgbClr val="000000"/>
                </a:solidFill>
                <a:latin typeface="Arial"/>
                <a:ea typeface="ＭＳ Ｐゴシック" pitchFamily="-108" charset="-128"/>
                <a:cs typeface="Arial"/>
              </a:rPr>
              <a:t>.:  "[IVLIA] AVGVSTA" </a:t>
            </a:r>
            <a:br>
              <a:rPr lang="en-US" sz="1200" kern="1200" dirty="0">
                <a:solidFill>
                  <a:srgbClr val="000000"/>
                </a:solidFill>
                <a:latin typeface="Arial"/>
                <a:ea typeface="ＭＳ Ｐゴシック" pitchFamily="-108" charset="-128"/>
                <a:cs typeface="Arial"/>
              </a:rPr>
            </a:br>
            <a:r>
              <a:rPr lang="en-US" sz="1200" kern="1200" dirty="0">
                <a:solidFill>
                  <a:srgbClr val="000000"/>
                </a:solidFill>
                <a:latin typeface="Arial"/>
                <a:ea typeface="ＭＳ Ｐゴシック" pitchFamily="-108" charset="-128"/>
                <a:cs typeface="Arial"/>
              </a:rPr>
              <a:t>                     Bare-headed and draped bust right</a:t>
            </a:r>
            <a:br>
              <a:rPr lang="en-US" sz="1200" kern="1200" dirty="0">
                <a:solidFill>
                  <a:srgbClr val="000000"/>
                </a:solidFill>
                <a:latin typeface="Arial"/>
                <a:ea typeface="ＭＳ Ｐゴシック" pitchFamily="-108" charset="-128"/>
                <a:cs typeface="Arial"/>
              </a:rPr>
            </a:br>
            <a:r>
              <a:rPr lang="en-US" sz="1200" kern="1200" dirty="0">
                <a:solidFill>
                  <a:srgbClr val="000000"/>
                </a:solidFill>
                <a:latin typeface="Arial"/>
                <a:ea typeface="ＭＳ Ｐゴシック" pitchFamily="-108" charset="-128"/>
                <a:cs typeface="Arial"/>
              </a:rPr>
              <a:t>          rev.:  "VESTAE SANCTAE"</a:t>
            </a:r>
            <a:br>
              <a:rPr lang="en-US" sz="1200" kern="1200" dirty="0">
                <a:solidFill>
                  <a:srgbClr val="000000"/>
                </a:solidFill>
                <a:latin typeface="Arial"/>
                <a:ea typeface="ＭＳ Ｐゴシック" pitchFamily="-108" charset="-128"/>
                <a:cs typeface="Arial"/>
              </a:rPr>
            </a:br>
            <a:r>
              <a:rPr lang="en-US" sz="1200" kern="1200" dirty="0">
                <a:solidFill>
                  <a:srgbClr val="000000"/>
                </a:solidFill>
                <a:latin typeface="Arial"/>
                <a:ea typeface="ＭＳ Ｐゴシック" pitchFamily="-108" charset="-128"/>
                <a:cs typeface="Arial"/>
              </a:rPr>
              <a:t>                     </a:t>
            </a:r>
            <a:r>
              <a:rPr lang="en-US" sz="1200" kern="1200" dirty="0" err="1">
                <a:solidFill>
                  <a:srgbClr val="000000"/>
                </a:solidFill>
                <a:latin typeface="Arial"/>
                <a:ea typeface="ＭＳ Ｐゴシック" pitchFamily="-108" charset="-128"/>
                <a:cs typeface="Arial"/>
              </a:rPr>
              <a:t>Vesta</a:t>
            </a:r>
            <a:r>
              <a:rPr lang="en-US" sz="1200" kern="1200" dirty="0">
                <a:solidFill>
                  <a:srgbClr val="000000"/>
                </a:solidFill>
                <a:latin typeface="Arial"/>
                <a:ea typeface="ＭＳ Ｐゴシック" pitchFamily="-108" charset="-128"/>
                <a:cs typeface="Arial"/>
              </a:rPr>
              <a:t> standing left,</a:t>
            </a:r>
          </a:p>
          <a:p>
            <a:r>
              <a:rPr lang="en-US" sz="1200" kern="1200" dirty="0">
                <a:solidFill>
                  <a:srgbClr val="000000"/>
                </a:solidFill>
                <a:latin typeface="Arial"/>
                <a:ea typeface="ＭＳ Ｐゴシック" pitchFamily="-108" charset="-128"/>
                <a:cs typeface="Arial"/>
              </a:rPr>
              <a:t>http://</a:t>
            </a:r>
            <a:r>
              <a:rPr lang="en-US" sz="1200" kern="1200" dirty="0" err="1">
                <a:solidFill>
                  <a:srgbClr val="000000"/>
                </a:solidFill>
                <a:latin typeface="Arial"/>
                <a:ea typeface="ＭＳ Ｐゴシック" pitchFamily="-108" charset="-128"/>
                <a:cs typeface="Arial"/>
              </a:rPr>
              <a:t>ettuantiquities.com</a:t>
            </a:r>
            <a:r>
              <a:rPr lang="en-US" sz="1200" kern="1200" dirty="0">
                <a:solidFill>
                  <a:srgbClr val="000000"/>
                </a:solidFill>
                <a:latin typeface="Arial"/>
                <a:ea typeface="ＭＳ Ｐゴシック" pitchFamily="-108" charset="-128"/>
                <a:cs typeface="Arial"/>
              </a:rPr>
              <a:t>/roman_coins_page_21.htm holding </a:t>
            </a:r>
            <a:r>
              <a:rPr lang="en-US" sz="1200" kern="1200" dirty="0" err="1">
                <a:solidFill>
                  <a:srgbClr val="000000"/>
                </a:solidFill>
                <a:latin typeface="Arial"/>
                <a:ea typeface="ＭＳ Ｐゴシック" pitchFamily="-108" charset="-128"/>
                <a:cs typeface="Arial"/>
              </a:rPr>
              <a:t>patera</a:t>
            </a:r>
            <a:r>
              <a:rPr lang="en-US" sz="1200" kern="1200" dirty="0">
                <a:solidFill>
                  <a:srgbClr val="000000"/>
                </a:solidFill>
                <a:latin typeface="Arial"/>
                <a:ea typeface="ＭＳ Ｐゴシック" pitchFamily="-108" charset="-128"/>
                <a:cs typeface="Arial"/>
              </a:rPr>
              <a:t> and scepter. </a:t>
            </a:r>
            <a:endParaRPr lang="en-US" dirty="0">
              <a:solidFill>
                <a:srgbClr val="000000"/>
              </a:solidFill>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9178561"/>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3030702"/>
          </a:xfr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mn-ea"/>
                <a:cs typeface="Arial"/>
              </a:rPr>
              <a:t>Our world-renown banks do not have true “gold” that will last for eternity!</a:t>
            </a:r>
            <a:r>
              <a:rPr lang="en-SG" dirty="0">
                <a:effectLst/>
                <a:latin typeface="Arial"/>
                <a:cs typeface="Arial"/>
              </a:rPr>
              <a:t> </a:t>
            </a:r>
            <a:endParaRPr lang="en-US" dirty="0">
              <a:solidFill>
                <a:schemeClr val="tx1"/>
              </a:solidFill>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9178561"/>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2310505"/>
          </a:xfrm>
        </p:spPr>
        <p:txBody>
          <a:bodyPr/>
          <a:lstStyle/>
          <a:p>
            <a:r>
              <a:rPr lang="en-US" b="0" dirty="0">
                <a:latin typeface="Arial"/>
                <a:cs typeface="Arial"/>
              </a:rPr>
              <a:t>Laodicea was world renown for its black wool that</a:t>
            </a:r>
            <a:r>
              <a:rPr lang="en-US" b="0" baseline="0" dirty="0">
                <a:latin typeface="Arial"/>
                <a:cs typeface="Arial"/>
              </a:rPr>
              <a:t> made garments such as the uniform for the </a:t>
            </a:r>
            <a:r>
              <a:rPr lang="en-US" dirty="0">
                <a:latin typeface="Arial"/>
                <a:cs typeface="Arial"/>
              </a:rPr>
              <a:t>Egyptian General </a:t>
            </a:r>
            <a:r>
              <a:rPr lang="en-US" dirty="0" err="1">
                <a:latin typeface="Arial"/>
                <a:cs typeface="Arial"/>
              </a:rPr>
              <a:t>Achillas</a:t>
            </a:r>
            <a:r>
              <a:rPr lang="en-US" dirty="0">
                <a:latin typeface="Arial"/>
                <a:cs typeface="Arial"/>
              </a:rPr>
              <a:t>, head of Pharaoh Ptolemy XIII</a:t>
            </a:r>
            <a:r>
              <a:rPr lang="fr-FR" dirty="0">
                <a:latin typeface="Arial"/>
                <a:cs typeface="Arial"/>
              </a:rPr>
              <a:t>'</a:t>
            </a:r>
            <a:r>
              <a:rPr lang="en-US" dirty="0">
                <a:latin typeface="Arial"/>
                <a:cs typeface="Arial"/>
              </a:rPr>
              <a:t>s army.</a:t>
            </a:r>
            <a:endParaRPr lang="en-US" b="0" dirty="0">
              <a:latin typeface="Arial"/>
              <a:cs typeface="Arial"/>
            </a:endParaRPr>
          </a:p>
          <a:p>
            <a:r>
              <a:rPr lang="en-US" b="1" dirty="0">
                <a:latin typeface="Arial"/>
                <a:cs typeface="Arial"/>
              </a:rPr>
              <a:t>_________</a:t>
            </a:r>
          </a:p>
          <a:p>
            <a:endParaRPr lang="en-US" b="1" dirty="0">
              <a:latin typeface="Arial"/>
              <a:cs typeface="Arial"/>
            </a:endParaRPr>
          </a:p>
          <a:p>
            <a:r>
              <a:rPr lang="en-US" b="1" dirty="0">
                <a:latin typeface="Arial"/>
                <a:cs typeface="Arial"/>
              </a:rPr>
              <a:t>EGYPTIAN GENERAL JOHN DOUCETTE "ACHILLAS" COSTUME FROM CLEOPATRA.</a:t>
            </a:r>
            <a:r>
              <a:rPr lang="en-US" dirty="0">
                <a:latin typeface="Arial"/>
                <a:cs typeface="Arial"/>
              </a:rPr>
              <a:t> (TCF,1963) Designed by Vittorio Nino </a:t>
            </a:r>
            <a:r>
              <a:rPr lang="en-US" dirty="0" err="1">
                <a:latin typeface="Arial"/>
                <a:cs typeface="Arial"/>
              </a:rPr>
              <a:t>Novorese</a:t>
            </a:r>
            <a:r>
              <a:rPr lang="en-US" dirty="0">
                <a:latin typeface="Arial"/>
                <a:cs typeface="Arial"/>
              </a:rPr>
              <a:t> for John Doucette, who portrays Egyptian General </a:t>
            </a:r>
            <a:r>
              <a:rPr lang="en-US" dirty="0" err="1">
                <a:latin typeface="Arial"/>
                <a:cs typeface="Arial"/>
              </a:rPr>
              <a:t>Achillas</a:t>
            </a:r>
            <a:r>
              <a:rPr lang="en-US" dirty="0">
                <a:latin typeface="Arial"/>
                <a:cs typeface="Arial"/>
              </a:rPr>
              <a:t>, head of Pharaoh Ptolemy XIII</a:t>
            </a:r>
            <a:r>
              <a:rPr lang="fr-FR" dirty="0">
                <a:latin typeface="Arial"/>
                <a:cs typeface="Arial"/>
              </a:rPr>
              <a:t>'</a:t>
            </a:r>
            <a:r>
              <a:rPr lang="en-US" dirty="0">
                <a:latin typeface="Arial"/>
                <a:cs typeface="Arial"/>
              </a:rPr>
              <a:t>s army in Cleopatra. Worn during Caesar</a:t>
            </a:r>
            <a:r>
              <a:rPr lang="fr-FR" dirty="0">
                <a:latin typeface="Arial"/>
                <a:cs typeface="Arial"/>
              </a:rPr>
              <a:t>'</a:t>
            </a:r>
            <a:r>
              <a:rPr lang="en-US" dirty="0">
                <a:latin typeface="Arial"/>
                <a:cs typeface="Arial"/>
              </a:rPr>
              <a:t>s royal visit to Egypt to order the end of discord between Ptolemy and his sister Cleopatra. Constructed authentically by "Casa D</a:t>
            </a:r>
            <a:r>
              <a:rPr lang="fr-FR" dirty="0">
                <a:latin typeface="Arial"/>
                <a:cs typeface="Arial"/>
              </a:rPr>
              <a:t>'</a:t>
            </a:r>
            <a:r>
              <a:rPr lang="en-US" dirty="0">
                <a:latin typeface="Arial"/>
                <a:cs typeface="Arial"/>
              </a:rPr>
              <a:t>Arte Firenze" of heavy leather with numerous pressed, cast, and stamped metallic ornaments and medallions. Label inside is inscribed for re-purposing of "</a:t>
            </a:r>
            <a:r>
              <a:rPr lang="en-US" dirty="0" err="1">
                <a:latin typeface="Arial"/>
                <a:cs typeface="Arial"/>
              </a:rPr>
              <a:t>Ammiraglio</a:t>
            </a:r>
            <a:r>
              <a:rPr lang="en-US" dirty="0">
                <a:latin typeface="Arial"/>
                <a:cs typeface="Arial"/>
              </a:rPr>
              <a:t> </a:t>
            </a:r>
            <a:r>
              <a:rPr lang="en-US" dirty="0" err="1">
                <a:latin typeface="Arial"/>
                <a:cs typeface="Arial"/>
              </a:rPr>
              <a:t>Egiziano</a:t>
            </a:r>
            <a:r>
              <a:rPr lang="en-US" dirty="0">
                <a:latin typeface="Arial"/>
                <a:cs typeface="Arial"/>
              </a:rPr>
              <a:t>" as is the black and gold thread under-tunic which is from the same re- purposed screen-use. Excellent condition overall, with only a few of the smallest ornaments missing. </a:t>
            </a:r>
            <a:r>
              <a:rPr lang="en-US" b="1" dirty="0">
                <a:latin typeface="Arial"/>
                <a:cs typeface="Arial"/>
              </a:rPr>
              <a:t>$1,500 – $2,000 at http://</a:t>
            </a:r>
            <a:r>
              <a:rPr lang="en-US" b="1" dirty="0" err="1">
                <a:latin typeface="Arial"/>
                <a:cs typeface="Arial"/>
              </a:rPr>
              <a:t>beingcleopatra.blogspot.com</a:t>
            </a:r>
            <a:r>
              <a:rPr lang="en-US" b="1" dirty="0">
                <a:latin typeface="Arial"/>
                <a:cs typeface="Arial"/>
              </a:rPr>
              <a:t>/2011/12/</a:t>
            </a:r>
            <a:r>
              <a:rPr lang="en-US" b="1" dirty="0" err="1">
                <a:latin typeface="Arial"/>
                <a:cs typeface="Arial"/>
              </a:rPr>
              <a:t>cleopatra</a:t>
            </a:r>
            <a:r>
              <a:rPr lang="en-US" b="1" dirty="0">
                <a:latin typeface="Arial"/>
                <a:cs typeface="Arial"/>
              </a:rPr>
              <a:t>-up-for-</a:t>
            </a:r>
            <a:r>
              <a:rPr lang="en-US" b="1" dirty="0" err="1">
                <a:latin typeface="Arial"/>
                <a:cs typeface="Arial"/>
              </a:rPr>
              <a:t>auction.html</a:t>
            </a:r>
            <a:endParaRPr lang="en-US" dirty="0">
              <a:solidFill>
                <a:schemeClr val="tx1"/>
              </a:solidFill>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9178561"/>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latin typeface="Arial"/>
                <a:cs typeface="Arial"/>
              </a:rPr>
              <a:t>But Jesus said</a:t>
            </a:r>
            <a:r>
              <a:rPr lang="en-US" baseline="0" dirty="0">
                <a:solidFill>
                  <a:schemeClr val="tx1"/>
                </a:solidFill>
                <a:latin typeface="Arial"/>
                <a:cs typeface="Arial"/>
              </a:rPr>
              <a:t> that t</a:t>
            </a:r>
            <a:r>
              <a:rPr lang="en-US" dirty="0">
                <a:solidFill>
                  <a:schemeClr val="tx1"/>
                </a:solidFill>
                <a:latin typeface="Arial"/>
                <a:cs typeface="Arial"/>
              </a:rPr>
              <a:t>he church is "naked," a local allusion which relates to the major industry of the entire region: the manufacture and preparation of textiles. Laodicea</a:t>
            </a:r>
            <a:r>
              <a:rPr lang="fr-FR" dirty="0">
                <a:solidFill>
                  <a:schemeClr val="tx1"/>
                </a:solidFill>
                <a:latin typeface="Arial"/>
                <a:cs typeface="Arial"/>
              </a:rPr>
              <a:t>'</a:t>
            </a:r>
            <a:r>
              <a:rPr lang="en-US" dirty="0">
                <a:solidFill>
                  <a:schemeClr val="tx1"/>
                </a:solidFill>
                <a:latin typeface="Arial"/>
                <a:cs typeface="Arial"/>
              </a:rPr>
              <a:t>s glossy, black wool earned her a grand reputation, and her citizens wore black garments with pride, contrasting John</a:t>
            </a:r>
            <a:r>
              <a:rPr lang="fr-FR" dirty="0">
                <a:solidFill>
                  <a:schemeClr val="tx1"/>
                </a:solidFill>
                <a:latin typeface="Arial"/>
                <a:cs typeface="Arial"/>
              </a:rPr>
              <a:t>'</a:t>
            </a:r>
            <a:r>
              <a:rPr lang="en-US" dirty="0">
                <a:solidFill>
                  <a:schemeClr val="tx1"/>
                </a:solidFill>
                <a:latin typeface="Arial"/>
                <a:cs typeface="Arial"/>
              </a:rPr>
              <a:t>s advice to the Christians of the city to buy "white raiment, that thou </a:t>
            </a:r>
            <a:r>
              <a:rPr lang="en-US" dirty="0" err="1">
                <a:solidFill>
                  <a:schemeClr val="tx1"/>
                </a:solidFill>
                <a:latin typeface="Arial"/>
                <a:cs typeface="Arial"/>
              </a:rPr>
              <a:t>mayest</a:t>
            </a:r>
            <a:r>
              <a:rPr lang="en-US" dirty="0">
                <a:solidFill>
                  <a:schemeClr val="tx1"/>
                </a:solidFill>
                <a:latin typeface="Arial"/>
                <a:cs typeface="Arial"/>
              </a:rPr>
              <a:t> be clothed."</a:t>
            </a:r>
          </a:p>
          <a:p>
            <a:endParaRPr lang="en-US" dirty="0">
              <a:solidFill>
                <a:schemeClr val="tx1"/>
              </a:solidFill>
              <a:latin typeface="Arial"/>
              <a:cs typeface="Arial"/>
            </a:endParaRPr>
          </a:p>
          <a:p>
            <a:r>
              <a:rPr lang="en-US" dirty="0">
                <a:solidFill>
                  <a:schemeClr val="tx1"/>
                </a:solidFill>
                <a:latin typeface="Arial"/>
                <a:cs typeface="Arial"/>
              </a:rPr>
              <a:t>(Todd Bolen, "Laodicea," in The Pictorial Library of Bible Lands, slide 7)</a:t>
            </a:r>
          </a:p>
          <a:p>
            <a:endParaRPr lang="en-US" dirty="0">
              <a:solidFill>
                <a:schemeClr val="tx1"/>
              </a:solidFill>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9178561"/>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1627241"/>
          </a:xfrm>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9178561"/>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1627241"/>
          </a:xfrm>
        </p:spPr>
        <p:txBody>
          <a:bodyPr/>
          <a:lstStyle/>
          <a:p>
            <a:r>
              <a:rPr lang="en-US" sz="1200" kern="1200" dirty="0">
                <a:solidFill>
                  <a:schemeClr val="tx1"/>
                </a:solidFill>
                <a:effectLst/>
                <a:latin typeface="Arial"/>
                <a:ea typeface="+mn-ea"/>
                <a:cs typeface="Arial"/>
              </a:rPr>
              <a:t>Our thinking we can see is nothing like the eye ointment Christ gives for spiritual sight!</a:t>
            </a:r>
            <a:r>
              <a:rPr lang="en-SG" dirty="0">
                <a:effectLst/>
                <a:latin typeface="Arial"/>
                <a:cs typeface="Arial"/>
              </a:rPr>
              <a:t> </a:t>
            </a:r>
            <a:endParaRPr lang="en-US" dirty="0">
              <a:solidFill>
                <a:schemeClr val="tx1"/>
              </a:solidFill>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9178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7009B1-322F-2C4C-82D4-4FA086D02C8A}" type="slidenum">
              <a:rPr lang="en-US">
                <a:solidFill>
                  <a:prstClr val="black"/>
                </a:solidFill>
              </a:rPr>
              <a:pPr/>
              <a:t>25</a:t>
            </a:fld>
            <a:endParaRPr lang="en-US">
              <a:solidFill>
                <a:prstClr val="black"/>
              </a:solidFill>
            </a:endParaRPr>
          </a:p>
        </p:txBody>
      </p:sp>
      <p:sp>
        <p:nvSpPr>
          <p:cNvPr id="4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1987" name="Rectangle 3"/>
          <p:cNvSpPr>
            <a:spLocks noGrp="1" noChangeArrowheads="1"/>
          </p:cNvSpPr>
          <p:nvPr>
            <p:ph type="body" idx="1"/>
          </p:nvPr>
        </p:nvSpPr>
        <p:spPr/>
        <p:txBody>
          <a:bodyPr/>
          <a:lstStyle/>
          <a:p>
            <a:pPr marL="228600" indent="-228600"/>
            <a:r>
              <a:rPr lang="en-US" b="1"/>
              <a:t>Biblical Significance</a:t>
            </a:r>
          </a:p>
          <a:p>
            <a:pPr marL="228600" indent="-228600"/>
            <a:r>
              <a:rPr lang="en-US"/>
              <a:t>Sardis became an important center for Christianity during Roman times.  In fact, it is one of the seven churches to whom the John wrote the letters mentioned in Revelation 1:11.  However, John</a:t>
            </a:r>
            <a:r>
              <a:rPr lang="ja-JP" altLang="en-US">
                <a:latin typeface="Arial"/>
              </a:rPr>
              <a:t>’</a:t>
            </a:r>
            <a:r>
              <a:rPr lang="en-US"/>
              <a:t>s letter to Sardis (Revelation 3:1-6) reveals that the attitude of the believers in the city reflected that of the city as a whole, resting on past reputation and not being faithful.  In fact, Sardis was more completely rebuked than any city, aside from Laodicea.  Sardis remained a center for Christianity well into the 14th century A.D.</a:t>
            </a: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3030702"/>
          </a:xfr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9178561"/>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SG" sz="1200" b="0" i="0" u="none" strike="noStrike" kern="1200" baseline="0" dirty="0">
                <a:solidFill>
                  <a:schemeClr val="tx1"/>
                </a:solidFill>
                <a:latin typeface="Arial"/>
                <a:ea typeface="+mn-ea"/>
                <a:cs typeface="Arial"/>
              </a:rPr>
              <a:t>Wiersbe notes, "There is no divine commendation given to this church. Of course, the Laodiceans were busy commending themselves! They thought they were glorifying God, when in reality they were disgracing His name just as though they had been walking around naked" (Wiersbe, 59).</a:t>
            </a:r>
          </a:p>
          <a:p>
            <a:r>
              <a:rPr lang="en-SG" sz="1200" b="0" i="0" u="none" strike="noStrike" kern="1200" baseline="0" dirty="0">
                <a:solidFill>
                  <a:schemeClr val="tx1"/>
                </a:solidFill>
                <a:latin typeface="Arial"/>
                <a:ea typeface="+mn-ea"/>
                <a:cs typeface="Arial"/>
              </a:rPr>
              <a:t>There is nothing mentioned that they did good, but there is an invitation! Just like Jesus said to Philadelphia</a:t>
            </a:r>
            <a:r>
              <a:rPr lang="mr-IN" sz="1200" b="0" i="0" u="none" strike="noStrike" kern="1200" baseline="0" dirty="0">
                <a:solidFill>
                  <a:schemeClr val="tx1"/>
                </a:solidFill>
                <a:latin typeface="Arial"/>
                <a:ea typeface="+mn-ea"/>
                <a:cs typeface="Arial"/>
              </a:rPr>
              <a:t>…</a:t>
            </a:r>
            <a:endParaRPr lang="en-SG" sz="1200" b="0" i="0" u="none" strike="noStrike" kern="1200" baseline="0" dirty="0">
              <a:solidFill>
                <a:schemeClr val="tx1"/>
              </a:solidFill>
              <a:latin typeface="Arial"/>
              <a:ea typeface="+mn-ea"/>
              <a:cs typeface="Arial"/>
            </a:endParaRPr>
          </a:p>
          <a:p>
            <a:r>
              <a:rPr lang="en-SG" sz="1200" b="0" i="0" u="none" strike="noStrike" kern="1200" baseline="0" dirty="0">
                <a:solidFill>
                  <a:schemeClr val="tx1"/>
                </a:solidFill>
                <a:latin typeface="Arial"/>
                <a:ea typeface="+mn-ea"/>
                <a:cs typeface="Arial"/>
              </a:rPr>
              <a:t>______</a:t>
            </a:r>
          </a:p>
          <a:p>
            <a:endParaRPr lang="en-SG" sz="1200" b="0" i="0" u="none" strike="noStrike" kern="1200" baseline="0" dirty="0">
              <a:solidFill>
                <a:schemeClr val="tx1"/>
              </a:solidFill>
              <a:latin typeface="Arial"/>
              <a:ea typeface="+mn-ea"/>
              <a:cs typeface="Arial"/>
            </a:endParaRPr>
          </a:p>
          <a:p>
            <a:r>
              <a:rPr lang="en-US" dirty="0">
                <a:latin typeface="Arial"/>
                <a:ea typeface="ＭＳ Ｐゴシック" charset="0"/>
                <a:cs typeface="Arial"/>
              </a:rPr>
              <a:t>http://</a:t>
            </a:r>
            <a:r>
              <a:rPr lang="en-US" dirty="0" err="1">
                <a:latin typeface="Arial"/>
                <a:ea typeface="ＭＳ Ｐゴシック" charset="0"/>
                <a:cs typeface="Arial"/>
              </a:rPr>
              <a:t>www.truthwhys.com</a:t>
            </a:r>
            <a:r>
              <a:rPr lang="en-US" dirty="0">
                <a:latin typeface="Arial"/>
                <a:ea typeface="ＭＳ Ｐゴシック" charset="0"/>
                <a:cs typeface="Arial"/>
              </a:rPr>
              <a:t>/news/revelation-part-15-chapter-3-sardis-philadelphia-and-laodicea/ has many good historical</a:t>
            </a:r>
            <a:r>
              <a:rPr lang="en-US" baseline="0" dirty="0">
                <a:latin typeface="Arial"/>
                <a:ea typeface="ＭＳ Ｐゴシック" charset="0"/>
                <a:cs typeface="Arial"/>
              </a:rPr>
              <a:t> notes</a:t>
            </a:r>
            <a:endParaRPr lang="en-US" dirty="0">
              <a:latin typeface="Arial"/>
              <a:ea typeface="ＭＳ Ｐゴシック" charset="0"/>
              <a:cs typeface="Arial"/>
            </a:endParaRPr>
          </a:p>
        </p:txBody>
      </p:sp>
      <p:sp>
        <p:nvSpPr>
          <p:cNvPr id="803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AA44B61-38F9-924C-9B2A-DB0C7F19590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Arial"/>
                <a:ea typeface="ＭＳ Ｐゴシック" charset="0"/>
                <a:cs typeface="Arial"/>
              </a:rPr>
              <a:t>Christ gave Philadelphia</a:t>
            </a:r>
            <a:r>
              <a:rPr lang="en-US" baseline="0" dirty="0">
                <a:latin typeface="Arial"/>
                <a:ea typeface="ＭＳ Ｐゴシック" charset="0"/>
                <a:cs typeface="Arial"/>
              </a:rPr>
              <a:t> </a:t>
            </a:r>
            <a:r>
              <a:rPr lang="en-US" dirty="0">
                <a:latin typeface="Arial"/>
                <a:ea typeface="ＭＳ Ｐゴシック" charset="0"/>
                <a:cs typeface="Arial"/>
              </a:rPr>
              <a:t>an open door for ministry—and you know what?  Christian testimony continues in Philadelphia</a:t>
            </a:r>
            <a:r>
              <a:rPr lang="en-US" baseline="0" dirty="0">
                <a:latin typeface="Arial"/>
                <a:ea typeface="ＭＳ Ｐゴシック" charset="0"/>
                <a:cs typeface="Arial"/>
              </a:rPr>
              <a:t> </a:t>
            </a:r>
            <a:r>
              <a:rPr lang="en-US" dirty="0">
                <a:latin typeface="Arial"/>
                <a:ea typeface="ＭＳ Ｐゴシック" charset="0"/>
                <a:cs typeface="Arial"/>
              </a:rPr>
              <a:t>even to today!</a:t>
            </a:r>
          </a:p>
          <a:p>
            <a:endParaRPr lang="en-US" dirty="0">
              <a:latin typeface="Arial"/>
              <a:ea typeface="ＭＳ Ｐゴシック" charset="0"/>
              <a:cs typeface="Arial"/>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BF11A5-ABF6-3E4B-83BA-E9BB2532507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Like the painting, no handle is on the outside.  Jesus is a gentleman who will not knock the door down to force his way into your life.  You must open the door from the inside.</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BF11A5-ABF6-3E4B-83BA-E9BB2532507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This was an appeal to Christians rather than to non-Christians, but does it really matter?  Neither the believer nor the unbeliever were experiencing genuine fellowship with Christ!  He says, "…if anyone hears my voice…"</a:t>
            </a:r>
          </a:p>
          <a:p>
            <a:r>
              <a:rPr lang="en-US" sz="1200" kern="1200" dirty="0">
                <a:solidFill>
                  <a:schemeClr val="tx1"/>
                </a:solidFill>
                <a:effectLst/>
                <a:latin typeface="Arial"/>
                <a:ea typeface="+mn-ea"/>
                <a:cs typeface="Arial"/>
              </a:rPr>
              <a:t>The letter is written to believers who were living like unbelievers.  </a:t>
            </a: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BF11A5-ABF6-3E4B-83BA-E9BB2532507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The word</a:t>
            </a:r>
            <a:r>
              <a:rPr lang="fr-FR" sz="1200" kern="1200" dirty="0">
                <a:solidFill>
                  <a:schemeClr val="tx1"/>
                </a:solidFill>
                <a:effectLst/>
                <a:latin typeface="Arial"/>
                <a:ea typeface="+mn-ea"/>
                <a:cs typeface="Arial"/>
              </a:rPr>
              <a:t>'</a:t>
            </a:r>
            <a:r>
              <a:rPr lang="en-US" sz="1200" kern="1200" dirty="0">
                <a:solidFill>
                  <a:schemeClr val="tx1"/>
                </a:solidFill>
                <a:effectLst/>
                <a:latin typeface="Arial"/>
                <a:ea typeface="+mn-ea"/>
                <a:cs typeface="Arial"/>
              </a:rPr>
              <a:t> for "dine" here refers to the main meal of the day—the evening dinner.  "This mealtime was set aside for relaxation, enjoyment, and fellowship" (Swindoll, </a:t>
            </a:r>
            <a:r>
              <a:rPr lang="en-US" sz="1200" i="1" kern="1200" dirty="0">
                <a:solidFill>
                  <a:schemeClr val="tx1"/>
                </a:solidFill>
                <a:effectLst/>
                <a:latin typeface="Arial"/>
                <a:ea typeface="+mn-ea"/>
                <a:cs typeface="Arial"/>
              </a:rPr>
              <a:t>Letters to Churches…Then and Now</a:t>
            </a:r>
            <a:r>
              <a:rPr lang="en-US" sz="1200" kern="1200" dirty="0">
                <a:solidFill>
                  <a:schemeClr val="tx1"/>
                </a:solidFill>
                <a:effectLst/>
                <a:latin typeface="Arial"/>
                <a:ea typeface="+mn-ea"/>
                <a:cs typeface="Arial"/>
              </a:rPr>
              <a:t>, 53).</a:t>
            </a:r>
          </a:p>
          <a:p>
            <a:r>
              <a:rPr lang="en-US" sz="1200" kern="1200" dirty="0">
                <a:solidFill>
                  <a:schemeClr val="tx1"/>
                </a:solidFill>
                <a:effectLst/>
                <a:latin typeface="Arial"/>
                <a:ea typeface="+mn-ea"/>
                <a:cs typeface="Arial"/>
              </a:rPr>
              <a:t>Isn't it</a:t>
            </a:r>
            <a:r>
              <a:rPr lang="en-US" sz="1200" kern="1200" baseline="0" dirty="0">
                <a:solidFill>
                  <a:schemeClr val="tx1"/>
                </a:solidFill>
                <a:effectLst/>
                <a:latin typeface="Arial"/>
                <a:ea typeface="+mn-ea"/>
                <a:cs typeface="Arial"/>
              </a:rPr>
              <a:t> true today too?  Your most personal place is your home.  Invite him in!</a:t>
            </a:r>
            <a:endParaRPr lang="en-US" dirty="0">
              <a:latin typeface="Arial"/>
              <a:ea typeface="ＭＳ Ｐゴシック" charset="0"/>
              <a:cs typeface="Arial"/>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3:21-22.</a:t>
            </a:r>
          </a:p>
          <a:p>
            <a:r>
              <a:rPr lang="en-US" dirty="0"/>
              <a:t>Here is the amazing promise from</a:t>
            </a:r>
            <a:r>
              <a:rPr lang="en-US" baseline="0" dirty="0"/>
              <a:t> Jesus!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0D7082-5559-D34D-BB44-BE1C2BCDE9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8577614"/>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Arial"/>
                <a:ea typeface="ＭＳ Ｐゴシック" charset="0"/>
                <a:cs typeface="Arial"/>
              </a:rPr>
              <a:t>"</a:t>
            </a:r>
            <a:r>
              <a:rPr lang="en-SG" sz="1200" b="0" i="0" u="none" strike="noStrike" kern="1200" baseline="0" dirty="0">
                <a:solidFill>
                  <a:schemeClr val="tx1"/>
                </a:solidFill>
                <a:latin typeface="Arial"/>
                <a:ea typeface="+mn-ea"/>
                <a:cs typeface="Arial"/>
              </a:rPr>
              <a:t>Those who are victorious will sit with me on my throne, just as I was victorious and sat with my Father on his throne" (3:21 NLT).</a:t>
            </a:r>
            <a:endParaRPr lang="en-US" dirty="0">
              <a:latin typeface="Arial"/>
              <a:ea typeface="ＭＳ Ｐゴシック" charset="0"/>
              <a:cs typeface="Arial"/>
            </a:endParaRPr>
          </a:p>
          <a:p>
            <a:r>
              <a:rPr lang="en-US" dirty="0">
                <a:latin typeface="Arial"/>
                <a:ea typeface="ＭＳ Ｐゴシック" charset="0"/>
                <a:cs typeface="Arial"/>
              </a:rPr>
              <a:t>____________</a:t>
            </a:r>
          </a:p>
          <a:p>
            <a:endParaRPr lang="en-US" dirty="0">
              <a:latin typeface="Arial"/>
              <a:ea typeface="ＭＳ Ｐゴシック" charset="0"/>
              <a:cs typeface="Arial"/>
            </a:endParaRPr>
          </a:p>
          <a:p>
            <a:r>
              <a:rPr lang="en-US" dirty="0">
                <a:latin typeface="Arial"/>
                <a:ea typeface="ＭＳ Ｐゴシック" charset="0"/>
                <a:cs typeface="Arial"/>
              </a:rPr>
              <a:t>http://</a:t>
            </a:r>
            <a:r>
              <a:rPr lang="en-US" dirty="0" err="1">
                <a:latin typeface="Arial"/>
                <a:ea typeface="ＭＳ Ｐゴシック" charset="0"/>
                <a:cs typeface="Arial"/>
              </a:rPr>
              <a:t>www.truthwhys.com</a:t>
            </a:r>
            <a:r>
              <a:rPr lang="en-US" dirty="0">
                <a:latin typeface="Arial"/>
                <a:ea typeface="ＭＳ Ｐゴシック" charset="0"/>
                <a:cs typeface="Arial"/>
              </a:rPr>
              <a:t>/news/revelation-part-15-chapter-3-sardis-philadelphia-and-laodicea/ has many good historical</a:t>
            </a:r>
            <a:r>
              <a:rPr lang="en-US" baseline="0" dirty="0">
                <a:latin typeface="Arial"/>
                <a:ea typeface="ＭＳ Ｐゴシック" charset="0"/>
                <a:cs typeface="Arial"/>
              </a:rPr>
              <a:t> notes</a:t>
            </a:r>
            <a:endParaRPr lang="en-US" dirty="0">
              <a:latin typeface="Arial"/>
              <a:ea typeface="ＭＳ Ｐゴシック" charset="0"/>
              <a:cs typeface="Arial"/>
            </a:endParaRPr>
          </a:p>
        </p:txBody>
      </p:sp>
      <p:sp>
        <p:nvSpPr>
          <p:cNvPr id="803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AA44B61-38F9-924C-9B2A-DB0C7F19590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Does John use the imagery for "victor" the same in 1 John (all believers) and Revelation (those who "</a:t>
            </a:r>
            <a:r>
              <a:rPr lang="en-US">
                <a:latin typeface="Times New Roman" charset="0"/>
                <a:ea typeface="ＭＳ Ｐゴシック" charset="0"/>
                <a:cs typeface="ＭＳ Ｐゴシック" charset="0"/>
              </a:rPr>
              <a:t>endure patiently</a:t>
            </a:r>
            <a:r>
              <a:rPr lang="en-US">
                <a:latin typeface="Times New Roman" charset="0"/>
                <a:ea typeface="ＭＳ Ｐゴシック" charset="0"/>
                <a:cs typeface="ＭＳ Ｐゴシック" charset="0"/>
                <a:sym typeface="Wingdings" pitchFamily="2" charset="2"/>
              </a:rPr>
              <a:t>.</a:t>
            </a:r>
            <a:endParaRPr lang="en-US" dirty="0">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D62262-3BD2-AF4F-9281-D6E59EF7A17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3726406564"/>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DD62262-3BD2-AF4F-9281-D6E59EF7A17C}" type="slidenum">
              <a:rPr lang="en-GB" sz="1200">
                <a:solidFill>
                  <a:prstClr val="white"/>
                </a:solidFill>
              </a:rPr>
              <a:pPr/>
              <a:t>249</a:t>
            </a:fld>
            <a:endParaRPr lang="en-GB" sz="1200">
              <a:solidFill>
                <a:prstClr val="white"/>
              </a:solidFill>
            </a:endParaRPr>
          </a:p>
        </p:txBody>
      </p:sp>
    </p:spTree>
    <p:extLst>
      <p:ext uri="{BB962C8B-B14F-4D97-AF65-F5344CB8AC3E}">
        <p14:creationId xmlns:p14="http://schemas.microsoft.com/office/powerpoint/2010/main" val="4180056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9452EF-C613-B042-864C-2136C57C8DB7}" type="slidenum">
              <a:rPr lang="en-US">
                <a:solidFill>
                  <a:prstClr val="black"/>
                </a:solidFill>
              </a:rPr>
              <a:pPr/>
              <a:t>26</a:t>
            </a:fld>
            <a:endParaRPr lang="en-US">
              <a:solidFill>
                <a:prstClr val="black"/>
              </a:solidFill>
            </a:endParaRPr>
          </a:p>
        </p:txBody>
      </p:sp>
      <p:sp>
        <p:nvSpPr>
          <p:cNvPr id="337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3795" name="Rectangle 3"/>
          <p:cNvSpPr>
            <a:spLocks noGrp="1" noChangeArrowheads="1"/>
          </p:cNvSpPr>
          <p:nvPr>
            <p:ph type="body" idx="1"/>
          </p:nvPr>
        </p:nvSpPr>
        <p:spPr/>
        <p:txBody>
          <a:bodyPr/>
          <a:lstStyle/>
          <a:p>
            <a:r>
              <a:rPr lang="en-US"/>
              <a:t>Artemis was held to be one of the patron deities of Sardis, along with Cybele.  A temple dedicated to Artemis lies at the foot of the steep acropolis.</a:t>
            </a: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Slide Image Placeholder 1"/>
          <p:cNvSpPr>
            <a:spLocks noGrp="1" noRot="1" noChangeAspect="1"/>
          </p:cNvSpPr>
          <p:nvPr>
            <p:ph type="sldImg"/>
          </p:nvPr>
        </p:nvSpPr>
        <p:spPr>
          <a:ln/>
        </p:spPr>
      </p:sp>
      <p:sp>
        <p:nvSpPr>
          <p:cNvPr id="8222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This intermediate view of verse 7 depicts faithful believers who persevere in their faith. </a:t>
            </a:r>
          </a:p>
        </p:txBody>
      </p:sp>
      <p:sp>
        <p:nvSpPr>
          <p:cNvPr id="8222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4E6AA23-D1A1-EA42-AF30-26BFA04CA62A}" type="slidenum">
              <a:rPr lang="en-GB" sz="1200">
                <a:solidFill>
                  <a:prstClr val="white"/>
                </a:solidFill>
              </a:rPr>
              <a:pPr/>
              <a:t>250</a:t>
            </a:fld>
            <a:endParaRPr lang="en-GB" sz="1200">
              <a:solidFill>
                <a:prstClr val="white"/>
              </a:solidFill>
            </a:endParaRPr>
          </a:p>
        </p:txBody>
      </p:sp>
    </p:spTree>
    <p:extLst>
      <p:ext uri="{BB962C8B-B14F-4D97-AF65-F5344CB8AC3E}">
        <p14:creationId xmlns:p14="http://schemas.microsoft.com/office/powerpoint/2010/main" val="2100281535"/>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DD62262-3BD2-AF4F-9281-D6E59EF7A17C}" type="slidenum">
              <a:rPr lang="en-GB" sz="1200">
                <a:solidFill>
                  <a:prstClr val="white"/>
                </a:solidFill>
              </a:rPr>
              <a:pPr/>
              <a:t>251</a:t>
            </a:fld>
            <a:endParaRPr lang="en-GB" sz="1200">
              <a:solidFill>
                <a:prstClr val="white"/>
              </a:solidFill>
            </a:endParaRPr>
          </a:p>
        </p:txBody>
      </p:sp>
    </p:spTree>
    <p:extLst>
      <p:ext uri="{BB962C8B-B14F-4D97-AF65-F5344CB8AC3E}">
        <p14:creationId xmlns:p14="http://schemas.microsoft.com/office/powerpoint/2010/main" val="2106845911"/>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DD62262-3BD2-AF4F-9281-D6E59EF7A17C}" type="slidenum">
              <a:rPr lang="en-GB" sz="1200">
                <a:solidFill>
                  <a:prstClr val="white"/>
                </a:solidFill>
              </a:rPr>
              <a:pPr/>
              <a:t>252</a:t>
            </a:fld>
            <a:endParaRPr lang="en-GB" sz="1200">
              <a:solidFill>
                <a:prstClr val="white"/>
              </a:solidFill>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7" name="Slide Image Placeholder 1"/>
          <p:cNvSpPr>
            <a:spLocks noGrp="1" noRot="1" noChangeAspect="1"/>
          </p:cNvSpPr>
          <p:nvPr>
            <p:ph type="sldImg"/>
          </p:nvPr>
        </p:nvSpPr>
        <p:spPr>
          <a:ln/>
        </p:spPr>
      </p:sp>
      <p:sp>
        <p:nvSpPr>
          <p:cNvPr id="80793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793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A921468-4159-074B-90CB-5A9117AB9E3A}" type="slidenum">
              <a:rPr lang="en-GB" sz="1200">
                <a:solidFill>
                  <a:prstClr val="white"/>
                </a:solidFill>
              </a:rPr>
              <a:pPr/>
              <a:t>253</a:t>
            </a:fld>
            <a:endParaRPr lang="en-GB" sz="1200">
              <a:solidFill>
                <a:prstClr val="white"/>
              </a:solidFill>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5" name="Slide Image Placeholder 1"/>
          <p:cNvSpPr>
            <a:spLocks noGrp="1" noRot="1" noChangeAspect="1"/>
          </p:cNvSpPr>
          <p:nvPr>
            <p:ph type="sldImg"/>
          </p:nvPr>
        </p:nvSpPr>
        <p:spPr>
          <a:ln/>
        </p:spPr>
      </p:sp>
      <p:sp>
        <p:nvSpPr>
          <p:cNvPr id="8099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99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69C1BFF-C656-4742-92FB-679E2A2E303A}" type="slidenum">
              <a:rPr lang="en-GB" sz="1200">
                <a:solidFill>
                  <a:prstClr val="white"/>
                </a:solidFill>
              </a:rPr>
              <a:pPr/>
              <a:t>254</a:t>
            </a:fld>
            <a:endParaRPr lang="en-GB" sz="1200">
              <a:solidFill>
                <a:prstClr val="white"/>
              </a:solidFill>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3" name="Slide Image Placeholder 1"/>
          <p:cNvSpPr>
            <a:spLocks noGrp="1" noRot="1" noChangeAspect="1"/>
          </p:cNvSpPr>
          <p:nvPr>
            <p:ph type="sldImg"/>
          </p:nvPr>
        </p:nvSpPr>
        <p:spPr>
          <a:ln/>
        </p:spPr>
      </p:sp>
      <p:sp>
        <p:nvSpPr>
          <p:cNvPr id="81203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b="1" dirty="0">
                <a:latin typeface="Times New Roman" charset="0"/>
                <a:ea typeface="ＭＳ Ｐゴシック" charset="0"/>
                <a:cs typeface="ＭＳ Ｐゴシック" charset="0"/>
              </a:rPr>
              <a:t>Hidden manna</a:t>
            </a:r>
            <a:r>
              <a:rPr lang="en-US" dirty="0">
                <a:latin typeface="Times New Roman" charset="0"/>
                <a:ea typeface="ＭＳ Ｐゴシック" charset="0"/>
                <a:cs typeface="ＭＳ Ｐゴシック" charset="0"/>
              </a:rPr>
              <a:t>: Victorious athletes in the Roman Empire often received food for life in their honor. Pergamum especially invited other Greek cities to feasts where the </a:t>
            </a:r>
            <a:r>
              <a:rPr lang="en-US" i="1" dirty="0" err="1">
                <a:latin typeface="Times New Roman" charset="0"/>
                <a:ea typeface="ＭＳ Ｐゴシック" charset="0"/>
                <a:cs typeface="ＭＳ Ｐゴシック" charset="0"/>
              </a:rPr>
              <a:t>obsania</a:t>
            </a:r>
            <a:r>
              <a:rPr lang="en-US" i="0" dirty="0">
                <a:latin typeface="Times New Roman" charset="0"/>
                <a:ea typeface="ＭＳ Ｐゴシック" charset="0"/>
                <a:cs typeface="ＭＳ Ｐゴシック" charset="0"/>
              </a:rPr>
              <a:t> ("forever food") where victors ate for life for free. </a:t>
            </a:r>
          </a:p>
          <a:p>
            <a:r>
              <a:rPr lang="en-US" i="0" dirty="0">
                <a:latin typeface="Times New Roman" charset="0"/>
                <a:ea typeface="ＭＳ Ｐゴシック" charset="0"/>
                <a:cs typeface="ＭＳ Ｐゴシック" charset="0"/>
              </a:rPr>
              <a:t>The </a:t>
            </a:r>
            <a:r>
              <a:rPr lang="en-US" b="1" i="0" dirty="0">
                <a:latin typeface="Times New Roman" charset="0"/>
                <a:ea typeface="ＭＳ Ｐゴシック" charset="0"/>
                <a:cs typeface="ＭＳ Ｐゴシック" charset="0"/>
              </a:rPr>
              <a:t>white stone</a:t>
            </a:r>
            <a:r>
              <a:rPr lang="en-US" i="0" dirty="0">
                <a:latin typeface="Times New Roman" charset="0"/>
                <a:ea typeface="ＭＳ Ｐゴシック" charset="0"/>
                <a:cs typeface="ＭＳ Ｐゴシック" charset="0"/>
              </a:rPr>
              <a:t> (</a:t>
            </a:r>
            <a:r>
              <a:rPr lang="en-US" b="0" i="1" dirty="0" err="1">
                <a:latin typeface="Times New Roman" charset="0"/>
                <a:ea typeface="ＭＳ Ｐゴシック" charset="0"/>
                <a:cs typeface="ＭＳ Ｐゴシック" charset="0"/>
              </a:rPr>
              <a:t>psephon</a:t>
            </a:r>
            <a:r>
              <a:rPr lang="en-US" i="0" dirty="0">
                <a:latin typeface="Times New Roman" charset="0"/>
                <a:ea typeface="ＭＳ Ｐゴシック" charset="0"/>
                <a:cs typeface="ＭＳ Ｐゴシック" charset="0"/>
              </a:rPr>
              <a:t>) is the most elusive of John's imagery, with at least seven views. Was it simply a tone, an amulet, an acquittal voting stone, or an admission ticket for the games or awards banquet. In athletic games, a white stone was granted to victors or gladiators who could retire. </a:t>
            </a:r>
            <a:endParaRPr lang="en-US" dirty="0">
              <a:latin typeface="Times New Roman" charset="0"/>
              <a:ea typeface="ＭＳ Ｐゴシック" charset="0"/>
              <a:cs typeface="ＭＳ Ｐゴシック" charset="0"/>
            </a:endParaRPr>
          </a:p>
        </p:txBody>
      </p:sp>
      <p:sp>
        <p:nvSpPr>
          <p:cNvPr id="81203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F3E285F-C29F-6D4E-883E-74E6F5DAAB69}" type="slidenum">
              <a:rPr lang="en-GB" sz="1200">
                <a:solidFill>
                  <a:prstClr val="white"/>
                </a:solidFill>
              </a:rPr>
              <a:pPr/>
              <a:t>255</a:t>
            </a:fld>
            <a:endParaRPr lang="en-GB" sz="1200">
              <a:solidFill>
                <a:prstClr val="white"/>
              </a:solidFill>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1" name="Slide Image Placeholder 1"/>
          <p:cNvSpPr>
            <a:spLocks noGrp="1" noRot="1" noChangeAspect="1"/>
          </p:cNvSpPr>
          <p:nvPr>
            <p:ph type="sldImg"/>
          </p:nvPr>
        </p:nvSpPr>
        <p:spPr>
          <a:ln/>
        </p:spPr>
      </p:sp>
      <p:sp>
        <p:nvSpPr>
          <p:cNvPr id="81408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408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954922-BA53-EF41-861C-EEA237D863BA}" type="slidenum">
              <a:rPr lang="en-GB" sz="1200">
                <a:solidFill>
                  <a:prstClr val="white"/>
                </a:solidFill>
              </a:rPr>
              <a:pPr/>
              <a:t>256</a:t>
            </a:fld>
            <a:endParaRPr lang="en-GB" sz="1200">
              <a:solidFill>
                <a:prstClr val="white"/>
              </a:solidFill>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29" name="Slide Image Placeholder 1"/>
          <p:cNvSpPr>
            <a:spLocks noGrp="1" noRot="1" noChangeAspect="1"/>
          </p:cNvSpPr>
          <p:nvPr>
            <p:ph type="sldImg"/>
          </p:nvPr>
        </p:nvSpPr>
        <p:spPr>
          <a:ln/>
        </p:spPr>
      </p:sp>
      <p:sp>
        <p:nvSpPr>
          <p:cNvPr id="81613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Victors wore white robes but also athletes did into their city, so the triumphal procession for victorious athletes could be in view.</a:t>
            </a:r>
          </a:p>
        </p:txBody>
      </p:sp>
      <p:sp>
        <p:nvSpPr>
          <p:cNvPr id="81613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B944B28-7F30-DA49-97B1-D3C3D6887772}" type="slidenum">
              <a:rPr lang="en-GB" sz="1200">
                <a:solidFill>
                  <a:prstClr val="white"/>
                </a:solidFill>
              </a:rPr>
              <a:pPr/>
              <a:t>257</a:t>
            </a:fld>
            <a:endParaRPr lang="en-GB" sz="1200">
              <a:solidFill>
                <a:prstClr val="white"/>
              </a:solidFill>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Slide Image Placeholder 1"/>
          <p:cNvSpPr>
            <a:spLocks noGrp="1" noRot="1" noChangeAspect="1"/>
          </p:cNvSpPr>
          <p:nvPr>
            <p:ph type="sldImg"/>
          </p:nvPr>
        </p:nvSpPr>
        <p:spPr>
          <a:ln/>
        </p:spPr>
      </p:sp>
      <p:sp>
        <p:nvSpPr>
          <p:cNvPr id="8181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 pillar signifies eternal life </a:t>
            </a:r>
          </a:p>
          <a:p>
            <a:r>
              <a:rPr lang="en-US" dirty="0">
                <a:latin typeface="Times New Roman" charset="0"/>
                <a:ea typeface="ＭＳ Ｐゴシック" charset="0"/>
                <a:cs typeface="ＭＳ Ｐゴシック" charset="0"/>
              </a:rPr>
              <a:t>The "my new name" is ownership, protection, and security but no one really knows what it means. Pillars and statues both had inscribed names in Asia Minor for both athletes and military victors. Often names were carved into important columns in important places. Also, victors often received a new name—and Roman citizenship for those who were not previously citizens. Many even took the emperor's name. </a:t>
            </a:r>
          </a:p>
        </p:txBody>
      </p:sp>
      <p:sp>
        <p:nvSpPr>
          <p:cNvPr id="8181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BF6B80C-2F37-BB41-B64D-C176BAD5CCE3}" type="slidenum">
              <a:rPr lang="en-GB" sz="1200">
                <a:solidFill>
                  <a:prstClr val="white"/>
                </a:solidFill>
              </a:rPr>
              <a:pPr/>
              <a:t>258</a:t>
            </a:fld>
            <a:endParaRPr lang="en-GB" sz="1200">
              <a:solidFill>
                <a:prstClr val="white"/>
              </a:solidFill>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5" name="Slide Image Placeholder 1"/>
          <p:cNvSpPr>
            <a:spLocks noGrp="1" noRot="1" noChangeAspect="1"/>
          </p:cNvSpPr>
          <p:nvPr>
            <p:ph type="sldImg"/>
          </p:nvPr>
        </p:nvSpPr>
        <p:spPr>
          <a:ln/>
        </p:spPr>
      </p:sp>
      <p:sp>
        <p:nvSpPr>
          <p:cNvPr id="82022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So these seven churches received honor from their true Emperor for victory. But this honor did not come from their city. It came from God himself! </a:t>
            </a:r>
          </a:p>
          <a:p>
            <a:r>
              <a:rPr lang="en-US" dirty="0">
                <a:latin typeface="Times New Roman" charset="0"/>
                <a:ea typeface="ＭＳ Ｐゴシック" charset="0"/>
                <a:cs typeface="ＭＳ Ｐゴシック" charset="0"/>
              </a:rPr>
              <a:t>The victory feasts often had food sacrificed to idols, so believers could not participate in these events. Hostility was directed towards Christians who refused to attend, so Jesus encouraged them that they would have an even more glorious feast!</a:t>
            </a:r>
          </a:p>
          <a:p>
            <a:r>
              <a:rPr lang="en-US" dirty="0">
                <a:latin typeface="Times New Roman" charset="0"/>
                <a:ea typeface="ＭＳ Ｐゴシック" charset="0"/>
                <a:cs typeface="ＭＳ Ｐゴシック" charset="0"/>
              </a:rPr>
              <a:t>Christians received dishonor for their non-participation, yet Christ encouraged them with true and lasting honor.</a:t>
            </a:r>
          </a:p>
        </p:txBody>
      </p:sp>
      <p:sp>
        <p:nvSpPr>
          <p:cNvPr id="82022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4626EF6-0E2E-5F4B-ADBF-E7249DB77FDC}" type="slidenum">
              <a:rPr lang="en-GB" sz="1200">
                <a:solidFill>
                  <a:prstClr val="white"/>
                </a:solidFill>
              </a:rPr>
              <a:pPr/>
              <a:t>259</a:t>
            </a:fld>
            <a:endParaRPr lang="en-GB" sz="1200">
              <a:solidFill>
                <a:prstClr val="white"/>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53E189-6527-1F44-9D1A-31DCE45DB92E}" type="slidenum">
              <a:rPr lang="en-US">
                <a:solidFill>
                  <a:prstClr val="black"/>
                </a:solidFill>
              </a:rPr>
              <a:pPr/>
              <a:t>27</a:t>
            </a:fld>
            <a:endParaRPr lang="en-US">
              <a:solidFill>
                <a:prstClr val="black"/>
              </a:solidFill>
            </a:endParaRPr>
          </a:p>
        </p:txBody>
      </p:sp>
      <p:sp>
        <p:nvSpPr>
          <p:cNvPr id="348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4819" name="Rectangle 3"/>
          <p:cNvSpPr>
            <a:spLocks noGrp="1" noChangeArrowheads="1"/>
          </p:cNvSpPr>
          <p:nvPr>
            <p:ph type="body" idx="1"/>
          </p:nvPr>
        </p:nvSpPr>
        <p:spPr/>
        <p:txBody>
          <a:bodyPr/>
          <a:lstStyle/>
          <a:p>
            <a:r>
              <a:rPr lang="en-US"/>
              <a:t>This temple to Artemis was built by Croesus in the 6th century B.C. but was then destroyed in the Ionian Revolt of 499 B.C.  It was a magnificent structure, the fourth-largest Ionic-style temple existing in the ancient world.  Alexander the Great began to rebuild this temple in 334 B.C. but never finished.  Its remains were covered over by landslides from an earthquake in 17 A.D.  </a:t>
            </a: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Slide Image Placeholder 1"/>
          <p:cNvSpPr>
            <a:spLocks noGrp="1" noRot="1" noChangeAspect="1"/>
          </p:cNvSpPr>
          <p:nvPr>
            <p:ph type="sldImg"/>
          </p:nvPr>
        </p:nvSpPr>
        <p:spPr>
          <a:ln/>
        </p:spPr>
      </p:sp>
      <p:sp>
        <p:nvSpPr>
          <p:cNvPr id="8222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Asian believers who rejected the sports events of their day with their nudity and idolatry were persecuted; likewise, Christians today who prioritize Jesus over athletics are shunned by the world but embraced by Jesus. </a:t>
            </a:r>
          </a:p>
        </p:txBody>
      </p:sp>
      <p:sp>
        <p:nvSpPr>
          <p:cNvPr id="8222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4E6AA23-D1A1-EA42-AF30-26BFA04CA62A}" type="slidenum">
              <a:rPr lang="en-GB" sz="1200">
                <a:solidFill>
                  <a:prstClr val="white"/>
                </a:solidFill>
              </a:rPr>
              <a:pPr/>
              <a:t>260</a:t>
            </a:fld>
            <a:endParaRPr lang="en-GB" sz="1200">
              <a:solidFill>
                <a:prstClr val="white"/>
              </a:solidFill>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269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A66CAD-DD7F-794B-8488-1405F40A87D9}" type="slidenum">
              <a:rPr lang="en-US">
                <a:solidFill>
                  <a:prstClr val="black"/>
                </a:solidFill>
              </a:rPr>
              <a:pPr/>
              <a:t>28</a:t>
            </a:fld>
            <a:endParaRPr lang="en-US">
              <a:solidFill>
                <a:prstClr val="black"/>
              </a:solidFill>
            </a:endParaRPr>
          </a:p>
        </p:txBody>
      </p:sp>
      <p:sp>
        <p:nvSpPr>
          <p:cNvPr id="481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270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a:t>
            </a:r>
            <a:r>
              <a:rPr lang="en-US" dirty="0">
                <a:effectLst/>
              </a:rPr>
              <a:t>The problem </a:t>
            </a:r>
            <a:r>
              <a:rPr lang="en-US" dirty="0" err="1">
                <a:effectLst/>
              </a:rPr>
              <a:t>wasn</a:t>
            </a:r>
            <a:r>
              <a:rPr lang="fr-FR" dirty="0">
                <a:effectLst/>
              </a:rPr>
              <a:t>'</a:t>
            </a:r>
            <a:r>
              <a:rPr lang="en-US" dirty="0">
                <a:effectLst/>
              </a:rPr>
              <a:t>t that they needed their physical needs met. The problem was that they were utterly satisfied with where they stood with the Lord spiritually. They were living spiritually unhealthy lives and in my opinion committing spiritual suicide.</a:t>
            </a:r>
          </a:p>
          <a:p>
            <a:r>
              <a:rPr lang="fr-FR" b="1" dirty="0">
                <a:effectLst/>
              </a:rPr>
              <a:t>'</a:t>
            </a:r>
            <a:r>
              <a:rPr lang="en-US" b="1" dirty="0">
                <a:effectLst/>
              </a:rPr>
              <a:t>To be satisfied with where you are spiritually is to commit spiritual suicide!</a:t>
            </a:r>
            <a:r>
              <a:rPr lang="fr-FR" b="1" dirty="0">
                <a:effectLst/>
              </a:rPr>
              <a:t>'</a:t>
            </a:r>
            <a:endParaRPr lang="en-US" dirty="0">
              <a:effectLst/>
            </a:endParaRPr>
          </a:p>
          <a:p>
            <a:r>
              <a:rPr lang="en-US" dirty="0">
                <a:effectLst/>
              </a:rPr>
              <a:t>If you are not moving towards God, then you are moving away from him. There is no in-between. Its either one or the other"</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effectLst/>
              </a:rPr>
              <a:t>(</a:t>
            </a:r>
            <a:r>
              <a:rPr lang="en-US" dirty="0"/>
              <a:t>"</a:t>
            </a:r>
            <a:r>
              <a:rPr lang="en-US" b="1" dirty="0"/>
              <a:t>The Church God Spit Out of His Mouth"</a:t>
            </a:r>
            <a:r>
              <a:rPr lang="en-US" b="1" baseline="0" dirty="0"/>
              <a:t> </a:t>
            </a:r>
            <a:r>
              <a:rPr lang="en-US" dirty="0"/>
              <a:t>by </a:t>
            </a:r>
            <a:r>
              <a:rPr lang="en-US" dirty="0">
                <a:hlinkClick r:id="rId3" tooltip="View all posts by Lisa Haven"/>
              </a:rPr>
              <a:t>Lisa Haven</a:t>
            </a:r>
            <a:r>
              <a:rPr lang="en-US" dirty="0"/>
              <a:t> in </a:t>
            </a:r>
            <a:r>
              <a:rPr lang="en-US" dirty="0">
                <a:hlinkClick r:id="rId4" tooltip="View all posts in BIBLICAL ANSWERS"/>
              </a:rPr>
              <a:t>BIBLICAL ANSWERS</a:t>
            </a:r>
            <a:r>
              <a:rPr lang="en-US" dirty="0"/>
              <a:t>, </a:t>
            </a:r>
            <a:r>
              <a:rPr lang="en-US" dirty="0">
                <a:hlinkClick r:id="rId5" tooltip="View all posts in END TIMES"/>
              </a:rPr>
              <a:t>END TIMES</a:t>
            </a:r>
            <a:r>
              <a:rPr lang="en-US" dirty="0"/>
              <a:t> http://</a:t>
            </a:r>
            <a:r>
              <a:rPr lang="en-US" dirty="0" err="1"/>
              <a:t>vineoflife.wordpress.com</a:t>
            </a:r>
            <a:r>
              <a:rPr lang="en-US" dirty="0"/>
              <a:t>/2013/04/08/the-church-god-spit-out-of-his-mouth/</a:t>
            </a:r>
            <a:r>
              <a:rPr lang="en-US" baseline="0" dirty="0"/>
              <a:t> accessed 18 Jan 2014)</a:t>
            </a:r>
            <a:endParaRPr lang="en-US" dirty="0">
              <a:effectLst/>
            </a:endParaRPr>
          </a:p>
          <a:p>
            <a:endParaRPr lang="en-US" dirty="0">
              <a:effectLst/>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271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effectLst/>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272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effectLst/>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273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effectLst/>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274</a:t>
            </a:fld>
            <a:endParaRPr lang="en-GB" sz="1200">
              <a:solidFill>
                <a:prstClr val="white"/>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275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a:effectLst/>
              </a:rPr>
              <a:t>Slide 260</a:t>
            </a:r>
            <a:endParaRPr lang="en-US" dirty="0">
              <a:effectLst/>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276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effectLst/>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F11A5-ABF6-3E4B-83BA-E9BB25325072}" type="slidenum">
              <a:rPr lang="en-GB" sz="1200">
                <a:solidFill>
                  <a:prstClr val="white"/>
                </a:solidFill>
              </a:rPr>
              <a:pPr/>
              <a:t>278</a:t>
            </a:fld>
            <a:endParaRPr lang="en-GB" sz="1200">
              <a:solidFill>
                <a:prstClr val="white"/>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latin typeface="Calibri"/>
              </a:rPr>
              <a:pPr>
                <a:defRPr/>
              </a:pPr>
              <a:t>279</a:t>
            </a:fld>
            <a:endParaRPr lang="en-GB">
              <a:solidFill>
                <a:prstClr val="black"/>
              </a:solidFill>
              <a:latin typeface="Calibri"/>
            </a:endParaRPr>
          </a:p>
        </p:txBody>
      </p:sp>
    </p:spTree>
    <p:extLst>
      <p:ext uri="{BB962C8B-B14F-4D97-AF65-F5344CB8AC3E}">
        <p14:creationId xmlns:p14="http://schemas.microsoft.com/office/powerpoint/2010/main" val="8991613"/>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281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Preaching</a:t>
            </a:r>
            <a:r>
              <a:rPr lang="en-US" sz="1200" b="0" baseline="0" dirty="0">
                <a:solidFill>
                  <a:srgbClr val="FFFFFF"/>
                </a:solidFill>
                <a:latin typeface="Arial" charset="0"/>
                <a:ea typeface="ＭＳ Ｐゴシック" charset="0"/>
              </a:rPr>
              <a:t> (</a:t>
            </a:r>
            <a:r>
              <a:rPr lang="en-US" sz="1200" b="0" baseline="0" dirty="0" err="1">
                <a:solidFill>
                  <a:srgbClr val="FFFFFF"/>
                </a:solidFill>
                <a:latin typeface="Arial" charset="0"/>
                <a:ea typeface="ＭＳ Ｐゴシック" charset="0"/>
              </a:rPr>
              <a:t>pr</a:t>
            </a:r>
            <a:r>
              <a:rPr lang="en-US" sz="1200" b="0" baseline="0" dirty="0">
                <a:solidFill>
                  <a:srgbClr val="FFFFFF"/>
                </a:solidFill>
                <a:latin typeface="Arial" charset="0"/>
                <a:ea typeface="ＭＳ Ｐゴシック" charset="0"/>
              </a:rPr>
              <a:t>)</a:t>
            </a:r>
            <a:endParaRPr lang="en-US" sz="1200" b="0" dirty="0">
              <a:solidFill>
                <a:srgbClr val="FFFFFF"/>
              </a:solidFill>
              <a:latin typeface="Arial" charset="0"/>
              <a:ea typeface="ＭＳ Ｐゴシック" charset="0"/>
            </a:endParaRPr>
          </a:p>
          <a:p>
            <a:pPr eaLnBrk="1" hangingPunct="1"/>
            <a:r>
              <a:rPr lang="en-US" sz="1200" b="0" dirty="0">
                <a:solidFill>
                  <a:srgbClr val="FFFFFF"/>
                </a:solidFill>
                <a:latin typeface="Arial" charset="0"/>
                <a:ea typeface="ＭＳ Ｐゴシック" charset="0"/>
              </a:rPr>
              <a:t>Homiletics </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67872B-2A22-B14E-8808-CB086369F2B3}" type="slidenum">
              <a:rPr lang="en-US">
                <a:solidFill>
                  <a:prstClr val="black"/>
                </a:solidFill>
              </a:rPr>
              <a:pPr/>
              <a:t>29</a:t>
            </a:fld>
            <a:endParaRPr lang="en-US">
              <a:solidFill>
                <a:prstClr val="black"/>
              </a:solidFill>
            </a:endParaRPr>
          </a:p>
        </p:txBody>
      </p:sp>
      <p:sp>
        <p:nvSpPr>
          <p:cNvPr id="522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2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3E2B5A-DD93-E643-A778-9A6C4D6B43D3}" type="slidenum">
              <a:rPr lang="en-US">
                <a:solidFill>
                  <a:prstClr val="black"/>
                </a:solidFill>
              </a:rPr>
              <a:pPr/>
              <a:t>30</a:t>
            </a:fld>
            <a:endParaRPr lang="en-US">
              <a:solidFill>
                <a:prstClr val="black"/>
              </a:solidFill>
            </a:endParaRPr>
          </a:p>
        </p:txBody>
      </p:sp>
      <p:sp>
        <p:nvSpPr>
          <p:cNvPr id="317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p:txBody>
          <a:bodyPr/>
          <a:lstStyle/>
          <a:p>
            <a:pPr marL="228600" indent="-228600"/>
            <a:r>
              <a:rPr lang="en-US" b="1"/>
              <a:t>Jews in Sardis</a:t>
            </a:r>
          </a:p>
          <a:p>
            <a:pPr marL="228600" indent="-228600">
              <a:buFontTx/>
              <a:buAutoNum type="arabicPeriod"/>
            </a:pPr>
            <a:r>
              <a:rPr lang="en-US"/>
              <a:t>There was a large Jewish Diaspora community in Sardis during Roman times, which may have existed for centuries before.  The Sepharad (Aramaic name for Sardis) mentioned in Obadiah 20 (these being exiles from Jerusalem ca. 586 B.C.) may refer to Sardis.  Seleucid King Antiochus III (late third century B.C.) expanded the Jewish community by means of transferring Jews from Mesopotamia to Lydia.</a:t>
            </a:r>
          </a:p>
          <a:p>
            <a:pPr marL="228600" indent="-228600">
              <a:buFontTx/>
              <a:buAutoNum type="arabicPeriod"/>
            </a:pPr>
            <a:r>
              <a:rPr lang="en-US"/>
              <a:t>According to Josephus, Jews of Sardis were granted various privileges during the time of Julius Caesar, including the right to send temple tax to Jerusalem, to have a communal life and conduct suits among themselves, and to receive provisions of ritually clean food.</a:t>
            </a:r>
          </a:p>
          <a:p>
            <a:pPr marL="228600" indent="-228600">
              <a:buFontTx/>
              <a:buAutoNum type="arabicPeriod"/>
            </a:pPr>
            <a:r>
              <a:rPr lang="en-US"/>
              <a:t>The approximately eighty inscriptions found in this ostentatious structure reveal that many Jews held high positions, serving on the city council or as wealthy citizens of Sardis.  This synagogue (called Beth Alpha) found next to the Marble Hall attests this, since it is the largest synagogue ever found.  These remains date to the 4th century A.D., but the three other levels found show that a structure existed here since the 2nd century A.D., although it may have served a different purpose (possibly a basilica).</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1DFF8D-DF06-6149-8269-564EFF1AFD72}" type="slidenum">
              <a:rPr lang="en-US">
                <a:solidFill>
                  <a:prstClr val="black"/>
                </a:solidFill>
              </a:rPr>
              <a:pPr/>
              <a:t>31</a:t>
            </a:fld>
            <a:endParaRPr lang="en-US">
              <a:solidFill>
                <a:prstClr val="black"/>
              </a:solidFill>
            </a:endParaRPr>
          </a:p>
        </p:txBody>
      </p:sp>
      <p:sp>
        <p:nvSpPr>
          <p:cNvPr id="532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3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80CF94-DE73-D845-B97B-5EFC07B4504D}" type="slidenum">
              <a:rPr lang="en-US">
                <a:solidFill>
                  <a:prstClr val="black"/>
                </a:solidFill>
              </a:rPr>
              <a:pPr/>
              <a:t>32</a:t>
            </a:fld>
            <a:endParaRPr lang="en-US">
              <a:solidFill>
                <a:prstClr val="black"/>
              </a:solidFill>
            </a:endParaRPr>
          </a:p>
        </p:txBody>
      </p:sp>
      <p:sp>
        <p:nvSpPr>
          <p:cNvPr id="542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4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86FB28-EE6D-2143-BBC4-96204524A845}" type="slidenum">
              <a:rPr lang="en-US">
                <a:solidFill>
                  <a:prstClr val="black"/>
                </a:solidFill>
              </a:rPr>
              <a:pPr/>
              <a:t>33</a:t>
            </a:fld>
            <a:endParaRPr lang="en-US">
              <a:solidFill>
                <a:prstClr val="black"/>
              </a:solidFill>
            </a:endParaRPr>
          </a:p>
        </p:txBody>
      </p:sp>
      <p:sp>
        <p:nvSpPr>
          <p:cNvPr id="440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4035" name="Rectangle 3"/>
          <p:cNvSpPr>
            <a:spLocks noGrp="1" noChangeArrowheads="1"/>
          </p:cNvSpPr>
          <p:nvPr>
            <p:ph type="body" idx="1"/>
          </p:nvPr>
        </p:nvSpPr>
        <p:spPr/>
        <p:txBody>
          <a:bodyPr/>
          <a:lstStyle/>
          <a:p>
            <a:r>
              <a:rPr lang="en-US"/>
              <a:t>Part of Sardis</a:t>
            </a:r>
            <a:r>
              <a:rPr lang="ja-JP" altLang="en-US">
                <a:latin typeface="Arial"/>
              </a:rPr>
              <a:t>’</a:t>
            </a:r>
            <a:r>
              <a:rPr lang="en-US"/>
              <a:t>s prosperity was based upon its location, which was at the crossroads of several major trade routes.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Slide Image Placeholder 1"/>
          <p:cNvSpPr>
            <a:spLocks noGrp="1" noRot="1" noChangeAspect="1"/>
          </p:cNvSpPr>
          <p:nvPr>
            <p:ph type="sldImg"/>
          </p:nvPr>
        </p:nvSpPr>
        <p:spPr>
          <a:ln/>
        </p:spPr>
      </p:sp>
      <p:sp>
        <p:nvSpPr>
          <p:cNvPr id="7997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97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F4F564-B63D-C644-A91E-E2AF3A297FB3}" type="slidenum">
              <a:rPr lang="en-GB" sz="1200">
                <a:solidFill>
                  <a:prstClr val="white"/>
                </a:solidFill>
              </a:rPr>
              <a:pPr/>
              <a:t>34</a:t>
            </a:fld>
            <a:endParaRPr lang="en-GB" sz="1200">
              <a:solidFill>
                <a:prstClr val="white"/>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35</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Christ</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garments are those of a Judge-King, One with honor and authority. The white hair symbolizes His eternality, "the Ancient of Days" (Dan. 7:9, 13, 22). His eyes see all (Rev. 19:12; Heb. 4:12), enabling Him to judge righteously. His feet of burning brass also suggest judgment, since the brazen altar was the place where the fire consumed the sin offering. The Lord had come to judge the churches, and He would also judge the evil world system. </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"sound of many waters" (Rev. 1:15) makes me think of Niagara Falls! Perhaps two ideas are suggested here: (1) Christ gathers together all the "streams of revelation" and is the Father</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"last Word" to man (Heb. 1:1–3); (2) He speaks with power and authority and must be heard. The sword from His mouth certainly represents the living Word of God (Heb. 4:12; Eph. 6:17). He fights His enemies by using His Word (Rev. 2:16; 19:19–21)" (Wiersbe).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Slide Image Placeholder 1"/>
          <p:cNvSpPr>
            <a:spLocks noGrp="1" noRot="1" noChangeAspect="1"/>
          </p:cNvSpPr>
          <p:nvPr>
            <p:ph type="sldImg"/>
          </p:nvPr>
        </p:nvSpPr>
        <p:spPr>
          <a:ln/>
        </p:spPr>
      </p:sp>
      <p:sp>
        <p:nvSpPr>
          <p:cNvPr id="7997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97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F4F564-B63D-C644-A91E-E2AF3A297FB3}" type="slidenum">
              <a:rPr lang="en-GB" sz="1200">
                <a:solidFill>
                  <a:prstClr val="white"/>
                </a:solidFill>
              </a:rPr>
              <a:pPr/>
              <a:t>37</a:t>
            </a:fld>
            <a:endParaRPr lang="en-GB" sz="1200">
              <a:solidFill>
                <a:prstClr val="white"/>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39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Slide Image Placeholder 1"/>
          <p:cNvSpPr>
            <a:spLocks noGrp="1" noRot="1" noChangeAspect="1"/>
          </p:cNvSpPr>
          <p:nvPr>
            <p:ph type="sldImg"/>
          </p:nvPr>
        </p:nvSpPr>
        <p:spPr>
          <a:ln/>
        </p:spPr>
      </p:sp>
      <p:sp>
        <p:nvSpPr>
          <p:cNvPr id="7997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97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F4F564-B63D-C644-A91E-E2AF3A297FB3}" type="slidenum">
              <a:rPr lang="en-GB" sz="1200">
                <a:solidFill>
                  <a:prstClr val="white"/>
                </a:solidFill>
              </a:rPr>
              <a:pPr/>
              <a:t>42</a:t>
            </a:fld>
            <a:endParaRPr lang="en-GB" sz="1200">
              <a:solidFill>
                <a:prstClr val="white"/>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76EF55-AA0D-C94E-907B-BFDD45F2DA56}" type="slidenum">
              <a:rPr lang="en-US">
                <a:solidFill>
                  <a:prstClr val="black"/>
                </a:solidFill>
                <a:latin typeface="Calibri"/>
              </a:rPr>
              <a:pPr/>
              <a:t>43</a:t>
            </a:fld>
            <a:endParaRPr lang="en-US">
              <a:solidFill>
                <a:prstClr val="black"/>
              </a:solidFill>
              <a:latin typeface="Calibri"/>
            </a:endParaRPr>
          </a:p>
        </p:txBody>
      </p:sp>
      <p:sp>
        <p:nvSpPr>
          <p:cNvPr id="6789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78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i="1" kern="1200" dirty="0">
                <a:solidFill>
                  <a:schemeClr val="tx1"/>
                </a:solidFill>
                <a:effectLst/>
                <a:latin typeface="+mn-lt"/>
                <a:ea typeface="+mn-ea"/>
                <a:cs typeface="+mn-cs"/>
              </a:rPr>
              <a:t>Jim Keenan is a motivational speaker who runs a website called </a:t>
            </a:r>
            <a:r>
              <a:rPr lang="en-US" sz="1200" i="1" kern="1200" dirty="0" err="1">
                <a:solidFill>
                  <a:schemeClr val="tx1"/>
                </a:solidFill>
                <a:effectLst/>
                <a:latin typeface="+mn-lt"/>
                <a:ea typeface="+mn-ea"/>
                <a:cs typeface="+mn-cs"/>
              </a:rPr>
              <a:t>asalesguy.com</a:t>
            </a:r>
            <a:r>
              <a:rPr lang="en-US" sz="1200" i="1" kern="1200" dirty="0">
                <a:solidFill>
                  <a:schemeClr val="tx1"/>
                </a:solidFill>
                <a:effectLst/>
                <a:latin typeface="+mn-lt"/>
                <a:ea typeface="+mn-ea"/>
                <a:cs typeface="+mn-cs"/>
              </a:rPr>
              <a:t>.  I ran across it this week and found this observation of his very insightful.  He writes,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of our biggest challenges in life is self-assessment. We think we know ourselves pretty well, however the science says different.</a:t>
            </a:r>
          </a:p>
          <a:p>
            <a:r>
              <a:rPr lang="en-US" sz="1200" kern="1200" dirty="0">
                <a:solidFill>
                  <a:schemeClr val="tx1"/>
                </a:solidFill>
                <a:effectLst/>
                <a:latin typeface="+mn-lt"/>
                <a:ea typeface="+mn-ea"/>
                <a:cs typeface="+mn-cs"/>
              </a:rPr>
              <a:t>As a leader, personal self-assessment is critical to success. We have to be able accurately assess our abilities.</a:t>
            </a:r>
          </a:p>
          <a:p>
            <a:r>
              <a:rPr lang="en-US" sz="1200" kern="1200" dirty="0">
                <a:solidFill>
                  <a:schemeClr val="tx1"/>
                </a:solidFill>
                <a:effectLst/>
                <a:latin typeface="+mn-lt"/>
                <a:ea typeface="+mn-ea"/>
                <a:cs typeface="+mn-cs"/>
              </a:rPr>
              <a:t>We all have blind spots. Our blind spots are those things that others know about us, that we are unaware of. Our blind spots are those things others see in us, that we can’t see in ourselves.</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www.patheos.com</a:t>
            </a:r>
            <a:r>
              <a:rPr lang="en-US" dirty="0"/>
              <a:t>/blogs/</a:t>
            </a:r>
            <a:r>
              <a:rPr lang="en-US" dirty="0" err="1"/>
              <a:t>robertcrosby</a:t>
            </a:r>
            <a:r>
              <a:rPr lang="en-US" dirty="0"/>
              <a:t>/2012/05/a-w-</a:t>
            </a:r>
            <a:r>
              <a:rPr lang="en-US" dirty="0" err="1"/>
              <a:t>tozer</a:t>
            </a:r>
            <a:r>
              <a:rPr lang="en-US" dirty="0"/>
              <a:t>-on-the-holy-spirit-todays-church/</a:t>
            </a:r>
          </a:p>
        </p:txBody>
      </p:sp>
      <p:sp>
        <p:nvSpPr>
          <p:cNvPr id="4" name="Slide Number Placeholder 3"/>
          <p:cNvSpPr>
            <a:spLocks noGrp="1"/>
          </p:cNvSpPr>
          <p:nvPr>
            <p:ph type="sldNum" sz="quarter" idx="10"/>
          </p:nvPr>
        </p:nvSpPr>
        <p:spPr/>
        <p:txBody>
          <a:bodyPr/>
          <a:lstStyle/>
          <a:p>
            <a:fld id="{99208AAC-BD08-E443-89A2-A8F38D944BDB}" type="slidenum">
              <a:rPr lang="en-US" smtClean="0">
                <a:solidFill>
                  <a:prstClr val="black"/>
                </a:solidFill>
                <a:latin typeface="Calibri"/>
              </a:rPr>
              <a:pPr/>
              <a:t>45</a:t>
            </a:fld>
            <a:endParaRPr lang="en-US">
              <a:solidFill>
                <a:prstClr val="black"/>
              </a:solidFill>
              <a:latin typeface="Calibri"/>
            </a:endParaRPr>
          </a:p>
        </p:txBody>
      </p:sp>
    </p:spTree>
    <p:extLst>
      <p:ext uri="{BB962C8B-B14F-4D97-AF65-F5344CB8AC3E}">
        <p14:creationId xmlns:p14="http://schemas.microsoft.com/office/powerpoint/2010/main" val="19352522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Slide Image Placeholder 1"/>
          <p:cNvSpPr>
            <a:spLocks noGrp="1" noRot="1" noChangeAspect="1"/>
          </p:cNvSpPr>
          <p:nvPr>
            <p:ph type="sldImg"/>
          </p:nvPr>
        </p:nvSpPr>
        <p:spPr>
          <a:ln/>
        </p:spPr>
      </p:sp>
      <p:sp>
        <p:nvSpPr>
          <p:cNvPr id="7997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97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F4F564-B63D-C644-A91E-E2AF3A297FB3}" type="slidenum">
              <a:rPr lang="en-GB" sz="1200">
                <a:solidFill>
                  <a:prstClr val="white"/>
                </a:solidFill>
              </a:rPr>
              <a:pPr/>
              <a:t>46</a:t>
            </a:fld>
            <a:endParaRPr lang="en-GB" sz="1200">
              <a:solidFill>
                <a:prstClr val="white"/>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49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sacredsandwich.com</a:t>
            </a:r>
            <a:r>
              <a:rPr lang="en-US" dirty="0">
                <a:latin typeface="Times New Roman" charset="0"/>
                <a:ea typeface="ＭＳ Ｐゴシック" charset="0"/>
                <a:cs typeface="ＭＳ Ｐゴシック" charset="0"/>
              </a:rPr>
              <a:t>/archives/8371</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52</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sacredsandwich.com</a:t>
            </a:r>
            <a:r>
              <a:rPr lang="en-US" dirty="0">
                <a:latin typeface="Times New Roman" charset="0"/>
                <a:ea typeface="ＭＳ Ｐゴシック" charset="0"/>
                <a:cs typeface="ＭＳ Ｐゴシック" charset="0"/>
              </a:rPr>
              <a:t>/archives/8371</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sacredsandwich.com</a:t>
            </a:r>
            <a:r>
              <a:rPr lang="en-US" dirty="0">
                <a:latin typeface="Times New Roman" charset="0"/>
                <a:ea typeface="ＭＳ Ｐゴシック" charset="0"/>
                <a:cs typeface="ＭＳ Ｐゴシック" charset="0"/>
              </a:rPr>
              <a:t>/archives/8371</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Slide Image Placeholder 1"/>
          <p:cNvSpPr>
            <a:spLocks noGrp="1" noRot="1" noChangeAspect="1"/>
          </p:cNvSpPr>
          <p:nvPr>
            <p:ph type="sldImg"/>
          </p:nvPr>
        </p:nvSpPr>
        <p:spPr>
          <a:ln/>
        </p:spPr>
      </p:sp>
      <p:sp>
        <p:nvSpPr>
          <p:cNvPr id="7997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97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F4F564-B63D-C644-A91E-E2AF3A297FB3}" type="slidenum">
              <a:rPr lang="en-GB" sz="1200">
                <a:solidFill>
                  <a:prstClr val="white"/>
                </a:solidFill>
              </a:rPr>
              <a:pPr/>
              <a:t>55</a:t>
            </a:fld>
            <a:endParaRPr lang="en-GB" sz="1200">
              <a:solidFill>
                <a:prstClr val="white"/>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err="1">
                <a:solidFill>
                  <a:schemeClr val="tx1"/>
                </a:solidFill>
                <a:effectLst/>
                <a:latin typeface="+mn-lt"/>
                <a:ea typeface="+mn-ea"/>
                <a:cs typeface="+mn-cs"/>
              </a:rPr>
              <a:t>Johari's</a:t>
            </a:r>
            <a:r>
              <a:rPr lang="en-US" sz="1200" kern="1200" dirty="0">
                <a:solidFill>
                  <a:schemeClr val="tx1"/>
                </a:solidFill>
                <a:effectLst/>
                <a:latin typeface="+mn-lt"/>
                <a:ea typeface="+mn-ea"/>
                <a:cs typeface="+mn-cs"/>
              </a:rPr>
              <a:t> window sums it up nicely like this:</a:t>
            </a:r>
          </a:p>
          <a:p>
            <a:r>
              <a:rPr lang="en-US" sz="1200" kern="1200" dirty="0">
                <a:solidFill>
                  <a:schemeClr val="tx1"/>
                </a:solidFill>
                <a:effectLst/>
                <a:latin typeface="+mn-lt"/>
                <a:ea typeface="+mn-ea"/>
                <a:cs typeface="+mn-cs"/>
              </a:rPr>
              <a:t>The Open – what others know about us and what we openly share with others</a:t>
            </a:r>
          </a:p>
          <a:p>
            <a:r>
              <a:rPr lang="en-US" sz="1200" kern="1200" dirty="0">
                <a:solidFill>
                  <a:schemeClr val="tx1"/>
                </a:solidFill>
                <a:effectLst/>
                <a:latin typeface="+mn-lt"/>
                <a:ea typeface="+mn-ea"/>
                <a:cs typeface="+mn-cs"/>
              </a:rPr>
              <a:t>The Hidden – what we know about ourselves that others don’t know. (What we keep hidden from site)</a:t>
            </a:r>
          </a:p>
          <a:p>
            <a:r>
              <a:rPr lang="en-US" sz="1200" kern="1200" dirty="0">
                <a:solidFill>
                  <a:schemeClr val="tx1"/>
                </a:solidFill>
                <a:effectLst/>
                <a:latin typeface="+mn-lt"/>
                <a:ea typeface="+mn-ea"/>
                <a:cs typeface="+mn-cs"/>
              </a:rPr>
              <a:t>The Unknown – what we don’t know about ourselves and what others don’t know</a:t>
            </a:r>
          </a:p>
          <a:p>
            <a:r>
              <a:rPr lang="en-US" sz="1200" kern="1200" dirty="0">
                <a:solidFill>
                  <a:schemeClr val="tx1"/>
                </a:solidFill>
                <a:effectLst/>
                <a:latin typeface="+mn-lt"/>
                <a:ea typeface="+mn-ea"/>
                <a:cs typeface="+mn-cs"/>
              </a:rPr>
              <a:t>The Blind Spot – what others know about us, that we don’t know about ourselves</a:t>
            </a:r>
          </a:p>
          <a:p>
            <a:r>
              <a:rPr lang="en-US" sz="1200" kern="1200" dirty="0">
                <a:solidFill>
                  <a:schemeClr val="tx1"/>
                </a:solidFill>
                <a:effectLst/>
                <a:latin typeface="+mn-lt"/>
                <a:ea typeface="+mn-ea"/>
                <a:cs typeface="+mn-cs"/>
              </a:rPr>
              <a:t>The blind spot is where we get tripped up. It’s the reason we fail and seem perplexed because we thought we did everything right. It’s the date that we thought went awesome yet they don’t want to go out with us again. It’s the co-worker feeling belittled after you thought you had a super productive meeting. The blind spot is the part of us we just don’t see that the rest of the world does that screws everything up.</a:t>
            </a:r>
          </a:p>
          <a:p>
            <a:r>
              <a:rPr lang="en-US" sz="1200" kern="1200" dirty="0">
                <a:solidFill>
                  <a:schemeClr val="tx1"/>
                </a:solidFill>
                <a:effectLst/>
                <a:latin typeface="+mn-lt"/>
                <a:ea typeface="+mn-ea"/>
                <a:cs typeface="+mn-cs"/>
              </a:rPr>
              <a:t>Do you know your blind spot(s)?  Ask around, everyone else does.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u="sng" kern="1200" dirty="0" err="1">
                <a:solidFill>
                  <a:schemeClr val="tx1"/>
                </a:solidFill>
                <a:effectLst/>
                <a:latin typeface="+mn-lt"/>
                <a:ea typeface="+mn-ea"/>
                <a:cs typeface="+mn-cs"/>
                <a:hlinkClick r:id="rId3" tooltip="Johari window"/>
              </a:rPr>
              <a:t>Johari</a:t>
            </a:r>
            <a:r>
              <a:rPr lang="en-US" sz="1200" kern="1200" dirty="0" err="1">
                <a:solidFill>
                  <a:schemeClr val="tx1"/>
                </a:solidFill>
                <a:effectLst/>
                <a:latin typeface="+mn-lt"/>
                <a:ea typeface="+mn-ea"/>
                <a:cs typeface="+mn-cs"/>
              </a:rPr>
              <a:t>‘s</a:t>
            </a:r>
            <a:r>
              <a:rPr lang="en-US" sz="1200" kern="1200" dirty="0">
                <a:solidFill>
                  <a:schemeClr val="tx1"/>
                </a:solidFill>
                <a:effectLst/>
                <a:latin typeface="+mn-lt"/>
                <a:ea typeface="+mn-ea"/>
                <a:cs typeface="+mn-cs"/>
              </a:rPr>
              <a:t> window sums it up nicely like this:</a:t>
            </a:r>
          </a:p>
          <a:p>
            <a:r>
              <a:rPr lang="en-US" sz="1200" kern="1200" dirty="0">
                <a:solidFill>
                  <a:schemeClr val="tx1"/>
                </a:solidFill>
                <a:effectLst/>
                <a:latin typeface="+mn-lt"/>
                <a:ea typeface="+mn-ea"/>
                <a:cs typeface="+mn-cs"/>
              </a:rPr>
              <a:t>The Open – what others know about us and what we openly share with others</a:t>
            </a:r>
          </a:p>
          <a:p>
            <a:r>
              <a:rPr lang="en-US" sz="1200" kern="1200" dirty="0">
                <a:solidFill>
                  <a:schemeClr val="tx1"/>
                </a:solidFill>
                <a:effectLst/>
                <a:latin typeface="+mn-lt"/>
                <a:ea typeface="+mn-ea"/>
                <a:cs typeface="+mn-cs"/>
              </a:rPr>
              <a:t>The Hidden – what we know about ourselves that others don’t know. (What we keep hidden from site)</a:t>
            </a:r>
          </a:p>
          <a:p>
            <a:r>
              <a:rPr lang="en-US" sz="1200" kern="1200" dirty="0">
                <a:solidFill>
                  <a:schemeClr val="tx1"/>
                </a:solidFill>
                <a:effectLst/>
                <a:latin typeface="+mn-lt"/>
                <a:ea typeface="+mn-ea"/>
                <a:cs typeface="+mn-cs"/>
              </a:rPr>
              <a:t>The Unknown – what we don’t know about ourselves and what others don’t know</a:t>
            </a:r>
          </a:p>
          <a:p>
            <a:r>
              <a:rPr lang="en-US" sz="1200" kern="1200" dirty="0">
                <a:solidFill>
                  <a:schemeClr val="tx1"/>
                </a:solidFill>
                <a:effectLst/>
                <a:latin typeface="+mn-lt"/>
                <a:ea typeface="+mn-ea"/>
                <a:cs typeface="+mn-cs"/>
              </a:rPr>
              <a:t>The Blind Spot – what others know about us, that we don’t know about ourselves</a:t>
            </a:r>
          </a:p>
          <a:p>
            <a:r>
              <a:rPr lang="en-US" sz="1200" kern="1200" dirty="0">
                <a:solidFill>
                  <a:schemeClr val="tx1"/>
                </a:solidFill>
                <a:effectLst/>
                <a:latin typeface="+mn-lt"/>
                <a:ea typeface="+mn-ea"/>
                <a:cs typeface="+mn-cs"/>
              </a:rPr>
              <a:t>The blind spot is where we get tripped up. It’s the reason we fail and seem perplexed because we thought we did everything right. It’s the date that we thought went awesome yet they don’t want to go out with us again. It’s the co-worker feeling belittled after you thought you had a super productive meeting. The blind spot is the part of us we just don’t see that the rest of the world does that screws everything up.</a:t>
            </a:r>
          </a:p>
          <a:p>
            <a:r>
              <a:rPr lang="en-US" sz="1200" kern="1200" dirty="0">
                <a:solidFill>
                  <a:schemeClr val="tx1"/>
                </a:solidFill>
                <a:effectLst/>
                <a:latin typeface="+mn-lt"/>
                <a:ea typeface="+mn-ea"/>
                <a:cs typeface="+mn-cs"/>
              </a:rPr>
              <a:t>Do you know your blind spot(s)?  Ask around, everyone else does.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59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Slide Image Placeholder 1"/>
          <p:cNvSpPr>
            <a:spLocks noGrp="1" noRot="1" noChangeAspect="1"/>
          </p:cNvSpPr>
          <p:nvPr>
            <p:ph type="sldImg"/>
          </p:nvPr>
        </p:nvSpPr>
        <p:spPr>
          <a:ln/>
        </p:spPr>
      </p:sp>
      <p:sp>
        <p:nvSpPr>
          <p:cNvPr id="7997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97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F4F564-B63D-C644-A91E-E2AF3A297FB3}" type="slidenum">
              <a:rPr lang="en-GB" sz="1200">
                <a:solidFill>
                  <a:prstClr val="white"/>
                </a:solidFill>
              </a:rPr>
              <a:pPr/>
              <a:t>62</a:t>
            </a:fld>
            <a:endParaRPr lang="en-GB" sz="1200">
              <a:solidFill>
                <a:prstClr val="white"/>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29" name="Slide Image Placeholder 1"/>
          <p:cNvSpPr>
            <a:spLocks noGrp="1" noRot="1" noChangeAspect="1"/>
          </p:cNvSpPr>
          <p:nvPr>
            <p:ph type="sldImg"/>
          </p:nvPr>
        </p:nvSpPr>
        <p:spPr>
          <a:ln/>
        </p:spPr>
      </p:sp>
      <p:sp>
        <p:nvSpPr>
          <p:cNvPr id="81613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613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B944B28-7F30-DA49-97B1-D3C3D6887772}" type="slidenum">
              <a:rPr lang="en-GB" sz="1200">
                <a:solidFill>
                  <a:prstClr val="white"/>
                </a:solidFill>
              </a:rPr>
              <a:pPr/>
              <a:t>63</a:t>
            </a:fld>
            <a:endParaRPr lang="en-GB" sz="1200">
              <a:solidFill>
                <a:prstClr val="white"/>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66</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67</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71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72</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73</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74</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75</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76</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77</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78</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9</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We have NO actual accounts</a:t>
            </a:r>
            <a:r>
              <a:rPr lang="en-US" baseline="0" dirty="0">
                <a:latin typeface="Arial" panose="020B0604020202020204" pitchFamily="34" charset="0"/>
                <a:ea typeface="ＭＳ Ｐゴシック" charset="0"/>
                <a:cs typeface="Arial" panose="020B0604020202020204" pitchFamily="34" charset="0"/>
              </a:rPr>
              <a:t> of Jesus writing anything except what he wrote in the sand in John 8—and we have no idea what he wrote!</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79</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p:cNvSpPr>
            <a:spLocks noGrp="1" noRot="1" noChangeAspect="1"/>
          </p:cNvSpPr>
          <p:nvPr>
            <p:ph type="sldImg"/>
          </p:nvPr>
        </p:nvSpPr>
        <p:spPr>
          <a:solidFill>
            <a:srgbClr val="FFFFFF"/>
          </a:solidFill>
          <a:ln/>
        </p:spPr>
      </p:sp>
      <p:sp>
        <p:nvSpPr>
          <p:cNvPr id="191490" name="Notes Placeholder 2"/>
          <p:cNvSpPr>
            <a:spLocks noGrp="1"/>
          </p:cNvSpPr>
          <p:nvPr>
            <p:ph type="body" idx="1"/>
          </p:nvPr>
        </p:nvSpPr>
        <p:spPr>
          <a:xfrm>
            <a:off x="0" y="0"/>
            <a:ext cx="0" cy="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822325" indent="-273050">
              <a:spcBef>
                <a:spcPts val="1200"/>
              </a:spcBef>
            </a:pPr>
            <a:r>
              <a:rPr lang="en-US" sz="1100" b="1">
                <a:ea typeface="ＭＳ 明朝" charset="0"/>
                <a:cs typeface="ＭＳ 明朝" charset="0"/>
              </a:rPr>
              <a:t>• Love God</a:t>
            </a:r>
            <a:endParaRPr lang="en-US" b="1">
              <a:ea typeface="ＭＳ 明朝" charset="0"/>
              <a:cs typeface="ＭＳ 明朝" charset="0"/>
            </a:endParaRPr>
          </a:p>
          <a:p>
            <a:pPr marL="822325" indent="-273050">
              <a:spcBef>
                <a:spcPts val="1200"/>
              </a:spcBef>
              <a:spcAft>
                <a:spcPts val="300"/>
              </a:spcAft>
            </a:pPr>
            <a:r>
              <a:rPr lang="en-US" b="1">
                <a:latin typeface="Times" charset="0"/>
                <a:cs typeface="ＭＳ Ｐゴシック" charset="0"/>
              </a:rPr>
              <a:t>Where it starts—and ends—is in our call to LOVE.  As Paul noted, </a:t>
            </a:r>
            <a:r>
              <a:rPr lang="en-US" altLang="ja-JP" b="1">
                <a:latin typeface="Times" charset="0"/>
                <a:cs typeface="ＭＳ Ｐゴシック" charset="0"/>
              </a:rPr>
              <a:t>"The greatest of these is love" (1 Cor. 13:13).  </a:t>
            </a:r>
            <a:endParaRPr lang="en-US" altLang="ja-JP" b="1">
              <a:cs typeface="ＭＳ Ｐゴシック" charset="0"/>
            </a:endParaRPr>
          </a:p>
          <a:p>
            <a:pPr marL="822325" indent="-273050">
              <a:spcBef>
                <a:spcPts val="1200"/>
              </a:spcBef>
              <a:spcAft>
                <a:spcPts val="300"/>
              </a:spcAft>
            </a:pPr>
            <a:r>
              <a:rPr lang="en-US" b="1">
                <a:latin typeface="Times" charset="0"/>
                <a:cs typeface="ＭＳ Ｐゴシック" charset="0"/>
              </a:rPr>
              <a:t>What is the most important thing we do as a church?  It begins with loving the God who loves us.  </a:t>
            </a:r>
            <a:endParaRPr lang="en-US" b="1">
              <a:cs typeface="ＭＳ Ｐゴシック" charset="0"/>
            </a:endParaRPr>
          </a:p>
          <a:p>
            <a:pPr marL="822325" indent="-273050">
              <a:spcBef>
                <a:spcPts val="1200"/>
              </a:spcBef>
            </a:pPr>
            <a:r>
              <a:rPr lang="en-US" sz="1100" b="1">
                <a:ea typeface="ＭＳ 明朝" charset="0"/>
                <a:cs typeface="ＭＳ 明朝" charset="0"/>
              </a:rPr>
              <a:t>• Love Church</a:t>
            </a:r>
            <a:endParaRPr lang="en-US" b="1">
              <a:ea typeface="ＭＳ 明朝" charset="0"/>
              <a:cs typeface="ＭＳ 明朝" charset="0"/>
            </a:endParaRPr>
          </a:p>
          <a:p>
            <a:pPr marL="822325" indent="-273050">
              <a:spcBef>
                <a:spcPts val="1200"/>
              </a:spcBef>
              <a:spcAft>
                <a:spcPts val="300"/>
              </a:spcAft>
            </a:pPr>
            <a:r>
              <a:rPr lang="en-US" b="1">
                <a:latin typeface="Times" charset="0"/>
                <a:cs typeface="ＭＳ Ｐゴシック" charset="0"/>
              </a:rPr>
              <a:t>Do you genuinely love him?  If you don</a:t>
            </a:r>
            <a:r>
              <a:rPr lang="ja-JP" altLang="en-US" b="1">
                <a:latin typeface="Times" charset="0"/>
                <a:cs typeface="ＭＳ Ｐゴシック" charset="0"/>
              </a:rPr>
              <a:t>’</a:t>
            </a:r>
            <a:r>
              <a:rPr lang="en-US" altLang="ja-JP" b="1">
                <a:latin typeface="Times" charset="0"/>
                <a:cs typeface="ＭＳ Ｐゴシック" charset="0"/>
              </a:rPr>
              <a:t>t, then nothing else you do counts, really.</a:t>
            </a:r>
            <a:endParaRPr lang="en-US" altLang="ja-JP" b="1">
              <a:cs typeface="ＭＳ Ｐゴシック" charset="0"/>
            </a:endParaRPr>
          </a:p>
          <a:p>
            <a:pPr marL="822325" indent="-273050">
              <a:spcBef>
                <a:spcPts val="1200"/>
              </a:spcBef>
              <a:spcAft>
                <a:spcPts val="300"/>
              </a:spcAft>
            </a:pPr>
            <a:r>
              <a:rPr lang="en-US" b="1">
                <a:latin typeface="Times" charset="0"/>
                <a:cs typeface="ＭＳ Ｐゴシック" charset="0"/>
              </a:rPr>
              <a:t>The second thing He said right after this: to love your neighbor as yourself.  </a:t>
            </a:r>
            <a:endParaRPr lang="en-US" b="1">
              <a:cs typeface="ＭＳ Ｐゴシック" charset="0"/>
            </a:endParaRPr>
          </a:p>
          <a:p>
            <a:pPr marL="822325" indent="-273050">
              <a:spcBef>
                <a:spcPts val="1200"/>
              </a:spcBef>
            </a:pPr>
            <a:r>
              <a:rPr lang="en-US" sz="1100" b="1">
                <a:ea typeface="ＭＳ 明朝" charset="0"/>
                <a:cs typeface="ＭＳ 明朝" charset="0"/>
              </a:rPr>
              <a:t>• Love Nations</a:t>
            </a:r>
            <a:endParaRPr lang="en-US" b="1">
              <a:ea typeface="ＭＳ 明朝" charset="0"/>
              <a:cs typeface="ＭＳ 明朝" charset="0"/>
            </a:endParaRPr>
          </a:p>
          <a:p>
            <a:pPr marL="822325" indent="-273050">
              <a:spcBef>
                <a:spcPts val="1200"/>
              </a:spcBef>
              <a:spcAft>
                <a:spcPts val="300"/>
              </a:spcAft>
            </a:pPr>
            <a:r>
              <a:rPr lang="en-US" b="1">
                <a:latin typeface="Times" charset="0"/>
                <a:cs typeface="ＭＳ Ｐゴシック" charset="0"/>
              </a:rPr>
              <a:t>But who is your neighbor?  It starts right here in the body—to love the church—but then it extends from this </a:t>
            </a:r>
            <a:r>
              <a:rPr lang="en-US" altLang="ja-JP" b="1">
                <a:latin typeface="Times" charset="0"/>
                <a:cs typeface="ＭＳ Ｐゴシック" charset="0"/>
              </a:rPr>
              <a:t>"close neighbor" to those who are out of the reach of this fellowship where we love the nations.  Our leadership is committed to make all that we do revolve around one of these three priorities.</a:t>
            </a:r>
            <a:endParaRPr lang="en-US" altLang="ja-JP" b="1">
              <a:cs typeface="ＭＳ Ｐゴシック" charset="0"/>
            </a:endParaRPr>
          </a:p>
          <a:p>
            <a:pPr marL="822325" indent="-273050">
              <a:spcBef>
                <a:spcPct val="0"/>
              </a:spcBef>
            </a:pPr>
            <a:endParaRPr lang="en-US">
              <a:cs typeface="ＭＳ Ｐゴシック" charset="0"/>
            </a:endParaRPr>
          </a:p>
        </p:txBody>
      </p:sp>
      <p:sp>
        <p:nvSpPr>
          <p:cNvPr id="191491" name="Slide Number Placeholder 3"/>
          <p:cNvSpPr txBox="1">
            <a:spLocks noGrp="1"/>
          </p:cNvSpPr>
          <p:nvPr/>
        </p:nvSpPr>
        <p:spPr bwMode="auto">
          <a:xfrm>
            <a:off x="3886200" y="8686489"/>
            <a:ext cx="2971800" cy="45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6pPr>
            <a:lvl7pPr marL="29718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7pPr>
            <a:lvl8pPr marL="34290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8pPr>
            <a:lvl9pPr marL="38862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9pPr>
          </a:lstStyle>
          <a:p>
            <a:pPr algn="r" defTabSz="914400" fontAlgn="base">
              <a:spcBef>
                <a:spcPct val="0"/>
              </a:spcBef>
              <a:spcAft>
                <a:spcPct val="0"/>
              </a:spcAft>
            </a:pPr>
            <a:fld id="{7E571687-7BED-F148-A1CD-62A26E829F14}" type="slidenum">
              <a:rPr lang="en-US" sz="1200">
                <a:solidFill>
                  <a:srgbClr val="000000"/>
                </a:solidFill>
                <a:latin typeface="Times New Roman" charset="0"/>
              </a:rPr>
              <a:pPr algn="r" defTabSz="914400" fontAlgn="base">
                <a:spcBef>
                  <a:spcPct val="0"/>
                </a:spcBef>
                <a:spcAft>
                  <a:spcPct val="0"/>
                </a:spcAft>
              </a:pPr>
              <a:t>80</a:t>
            </a:fld>
            <a:endParaRPr lang="en-US" sz="1200">
              <a:solidFill>
                <a:srgbClr val="000000"/>
              </a:solidFill>
              <a:latin typeface="Times New Roman"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81</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But do you want our church to remain small?</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Do you fear us getting big where we lose our family atmosphere?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Do you fight growth?</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Or do you enfold new people?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Do you invite others to church?</a:t>
            </a:r>
          </a:p>
          <a:p>
            <a:pPr marL="0" marR="0" lvl="3" indent="0" algn="l" defTabSz="457200" rtl="0" eaLnBrk="1" fontAlgn="auto" latinLnBrk="0" hangingPunct="1">
              <a:lnSpc>
                <a:spcPct val="100000"/>
              </a:lnSpc>
              <a:spcBef>
                <a:spcPts val="0"/>
              </a:spcBef>
              <a:spcAft>
                <a:spcPts val="0"/>
              </a:spcAft>
              <a:buClrTx/>
              <a:buSzTx/>
              <a:buFontTx/>
              <a:buNone/>
              <a:tabLst/>
              <a:defRPr/>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82</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83</a:t>
            </a:fld>
            <a:endParaRPr lang="en-GB" sz="1200">
              <a:solidFill>
                <a:prstClr val="white"/>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Slide 80</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34C9448-7FAE-9940-B389-D6EC2ACCA531}" type="slidenum">
              <a:rPr lang="en-GB" sz="1200">
                <a:solidFill>
                  <a:prstClr val="white"/>
                </a:solidFill>
              </a:rPr>
              <a:pPr/>
              <a:t>84</a:t>
            </a:fld>
            <a:endParaRPr lang="en-GB" sz="1200">
              <a:solidFill>
                <a:prstClr val="white"/>
              </a:solidFill>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1D3C068-AB14-F644-900C-CA9BF183F74A}" type="slidenum">
              <a:rPr lang="en-US" sz="1200">
                <a:solidFill>
                  <a:srgbClr val="000000"/>
                </a:solidFill>
                <a:latin typeface="Arial" charset="0"/>
              </a:rPr>
              <a:pPr/>
              <a:t>85</a:t>
            </a:fld>
            <a:endParaRPr lang="en-US" sz="1200">
              <a:solidFill>
                <a:srgbClr val="000000"/>
              </a:solidFill>
              <a:latin typeface="Arial" charset="0"/>
            </a:endParaRPr>
          </a:p>
        </p:txBody>
      </p:sp>
      <p:sp>
        <p:nvSpPr>
          <p:cNvPr id="1409026" name="Rectangle 2"/>
          <p:cNvSpPr>
            <a:spLocks noGrp="1" noRot="1" noChangeAspect="1" noChangeArrowheads="1"/>
          </p:cNvSpPr>
          <p:nvPr>
            <p:ph type="sldImg"/>
          </p:nvPr>
        </p:nvSpPr>
        <p:spPr>
          <a:xfrm>
            <a:off x="838200" y="457200"/>
            <a:ext cx="5181600" cy="3886200"/>
          </a:xfrm>
          <a:solidFill>
            <a:srgbClr val="FFFFFF"/>
          </a:solidFill>
          <a:ln/>
        </p:spPr>
      </p:sp>
      <p:sp>
        <p:nvSpPr>
          <p:cNvPr id="14090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1" name="Slide Image Placeholder 1"/>
          <p:cNvSpPr>
            <a:spLocks noGrp="1" noRot="1" noChangeAspect="1"/>
          </p:cNvSpPr>
          <p:nvPr>
            <p:ph type="sldImg"/>
          </p:nvPr>
        </p:nvSpPr>
        <p:spPr>
          <a:ln/>
        </p:spPr>
      </p:sp>
      <p:sp>
        <p:nvSpPr>
          <p:cNvPr id="78336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33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5AE2B59-5B8D-064D-9374-2628577C9ECD}" type="slidenum">
              <a:rPr lang="en-GB" sz="1200">
                <a:solidFill>
                  <a:prstClr val="white"/>
                </a:solidFill>
              </a:rPr>
              <a:pPr/>
              <a:t>86</a:t>
            </a:fld>
            <a:endParaRPr lang="en-GB" sz="1200">
              <a:solidFill>
                <a:prstClr val="white"/>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87</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88</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11</a:t>
            </a:fld>
            <a:endParaRPr lang="en-GB" sz="1200">
              <a:solidFill>
                <a:prstClr val="white"/>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89</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90</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7AB277-61F0-734B-8718-E1E7D7A0E1AF}" type="slidenum">
              <a:rPr lang="en-US">
                <a:solidFill>
                  <a:prstClr val="black"/>
                </a:solidFill>
                <a:latin typeface="Calibri"/>
              </a:rPr>
              <a:pPr/>
              <a:t>91</a:t>
            </a:fld>
            <a:endParaRPr lang="en-US">
              <a:solidFill>
                <a:prstClr val="black"/>
              </a:solidFill>
              <a:latin typeface="Calibri"/>
            </a:endParaRPr>
          </a:p>
        </p:txBody>
      </p:sp>
      <p:sp>
        <p:nvSpPr>
          <p:cNvPr id="163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387" name="Rectangle 3"/>
          <p:cNvSpPr>
            <a:spLocks noGrp="1" noChangeArrowheads="1"/>
          </p:cNvSpPr>
          <p:nvPr>
            <p:ph type="body" idx="1"/>
          </p:nvPr>
        </p:nvSpPr>
        <p:spPr/>
        <p:txBody>
          <a:bodyPr/>
          <a:lstStyle/>
          <a:p>
            <a:pPr marL="228600" indent="-228600"/>
            <a:r>
              <a:rPr lang="en-US" b="1" dirty="0"/>
              <a:t>Historical Background (</a:t>
            </a:r>
            <a:r>
              <a:rPr lang="en-US" b="1" dirty="0" err="1"/>
              <a:t>BiblePlaces.com</a:t>
            </a:r>
            <a:r>
              <a:rPr lang="en-US" b="1" dirty="0"/>
              <a:t>)</a:t>
            </a:r>
          </a:p>
          <a:p>
            <a:pPr marL="228600" indent="-228600">
              <a:buFontTx/>
              <a:buAutoNum type="arabicPeriod"/>
            </a:pPr>
            <a:r>
              <a:rPr lang="en-US" dirty="0"/>
              <a:t>Philadelphia was founded either by </a:t>
            </a:r>
            <a:r>
              <a:rPr lang="en-US" dirty="0" err="1"/>
              <a:t>Eumenes</a:t>
            </a:r>
            <a:r>
              <a:rPr lang="en-US" dirty="0"/>
              <a:t> II, king of Pergamum, or his younger brother </a:t>
            </a:r>
            <a:r>
              <a:rPr lang="en-US" dirty="0" err="1"/>
              <a:t>Attalus</a:t>
            </a:r>
            <a:r>
              <a:rPr lang="en-US" dirty="0"/>
              <a:t> II, who reigned from 159-138 B.C.  Founded in honor of </a:t>
            </a:r>
            <a:r>
              <a:rPr lang="en-US" dirty="0" err="1"/>
              <a:t>Attalus</a:t>
            </a:r>
            <a:r>
              <a:rPr lang="en-US" dirty="0"/>
              <a:t> II, the name of the city means </a:t>
            </a:r>
            <a:r>
              <a:rPr lang="en-US" altLang="ja-JP" dirty="0">
                <a:latin typeface="Arial"/>
              </a:rPr>
              <a:t>"</a:t>
            </a:r>
            <a:r>
              <a:rPr lang="en-US" dirty="0"/>
              <a:t>lover of his brother.</a:t>
            </a:r>
            <a:r>
              <a:rPr lang="en-US" altLang="ja-JP" dirty="0">
                <a:latin typeface="Arial"/>
              </a:rPr>
              <a:t>"</a:t>
            </a:r>
            <a:r>
              <a:rPr lang="en-US" dirty="0"/>
              <a:t>  This refers to </a:t>
            </a:r>
            <a:r>
              <a:rPr lang="en-US" dirty="0" err="1"/>
              <a:t>Attalus</a:t>
            </a:r>
            <a:r>
              <a:rPr lang="ja-JP" altLang="en-US" dirty="0">
                <a:latin typeface="Arial"/>
              </a:rPr>
              <a:t>’</a:t>
            </a:r>
            <a:r>
              <a:rPr lang="en-US" dirty="0"/>
              <a:t> loyalty to his brother in refusing to overthrow him, even amidst encouragement from advisors to do so.</a:t>
            </a:r>
          </a:p>
          <a:p>
            <a:pPr marL="228600" indent="-228600">
              <a:buFontTx/>
              <a:buAutoNum type="arabicPeriod"/>
            </a:pPr>
            <a:r>
              <a:rPr lang="en-US" dirty="0"/>
              <a:t>At the edge of the </a:t>
            </a:r>
            <a:r>
              <a:rPr lang="en-US" i="1" dirty="0" err="1"/>
              <a:t>Katakekaumene</a:t>
            </a:r>
            <a:r>
              <a:rPr lang="en-US" i="1" dirty="0"/>
              <a:t> </a:t>
            </a:r>
            <a:r>
              <a:rPr lang="en-US" dirty="0"/>
              <a:t>(the </a:t>
            </a:r>
            <a:r>
              <a:rPr lang="en-US" altLang="ja-JP" dirty="0">
                <a:latin typeface="Arial"/>
              </a:rPr>
              <a:t>"</a:t>
            </a:r>
            <a:r>
              <a:rPr lang="en-US" dirty="0"/>
              <a:t>burned land</a:t>
            </a:r>
            <a:r>
              <a:rPr lang="en-US" altLang="ja-JP" dirty="0">
                <a:latin typeface="Arial"/>
              </a:rPr>
              <a:t>"</a:t>
            </a:r>
            <a:r>
              <a:rPr lang="en-US" dirty="0"/>
              <a:t>) was a fertile volcanic plain suitable for agriculture, especially grapes; Philadelphia came to be known for its grape production.  It was located in a region plagued by many earthquakes, which severely damaged the city in 17 and 23 A.D.  Out of gratitude to Emperor Tiberius for his help in rebuilding it, the city took on the name Neo Caesarea.  Emperor </a:t>
            </a:r>
            <a:r>
              <a:rPr lang="en-US" dirty="0" err="1"/>
              <a:t>Rasmanianus</a:t>
            </a:r>
            <a:r>
              <a:rPr lang="en-US" dirty="0"/>
              <a:t> changed this name to </a:t>
            </a:r>
            <a:r>
              <a:rPr lang="en-US" dirty="0" err="1"/>
              <a:t>Plabia</a:t>
            </a:r>
            <a:r>
              <a:rPr lang="en-US" dirty="0"/>
              <a:t>, after his wife, but this name also quickly went out of use.</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"…Philadelphia was located on the junction of several important trade routes, earning it the nickname </a:t>
            </a:r>
            <a:r>
              <a:rPr lang="en-US" altLang="ja-JP" dirty="0">
                <a:latin typeface="Arial"/>
              </a:rPr>
              <a:t>"</a:t>
            </a:r>
            <a:r>
              <a:rPr lang="en-US" dirty="0"/>
              <a:t>gateway to the east.</a:t>
            </a:r>
            <a:r>
              <a:rPr lang="en-US" altLang="ja-JP" dirty="0">
                <a:latin typeface="Arial"/>
              </a:rPr>
              <a:t>"</a:t>
            </a:r>
            <a:r>
              <a:rPr lang="en-US" dirty="0"/>
              <a:t>  The city was intended to serve as a base for the spread of Hellenism [Greek</a:t>
            </a:r>
            <a:r>
              <a:rPr lang="en-US" baseline="0" dirty="0"/>
              <a:t> culture] </a:t>
            </a:r>
            <a:r>
              <a:rPr lang="en-US" dirty="0"/>
              <a:t>to the recently-annexed territories of Lydia and Phrygia…"</a:t>
            </a:r>
            <a:r>
              <a:rPr lang="en-US" baseline="0" dirty="0"/>
              <a:t> (Bolen slide 6, point 2)</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a:t>
            </a:r>
            <a:r>
              <a:rPr lang="en-US" b="1" dirty="0" err="1"/>
              <a:t>BiblePlaces.com</a:t>
            </a:r>
            <a:r>
              <a:rPr lang="en-US" b="1" dirty="0"/>
              <a:t>)</a:t>
            </a:r>
          </a:p>
          <a:p>
            <a:endParaRPr lang="en-US" dirty="0">
              <a:latin typeface="Times New Roman" charset="0"/>
              <a:ea typeface="ＭＳ Ｐゴシック" charset="0"/>
              <a:cs typeface="ＭＳ Ｐゴシック" charset="0"/>
            </a:endParaRP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92</a:t>
            </a:fld>
            <a:endParaRPr lang="en-GB" sz="1200">
              <a:solidFill>
                <a:prstClr val="white"/>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3" name="Slide Image Placeholder 1"/>
          <p:cNvSpPr>
            <a:spLocks noGrp="1" noRot="1" noChangeAspect="1"/>
          </p:cNvSpPr>
          <p:nvPr>
            <p:ph type="sldImg"/>
          </p:nvPr>
        </p:nvSpPr>
        <p:spPr>
          <a:ln/>
        </p:spPr>
      </p:sp>
      <p:sp>
        <p:nvSpPr>
          <p:cNvPr id="8017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17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C288585-F612-074D-9B53-1EFC9ADE010B}" type="slidenum">
              <a:rPr lang="en-GB" sz="1200">
                <a:solidFill>
                  <a:prstClr val="white"/>
                </a:solidFill>
              </a:rPr>
              <a:pPr/>
              <a:t>93</a:t>
            </a:fld>
            <a:endParaRPr lang="en-GB" sz="1200">
              <a:solidFill>
                <a:prstClr val="white"/>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94</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a:t>
            </a:r>
            <a:r>
              <a:rPr lang="en-US" sz="1200" b="1" kern="1200" dirty="0">
                <a:solidFill>
                  <a:schemeClr val="tx1"/>
                </a:solidFill>
                <a:effectLst/>
                <a:latin typeface="+mn-lt"/>
                <a:ea typeface="+mn-ea"/>
                <a:cs typeface="+mn-cs"/>
              </a:rPr>
              <a:t>Holy" means Christ is worthy to judge the spiritual life of the Philadelphia church.</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95</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96</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97</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3" name="Slide Image Placeholder 1"/>
          <p:cNvSpPr>
            <a:spLocks noGrp="1" noRot="1" noChangeAspect="1"/>
          </p:cNvSpPr>
          <p:nvPr>
            <p:ph type="sldImg"/>
          </p:nvPr>
        </p:nvSpPr>
        <p:spPr>
          <a:ln/>
        </p:spPr>
      </p:sp>
      <p:sp>
        <p:nvSpPr>
          <p:cNvPr id="8017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17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C288585-F612-074D-9B53-1EFC9ADE010B}" type="slidenum">
              <a:rPr lang="en-GB" sz="1200">
                <a:solidFill>
                  <a:prstClr val="white"/>
                </a:solidFill>
              </a:rPr>
              <a:pPr/>
              <a:t>98</a:t>
            </a:fld>
            <a:endParaRPr lang="en-GB" sz="1200">
              <a:solidFill>
                <a:prstClr val="white"/>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CE2B6C-D99A-1149-974E-F33D104347ED}" type="slidenum">
              <a:rPr lang="en-GB" sz="1200">
                <a:solidFill>
                  <a:prstClr val="white"/>
                </a:solidFill>
              </a:rPr>
              <a:pPr/>
              <a:t>12</a:t>
            </a:fld>
            <a:endParaRPr lang="en-GB" sz="1200">
              <a:solidFill>
                <a:prstClr val="white"/>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99</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So Christ gave them an open door for ministry—and you know what?  Christian testimony continues in this city even to today!</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E1CD78A-FBE6-2F4E-90F9-423AA5672130}" type="slidenum">
              <a:rPr lang="en-US" sz="1200">
                <a:solidFill>
                  <a:srgbClr val="000000"/>
                </a:solidFill>
                <a:latin typeface="Arial" charset="0"/>
              </a:rPr>
              <a:pPr eaLnBrk="1" hangingPunct="1"/>
              <a:t>100</a:t>
            </a:fld>
            <a:endParaRPr lang="en-US" sz="1200">
              <a:solidFill>
                <a:srgbClr val="000000"/>
              </a:solidFill>
              <a:latin typeface="Arial" charset="0"/>
            </a:endParaRPr>
          </a:p>
        </p:txBody>
      </p:sp>
      <p:sp>
        <p:nvSpPr>
          <p:cNvPr id="353282" name="Rectangle 2"/>
          <p:cNvSpPr>
            <a:spLocks noGrp="1" noRot="1" noChangeAspect="1" noChangeArrowheads="1"/>
          </p:cNvSpPr>
          <p:nvPr>
            <p:ph type="sldImg"/>
          </p:nvPr>
        </p:nvSpPr>
        <p:spPr>
          <a:solidFill>
            <a:srgbClr val="FFFFFF"/>
          </a:solidFill>
          <a:ln/>
        </p:spPr>
      </p:sp>
      <p:sp>
        <p:nvSpPr>
          <p:cNvPr id="35328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Our church people stem from 16 different countries around the world.</a:t>
            </a:r>
          </a:p>
          <a:p>
            <a:pPr eaLnBrk="1" hangingPunct="1"/>
            <a:r>
              <a:rPr lang="en-US">
                <a:latin typeface="Arial" charset="0"/>
                <a:ea typeface="ＭＳ Ｐゴシック" charset="0"/>
                <a:cs typeface="ＭＳ Ｐゴシック" charset="0"/>
              </a:rPr>
              <a:t>Netherlands (Desiree), Valentin (France), Ruslan (Russia), Samuel, Cynthia, Robert, Geeta, Athan, Chanchan, Yaopei (India), Jieun &amp; Ho Yun (Korea), Conroy (HK), Singpu, Kim (Myanmar), Winkler (USA), Val (Poland), Seliana (Indonesia), Yifen (Malaysia), Xiao Long (China), Kimberly (Taiwan), Paul &amp; Jocelyn (Philippines), Singapore (Albina), New Zealand (Matt &amp; Julie)</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p:cNvSpPr>
            <a:spLocks noGrp="1" noRot="1" noChangeAspect="1"/>
          </p:cNvSpPr>
          <p:nvPr>
            <p:ph type="sldImg"/>
          </p:nvPr>
        </p:nvSpPr>
        <p:spPr>
          <a:solidFill>
            <a:srgbClr val="FFFFFF"/>
          </a:solidFill>
          <a:ln/>
        </p:spPr>
      </p:sp>
      <p:sp>
        <p:nvSpPr>
          <p:cNvPr id="191490" name="Notes Placeholder 2"/>
          <p:cNvSpPr>
            <a:spLocks noGrp="1"/>
          </p:cNvSpPr>
          <p:nvPr>
            <p:ph type="body" idx="1"/>
          </p:nvPr>
        </p:nvSpPr>
        <p:spPr>
          <a:xfrm>
            <a:off x="0" y="0"/>
            <a:ext cx="0" cy="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822325" indent="-273050">
              <a:spcBef>
                <a:spcPts val="1200"/>
              </a:spcBef>
            </a:pPr>
            <a:r>
              <a:rPr lang="en-US" sz="1100" b="1">
                <a:ea typeface="ＭＳ 明朝" charset="0"/>
                <a:cs typeface="ＭＳ 明朝" charset="0"/>
              </a:rPr>
              <a:t>• Love God</a:t>
            </a:r>
            <a:endParaRPr lang="en-US" b="1">
              <a:ea typeface="ＭＳ 明朝" charset="0"/>
              <a:cs typeface="ＭＳ 明朝" charset="0"/>
            </a:endParaRPr>
          </a:p>
          <a:p>
            <a:pPr marL="822325" indent="-273050">
              <a:spcBef>
                <a:spcPts val="1200"/>
              </a:spcBef>
              <a:spcAft>
                <a:spcPts val="300"/>
              </a:spcAft>
            </a:pPr>
            <a:r>
              <a:rPr lang="en-US" b="1">
                <a:latin typeface="Times" charset="0"/>
                <a:cs typeface="ＭＳ Ｐゴシック" charset="0"/>
              </a:rPr>
              <a:t>Where it starts—and ends—is in our call to LOVE.  As Paul noted, </a:t>
            </a:r>
            <a:r>
              <a:rPr lang="en-US" altLang="ja-JP" b="1">
                <a:latin typeface="Times" charset="0"/>
                <a:cs typeface="ＭＳ Ｐゴシック" charset="0"/>
              </a:rPr>
              <a:t>"The greatest of these is love" (1 Cor. 13:13).  </a:t>
            </a:r>
            <a:endParaRPr lang="en-US" altLang="ja-JP" b="1">
              <a:cs typeface="ＭＳ Ｐゴシック" charset="0"/>
            </a:endParaRPr>
          </a:p>
          <a:p>
            <a:pPr marL="822325" indent="-273050">
              <a:spcBef>
                <a:spcPts val="1200"/>
              </a:spcBef>
              <a:spcAft>
                <a:spcPts val="300"/>
              </a:spcAft>
            </a:pPr>
            <a:r>
              <a:rPr lang="en-US" b="1">
                <a:latin typeface="Times" charset="0"/>
                <a:cs typeface="ＭＳ Ｐゴシック" charset="0"/>
              </a:rPr>
              <a:t>What is the most important thing we do as a church?  It begins with loving the God who loves us.  </a:t>
            </a:r>
            <a:endParaRPr lang="en-US" b="1">
              <a:cs typeface="ＭＳ Ｐゴシック" charset="0"/>
            </a:endParaRPr>
          </a:p>
          <a:p>
            <a:pPr marL="822325" indent="-273050">
              <a:spcBef>
                <a:spcPts val="1200"/>
              </a:spcBef>
            </a:pPr>
            <a:r>
              <a:rPr lang="en-US" sz="1100" b="1">
                <a:ea typeface="ＭＳ 明朝" charset="0"/>
                <a:cs typeface="ＭＳ 明朝" charset="0"/>
              </a:rPr>
              <a:t>• Love Church</a:t>
            </a:r>
            <a:endParaRPr lang="en-US" b="1">
              <a:ea typeface="ＭＳ 明朝" charset="0"/>
              <a:cs typeface="ＭＳ 明朝" charset="0"/>
            </a:endParaRPr>
          </a:p>
          <a:p>
            <a:pPr marL="822325" indent="-273050">
              <a:spcBef>
                <a:spcPts val="1200"/>
              </a:spcBef>
              <a:spcAft>
                <a:spcPts val="300"/>
              </a:spcAft>
            </a:pPr>
            <a:r>
              <a:rPr lang="en-US" b="1">
                <a:latin typeface="Times" charset="0"/>
                <a:cs typeface="ＭＳ Ｐゴシック" charset="0"/>
              </a:rPr>
              <a:t>Do you genuinely love him?  If you don</a:t>
            </a:r>
            <a:r>
              <a:rPr lang="ja-JP" altLang="en-US" b="1">
                <a:latin typeface="Times" charset="0"/>
                <a:cs typeface="ＭＳ Ｐゴシック" charset="0"/>
              </a:rPr>
              <a:t>’</a:t>
            </a:r>
            <a:r>
              <a:rPr lang="en-US" altLang="ja-JP" b="1">
                <a:latin typeface="Times" charset="0"/>
                <a:cs typeface="ＭＳ Ｐゴシック" charset="0"/>
              </a:rPr>
              <a:t>t, then nothing else you do counts, really.</a:t>
            </a:r>
            <a:endParaRPr lang="en-US" altLang="ja-JP" b="1">
              <a:cs typeface="ＭＳ Ｐゴシック" charset="0"/>
            </a:endParaRPr>
          </a:p>
          <a:p>
            <a:pPr marL="822325" indent="-273050">
              <a:spcBef>
                <a:spcPts val="1200"/>
              </a:spcBef>
              <a:spcAft>
                <a:spcPts val="300"/>
              </a:spcAft>
            </a:pPr>
            <a:r>
              <a:rPr lang="en-US" b="1">
                <a:latin typeface="Times" charset="0"/>
                <a:cs typeface="ＭＳ Ｐゴシック" charset="0"/>
              </a:rPr>
              <a:t>The second thing He said right after this: to love your neighbor as yourself.  </a:t>
            </a:r>
            <a:endParaRPr lang="en-US" b="1">
              <a:cs typeface="ＭＳ Ｐゴシック" charset="0"/>
            </a:endParaRPr>
          </a:p>
          <a:p>
            <a:pPr marL="822325" indent="-273050">
              <a:spcBef>
                <a:spcPts val="1200"/>
              </a:spcBef>
            </a:pPr>
            <a:r>
              <a:rPr lang="en-US" sz="1100" b="1">
                <a:ea typeface="ＭＳ 明朝" charset="0"/>
                <a:cs typeface="ＭＳ 明朝" charset="0"/>
              </a:rPr>
              <a:t>• Love Nations</a:t>
            </a:r>
            <a:endParaRPr lang="en-US" b="1">
              <a:ea typeface="ＭＳ 明朝" charset="0"/>
              <a:cs typeface="ＭＳ 明朝" charset="0"/>
            </a:endParaRPr>
          </a:p>
          <a:p>
            <a:pPr marL="822325" indent="-273050">
              <a:spcBef>
                <a:spcPts val="1200"/>
              </a:spcBef>
              <a:spcAft>
                <a:spcPts val="300"/>
              </a:spcAft>
            </a:pPr>
            <a:r>
              <a:rPr lang="en-US" b="1">
                <a:latin typeface="Times" charset="0"/>
                <a:cs typeface="ＭＳ Ｐゴシック" charset="0"/>
              </a:rPr>
              <a:t>But who is your neighbor?  It starts right here in the body—to love the church—but then it extends from this </a:t>
            </a:r>
            <a:r>
              <a:rPr lang="en-US" altLang="ja-JP" b="1">
                <a:latin typeface="Times" charset="0"/>
                <a:cs typeface="ＭＳ Ｐゴシック" charset="0"/>
              </a:rPr>
              <a:t>"close neighbor" to those who are out of the reach of this fellowship where we love the nations.  Our leadership is committed to make all that we do revolve around one of these three priorities.</a:t>
            </a:r>
            <a:endParaRPr lang="en-US" altLang="ja-JP" b="1">
              <a:cs typeface="ＭＳ Ｐゴシック" charset="0"/>
            </a:endParaRPr>
          </a:p>
          <a:p>
            <a:pPr marL="822325" indent="-273050">
              <a:spcBef>
                <a:spcPct val="0"/>
              </a:spcBef>
            </a:pPr>
            <a:endParaRPr lang="en-US">
              <a:cs typeface="ＭＳ Ｐゴシック" charset="0"/>
            </a:endParaRPr>
          </a:p>
        </p:txBody>
      </p:sp>
      <p:sp>
        <p:nvSpPr>
          <p:cNvPr id="191491" name="Slide Number Placeholder 3"/>
          <p:cNvSpPr txBox="1">
            <a:spLocks noGrp="1"/>
          </p:cNvSpPr>
          <p:nvPr/>
        </p:nvSpPr>
        <p:spPr bwMode="auto">
          <a:xfrm>
            <a:off x="3886200" y="8686489"/>
            <a:ext cx="2971800" cy="45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6pPr>
            <a:lvl7pPr marL="29718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7pPr>
            <a:lvl8pPr marL="34290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8pPr>
            <a:lvl9pPr marL="3886200" indent="-228600" algn="ctr" eaLnBrk="0" fontAlgn="base" hangingPunct="0">
              <a:lnSpc>
                <a:spcPct val="80000"/>
              </a:lnSpc>
              <a:spcBef>
                <a:spcPct val="25000"/>
              </a:spcBef>
              <a:spcAft>
                <a:spcPct val="25000"/>
              </a:spcAft>
              <a:buClr>
                <a:schemeClr val="tx2"/>
              </a:buClr>
              <a:buSzPct val="80000"/>
              <a:buFont typeface="Wingdings" charset="0"/>
              <a:defRPr sz="1400">
                <a:solidFill>
                  <a:schemeClr val="tx1"/>
                </a:solidFill>
                <a:latin typeface="Arial" charset="0"/>
                <a:ea typeface="ＭＳ Ｐゴシック" charset="0"/>
              </a:defRPr>
            </a:lvl9pPr>
          </a:lstStyle>
          <a:p>
            <a:pPr algn="r" defTabSz="914400" fontAlgn="base">
              <a:spcBef>
                <a:spcPct val="0"/>
              </a:spcBef>
              <a:spcAft>
                <a:spcPct val="0"/>
              </a:spcAft>
            </a:pPr>
            <a:fld id="{7E571687-7BED-F148-A1CD-62A26E829F14}" type="slidenum">
              <a:rPr lang="en-US" sz="1200">
                <a:solidFill>
                  <a:srgbClr val="000000"/>
                </a:solidFill>
                <a:latin typeface="Times New Roman" charset="0"/>
              </a:rPr>
              <a:pPr algn="r" defTabSz="914400" fontAlgn="base">
                <a:spcBef>
                  <a:spcPct val="0"/>
                </a:spcBef>
                <a:spcAft>
                  <a:spcPct val="0"/>
                </a:spcAft>
              </a:pPr>
              <a:t>102</a:t>
            </a:fld>
            <a:endParaRPr lang="en-US" sz="1200">
              <a:solidFill>
                <a:srgbClr val="000000"/>
              </a:solidFill>
              <a:latin typeface="Times New Roman"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018F85-8664-0F4E-93F5-394ABC92FE60}" type="slidenum">
              <a:rPr lang="en-US" sz="1200">
                <a:solidFill>
                  <a:prstClr val="black"/>
                </a:solidFill>
              </a:rPr>
              <a:pPr/>
              <a:t>103</a:t>
            </a:fld>
            <a:endParaRPr lang="en-US" sz="1200">
              <a:solidFill>
                <a:prstClr val="black"/>
              </a:solidFill>
            </a:endParaRPr>
          </a:p>
        </p:txBody>
      </p:sp>
      <p:sp>
        <p:nvSpPr>
          <p:cNvPr id="157698" name="Rectangle 1026"/>
          <p:cNvSpPr>
            <a:spLocks noGrp="1" noRot="1" noChangeAspect="1" noChangeArrowheads="1"/>
          </p:cNvSpPr>
          <p:nvPr>
            <p:ph type="sldImg"/>
          </p:nvPr>
        </p:nvSpPr>
        <p:spPr>
          <a:solidFill>
            <a:srgbClr val="FFFFFF"/>
          </a:solidFill>
          <a:ln/>
        </p:spPr>
      </p:sp>
      <p:sp>
        <p:nvSpPr>
          <p:cNvPr id="1576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D4CB66-0A63-9444-9408-4391380B9F82}" type="slidenum">
              <a:rPr lang="en-US" sz="1200">
                <a:solidFill>
                  <a:prstClr val="black"/>
                </a:solidFill>
              </a:rPr>
              <a:pPr/>
              <a:t>104</a:t>
            </a:fld>
            <a:endParaRPr lang="en-US" sz="1200">
              <a:solidFill>
                <a:prstClr val="black"/>
              </a:solidFill>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105</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106</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From</a:t>
            </a:r>
            <a:r>
              <a:rPr lang="en-US" baseline="0" dirty="0">
                <a:latin typeface="Arial" charset="0"/>
                <a:ea typeface="ＭＳ Ｐゴシック" charset="0"/>
                <a:cs typeface="ＭＳ Ｐゴシック" charset="0"/>
              </a:rPr>
              <a:t> 1997-Dec 2015 God has seen fit to grant me the privilege to train pastors in 12 other countries on 56 trips the past 18 years.</a:t>
            </a:r>
            <a:endParaRPr lang="en-US" dirty="0">
              <a:latin typeface="Arial"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109</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114</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115</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0436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52255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979C7DC4-6FFC-D04D-854F-5A9CF06C6B1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73299793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FB3FF168-EC15-AE4E-8085-4AE4E7976DF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8726977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02EFB594-2CB9-4D47-964F-8D96657348B6}"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42254017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A9815D4B-B098-0E49-8265-717B56527B33}"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3935468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EADF71D4-1AEA-D746-807A-A251E1647BEB}"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6586345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1808ADDD-3316-ED4B-A3E8-B8DE58EE0546}"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0719088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83CC19E7-8E0D-AC4D-8AF7-D734EC2C5F2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7941893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9D1F306F-9CF8-9144-A84C-50ADDBEDE3A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7487107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CF392A88-89E1-7249-ACE0-B4F39C59D20F}"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9988307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9218EC4-0D93-4C48-9285-29016603D01D}" type="slidenum">
              <a:rPr lang="en-US"/>
              <a:pPr>
                <a:defRPr/>
              </a:pPr>
              <a:t>‹#›</a:t>
            </a:fld>
            <a:endParaRPr lang="en-US"/>
          </a:p>
        </p:txBody>
      </p:sp>
    </p:spTree>
    <p:extLst>
      <p:ext uri="{BB962C8B-B14F-4D97-AF65-F5344CB8AC3E}">
        <p14:creationId xmlns:p14="http://schemas.microsoft.com/office/powerpoint/2010/main" val="73424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18212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CA56BD0-F032-5443-82C9-023E2E71F99A}" type="slidenum">
              <a:rPr lang="en-US"/>
              <a:pPr>
                <a:defRPr/>
              </a:pPr>
              <a:t>‹#›</a:t>
            </a:fld>
            <a:endParaRPr lang="en-US"/>
          </a:p>
        </p:txBody>
      </p:sp>
    </p:spTree>
    <p:extLst>
      <p:ext uri="{BB962C8B-B14F-4D97-AF65-F5344CB8AC3E}">
        <p14:creationId xmlns:p14="http://schemas.microsoft.com/office/powerpoint/2010/main" val="26982732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9031A93-7400-1441-BA19-0C73E5E5AFE0}" type="slidenum">
              <a:rPr lang="en-US"/>
              <a:pPr>
                <a:defRPr/>
              </a:pPr>
              <a:t>‹#›</a:t>
            </a:fld>
            <a:endParaRPr lang="en-US"/>
          </a:p>
        </p:txBody>
      </p:sp>
    </p:spTree>
    <p:extLst>
      <p:ext uri="{BB962C8B-B14F-4D97-AF65-F5344CB8AC3E}">
        <p14:creationId xmlns:p14="http://schemas.microsoft.com/office/powerpoint/2010/main" val="422819944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ABB84D7-F75F-3A4B-9FCD-BA1F45DF2728}" type="slidenum">
              <a:rPr lang="en-US"/>
              <a:pPr>
                <a:defRPr/>
              </a:pPr>
              <a:t>‹#›</a:t>
            </a:fld>
            <a:endParaRPr lang="en-US"/>
          </a:p>
        </p:txBody>
      </p:sp>
    </p:spTree>
    <p:extLst>
      <p:ext uri="{BB962C8B-B14F-4D97-AF65-F5344CB8AC3E}">
        <p14:creationId xmlns:p14="http://schemas.microsoft.com/office/powerpoint/2010/main" val="275662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399D1BF-2E70-CC47-A4BE-EAC67858B7F8}" type="slidenum">
              <a:rPr lang="en-US"/>
              <a:pPr>
                <a:defRPr/>
              </a:pPr>
              <a:t>‹#›</a:t>
            </a:fld>
            <a:endParaRPr lang="en-US"/>
          </a:p>
        </p:txBody>
      </p:sp>
    </p:spTree>
    <p:extLst>
      <p:ext uri="{BB962C8B-B14F-4D97-AF65-F5344CB8AC3E}">
        <p14:creationId xmlns:p14="http://schemas.microsoft.com/office/powerpoint/2010/main" val="190210561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D8C8140-A513-C944-A977-81F629041E6E}" type="slidenum">
              <a:rPr lang="en-US"/>
              <a:pPr>
                <a:defRPr/>
              </a:pPr>
              <a:t>‹#›</a:t>
            </a:fld>
            <a:endParaRPr lang="en-US"/>
          </a:p>
        </p:txBody>
      </p:sp>
    </p:spTree>
    <p:extLst>
      <p:ext uri="{BB962C8B-B14F-4D97-AF65-F5344CB8AC3E}">
        <p14:creationId xmlns:p14="http://schemas.microsoft.com/office/powerpoint/2010/main" val="10858563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54CD57C-A9CF-1F48-B67D-A42872574A08}" type="slidenum">
              <a:rPr lang="en-US"/>
              <a:pPr>
                <a:defRPr/>
              </a:pPr>
              <a:t>‹#›</a:t>
            </a:fld>
            <a:endParaRPr lang="en-US"/>
          </a:p>
        </p:txBody>
      </p:sp>
    </p:spTree>
    <p:extLst>
      <p:ext uri="{BB962C8B-B14F-4D97-AF65-F5344CB8AC3E}">
        <p14:creationId xmlns:p14="http://schemas.microsoft.com/office/powerpoint/2010/main" val="22468063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09958B7-F678-9843-907F-6414F74F733F}" type="slidenum">
              <a:rPr lang="en-US"/>
              <a:pPr>
                <a:defRPr/>
              </a:pPr>
              <a:t>‹#›</a:t>
            </a:fld>
            <a:endParaRPr lang="en-US"/>
          </a:p>
        </p:txBody>
      </p:sp>
    </p:spTree>
    <p:extLst>
      <p:ext uri="{BB962C8B-B14F-4D97-AF65-F5344CB8AC3E}">
        <p14:creationId xmlns:p14="http://schemas.microsoft.com/office/powerpoint/2010/main" val="4575594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60B9033-E0B2-294F-9808-757FABE72D97}" type="slidenum">
              <a:rPr lang="en-US"/>
              <a:pPr>
                <a:defRPr/>
              </a:pPr>
              <a:t>‹#›</a:t>
            </a:fld>
            <a:endParaRPr lang="en-US"/>
          </a:p>
        </p:txBody>
      </p:sp>
    </p:spTree>
    <p:extLst>
      <p:ext uri="{BB962C8B-B14F-4D97-AF65-F5344CB8AC3E}">
        <p14:creationId xmlns:p14="http://schemas.microsoft.com/office/powerpoint/2010/main" val="276166120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55EFFE-3236-AE48-B74B-D48E0788F9D2}" type="slidenum">
              <a:rPr lang="en-US"/>
              <a:pPr>
                <a:defRPr/>
              </a:pPr>
              <a:t>‹#›</a:t>
            </a:fld>
            <a:endParaRPr lang="en-US"/>
          </a:p>
        </p:txBody>
      </p:sp>
    </p:spTree>
    <p:extLst>
      <p:ext uri="{BB962C8B-B14F-4D97-AF65-F5344CB8AC3E}">
        <p14:creationId xmlns:p14="http://schemas.microsoft.com/office/powerpoint/2010/main" val="166632843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243245-6523-E04F-B7AC-B5B6B2EAFEF7}" type="slidenum">
              <a:rPr lang="en-US"/>
              <a:pPr>
                <a:defRPr/>
              </a:pPr>
              <a:t>‹#›</a:t>
            </a:fld>
            <a:endParaRPr lang="en-US"/>
          </a:p>
        </p:txBody>
      </p:sp>
    </p:spTree>
    <p:extLst>
      <p:ext uri="{BB962C8B-B14F-4D97-AF65-F5344CB8AC3E}">
        <p14:creationId xmlns:p14="http://schemas.microsoft.com/office/powerpoint/2010/main" val="2947899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01217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38D121F-2398-D34A-A10A-217930402CC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33492424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4D02FA6-00D1-4F44-B86D-76AF88B779FF}"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28397945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DBDD64F-030A-9D4A-9245-23B5BF779C4E}"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7801582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DFC9903-9225-FA47-BC2E-DEF9C1D3F38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0314420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91B6151A-3C3E-3442-B72F-C4B6164835C1}"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7118998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7410AAAA-3ACA-DE42-848B-16FE857F93E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14642552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737BE51-8877-D94E-8C2C-AF6FEC62DA3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9501894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55CCD0-8A48-CD42-9E01-AA2F50B9AE43}"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0726128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91B3B4FA-5024-574E-B6D9-52CAEABA1AF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04492055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872BA58-B5AE-F348-9D8B-805E63CB1002}"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6739127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46712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BFFD768-5B05-F349-8C6D-3EA7C84860A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22572171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EF71C7-AC95-9D48-9EFA-ADF607B96776}"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78866468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39465A-2DBD-384E-897A-B6AE21F465F3}"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8378572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B00705-73B5-AA43-8A35-6F63436EE16A}"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49035645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87E154-B957-B444-B3E6-FF92D75A7BB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02324331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EFA33C5E-0F34-E544-AD44-D30ECCC1ADF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60570728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AEF82F83-E653-4C46-A1A5-2B94C977F61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80454580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CE429ECC-B7D8-6649-8253-E323EDD1F50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13150539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F3F372-AF5C-F34F-9202-AEDED2BFDA6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22727811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23DA0C-F5E7-8D4C-B86D-F97B417B5279}"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215155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634146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01682D-128C-2F44-B535-F1C530EC4DB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79471097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21B53A-3D5A-A740-A0B7-FF1FE995F0FC}"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21659094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46C295-E1D7-8245-9D3E-E86ADFE01204}"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3427043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EBF1F0-0A77-BE4B-872B-331AB63803EE}"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50291040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AABF22-4C3C-0F41-BFAD-A4219E24C7C1}"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08220980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3C4499-9864-3946-A1AB-E7F249680A44}"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0459106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301C67-B77F-B14F-8B4C-C88B0C7B686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32668723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6CE6A1-217B-A040-9653-3F0F3002683B}"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2239520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E2BE404-C90E-D64E-A65C-58D629688194}"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94875587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FB0632-6FF0-D945-B44C-E81C7FCBFE8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5933755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124184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02AD84-942A-D34F-9369-91F6FD8072D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51270811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FB0303-2D87-DA40-BCAD-B357E1F307FC}"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81257407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AC44E7-07A8-1341-A244-C985DA298ED4}"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66135877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vl1pPr>
          </a:lstStyle>
          <a:p>
            <a:pPr>
              <a:defRPr/>
            </a:pPr>
            <a:fld id="{7F954889-AB40-704F-BC83-097AA7686946}" type="datetime1">
              <a:rPr lang="en-US"/>
              <a:pPr>
                <a:defRPr/>
              </a:pPr>
              <a:t>3/14/26</a:t>
            </a:fld>
            <a:endParaRPr lang="en-US"/>
          </a:p>
        </p:txBody>
      </p:sp>
      <p:sp>
        <p:nvSpPr>
          <p:cNvPr id="5" name="Footer Placeholder 4"/>
          <p:cNvSpPr>
            <a:spLocks noGrp="1"/>
          </p:cNvSpPr>
          <p:nvPr>
            <p:ph type="ftr" sz="quarter" idx="11"/>
          </p:nvPr>
        </p:nvSpPr>
        <p:spPr/>
        <p:txBody>
          <a:bodyPr/>
          <a:lstStyle>
            <a:lvl1pPr eaLnBrk="0" hangingPunct="0">
              <a:defRPr>
                <a:latin typeface="Calibri" pitchFamily="-107" charset="0"/>
                <a:ea typeface="ＭＳ Ｐゴシック" pitchFamily="-107"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B1A46438-5426-0E45-84A2-82F30CB7C165}" type="slidenum">
              <a:rPr lang="en-US"/>
              <a:pPr>
                <a:defRPr/>
              </a:pPr>
              <a:t>‹#›</a:t>
            </a:fld>
            <a:endParaRPr lang="en-US"/>
          </a:p>
        </p:txBody>
      </p:sp>
    </p:spTree>
    <p:extLst>
      <p:ext uri="{BB962C8B-B14F-4D97-AF65-F5344CB8AC3E}">
        <p14:creationId xmlns:p14="http://schemas.microsoft.com/office/powerpoint/2010/main" val="13542933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a:defRPr/>
            </a:pPr>
            <a:fld id="{4343B002-4B97-F447-BE00-535564EA4F45}" type="datetime1">
              <a:rPr lang="en-US"/>
              <a:pPr>
                <a:defRPr/>
              </a:pPr>
              <a:t>3/14/26</a:t>
            </a:fld>
            <a:endParaRPr lang="en-US"/>
          </a:p>
        </p:txBody>
      </p:sp>
      <p:sp>
        <p:nvSpPr>
          <p:cNvPr id="5" name="Footer Placeholder 4"/>
          <p:cNvSpPr>
            <a:spLocks noGrp="1"/>
          </p:cNvSpPr>
          <p:nvPr>
            <p:ph type="ftr" sz="quarter" idx="11"/>
          </p:nvPr>
        </p:nvSpPr>
        <p:spPr/>
        <p:txBody>
          <a:bodyPr/>
          <a:lstStyle>
            <a:lvl1pPr eaLnBrk="0" hangingPunct="0">
              <a:defRPr>
                <a:latin typeface="Calibri" pitchFamily="-107" charset="0"/>
                <a:ea typeface="ＭＳ Ｐゴシック" pitchFamily="-107" charset="-128"/>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471FAEFF-2CE8-A647-982D-840E00993C94}" type="slidenum">
              <a:rPr lang="en-US"/>
              <a:pPr>
                <a:defRPr/>
              </a:pPr>
              <a:t>‹#›</a:t>
            </a:fld>
            <a:endParaRPr lang="en-US"/>
          </a:p>
        </p:txBody>
      </p:sp>
    </p:spTree>
    <p:extLst>
      <p:ext uri="{BB962C8B-B14F-4D97-AF65-F5344CB8AC3E}">
        <p14:creationId xmlns:p14="http://schemas.microsoft.com/office/powerpoint/2010/main" val="293453050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FF58F0D2-19C1-654F-9511-FA13AEEB28C4}" type="slidenum">
              <a:rPr lang="en-US"/>
              <a:pPr>
                <a:defRPr/>
              </a:pPr>
              <a:t>‹#›</a:t>
            </a:fld>
            <a:endParaRPr lang="en-US"/>
          </a:p>
        </p:txBody>
      </p:sp>
    </p:spTree>
    <p:extLst>
      <p:ext uri="{BB962C8B-B14F-4D97-AF65-F5344CB8AC3E}">
        <p14:creationId xmlns:p14="http://schemas.microsoft.com/office/powerpoint/2010/main" val="355142688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F4A0F119-7227-3B43-BA39-F090D43711A1}"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216270749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C2DC1472-985C-B14E-A836-25E74ABE6E1F}"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296246911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93B4C049-1733-A341-9583-DF3B84FF1BCC}"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33742735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6" name="Footer Placeholder 5"/>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7" name="Slide Number Placeholder 6"/>
          <p:cNvSpPr>
            <a:spLocks noGrp="1"/>
          </p:cNvSpPr>
          <p:nvPr>
            <p:ph type="sldNum" sz="quarter" idx="12"/>
          </p:nvPr>
        </p:nvSpPr>
        <p:spPr/>
        <p:txBody>
          <a:bodyPr/>
          <a:lstStyle>
            <a:lvl1pPr eaLnBrk="0" hangingPunct="0">
              <a:defRPr>
                <a:cs typeface="ＭＳ Ｐゴシック" charset="0"/>
              </a:defRPr>
            </a:lvl1pPr>
          </a:lstStyle>
          <a:p>
            <a:pPr>
              <a:defRPr/>
            </a:pPr>
            <a:fld id="{B396175B-F5A5-784F-BA12-C8146AB32076}"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1430448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55684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8" name="Footer Placeholder 7"/>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9" name="Slide Number Placeholder 8"/>
          <p:cNvSpPr>
            <a:spLocks noGrp="1"/>
          </p:cNvSpPr>
          <p:nvPr>
            <p:ph type="sldNum" sz="quarter" idx="12"/>
          </p:nvPr>
        </p:nvSpPr>
        <p:spPr/>
        <p:txBody>
          <a:bodyPr/>
          <a:lstStyle>
            <a:lvl1pPr eaLnBrk="0" hangingPunct="0">
              <a:defRPr>
                <a:cs typeface="ＭＳ Ｐゴシック" charset="0"/>
              </a:defRPr>
            </a:lvl1pPr>
          </a:lstStyle>
          <a:p>
            <a:pPr>
              <a:defRPr/>
            </a:pPr>
            <a:fld id="{B3FA4C70-47D5-4B4C-A2AB-D51314369888}"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397888608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4" name="Footer Placeholder 3"/>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5" name="Slide Number Placeholder 4"/>
          <p:cNvSpPr>
            <a:spLocks noGrp="1"/>
          </p:cNvSpPr>
          <p:nvPr>
            <p:ph type="sldNum" sz="quarter" idx="12"/>
          </p:nvPr>
        </p:nvSpPr>
        <p:spPr/>
        <p:txBody>
          <a:bodyPr/>
          <a:lstStyle>
            <a:lvl1pPr eaLnBrk="0" hangingPunct="0">
              <a:defRPr>
                <a:cs typeface="ＭＳ Ｐゴシック" charset="0"/>
              </a:defRPr>
            </a:lvl1pPr>
          </a:lstStyle>
          <a:p>
            <a:pPr>
              <a:defRPr/>
            </a:pPr>
            <a:fld id="{3BE9F097-0A25-D94E-B049-9879969306EF}"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370469537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3" name="Footer Placeholder 2"/>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4" name="Slide Number Placeholder 3"/>
          <p:cNvSpPr>
            <a:spLocks noGrp="1"/>
          </p:cNvSpPr>
          <p:nvPr>
            <p:ph type="sldNum" sz="quarter" idx="12"/>
          </p:nvPr>
        </p:nvSpPr>
        <p:spPr/>
        <p:txBody>
          <a:bodyPr/>
          <a:lstStyle>
            <a:lvl1pPr eaLnBrk="0" hangingPunct="0">
              <a:defRPr>
                <a:cs typeface="ＭＳ Ｐゴシック" charset="0"/>
              </a:defRPr>
            </a:lvl1pPr>
          </a:lstStyle>
          <a:p>
            <a:pPr>
              <a:defRPr/>
            </a:pPr>
            <a:fld id="{781245D8-07D8-8248-8463-955B4B6B70E7}"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359273736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6" name="Footer Placeholder 5"/>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7" name="Slide Number Placeholder 6"/>
          <p:cNvSpPr>
            <a:spLocks noGrp="1"/>
          </p:cNvSpPr>
          <p:nvPr>
            <p:ph type="sldNum" sz="quarter" idx="12"/>
          </p:nvPr>
        </p:nvSpPr>
        <p:spPr/>
        <p:txBody>
          <a:bodyPr/>
          <a:lstStyle>
            <a:lvl1pPr eaLnBrk="0" hangingPunct="0">
              <a:defRPr>
                <a:cs typeface="ＭＳ Ｐゴシック" charset="0"/>
              </a:defRPr>
            </a:lvl1pPr>
          </a:lstStyle>
          <a:p>
            <a:pPr>
              <a:defRPr/>
            </a:pPr>
            <a:fld id="{47EF9954-CE8F-B140-97EF-410B01B3A4FB}"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194311838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6" name="Footer Placeholder 5"/>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7" name="Slide Number Placeholder 6"/>
          <p:cNvSpPr>
            <a:spLocks noGrp="1"/>
          </p:cNvSpPr>
          <p:nvPr>
            <p:ph type="sldNum" sz="quarter" idx="12"/>
          </p:nvPr>
        </p:nvSpPr>
        <p:spPr/>
        <p:txBody>
          <a:bodyPr/>
          <a:lstStyle>
            <a:lvl1pPr eaLnBrk="0" hangingPunct="0">
              <a:defRPr>
                <a:cs typeface="ＭＳ Ｐゴシック" charset="0"/>
              </a:defRPr>
            </a:lvl1pPr>
          </a:lstStyle>
          <a:p>
            <a:pPr>
              <a:defRPr/>
            </a:pPr>
            <a:fld id="{D27398DB-2F6C-C146-AD00-9BC9102E5241}"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250419263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BD1EA780-D04E-F042-971A-8A30C0EBE2C3}"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403881949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5" name="Footer Placeholder 4"/>
          <p:cNvSpPr>
            <a:spLocks noGrp="1"/>
          </p:cNvSpPr>
          <p:nvPr>
            <p:ph type="ftr" sz="quarter" idx="11"/>
          </p:nvPr>
        </p:nvSpPr>
        <p:spPr/>
        <p:txBody>
          <a:bodyPr/>
          <a:lstStyle>
            <a:lvl1pPr eaLnBrk="0" hangingPunct="0">
              <a:defRPr>
                <a:cs typeface="ＭＳ Ｐゴシック" charset="0"/>
              </a:defRPr>
            </a:lvl1pPr>
          </a:lstStyle>
          <a:p>
            <a:pPr>
              <a:defRPr/>
            </a:pPr>
            <a:endParaRPr lang="th-TH">
              <a:latin typeface="Angsana New"/>
              <a:ea typeface="ＭＳ Ｐゴシック"/>
            </a:endParaRPr>
          </a:p>
        </p:txBody>
      </p:sp>
      <p:sp>
        <p:nvSpPr>
          <p:cNvPr id="6" name="Slide Number Placeholder 5"/>
          <p:cNvSpPr>
            <a:spLocks noGrp="1"/>
          </p:cNvSpPr>
          <p:nvPr>
            <p:ph type="sldNum" sz="quarter" idx="12"/>
          </p:nvPr>
        </p:nvSpPr>
        <p:spPr/>
        <p:txBody>
          <a:bodyPr/>
          <a:lstStyle>
            <a:lvl1pPr eaLnBrk="0" hangingPunct="0">
              <a:defRPr>
                <a:cs typeface="ＭＳ Ｐゴシック" charset="0"/>
              </a:defRPr>
            </a:lvl1pPr>
          </a:lstStyle>
          <a:p>
            <a:pPr>
              <a:defRPr/>
            </a:pPr>
            <a:fld id="{B82A316E-01DF-4844-8527-5B3C53327CED}" type="slidenum">
              <a:rPr lang="en-US">
                <a:latin typeface="Arial"/>
                <a:ea typeface="ＭＳ Ｐゴシック"/>
              </a:rPr>
              <a:pPr>
                <a:defRPr/>
              </a:pPr>
              <a:t>‹#›</a:t>
            </a:fld>
            <a:endParaRPr lang="th-TH">
              <a:latin typeface="Angsana New"/>
              <a:ea typeface="ＭＳ Ｐゴシック"/>
            </a:endParaRPr>
          </a:p>
        </p:txBody>
      </p:sp>
    </p:spTree>
    <p:extLst>
      <p:ext uri="{BB962C8B-B14F-4D97-AF65-F5344CB8AC3E}">
        <p14:creationId xmlns:p14="http://schemas.microsoft.com/office/powerpoint/2010/main" val="34688748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F2138B-5C50-8942-9CB4-633D2A43B0F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0204203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18A572-871A-0C41-BE08-C026BA95F8B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6366646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296B8D-A7D3-7644-8B13-6CE201C1FFD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320163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856432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F81450-3C3B-5541-9620-10CB409FAF10}"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17759536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ED32D7-4CDB-934D-A577-E1DAF2CB4A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81066433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17A344-1D5C-6142-BE01-86162FD9AA8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18376613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16202EC-C05D-0F4A-9515-78B28B49747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67558524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DFCDBC-EF12-1148-8F19-0E7A563B501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402033992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98183784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1FE557-738D-6C45-9C50-7B8A6323D5E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73175827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8F52A7-2580-1641-BF5F-6AFF693F538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40425131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D7958C-3819-5148-A099-0233DFD5DDC2}"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32652464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E969EE-C460-8E43-8A1B-C5B1581818B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800767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531478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0D5E3E2-43DB-9A44-8806-95CF7BFC6E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643286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E5387F3-DB14-8B49-BF5B-88E94D9203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193563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A5C017F-8BA1-B049-9DC6-DD8DEB9913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814618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8217036-27B5-E042-9138-643A21625E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52841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5E736CCA-EEAB-9A41-8DD6-E6816E72A0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758942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A0872A84-CC7F-2E40-A6E0-F2A93B4C72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360125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1EB4FBEE-1ED3-B24A-9DD6-EC48539730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967476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5615DF6-2CFE-6340-9333-CA4D941BF2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593283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0FB9BBE-8358-C947-BE16-0C29F80B2E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992244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813D71D9-1F94-2242-9722-8D10FA2E6D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7334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188749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81EE5B70-3BE4-744D-886E-385268A3C8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718530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296B8D-A7D3-7644-8B13-6CE201C1FFD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62814671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F81450-3C3B-5541-9620-10CB409FAF10}"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77265827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ED32D7-4CDB-934D-A577-E1DAF2CB4A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29116684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17A344-1D5C-6142-BE01-86162FD9AA8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18365870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16202EC-C05D-0F4A-9515-78B28B49747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1237639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DFCDBC-EF12-1148-8F19-0E7A563B501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81213535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421927134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1FE557-738D-6C45-9C50-7B8A6323D5E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37442670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8F52A7-2580-1641-BF5F-6AFF693F538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029341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6988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783698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D7958C-3819-5148-A099-0233DFD5DDC2}"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82622682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E969EE-C460-8E43-8A1B-C5B1581818B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92266362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380818575"/>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325636864"/>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233711195"/>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81358356"/>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010908504"/>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929521720"/>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268709460"/>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05311154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061920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05343420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930994728"/>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647729285"/>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12125545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32467612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9473362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85105248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91815556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97916721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5466165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121475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9461218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11737069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49023527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1018215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72116920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70956597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7978722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5138981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727169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202746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131312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422371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6424708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863110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4207105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9233145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5545350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8741041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347788" y="1260475"/>
            <a:ext cx="6481762" cy="3886200"/>
          </a:xfrm>
          <a:prstGeom prst="rect">
            <a:avLst/>
          </a:prstGeom>
          <a:noFill/>
          <a:ln w="76200">
            <a:solidFill>
              <a:schemeClr val="bg2">
                <a:alpha val="50000"/>
              </a:schemeClr>
            </a:solidFill>
            <a:miter lim="800000"/>
            <a:headEnd/>
            <a:tailEnd/>
          </a:ln>
          <a:effectLst/>
          <a:extLst>
            <a:ext uri="{909E8E84-426E-40dd-AFC4-6F175D3DCCD1}">
              <a14:hiddenFill xmlns="" xmlns:a14="http://schemas.microsoft.com/office/drawing/2010/main">
                <a:solidFill>
                  <a:schemeClr val="bg2">
                    <a:alpha val="50000"/>
                  </a:schemeClr>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75" name="Rectangle 3"/>
          <p:cNvSpPr>
            <a:spLocks noGrp="1" noChangeArrowheads="1"/>
          </p:cNvSpPr>
          <p:nvPr>
            <p:ph type="ctrTitle"/>
          </p:nvPr>
        </p:nvSpPr>
        <p:spPr>
          <a:xfrm>
            <a:off x="1609725" y="1698625"/>
            <a:ext cx="5924550" cy="1704975"/>
          </a:xfrm>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b"/>
          <a:lstStyle>
            <a:lvl1pPr>
              <a:lnSpc>
                <a:spcPct val="95000"/>
              </a:lnSpc>
              <a:defRPr/>
            </a:lvl1pPr>
          </a:lstStyle>
          <a:p>
            <a:pPr lvl="0"/>
            <a:r>
              <a:rPr lang="en-US" noProof="0"/>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pPr lvl="0"/>
            <a:r>
              <a:rPr lang="en-US" noProof="0"/>
              <a:t>Click to edit Master subtitle style</a:t>
            </a:r>
          </a:p>
        </p:txBody>
      </p:sp>
      <p:sp>
        <p:nvSpPr>
          <p:cNvPr id="3077" name="Rectangle 5"/>
          <p:cNvSpPr>
            <a:spLocks noGrp="1" noChangeArrowheads="1"/>
          </p:cNvSpPr>
          <p:nvPr>
            <p:ph type="dt" sz="half" idx="2"/>
          </p:nvPr>
        </p:nvSpPr>
        <p:spPr/>
        <p:txBody>
          <a:bodyPr/>
          <a:lstStyle>
            <a:lvl1pPr>
              <a:defRPr/>
            </a:lvl1pPr>
          </a:lstStyle>
          <a:p>
            <a:endParaRPr lang="en-US">
              <a:solidFill>
                <a:srgbClr val="000000"/>
              </a:solidFill>
            </a:endParaRPr>
          </a:p>
        </p:txBody>
      </p:sp>
      <p:sp>
        <p:nvSpPr>
          <p:cNvPr id="3078" name="Rectangle 6"/>
          <p:cNvSpPr>
            <a:spLocks noGrp="1" noChangeArrowheads="1"/>
          </p:cNvSpPr>
          <p:nvPr>
            <p:ph type="ftr" sz="quarter" idx="3"/>
          </p:nvPr>
        </p:nvSpPr>
        <p:spPr/>
        <p:txBody>
          <a:bodyPr/>
          <a:lstStyle>
            <a:lvl1pPr>
              <a:defRPr/>
            </a:lvl1pPr>
          </a:lstStyle>
          <a:p>
            <a:endParaRPr lang="en-US">
              <a:solidFill>
                <a:srgbClr val="000000"/>
              </a:solidFill>
            </a:endParaRPr>
          </a:p>
        </p:txBody>
      </p:sp>
      <p:sp>
        <p:nvSpPr>
          <p:cNvPr id="3079" name="Rectangle 7"/>
          <p:cNvSpPr>
            <a:spLocks noGrp="1" noChangeArrowheads="1"/>
          </p:cNvSpPr>
          <p:nvPr>
            <p:ph type="sldNum" sz="quarter" idx="4"/>
          </p:nvPr>
        </p:nvSpPr>
        <p:spPr/>
        <p:txBody>
          <a:bodyPr/>
          <a:lstStyle>
            <a:lvl1pPr>
              <a:defRPr/>
            </a:lvl1pPr>
          </a:lstStyle>
          <a:p>
            <a:fld id="{2793EE59-69B5-8140-9727-275BBFDF2F3E}" type="slidenum">
              <a:rPr lang="en-US">
                <a:solidFill>
                  <a:srgbClr val="000000"/>
                </a:solidFill>
              </a:rPr>
              <a:pPr/>
              <a:t>‹#›</a:t>
            </a:fld>
            <a:endParaRPr lang="en-US">
              <a:solidFill>
                <a:srgbClr val="000000"/>
              </a:solidFill>
            </a:endParaRPr>
          </a:p>
        </p:txBody>
      </p:sp>
      <p:sp>
        <p:nvSpPr>
          <p:cNvPr id="3080" name="Rectangle 8"/>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1" name="Freeform 9"/>
          <p:cNvSpPr>
            <a:spLocks/>
          </p:cNvSpPr>
          <p:nvPr/>
        </p:nvSpPr>
        <p:spPr bwMode="auto">
          <a:xfrm rot="5400000">
            <a:off x="1282700"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2" name="Freeform 10"/>
          <p:cNvSpPr>
            <a:spLocks/>
          </p:cNvSpPr>
          <p:nvPr/>
        </p:nvSpPr>
        <p:spPr bwMode="auto">
          <a:xfrm rot="5400000">
            <a:off x="1479550" y="10906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3"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4" name="Freeform 12"/>
          <p:cNvSpPr>
            <a:spLocks/>
          </p:cNvSpPr>
          <p:nvPr/>
        </p:nvSpPr>
        <p:spPr bwMode="auto">
          <a:xfrm rot="16200000" flipH="1">
            <a:off x="7413625"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5" name="Freeform 13"/>
          <p:cNvSpPr>
            <a:spLocks/>
          </p:cNvSpPr>
          <p:nvPr/>
        </p:nvSpPr>
        <p:spPr bwMode="auto">
          <a:xfrm rot="-10800000">
            <a:off x="7818438" y="1225550"/>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6"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7" name="Freeform 15"/>
          <p:cNvSpPr>
            <a:spLocks/>
          </p:cNvSpPr>
          <p:nvPr/>
        </p:nvSpPr>
        <p:spPr bwMode="auto">
          <a:xfrm flipH="1">
            <a:off x="7434263" y="475297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8" name="Freeform 16"/>
          <p:cNvSpPr>
            <a:spLocks/>
          </p:cNvSpPr>
          <p:nvPr/>
        </p:nvSpPr>
        <p:spPr bwMode="auto">
          <a:xfrm rot="-5400000">
            <a:off x="7705725" y="49895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9"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90" name="Freeform 18"/>
          <p:cNvSpPr>
            <a:spLocks/>
          </p:cNvSpPr>
          <p:nvPr/>
        </p:nvSpPr>
        <p:spPr bwMode="auto">
          <a:xfrm>
            <a:off x="1282700" y="474662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91" name="Freeform 19"/>
          <p:cNvSpPr>
            <a:spLocks/>
          </p:cNvSpPr>
          <p:nvPr/>
        </p:nvSpPr>
        <p:spPr bwMode="auto">
          <a:xfrm>
            <a:off x="1346200" y="4846638"/>
            <a:ext cx="1588" cy="331787"/>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92"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Tree>
    <p:extLst>
      <p:ext uri="{BB962C8B-B14F-4D97-AF65-F5344CB8AC3E}">
        <p14:creationId xmlns:p14="http://schemas.microsoft.com/office/powerpoint/2010/main" val="313109742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6BFF3A-DF37-AA41-B554-BF5289642C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265200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F2F1564-4D81-B444-B6C0-A21F4BCF43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86159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458498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A415D8D-A964-9442-AE6F-3D949C5E49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522749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D65E3E3-FA00-C247-A910-EF64E5B106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904560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416191D-7C38-FD41-848E-24FD5ED5E9C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680663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C2E3C05-EED6-6442-9C7C-FA8E214642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609935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9B3C8B5-0667-8A4F-94E2-E43B6A8508E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597655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3000D3E-8E43-9548-A803-770A16680A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41157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541893-4FD1-FB4A-9261-28FCD53C7E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667768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CCEEF9A-BDAD-A049-8C4F-54B597A0C8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287618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A6496A8C-B326-F247-BC4C-B2EC12438D97}" type="slidenum">
              <a:rPr lang="en-US">
                <a:latin typeface="Arial"/>
              </a:rPr>
              <a:pPr/>
              <a:t>‹#›</a:t>
            </a:fld>
            <a:endParaRPr lang="en-US">
              <a:latin typeface="Arial"/>
            </a:endParaRPr>
          </a:p>
        </p:txBody>
      </p:sp>
    </p:spTree>
    <p:extLst>
      <p:ext uri="{BB962C8B-B14F-4D97-AF65-F5344CB8AC3E}">
        <p14:creationId xmlns:p14="http://schemas.microsoft.com/office/powerpoint/2010/main" val="74035781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71A0B63-9BED-B241-A9FE-D95C2E2186A1}" type="slidenum">
              <a:rPr lang="en-US">
                <a:latin typeface="Arial"/>
              </a:rPr>
              <a:pPr/>
              <a:t>‹#›</a:t>
            </a:fld>
            <a:endParaRPr lang="en-US">
              <a:latin typeface="Arial"/>
            </a:endParaRPr>
          </a:p>
        </p:txBody>
      </p:sp>
    </p:spTree>
    <p:extLst>
      <p:ext uri="{BB962C8B-B14F-4D97-AF65-F5344CB8AC3E}">
        <p14:creationId xmlns:p14="http://schemas.microsoft.com/office/powerpoint/2010/main" val="19911585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567774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C54D27-E318-E54F-85CB-632234157731}" type="slidenum">
              <a:rPr lang="en-US"/>
              <a:pPr>
                <a:defRPr/>
              </a:pPr>
              <a:t>‹#›</a:t>
            </a:fld>
            <a:endParaRPr lang="en-US"/>
          </a:p>
        </p:txBody>
      </p:sp>
    </p:spTree>
    <p:extLst>
      <p:ext uri="{BB962C8B-B14F-4D97-AF65-F5344CB8AC3E}">
        <p14:creationId xmlns:p14="http://schemas.microsoft.com/office/powerpoint/2010/main" val="53472789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192A98-744D-C941-A5FD-F64BE2655C73}" type="slidenum">
              <a:rPr lang="en-US"/>
              <a:pPr>
                <a:defRPr/>
              </a:pPr>
              <a:t>‹#›</a:t>
            </a:fld>
            <a:endParaRPr lang="en-US"/>
          </a:p>
        </p:txBody>
      </p:sp>
    </p:spTree>
    <p:extLst>
      <p:ext uri="{BB962C8B-B14F-4D97-AF65-F5344CB8AC3E}">
        <p14:creationId xmlns:p14="http://schemas.microsoft.com/office/powerpoint/2010/main" val="402473542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586B38-1845-0044-A9C1-512607A190BE}" type="slidenum">
              <a:rPr lang="en-US"/>
              <a:pPr>
                <a:defRPr/>
              </a:pPr>
              <a:t>‹#›</a:t>
            </a:fld>
            <a:endParaRPr lang="en-US"/>
          </a:p>
        </p:txBody>
      </p:sp>
    </p:spTree>
    <p:extLst>
      <p:ext uri="{BB962C8B-B14F-4D97-AF65-F5344CB8AC3E}">
        <p14:creationId xmlns:p14="http://schemas.microsoft.com/office/powerpoint/2010/main" val="257958523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04D451-B921-0244-92C1-480162255E68}" type="slidenum">
              <a:rPr lang="en-US"/>
              <a:pPr>
                <a:defRPr/>
              </a:pPr>
              <a:t>‹#›</a:t>
            </a:fld>
            <a:endParaRPr lang="en-US"/>
          </a:p>
        </p:txBody>
      </p:sp>
    </p:spTree>
    <p:extLst>
      <p:ext uri="{BB962C8B-B14F-4D97-AF65-F5344CB8AC3E}">
        <p14:creationId xmlns:p14="http://schemas.microsoft.com/office/powerpoint/2010/main" val="284552517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566BC57-DEE7-D144-9AED-7456C7AC5503}" type="slidenum">
              <a:rPr lang="en-US"/>
              <a:pPr>
                <a:defRPr/>
              </a:pPr>
              <a:t>‹#›</a:t>
            </a:fld>
            <a:endParaRPr lang="en-US"/>
          </a:p>
        </p:txBody>
      </p:sp>
    </p:spTree>
    <p:extLst>
      <p:ext uri="{BB962C8B-B14F-4D97-AF65-F5344CB8AC3E}">
        <p14:creationId xmlns:p14="http://schemas.microsoft.com/office/powerpoint/2010/main" val="388208952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1E456A-0A3C-1D4D-A855-4F51F6957A1E}" type="slidenum">
              <a:rPr lang="en-US"/>
              <a:pPr>
                <a:defRPr/>
              </a:pPr>
              <a:t>‹#›</a:t>
            </a:fld>
            <a:endParaRPr lang="en-US"/>
          </a:p>
        </p:txBody>
      </p:sp>
    </p:spTree>
    <p:extLst>
      <p:ext uri="{BB962C8B-B14F-4D97-AF65-F5344CB8AC3E}">
        <p14:creationId xmlns:p14="http://schemas.microsoft.com/office/powerpoint/2010/main" val="397757916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38355BD-9545-1C42-9A8F-BB4E8D30EC3D}" type="slidenum">
              <a:rPr lang="en-US"/>
              <a:pPr>
                <a:defRPr/>
              </a:pPr>
              <a:t>‹#›</a:t>
            </a:fld>
            <a:endParaRPr lang="en-US"/>
          </a:p>
        </p:txBody>
      </p:sp>
    </p:spTree>
    <p:extLst>
      <p:ext uri="{BB962C8B-B14F-4D97-AF65-F5344CB8AC3E}">
        <p14:creationId xmlns:p14="http://schemas.microsoft.com/office/powerpoint/2010/main" val="62544704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924261-6DEF-7F4F-AAD0-6EC9CF082894}" type="slidenum">
              <a:rPr lang="en-US"/>
              <a:pPr>
                <a:defRPr/>
              </a:pPr>
              <a:t>‹#›</a:t>
            </a:fld>
            <a:endParaRPr lang="en-US"/>
          </a:p>
        </p:txBody>
      </p:sp>
    </p:spTree>
    <p:extLst>
      <p:ext uri="{BB962C8B-B14F-4D97-AF65-F5344CB8AC3E}">
        <p14:creationId xmlns:p14="http://schemas.microsoft.com/office/powerpoint/2010/main" val="110744839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A08438-0132-F149-8AA5-F7C36C5BFF31}" type="slidenum">
              <a:rPr lang="en-US"/>
              <a:pPr>
                <a:defRPr/>
              </a:pPr>
              <a:t>‹#›</a:t>
            </a:fld>
            <a:endParaRPr lang="en-US"/>
          </a:p>
        </p:txBody>
      </p:sp>
    </p:spTree>
    <p:extLst>
      <p:ext uri="{BB962C8B-B14F-4D97-AF65-F5344CB8AC3E}">
        <p14:creationId xmlns:p14="http://schemas.microsoft.com/office/powerpoint/2010/main" val="15454683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EF99A3-1447-7E45-AD71-B203D1D80ED7}" type="slidenum">
              <a:rPr lang="en-US"/>
              <a:pPr>
                <a:defRPr/>
              </a:pPr>
              <a:t>‹#›</a:t>
            </a:fld>
            <a:endParaRPr lang="en-US"/>
          </a:p>
        </p:txBody>
      </p:sp>
    </p:spTree>
    <p:extLst>
      <p:ext uri="{BB962C8B-B14F-4D97-AF65-F5344CB8AC3E}">
        <p14:creationId xmlns:p14="http://schemas.microsoft.com/office/powerpoint/2010/main" val="1425561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730429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7BCA0C-98FD-FB47-896C-EB08B4A25BD4}" type="slidenum">
              <a:rPr lang="en-US"/>
              <a:pPr>
                <a:defRPr/>
              </a:pPr>
              <a:t>‹#›</a:t>
            </a:fld>
            <a:endParaRPr lang="en-US"/>
          </a:p>
        </p:txBody>
      </p:sp>
    </p:spTree>
    <p:extLst>
      <p:ext uri="{BB962C8B-B14F-4D97-AF65-F5344CB8AC3E}">
        <p14:creationId xmlns:p14="http://schemas.microsoft.com/office/powerpoint/2010/main" val="19653031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3/14/26</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3941410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3/14/26</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6069376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3/14/26</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545925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85050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3/14/26</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9899079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3/14/26</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0409969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3/14/26</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9044429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3/14/26</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6847881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3/14/26</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2745078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3/14/26</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9664273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3/14/26</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9112685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3/14/26</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5628497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41796401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656365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64998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41321692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198451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9096758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932737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33452717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5684913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20907915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3871824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16425149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296B8D-A7D3-7644-8B13-6CE201C1FF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0841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23299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F81450-3C3B-5541-9620-10CB409FAF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13455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ED32D7-4CDB-934D-A577-E1DAF2CB4A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24787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17A344-1D5C-6142-BE01-86162FD9AA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36020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16202EC-C05D-0F4A-9515-78B28B4974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92764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DFCDBC-EF12-1148-8F19-0E7A563B50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85058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22903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1FE557-738D-6C45-9C50-7B8A6323D5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32347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8F52A7-2580-1641-BF5F-6AFF693F53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1684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D7958C-3819-5148-A099-0233DFD5DD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82184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E969EE-C460-8E43-8A1B-C5B1581818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891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03947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3/14/26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52346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3/14/26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637105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3/14/26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077090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3/14/26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903893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3/14/26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584578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3/14/26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994747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3/14/26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51242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3/14/26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810419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3/14/26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930478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3/14/26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48814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16164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F5B04-0A0A-4D3B-9CB0-4722B18F0223}" type="datetimeFigureOut">
              <a:rPr lang="en-US" smtClean="0">
                <a:solidFill>
                  <a:prstClr val="black">
                    <a:tint val="75000"/>
                  </a:prstClr>
                </a:solidFill>
                <a:latin typeface="Calibri"/>
              </a:rPr>
              <a:pPr/>
              <a:t>3/14/26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2551307-7FD0-4CFF-B6E6-1FEF1BAD319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149550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A6496A8C-B326-F247-BC4C-B2EC12438D97}" type="slidenum">
              <a:rPr lang="en-US"/>
              <a:pPr/>
              <a:t>‹#›</a:t>
            </a:fld>
            <a:endParaRPr lang="en-US"/>
          </a:p>
        </p:txBody>
      </p:sp>
    </p:spTree>
    <p:extLst>
      <p:ext uri="{BB962C8B-B14F-4D97-AF65-F5344CB8AC3E}">
        <p14:creationId xmlns:p14="http://schemas.microsoft.com/office/powerpoint/2010/main" val="39209304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71A0B63-9BED-B241-A9FE-D95C2E2186A1}" type="slidenum">
              <a:rPr lang="en-US"/>
              <a:pPr/>
              <a:t>‹#›</a:t>
            </a:fld>
            <a:endParaRPr lang="en-US"/>
          </a:p>
        </p:txBody>
      </p:sp>
    </p:spTree>
    <p:extLst>
      <p:ext uri="{BB962C8B-B14F-4D97-AF65-F5344CB8AC3E}">
        <p14:creationId xmlns:p14="http://schemas.microsoft.com/office/powerpoint/2010/main" val="6046831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611C0C6-8E56-F645-9900-47C75293FAFC}" type="datetimeFigureOut">
              <a:rPr lang="en-US">
                <a:latin typeface="Calibri"/>
              </a:rPr>
              <a:pPr>
                <a:defRPr/>
              </a:pPr>
              <a:t>3/14/26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5507DE7-DD1F-354B-8539-BD5FA1FE9B0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10014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4DC585D-94D8-D741-9119-5CD076B3BAE3}" type="datetimeFigureOut">
              <a:rPr lang="en-US">
                <a:latin typeface="Calibri"/>
              </a:rPr>
              <a:pPr>
                <a:defRPr/>
              </a:pPr>
              <a:t>3/14/26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4AB8549-213E-214E-82D9-CE4F021701AE}"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122040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DCD3612-902D-BF4E-8D85-9CFA5C1F6B0E}" type="datetimeFigureOut">
              <a:rPr lang="en-US">
                <a:latin typeface="Calibri"/>
              </a:rPr>
              <a:pPr>
                <a:defRPr/>
              </a:pPr>
              <a:t>3/14/26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EA9B9A1-4171-B24F-B3D0-A4BDD87CB75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494391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7887B33-ACC6-6940-9AA5-23AD07BD0FB7}" type="datetimeFigureOut">
              <a:rPr lang="en-US">
                <a:latin typeface="Calibri"/>
              </a:rPr>
              <a:pPr>
                <a:defRPr/>
              </a:pPr>
              <a:t>3/14/26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CF2457A7-C16A-6044-A084-E765EF709B8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634809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0D73B7F-6F88-7B49-A129-1C6D819887CC}" type="datetimeFigureOut">
              <a:rPr lang="en-US">
                <a:latin typeface="Calibri"/>
              </a:rPr>
              <a:pPr>
                <a:defRPr/>
              </a:pPr>
              <a:t>3/14/26</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FAFF49FA-8BBC-BF40-B6F5-2B6CAE05510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583676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3B58193-3EDA-7E47-A08E-CF77F0FF523F}" type="datetimeFigureOut">
              <a:rPr lang="en-US">
                <a:latin typeface="Calibri"/>
              </a:rPr>
              <a:pPr>
                <a:defRPr/>
              </a:pPr>
              <a:t>3/14/26</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517849E1-B5C5-314A-B281-73E242E1737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332444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13776DD-BCFF-2347-9DB2-08FFF25F3CC6}" type="datetimeFigureOut">
              <a:rPr lang="en-US">
                <a:latin typeface="Calibri"/>
              </a:rPr>
              <a:pPr>
                <a:defRPr/>
              </a:pPr>
              <a:t>3/14/26</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2A5C4921-66B5-7543-811E-C21B1D437B43}"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75192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23828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5543DB9-2EA3-6B45-B436-75ADEDB03FA1}" type="datetimeFigureOut">
              <a:rPr lang="en-US">
                <a:latin typeface="Calibri"/>
              </a:rPr>
              <a:pPr>
                <a:defRPr/>
              </a:pPr>
              <a:t>3/14/26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DE7ED437-9308-8641-BBFC-ACC1A8A4E1B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67654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49111B4-27D1-E24F-8681-ED0AED499611}" type="datetimeFigureOut">
              <a:rPr lang="en-US">
                <a:latin typeface="Calibri"/>
              </a:rPr>
              <a:pPr>
                <a:defRPr/>
              </a:pPr>
              <a:t>3/14/26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255DCD0-C907-984D-AF92-77AE53B910D8}"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76436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B85F353-BA9A-9945-A99A-A2D1E31EBF91}" type="datetimeFigureOut">
              <a:rPr lang="en-US">
                <a:latin typeface="Calibri"/>
              </a:rPr>
              <a:pPr>
                <a:defRPr/>
              </a:pPr>
              <a:t>3/14/26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1E643D4A-C991-F84E-B7D0-3D90C509183C}"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202607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7D0505A-3F5A-AA4A-8828-D12D14C2F522}" type="datetimeFigureOut">
              <a:rPr lang="en-US">
                <a:latin typeface="Calibri"/>
              </a:rPr>
              <a:pPr>
                <a:defRPr/>
              </a:pPr>
              <a:t>3/14/26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9BB1D17-A101-5241-A1D8-6FB093169D7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702566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latin typeface="Arial"/>
              </a:rPr>
              <a:pPr/>
              <a:t>‹#›</a:t>
            </a:fld>
            <a:endParaRPr lang="en-US">
              <a:latin typeface="Arial"/>
            </a:endParaRPr>
          </a:p>
        </p:txBody>
      </p:sp>
    </p:spTree>
    <p:extLst>
      <p:ext uri="{BB962C8B-B14F-4D97-AF65-F5344CB8AC3E}">
        <p14:creationId xmlns:p14="http://schemas.microsoft.com/office/powerpoint/2010/main" val="24960865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latin typeface="Arial"/>
              </a:rPr>
              <a:pPr/>
              <a:t>‹#›</a:t>
            </a:fld>
            <a:endParaRPr lang="en-US">
              <a:latin typeface="Arial"/>
            </a:endParaRPr>
          </a:p>
        </p:txBody>
      </p:sp>
    </p:spTree>
    <p:extLst>
      <p:ext uri="{BB962C8B-B14F-4D97-AF65-F5344CB8AC3E}">
        <p14:creationId xmlns:p14="http://schemas.microsoft.com/office/powerpoint/2010/main" val="31148887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defTabSz="914400" fontAlgn="auto">
              <a:lnSpc>
                <a:spcPct val="80000"/>
              </a:lnSpc>
              <a:spcBef>
                <a:spcPts val="0"/>
              </a:spcBef>
              <a:spcAft>
                <a:spcPts val="0"/>
              </a:spcAft>
              <a:buClr>
                <a:schemeClr val="tx2"/>
              </a:buClr>
              <a:buSzPct val="80000"/>
              <a:buFont typeface="Wingdings" charset="0"/>
              <a:buNone/>
              <a:defRPr>
                <a:latin typeface="Arial" pitchFamily="-105" charset="0"/>
                <a:ea typeface="ＭＳ Ｐゴシック" pitchFamily="-105" charset="-128"/>
                <a:cs typeface="ＭＳ Ｐゴシック" pitchFamily="-105" charset="-128"/>
              </a:defRPr>
            </a:lvl1pPr>
          </a:lstStyle>
          <a:p>
            <a:pPr>
              <a:buClr>
                <a:srgbClr val="000000"/>
              </a:buClr>
              <a:defRPr/>
            </a:pPr>
            <a:endParaRPr lang="en-US"/>
          </a:p>
        </p:txBody>
      </p:sp>
      <p:sp>
        <p:nvSpPr>
          <p:cNvPr id="3" name="Rectangle 1029"/>
          <p:cNvSpPr>
            <a:spLocks noGrp="1" noChangeArrowheads="1"/>
          </p:cNvSpPr>
          <p:nvPr>
            <p:ph type="ftr" sz="quarter" idx="11"/>
          </p:nvPr>
        </p:nvSpPr>
        <p:spPr/>
        <p:txBody>
          <a:bodyPr/>
          <a:lstStyle>
            <a:lvl1pPr defTabSz="914400" fontAlgn="auto">
              <a:lnSpc>
                <a:spcPct val="80000"/>
              </a:lnSpc>
              <a:spcBef>
                <a:spcPts val="0"/>
              </a:spcBef>
              <a:spcAft>
                <a:spcPts val="0"/>
              </a:spcAft>
              <a:buClr>
                <a:schemeClr val="tx2"/>
              </a:buClr>
              <a:buSzPct val="80000"/>
              <a:buFont typeface="Wingdings" charset="0"/>
              <a:buNone/>
              <a:defRPr>
                <a:latin typeface="Arial" pitchFamily="-105" charset="0"/>
                <a:ea typeface="ＭＳ Ｐゴシック" pitchFamily="-105" charset="-128"/>
                <a:cs typeface="ＭＳ Ｐゴシック" pitchFamily="-105" charset="-128"/>
              </a:defRPr>
            </a:lvl1pPr>
          </a:lstStyle>
          <a:p>
            <a:pPr>
              <a:buClr>
                <a:srgbClr val="000000"/>
              </a:buClr>
              <a:defRPr/>
            </a:pPr>
            <a:endParaRPr lang="en-US"/>
          </a:p>
        </p:txBody>
      </p:sp>
      <p:sp>
        <p:nvSpPr>
          <p:cNvPr id="4" name="Rectangle 1030"/>
          <p:cNvSpPr>
            <a:spLocks noGrp="1" noChangeArrowheads="1"/>
          </p:cNvSpPr>
          <p:nvPr>
            <p:ph type="sldNum" sz="quarter" idx="12"/>
          </p:nvPr>
        </p:nvSpPr>
        <p:spPr/>
        <p:txBody>
          <a:bodyPr/>
          <a:lstStyle>
            <a:lvl1pPr defTabSz="914400">
              <a:lnSpc>
                <a:spcPct val="80000"/>
              </a:lnSpc>
              <a:spcBef>
                <a:spcPct val="25000"/>
              </a:spcBef>
              <a:spcAft>
                <a:spcPct val="25000"/>
              </a:spcAft>
              <a:buClr>
                <a:schemeClr val="tx2"/>
              </a:buClr>
              <a:buSzPct val="80000"/>
              <a:buFont typeface="Wingdings" charset="0"/>
              <a:buNone/>
              <a:defRPr/>
            </a:lvl1pPr>
          </a:lstStyle>
          <a:p>
            <a:pPr>
              <a:buClr>
                <a:srgbClr val="000000"/>
              </a:buClr>
              <a:defRPr/>
            </a:pPr>
            <a:fld id="{09BE0A58-F8E3-2846-97AF-6CAB0D44586C}" type="slidenum">
              <a:rPr lang="en-US">
                <a:latin typeface="Arial"/>
              </a:rPr>
              <a:pPr>
                <a:buClr>
                  <a:srgbClr val="000000"/>
                </a:buClr>
                <a:defRPr/>
              </a:pPr>
              <a:t>‹#›</a:t>
            </a:fld>
            <a:endParaRPr lang="en-US">
              <a:latin typeface="Arial"/>
            </a:endParaRPr>
          </a:p>
        </p:txBody>
      </p:sp>
    </p:spTree>
    <p:extLst>
      <p:ext uri="{BB962C8B-B14F-4D97-AF65-F5344CB8AC3E}">
        <p14:creationId xmlns:p14="http://schemas.microsoft.com/office/powerpoint/2010/main" val="26670700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90145441"/>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7322429"/>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6757371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63921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789911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972473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84187397"/>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052054"/>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38655657"/>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17675962"/>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0182343"/>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7764079"/>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ChangeArrowheads="1"/>
          </p:cNvSpPr>
          <p:nvPr/>
        </p:nvSpPr>
        <p:spPr bwMode="auto">
          <a:xfrm>
            <a:off x="1347788" y="1260475"/>
            <a:ext cx="6481762" cy="3886200"/>
          </a:xfrm>
          <a:prstGeom prst="rect">
            <a:avLst/>
          </a:prstGeom>
          <a:noFill/>
          <a:ln w="76200">
            <a:solidFill>
              <a:schemeClr val="bg2">
                <a:alpha val="50000"/>
              </a:schemeClr>
            </a:solidFill>
            <a:miter lim="800000"/>
            <a:headEnd/>
            <a:tailEnd/>
          </a:ln>
          <a:effectLst/>
          <a:extLst>
            <a:ext uri="{909E8E84-426E-40dd-AFC4-6F175D3DCCD1}">
              <a14:hiddenFill xmlns="" xmlns:a14="http://schemas.microsoft.com/office/drawing/2010/main">
                <a:solidFill>
                  <a:schemeClr val="bg2">
                    <a:alpha val="50000"/>
                  </a:schemeClr>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75" name="Rectangle 3"/>
          <p:cNvSpPr>
            <a:spLocks noGrp="1" noChangeArrowheads="1"/>
          </p:cNvSpPr>
          <p:nvPr>
            <p:ph type="ctrTitle"/>
          </p:nvPr>
        </p:nvSpPr>
        <p:spPr>
          <a:xfrm>
            <a:off x="1609725" y="1698625"/>
            <a:ext cx="5924550" cy="1704975"/>
          </a:xfrm>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b"/>
          <a:lstStyle>
            <a:lvl1pPr>
              <a:lnSpc>
                <a:spcPct val="95000"/>
              </a:lnSpc>
              <a:defRPr/>
            </a:lvl1pPr>
          </a:lstStyle>
          <a:p>
            <a:pPr lvl="0"/>
            <a:r>
              <a:rPr lang="en-US" noProof="0"/>
              <a:t>Click to edit Master title style</a:t>
            </a:r>
          </a:p>
        </p:txBody>
      </p:sp>
      <p:sp>
        <p:nvSpPr>
          <p:cNvPr id="3076" name="Rectangle 4"/>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pPr lvl="0"/>
            <a:r>
              <a:rPr lang="en-US" noProof="0"/>
              <a:t>Click to edit Master subtitle style</a:t>
            </a:r>
          </a:p>
        </p:txBody>
      </p:sp>
      <p:sp>
        <p:nvSpPr>
          <p:cNvPr id="3077" name="Rectangle 5"/>
          <p:cNvSpPr>
            <a:spLocks noGrp="1" noChangeArrowheads="1"/>
          </p:cNvSpPr>
          <p:nvPr>
            <p:ph type="dt" sz="half" idx="2"/>
          </p:nvPr>
        </p:nvSpPr>
        <p:spPr/>
        <p:txBody>
          <a:bodyPr/>
          <a:lstStyle>
            <a:lvl1pPr>
              <a:defRPr/>
            </a:lvl1pPr>
          </a:lstStyle>
          <a:p>
            <a:endParaRPr lang="en-US">
              <a:solidFill>
                <a:srgbClr val="000000"/>
              </a:solidFill>
              <a:latin typeface="Arial"/>
              <a:ea typeface="ＭＳ Ｐゴシック"/>
            </a:endParaRPr>
          </a:p>
        </p:txBody>
      </p:sp>
      <p:sp>
        <p:nvSpPr>
          <p:cNvPr id="3078" name="Rectangle 6"/>
          <p:cNvSpPr>
            <a:spLocks noGrp="1" noChangeArrowheads="1"/>
          </p:cNvSpPr>
          <p:nvPr>
            <p:ph type="ftr" sz="quarter" idx="3"/>
          </p:nvPr>
        </p:nvSpPr>
        <p:spPr/>
        <p:txBody>
          <a:bodyPr/>
          <a:lstStyle>
            <a:lvl1pPr>
              <a:defRPr/>
            </a:lvl1pPr>
          </a:lstStyle>
          <a:p>
            <a:endParaRPr lang="en-US">
              <a:solidFill>
                <a:srgbClr val="000000"/>
              </a:solidFill>
              <a:latin typeface="Arial"/>
              <a:ea typeface="ＭＳ Ｐゴシック"/>
            </a:endParaRPr>
          </a:p>
        </p:txBody>
      </p:sp>
      <p:sp>
        <p:nvSpPr>
          <p:cNvPr id="3079" name="Rectangle 7"/>
          <p:cNvSpPr>
            <a:spLocks noGrp="1" noChangeArrowheads="1"/>
          </p:cNvSpPr>
          <p:nvPr>
            <p:ph type="sldNum" sz="quarter" idx="4"/>
          </p:nvPr>
        </p:nvSpPr>
        <p:spPr/>
        <p:txBody>
          <a:bodyPr/>
          <a:lstStyle>
            <a:lvl1pPr>
              <a:defRPr/>
            </a:lvl1pPr>
          </a:lstStyle>
          <a:p>
            <a:fld id="{8C971814-8D9F-0C4F-B153-ED3D9EC4817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
        <p:nvSpPr>
          <p:cNvPr id="3080" name="Rectangle 8"/>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a:extLst>
            <a:ext uri="{909E8E84-426E-40dd-AFC4-6F175D3DCCD1}">
              <a14:hiddenFill xmlns="" xmlns:a14="http://schemas.microsoft.com/office/drawing/2010/main">
                <a:solidFill>
                  <a:schemeClr val="bg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1" name="Freeform 9"/>
          <p:cNvSpPr>
            <a:spLocks/>
          </p:cNvSpPr>
          <p:nvPr/>
        </p:nvSpPr>
        <p:spPr bwMode="auto">
          <a:xfrm rot="5400000">
            <a:off x="1282700"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2" name="Freeform 10"/>
          <p:cNvSpPr>
            <a:spLocks/>
          </p:cNvSpPr>
          <p:nvPr/>
        </p:nvSpPr>
        <p:spPr bwMode="auto">
          <a:xfrm rot="5400000">
            <a:off x="1479550" y="10906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3" name="Line 11"/>
          <p:cNvSpPr>
            <a:spLocks noChangeShapeType="1"/>
          </p:cNvSpPr>
          <p:nvPr/>
        </p:nvSpPr>
        <p:spPr bwMode="auto">
          <a:xfrm rot="5400000" flipH="1">
            <a:off x="1165225" y="1403351"/>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4" name="Freeform 12"/>
          <p:cNvSpPr>
            <a:spLocks/>
          </p:cNvSpPr>
          <p:nvPr/>
        </p:nvSpPr>
        <p:spPr bwMode="auto">
          <a:xfrm rot="16200000" flipH="1">
            <a:off x="7413625"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5" name="Freeform 13"/>
          <p:cNvSpPr>
            <a:spLocks/>
          </p:cNvSpPr>
          <p:nvPr/>
        </p:nvSpPr>
        <p:spPr bwMode="auto">
          <a:xfrm rot="-10800000">
            <a:off x="7818438" y="1225550"/>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6" name="Line 14"/>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7" name="Freeform 15"/>
          <p:cNvSpPr>
            <a:spLocks/>
          </p:cNvSpPr>
          <p:nvPr/>
        </p:nvSpPr>
        <p:spPr bwMode="auto">
          <a:xfrm flipH="1">
            <a:off x="7434263" y="475297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8" name="Freeform 16"/>
          <p:cNvSpPr>
            <a:spLocks/>
          </p:cNvSpPr>
          <p:nvPr/>
        </p:nvSpPr>
        <p:spPr bwMode="auto">
          <a:xfrm rot="-5400000">
            <a:off x="7705725" y="49895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89" name="Line 17"/>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90" name="Freeform 18"/>
          <p:cNvSpPr>
            <a:spLocks/>
          </p:cNvSpPr>
          <p:nvPr/>
        </p:nvSpPr>
        <p:spPr bwMode="auto">
          <a:xfrm>
            <a:off x="1282700" y="474662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91" name="Freeform 19"/>
          <p:cNvSpPr>
            <a:spLocks/>
          </p:cNvSpPr>
          <p:nvPr/>
        </p:nvSpPr>
        <p:spPr bwMode="auto">
          <a:xfrm>
            <a:off x="1346200" y="4846638"/>
            <a:ext cx="1588" cy="331787"/>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
        <p:nvSpPr>
          <p:cNvPr id="3092" name="Line 20"/>
          <p:cNvSpPr>
            <a:spLocks noChangeShapeType="1"/>
          </p:cNvSpPr>
          <p:nvPr/>
        </p:nvSpPr>
        <p:spPr bwMode="auto">
          <a:xfrm flipH="1">
            <a:off x="1327150" y="5162550"/>
            <a:ext cx="333375" cy="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endParaRPr>
          </a:p>
        </p:txBody>
      </p:sp>
    </p:spTree>
    <p:extLst>
      <p:ext uri="{BB962C8B-B14F-4D97-AF65-F5344CB8AC3E}">
        <p14:creationId xmlns:p14="http://schemas.microsoft.com/office/powerpoint/2010/main" val="30102083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10F3EC5D-A675-A247-B11C-5001E556680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243524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8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1.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image" Target="../media/image2.jpeg"/><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2.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image" Target="../media/image2.pn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3.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image" Target="../media/image4.png"/><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image" Target="../media/image3.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4.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5.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6.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55.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5" Type="http://schemas.openxmlformats.org/officeDocument/2006/relationships/image" Target="../media/image5.png"/><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8.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168.xml"/><Relationship Id="rId1" Type="http://schemas.openxmlformats.org/officeDocument/2006/relationships/slideLayout" Target="../slideLayouts/slideLayout16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2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2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2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slideLayout" Target="../slideLayouts/slideLayout225.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5.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image" Target="../media/image20.jpeg"/><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6.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7.xml.rels><?xml version="1.0" encoding="UTF-8" standalone="yes"?>
<Relationships xmlns="http://schemas.openxmlformats.org/package/2006/relationships"><Relationship Id="rId3" Type="http://schemas.openxmlformats.org/officeDocument/2006/relationships/theme" Target="../theme/theme27.xml"/><Relationship Id="rId2" Type="http://schemas.openxmlformats.org/officeDocument/2006/relationships/slideLayout" Target="../slideLayouts/slideLayout249.xml"/><Relationship Id="rId1" Type="http://schemas.openxmlformats.org/officeDocument/2006/relationships/slideLayout" Target="../slideLayouts/slideLayout24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8.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53712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defTabSz="457200">
              <a:lnSpc>
                <a:spcPct val="100000"/>
              </a:lnSpc>
              <a:spcBef>
                <a:spcPct val="0"/>
              </a:spcBef>
              <a:spcAft>
                <a:spcPct val="0"/>
              </a:spcAft>
              <a:buClrTx/>
              <a:buSzTx/>
              <a:buFontTx/>
              <a:buNone/>
              <a:defRPr sz="1400">
                <a:solidFill>
                  <a:srgbClr val="000000"/>
                </a:solidFill>
                <a:cs typeface="ＭＳ Ｐゴシック" charset="0"/>
              </a:defRPr>
            </a:lvl1pPr>
          </a:lstStyle>
          <a:p>
            <a:pPr fontAlgn="base">
              <a:defRPr/>
            </a:pPr>
            <a:endParaRPr lang="en-US">
              <a:latin typeface="Arial" charset="0"/>
              <a:ea typeface="ＭＳ Ｐゴシック" charset="0"/>
            </a:endParaRPr>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a:lnSpc>
                <a:spcPct val="100000"/>
              </a:lnSpc>
              <a:spcBef>
                <a:spcPct val="0"/>
              </a:spcBef>
              <a:spcAft>
                <a:spcPct val="0"/>
              </a:spcAft>
              <a:buClrTx/>
              <a:buSzTx/>
              <a:buFontTx/>
              <a:buNone/>
              <a:defRPr sz="1400">
                <a:solidFill>
                  <a:srgbClr val="000000"/>
                </a:solidFill>
                <a:cs typeface="ＭＳ Ｐゴシック" charset="0"/>
              </a:defRPr>
            </a:lvl1pPr>
          </a:lstStyle>
          <a:p>
            <a:pPr fontAlgn="base">
              <a:defRPr/>
            </a:pPr>
            <a:endParaRPr lang="en-US">
              <a:latin typeface="Arial" charset="0"/>
              <a:ea typeface="ＭＳ Ｐゴシック" charset="0"/>
            </a:endParaRPr>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a:lnSpc>
                <a:spcPct val="100000"/>
              </a:lnSpc>
              <a:spcBef>
                <a:spcPct val="0"/>
              </a:spcBef>
              <a:spcAft>
                <a:spcPct val="0"/>
              </a:spcAft>
              <a:buClrTx/>
              <a:buSzTx/>
              <a:buFontTx/>
              <a:buNone/>
              <a:defRPr sz="1400">
                <a:solidFill>
                  <a:srgbClr val="000000"/>
                </a:solidFill>
                <a:cs typeface="ＭＳ Ｐゴシック" charset="0"/>
              </a:defRPr>
            </a:lvl1pPr>
          </a:lstStyle>
          <a:p>
            <a:pPr fontAlgn="base">
              <a:defRPr/>
            </a:pPr>
            <a:fld id="{7A8E23C2-55C2-8248-A30B-E252E2605367}" type="slidenum">
              <a:rPr lang="en-US">
                <a:latin typeface="Arial" charset="0"/>
                <a:ea typeface="ＭＳ Ｐゴシック" charset="0"/>
              </a:rPr>
              <a:pPr fontAlgn="base">
                <a:defRPr/>
              </a:pPr>
              <a:t>‹#›</a:t>
            </a:fld>
            <a:endParaRPr lang="en-US">
              <a:latin typeface="Arial" charset="0"/>
              <a:ea typeface="ＭＳ Ｐゴシック" charset="0"/>
            </a:endParaRPr>
          </a:p>
        </p:txBody>
      </p:sp>
    </p:spTree>
    <p:extLst>
      <p:ext uri="{BB962C8B-B14F-4D97-AF65-F5344CB8AC3E}">
        <p14:creationId xmlns:p14="http://schemas.microsoft.com/office/powerpoint/2010/main" val="2409790052"/>
      </p:ext>
    </p:extLst>
  </p:cSld>
  <p:clrMap bg1="lt1" tx1="dk1" bg2="lt2" tx2="dk2" accent1="accent1" accent2="accent2" accent3="accent3" accent4="accent4" accent5="accent5" accent6="accent6" hlink="hlink" folHlink="folHlink"/>
  <p:sldLayoutIdLst>
    <p:sldLayoutId id="214748415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body" idx="1"/>
          </p:nvPr>
        </p:nvSpPr>
        <p:spPr bwMode="auto">
          <a:xfrm>
            <a:off x="1157288" y="1981200"/>
            <a:ext cx="7791450" cy="4114800"/>
          </a:xfrm>
          <a:prstGeom prst="rect">
            <a:avLst/>
          </a:prstGeom>
          <a:noFill/>
          <a:ln>
            <a:noFill/>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987" name="Rectangle 3"/>
          <p:cNvSpPr>
            <a:spLocks noGrp="1" noChangeArrowheads="1"/>
          </p:cNvSpPr>
          <p:nvPr>
            <p:ph type="title"/>
          </p:nvPr>
        </p:nvSpPr>
        <p:spPr bwMode="auto">
          <a:xfrm>
            <a:off x="1181100" y="609600"/>
            <a:ext cx="7715250" cy="1143000"/>
          </a:xfrm>
          <a:prstGeom prst="rect">
            <a:avLst/>
          </a:prstGeom>
          <a:noFill/>
          <a:ln>
            <a:noFill/>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215044" name="Group 4"/>
          <p:cNvGrpSpPr>
            <a:grpSpLocks/>
          </p:cNvGrpSpPr>
          <p:nvPr/>
        </p:nvGrpSpPr>
        <p:grpSpPr bwMode="auto">
          <a:xfrm>
            <a:off x="0" y="0"/>
            <a:ext cx="1085850" cy="6845300"/>
            <a:chOff x="0" y="0"/>
            <a:chExt cx="684" cy="4312"/>
          </a:xfrm>
        </p:grpSpPr>
        <p:sp>
          <p:nvSpPr>
            <p:cNvPr id="215045"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215046" name="Group 6"/>
            <p:cNvGrpSpPr>
              <a:grpSpLocks/>
            </p:cNvGrpSpPr>
            <p:nvPr/>
          </p:nvGrpSpPr>
          <p:grpSpPr bwMode="auto">
            <a:xfrm>
              <a:off x="48" y="102"/>
              <a:ext cx="96" cy="4122"/>
              <a:chOff x="48" y="102"/>
              <a:chExt cx="96" cy="4122"/>
            </a:xfrm>
          </p:grpSpPr>
          <p:sp>
            <p:nvSpPr>
              <p:cNvPr id="215047"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48"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49"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0"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1"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2"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3"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4"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5"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6"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7"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8"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9"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0"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1"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2"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3"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4"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5"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6"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7"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8"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9"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0"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1"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2"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3"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4"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5"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996292090"/>
      </p:ext>
    </p:extLst>
  </p:cSld>
  <p:clrMap bg1="dk2" tx1="lt1" bg2="dk1" tx2="lt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Lst>
  <p:transition/>
  <p:txStyles>
    <p:title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50472C90-CBA9-8744-BDDF-DC6A0CFD7D3F}" type="slidenum">
              <a:rPr lang="en-US" smtClean="0">
                <a:solidFill>
                  <a:srgbClr val="000000"/>
                </a:solidFill>
                <a:latin typeface="Arial" charset="0"/>
                <a:ea typeface="ＭＳ Ｐゴシック" charset="0"/>
              </a:rPr>
              <a:pPr defTabSz="914400" fontAlgn="base">
                <a:spcBef>
                  <a:spcPct val="0"/>
                </a:spcBef>
                <a:spcAft>
                  <a:spcPct val="0"/>
                </a:spcAft>
              </a:pPr>
              <a:t>‹#›</a:t>
            </a:fld>
            <a:endParaRPr lang="en-US">
              <a:solidFill>
                <a:srgbClr val="000000"/>
              </a:solidFill>
              <a:latin typeface="Arial" charset="0"/>
              <a:ea typeface="ＭＳ Ｐゴシック" charset="0"/>
            </a:endParaRPr>
          </a:p>
        </p:txBody>
      </p:sp>
      <p:sp>
        <p:nvSpPr>
          <p:cNvPr id="2055"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a:extLst>
            <a:ext uri="{909E8E84-426E-40dd-AFC4-6F175D3DCCD1}">
              <a14:hiddenFill xmlns="" xmlns:a14="http://schemas.microsoft.com/office/drawing/2010/main">
                <a:blipFill dpi="0" rotWithShape="0">
                  <a:blip r:embed="rId13"/>
                  <a:srcRect/>
                  <a:stretch>
                    <a:fillRect/>
                  </a:stretch>
                </a:blip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z="2400">
              <a:solidFill>
                <a:srgbClr val="000000"/>
              </a:solidFill>
              <a:latin typeface="Arial" charset="0"/>
              <a:ea typeface="ＭＳ Ｐゴシック" charset="0"/>
            </a:endParaRPr>
          </a:p>
        </p:txBody>
      </p:sp>
    </p:spTree>
    <p:extLst>
      <p:ext uri="{BB962C8B-B14F-4D97-AF65-F5344CB8AC3E}">
        <p14:creationId xmlns:p14="http://schemas.microsoft.com/office/powerpoint/2010/main" val="1734303875"/>
      </p:ext>
    </p:extLst>
  </p:cSld>
  <p:clrMap bg1="lt1" tx1="dk1" bg2="lt2" tx2="dk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 id="2147484175" r:id="rId6"/>
    <p:sldLayoutId id="2147484176" r:id="rId7"/>
    <p:sldLayoutId id="2147484177" r:id="rId8"/>
    <p:sldLayoutId id="2147484178" r:id="rId9"/>
    <p:sldLayoutId id="2147484179" r:id="rId10"/>
    <p:sldLayoutId id="2147484180" r:id="rId11"/>
  </p:sldLayoutIdLst>
  <p:txStyles>
    <p:titleStyle>
      <a:lvl1pPr algn="ctr" rtl="0" fontAlgn="base">
        <a:spcBef>
          <a:spcPct val="0"/>
        </a:spcBef>
        <a:spcAft>
          <a:spcPct val="0"/>
        </a:spcAft>
        <a:defRPr sz="4000">
          <a:solidFill>
            <a:schemeClr val="tx1"/>
          </a:solidFill>
          <a:latin typeface="+mj-lt"/>
          <a:ea typeface="+mj-ea"/>
          <a:cs typeface="+mj-cs"/>
        </a:defRPr>
      </a:lvl1pPr>
      <a:lvl2pPr algn="ctr" rtl="0" fontAlgn="base">
        <a:spcBef>
          <a:spcPct val="0"/>
        </a:spcBef>
        <a:spcAft>
          <a:spcPct val="0"/>
        </a:spcAft>
        <a:defRPr sz="4000">
          <a:solidFill>
            <a:schemeClr val="tx1"/>
          </a:solidFill>
          <a:latin typeface="Arial" charset="0"/>
          <a:ea typeface="ＭＳ Ｐゴシック" charset="0"/>
        </a:defRPr>
      </a:lvl2pPr>
      <a:lvl3pPr algn="ctr" rtl="0" fontAlgn="base">
        <a:spcBef>
          <a:spcPct val="0"/>
        </a:spcBef>
        <a:spcAft>
          <a:spcPct val="0"/>
        </a:spcAft>
        <a:defRPr sz="4000">
          <a:solidFill>
            <a:schemeClr val="tx1"/>
          </a:solidFill>
          <a:latin typeface="Arial" charset="0"/>
          <a:ea typeface="ＭＳ Ｐゴシック" charset="0"/>
        </a:defRPr>
      </a:lvl3pPr>
      <a:lvl4pPr algn="ctr" rtl="0" fontAlgn="base">
        <a:spcBef>
          <a:spcPct val="0"/>
        </a:spcBef>
        <a:spcAft>
          <a:spcPct val="0"/>
        </a:spcAft>
        <a:defRPr sz="4000">
          <a:solidFill>
            <a:schemeClr val="tx1"/>
          </a:solidFill>
          <a:latin typeface="Arial" charset="0"/>
          <a:ea typeface="ＭＳ Ｐゴシック" charset="0"/>
        </a:defRPr>
      </a:lvl4pPr>
      <a:lvl5pPr algn="ctr" rtl="0" fontAlgn="base">
        <a:spcBef>
          <a:spcPct val="0"/>
        </a:spcBef>
        <a:spcAft>
          <a:spcPct val="0"/>
        </a:spcAft>
        <a:defRPr sz="4000">
          <a:solidFill>
            <a:schemeClr val="tx1"/>
          </a:solidFill>
          <a:latin typeface="Arial" charset="0"/>
          <a:ea typeface="ＭＳ Ｐゴシック" charset="0"/>
        </a:defRPr>
      </a:lvl5pPr>
      <a:lvl6pPr marL="457200" algn="ctr" rtl="0" fontAlgn="base">
        <a:spcBef>
          <a:spcPct val="0"/>
        </a:spcBef>
        <a:spcAft>
          <a:spcPct val="0"/>
        </a:spcAft>
        <a:defRPr sz="4000">
          <a:solidFill>
            <a:schemeClr val="tx1"/>
          </a:solidFill>
          <a:latin typeface="Arial" charset="0"/>
          <a:ea typeface="ＭＳ Ｐゴシック" charset="0"/>
        </a:defRPr>
      </a:lvl6pPr>
      <a:lvl7pPr marL="914400" algn="ctr" rtl="0" fontAlgn="base">
        <a:spcBef>
          <a:spcPct val="0"/>
        </a:spcBef>
        <a:spcAft>
          <a:spcPct val="0"/>
        </a:spcAft>
        <a:defRPr sz="4000">
          <a:solidFill>
            <a:schemeClr val="tx1"/>
          </a:solidFill>
          <a:latin typeface="Arial" charset="0"/>
          <a:ea typeface="ＭＳ Ｐゴシック" charset="0"/>
        </a:defRPr>
      </a:lvl7pPr>
      <a:lvl8pPr marL="1371600" algn="ctr" rtl="0" fontAlgn="base">
        <a:spcBef>
          <a:spcPct val="0"/>
        </a:spcBef>
        <a:spcAft>
          <a:spcPct val="0"/>
        </a:spcAft>
        <a:defRPr sz="4000">
          <a:solidFill>
            <a:schemeClr val="tx1"/>
          </a:solidFill>
          <a:latin typeface="Arial" charset="0"/>
          <a:ea typeface="ＭＳ Ｐゴシック" charset="0"/>
        </a:defRPr>
      </a:lvl8pPr>
      <a:lvl9pPr marL="1828800" algn="ctr" rtl="0" fontAlgn="base">
        <a:spcBef>
          <a:spcPct val="0"/>
        </a:spcBef>
        <a:spcAft>
          <a:spcPct val="0"/>
        </a:spcAft>
        <a:defRPr sz="4000">
          <a:solidFill>
            <a:schemeClr val="tx1"/>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defTabSz="914400" fontAlgn="base">
              <a:spcBef>
                <a:spcPct val="0"/>
              </a:spcBef>
              <a:spcAft>
                <a:spcPct val="0"/>
              </a:spcAft>
              <a:defRPr/>
            </a:pPr>
            <a:endParaRPr lang="en-US">
              <a:latin typeface="Arial" charset="0"/>
              <a:ea typeface="ＭＳ Ｐゴシック" charset="0"/>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defTabSz="914400" fontAlgn="base">
              <a:spcBef>
                <a:spcPct val="0"/>
              </a:spcBef>
              <a:spcAft>
                <a:spcPct val="0"/>
              </a:spcAft>
              <a:defRPr/>
            </a:pPr>
            <a:endParaRPr lang="en-US">
              <a:latin typeface="Arial" charset="0"/>
              <a:ea typeface="ＭＳ Ｐゴシック" charset="0"/>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defTabSz="914400" fontAlgn="base">
              <a:spcBef>
                <a:spcPct val="0"/>
              </a:spcBef>
              <a:spcAft>
                <a:spcPct val="0"/>
              </a:spcAft>
              <a:defRPr/>
            </a:pPr>
            <a:fld id="{EA7662A3-20FC-F142-973D-72572742F9FD}"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982926"/>
      </p:ext>
    </p:extLst>
  </p:cSld>
  <p:clrMap bg1="dk2" tx1="lt1" bg2="dk1" tx2="lt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65" charset="0"/>
                <a:ea typeface="ＭＳ Ｐゴシック" pitchFamily="-65" charset="-128"/>
                <a:cs typeface="ＭＳ Ｐゴシック" pitchFamily="-65" charset="-128"/>
              </a:defRPr>
            </a:lvl1pPr>
          </a:lstStyle>
          <a:p>
            <a:pPr defTabSz="914400" fontAlgn="base">
              <a:spcBef>
                <a:spcPct val="0"/>
              </a:spcBef>
              <a:spcAft>
                <a:spcPct val="0"/>
              </a:spcAft>
              <a:defRPr/>
            </a:pPr>
            <a:endParaRPr lang="en-US">
              <a:solidFill>
                <a:srgbClr val="000000"/>
              </a:solidFill>
            </a:endParaRPr>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65" charset="0"/>
                <a:ea typeface="ＭＳ Ｐゴシック" pitchFamily="-65" charset="-128"/>
                <a:cs typeface="ＭＳ Ｐゴシック" pitchFamily="-65" charset="-128"/>
              </a:defRPr>
            </a:lvl1pPr>
          </a:lstStyle>
          <a:p>
            <a:pPr defTabSz="914400" fontAlgn="base">
              <a:spcBef>
                <a:spcPct val="0"/>
              </a:spcBef>
              <a:spcAft>
                <a:spcPct val="0"/>
              </a:spcAft>
              <a:defRPr/>
            </a:pPr>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defTabSz="914400" fontAlgn="base">
              <a:spcBef>
                <a:spcPct val="0"/>
              </a:spcBef>
              <a:spcAft>
                <a:spcPct val="0"/>
              </a:spcAft>
              <a:defRPr/>
            </a:pPr>
            <a:fld id="{751F53DC-04B1-224F-953D-97270094CA23}"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21978538"/>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8DE55A7B-84C1-4046-893D-4795B59E5521}"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67776394"/>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5" charset="0"/>
                <a:ea typeface="ＭＳ Ｐゴシック" pitchFamily="-105" charset="-128"/>
                <a:cs typeface="ＭＳ Ｐゴシック" pitchFamily="-105" charset="-128"/>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5" charset="0"/>
                <a:ea typeface="ＭＳ Ｐゴシック" pitchFamily="-105" charset="-128"/>
                <a:cs typeface="ＭＳ Ｐゴシック" pitchFamily="-105" charset="-128"/>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4A676A50-50CE-D449-A901-9EEFF95B0922}"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10918633"/>
      </p:ext>
    </p:extLst>
  </p:cSld>
  <p:clrMap bg1="lt1" tx1="dk1" bg2="lt2" tx2="dk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 id="2147484224" r:id="rId7"/>
    <p:sldLayoutId id="2147484225" r:id="rId8"/>
    <p:sldLayoutId id="2147484226" r:id="rId9"/>
    <p:sldLayoutId id="2147484227" r:id="rId10"/>
    <p:sldLayoutId id="214748422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68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defTabSz="914400" fontAlgn="base">
              <a:spcBef>
                <a:spcPct val="0"/>
              </a:spcBef>
              <a:spcAft>
                <a:spcPct val="0"/>
              </a:spcAft>
              <a:defRPr/>
            </a:pPr>
            <a:fld id="{6B12D00B-DAD7-C440-AF2B-81AE3F854FAA}" type="datetime1">
              <a:rPr lang="en-US">
                <a:ea typeface="ＭＳ Ｐゴシック" charset="0"/>
                <a:cs typeface="ＭＳ Ｐゴシック" charset="0"/>
              </a:rPr>
              <a:pPr defTabSz="914400" fontAlgn="base">
                <a:spcBef>
                  <a:spcPct val="0"/>
                </a:spcBef>
                <a:spcAft>
                  <a:spcPct val="0"/>
                </a:spcAft>
                <a:defRPr/>
              </a:pPr>
              <a:t>3/14/26</a:t>
            </a:fld>
            <a:endParaRPr lang="en-US">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defTabSz="914400" fontAlgn="base">
              <a:spcBef>
                <a:spcPct val="0"/>
              </a:spcBef>
              <a:spcAft>
                <a:spcPct val="0"/>
              </a:spcAft>
              <a:defRPr/>
            </a:pPr>
            <a:fld id="{66561B40-00D8-5049-BB1D-A044CB47010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pic>
        <p:nvPicPr>
          <p:cNvPr id="76807" name="Picture 7" descr="global_map-1.gif"/>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57200" y="504825"/>
            <a:ext cx="8334375" cy="585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0734608"/>
      </p:ext>
    </p:extLst>
  </p:cSld>
  <p:clrMap bg1="lt1" tx1="dk1" bg2="lt2" tx2="dk2" accent1="accent1" accent2="accent2" accent3="accent3" accent4="accent4" accent5="accent5" accent6="accent6" hlink="hlink" folHlink="folHlink"/>
  <p:sldLayoutIdLst>
    <p:sldLayoutId id="2147484230" r:id="rId1"/>
    <p:sldLayoutId id="2147484231" r:id="rId2"/>
    <p:sldLayoutId id="2147484232" r:id="rId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107" charset="0"/>
          <a:ea typeface="ＭＳ Ｐゴシック" pitchFamily="-107" charset="-128"/>
        </a:defRPr>
      </a:lvl6pPr>
      <a:lvl7pPr marL="914400" algn="ctr" defTabSz="457200" rtl="0" fontAlgn="base">
        <a:spcBef>
          <a:spcPct val="0"/>
        </a:spcBef>
        <a:spcAft>
          <a:spcPct val="0"/>
        </a:spcAft>
        <a:defRPr sz="4400">
          <a:solidFill>
            <a:schemeClr val="tx1"/>
          </a:solidFill>
          <a:latin typeface="Calibri" pitchFamily="-107" charset="0"/>
          <a:ea typeface="ＭＳ Ｐゴシック" pitchFamily="-107" charset="-128"/>
        </a:defRPr>
      </a:lvl7pPr>
      <a:lvl8pPr marL="1371600" algn="ctr" defTabSz="457200" rtl="0" fontAlgn="base">
        <a:spcBef>
          <a:spcPct val="0"/>
        </a:spcBef>
        <a:spcAft>
          <a:spcPct val="0"/>
        </a:spcAft>
        <a:defRPr sz="4400">
          <a:solidFill>
            <a:schemeClr val="tx1"/>
          </a:solidFill>
          <a:latin typeface="Calibri" pitchFamily="-107" charset="0"/>
          <a:ea typeface="ＭＳ Ｐゴシック" pitchFamily="-107" charset="-128"/>
        </a:defRPr>
      </a:lvl8pPr>
      <a:lvl9pPr marL="1828800" algn="ctr" defTabSz="457200" rtl="0" fontAlgn="base">
        <a:spcBef>
          <a:spcPct val="0"/>
        </a:spcBef>
        <a:spcAft>
          <a:spcPct val="0"/>
        </a:spcAft>
        <a:defRPr sz="4400">
          <a:solidFill>
            <a:schemeClr val="tx1"/>
          </a:solidFill>
          <a:latin typeface="Calibri" pitchFamily="-107" charset="0"/>
          <a:ea typeface="ＭＳ Ｐゴシック" pitchFamily="-107"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7"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7"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7"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th-TH"/>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th-TH"/>
              <a:t>Click to edit Master text styles</a:t>
            </a:r>
          </a:p>
          <a:p>
            <a:pPr lvl="1"/>
            <a:r>
              <a:rPr lang="th-TH"/>
              <a:t>Second level</a:t>
            </a:r>
          </a:p>
          <a:p>
            <a:pPr lvl="2"/>
            <a:r>
              <a:rPr lang="th-TH"/>
              <a:t>Third level</a:t>
            </a:r>
          </a:p>
          <a:p>
            <a:pPr lvl="3"/>
            <a:r>
              <a:rPr lang="th-TH"/>
              <a:t>Fourth level</a:t>
            </a:r>
          </a:p>
          <a:p>
            <a:pPr lvl="4"/>
            <a:r>
              <a:rPr lang="th-TH"/>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cs typeface="Angsana New" charset="0"/>
              </a:defRPr>
            </a:lvl1pPr>
          </a:lstStyle>
          <a:p>
            <a:pPr defTabSz="914400" fontAlgn="base">
              <a:spcBef>
                <a:spcPct val="0"/>
              </a:spcBef>
              <a:spcAft>
                <a:spcPct val="0"/>
              </a:spcAft>
              <a:defRPr/>
            </a:pPr>
            <a:endParaRPr lang="th-TH">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cs typeface="Angsana New" charset="0"/>
              </a:defRPr>
            </a:lvl1pPr>
          </a:lstStyle>
          <a:p>
            <a:pPr defTabSz="914400" fontAlgn="base">
              <a:spcBef>
                <a:spcPct val="0"/>
              </a:spcBef>
              <a:spcAft>
                <a:spcPct val="0"/>
              </a:spcAft>
              <a:defRPr/>
            </a:pPr>
            <a:endParaRPr lang="th-TH">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ngsana New" charset="0"/>
              </a:defRPr>
            </a:lvl1pPr>
          </a:lstStyle>
          <a:p>
            <a:pPr defTabSz="914400" fontAlgn="base">
              <a:spcBef>
                <a:spcPct val="0"/>
              </a:spcBef>
              <a:spcAft>
                <a:spcPct val="0"/>
              </a:spcAft>
              <a:defRPr/>
            </a:pPr>
            <a:fld id="{A95DE587-37A4-2843-B675-B2E5DBCD32C5}" type="slidenum">
              <a:rPr lang="en-US">
                <a:latin typeface="Arial" charset="0"/>
                <a:ea typeface="ＭＳ Ｐゴシック" charset="0"/>
              </a:rPr>
              <a:pPr defTabSz="914400" fontAlgn="base">
                <a:spcBef>
                  <a:spcPct val="0"/>
                </a:spcBef>
                <a:spcAft>
                  <a:spcPct val="0"/>
                </a:spcAft>
                <a:defRPr/>
              </a:pPr>
              <a:t>‹#›</a:t>
            </a:fld>
            <a:endParaRPr lang="th-TH">
              <a:latin typeface="Arial" charset="0"/>
              <a:ea typeface="ＭＳ Ｐゴシック" charset="0"/>
            </a:endParaRPr>
          </a:p>
        </p:txBody>
      </p:sp>
    </p:spTree>
    <p:extLst>
      <p:ext uri="{BB962C8B-B14F-4D97-AF65-F5344CB8AC3E}">
        <p14:creationId xmlns:p14="http://schemas.microsoft.com/office/powerpoint/2010/main" val="248684548"/>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ngsana New"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ngsana New"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ngsana New"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ngsana New" charset="0"/>
        </a:defRPr>
      </a:lvl5pPr>
      <a:lvl6pPr marL="457200" algn="ctr" rtl="0" fontAlgn="base">
        <a:spcBef>
          <a:spcPct val="0"/>
        </a:spcBef>
        <a:spcAft>
          <a:spcPct val="0"/>
        </a:spcAft>
        <a:defRPr sz="4400">
          <a:solidFill>
            <a:schemeClr val="tx2"/>
          </a:solidFill>
          <a:latin typeface="Arial" charset="0"/>
          <a:ea typeface="ＭＳ Ｐゴシック" charset="0"/>
          <a:cs typeface="Angsana New" charset="0"/>
        </a:defRPr>
      </a:lvl6pPr>
      <a:lvl7pPr marL="914400" algn="ctr" rtl="0" fontAlgn="base">
        <a:spcBef>
          <a:spcPct val="0"/>
        </a:spcBef>
        <a:spcAft>
          <a:spcPct val="0"/>
        </a:spcAft>
        <a:defRPr sz="4400">
          <a:solidFill>
            <a:schemeClr val="tx2"/>
          </a:solidFill>
          <a:latin typeface="Arial" charset="0"/>
          <a:ea typeface="ＭＳ Ｐゴシック" charset="0"/>
          <a:cs typeface="Angsana New" charset="0"/>
        </a:defRPr>
      </a:lvl7pPr>
      <a:lvl8pPr marL="1371600" algn="ctr" rtl="0" fontAlgn="base">
        <a:spcBef>
          <a:spcPct val="0"/>
        </a:spcBef>
        <a:spcAft>
          <a:spcPct val="0"/>
        </a:spcAft>
        <a:defRPr sz="4400">
          <a:solidFill>
            <a:schemeClr val="tx2"/>
          </a:solidFill>
          <a:latin typeface="Arial" charset="0"/>
          <a:ea typeface="ＭＳ Ｐゴシック" charset="0"/>
          <a:cs typeface="Angsana New" charset="0"/>
        </a:defRPr>
      </a:lvl8pPr>
      <a:lvl9pPr marL="1828800" algn="ctr" rtl="0" fontAlgn="base">
        <a:spcBef>
          <a:spcPct val="0"/>
        </a:spcBef>
        <a:spcAft>
          <a:spcPct val="0"/>
        </a:spcAft>
        <a:defRPr sz="4400">
          <a:solidFill>
            <a:schemeClr val="tx2"/>
          </a:solidFill>
          <a:latin typeface="Arial" charset="0"/>
          <a:ea typeface="ＭＳ Ｐゴシック" charset="0"/>
          <a:cs typeface="Angsana New"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ngsana New"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ngsana New"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ngsana New"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ngsana New" charset="0"/>
          <a:cs typeface="+mn-cs"/>
        </a:defRPr>
      </a:lvl5pPr>
      <a:lvl6pPr marL="2514600" indent="-228600" algn="l" rtl="0" fontAlgn="base">
        <a:spcBef>
          <a:spcPct val="20000"/>
        </a:spcBef>
        <a:spcAft>
          <a:spcPct val="0"/>
        </a:spcAft>
        <a:buChar char="»"/>
        <a:defRPr sz="2000">
          <a:solidFill>
            <a:schemeClr val="tx1"/>
          </a:solidFill>
          <a:latin typeface="+mn-lt"/>
          <a:ea typeface="Angsana New" charset="0"/>
          <a:cs typeface="+mn-cs"/>
        </a:defRPr>
      </a:lvl6pPr>
      <a:lvl7pPr marL="2971800" indent="-228600" algn="l" rtl="0" fontAlgn="base">
        <a:spcBef>
          <a:spcPct val="20000"/>
        </a:spcBef>
        <a:spcAft>
          <a:spcPct val="0"/>
        </a:spcAft>
        <a:buChar char="»"/>
        <a:defRPr sz="2000">
          <a:solidFill>
            <a:schemeClr val="tx1"/>
          </a:solidFill>
          <a:latin typeface="+mn-lt"/>
          <a:ea typeface="Angsana New" charset="0"/>
          <a:cs typeface="+mn-cs"/>
        </a:defRPr>
      </a:lvl7pPr>
      <a:lvl8pPr marL="3429000" indent="-228600" algn="l" rtl="0" fontAlgn="base">
        <a:spcBef>
          <a:spcPct val="20000"/>
        </a:spcBef>
        <a:spcAft>
          <a:spcPct val="0"/>
        </a:spcAft>
        <a:buChar char="»"/>
        <a:defRPr sz="2000">
          <a:solidFill>
            <a:schemeClr val="tx1"/>
          </a:solidFill>
          <a:latin typeface="+mn-lt"/>
          <a:ea typeface="Angsana New" charset="0"/>
          <a:cs typeface="+mn-cs"/>
        </a:defRPr>
      </a:lvl8pPr>
      <a:lvl9pPr marL="3886200" indent="-228600" algn="l" rtl="0" fontAlgn="base">
        <a:spcBef>
          <a:spcPct val="20000"/>
        </a:spcBef>
        <a:spcAft>
          <a:spcPct val="0"/>
        </a:spcAft>
        <a:buChar char="»"/>
        <a:defRPr sz="2000">
          <a:solidFill>
            <a:schemeClr val="tx1"/>
          </a:solidFill>
          <a:latin typeface="+mn-lt"/>
          <a:ea typeface="Angsana New"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C807065A-C60D-6C48-827E-1927ABF661F9}" type="slidenum">
              <a:rPr lang="en-US">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95313446"/>
      </p:ext>
    </p:extLst>
  </p:cSld>
  <p:clrMap bg1="lt1" tx1="dk1" bg2="lt2" tx2="dk2" accent1="accent1" accent2="accent2" accent3="accent3" accent4="accent4" accent5="accent5" accent6="accent6" hlink="hlink" folHlink="folHlink"/>
  <p:sldLayoutIdLst>
    <p:sldLayoutId id="2147484246" r:id="rId1"/>
    <p:sldLayoutId id="2147484247" r:id="rId2"/>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93579532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35CDFB2D-0F4B-2840-B608-83E7AB72ECF5}" type="slidenum">
              <a:rPr lang="en-US" smtClean="0">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89822087"/>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1"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63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263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263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AA91FEDB-35C0-2B4F-9245-408B18AAAC2C}"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02843091"/>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35CDFB2D-0F4B-2840-B608-83E7AB72ECF5}" type="slidenum">
              <a:rPr lang="en-US" smtClean="0">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91606771"/>
      </p:ext>
    </p:extLst>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586055333"/>
      </p:ext>
    </p:extLst>
  </p:cSld>
  <p:clrMap bg1="dk2" tx1="lt1" bg2="dk1" tx2="lt2" accent1="accent1" accent2="accent2" accent3="accent3" accent4="accent4" accent5="accent5" accent6="accent6" hlink="hlink" folHlink="folHlink"/>
  <p:sldLayoutIdLst>
    <p:sldLayoutId id="2147484300" r:id="rId1"/>
    <p:sldLayoutId id="2147484301" r:id="rId2"/>
    <p:sldLayoutId id="2147484302" r:id="rId3"/>
    <p:sldLayoutId id="2147484303" r:id="rId4"/>
    <p:sldLayoutId id="2147484304" r:id="rId5"/>
    <p:sldLayoutId id="2147484305" r:id="rId6"/>
    <p:sldLayoutId id="2147484306" r:id="rId7"/>
    <p:sldLayoutId id="2147484307" r:id="rId8"/>
    <p:sldLayoutId id="2147484308" r:id="rId9"/>
    <p:sldLayoutId id="2147484309" r:id="rId10"/>
    <p:sldLayoutId id="214748431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5423202"/>
      </p:ext>
    </p:extLst>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 id="214748432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608348440"/>
      </p:ext>
    </p:extLst>
  </p:cSld>
  <p:clrMap bg1="lt1" tx1="dk1" bg2="lt2" tx2="dk2" accent1="accent1" accent2="accent2" accent3="accent3" accent4="accent4" accent5="accent5" accent6="accent6" hlink="hlink" folHlink="folHlink"/>
  <p:sldLayoutIdLst>
    <p:sldLayoutId id="2147484326" r:id="rId1"/>
    <p:sldLayoutId id="2147484327" r:id="rId2"/>
    <p:sldLayoutId id="2147484328" r:id="rId3"/>
    <p:sldLayoutId id="2147484329" r:id="rId4"/>
    <p:sldLayoutId id="2147484330" r:id="rId5"/>
    <p:sldLayoutId id="2147484331" r:id="rId6"/>
    <p:sldLayoutId id="2147484332" r:id="rId7"/>
    <p:sldLayoutId id="2147484333" r:id="rId8"/>
    <p:sldLayoutId id="2147484334" r:id="rId9"/>
    <p:sldLayoutId id="2147484335" r:id="rId10"/>
    <p:sldLayoutId id="214748433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51FD13D8-8EB2-9442-B8BE-0DE986D5BE18}" type="slidenum">
              <a:rPr lang="en-US" smtClean="0">
                <a:solidFill>
                  <a:srgbClr val="000000"/>
                </a:solidFill>
                <a:latin typeface="Arial" charset="0"/>
                <a:ea typeface="ＭＳ Ｐゴシック" charset="0"/>
              </a:rPr>
              <a:pPr defTabSz="914400" fontAlgn="base">
                <a:spcBef>
                  <a:spcPct val="0"/>
                </a:spcBef>
                <a:spcAft>
                  <a:spcPct val="0"/>
                </a:spcAft>
              </a:pPr>
              <a:t>‹#›</a:t>
            </a:fld>
            <a:endParaRPr lang="en-US">
              <a:solidFill>
                <a:srgbClr val="000000"/>
              </a:solidFill>
              <a:latin typeface="Arial" charset="0"/>
              <a:ea typeface="ＭＳ Ｐゴシック" charset="0"/>
            </a:endParaRPr>
          </a:p>
        </p:txBody>
      </p:sp>
      <p:sp>
        <p:nvSpPr>
          <p:cNvPr id="2055"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a:extLst>
            <a:ext uri="{909E8E84-426E-40dd-AFC4-6F175D3DCCD1}">
              <a14:hiddenFill xmlns="" xmlns:a14="http://schemas.microsoft.com/office/drawing/2010/main">
                <a:blipFill dpi="0" rotWithShape="0">
                  <a:blip r:embed="rId13"/>
                  <a:srcRect/>
                  <a:stretch>
                    <a:fillRect/>
                  </a:stretch>
                </a:blip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pPr>
            <a:endParaRPr lang="en-US" sz="2400">
              <a:solidFill>
                <a:srgbClr val="000000"/>
              </a:solidFill>
              <a:latin typeface="Arial" charset="0"/>
              <a:ea typeface="ＭＳ Ｐゴシック" charset="0"/>
            </a:endParaRPr>
          </a:p>
        </p:txBody>
      </p:sp>
    </p:spTree>
    <p:extLst>
      <p:ext uri="{BB962C8B-B14F-4D97-AF65-F5344CB8AC3E}">
        <p14:creationId xmlns:p14="http://schemas.microsoft.com/office/powerpoint/2010/main" val="535117025"/>
      </p:ext>
    </p:extLst>
  </p:cSld>
  <p:clrMap bg1="lt1" tx1="dk1" bg2="lt2" tx2="dk2" accent1="accent1" accent2="accent2" accent3="accent3" accent4="accent4" accent5="accent5" accent6="accent6" hlink="hlink" folHlink="folHlink"/>
  <p:sldLayoutIdLst>
    <p:sldLayoutId id="2147484338" r:id="rId1"/>
    <p:sldLayoutId id="2147484339" r:id="rId2"/>
    <p:sldLayoutId id="2147484340" r:id="rId3"/>
    <p:sldLayoutId id="2147484341" r:id="rId4"/>
    <p:sldLayoutId id="2147484342" r:id="rId5"/>
    <p:sldLayoutId id="2147484343" r:id="rId6"/>
    <p:sldLayoutId id="2147484344" r:id="rId7"/>
    <p:sldLayoutId id="2147484345" r:id="rId8"/>
    <p:sldLayoutId id="2147484346" r:id="rId9"/>
    <p:sldLayoutId id="2147484347" r:id="rId10"/>
    <p:sldLayoutId id="2147484348" r:id="rId11"/>
  </p:sldLayoutIdLst>
  <p:txStyles>
    <p:titleStyle>
      <a:lvl1pPr algn="ctr" rtl="0" fontAlgn="base">
        <a:spcBef>
          <a:spcPct val="0"/>
        </a:spcBef>
        <a:spcAft>
          <a:spcPct val="0"/>
        </a:spcAft>
        <a:defRPr sz="4000">
          <a:solidFill>
            <a:schemeClr val="tx1"/>
          </a:solidFill>
          <a:latin typeface="+mj-lt"/>
          <a:ea typeface="+mj-ea"/>
          <a:cs typeface="+mj-cs"/>
        </a:defRPr>
      </a:lvl1pPr>
      <a:lvl2pPr algn="ctr" rtl="0" fontAlgn="base">
        <a:spcBef>
          <a:spcPct val="0"/>
        </a:spcBef>
        <a:spcAft>
          <a:spcPct val="0"/>
        </a:spcAft>
        <a:defRPr sz="4000">
          <a:solidFill>
            <a:schemeClr val="tx1"/>
          </a:solidFill>
          <a:latin typeface="Arial" charset="0"/>
          <a:ea typeface="ＭＳ Ｐゴシック" charset="0"/>
        </a:defRPr>
      </a:lvl2pPr>
      <a:lvl3pPr algn="ctr" rtl="0" fontAlgn="base">
        <a:spcBef>
          <a:spcPct val="0"/>
        </a:spcBef>
        <a:spcAft>
          <a:spcPct val="0"/>
        </a:spcAft>
        <a:defRPr sz="4000">
          <a:solidFill>
            <a:schemeClr val="tx1"/>
          </a:solidFill>
          <a:latin typeface="Arial" charset="0"/>
          <a:ea typeface="ＭＳ Ｐゴシック" charset="0"/>
        </a:defRPr>
      </a:lvl3pPr>
      <a:lvl4pPr algn="ctr" rtl="0" fontAlgn="base">
        <a:spcBef>
          <a:spcPct val="0"/>
        </a:spcBef>
        <a:spcAft>
          <a:spcPct val="0"/>
        </a:spcAft>
        <a:defRPr sz="4000">
          <a:solidFill>
            <a:schemeClr val="tx1"/>
          </a:solidFill>
          <a:latin typeface="Arial" charset="0"/>
          <a:ea typeface="ＭＳ Ｐゴシック" charset="0"/>
        </a:defRPr>
      </a:lvl4pPr>
      <a:lvl5pPr algn="ctr" rtl="0" fontAlgn="base">
        <a:spcBef>
          <a:spcPct val="0"/>
        </a:spcBef>
        <a:spcAft>
          <a:spcPct val="0"/>
        </a:spcAft>
        <a:defRPr sz="4000">
          <a:solidFill>
            <a:schemeClr val="tx1"/>
          </a:solidFill>
          <a:latin typeface="Arial" charset="0"/>
          <a:ea typeface="ＭＳ Ｐゴシック" charset="0"/>
        </a:defRPr>
      </a:lvl5pPr>
      <a:lvl6pPr marL="457200" algn="ctr" rtl="0" fontAlgn="base">
        <a:spcBef>
          <a:spcPct val="0"/>
        </a:spcBef>
        <a:spcAft>
          <a:spcPct val="0"/>
        </a:spcAft>
        <a:defRPr sz="4000">
          <a:solidFill>
            <a:schemeClr val="tx1"/>
          </a:solidFill>
          <a:latin typeface="Arial" charset="0"/>
          <a:ea typeface="ＭＳ Ｐゴシック" charset="0"/>
        </a:defRPr>
      </a:lvl6pPr>
      <a:lvl7pPr marL="914400" algn="ctr" rtl="0" fontAlgn="base">
        <a:spcBef>
          <a:spcPct val="0"/>
        </a:spcBef>
        <a:spcAft>
          <a:spcPct val="0"/>
        </a:spcAft>
        <a:defRPr sz="4000">
          <a:solidFill>
            <a:schemeClr val="tx1"/>
          </a:solidFill>
          <a:latin typeface="Arial" charset="0"/>
          <a:ea typeface="ＭＳ Ｐゴシック" charset="0"/>
        </a:defRPr>
      </a:lvl7pPr>
      <a:lvl8pPr marL="1371600" algn="ctr" rtl="0" fontAlgn="base">
        <a:spcBef>
          <a:spcPct val="0"/>
        </a:spcBef>
        <a:spcAft>
          <a:spcPct val="0"/>
        </a:spcAft>
        <a:defRPr sz="4000">
          <a:solidFill>
            <a:schemeClr val="tx1"/>
          </a:solidFill>
          <a:latin typeface="Arial" charset="0"/>
          <a:ea typeface="ＭＳ Ｐゴシック" charset="0"/>
        </a:defRPr>
      </a:lvl8pPr>
      <a:lvl9pPr marL="1828800" algn="ctr" rtl="0" fontAlgn="base">
        <a:spcBef>
          <a:spcPct val="0"/>
        </a:spcBef>
        <a:spcAft>
          <a:spcPct val="0"/>
        </a:spcAft>
        <a:defRPr sz="4000">
          <a:solidFill>
            <a:schemeClr val="tx1"/>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pPr defTabSz="914400" fontAlgn="base">
              <a:spcBef>
                <a:spcPct val="0"/>
              </a:spcBef>
              <a:spcAft>
                <a:spcPct val="0"/>
              </a:spcAft>
            </a:pPr>
            <a:fld id="{57D33899-71A5-124E-962E-E6E8AFFE4039}" type="slidenum">
              <a:rPr lang="en-US">
                <a:latin typeface="Arial" charset="0"/>
              </a:rPr>
              <a:pPr defTabSz="914400" fontAlgn="base">
                <a:spcBef>
                  <a:spcPct val="0"/>
                </a:spcBef>
                <a:spcAft>
                  <a:spcPct val="0"/>
                </a:spcAft>
              </a:pPr>
              <a:t>‹#›</a:t>
            </a:fld>
            <a:endParaRPr lang="en-US">
              <a:latin typeface="Arial" charset="0"/>
            </a:endParaRPr>
          </a:p>
        </p:txBody>
      </p:sp>
    </p:spTree>
    <p:extLst>
      <p:ext uri="{BB962C8B-B14F-4D97-AF65-F5344CB8AC3E}">
        <p14:creationId xmlns:p14="http://schemas.microsoft.com/office/powerpoint/2010/main" val="1964771934"/>
      </p:ext>
    </p:extLst>
  </p:cSld>
  <p:clrMap bg1="lt1" tx1="dk1" bg2="lt2" tx2="dk2" accent1="accent1" accent2="accent2" accent3="accent3" accent4="accent4" accent5="accent5" accent6="accent6" hlink="hlink" folHlink="folHlink"/>
  <p:sldLayoutIdLst>
    <p:sldLayoutId id="2147484350" r:id="rId1"/>
    <p:sldLayoutId id="2147484351"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E175F16-B668-384F-AFDF-9DDC17B9EE38}" type="slidenum">
              <a:rPr lang="en-US"/>
              <a:pPr>
                <a:defRPr/>
              </a:pPr>
              <a:t>‹#›</a:t>
            </a:fld>
            <a:endParaRPr lang="en-US"/>
          </a:p>
        </p:txBody>
      </p:sp>
    </p:spTree>
    <p:extLst>
      <p:ext uri="{BB962C8B-B14F-4D97-AF65-F5344CB8AC3E}">
        <p14:creationId xmlns:p14="http://schemas.microsoft.com/office/powerpoint/2010/main" val="1267410123"/>
      </p:ext>
    </p:extLst>
  </p:cSld>
  <p:clrMap bg1="lt1" tx1="dk1" bg2="lt2" tx2="dk2" accent1="accent1" accent2="accent2" accent3="accent3" accent4="accent4" accent5="accent5" accent6="accent6" hlink="hlink" folHlink="folHlink"/>
  <p:sldLayoutIdLst>
    <p:sldLayoutId id="2147484353" r:id="rId1"/>
    <p:sldLayoutId id="2147484354" r:id="rId2"/>
    <p:sldLayoutId id="2147484355" r:id="rId3"/>
    <p:sldLayoutId id="2147484356" r:id="rId4"/>
    <p:sldLayoutId id="2147484357" r:id="rId5"/>
    <p:sldLayoutId id="2147484358" r:id="rId6"/>
    <p:sldLayoutId id="2147484359" r:id="rId7"/>
    <p:sldLayoutId id="2147484360" r:id="rId8"/>
    <p:sldLayoutId id="2147484361" r:id="rId9"/>
    <p:sldLayoutId id="2147484362" r:id="rId10"/>
    <p:sldLayoutId id="214748436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28791658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332270805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35CDFB2D-0F4B-2840-B608-83E7AB72ECF5}" type="slidenum">
              <a:rPr lang="en-US" smtClean="0">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65726638"/>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C0F5B04-0A0A-4D3B-9CB0-4722B18F0223}" type="datetimeFigureOut">
              <a:rPr lang="en-US" smtClean="0">
                <a:solidFill>
                  <a:prstClr val="black">
                    <a:tint val="75000"/>
                  </a:prstClr>
                </a:solidFill>
                <a:latin typeface="Calibri"/>
                <a:ea typeface="ＭＳ Ｐゴシック" charset="0"/>
                <a:cs typeface="ＭＳ Ｐゴシック" charset="0"/>
              </a:rPr>
              <a:pPr defTabSz="914400"/>
              <a:t>3/14/26</a:t>
            </a:fld>
            <a:endParaRPr lang="en-US">
              <a:solidFill>
                <a:prstClr val="black">
                  <a:tint val="75000"/>
                </a:prstClr>
              </a:solidFill>
              <a:latin typeface="Calibri"/>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a typeface="ＭＳ Ｐゴシック" charset="0"/>
              <a:cs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2551307-7FD0-4CFF-B6E6-1FEF1BAD319D}" type="slidenum">
              <a:rPr lang="en-US" smtClean="0">
                <a:solidFill>
                  <a:prstClr val="black">
                    <a:tint val="75000"/>
                  </a:prstClr>
                </a:solidFill>
                <a:latin typeface="Calibri"/>
                <a:ea typeface="ＭＳ Ｐゴシック" charset="0"/>
                <a:cs typeface="ＭＳ Ｐゴシック" charset="0"/>
              </a:rPr>
              <a:pPr defTabSz="914400"/>
              <a:t>‹#›</a:t>
            </a:fld>
            <a:endParaRPr lang="en-US">
              <a:solidFill>
                <a:prstClr val="black">
                  <a:tint val="75000"/>
                </a:prstClr>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771662407"/>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pPr defTabSz="914400" fontAlgn="base">
              <a:spcBef>
                <a:spcPct val="0"/>
              </a:spcBef>
              <a:spcAft>
                <a:spcPct val="0"/>
              </a:spcAft>
            </a:pPr>
            <a:fld id="{57D33899-71A5-124E-962E-E6E8AFFE4039}" type="slidenum">
              <a:rPr lang="en-US">
                <a:latin typeface="Arial" charset="0"/>
              </a:rPr>
              <a:pPr defTabSz="914400" fontAlgn="base">
                <a:spcBef>
                  <a:spcPct val="0"/>
                </a:spcBef>
                <a:spcAft>
                  <a:spcPct val="0"/>
                </a:spcAft>
              </a:pPr>
              <a:t>‹#›</a:t>
            </a:fld>
            <a:endParaRPr lang="en-US">
              <a:latin typeface="Arial" charset="0"/>
            </a:endParaRPr>
          </a:p>
        </p:txBody>
      </p:sp>
    </p:spTree>
    <p:extLst>
      <p:ext uri="{BB962C8B-B14F-4D97-AF65-F5344CB8AC3E}">
        <p14:creationId xmlns:p14="http://schemas.microsoft.com/office/powerpoint/2010/main" val="562828424"/>
      </p:ext>
    </p:extLst>
  </p:cSld>
  <p:clrMap bg1="lt1" tx1="dk1" bg2="lt2" tx2="dk2" accent1="accent1" accent2="accent2" accent3="accent3" accent4="accent4" accent5="accent5" accent6="accent6" hlink="hlink" folHlink="folHlink"/>
  <p:sldLayoutIdLst>
    <p:sldLayoutId id="2147483838" r:id="rId1"/>
    <p:sldLayoutId id="2147483839"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5EB0D919-EDB4-8743-A5D1-15D46F001DFF}" type="datetimeFigureOut">
              <a:rPr lang="en-US">
                <a:latin typeface="Calibri" charset="0"/>
                <a:ea typeface="ＭＳ Ｐゴシック" charset="0"/>
              </a:rPr>
              <a:pPr defTabSz="914400" fontAlgn="base">
                <a:spcBef>
                  <a:spcPct val="0"/>
                </a:spcBef>
                <a:spcAft>
                  <a:spcPct val="0"/>
                </a:spcAft>
                <a:defRPr/>
              </a:pPr>
              <a:t>3/14/26</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5288216F-FFFC-3747-8B74-5640D5C1CD8D}"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3318140610"/>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pPr defTabSz="914400" fontAlgn="base">
              <a:spcBef>
                <a:spcPct val="0"/>
              </a:spcBef>
              <a:spcAft>
                <a:spcPct val="0"/>
              </a:spcAft>
            </a:pPr>
            <a:fld id="{F9636FE9-36AE-7E49-8782-47C0978B3951}" type="slidenum">
              <a:rPr lang="en-US">
                <a:latin typeface="Arial" charset="0"/>
              </a:rPr>
              <a:pPr defTabSz="914400" fontAlgn="base">
                <a:spcBef>
                  <a:spcPct val="0"/>
                </a:spcBef>
                <a:spcAft>
                  <a:spcPct val="0"/>
                </a:spcAft>
              </a:pPr>
              <a:t>‹#›</a:t>
            </a:fld>
            <a:endParaRPr lang="en-US">
              <a:latin typeface="Arial" charset="0"/>
            </a:endParaRPr>
          </a:p>
        </p:txBody>
      </p:sp>
    </p:spTree>
    <p:extLst>
      <p:ext uri="{BB962C8B-B14F-4D97-AF65-F5344CB8AC3E}">
        <p14:creationId xmlns:p14="http://schemas.microsoft.com/office/powerpoint/2010/main" val="3993364596"/>
      </p:ext>
    </p:extLst>
  </p:cSld>
  <p:clrMap bg1="lt1" tx1="dk1" bg2="lt2" tx2="dk2" accent1="accent1" accent2="accent2" accent3="accent3" accent4="accent4" accent5="accent5" accent6="accent6" hlink="hlink" folHlink="folHlink"/>
  <p:sldLayoutIdLst>
    <p:sldLayoutId id="2147483853" r:id="rId1"/>
    <p:sldLayoutId id="2147483855" r:id="rId2"/>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1.xml"/><Relationship Id="rId1" Type="http://schemas.openxmlformats.org/officeDocument/2006/relationships/slideLayout" Target="../slideLayouts/slideLayout110.xml"/><Relationship Id="rId4" Type="http://schemas.openxmlformats.org/officeDocument/2006/relationships/image" Target="../media/image63.png"/></Relationships>
</file>

<file path=ppt/slides/_rels/slide10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26.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10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2.xml"/><Relationship Id="rId1" Type="http://schemas.openxmlformats.org/officeDocument/2006/relationships/slideLayout" Target="../slideLayouts/slideLayout86.xml"/><Relationship Id="rId6" Type="http://schemas.openxmlformats.org/officeDocument/2006/relationships/image" Target="../media/image86.jpeg"/><Relationship Id="rId5" Type="http://schemas.openxmlformats.org/officeDocument/2006/relationships/image" Target="../media/image65.jpeg"/><Relationship Id="rId4" Type="http://schemas.openxmlformats.org/officeDocument/2006/relationships/image" Target="../media/image64.jpeg"/></Relationships>
</file>

<file path=ppt/slides/_rels/slide10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3.xml"/><Relationship Id="rId1" Type="http://schemas.openxmlformats.org/officeDocument/2006/relationships/slideLayout" Target="../slideLayouts/slideLayout131.xml"/><Relationship Id="rId4" Type="http://schemas.openxmlformats.org/officeDocument/2006/relationships/image" Target="../media/image63.png"/></Relationships>
</file>

<file path=ppt/slides/_rels/slide10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4.xml"/><Relationship Id="rId1" Type="http://schemas.openxmlformats.org/officeDocument/2006/relationships/slideLayout" Target="../slideLayouts/slideLayout143.xml"/><Relationship Id="rId4" Type="http://schemas.openxmlformats.org/officeDocument/2006/relationships/image" Target="../media/image88.jpeg"/></Relationships>
</file>

<file path=ppt/slides/_rels/slide10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5.xml"/><Relationship Id="rId1" Type="http://schemas.openxmlformats.org/officeDocument/2006/relationships/slideLayout" Target="../slideLayouts/slideLayout28.xml"/></Relationships>
</file>

<file path=ppt/slides/_rels/slide10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6.xml"/><Relationship Id="rId1" Type="http://schemas.openxmlformats.org/officeDocument/2006/relationships/slideLayout" Target="../slideLayouts/slideLayout110.xml"/></Relationships>
</file>

<file path=ppt/slides/_rels/slide10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54.xml"/><Relationship Id="rId4" Type="http://schemas.openxmlformats.org/officeDocument/2006/relationships/image" Target="../media/image92.png"/></Relationships>
</file>

<file path=ppt/slides/_rels/slide10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54.xml"/></Relationships>
</file>

<file path=ppt/slides/_rels/slide10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7.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8.xml"/><Relationship Id="rId1" Type="http://schemas.openxmlformats.org/officeDocument/2006/relationships/themeOverride" Target="../theme/themeOverride1.xml"/><Relationship Id="rId4" Type="http://schemas.openxmlformats.org/officeDocument/2006/relationships/image" Target="../media/image14.png"/></Relationships>
</file>

<file path=ppt/slides/_rels/slide110.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3.png"/><Relationship Id="rId1" Type="http://schemas.openxmlformats.org/officeDocument/2006/relationships/slideLayout" Target="../slideLayouts/slideLayout154.xml"/></Relationships>
</file>

<file path=ppt/slides/_rels/slide11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56.xml"/></Relationships>
</file>

<file path=ppt/slides/_rels/slide11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57.xml"/></Relationships>
</file>

<file path=ppt/slides/_rels/slide11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155.xml"/><Relationship Id="rId1" Type="http://schemas.openxmlformats.org/officeDocument/2006/relationships/themeOverride" Target="../theme/themeOverride30.xml"/><Relationship Id="rId4" Type="http://schemas.openxmlformats.org/officeDocument/2006/relationships/image" Target="../media/image99.jpeg"/></Relationships>
</file>

<file path=ppt/slides/_rels/slide11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8.xml"/><Relationship Id="rId1" Type="http://schemas.openxmlformats.org/officeDocument/2006/relationships/slideLayout" Target="../slideLayouts/slideLayout28.xml"/></Relationships>
</file>

<file path=ppt/slides/_rels/slide11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9.xml"/><Relationship Id="rId1" Type="http://schemas.openxmlformats.org/officeDocument/2006/relationships/slideLayout" Target="../slideLayouts/slideLayout28.xml"/></Relationships>
</file>

<file path=ppt/slides/_rels/slide11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0.xml"/><Relationship Id="rId1" Type="http://schemas.openxmlformats.org/officeDocument/2006/relationships/slideLayout" Target="../slideLayouts/slideLayout28.xml"/></Relationships>
</file>

<file path=ppt/slides/_rels/slide11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1.xml"/><Relationship Id="rId1" Type="http://schemas.openxmlformats.org/officeDocument/2006/relationships/slideLayout" Target="../slideLayouts/slideLayout28.xml"/></Relationships>
</file>

<file path=ppt/slides/_rels/slide11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2.xml"/><Relationship Id="rId1" Type="http://schemas.openxmlformats.org/officeDocument/2006/relationships/slideLayout" Target="../slideLayouts/slideLayout28.xml"/></Relationships>
</file>

<file path=ppt/slides/_rels/slide1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3.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9.xml"/><Relationship Id="rId1" Type="http://schemas.openxmlformats.org/officeDocument/2006/relationships/themeOverride" Target="../theme/themeOverride2.xml"/><Relationship Id="rId4" Type="http://schemas.openxmlformats.org/officeDocument/2006/relationships/image" Target="../media/image6.jpeg"/></Relationships>
</file>

<file path=ppt/slides/_rels/slide1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4.xml"/><Relationship Id="rId1" Type="http://schemas.openxmlformats.org/officeDocument/2006/relationships/slideLayout" Target="../slideLayouts/slideLayout28.xml"/></Relationships>
</file>

<file path=ppt/slides/_rels/slide12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5.xml"/><Relationship Id="rId1" Type="http://schemas.openxmlformats.org/officeDocument/2006/relationships/slideLayout" Target="../slideLayouts/slideLayout28.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32.xml"/><Relationship Id="rId1" Type="http://schemas.openxmlformats.org/officeDocument/2006/relationships/themeOverride" Target="../theme/themeOverride31.xml"/><Relationship Id="rId4" Type="http://schemas.openxmlformats.org/officeDocument/2006/relationships/image" Target="../media/image6.jpeg"/></Relationships>
</file>

<file path=ppt/slides/_rels/slide12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7.xml"/><Relationship Id="rId1" Type="http://schemas.openxmlformats.org/officeDocument/2006/relationships/slideLayout" Target="../slideLayouts/slideLayout28.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55.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33.xml"/><Relationship Id="rId1" Type="http://schemas.openxmlformats.org/officeDocument/2006/relationships/themeOverride" Target="../theme/themeOverride32.xml"/><Relationship Id="rId4" Type="http://schemas.openxmlformats.org/officeDocument/2006/relationships/image" Target="../media/image107.jpe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55.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9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97.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167.xml"/><Relationship Id="rId1" Type="http://schemas.openxmlformats.org/officeDocument/2006/relationships/themeOverride" Target="../theme/themeOverride3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9.xml"/><Relationship Id="rId1" Type="http://schemas.openxmlformats.org/officeDocument/2006/relationships/themeOverride" Target="../theme/themeOverride3.xml"/><Relationship Id="rId4" Type="http://schemas.openxmlformats.org/officeDocument/2006/relationships/image" Target="../media/image6.jpe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9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75.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9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97.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167.xml"/><Relationship Id="rId1" Type="http://schemas.openxmlformats.org/officeDocument/2006/relationships/themeOverride" Target="../theme/themeOverride34.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167.xml"/><Relationship Id="rId1" Type="http://schemas.openxmlformats.org/officeDocument/2006/relationships/themeOverride" Target="../theme/themeOverride35.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75.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168.xml"/><Relationship Id="rId1" Type="http://schemas.openxmlformats.org/officeDocument/2006/relationships/themeOverride" Target="../theme/themeOverride36.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75.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7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9.xml"/><Relationship Id="rId1" Type="http://schemas.openxmlformats.org/officeDocument/2006/relationships/themeOverride" Target="../theme/themeOverride4.xml"/><Relationship Id="rId4" Type="http://schemas.openxmlformats.org/officeDocument/2006/relationships/image" Target="../media/image6.jpe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75.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75.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55.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75.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75.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56.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167.xml"/><Relationship Id="rId1" Type="http://schemas.openxmlformats.org/officeDocument/2006/relationships/themeOverride" Target="../theme/themeOverride37.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75.xml"/></Relationships>
</file>

<file path=ppt/slides/_rels/slide14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32.xml"/><Relationship Id="rId1" Type="http://schemas.openxmlformats.org/officeDocument/2006/relationships/slideLayout" Target="../slideLayouts/slideLayout44.xml"/></Relationships>
</file>

<file path=ppt/slides/_rels/slide14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33.xml"/><Relationship Id="rId1" Type="http://schemas.openxmlformats.org/officeDocument/2006/relationships/slideLayout" Target="../slideLayouts/slideLayout186.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8.xml"/><Relationship Id="rId1" Type="http://schemas.openxmlformats.org/officeDocument/2006/relationships/themeOverride" Target="../theme/themeOverride38.xml"/><Relationship Id="rId4" Type="http://schemas.openxmlformats.org/officeDocument/2006/relationships/image" Target="../media/image113.png"/></Relationships>
</file>

<file path=ppt/slides/_rels/slide151.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35.xml"/><Relationship Id="rId1" Type="http://schemas.openxmlformats.org/officeDocument/2006/relationships/slideLayout" Target="../slideLayouts/slideLayout28.xml"/></Relationships>
</file>

<file path=ppt/slides/_rels/slide1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6.xml"/><Relationship Id="rId1" Type="http://schemas.openxmlformats.org/officeDocument/2006/relationships/slideLayout" Target="../slideLayouts/slideLayout19.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103.xml"/><Relationship Id="rId1" Type="http://schemas.openxmlformats.org/officeDocument/2006/relationships/tags" Target="../tags/tag12.xml"/><Relationship Id="rId5" Type="http://schemas.openxmlformats.org/officeDocument/2006/relationships/image" Target="../media/image2.jpeg"/><Relationship Id="rId4" Type="http://schemas.openxmlformats.org/officeDocument/2006/relationships/image" Target="../media/image115.jpe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103.xml"/><Relationship Id="rId1" Type="http://schemas.openxmlformats.org/officeDocument/2006/relationships/tags" Target="../tags/tag13.xml"/><Relationship Id="rId5" Type="http://schemas.openxmlformats.org/officeDocument/2006/relationships/image" Target="../media/image2.jpeg"/><Relationship Id="rId4" Type="http://schemas.openxmlformats.org/officeDocument/2006/relationships/image" Target="../media/image116.jpeg"/></Relationships>
</file>

<file path=ppt/slides/_rels/slide15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9.xml"/><Relationship Id="rId1" Type="http://schemas.openxmlformats.org/officeDocument/2006/relationships/slideLayout" Target="../slideLayouts/slideLayout19.xml"/></Relationships>
</file>

<file path=ppt/slides/_rels/slide15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40.xml"/><Relationship Id="rId1" Type="http://schemas.openxmlformats.org/officeDocument/2006/relationships/slideLayout" Target="../slideLayouts/slideLayout28.xml"/></Relationships>
</file>

<file path=ppt/slides/_rels/slide15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42.xml"/><Relationship Id="rId1" Type="http://schemas.openxmlformats.org/officeDocument/2006/relationships/slideLayout" Target="../slideLayouts/slideLayout213.xml"/><Relationship Id="rId4" Type="http://schemas.openxmlformats.org/officeDocument/2006/relationships/image" Target="../media/image120.png"/></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28.xml"/><Relationship Id="rId1" Type="http://schemas.openxmlformats.org/officeDocument/2006/relationships/themeOverride" Target="../theme/themeOverride39.xml"/><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4.xml"/><Relationship Id="rId1" Type="http://schemas.openxmlformats.org/officeDocument/2006/relationships/slideLayout" Target="../slideLayouts/slideLayout28.xml"/></Relationships>
</file>

<file path=ppt/slides/_rels/slide16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45.xml"/><Relationship Id="rId1" Type="http://schemas.openxmlformats.org/officeDocument/2006/relationships/slideLayout" Target="../slideLayouts/slideLayout28.xml"/></Relationships>
</file>

<file path=ppt/slides/_rels/slide16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46.xml"/><Relationship Id="rId1" Type="http://schemas.openxmlformats.org/officeDocument/2006/relationships/slideLayout" Target="../slideLayouts/slideLayout28.xml"/><Relationship Id="rId4" Type="http://schemas.openxmlformats.org/officeDocument/2006/relationships/image" Target="../media/image122.png"/></Relationships>
</file>

<file path=ppt/slides/_rels/slide16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eg"/><Relationship Id="rId1" Type="http://schemas.openxmlformats.org/officeDocument/2006/relationships/slideLayout" Target="../slideLayouts/slideLayout71.xml"/></Relationships>
</file>

<file path=ppt/slides/_rels/slide1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7.xml"/><Relationship Id="rId1" Type="http://schemas.openxmlformats.org/officeDocument/2006/relationships/slideLayout" Target="../slideLayouts/slideLayout28.xml"/></Relationships>
</file>

<file path=ppt/slides/_rels/slide16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48.xml"/><Relationship Id="rId1" Type="http://schemas.openxmlformats.org/officeDocument/2006/relationships/slideLayout" Target="../slideLayouts/slideLayout28.xml"/><Relationship Id="rId4" Type="http://schemas.openxmlformats.org/officeDocument/2006/relationships/image" Target="../media/image126.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32.xml"/></Relationships>
</file>

<file path=ppt/slides/_rels/slide16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51.xml"/><Relationship Id="rId1" Type="http://schemas.openxmlformats.org/officeDocument/2006/relationships/slideLayout" Target="../slideLayouts/slideLayout213.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52.xml"/><Relationship Id="rId1" Type="http://schemas.openxmlformats.org/officeDocument/2006/relationships/slideLayout" Target="../slideLayouts/slideLayout213.xml"/></Relationships>
</file>

<file path=ppt/slides/_rels/slide17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53.xml"/><Relationship Id="rId1" Type="http://schemas.openxmlformats.org/officeDocument/2006/relationships/slideLayout" Target="../slideLayouts/slideLayout213.xml"/></Relationships>
</file>

<file path=ppt/slides/_rels/slide17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54.xml"/><Relationship Id="rId1" Type="http://schemas.openxmlformats.org/officeDocument/2006/relationships/slideLayout" Target="../slideLayouts/slideLayout213.xml"/></Relationships>
</file>

<file path=ppt/slides/_rels/slide17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56.xml"/><Relationship Id="rId1" Type="http://schemas.openxmlformats.org/officeDocument/2006/relationships/slideLayout" Target="../slideLayouts/slideLayout1.xml"/><Relationship Id="rId4" Type="http://schemas.openxmlformats.org/officeDocument/2006/relationships/image" Target="../media/image135.png"/></Relationships>
</file>

<file path=ppt/slides/_rels/slide17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57.xml"/><Relationship Id="rId1" Type="http://schemas.openxmlformats.org/officeDocument/2006/relationships/slideLayout" Target="../slideLayouts/slideLayout43.xml"/></Relationships>
</file>

<file path=ppt/slides/_rels/slide17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43.xml"/></Relationships>
</file>

<file path=ppt/slides/_rels/slide17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6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8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38.xml"/><Relationship Id="rId1" Type="http://schemas.openxmlformats.org/officeDocument/2006/relationships/themeOverride" Target="../theme/themeOverride40.xml"/><Relationship Id="rId4" Type="http://schemas.openxmlformats.org/officeDocument/2006/relationships/image" Target="../media/image14.png"/></Relationships>
</file>

<file path=ppt/slides/_rels/slide18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1.png"/><Relationship Id="rId4" Type="http://schemas.openxmlformats.org/officeDocument/2006/relationships/notesSlide" Target="../notesSlides/notesSlide164.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19.xml"/><Relationship Id="rId1" Type="http://schemas.openxmlformats.org/officeDocument/2006/relationships/themeOverride" Target="../theme/themeOverride41.xml"/><Relationship Id="rId4" Type="http://schemas.openxmlformats.org/officeDocument/2006/relationships/image" Target="../media/image6.jpeg"/></Relationships>
</file>

<file path=ppt/slides/_rels/slide18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66.xml"/><Relationship Id="rId1" Type="http://schemas.openxmlformats.org/officeDocument/2006/relationships/slideLayout" Target="../slideLayouts/slideLayout38.xml"/></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242.xml"/><Relationship Id="rId1" Type="http://schemas.openxmlformats.org/officeDocument/2006/relationships/tags" Target="../tags/tag14.xml"/><Relationship Id="rId5" Type="http://schemas.openxmlformats.org/officeDocument/2006/relationships/image" Target="../media/image20.jpeg"/><Relationship Id="rId4" Type="http://schemas.openxmlformats.org/officeDocument/2006/relationships/image" Target="../media/image143.jpeg"/></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242.xml"/><Relationship Id="rId1" Type="http://schemas.openxmlformats.org/officeDocument/2006/relationships/tags" Target="../tags/tag15.xml"/><Relationship Id="rId5" Type="http://schemas.openxmlformats.org/officeDocument/2006/relationships/image" Target="../media/image20.jpeg"/><Relationship Id="rId4" Type="http://schemas.openxmlformats.org/officeDocument/2006/relationships/image" Target="../media/image144.jpeg"/></Relationships>
</file>

<file path=ppt/slides/_rels/slide18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6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2.xml"/><Relationship Id="rId1" Type="http://schemas.openxmlformats.org/officeDocument/2006/relationships/themeOverride" Target="../theme/themeOverride5.xml"/><Relationship Id="rId4" Type="http://schemas.openxmlformats.org/officeDocument/2006/relationships/image" Target="../media/image6.jpeg"/></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242.xml"/><Relationship Id="rId1" Type="http://schemas.openxmlformats.org/officeDocument/2006/relationships/tags" Target="../tags/tag16.xml"/><Relationship Id="rId5" Type="http://schemas.openxmlformats.org/officeDocument/2006/relationships/image" Target="../media/image20.jpeg"/><Relationship Id="rId4" Type="http://schemas.openxmlformats.org/officeDocument/2006/relationships/image" Target="../media/image146.jpeg"/></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242.xml"/><Relationship Id="rId1" Type="http://schemas.openxmlformats.org/officeDocument/2006/relationships/tags" Target="../tags/tag17.xml"/><Relationship Id="rId4" Type="http://schemas.openxmlformats.org/officeDocument/2006/relationships/image" Target="../media/image147.jpeg"/></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242.xml"/><Relationship Id="rId1" Type="http://schemas.openxmlformats.org/officeDocument/2006/relationships/tags" Target="../tags/tag18.xml"/><Relationship Id="rId5" Type="http://schemas.openxmlformats.org/officeDocument/2006/relationships/image" Target="../media/image20.jpeg"/><Relationship Id="rId4" Type="http://schemas.openxmlformats.org/officeDocument/2006/relationships/image" Target="../media/image148.jpeg"/></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242.xml"/><Relationship Id="rId1" Type="http://schemas.openxmlformats.org/officeDocument/2006/relationships/tags" Target="../tags/tag19.xml"/><Relationship Id="rId5" Type="http://schemas.openxmlformats.org/officeDocument/2006/relationships/image" Target="../media/image20.jpeg"/><Relationship Id="rId4" Type="http://schemas.openxmlformats.org/officeDocument/2006/relationships/image" Target="../media/image149.jpeg"/></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242.xml"/><Relationship Id="rId1" Type="http://schemas.openxmlformats.org/officeDocument/2006/relationships/tags" Target="../tags/tag20.xml"/><Relationship Id="rId5" Type="http://schemas.openxmlformats.org/officeDocument/2006/relationships/image" Target="../media/image20.jpeg"/><Relationship Id="rId4" Type="http://schemas.openxmlformats.org/officeDocument/2006/relationships/image" Target="../media/image150.jpeg"/></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242.xml"/><Relationship Id="rId1" Type="http://schemas.openxmlformats.org/officeDocument/2006/relationships/tags" Target="../tags/tag21.xml"/><Relationship Id="rId5" Type="http://schemas.openxmlformats.org/officeDocument/2006/relationships/image" Target="../media/image20.jpeg"/><Relationship Id="rId4" Type="http://schemas.openxmlformats.org/officeDocument/2006/relationships/image" Target="../media/image151.jpeg"/></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242.xml"/><Relationship Id="rId1" Type="http://schemas.openxmlformats.org/officeDocument/2006/relationships/tags" Target="../tags/tag22.xml"/><Relationship Id="rId5" Type="http://schemas.openxmlformats.org/officeDocument/2006/relationships/image" Target="../media/image20.jpeg"/><Relationship Id="rId4" Type="http://schemas.openxmlformats.org/officeDocument/2006/relationships/image" Target="../media/image152.jpeg"/></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242.xml"/><Relationship Id="rId1" Type="http://schemas.openxmlformats.org/officeDocument/2006/relationships/tags" Target="../tags/tag23.xml"/><Relationship Id="rId5" Type="http://schemas.openxmlformats.org/officeDocument/2006/relationships/image" Target="../media/image20.jpeg"/><Relationship Id="rId4" Type="http://schemas.openxmlformats.org/officeDocument/2006/relationships/image" Target="../media/image153.jpeg"/></Relationships>
</file>

<file path=ppt/slides/_rels/slide19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78.xml"/><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7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32.xml"/><Relationship Id="rId1" Type="http://schemas.openxmlformats.org/officeDocument/2006/relationships/themeOverride" Target="../theme/themeOverride42.xml"/><Relationship Id="rId4" Type="http://schemas.openxmlformats.org/officeDocument/2006/relationships/image" Target="../media/image156.jpeg"/></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32.xml"/><Relationship Id="rId1" Type="http://schemas.openxmlformats.org/officeDocument/2006/relationships/themeOverride" Target="../theme/themeOverride43.xml"/><Relationship Id="rId4" Type="http://schemas.openxmlformats.org/officeDocument/2006/relationships/image" Target="../media/image157.png"/></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32.xml"/><Relationship Id="rId1" Type="http://schemas.openxmlformats.org/officeDocument/2006/relationships/themeOverride" Target="../theme/themeOverride44.xml"/><Relationship Id="rId4" Type="http://schemas.openxmlformats.org/officeDocument/2006/relationships/image" Target="../media/image158.jpeg"/></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32.xml"/><Relationship Id="rId1" Type="http://schemas.openxmlformats.org/officeDocument/2006/relationships/themeOverride" Target="../theme/themeOverride45.xml"/><Relationship Id="rId4" Type="http://schemas.openxmlformats.org/officeDocument/2006/relationships/image" Target="../media/image6.jpeg"/></Relationships>
</file>

<file path=ppt/slides/_rels/slide20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84.xml"/><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85.xml"/><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86.xml"/><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87.xml"/><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88.xml"/><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8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32.xml"/><Relationship Id="rId1" Type="http://schemas.openxmlformats.org/officeDocument/2006/relationships/themeOverride" Target="../theme/themeOverride46.xml"/><Relationship Id="rId4" Type="http://schemas.openxmlformats.org/officeDocument/2006/relationships/image" Target="../media/image6.jpeg"/></Relationships>
</file>

<file path=ppt/slides/_rels/slide21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91.xml"/><Relationship Id="rId1" Type="http://schemas.openxmlformats.org/officeDocument/2006/relationships/slideLayout" Target="../slideLayouts/slideLayout43.xml"/></Relationships>
</file>

<file path=ppt/slides/_rels/slide21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92.xml"/><Relationship Id="rId1" Type="http://schemas.openxmlformats.org/officeDocument/2006/relationships/slideLayout" Target="../slideLayouts/slideLayout43.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32.xml"/><Relationship Id="rId1" Type="http://schemas.openxmlformats.org/officeDocument/2006/relationships/themeOverride" Target="../theme/themeOverride47.xml"/><Relationship Id="rId5" Type="http://schemas.openxmlformats.org/officeDocument/2006/relationships/image" Target="../media/image165.jpeg"/><Relationship Id="rId4" Type="http://schemas.openxmlformats.org/officeDocument/2006/relationships/image" Target="../media/image164.jpeg"/></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38.xml"/><Relationship Id="rId1" Type="http://schemas.openxmlformats.org/officeDocument/2006/relationships/themeOverride" Target="../theme/themeOverride48.xml"/><Relationship Id="rId4" Type="http://schemas.openxmlformats.org/officeDocument/2006/relationships/image" Target="../media/image142.png"/></Relationships>
</file>

<file path=ppt/slides/_rels/slide21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95.xml"/><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96.xml"/><Relationship Id="rId1" Type="http://schemas.openxmlformats.org/officeDocument/2006/relationships/slideLayout" Target="../slideLayouts/slideLayout1.xml"/><Relationship Id="rId5" Type="http://schemas.openxmlformats.org/officeDocument/2006/relationships/image" Target="../media/image169.png"/><Relationship Id="rId4" Type="http://schemas.openxmlformats.org/officeDocument/2006/relationships/image" Target="../media/image168.png"/></Relationships>
</file>

<file path=ppt/slides/_rels/slide21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97.xml"/><Relationship Id="rId1" Type="http://schemas.openxmlformats.org/officeDocument/2006/relationships/slideLayout" Target="../slideLayouts/slideLayout1.xml"/><Relationship Id="rId5" Type="http://schemas.openxmlformats.org/officeDocument/2006/relationships/image" Target="../media/image169.png"/><Relationship Id="rId4" Type="http://schemas.openxmlformats.org/officeDocument/2006/relationships/image" Target="../media/image168.png"/></Relationships>
</file>

<file path=ppt/slides/_rels/slide21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98.xml"/><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9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00.xml"/><Relationship Id="rId1" Type="http://schemas.openxmlformats.org/officeDocument/2006/relationships/slideLayout" Target="../slideLayouts/slideLayout32.xml"/></Relationships>
</file>

<file path=ppt/slides/_rels/slide221.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201.xml"/><Relationship Id="rId1" Type="http://schemas.openxmlformats.org/officeDocument/2006/relationships/slideLayout" Target="../slideLayouts/slideLayout61.xml"/></Relationships>
</file>

<file path=ppt/slides/_rels/slide22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02.xml"/><Relationship Id="rId1" Type="http://schemas.openxmlformats.org/officeDocument/2006/relationships/slideLayout" Target="../slideLayouts/slideLayout1.xml"/><Relationship Id="rId4" Type="http://schemas.openxmlformats.org/officeDocument/2006/relationships/image" Target="../media/image175.png"/></Relationships>
</file>

<file path=ppt/slides/_rels/slide2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3.xml"/><Relationship Id="rId1" Type="http://schemas.openxmlformats.org/officeDocument/2006/relationships/slideLayout" Target="../slideLayouts/slideLayout19.xml"/></Relationships>
</file>

<file path=ppt/slides/_rels/slide224.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204.xml"/><Relationship Id="rId1" Type="http://schemas.openxmlformats.org/officeDocument/2006/relationships/slideLayout" Target="../slideLayouts/slideLayout32.xml"/></Relationships>
</file>

<file path=ppt/slides/_rels/slide22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05.xml"/><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206.xml"/><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notesSlide" Target="../notesSlides/notesSlide207.xml"/><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08.xml"/><Relationship Id="rId1" Type="http://schemas.openxmlformats.org/officeDocument/2006/relationships/slideLayout" Target="../slideLayouts/slideLayout32.xml"/></Relationships>
</file>

<file path=ppt/slides/_rels/slide22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0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9.xml"/><Relationship Id="rId1" Type="http://schemas.openxmlformats.org/officeDocument/2006/relationships/themeOverride" Target="../theme/themeOverride6.xml"/><Relationship Id="rId4" Type="http://schemas.openxmlformats.org/officeDocument/2006/relationships/image" Target="../media/image6.jpeg"/></Relationships>
</file>

<file path=ppt/slides/_rels/slide23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210.xml"/><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11.xml"/><Relationship Id="rId1" Type="http://schemas.openxmlformats.org/officeDocument/2006/relationships/slideLayout" Target="../slideLayouts/slideLayout1.xml"/><Relationship Id="rId5" Type="http://schemas.openxmlformats.org/officeDocument/2006/relationships/image" Target="../media/image183.png"/><Relationship Id="rId4" Type="http://schemas.openxmlformats.org/officeDocument/2006/relationships/image" Target="../media/image182.png"/></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212.xml"/><Relationship Id="rId2" Type="http://schemas.openxmlformats.org/officeDocument/2006/relationships/slideLayout" Target="../slideLayouts/slideLayout32.xml"/><Relationship Id="rId1" Type="http://schemas.openxmlformats.org/officeDocument/2006/relationships/themeOverride" Target="../theme/themeOverride49.xml"/><Relationship Id="rId4" Type="http://schemas.openxmlformats.org/officeDocument/2006/relationships/image" Target="../media/image6.jpeg"/></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213.xml"/><Relationship Id="rId2" Type="http://schemas.openxmlformats.org/officeDocument/2006/relationships/slideLayout" Target="../slideLayouts/slideLayout32.xml"/><Relationship Id="rId1" Type="http://schemas.openxmlformats.org/officeDocument/2006/relationships/themeOverride" Target="../theme/themeOverride50.xml"/><Relationship Id="rId4" Type="http://schemas.openxmlformats.org/officeDocument/2006/relationships/image" Target="../media/image6.jpeg"/></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214.xml"/><Relationship Id="rId2" Type="http://schemas.openxmlformats.org/officeDocument/2006/relationships/slideLayout" Target="../slideLayouts/slideLayout32.xml"/><Relationship Id="rId1" Type="http://schemas.openxmlformats.org/officeDocument/2006/relationships/themeOverride" Target="../theme/themeOverride51.xml"/><Relationship Id="rId4" Type="http://schemas.openxmlformats.org/officeDocument/2006/relationships/image" Target="../media/image156.jpeg"/></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215.xml"/><Relationship Id="rId2" Type="http://schemas.openxmlformats.org/officeDocument/2006/relationships/slideLayout" Target="../slideLayouts/slideLayout32.xml"/><Relationship Id="rId1" Type="http://schemas.openxmlformats.org/officeDocument/2006/relationships/themeOverride" Target="../theme/themeOverride52.xml"/><Relationship Id="rId4" Type="http://schemas.openxmlformats.org/officeDocument/2006/relationships/image" Target="../media/image184.png"/></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216.xml"/><Relationship Id="rId2" Type="http://schemas.openxmlformats.org/officeDocument/2006/relationships/slideLayout" Target="../slideLayouts/slideLayout32.xml"/><Relationship Id="rId1" Type="http://schemas.openxmlformats.org/officeDocument/2006/relationships/themeOverride" Target="../theme/themeOverride53.xml"/><Relationship Id="rId6" Type="http://schemas.openxmlformats.org/officeDocument/2006/relationships/image" Target="../media/image187.png"/><Relationship Id="rId5" Type="http://schemas.openxmlformats.org/officeDocument/2006/relationships/image" Target="../media/image186.jpeg"/><Relationship Id="rId4" Type="http://schemas.openxmlformats.org/officeDocument/2006/relationships/image" Target="../media/image185.jpeg"/></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217.xml"/><Relationship Id="rId2" Type="http://schemas.openxmlformats.org/officeDocument/2006/relationships/slideLayout" Target="../slideLayouts/slideLayout32.xml"/><Relationship Id="rId1" Type="http://schemas.openxmlformats.org/officeDocument/2006/relationships/themeOverride" Target="../theme/themeOverride54.xml"/><Relationship Id="rId5" Type="http://schemas.openxmlformats.org/officeDocument/2006/relationships/image" Target="../media/image188.jpeg"/><Relationship Id="rId4" Type="http://schemas.openxmlformats.org/officeDocument/2006/relationships/image" Target="../media/image157.png"/></Relationships>
</file>

<file path=ppt/slides/_rels/slide238.xml.rels><?xml version="1.0" encoding="UTF-8" standalone="yes"?>
<Relationships xmlns="http://schemas.openxmlformats.org/package/2006/relationships"><Relationship Id="rId3" Type="http://schemas.openxmlformats.org/officeDocument/2006/relationships/notesSlide" Target="../notesSlides/notesSlide218.xml"/><Relationship Id="rId2" Type="http://schemas.openxmlformats.org/officeDocument/2006/relationships/slideLayout" Target="../slideLayouts/slideLayout32.xml"/><Relationship Id="rId1" Type="http://schemas.openxmlformats.org/officeDocument/2006/relationships/themeOverride" Target="../theme/themeOverride55.xml"/><Relationship Id="rId5" Type="http://schemas.openxmlformats.org/officeDocument/2006/relationships/image" Target="../media/image189.png"/><Relationship Id="rId4" Type="http://schemas.openxmlformats.org/officeDocument/2006/relationships/image" Target="../media/image158.jpeg"/></Relationships>
</file>

<file path=ppt/slides/_rels/slide239.xml.rels><?xml version="1.0" encoding="UTF-8" standalone="yes"?>
<Relationships xmlns="http://schemas.openxmlformats.org/package/2006/relationships"><Relationship Id="rId3" Type="http://schemas.openxmlformats.org/officeDocument/2006/relationships/notesSlide" Target="../notesSlides/notesSlide219.xml"/><Relationship Id="rId2" Type="http://schemas.openxmlformats.org/officeDocument/2006/relationships/slideLayout" Target="../slideLayouts/slideLayout32.xml"/><Relationship Id="rId1" Type="http://schemas.openxmlformats.org/officeDocument/2006/relationships/themeOverride" Target="../theme/themeOverride56.xml"/><Relationship Id="rId4" Type="http://schemas.openxmlformats.org/officeDocument/2006/relationships/image" Target="../media/image190.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9.xml"/><Relationship Id="rId1" Type="http://schemas.openxmlformats.org/officeDocument/2006/relationships/tags" Target="../tags/tag1.xml"/><Relationship Id="rId5" Type="http://schemas.openxmlformats.org/officeDocument/2006/relationships/image" Target="../media/image2.jpeg"/><Relationship Id="rId4" Type="http://schemas.openxmlformats.org/officeDocument/2006/relationships/image" Target="../media/image21.jpeg"/></Relationships>
</file>

<file path=ppt/slides/_rels/slide240.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notesSlide" Target="../notesSlides/notesSlide220.xml"/><Relationship Id="rId1" Type="http://schemas.openxmlformats.org/officeDocument/2006/relationships/slideLayout" Target="../slideLayouts/slideLayout32.xml"/></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221.xml"/><Relationship Id="rId2" Type="http://schemas.openxmlformats.org/officeDocument/2006/relationships/slideLayout" Target="../slideLayouts/slideLayout32.xml"/><Relationship Id="rId1" Type="http://schemas.openxmlformats.org/officeDocument/2006/relationships/themeOverride" Target="../theme/themeOverride57.xml"/><Relationship Id="rId4" Type="http://schemas.openxmlformats.org/officeDocument/2006/relationships/image" Target="../media/image6.jpeg"/></Relationships>
</file>

<file path=ppt/slides/_rels/slide2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22.xml"/><Relationship Id="rId1" Type="http://schemas.openxmlformats.org/officeDocument/2006/relationships/slideLayout" Target="../slideLayouts/slideLayout28.xml"/></Relationships>
</file>

<file path=ppt/slides/_rels/slide243.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223.xml"/><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224.xml"/><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225.xml"/><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226.xml"/><Relationship Id="rId1" Type="http://schemas.openxmlformats.org/officeDocument/2006/relationships/slideLayout" Target="../slideLayouts/slideLayout248.xml"/></Relationships>
</file>

<file path=ppt/slides/_rels/slide247.xml.rels><?xml version="1.0" encoding="UTF-8" standalone="yes"?>
<Relationships xmlns="http://schemas.openxmlformats.org/package/2006/relationships"><Relationship Id="rId3" Type="http://schemas.openxmlformats.org/officeDocument/2006/relationships/notesSlide" Target="../notesSlides/notesSlide227.xml"/><Relationship Id="rId2" Type="http://schemas.openxmlformats.org/officeDocument/2006/relationships/slideLayout" Target="../slideLayouts/slideLayout32.xml"/><Relationship Id="rId1" Type="http://schemas.openxmlformats.org/officeDocument/2006/relationships/themeOverride" Target="../theme/themeOverride58.xml"/><Relationship Id="rId4" Type="http://schemas.openxmlformats.org/officeDocument/2006/relationships/image" Target="../media/image6.jpeg"/></Relationships>
</file>

<file path=ppt/slides/_rels/slide2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8.xml"/><Relationship Id="rId1" Type="http://schemas.openxmlformats.org/officeDocument/2006/relationships/slideLayout" Target="../slideLayouts/slideLayout19.xml"/></Relationships>
</file>

<file path=ppt/slides/_rels/slide2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9.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9.xml"/><Relationship Id="rId1" Type="http://schemas.openxmlformats.org/officeDocument/2006/relationships/tags" Target="../tags/tag2.xml"/><Relationship Id="rId5" Type="http://schemas.openxmlformats.org/officeDocument/2006/relationships/image" Target="../media/image2.jpeg"/><Relationship Id="rId4" Type="http://schemas.openxmlformats.org/officeDocument/2006/relationships/image" Target="../media/image22.jpeg"/></Relationships>
</file>

<file path=ppt/slides/_rels/slide25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0.xml"/><Relationship Id="rId1" Type="http://schemas.openxmlformats.org/officeDocument/2006/relationships/slideLayout" Target="../slideLayouts/slideLayout19.xml"/></Relationships>
</file>

<file path=ppt/slides/_rels/slide2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1.xml"/><Relationship Id="rId1" Type="http://schemas.openxmlformats.org/officeDocument/2006/relationships/slideLayout" Target="../slideLayouts/slideLayout19.xml"/></Relationships>
</file>

<file path=ppt/slides/_rels/slide25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2.xml"/><Relationship Id="rId1" Type="http://schemas.openxmlformats.org/officeDocument/2006/relationships/slideLayout" Target="../slideLayouts/slideLayout19.xml"/></Relationships>
</file>

<file path=ppt/slides/_rels/slide2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3.xml"/><Relationship Id="rId1" Type="http://schemas.openxmlformats.org/officeDocument/2006/relationships/slideLayout" Target="../slideLayouts/slideLayout19.xml"/></Relationships>
</file>

<file path=ppt/slides/_rels/slide25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4.xml"/><Relationship Id="rId1" Type="http://schemas.openxmlformats.org/officeDocument/2006/relationships/slideLayout" Target="../slideLayouts/slideLayout19.xml"/></Relationships>
</file>

<file path=ppt/slides/_rels/slide25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5.xml"/><Relationship Id="rId1" Type="http://schemas.openxmlformats.org/officeDocument/2006/relationships/slideLayout" Target="../slideLayouts/slideLayout19.xml"/></Relationships>
</file>

<file path=ppt/slides/_rels/slide25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6.xml"/><Relationship Id="rId1" Type="http://schemas.openxmlformats.org/officeDocument/2006/relationships/slideLayout" Target="../slideLayouts/slideLayout19.xml"/></Relationships>
</file>

<file path=ppt/slides/_rels/slide25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7.xml"/><Relationship Id="rId1" Type="http://schemas.openxmlformats.org/officeDocument/2006/relationships/slideLayout" Target="../slideLayouts/slideLayout19.xml"/></Relationships>
</file>

<file path=ppt/slides/_rels/slide25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8.xml"/><Relationship Id="rId1" Type="http://schemas.openxmlformats.org/officeDocument/2006/relationships/slideLayout" Target="../slideLayouts/slideLayout19.xml"/></Relationships>
</file>

<file path=ppt/slides/_rels/slide25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9.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9.xml"/><Relationship Id="rId1" Type="http://schemas.openxmlformats.org/officeDocument/2006/relationships/tags" Target="../tags/tag3.xml"/><Relationship Id="rId5" Type="http://schemas.openxmlformats.org/officeDocument/2006/relationships/image" Target="../media/image2.jpeg"/><Relationship Id="rId4" Type="http://schemas.openxmlformats.org/officeDocument/2006/relationships/image" Target="../media/image23.jpeg"/></Relationships>
</file>

<file path=ppt/slides/_rels/slide26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40.xml"/><Relationship Id="rId1" Type="http://schemas.openxmlformats.org/officeDocument/2006/relationships/slideLayout" Target="../slideLayouts/slideLayout19.xml"/></Relationships>
</file>

<file path=ppt/slides/_rels/slide26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41.xml"/><Relationship Id="rId1" Type="http://schemas.openxmlformats.org/officeDocument/2006/relationships/slideLayout" Target="../slideLayouts/slideLayout14.xml"/></Relationships>
</file>

<file path=ppt/slides/_rels/slide26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42.xml"/><Relationship Id="rId1" Type="http://schemas.openxmlformats.org/officeDocument/2006/relationships/slideLayout" Target="../slideLayouts/slideLayout1.xml"/></Relationships>
</file>

<file path=ppt/slides/_rels/slide26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43.xml"/><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44.xml"/><Relationship Id="rId1" Type="http://schemas.openxmlformats.org/officeDocument/2006/relationships/slideLayout" Target="../slideLayouts/slideLayout14.xml"/></Relationships>
</file>

<file path=ppt/slides/_rels/slide265.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245.xml"/><Relationship Id="rId1" Type="http://schemas.openxmlformats.org/officeDocument/2006/relationships/slideLayout" Target="../slideLayouts/slideLayout14.xml"/></Relationships>
</file>

<file path=ppt/slides/_rels/slide26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46.xml"/><Relationship Id="rId1" Type="http://schemas.openxmlformats.org/officeDocument/2006/relationships/slideLayout" Target="../slideLayouts/slideLayout14.xml"/><Relationship Id="rId5" Type="http://schemas.openxmlformats.org/officeDocument/2006/relationships/image" Target="../media/image183.png"/><Relationship Id="rId4" Type="http://schemas.openxmlformats.org/officeDocument/2006/relationships/image" Target="../media/image182.png"/></Relationships>
</file>

<file path=ppt/slides/_rels/slide267.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247.xml"/><Relationship Id="rId1" Type="http://schemas.openxmlformats.org/officeDocument/2006/relationships/slideLayout" Target="../slideLayouts/slideLayout1.xml"/></Relationships>
</file>

<file path=ppt/slides/_rels/slide268.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248.xml"/><Relationship Id="rId1" Type="http://schemas.openxmlformats.org/officeDocument/2006/relationships/slideLayout" Target="../slideLayouts/slideLayout1.xml"/></Relationships>
</file>

<file path=ppt/slides/_rels/slide269.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24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9.xml"/><Relationship Id="rId1" Type="http://schemas.openxmlformats.org/officeDocument/2006/relationships/tags" Target="../tags/tag4.xml"/><Relationship Id="rId5" Type="http://schemas.openxmlformats.org/officeDocument/2006/relationships/image" Target="../media/image2.jpeg"/><Relationship Id="rId4" Type="http://schemas.openxmlformats.org/officeDocument/2006/relationships/image" Target="../media/image24.jpeg"/></Relationships>
</file>

<file path=ppt/slides/_rels/slide270.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50.xml"/><Relationship Id="rId1" Type="http://schemas.openxmlformats.org/officeDocument/2006/relationships/slideLayout" Target="../slideLayouts/slideLayout1.xml"/></Relationships>
</file>

<file path=ppt/slides/_rels/slide271.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51.xml"/><Relationship Id="rId1" Type="http://schemas.openxmlformats.org/officeDocument/2006/relationships/slideLayout" Target="../slideLayouts/slideLayout1.xml"/></Relationships>
</file>

<file path=ppt/slides/_rels/slide27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52.xml"/><Relationship Id="rId1" Type="http://schemas.openxmlformats.org/officeDocument/2006/relationships/slideLayout" Target="../slideLayouts/slideLayout1.xml"/></Relationships>
</file>

<file path=ppt/slides/_rels/slide27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53.xml"/><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254.xml"/><Relationship Id="rId1" Type="http://schemas.openxmlformats.org/officeDocument/2006/relationships/slideLayout" Target="../slideLayouts/slideLayout1.xml"/></Relationships>
</file>

<file path=ppt/slides/_rels/slide275.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255.xml"/><Relationship Id="rId1" Type="http://schemas.openxmlformats.org/officeDocument/2006/relationships/slideLayout" Target="../slideLayouts/slideLayout1.xml"/><Relationship Id="rId5" Type="http://schemas.openxmlformats.org/officeDocument/2006/relationships/image" Target="../media/image203.png"/><Relationship Id="rId4" Type="http://schemas.openxmlformats.org/officeDocument/2006/relationships/image" Target="../media/image202.png"/></Relationships>
</file>

<file path=ppt/slides/_rels/slide276.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56.xml"/><Relationship Id="rId1" Type="http://schemas.openxmlformats.org/officeDocument/2006/relationships/slideLayout" Target="../slideLayouts/slideLayout1.xml"/></Relationships>
</file>

<file path=ppt/slides/_rels/slide277.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61.xml"/></Relationships>
</file>

<file path=ppt/slides/_rels/slide278.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257.xml"/><Relationship Id="rId1" Type="http://schemas.openxmlformats.org/officeDocument/2006/relationships/slideLayout" Target="../slideLayouts/slideLayout1.xml"/></Relationships>
</file>

<file path=ppt/slides/_rels/slide279.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258.xml"/><Relationship Id="rId1" Type="http://schemas.openxmlformats.org/officeDocument/2006/relationships/slideLayout" Target="../slideLayouts/slideLayout8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9.xml"/><Relationship Id="rId1" Type="http://schemas.openxmlformats.org/officeDocument/2006/relationships/tags" Target="../tags/tag5.xml"/><Relationship Id="rId5" Type="http://schemas.openxmlformats.org/officeDocument/2006/relationships/image" Target="../media/image2.jpeg"/><Relationship Id="rId4" Type="http://schemas.openxmlformats.org/officeDocument/2006/relationships/image" Target="../media/image25.jpeg"/></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06.xml"/></Relationships>
</file>

<file path=ppt/slides/_rels/slide28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259.xml"/><Relationship Id="rId1" Type="http://schemas.openxmlformats.org/officeDocument/2006/relationships/slideLayout" Target="../slideLayouts/slideLayout212.xml"/><Relationship Id="rId4" Type="http://schemas.openxmlformats.org/officeDocument/2006/relationships/image" Target="../media/image20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9.xml"/><Relationship Id="rId1" Type="http://schemas.openxmlformats.org/officeDocument/2006/relationships/tags" Target="../tags/tag6.xml"/><Relationship Id="rId5" Type="http://schemas.openxmlformats.org/officeDocument/2006/relationships/image" Target="../media/image2.jpe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9.xml"/><Relationship Id="rId1" Type="http://schemas.openxmlformats.org/officeDocument/2006/relationships/tags" Target="../tags/tag7.xml"/><Relationship Id="rId5" Type="http://schemas.openxmlformats.org/officeDocument/2006/relationships/image" Target="../media/image2.jpeg"/><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9.xml"/><Relationship Id="rId1" Type="http://schemas.openxmlformats.org/officeDocument/2006/relationships/tags" Target="../tags/tag8.xml"/><Relationship Id="rId5" Type="http://schemas.openxmlformats.org/officeDocument/2006/relationships/image" Target="../media/image2.jpeg"/><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9.xml"/><Relationship Id="rId1" Type="http://schemas.openxmlformats.org/officeDocument/2006/relationships/tags" Target="../tags/tag9.xml"/><Relationship Id="rId5" Type="http://schemas.openxmlformats.org/officeDocument/2006/relationships/image" Target="../media/image2.jpeg"/><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9.xml"/><Relationship Id="rId1" Type="http://schemas.openxmlformats.org/officeDocument/2006/relationships/tags" Target="../tags/tag10.xml"/><Relationship Id="rId5" Type="http://schemas.openxmlformats.org/officeDocument/2006/relationships/image" Target="../media/image2.jpeg"/><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2.xml"/><Relationship Id="rId1" Type="http://schemas.openxmlformats.org/officeDocument/2006/relationships/themeOverride" Target="../theme/themeOverride7.xml"/><Relationship Id="rId4" Type="http://schemas.openxmlformats.org/officeDocument/2006/relationships/image" Target="../media/image6.jpeg"/></Relationships>
</file>

<file path=ppt/slides/_rels/slide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3.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2.xml"/><Relationship Id="rId1" Type="http://schemas.openxmlformats.org/officeDocument/2006/relationships/themeOverride" Target="../theme/themeOverride8.xml"/><Relationship Id="rId4" Type="http://schemas.openxmlformats.org/officeDocument/2006/relationships/image" Target="../media/image6.jpe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2.xml"/><Relationship Id="rId1" Type="http://schemas.openxmlformats.org/officeDocument/2006/relationships/themeOverride" Target="../theme/themeOverride9.xml"/><Relationship Id="rId4" Type="http://schemas.openxmlformats.org/officeDocument/2006/relationships/image" Target="../media/image6.jpeg"/></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2.xml"/><Relationship Id="rId1" Type="http://schemas.openxmlformats.org/officeDocument/2006/relationships/themeOverride" Target="../theme/themeOverride10.xml"/><Relationship Id="rId4" Type="http://schemas.openxmlformats.org/officeDocument/2006/relationships/image" Target="../media/image6.jpeg"/></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2.xml"/><Relationship Id="rId1" Type="http://schemas.openxmlformats.org/officeDocument/2006/relationships/themeOverride" Target="../theme/themeOverride11.xml"/><Relationship Id="rId4" Type="http://schemas.openxmlformats.org/officeDocument/2006/relationships/image" Target="../media/image6.jpeg"/></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2.xml"/><Relationship Id="rId1" Type="http://schemas.openxmlformats.org/officeDocument/2006/relationships/themeOverride" Target="../theme/themeOverride12.xml"/><Relationship Id="rId4" Type="http://schemas.openxmlformats.org/officeDocument/2006/relationships/image" Target="../media/image6.jpeg"/></Relationships>
</file>

<file path=ppt/slides/_rels/slide6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32.xml"/></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8.xml"/><Relationship Id="rId1" Type="http://schemas.openxmlformats.org/officeDocument/2006/relationships/themeOverride" Target="../theme/themeOverride13.xml"/><Relationship Id="rId4" Type="http://schemas.openxmlformats.org/officeDocument/2006/relationships/image" Target="../media/image55.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8.xml"/><Relationship Id="rId1" Type="http://schemas.openxmlformats.org/officeDocument/2006/relationships/themeOverride" Target="../theme/themeOverride14.xml"/><Relationship Id="rId4" Type="http://schemas.openxmlformats.org/officeDocument/2006/relationships/image" Target="../media/image56.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8.xml"/><Relationship Id="rId1" Type="http://schemas.openxmlformats.org/officeDocument/2006/relationships/themeOverride" Target="../theme/themeOverride15.xml"/><Relationship Id="rId4" Type="http://schemas.openxmlformats.org/officeDocument/2006/relationships/image" Target="../media/image57.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8.xml"/><Relationship Id="rId1" Type="http://schemas.openxmlformats.org/officeDocument/2006/relationships/themeOverride" Target="../theme/themeOverride16.xml"/><Relationship Id="rId4" Type="http://schemas.openxmlformats.org/officeDocument/2006/relationships/image" Target="../media/image58.png"/></Relationships>
</file>

<file path=ppt/slides/_rels/slide7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7.xml"/><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8.xml"/><Relationship Id="rId1" Type="http://schemas.openxmlformats.org/officeDocument/2006/relationships/themeOverride" Target="../theme/themeOverride17.xml"/><Relationship Id="rId4" Type="http://schemas.openxmlformats.org/officeDocument/2006/relationships/image" Target="../media/image60.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8.xml"/><Relationship Id="rId1" Type="http://schemas.openxmlformats.org/officeDocument/2006/relationships/themeOverride" Target="../theme/themeOverride18.xml"/><Relationship Id="rId4" Type="http://schemas.openxmlformats.org/officeDocument/2006/relationships/image" Target="../media/image61.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8.xml"/><Relationship Id="rId1" Type="http://schemas.openxmlformats.org/officeDocument/2006/relationships/themeOverride" Target="../theme/themeOverride19.xml"/><Relationship Id="rId4" Type="http://schemas.openxmlformats.org/officeDocument/2006/relationships/image" Target="../media/image6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1.xml"/><Relationship Id="rId1" Type="http://schemas.openxmlformats.org/officeDocument/2006/relationships/slideLayout" Target="../slideLayouts/slideLayout86.xml"/><Relationship Id="rId5" Type="http://schemas.openxmlformats.org/officeDocument/2006/relationships/image" Target="../media/image65.jpeg"/><Relationship Id="rId4" Type="http://schemas.openxmlformats.org/officeDocument/2006/relationships/image" Target="../media/image64.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8.xml"/><Relationship Id="rId1" Type="http://schemas.openxmlformats.org/officeDocument/2006/relationships/themeOverride" Target="../theme/themeOverride20.xml"/><Relationship Id="rId4" Type="http://schemas.openxmlformats.org/officeDocument/2006/relationships/image" Target="../media/image66.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8.xml"/><Relationship Id="rId1" Type="http://schemas.openxmlformats.org/officeDocument/2006/relationships/themeOverride" Target="../theme/themeOverride21.xml"/><Relationship Id="rId4" Type="http://schemas.openxmlformats.org/officeDocument/2006/relationships/image" Target="../media/image67.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38.xml"/><Relationship Id="rId1" Type="http://schemas.openxmlformats.org/officeDocument/2006/relationships/themeOverride" Target="../theme/themeOverride22.xml"/><Relationship Id="rId4" Type="http://schemas.openxmlformats.org/officeDocument/2006/relationships/image" Target="../media/image14.png"/></Relationships>
</file>

<file path=ppt/slides/_rels/slide8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5.xml"/><Relationship Id="rId1" Type="http://schemas.openxmlformats.org/officeDocument/2006/relationships/slideLayout" Target="../slideLayouts/slideLayout87.xml"/></Relationships>
</file>

<file path=ppt/slides/_rels/slide8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6.xml"/><Relationship Id="rId1" Type="http://schemas.openxmlformats.org/officeDocument/2006/relationships/slideLayout" Target="../slideLayouts/slideLayout93.xml"/></Relationships>
</file>

<file path=ppt/slides/_rels/slide8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7.xml"/><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8.xml"/><Relationship Id="rId1" Type="http://schemas.openxmlformats.org/officeDocument/2006/relationships/themeOverride" Target="../theme/themeOverride23.xml"/><Relationship Id="rId4" Type="http://schemas.openxmlformats.org/officeDocument/2006/relationships/image" Target="../media/image70.png"/></Relationships>
</file>

<file path=ppt/slides/_rels/slide8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9.xml"/><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0.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03.xml"/><Relationship Id="rId1" Type="http://schemas.openxmlformats.org/officeDocument/2006/relationships/tags" Target="../tags/tag11.xml"/><Relationship Id="rId5" Type="http://schemas.openxmlformats.org/officeDocument/2006/relationships/image" Target="../media/image2.jpeg"/><Relationship Id="rId4" Type="http://schemas.openxmlformats.org/officeDocument/2006/relationships/image" Target="../media/image73.jpe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9.xml"/><Relationship Id="rId1" Type="http://schemas.openxmlformats.org/officeDocument/2006/relationships/themeOverride" Target="../theme/themeOverride24.xml"/><Relationship Id="rId4" Type="http://schemas.openxmlformats.org/officeDocument/2006/relationships/image" Target="../media/image6.jpe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32.xml"/><Relationship Id="rId1" Type="http://schemas.openxmlformats.org/officeDocument/2006/relationships/themeOverride" Target="../theme/themeOverride25.xml"/><Relationship Id="rId4" Type="http://schemas.openxmlformats.org/officeDocument/2006/relationships/image" Target="../media/image6.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8.xml"/><Relationship Id="rId1" Type="http://schemas.openxmlformats.org/officeDocument/2006/relationships/themeOverride" Target="../theme/themeOverride26.xml"/><Relationship Id="rId4" Type="http://schemas.openxmlformats.org/officeDocument/2006/relationships/image" Target="../media/image74.jpe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8.xml"/><Relationship Id="rId1" Type="http://schemas.openxmlformats.org/officeDocument/2006/relationships/themeOverride" Target="../theme/themeOverride27.xml"/><Relationship Id="rId5" Type="http://schemas.openxmlformats.org/officeDocument/2006/relationships/image" Target="../media/image76.jpg"/><Relationship Id="rId4" Type="http://schemas.openxmlformats.org/officeDocument/2006/relationships/image" Target="../media/image75.jpg"/></Relationships>
</file>

<file path=ppt/slides/_rels/slide9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7.xml"/><Relationship Id="rId1" Type="http://schemas.openxmlformats.org/officeDocument/2006/relationships/slideLayout" Target="../slideLayouts/slideLayout28.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8.xml"/><Relationship Id="rId1" Type="http://schemas.openxmlformats.org/officeDocument/2006/relationships/themeOverride" Target="../theme/themeOverride28.xml"/><Relationship Id="rId4" Type="http://schemas.openxmlformats.org/officeDocument/2006/relationships/image" Target="../media/image78.jpe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32.xml"/><Relationship Id="rId1" Type="http://schemas.openxmlformats.org/officeDocument/2006/relationships/themeOverride" Target="../theme/themeOverride29.xml"/><Relationship Id="rId4" Type="http://schemas.openxmlformats.org/officeDocument/2006/relationships/image" Target="../media/image6.jpeg"/></Relationships>
</file>

<file path=ppt/slides/_rels/slide9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0.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7154"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Ephesus</a:t>
            </a:r>
          </a:p>
        </p:txBody>
      </p:sp>
      <p:sp>
        <p:nvSpPr>
          <p:cNvPr id="10" name="TextBox 9"/>
          <p:cNvSpPr txBox="1"/>
          <p:nvPr/>
        </p:nvSpPr>
        <p:spPr>
          <a:xfrm>
            <a:off x="3741738" y="5550616"/>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Laodicea</a:t>
            </a:r>
          </a:p>
        </p:txBody>
      </p:sp>
      <p:sp>
        <p:nvSpPr>
          <p:cNvPr id="12" name="TextBox 11"/>
          <p:cNvSpPr txBox="1"/>
          <p:nvPr/>
        </p:nvSpPr>
        <p:spPr>
          <a:xfrm>
            <a:off x="6861175" y="4859701"/>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7163"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80"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2:7</a:t>
              </a:r>
            </a:p>
          </p:txBody>
        </p:sp>
      </p:grpSp>
      <p:grpSp>
        <p:nvGrpSpPr>
          <p:cNvPr id="817164"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8"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2:17</a:t>
              </a:r>
            </a:p>
          </p:txBody>
        </p:sp>
      </p:grpSp>
      <p:grpSp>
        <p:nvGrpSpPr>
          <p:cNvPr id="817166"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6"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omic Sans MS" charset="0"/>
                  <a:ea typeface="ＭＳ Ｐゴシック" charset="0"/>
                </a:rPr>
                <a:t>2:26</a:t>
              </a:r>
            </a:p>
          </p:txBody>
        </p:sp>
      </p:grpSp>
      <p:grpSp>
        <p:nvGrpSpPr>
          <p:cNvPr id="817167" name="Group 27"/>
          <p:cNvGrpSpPr>
            <a:grpSpLocks/>
          </p:cNvGrpSpPr>
          <p:nvPr/>
        </p:nvGrpSpPr>
        <p:grpSpPr bwMode="auto">
          <a:xfrm>
            <a:off x="7380288" y="3455479"/>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4"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rPr>
                <a:t>3:5</a:t>
              </a:r>
            </a:p>
          </p:txBody>
        </p:sp>
      </p:grpSp>
      <p:grpSp>
        <p:nvGrpSpPr>
          <p:cNvPr id="31" name="Group 30"/>
          <p:cNvGrpSpPr>
            <a:grpSpLocks/>
          </p:cNvGrpSpPr>
          <p:nvPr/>
        </p:nvGrpSpPr>
        <p:grpSpPr bwMode="auto">
          <a:xfrm>
            <a:off x="6769100" y="5105286"/>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2"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rPr>
                <a:t>3:12</a:t>
              </a:r>
            </a:p>
          </p:txBody>
        </p:sp>
      </p:grpSp>
      <p:sp>
        <p:nvSpPr>
          <p:cNvPr id="5" name="TextBox 4"/>
          <p:cNvSpPr txBox="1">
            <a:spLocks noChangeArrowheads="1"/>
          </p:cNvSpPr>
          <p:nvPr/>
        </p:nvSpPr>
        <p:spPr bwMode="auto">
          <a:xfrm>
            <a:off x="2627313" y="2203450"/>
            <a:ext cx="4248150" cy="3170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omic Sans MS" charset="0"/>
                <a:ea typeface="ＭＳ Ｐゴシック" charset="0"/>
              </a:rPr>
              <a:t>He who </a:t>
            </a:r>
            <a:br>
              <a:rPr kumimoji="0" lang="en-US" sz="2000" b="0" i="0" u="none" strike="noStrike" kern="1200" cap="none" spc="0" normalizeH="0" baseline="0" noProof="0">
                <a:ln>
                  <a:noFill/>
                </a:ln>
                <a:solidFill>
                  <a:srgbClr val="000000"/>
                </a:solidFill>
                <a:effectLst/>
                <a:uLnTx/>
                <a:uFillTx/>
                <a:latin typeface="Comic Sans MS" charset="0"/>
                <a:ea typeface="ＭＳ Ｐゴシック" charset="0"/>
              </a:rPr>
            </a:br>
            <a:r>
              <a:rPr kumimoji="0" lang="en-US" sz="2000" b="0" i="0" u="none" strike="noStrike" kern="1200" cap="none" spc="0" normalizeH="0" baseline="0" noProof="0">
                <a:ln>
                  <a:noFill/>
                </a:ln>
                <a:solidFill>
                  <a:srgbClr val="000000"/>
                </a:solidFill>
                <a:effectLst/>
                <a:uLnTx/>
                <a:uFillTx/>
                <a:latin typeface="Comic Sans MS" charset="0"/>
                <a:ea typeface="ＭＳ Ｐゴシック" charset="0"/>
              </a:rPr>
              <a:t>overcomes, I will </a:t>
            </a:r>
            <a:r>
              <a:rPr kumimoji="0" lang="en-US" sz="2000" b="0" i="0" u="none" strike="noStrike" kern="1200" cap="none" spc="0" normalizeH="0" baseline="0" noProof="0">
                <a:ln>
                  <a:noFill/>
                </a:ln>
                <a:solidFill>
                  <a:srgbClr val="FF0000"/>
                </a:solidFill>
                <a:effectLst/>
                <a:uLnTx/>
                <a:uFillTx/>
                <a:latin typeface="Comic Sans MS" charset="0"/>
                <a:ea typeface="ＭＳ Ｐゴシック" charset="0"/>
              </a:rPr>
              <a:t>make him a pillar</a:t>
            </a:r>
            <a:r>
              <a:rPr kumimoji="0" lang="en-US" sz="2000" b="0" i="0" u="none" strike="noStrike" kern="1200" cap="none" spc="0" normalizeH="0" baseline="0" noProof="0">
                <a:ln>
                  <a:noFill/>
                </a:ln>
                <a:solidFill>
                  <a:srgbClr val="000000"/>
                </a:solidFill>
                <a:effectLst/>
                <a:uLnTx/>
                <a:uFillTx/>
                <a:latin typeface="Comic Sans MS" charset="0"/>
                <a:ea typeface="ＭＳ Ｐゴシック" charset="0"/>
              </a:rPr>
              <a:t> in the temple of My God, and he will </a:t>
            </a:r>
            <a:r>
              <a:rPr kumimoji="0" lang="en-US" sz="2000" b="0" i="0" u="none" strike="noStrike" kern="1200" cap="none" spc="0" normalizeH="0" baseline="0" noProof="0">
                <a:ln>
                  <a:noFill/>
                </a:ln>
                <a:solidFill>
                  <a:srgbClr val="FF0000"/>
                </a:solidFill>
                <a:effectLst/>
                <a:uLnTx/>
                <a:uFillTx/>
                <a:latin typeface="Comic Sans MS" charset="0"/>
                <a:ea typeface="ＭＳ Ｐゴシック" charset="0"/>
              </a:rPr>
              <a:t>not go out from it anymore</a:t>
            </a:r>
            <a:r>
              <a:rPr kumimoji="0" lang="en-US" sz="2000" b="0" i="0" u="none" strike="noStrike" kern="1200" cap="none" spc="0" normalizeH="0" baseline="0" noProof="0">
                <a:ln>
                  <a:noFill/>
                </a:ln>
                <a:solidFill>
                  <a:srgbClr val="000000"/>
                </a:solidFill>
                <a:effectLst/>
                <a:uLnTx/>
                <a:uFillTx/>
                <a:latin typeface="Comic Sans MS" charset="0"/>
                <a:ea typeface="ＭＳ Ｐゴシック" charset="0"/>
              </a:rPr>
              <a:t>; and I will </a:t>
            </a:r>
            <a:r>
              <a:rPr kumimoji="0" lang="en-US" sz="2000" b="0" i="0" u="none" strike="noStrike" kern="1200" cap="none" spc="0" normalizeH="0" baseline="0" noProof="0">
                <a:ln>
                  <a:noFill/>
                </a:ln>
                <a:solidFill>
                  <a:srgbClr val="FF0000"/>
                </a:solidFill>
                <a:effectLst/>
                <a:uLnTx/>
                <a:uFillTx/>
                <a:latin typeface="Comic Sans MS" charset="0"/>
                <a:ea typeface="ＭＳ Ｐゴシック" charset="0"/>
              </a:rPr>
              <a:t>write on him the name of My God</a:t>
            </a:r>
            <a:r>
              <a:rPr kumimoji="0" lang="en-US" sz="2000" b="0" i="0" u="none" strike="noStrike" kern="1200" cap="none" spc="0" normalizeH="0" baseline="0" noProof="0">
                <a:ln>
                  <a:noFill/>
                </a:ln>
                <a:solidFill>
                  <a:srgbClr val="000000"/>
                </a:solidFill>
                <a:effectLst/>
                <a:uLnTx/>
                <a:uFillTx/>
                <a:latin typeface="Comic Sans MS" charset="0"/>
                <a:ea typeface="ＭＳ Ｐゴシック" charset="0"/>
              </a:rPr>
              <a:t>, and the </a:t>
            </a:r>
            <a:r>
              <a:rPr kumimoji="0" lang="en-US" sz="2000" b="0" i="0" u="none" strike="noStrike" kern="1200" cap="none" spc="0" normalizeH="0" baseline="0" noProof="0">
                <a:ln>
                  <a:noFill/>
                </a:ln>
                <a:solidFill>
                  <a:srgbClr val="FF0000"/>
                </a:solidFill>
                <a:effectLst/>
                <a:uLnTx/>
                <a:uFillTx/>
                <a:latin typeface="Comic Sans MS" charset="0"/>
                <a:ea typeface="ＭＳ Ｐゴシック" charset="0"/>
              </a:rPr>
              <a:t>name of the city </a:t>
            </a:r>
            <a:r>
              <a:rPr kumimoji="0" lang="en-US" sz="2000" b="0" i="0" u="none" strike="noStrike" kern="1200" cap="none" spc="0" normalizeH="0" baseline="0" noProof="0">
                <a:ln>
                  <a:noFill/>
                </a:ln>
                <a:solidFill>
                  <a:srgbClr val="000000"/>
                </a:solidFill>
                <a:effectLst/>
                <a:uLnTx/>
                <a:uFillTx/>
                <a:latin typeface="Comic Sans MS" charset="0"/>
                <a:ea typeface="ＭＳ Ｐゴシック" charset="0"/>
              </a:rPr>
              <a:t>of My God, the new Jerusalem, which comes </a:t>
            </a:r>
            <a:br>
              <a:rPr kumimoji="0" lang="en-US" sz="2000" b="0" i="0" u="none" strike="noStrike" kern="1200" cap="none" spc="0" normalizeH="0" baseline="0" noProof="0">
                <a:ln>
                  <a:noFill/>
                </a:ln>
                <a:solidFill>
                  <a:srgbClr val="000000"/>
                </a:solidFill>
                <a:effectLst/>
                <a:uLnTx/>
                <a:uFillTx/>
                <a:latin typeface="Comic Sans MS" charset="0"/>
                <a:ea typeface="ＭＳ Ｐゴシック" charset="0"/>
              </a:rPr>
            </a:br>
            <a:r>
              <a:rPr kumimoji="0" lang="en-US" sz="2000" b="0" i="0" u="none" strike="noStrike" kern="1200" cap="none" spc="0" normalizeH="0" baseline="0" noProof="0">
                <a:ln>
                  <a:noFill/>
                </a:ln>
                <a:solidFill>
                  <a:srgbClr val="000000"/>
                </a:solidFill>
                <a:effectLst/>
                <a:uLnTx/>
                <a:uFillTx/>
                <a:latin typeface="Comic Sans MS" charset="0"/>
                <a:ea typeface="ＭＳ Ｐゴシック" charset="0"/>
              </a:rPr>
              <a:t>down out of heaven from My </a:t>
            </a:r>
            <a:br>
              <a:rPr kumimoji="0" lang="en-US" sz="2000" b="0" i="0" u="none" strike="noStrike" kern="1200" cap="none" spc="0" normalizeH="0" baseline="0" noProof="0">
                <a:ln>
                  <a:noFill/>
                </a:ln>
                <a:solidFill>
                  <a:srgbClr val="000000"/>
                </a:solidFill>
                <a:effectLst/>
                <a:uLnTx/>
                <a:uFillTx/>
                <a:latin typeface="Comic Sans MS" charset="0"/>
                <a:ea typeface="ＭＳ Ｐゴシック" charset="0"/>
              </a:rPr>
            </a:br>
            <a:r>
              <a:rPr kumimoji="0" lang="en-US" sz="2000" b="0" i="0" u="none" strike="noStrike" kern="1200" cap="none" spc="0" normalizeH="0" baseline="0" noProof="0">
                <a:ln>
                  <a:noFill/>
                </a:ln>
                <a:solidFill>
                  <a:srgbClr val="000000"/>
                </a:solidFill>
                <a:effectLst/>
                <a:uLnTx/>
                <a:uFillTx/>
                <a:latin typeface="Comic Sans MS" charset="0"/>
                <a:ea typeface="ＭＳ Ｐゴシック" charset="0"/>
              </a:rPr>
              <a:t>God, </a:t>
            </a:r>
            <a:r>
              <a:rPr kumimoji="0" lang="en-US" sz="2000" b="0" i="0" u="none" strike="noStrike" kern="1200" cap="none" spc="0" normalizeH="0" baseline="0" noProof="0">
                <a:ln>
                  <a:noFill/>
                </a:ln>
                <a:solidFill>
                  <a:srgbClr val="FF0000"/>
                </a:solidFill>
                <a:effectLst/>
                <a:uLnTx/>
                <a:uFillTx/>
                <a:latin typeface="Comic Sans MS" charset="0"/>
                <a:ea typeface="ＭＳ Ｐゴシック" charset="0"/>
              </a:rPr>
              <a:t>and My new name</a:t>
            </a:r>
            <a:r>
              <a:rPr kumimoji="0" lang="en-US" sz="2000" b="0" i="0" u="none" strike="noStrike" kern="1200" cap="none" spc="0" normalizeH="0" baseline="0" noProof="0">
                <a:ln>
                  <a:noFill/>
                </a:ln>
                <a:solidFill>
                  <a:srgbClr val="000000"/>
                </a:solidFill>
                <a:effectLst/>
                <a:uLnTx/>
                <a:uFillTx/>
                <a:latin typeface="Comic Sans MS" charset="0"/>
                <a:ea typeface="ＭＳ Ｐゴシック" charset="0"/>
              </a:rPr>
              <a:t> (3:12)</a:t>
            </a:r>
          </a:p>
        </p:txBody>
      </p:sp>
      <p:sp>
        <p:nvSpPr>
          <p:cNvPr id="33" name="Text Box 1041"/>
          <p:cNvSpPr txBox="1">
            <a:spLocks noChangeArrowheads="1"/>
          </p:cNvSpPr>
          <p:nvPr/>
        </p:nvSpPr>
        <p:spPr bwMode="auto">
          <a:xfrm>
            <a:off x="9213646" y="24425"/>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4" name="Rectangle 33">
            <a:extLst>
              <a:ext uri="{FF2B5EF4-FFF2-40B4-BE49-F238E27FC236}">
                <a16:creationId xmlns:a16="http://schemas.microsoft.com/office/drawing/2014/main" id="{67D34A0A-23C6-0015-7777-6A43F3566F01}"/>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
        <p:nvSpPr>
          <p:cNvPr id="35" name="Title 2">
            <a:extLst>
              <a:ext uri="{FF2B5EF4-FFF2-40B4-BE49-F238E27FC236}">
                <a16:creationId xmlns:a16="http://schemas.microsoft.com/office/drawing/2014/main" id="{778DBAEF-6618-2945-D7B9-4307A6C6CECC}"/>
              </a:ext>
            </a:extLst>
          </p:cNvPr>
          <p:cNvSpPr txBox="1">
            <a:spLocks/>
          </p:cNvSpPr>
          <p:nvPr/>
        </p:nvSpPr>
        <p:spPr bwMode="auto">
          <a:xfrm rot="21026234">
            <a:off x="-533599" y="2756805"/>
            <a:ext cx="10126837" cy="159964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8800" b="1" kern="0">
                <a:latin typeface="Arial" charset="0"/>
                <a:ea typeface="Osaka" charset="0"/>
                <a:cs typeface="Arial" charset="0"/>
              </a:rPr>
              <a:t>Revelation 3</a:t>
            </a:r>
            <a:endParaRPr lang="en-US" sz="8800" b="1" kern="0" dirty="0">
              <a:latin typeface="Arial" charset="0"/>
              <a:ea typeface="Osaka" charset="0"/>
              <a:cs typeface="Arial" charset="0"/>
            </a:endParaRPr>
          </a:p>
        </p:txBody>
      </p:sp>
    </p:spTree>
    <p:extLst>
      <p:ext uri="{BB962C8B-B14F-4D97-AF65-F5344CB8AC3E}">
        <p14:creationId xmlns:p14="http://schemas.microsoft.com/office/powerpoint/2010/main" val="40216981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circle(in)">
                                      <p:cBhvr>
                                        <p:cTn id="13" dur="20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500" fill="hold"/>
                                        <p:tgtEl>
                                          <p:spTgt spid="35"/>
                                        </p:tgtEl>
                                        <p:attrNameLst>
                                          <p:attrName>ppt_x</p:attrName>
                                        </p:attrNameLst>
                                      </p:cBhvr>
                                      <p:tavLst>
                                        <p:tav tm="0">
                                          <p:val>
                                            <p:strVal val="#ppt_x"/>
                                          </p:val>
                                        </p:tav>
                                        <p:tav tm="100000">
                                          <p:val>
                                            <p:strVal val="#ppt_x"/>
                                          </p:val>
                                        </p:tav>
                                      </p:tavLst>
                                    </p:anim>
                                    <p:anim calcmode="lin" valueType="num">
                                      <p:cBhvr additive="base">
                                        <p:cTn id="19"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2304256"/>
          </a:xfrm>
        </p:spPr>
        <p:txBody>
          <a:bodyPr/>
          <a:lstStyle/>
          <a:p>
            <a:r>
              <a:rPr lang="en-US" b="1" dirty="0">
                <a:latin typeface="Alan Den"/>
                <a:cs typeface="Alan Den"/>
              </a:rPr>
              <a:t>If Jesus wrote a letter to </a:t>
            </a:r>
            <a:r>
              <a:rPr lang="en-US" b="1" dirty="0">
                <a:solidFill>
                  <a:srgbClr val="FFFF00"/>
                </a:solidFill>
                <a:latin typeface="Alan Den"/>
                <a:cs typeface="Alan Den"/>
              </a:rPr>
              <a:t>our</a:t>
            </a:r>
            <a:r>
              <a:rPr lang="en-US" b="1" dirty="0">
                <a:latin typeface="Alan Den"/>
                <a:cs typeface="Alan Den"/>
              </a:rPr>
              <a:t> church, </a:t>
            </a:r>
            <a:br>
              <a:rPr lang="en-US" b="1" dirty="0">
                <a:latin typeface="Alan Den"/>
                <a:cs typeface="Alan Den"/>
              </a:rPr>
            </a:br>
            <a:r>
              <a:rPr lang="en-US" sz="5400" b="1" dirty="0">
                <a:solidFill>
                  <a:srgbClr val="FFFF00"/>
                </a:solidFill>
                <a:latin typeface="Alan Den"/>
                <a:cs typeface="Alan Den"/>
              </a:rPr>
              <a:t>w</a:t>
            </a:r>
            <a:r>
              <a:rPr lang="en-US" sz="5400" b="1" dirty="0">
                <a:latin typeface="Alan Den"/>
                <a:cs typeface="Alan Den"/>
              </a:rPr>
              <a:t>hat </a:t>
            </a:r>
            <a:r>
              <a:rPr lang="en-US" sz="5400" b="1" dirty="0">
                <a:solidFill>
                  <a:srgbClr val="FFFF00"/>
                </a:solidFill>
                <a:latin typeface="Alan Den"/>
                <a:cs typeface="Alan Den"/>
              </a:rPr>
              <a:t>w</a:t>
            </a:r>
            <a:r>
              <a:rPr lang="en-US" sz="5400" b="1" dirty="0">
                <a:latin typeface="Alan Den"/>
                <a:cs typeface="Alan Den"/>
              </a:rPr>
              <a:t>ould </a:t>
            </a:r>
            <a:r>
              <a:rPr lang="en-US" sz="5400" b="1" dirty="0">
                <a:solidFill>
                  <a:srgbClr val="FFFF00"/>
                </a:solidFill>
                <a:latin typeface="Alan Den"/>
                <a:cs typeface="Alan Den"/>
              </a:rPr>
              <a:t>J</a:t>
            </a:r>
            <a:r>
              <a:rPr lang="en-US" sz="5400" b="1" dirty="0">
                <a:latin typeface="Alan Den"/>
                <a:cs typeface="Alan Den"/>
              </a:rPr>
              <a:t>esus </a:t>
            </a:r>
            <a:r>
              <a:rPr lang="en-US" sz="5400" b="1" dirty="0">
                <a:solidFill>
                  <a:srgbClr val="FFFF00"/>
                </a:solidFill>
                <a:latin typeface="Alan Den"/>
                <a:cs typeface="Alan Den"/>
              </a:rPr>
              <a:t>s</a:t>
            </a:r>
            <a:r>
              <a:rPr lang="en-US" sz="5400" b="1" dirty="0">
                <a:latin typeface="Alan Den"/>
                <a:cs typeface="Alan Den"/>
              </a:rPr>
              <a:t>ay?</a:t>
            </a:r>
            <a:endParaRPr lang="en-US" b="1" dirty="0">
              <a:latin typeface="Alan Den"/>
              <a:cs typeface="Alan Den"/>
            </a:endParaRPr>
          </a:p>
        </p:txBody>
      </p:sp>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5000" y="2511982"/>
            <a:ext cx="5588000" cy="4191000"/>
          </a:xfrm>
          <a:prstGeom prst="rect">
            <a:avLst/>
          </a:prstGeom>
        </p:spPr>
      </p:pic>
      <p:sp>
        <p:nvSpPr>
          <p:cNvPr id="5" name="TextBox 4"/>
          <p:cNvSpPr txBox="1"/>
          <p:nvPr/>
        </p:nvSpPr>
        <p:spPr>
          <a:xfrm>
            <a:off x="4473223" y="3146782"/>
            <a:ext cx="659155" cy="923330"/>
          </a:xfrm>
          <a:prstGeom prst="rect">
            <a:avLst/>
          </a:prstGeom>
          <a:noFill/>
        </p:spPr>
        <p:txBody>
          <a:bodyPr wrap="none" rtlCol="0">
            <a:spAutoFit/>
          </a:bodyPr>
          <a:lstStyle/>
          <a:p>
            <a:pPr defTabSz="914400" eaLnBrk="0" fontAlgn="base" hangingPunct="0">
              <a:spcBef>
                <a:spcPct val="0"/>
              </a:spcBef>
              <a:spcAft>
                <a:spcPct val="0"/>
              </a:spcAft>
            </a:pPr>
            <a:r>
              <a:rPr lang="en-US" sz="5400" dirty="0">
                <a:solidFill>
                  <a:srgbClr val="FFFFFF"/>
                </a:solidFill>
                <a:latin typeface="Times New Roman"/>
                <a:ea typeface="ＭＳ Ｐゴシック" charset="0"/>
                <a:cs typeface="Times New Roman"/>
              </a:rPr>
              <a:t>R</a:t>
            </a:r>
          </a:p>
        </p:txBody>
      </p:sp>
      <p:sp>
        <p:nvSpPr>
          <p:cNvPr id="6" name="TextBox 5"/>
          <p:cNvSpPr txBox="1"/>
          <p:nvPr/>
        </p:nvSpPr>
        <p:spPr>
          <a:xfrm>
            <a:off x="2003778" y="4473228"/>
            <a:ext cx="5400933" cy="1200329"/>
          </a:xfrm>
          <a:prstGeom prst="rect">
            <a:avLst/>
          </a:prstGeom>
          <a:noFill/>
        </p:spPr>
        <p:txBody>
          <a:bodyPr wrap="square" rtlCol="0">
            <a:spAutoFit/>
          </a:bodyPr>
          <a:lstStyle/>
          <a:p>
            <a:pPr algn="ctr" defTabSz="914400" eaLnBrk="0" fontAlgn="base" hangingPunct="0">
              <a:spcBef>
                <a:spcPct val="0"/>
              </a:spcBef>
              <a:spcAft>
                <a:spcPct val="0"/>
              </a:spcAft>
            </a:pPr>
            <a:r>
              <a:rPr lang="en-US" sz="7200" dirty="0">
                <a:solidFill>
                  <a:srgbClr val="000000"/>
                </a:solidFill>
                <a:latin typeface="Times New Roman"/>
                <a:ea typeface="ＭＳ Ｐゴシック" charset="0"/>
                <a:cs typeface="Times New Roman"/>
              </a:rPr>
              <a:t>Revelation</a:t>
            </a:r>
          </a:p>
        </p:txBody>
      </p:sp>
    </p:spTree>
    <p:extLst>
      <p:ext uri="{BB962C8B-B14F-4D97-AF65-F5344CB8AC3E}">
        <p14:creationId xmlns:p14="http://schemas.microsoft.com/office/powerpoint/2010/main" val="84074216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rPr>
              <a:t>USA</a:t>
            </a:r>
          </a:p>
        </p:txBody>
      </p:sp>
      <p:sp>
        <p:nvSpPr>
          <p:cNvPr id="361477" name="Rectangle 5"/>
          <p:cNvSpPr>
            <a:spLocks noGrp="1" noChangeArrowheads="1"/>
          </p:cNvSpPr>
          <p:nvPr>
            <p:ph type="title"/>
          </p:nvPr>
        </p:nvSpPr>
        <p:spPr>
          <a:xfrm>
            <a:off x="-71438" y="5943600"/>
            <a:ext cx="9251951" cy="990600"/>
          </a:xfrm>
          <a:solidFill>
            <a:srgbClr val="800000"/>
          </a:solidFill>
        </p:spPr>
        <p:txBody>
          <a:bodyPr/>
          <a:lstStyle/>
          <a:p>
            <a:pPr eaLnBrk="1" hangingPunct="1">
              <a:defRPr/>
            </a:pPr>
            <a:r>
              <a:rPr lang="en-US" b="1" dirty="0">
                <a:cs typeface="+mj-cs"/>
              </a:rPr>
              <a:t>Crossroads People 2014</a:t>
            </a: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a typeface="ＭＳ Ｐゴシック"/>
              </a:endParaRPr>
            </a:p>
          </p:txBody>
        </p:sp>
        <p:sp>
          <p:nvSpPr>
            <p:cNvPr id="361479" name="AutoShape 7"/>
            <p:cNvSpPr>
              <a:spLocks noChangeArrowheads="1"/>
            </p:cNvSpPr>
            <p:nvPr/>
          </p:nvSpPr>
          <p:spPr bwMode="auto">
            <a:xfrm rot="20104232">
              <a:off x="4591063" y="2917769"/>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a typeface="ＭＳ Ｐゴシック"/>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a typeface="ＭＳ Ｐゴシック"/>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a:solidFill>
                  <a:srgbClr val="FFFFFF"/>
                </a:solidFill>
                <a:latin typeface="Arial" charset="0"/>
                <a:ea typeface="ＭＳ Ｐゴシック"/>
              </a:endParaRPr>
            </a:p>
          </p:txBody>
        </p:sp>
      </p:grpSp>
      <p:sp>
        <p:nvSpPr>
          <p:cNvPr id="361485" name="Text Box 13"/>
          <p:cNvSpPr txBox="1">
            <a:spLocks noChangeArrowheads="1"/>
          </p:cNvSpPr>
          <p:nvPr/>
        </p:nvSpPr>
        <p:spPr bwMode="auto">
          <a:xfrm>
            <a:off x="-36513" y="822325"/>
            <a:ext cx="2087563"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rPr>
              <a:t>FRANCE</a:t>
            </a:r>
          </a:p>
        </p:txBody>
      </p:sp>
      <p:sp>
        <p:nvSpPr>
          <p:cNvPr id="361489" name="Text Box 17"/>
          <p:cNvSpPr txBox="1">
            <a:spLocks noChangeArrowheads="1"/>
          </p:cNvSpPr>
          <p:nvPr/>
        </p:nvSpPr>
        <p:spPr bwMode="auto">
          <a:xfrm>
            <a:off x="3851275" y="111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rPr>
              <a:t>RUSSIA</a:t>
            </a:r>
          </a:p>
        </p:txBody>
      </p:sp>
      <p:sp>
        <p:nvSpPr>
          <p:cNvPr id="361491" name="Text Box 19"/>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rPr>
              <a:t>INDIA</a:t>
            </a: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rPr>
              <a:t>MYANMAR</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latin typeface="Arial" charset="0"/>
              <a:ea typeface="ＭＳ Ｐゴシック"/>
            </a:endParaRPr>
          </a:p>
        </p:txBody>
      </p:sp>
      <p:sp>
        <p:nvSpPr>
          <p:cNvPr id="352266"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CIC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rPr>
              <a:t>SINGAPORE</a:t>
            </a:r>
          </a:p>
        </p:txBody>
      </p:sp>
      <p:sp>
        <p:nvSpPr>
          <p:cNvPr id="352268" name="Rounded Rectangle 1"/>
          <p:cNvSpPr>
            <a:spLocks noChangeArrowheads="1"/>
          </p:cNvSpPr>
          <p:nvPr/>
        </p:nvSpPr>
        <p:spPr bwMode="auto">
          <a:xfrm>
            <a:off x="6993187" y="-28575"/>
            <a:ext cx="2160587" cy="2305050"/>
          </a:xfrm>
          <a:prstGeom prst="roundRect">
            <a:avLst>
              <a:gd name="adj" fmla="val 16667"/>
            </a:avLst>
          </a:prstGeom>
          <a:solidFill>
            <a:schemeClr val="tx1"/>
          </a:solidFill>
          <a:ln w="9525">
            <a:solidFill>
              <a:schemeClr val="tx1"/>
            </a:solidFill>
            <a:round/>
            <a:headEnd/>
            <a:tailEnd/>
          </a:ln>
        </p:spPr>
        <p:txBody>
          <a:bodyPr/>
          <a:lstStyle/>
          <a:p>
            <a:pPr eaLnBrk="0" hangingPunct="0"/>
            <a:endParaRPr lang="en-US">
              <a:solidFill>
                <a:srgbClr val="000000"/>
              </a:solidFill>
              <a:latin typeface="Arial" charset="0"/>
              <a:ea typeface="ＭＳ Ｐゴシック"/>
            </a:endParaRPr>
          </a:p>
        </p:txBody>
      </p:sp>
      <p:pic>
        <p:nvPicPr>
          <p:cNvPr id="352269" name="Picture 5" descr="Crossroads-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09087" y="115888"/>
            <a:ext cx="165735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Text Box 13"/>
          <p:cNvSpPr txBox="1">
            <a:spLocks noChangeArrowheads="1"/>
          </p:cNvSpPr>
          <p:nvPr/>
        </p:nvSpPr>
        <p:spPr bwMode="auto">
          <a:xfrm>
            <a:off x="6875463" y="4221163"/>
            <a:ext cx="1906587"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rPr>
              <a:t>PHILIPPINES</a:t>
            </a:r>
          </a:p>
        </p:txBody>
      </p:sp>
      <p:sp>
        <p:nvSpPr>
          <p:cNvPr id="22" name="Text Box 13"/>
          <p:cNvSpPr txBox="1">
            <a:spLocks noChangeArrowheads="1"/>
          </p:cNvSpPr>
          <p:nvPr/>
        </p:nvSpPr>
        <p:spPr bwMode="auto">
          <a:xfrm>
            <a:off x="-33338" y="404813"/>
            <a:ext cx="2089151"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rPr>
              <a:t>POLAND</a:t>
            </a:r>
          </a:p>
        </p:txBody>
      </p:sp>
      <p:sp>
        <p:nvSpPr>
          <p:cNvPr id="25" name="Text Box 13"/>
          <p:cNvSpPr txBox="1">
            <a:spLocks noChangeArrowheads="1"/>
          </p:cNvSpPr>
          <p:nvPr/>
        </p:nvSpPr>
        <p:spPr bwMode="auto">
          <a:xfrm>
            <a:off x="-36513" y="1236663"/>
            <a:ext cx="20875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rPr>
              <a:t>NETHERLANDS</a:t>
            </a:r>
          </a:p>
        </p:txBody>
      </p:sp>
      <p:sp>
        <p:nvSpPr>
          <p:cNvPr id="26" name="Text Box 17"/>
          <p:cNvSpPr txBox="1">
            <a:spLocks noChangeArrowheads="1"/>
          </p:cNvSpPr>
          <p:nvPr/>
        </p:nvSpPr>
        <p:spPr bwMode="auto">
          <a:xfrm>
            <a:off x="5840413" y="2347577"/>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rPr>
              <a:t>KOREA</a:t>
            </a:r>
          </a:p>
        </p:txBody>
      </p:sp>
      <p:sp>
        <p:nvSpPr>
          <p:cNvPr id="24" name="Text Box 17"/>
          <p:cNvSpPr txBox="1">
            <a:spLocks noChangeArrowheads="1"/>
          </p:cNvSpPr>
          <p:nvPr/>
        </p:nvSpPr>
        <p:spPr bwMode="auto">
          <a:xfrm>
            <a:off x="5580063" y="3111918"/>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rPr>
              <a:t>HONG KONG</a:t>
            </a:r>
          </a:p>
        </p:txBody>
      </p:sp>
      <p:sp>
        <p:nvSpPr>
          <p:cNvPr id="27" name="Text Box 17"/>
          <p:cNvSpPr txBox="1">
            <a:spLocks noChangeArrowheads="1"/>
          </p:cNvSpPr>
          <p:nvPr/>
        </p:nvSpPr>
        <p:spPr bwMode="auto">
          <a:xfrm>
            <a:off x="7239000" y="2729747"/>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rPr>
              <a:t>TAIWAN</a:t>
            </a:r>
          </a:p>
        </p:txBody>
      </p:sp>
      <p:sp>
        <p:nvSpPr>
          <p:cNvPr id="28" name="Text Box 21"/>
          <p:cNvSpPr txBox="1">
            <a:spLocks noChangeArrowheads="1"/>
          </p:cNvSpPr>
          <p:nvPr/>
        </p:nvSpPr>
        <p:spPr bwMode="auto">
          <a:xfrm>
            <a:off x="3419475" y="2349500"/>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rPr>
              <a:t>CHINA</a:t>
            </a:r>
          </a:p>
        </p:txBody>
      </p:sp>
      <p:sp>
        <p:nvSpPr>
          <p:cNvPr id="29" name="Text Box 21"/>
          <p:cNvSpPr txBox="1">
            <a:spLocks noChangeArrowheads="1"/>
          </p:cNvSpPr>
          <p:nvPr/>
        </p:nvSpPr>
        <p:spPr bwMode="auto">
          <a:xfrm>
            <a:off x="6372225" y="51577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rPr>
              <a:t>INDONESIA</a:t>
            </a:r>
          </a:p>
        </p:txBody>
      </p:sp>
      <p:sp>
        <p:nvSpPr>
          <p:cNvPr id="30" name="Text Box 21"/>
          <p:cNvSpPr txBox="1">
            <a:spLocks noChangeArrowheads="1"/>
          </p:cNvSpPr>
          <p:nvPr/>
        </p:nvSpPr>
        <p:spPr bwMode="auto">
          <a:xfrm>
            <a:off x="4572000" y="4724400"/>
            <a:ext cx="1655763"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rPr>
              <a:t>MALAYSIA</a:t>
            </a:r>
          </a:p>
        </p:txBody>
      </p:sp>
      <p:sp>
        <p:nvSpPr>
          <p:cNvPr id="31" name="Text Box 21"/>
          <p:cNvSpPr txBox="1">
            <a:spLocks noChangeArrowheads="1"/>
          </p:cNvSpPr>
          <p:nvPr/>
        </p:nvSpPr>
        <p:spPr bwMode="auto">
          <a:xfrm>
            <a:off x="7219950" y="55895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en-US" b="1" dirty="0">
                <a:solidFill>
                  <a:srgbClr val="FFFFFF"/>
                </a:solidFill>
                <a:latin typeface="Arial" charset="0"/>
                <a:ea typeface="ＭＳ Ｐゴシック"/>
              </a:rPr>
              <a:t>NEW ZEALAND</a:t>
            </a:r>
          </a:p>
        </p:txBody>
      </p:sp>
    </p:spTree>
    <p:extLst>
      <p:ext uri="{BB962C8B-B14F-4D97-AF65-F5344CB8AC3E}">
        <p14:creationId xmlns:p14="http://schemas.microsoft.com/office/powerpoint/2010/main" val="7244004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8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14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par>
                          <p:cTn id="25" fill="hold" nodeType="afterGroup">
                            <p:stCondLst>
                              <p:cond delay="800"/>
                            </p:stCondLst>
                            <p:childTnLst>
                              <p:par>
                                <p:cTn id="26" presetID="1" presetClass="entr" presetSubtype="0" fill="hold" grpId="0" nodeType="afterEffect">
                                  <p:stCondLst>
                                    <p:cond delay="0"/>
                                  </p:stCondLst>
                                  <p:childTnLst>
                                    <p:set>
                                      <p:cBhvr>
                                        <p:cTn id="27" dur="1" fill="hold">
                                          <p:stCondLst>
                                            <p:cond delay="299"/>
                                          </p:stCondLst>
                                        </p:cTn>
                                        <p:tgtEl>
                                          <p:spTgt spid="25"/>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89"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8" grpId="0" animBg="1"/>
      <p:bldP spid="29" grpId="0" animBg="1"/>
      <p:bldP spid="30" grpId="0" animBg="1"/>
      <p:bldP spid="31"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4941168"/>
            <a:ext cx="8939050" cy="830997"/>
          </a:xfrm>
          <a:prstGeom prst="rect">
            <a:avLst/>
          </a:prstGeom>
        </p:spPr>
        <p:txBody>
          <a:bodyPr wrap="none">
            <a:spAutoFit/>
          </a:bodyPr>
          <a:lstStyle/>
          <a:p>
            <a:pPr defTabSz="914400" eaLnBrk="0" fontAlgn="base" hangingPunct="0">
              <a:spcBef>
                <a:spcPct val="0"/>
              </a:spcBef>
              <a:spcAft>
                <a:spcPct val="0"/>
              </a:spcAft>
              <a:defRPr/>
            </a:pPr>
            <a:r>
              <a:rPr lang="en-US" sz="4800" b="1" dirty="0">
                <a:solidFill>
                  <a:srgbClr val="333399">
                    <a:lumMod val="75000"/>
                  </a:srgbClr>
                </a:solidFill>
                <a:effectLst>
                  <a:glow rad="101600">
                    <a:srgbClr val="333399">
                      <a:lumMod val="60000"/>
                      <a:lumOff val="40000"/>
                      <a:alpha val="60000"/>
                    </a:srgbClr>
                  </a:glow>
                </a:effectLst>
                <a:latin typeface="Times New Roman" pitchFamily="18" charset="0"/>
                <a:ea typeface="MS PGothic" pitchFamily="34" charset="-128"/>
                <a:cs typeface="ＭＳ Ｐゴシック"/>
              </a:rPr>
              <a:t>Crossroads International Church</a:t>
            </a:r>
          </a:p>
        </p:txBody>
      </p:sp>
      <p:pic>
        <p:nvPicPr>
          <p:cNvPr id="569348" name="Picture 4" descr="IMG_379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76825" y="3806825"/>
            <a:ext cx="4067175" cy="305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9350" name="Picture 6" descr="IMG_371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141663"/>
            <a:ext cx="4984750" cy="3738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IMG_036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 y="-1"/>
            <a:ext cx="4427604" cy="3320703"/>
          </a:xfrm>
          <a:prstGeom prst="rect">
            <a:avLst/>
          </a:prstGeom>
        </p:spPr>
      </p:pic>
      <p:pic>
        <p:nvPicPr>
          <p:cNvPr id="5" name="Picture 4" descr="IMG_0376.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64021" y="3573016"/>
            <a:ext cx="4379978" cy="3284984"/>
          </a:xfrm>
          <a:prstGeom prst="rect">
            <a:avLst/>
          </a:prstGeom>
        </p:spPr>
      </p:pic>
      <p:pic>
        <p:nvPicPr>
          <p:cNvPr id="6" name="Picture 5" descr="IMG_0355.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27984" y="0"/>
            <a:ext cx="4716016" cy="3537012"/>
          </a:xfrm>
          <a:prstGeom prst="rect">
            <a:avLst/>
          </a:prstGeom>
        </p:spPr>
      </p:pic>
      <p:sp>
        <p:nvSpPr>
          <p:cNvPr id="3" name="TextBox 2"/>
          <p:cNvSpPr txBox="1"/>
          <p:nvPr/>
        </p:nvSpPr>
        <p:spPr>
          <a:xfrm>
            <a:off x="179512" y="2978949"/>
            <a:ext cx="6264696" cy="954107"/>
          </a:xfrm>
          <a:prstGeom prst="rect">
            <a:avLst/>
          </a:prstGeom>
          <a:solidFill>
            <a:schemeClr val="tx1"/>
          </a:solidFill>
        </p:spPr>
        <p:txBody>
          <a:bodyPr wrap="square">
            <a:spAutoFit/>
          </a:bodyPr>
          <a:lstStyle/>
          <a:p>
            <a:pPr defTabSz="914400" eaLnBrk="0" fontAlgn="base" hangingPunct="0">
              <a:spcBef>
                <a:spcPct val="0"/>
              </a:spcBef>
              <a:spcAft>
                <a:spcPct val="0"/>
              </a:spcAft>
              <a:defRPr/>
            </a:pPr>
            <a:r>
              <a:rPr lang="en-US" sz="2800" b="1" dirty="0">
                <a:solidFill>
                  <a:srgbClr val="FFFFFF"/>
                </a:solidFill>
                <a:latin typeface="Arial"/>
                <a:ea typeface="ＭＳ Ｐゴシック" pitchFamily="34" charset="-128"/>
                <a:cs typeface="Arial"/>
              </a:rPr>
              <a:t>Let's reach out to more of our own people living in Singapore!</a:t>
            </a:r>
          </a:p>
        </p:txBody>
      </p:sp>
    </p:spTree>
    <p:extLst>
      <p:ext uri="{BB962C8B-B14F-4D97-AF65-F5344CB8AC3E}">
        <p14:creationId xmlns:p14="http://schemas.microsoft.com/office/powerpoint/2010/main" val="16481139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3"/>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90466" name="Title 1"/>
          <p:cNvSpPr>
            <a:spLocks noGrp="1"/>
          </p:cNvSpPr>
          <p:nvPr>
            <p:ph type="title" idx="4294967295"/>
          </p:nvPr>
        </p:nvSpPr>
        <p:spPr>
          <a:xfrm>
            <a:off x="2298700" y="228600"/>
            <a:ext cx="4686300" cy="533400"/>
          </a:xfrm>
        </p:spPr>
        <p:txBody>
          <a:bodyPr/>
          <a:lstStyle/>
          <a:p>
            <a:pPr eaLnBrk="1" hangingPunct="1"/>
            <a:r>
              <a:rPr lang="en-US" sz="3200" b="1" i="1">
                <a:solidFill>
                  <a:srgbClr val="800000"/>
                </a:solidFill>
                <a:latin typeface="Arial" charset="0"/>
                <a:ea typeface="ＭＳ Ｐゴシック" charset="0"/>
                <a:cs typeface="Arial" charset="0"/>
              </a:rPr>
              <a:t>Our Vision is to…</a:t>
            </a:r>
          </a:p>
        </p:txBody>
      </p:sp>
      <p:pic>
        <p:nvPicPr>
          <p:cNvPr id="190467" name="Picture 4" descr="Crossroads-Logo.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 y="228600"/>
            <a:ext cx="1743075" cy="2244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5"/>
          <p:cNvGrpSpPr>
            <a:grpSpLocks/>
          </p:cNvGrpSpPr>
          <p:nvPr/>
        </p:nvGrpSpPr>
        <p:grpSpPr bwMode="auto">
          <a:xfrm>
            <a:off x="2971800" y="1143000"/>
            <a:ext cx="3048000" cy="3048000"/>
            <a:chOff x="2819400" y="1143000"/>
            <a:chExt cx="3048000" cy="3048000"/>
          </a:xfrm>
        </p:grpSpPr>
        <p:pic>
          <p:nvPicPr>
            <p:cNvPr id="190477" name="Picture 6" descr="loveclou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19400" y="1905000"/>
              <a:ext cx="30480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1"/>
            <p:cNvSpPr txBox="1">
              <a:spLocks/>
            </p:cNvSpPr>
            <p:nvPr/>
          </p:nvSpPr>
          <p:spPr bwMode="auto">
            <a:xfrm>
              <a:off x="2819400" y="1143000"/>
              <a:ext cx="2971800" cy="914400"/>
            </a:xfrm>
            <a:prstGeom prst="rect">
              <a:avLst/>
            </a:prstGeom>
            <a:noFill/>
            <a:ln w="9525">
              <a:noFill/>
              <a:miter lim="800000"/>
              <a:headEnd/>
              <a:tailEnd/>
            </a:ln>
            <a:effectLst/>
          </p:spPr>
          <p:txBody>
            <a:bodyPr anchor="ctr"/>
            <a:lstStyle/>
            <a:p>
              <a:pPr algn="ctr" defTabSz="914400" eaLnBrk="0" fontAlgn="base" hangingPunct="0">
                <a:spcBef>
                  <a:spcPct val="0"/>
                </a:spcBef>
                <a:spcAft>
                  <a:spcPct val="0"/>
                </a:spcAft>
                <a:defRPr/>
              </a:pPr>
              <a:r>
                <a:rPr lang="en-US" sz="4400" b="1" kern="0" dirty="0">
                  <a:solidFill>
                    <a:srgbClr val="800000"/>
                  </a:solidFill>
                  <a:latin typeface="Arial"/>
                  <a:ea typeface="ＭＳ Ｐゴシック" pitchFamily="-107" charset="-128"/>
                  <a:cs typeface="Arial"/>
                </a:rPr>
                <a:t>Love God</a:t>
              </a:r>
            </a:p>
          </p:txBody>
        </p:sp>
      </p:grpSp>
      <p:sp>
        <p:nvSpPr>
          <p:cNvPr id="12" name="Title 1"/>
          <p:cNvSpPr txBox="1">
            <a:spLocks/>
          </p:cNvSpPr>
          <p:nvPr/>
        </p:nvSpPr>
        <p:spPr bwMode="auto">
          <a:xfrm>
            <a:off x="6096000" y="3276600"/>
            <a:ext cx="3048000" cy="1295400"/>
          </a:xfrm>
          <a:prstGeom prst="rect">
            <a:avLst/>
          </a:prstGeom>
          <a:noFill/>
          <a:ln w="9525">
            <a:noFill/>
            <a:miter lim="800000"/>
            <a:headEnd/>
            <a:tailEnd/>
          </a:ln>
          <a:effectLst/>
        </p:spPr>
        <p:txBody>
          <a:bodyPr anchor="ctr"/>
          <a:lstStyle/>
          <a:p>
            <a:pPr algn="ctr" defTabSz="914400" eaLnBrk="0" fontAlgn="base" hangingPunct="0">
              <a:spcBef>
                <a:spcPct val="0"/>
              </a:spcBef>
              <a:spcAft>
                <a:spcPct val="0"/>
              </a:spcAft>
              <a:defRPr/>
            </a:pPr>
            <a:r>
              <a:rPr lang="en-US" sz="4400" b="1" kern="0" dirty="0">
                <a:solidFill>
                  <a:srgbClr val="800000"/>
                </a:solidFill>
                <a:latin typeface="Arial"/>
                <a:ea typeface="ＭＳ Ｐゴシック" pitchFamily="-107" charset="-128"/>
                <a:cs typeface="Arial"/>
              </a:rPr>
              <a:t>Love the Nations</a:t>
            </a:r>
          </a:p>
        </p:txBody>
      </p:sp>
      <p:grpSp>
        <p:nvGrpSpPr>
          <p:cNvPr id="3" name="Group 14"/>
          <p:cNvGrpSpPr>
            <a:grpSpLocks/>
          </p:cNvGrpSpPr>
          <p:nvPr/>
        </p:nvGrpSpPr>
        <p:grpSpPr bwMode="auto">
          <a:xfrm>
            <a:off x="0" y="3360738"/>
            <a:ext cx="3048000" cy="3497262"/>
            <a:chOff x="0" y="3360420"/>
            <a:chExt cx="3048000" cy="3497579"/>
          </a:xfrm>
        </p:grpSpPr>
        <p:sp>
          <p:nvSpPr>
            <p:cNvPr id="10" name="Title 1"/>
            <p:cNvSpPr txBox="1">
              <a:spLocks/>
            </p:cNvSpPr>
            <p:nvPr/>
          </p:nvSpPr>
          <p:spPr bwMode="auto">
            <a:xfrm>
              <a:off x="0" y="3360420"/>
              <a:ext cx="3048000" cy="1211372"/>
            </a:xfrm>
            <a:prstGeom prst="rect">
              <a:avLst/>
            </a:prstGeom>
            <a:noFill/>
            <a:ln w="9525">
              <a:noFill/>
              <a:miter lim="800000"/>
              <a:headEnd/>
              <a:tailEnd/>
            </a:ln>
            <a:effectLst/>
          </p:spPr>
          <p:txBody>
            <a:bodyPr anchor="ctr"/>
            <a:lstStyle/>
            <a:p>
              <a:pPr algn="ctr" defTabSz="914400" eaLnBrk="0" fontAlgn="base" hangingPunct="0">
                <a:spcBef>
                  <a:spcPct val="0"/>
                </a:spcBef>
                <a:spcAft>
                  <a:spcPct val="0"/>
                </a:spcAft>
                <a:defRPr/>
              </a:pPr>
              <a:r>
                <a:rPr lang="en-US" sz="4400" b="1" kern="0" dirty="0">
                  <a:solidFill>
                    <a:srgbClr val="800000"/>
                  </a:solidFill>
                  <a:latin typeface="Arial"/>
                  <a:ea typeface="ＭＳ Ｐゴシック" pitchFamily="-107" charset="-128"/>
                  <a:cs typeface="Arial"/>
                </a:rPr>
                <a:t>Love the Church</a:t>
              </a:r>
            </a:p>
          </p:txBody>
        </p:sp>
        <p:pic>
          <p:nvPicPr>
            <p:cNvPr id="190476" name="Picture 12" descr="body_of_Christ2.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 y="4572000"/>
              <a:ext cx="3047999" cy="2285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4" name="Content Placeholder 3" descr="People on the Globe.jpg"/>
          <p:cNvPicPr>
            <a:picLocks noGrp="1" noChangeAspect="1"/>
          </p:cNvPicPr>
          <p:nvPr>
            <p:ph idx="4294967295"/>
          </p:nvPr>
        </p:nvPicPr>
        <p:blipFill>
          <a:blip r:embed="rId6" cstate="screen">
            <a:extLst>
              <a:ext uri="{28A0092B-C50C-407E-A947-70E740481C1C}">
                <a14:useLocalDpi xmlns:a14="http://schemas.microsoft.com/office/drawing/2010/main"/>
              </a:ext>
            </a:extLst>
          </a:blip>
          <a:srcRect l="-66" r="-66"/>
          <a:stretch>
            <a:fillRect/>
          </a:stretch>
        </p:blipFill>
        <p:spPr>
          <a:xfrm>
            <a:off x="6172200" y="4572000"/>
            <a:ext cx="3048000" cy="2286000"/>
          </a:xfrm>
        </p:spPr>
      </p:pic>
      <p:sp>
        <p:nvSpPr>
          <p:cNvPr id="19" name="Right Arrow 18"/>
          <p:cNvSpPr>
            <a:spLocks noChangeArrowheads="1"/>
          </p:cNvSpPr>
          <p:nvPr/>
        </p:nvSpPr>
        <p:spPr bwMode="auto">
          <a:xfrm rot="8286027">
            <a:off x="2128838" y="2709863"/>
            <a:ext cx="762000" cy="533400"/>
          </a:xfrm>
          <a:prstGeom prst="rightArrow">
            <a:avLst>
              <a:gd name="adj1" fmla="val 50000"/>
              <a:gd name="adj2" fmla="val 50000"/>
            </a:avLst>
          </a:prstGeom>
          <a:solidFill>
            <a:srgbClr val="8E0C09"/>
          </a:solidFill>
          <a:ln w="12700" cap="sq">
            <a:solidFill>
              <a:schemeClr val="tx1"/>
            </a:solidFill>
            <a:round/>
            <a:headEnd type="none" w="sm" len="sm"/>
            <a:tailEnd type="none" w="sm" len="sm"/>
          </a:ln>
        </p:spPr>
        <p:txBody>
          <a:bodyPr wrap="none"/>
          <a:lstStyle/>
          <a:p>
            <a:pPr algn="ctr" defTabSz="914400" eaLnBrk="0" fontAlgn="base" hangingPunct="0">
              <a:spcBef>
                <a:spcPct val="0"/>
              </a:spcBef>
              <a:spcAft>
                <a:spcPct val="0"/>
              </a:spcAft>
            </a:pPr>
            <a:endParaRPr lang="en-US" sz="2400">
              <a:solidFill>
                <a:srgbClr val="800000"/>
              </a:solidFill>
              <a:latin typeface="Times New Roman" charset="0"/>
              <a:ea typeface="ＭＳ Ｐゴシック" charset="0"/>
              <a:cs typeface="ＭＳ Ｐゴシック" charset="0"/>
            </a:endParaRPr>
          </a:p>
        </p:txBody>
      </p:sp>
      <p:sp>
        <p:nvSpPr>
          <p:cNvPr id="20" name="Right Arrow 19"/>
          <p:cNvSpPr>
            <a:spLocks noChangeArrowheads="1"/>
          </p:cNvSpPr>
          <p:nvPr/>
        </p:nvSpPr>
        <p:spPr bwMode="auto">
          <a:xfrm>
            <a:off x="4119563" y="5486400"/>
            <a:ext cx="762000" cy="533400"/>
          </a:xfrm>
          <a:prstGeom prst="rightArrow">
            <a:avLst>
              <a:gd name="adj1" fmla="val 50000"/>
              <a:gd name="adj2" fmla="val 50000"/>
            </a:avLst>
          </a:prstGeom>
          <a:solidFill>
            <a:srgbClr val="8E0C09"/>
          </a:solidFill>
          <a:ln w="12700" cap="sq">
            <a:solidFill>
              <a:schemeClr val="tx1"/>
            </a:solidFill>
            <a:round/>
            <a:headEnd type="none" w="sm" len="sm"/>
            <a:tailEnd type="none" w="sm" len="sm"/>
          </a:ln>
        </p:spPr>
        <p:txBody>
          <a:bodyPr wrap="none"/>
          <a:lstStyle/>
          <a:p>
            <a:pPr algn="ctr" defTabSz="914400" eaLnBrk="0" fontAlgn="base" hangingPunct="0">
              <a:spcBef>
                <a:spcPct val="0"/>
              </a:spcBef>
              <a:spcAft>
                <a:spcPct val="0"/>
              </a:spcAft>
            </a:pPr>
            <a:endParaRPr lang="en-US" sz="2400">
              <a:solidFill>
                <a:srgbClr val="800000"/>
              </a:solidFill>
              <a:latin typeface="Times New Roman" charset="0"/>
              <a:ea typeface="ＭＳ Ｐゴシック" charset="0"/>
              <a:cs typeface="ＭＳ Ｐゴシック" charset="0"/>
            </a:endParaRPr>
          </a:p>
        </p:txBody>
      </p:sp>
      <p:sp>
        <p:nvSpPr>
          <p:cNvPr id="21" name="Right Arrow 20"/>
          <p:cNvSpPr>
            <a:spLocks noChangeArrowheads="1"/>
          </p:cNvSpPr>
          <p:nvPr/>
        </p:nvSpPr>
        <p:spPr bwMode="auto">
          <a:xfrm rot="-8142921">
            <a:off x="6173788" y="2628900"/>
            <a:ext cx="762000" cy="533400"/>
          </a:xfrm>
          <a:prstGeom prst="rightArrow">
            <a:avLst>
              <a:gd name="adj1" fmla="val 50000"/>
              <a:gd name="adj2" fmla="val 50000"/>
            </a:avLst>
          </a:prstGeom>
          <a:solidFill>
            <a:srgbClr val="8E0C09"/>
          </a:solidFill>
          <a:ln w="12700" cap="sq">
            <a:solidFill>
              <a:schemeClr val="tx1"/>
            </a:solidFill>
            <a:round/>
            <a:headEnd type="none" w="sm" len="sm"/>
            <a:tailEnd type="none" w="sm" len="sm"/>
          </a:ln>
        </p:spPr>
        <p:txBody>
          <a:bodyPr wrap="none"/>
          <a:lstStyle/>
          <a:p>
            <a:pPr algn="ctr" defTabSz="914400" eaLnBrk="0" fontAlgn="base" hangingPunct="0">
              <a:spcBef>
                <a:spcPct val="0"/>
              </a:spcBef>
              <a:spcAft>
                <a:spcPct val="0"/>
              </a:spcAft>
            </a:pPr>
            <a:endParaRPr lang="en-US" sz="2400">
              <a:solidFill>
                <a:srgbClr val="8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95035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nodeType="afterGroup">
                            <p:stCondLst>
                              <p:cond delay="0"/>
                            </p:stCondLst>
                            <p:childTnLst>
                              <p:par>
                                <p:cTn id="22" presetID="1" presetClass="entr" presetSubtype="0" fill="hold" grpId="0" nodeType="afterEffect">
                                  <p:stCondLst>
                                    <p:cond delay="2000"/>
                                  </p:stCondLst>
                                  <p:childTnLst>
                                    <p:set>
                                      <p:cBhvr>
                                        <p:cTn id="2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P spid="20" grpId="0" animBg="1"/>
      <p:bldP spid="21"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ctrTitle"/>
          </p:nvPr>
        </p:nvSpPr>
        <p:spPr>
          <a:xfrm>
            <a:off x="1066800" y="228600"/>
            <a:ext cx="7772400" cy="1143000"/>
          </a:xfrm>
        </p:spPr>
        <p:txBody>
          <a:bodyPr/>
          <a:lstStyle/>
          <a:p>
            <a:pPr eaLnBrk="1" hangingPunct="1"/>
            <a:r>
              <a:rPr lang="en-US" b="1" dirty="0">
                <a:latin typeface="Arial" charset="0"/>
                <a:ea typeface="ＭＳ Ｐゴシック" charset="0"/>
                <a:cs typeface="ＭＳ Ｐゴシック" charset="0"/>
              </a:rPr>
              <a:t>Our Mission Giving</a:t>
            </a:r>
          </a:p>
        </p:txBody>
      </p:sp>
      <p:pic>
        <p:nvPicPr>
          <p:cNvPr id="156674" name="Picture 3" descr="globe+--+clear+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21175" y="1676400"/>
            <a:ext cx="3643313"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6675" name="Picture 4" descr="Crossroads-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152400"/>
            <a:ext cx="1893888"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6676" name="Rectangle 5"/>
          <p:cNvSpPr>
            <a:spLocks noChangeArrowheads="1"/>
          </p:cNvSpPr>
          <p:nvPr/>
        </p:nvSpPr>
        <p:spPr bwMode="auto">
          <a:xfrm>
            <a:off x="35496" y="2780928"/>
            <a:ext cx="2736304"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p>
            <a:pPr defTabSz="914400" fontAlgn="base">
              <a:spcBef>
                <a:spcPct val="0"/>
              </a:spcBef>
              <a:spcAft>
                <a:spcPct val="0"/>
              </a:spcAft>
            </a:pPr>
            <a:r>
              <a:rPr lang="en-US" sz="3200" b="1" dirty="0">
                <a:solidFill>
                  <a:srgbClr val="000000"/>
                </a:solidFill>
                <a:latin typeface="Arial" charset="0"/>
                <a:ea typeface="ＭＳ Ｐゴシック" charset="0"/>
                <a:cs typeface="ＭＳ Ｐゴシック" charset="0"/>
              </a:rPr>
              <a:t>• Thailand</a:t>
            </a:r>
            <a:br>
              <a:rPr lang="en-US" sz="3200" b="1" dirty="0">
                <a:solidFill>
                  <a:srgbClr val="000000"/>
                </a:solidFill>
                <a:latin typeface="Arial" charset="0"/>
                <a:ea typeface="ＭＳ Ｐゴシック" charset="0"/>
                <a:cs typeface="ＭＳ Ｐゴシック" charset="0"/>
              </a:rPr>
            </a:br>
            <a:r>
              <a:rPr lang="en-US" sz="3200" b="1" dirty="0">
                <a:solidFill>
                  <a:srgbClr val="000000"/>
                </a:solidFill>
                <a:latin typeface="Arial" charset="0"/>
                <a:ea typeface="ＭＳ Ｐゴシック" charset="0"/>
                <a:cs typeface="ＭＳ Ｐゴシック" charset="0"/>
              </a:rPr>
              <a:t>• Vietnam</a:t>
            </a:r>
            <a:br>
              <a:rPr lang="en-US" sz="3200" b="1" dirty="0">
                <a:solidFill>
                  <a:srgbClr val="000000"/>
                </a:solidFill>
                <a:latin typeface="Arial" charset="0"/>
                <a:ea typeface="ＭＳ Ｐゴシック" charset="0"/>
                <a:cs typeface="ＭＳ Ｐゴシック" charset="0"/>
              </a:rPr>
            </a:br>
            <a:r>
              <a:rPr lang="en-US" sz="3200" b="1" dirty="0">
                <a:solidFill>
                  <a:srgbClr val="000000"/>
                </a:solidFill>
                <a:latin typeface="Arial" charset="0"/>
                <a:ea typeface="ＭＳ Ｐゴシック" charset="0"/>
                <a:cs typeface="ＭＳ Ｐゴシック" charset="0"/>
              </a:rPr>
              <a:t>• India</a:t>
            </a:r>
            <a:br>
              <a:rPr lang="en-US" sz="3200" b="1" dirty="0">
                <a:solidFill>
                  <a:srgbClr val="000000"/>
                </a:solidFill>
                <a:latin typeface="Arial" charset="0"/>
                <a:ea typeface="ＭＳ Ｐゴシック" charset="0"/>
                <a:cs typeface="ＭＳ Ｐゴシック" charset="0"/>
              </a:rPr>
            </a:br>
            <a:r>
              <a:rPr lang="en-US" sz="3200" b="1" dirty="0">
                <a:solidFill>
                  <a:srgbClr val="000000"/>
                </a:solidFill>
                <a:latin typeface="Arial" charset="0"/>
                <a:ea typeface="ＭＳ Ｐゴシック" charset="0"/>
                <a:cs typeface="ＭＳ Ｐゴシック" charset="0"/>
              </a:rPr>
              <a:t>• Mongolia</a:t>
            </a:r>
            <a:br>
              <a:rPr lang="en-US" sz="3200" b="1" dirty="0">
                <a:solidFill>
                  <a:srgbClr val="000000"/>
                </a:solidFill>
                <a:latin typeface="Arial" charset="0"/>
                <a:ea typeface="ＭＳ Ｐゴシック" charset="0"/>
                <a:cs typeface="ＭＳ Ｐゴシック" charset="0"/>
              </a:rPr>
            </a:br>
            <a:r>
              <a:rPr lang="en-US" sz="3200" b="1" dirty="0">
                <a:solidFill>
                  <a:srgbClr val="000000"/>
                </a:solidFill>
                <a:latin typeface="Arial" charset="0"/>
                <a:ea typeface="ＭＳ Ｐゴシック" charset="0"/>
                <a:cs typeface="ＭＳ Ｐゴシック" charset="0"/>
              </a:rPr>
              <a:t>• Philippines</a:t>
            </a:r>
            <a:br>
              <a:rPr lang="en-US" sz="3200" b="1" dirty="0">
                <a:solidFill>
                  <a:srgbClr val="000000"/>
                </a:solidFill>
                <a:latin typeface="Arial" charset="0"/>
                <a:ea typeface="ＭＳ Ｐゴシック" charset="0"/>
                <a:cs typeface="ＭＳ Ｐゴシック" charset="0"/>
              </a:rPr>
            </a:br>
            <a:r>
              <a:rPr lang="en-US" sz="3200" b="1" dirty="0">
                <a:solidFill>
                  <a:srgbClr val="000000"/>
                </a:solidFill>
                <a:latin typeface="Arial" charset="0"/>
                <a:ea typeface="ＭＳ Ｐゴシック" charset="0"/>
                <a:cs typeface="ＭＳ Ｐゴシック" charset="0"/>
              </a:rPr>
              <a:t>• Myanmar</a:t>
            </a:r>
          </a:p>
          <a:p>
            <a:pPr defTabSz="914400" fontAlgn="base">
              <a:spcBef>
                <a:spcPct val="0"/>
              </a:spcBef>
              <a:spcAft>
                <a:spcPct val="0"/>
              </a:spcAft>
            </a:pPr>
            <a:r>
              <a:rPr lang="en-US" sz="3200" b="1" dirty="0">
                <a:solidFill>
                  <a:srgbClr val="000000"/>
                </a:solidFill>
                <a:latin typeface="Arial" charset="0"/>
                <a:ea typeface="ＭＳ Ｐゴシック" charset="0"/>
                <a:cs typeface="ＭＳ Ｐゴシック" charset="0"/>
              </a:rPr>
              <a:t>• Pakistan</a:t>
            </a:r>
          </a:p>
        </p:txBody>
      </p:sp>
      <p:sp>
        <p:nvSpPr>
          <p:cNvPr id="6" name="Rectangle 5"/>
          <p:cNvSpPr>
            <a:spLocks noChangeArrowheads="1"/>
          </p:cNvSpPr>
          <p:nvPr/>
        </p:nvSpPr>
        <p:spPr bwMode="auto">
          <a:xfrm>
            <a:off x="2555776" y="2791544"/>
            <a:ext cx="288032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p>
            <a:pPr defTabSz="914400" fontAlgn="base">
              <a:spcBef>
                <a:spcPct val="0"/>
              </a:spcBef>
              <a:spcAft>
                <a:spcPct val="0"/>
              </a:spcAft>
            </a:pPr>
            <a:r>
              <a:rPr lang="en-US" sz="3200" b="1" dirty="0">
                <a:solidFill>
                  <a:srgbClr val="000000"/>
                </a:solidFill>
                <a:latin typeface="Arial" charset="0"/>
                <a:ea typeface="ＭＳ Ｐゴシック" charset="0"/>
                <a:cs typeface="ＭＳ Ｐゴシック" charset="0"/>
              </a:rPr>
              <a:t>• Bangladesh</a:t>
            </a:r>
            <a:br>
              <a:rPr lang="en-US" sz="3200" b="1" dirty="0">
                <a:solidFill>
                  <a:srgbClr val="000000"/>
                </a:solidFill>
                <a:latin typeface="Arial" charset="0"/>
                <a:ea typeface="ＭＳ Ｐゴシック" charset="0"/>
                <a:cs typeface="ＭＳ Ｐゴシック" charset="0"/>
              </a:rPr>
            </a:br>
            <a:r>
              <a:rPr lang="en-US" sz="3200" b="1" dirty="0">
                <a:solidFill>
                  <a:srgbClr val="000000"/>
                </a:solidFill>
                <a:latin typeface="Arial" charset="0"/>
                <a:ea typeface="ＭＳ Ｐゴシック" charset="0"/>
                <a:cs typeface="ＭＳ Ｐゴシック" charset="0"/>
              </a:rPr>
              <a:t>• Afghanistan</a:t>
            </a:r>
            <a:br>
              <a:rPr lang="en-US" sz="3200" b="1" dirty="0">
                <a:solidFill>
                  <a:srgbClr val="000000"/>
                </a:solidFill>
                <a:latin typeface="Arial" charset="0"/>
                <a:ea typeface="ＭＳ Ｐゴシック" charset="0"/>
                <a:cs typeface="ＭＳ Ｐゴシック" charset="0"/>
              </a:rPr>
            </a:br>
            <a:r>
              <a:rPr lang="en-US" sz="3200" b="1" dirty="0">
                <a:solidFill>
                  <a:srgbClr val="000000"/>
                </a:solidFill>
                <a:latin typeface="Arial" charset="0"/>
                <a:ea typeface="ＭＳ Ｐゴシック" charset="0"/>
                <a:cs typeface="ＭＳ Ｐゴシック" charset="0"/>
              </a:rPr>
              <a:t>• Nepal</a:t>
            </a:r>
          </a:p>
          <a:p>
            <a:pPr defTabSz="914400" fontAlgn="base">
              <a:spcBef>
                <a:spcPct val="0"/>
              </a:spcBef>
              <a:spcAft>
                <a:spcPct val="0"/>
              </a:spcAft>
            </a:pPr>
            <a:r>
              <a:rPr lang="en-US" sz="3200" b="1" dirty="0">
                <a:solidFill>
                  <a:srgbClr val="000000"/>
                </a:solidFill>
                <a:latin typeface="Arial" charset="0"/>
                <a:ea typeface="ＭＳ Ｐゴシック" charset="0"/>
                <a:cs typeface="ＭＳ Ｐゴシック" charset="0"/>
              </a:rPr>
              <a:t>• Canada (training for Indonesia) </a:t>
            </a:r>
          </a:p>
        </p:txBody>
      </p:sp>
    </p:spTree>
    <p:extLst>
      <p:ext uri="{BB962C8B-B14F-4D97-AF65-F5344CB8AC3E}">
        <p14:creationId xmlns:p14="http://schemas.microsoft.com/office/powerpoint/2010/main" val="398740012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640953566"/>
              </p:ext>
            </p:extLst>
          </p:nvPr>
        </p:nvGraphicFramePr>
        <p:xfrm>
          <a:off x="1835696" y="3429000"/>
          <a:ext cx="6408712" cy="4264248"/>
        </p:xfrm>
        <a:graphic>
          <a:graphicData uri="http://schemas.openxmlformats.org/drawingml/2006/chart">
            <c:chart xmlns:c="http://schemas.openxmlformats.org/drawingml/2006/chart" xmlns:r="http://schemas.openxmlformats.org/officeDocument/2006/relationships" r:id="rId3"/>
          </a:graphicData>
        </a:graphic>
      </p:graphicFrame>
      <p:pic>
        <p:nvPicPr>
          <p:cNvPr id="172033" name="Picture 1026" descr="fiveglob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423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1" name="Rectangle 1027"/>
          <p:cNvSpPr>
            <a:spLocks noGrp="1" noChangeArrowheads="1"/>
          </p:cNvSpPr>
          <p:nvPr>
            <p:ph type="title"/>
          </p:nvPr>
        </p:nvSpPr>
        <p:spPr>
          <a:xfrm>
            <a:off x="762000" y="2667000"/>
            <a:ext cx="77724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latin typeface="Arial" charset="0"/>
                <a:ea typeface="ＭＳ Ｐゴシック" charset="0"/>
                <a:cs typeface="ＭＳ Ｐゴシック" charset="0"/>
              </a:rPr>
              <a:t>Missions Giving</a:t>
            </a:r>
            <a:endParaRPr lang="en-US" dirty="0">
              <a:latin typeface="Arial" charset="0"/>
              <a:ea typeface="ＭＳ Ｐゴシック" charset="0"/>
              <a:cs typeface="ＭＳ Ｐゴシック" charset="0"/>
            </a:endParaRPr>
          </a:p>
        </p:txBody>
      </p:sp>
      <p:sp>
        <p:nvSpPr>
          <p:cNvPr id="172035" name="Rectangle 1028"/>
          <p:cNvSpPr>
            <a:spLocks noChangeArrowheads="1"/>
          </p:cNvSpPr>
          <p:nvPr/>
        </p:nvSpPr>
        <p:spPr bwMode="auto">
          <a:xfrm>
            <a:off x="3851920" y="4221088"/>
            <a:ext cx="2530624" cy="945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lnSpc>
                <a:spcPct val="90000"/>
              </a:lnSpc>
              <a:spcBef>
                <a:spcPct val="20000"/>
              </a:spcBef>
              <a:spcAft>
                <a:spcPct val="0"/>
              </a:spcAft>
            </a:pPr>
            <a:r>
              <a:rPr lang="en-US" sz="5400" b="1" dirty="0">
                <a:solidFill>
                  <a:srgbClr val="000000"/>
                </a:solidFill>
                <a:latin typeface="Arial" charset="0"/>
                <a:ea typeface="ＭＳ Ｐゴシック" charset="0"/>
                <a:cs typeface="ＭＳ Ｐゴシック" charset="0"/>
              </a:rPr>
              <a:t>20%</a:t>
            </a:r>
          </a:p>
        </p:txBody>
      </p:sp>
    </p:spTree>
    <p:extLst>
      <p:ext uri="{BB962C8B-B14F-4D97-AF65-F5344CB8AC3E}">
        <p14:creationId xmlns:p14="http://schemas.microsoft.com/office/powerpoint/2010/main" val="338913668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en-US" b="1" dirty="0">
                <a:effectLst>
                  <a:glow rad="165100">
                    <a:schemeClr val="tx1"/>
                  </a:glow>
                </a:effectLst>
                <a:ea typeface="ＭＳ Ｐゴシック" charset="0"/>
              </a:rPr>
              <a:t>Open door to mission trips</a:t>
            </a:r>
          </a:p>
        </p:txBody>
      </p:sp>
      <p:sp>
        <p:nvSpPr>
          <p:cNvPr id="5" name="Rectangle 2"/>
          <p:cNvSpPr txBox="1">
            <a:spLocks noChangeArrowheads="1"/>
          </p:cNvSpPr>
          <p:nvPr/>
        </p:nvSpPr>
        <p:spPr bwMode="auto">
          <a:xfrm>
            <a:off x="4717006" y="2134312"/>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prstClr val="white"/>
                </a:solidFill>
                <a:effectLst>
                  <a:glow rad="165100">
                    <a:prstClr val="black"/>
                  </a:glow>
                </a:effectLst>
                <a:ea typeface="ＭＳ Ｐゴシック" charset="0"/>
              </a:rPr>
              <a:t>"…I have given you an open door that no one can shut…" (3:8 </a:t>
            </a:r>
            <a:r>
              <a:rPr lang="en-US" sz="3600" b="1" dirty="0">
                <a:solidFill>
                  <a:prstClr val="white"/>
                </a:solidFill>
                <a:effectLst>
                  <a:glow rad="165100">
                    <a:prstClr val="black"/>
                  </a:glow>
                </a:effectLst>
                <a:ea typeface="ＭＳ Ｐゴシック" charset="0"/>
              </a:rPr>
              <a:t>NLT</a:t>
            </a:r>
            <a:r>
              <a:rPr lang="en-US" sz="4000" b="1" dirty="0">
                <a:solidFill>
                  <a:prstClr val="white"/>
                </a:solidFill>
                <a:effectLst>
                  <a:glow rad="165100">
                    <a:prstClr val="black"/>
                  </a:glow>
                </a:effectLst>
                <a:ea typeface="ＭＳ Ｐゴシック" charset="0"/>
              </a:rPr>
              <a:t>)</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5646" y="2016919"/>
            <a:ext cx="3152589" cy="4017517"/>
          </a:xfrm>
          <a:prstGeom prst="rect">
            <a:avLst/>
          </a:prstGeom>
        </p:spPr>
      </p:pic>
    </p:spTree>
    <p:extLst>
      <p:ext uri="{BB962C8B-B14F-4D97-AF65-F5344CB8AC3E}">
        <p14:creationId xmlns:p14="http://schemas.microsoft.com/office/powerpoint/2010/main" val="111161526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a:cs typeface="+mj-cs"/>
              </a:rPr>
              <a:t>56 Teaching Trips (1997-2015)</a:t>
            </a:r>
          </a:p>
        </p:txBody>
      </p:sp>
      <p:grpSp>
        <p:nvGrpSpPr>
          <p:cNvPr id="2" name="Group 1"/>
          <p:cNvGrpSpPr/>
          <p:nvPr/>
        </p:nvGrpSpPr>
        <p:grpSpPr>
          <a:xfrm>
            <a:off x="3209900" y="1620838"/>
            <a:ext cx="3715576" cy="442436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sp>
        <p:nvSpPr>
          <p:cNvPr id="361489" name="Text Box 17"/>
          <p:cNvSpPr txBox="1">
            <a:spLocks noChangeArrowheads="1"/>
          </p:cNvSpPr>
          <p:nvPr/>
        </p:nvSpPr>
        <p:spPr bwMode="auto">
          <a:xfrm>
            <a:off x="3995936" y="126876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b="1" dirty="0">
                <a:solidFill>
                  <a:srgbClr val="FFFFFF"/>
                </a:solidFill>
                <a:latin typeface="Arial" charset="0"/>
                <a:ea typeface="ＭＳ Ｐゴシック" charset="0"/>
                <a:cs typeface="ＭＳ Ｐゴシック" charset="0"/>
              </a:rPr>
              <a:t>MONGOLIA</a:t>
            </a:r>
          </a:p>
        </p:txBody>
      </p:sp>
      <p:sp>
        <p:nvSpPr>
          <p:cNvPr id="361491" name="Text Box 19"/>
          <p:cNvSpPr txBox="1">
            <a:spLocks noChangeArrowheads="1"/>
          </p:cNvSpPr>
          <p:nvPr/>
        </p:nvSpPr>
        <p:spPr bwMode="auto">
          <a:xfrm>
            <a:off x="2018928" y="3717032"/>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b="1" dirty="0">
                <a:solidFill>
                  <a:srgbClr val="FFFFFF"/>
                </a:solidFill>
                <a:latin typeface="Arial" charset="0"/>
                <a:ea typeface="ＭＳ Ｐゴシック" charset="0"/>
                <a:cs typeface="ＭＳ Ｐゴシック" charset="0"/>
              </a:rPr>
              <a:t>INDIA</a:t>
            </a: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b="1" dirty="0">
                <a:solidFill>
                  <a:srgbClr val="FFFFFF"/>
                </a:solidFill>
                <a:latin typeface="Arial" charset="0"/>
                <a:ea typeface="ＭＳ Ｐゴシック" charset="0"/>
                <a:cs typeface="ＭＳ Ｐゴシック" charset="0"/>
              </a:rPr>
              <a:t>MYANMAR</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61500"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pPr>
            <a:r>
              <a:rPr lang="en-US" sz="1800" b="1" dirty="0">
                <a:solidFill>
                  <a:srgbClr val="FFFFFF"/>
                </a:solidFill>
              </a:rPr>
              <a:t>SBC</a:t>
            </a:r>
          </a:p>
        </p:txBody>
      </p:sp>
      <p:sp>
        <p:nvSpPr>
          <p:cNvPr id="361496" name="Text Box 24"/>
          <p:cNvSpPr txBox="1">
            <a:spLocks noChangeArrowheads="1"/>
          </p:cNvSpPr>
          <p:nvPr/>
        </p:nvSpPr>
        <p:spPr bwMode="auto">
          <a:xfrm>
            <a:off x="4572000" y="5075892"/>
            <a:ext cx="1656184"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914400" eaLnBrk="0" fontAlgn="base" hangingPunct="0">
              <a:spcBef>
                <a:spcPct val="50000"/>
              </a:spcBef>
              <a:spcAft>
                <a:spcPct val="0"/>
              </a:spcAft>
              <a:defRPr/>
            </a:pPr>
            <a:r>
              <a:rPr lang="en-US" b="1" dirty="0">
                <a:solidFill>
                  <a:srgbClr val="FFFFFF"/>
                </a:solidFill>
                <a:latin typeface="Arial" charset="0"/>
                <a:ea typeface="ＭＳ Ｐゴシック" charset="0"/>
                <a:cs typeface="ＭＳ Ｐゴシック" charset="0"/>
              </a:rPr>
              <a:t>SINGAPORE</a:t>
            </a:r>
          </a:p>
        </p:txBody>
      </p:sp>
      <p:sp>
        <p:nvSpPr>
          <p:cNvPr id="24" name="Text Box 17"/>
          <p:cNvSpPr txBox="1">
            <a:spLocks noChangeArrowheads="1"/>
          </p:cNvSpPr>
          <p:nvPr/>
        </p:nvSpPr>
        <p:spPr bwMode="auto">
          <a:xfrm>
            <a:off x="4139952" y="2348880"/>
            <a:ext cx="216024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914400" eaLnBrk="0" fontAlgn="base" hangingPunct="0">
              <a:spcBef>
                <a:spcPct val="50000"/>
              </a:spcBef>
              <a:spcAft>
                <a:spcPct val="0"/>
              </a:spcAft>
              <a:defRPr/>
            </a:pPr>
            <a:r>
              <a:rPr lang="en-US" b="1" dirty="0">
                <a:solidFill>
                  <a:srgbClr val="FFFFFF"/>
                </a:solidFill>
                <a:latin typeface="Arial" charset="0"/>
                <a:ea typeface="ＭＳ Ｐゴシック" charset="0"/>
                <a:cs typeface="ＭＳ Ｐゴシック" charset="0"/>
              </a:rPr>
              <a:t>CHINA</a:t>
            </a:r>
          </a:p>
        </p:txBody>
      </p:sp>
      <p:sp>
        <p:nvSpPr>
          <p:cNvPr id="25" name="Text Box 17"/>
          <p:cNvSpPr txBox="1">
            <a:spLocks noChangeArrowheads="1"/>
          </p:cNvSpPr>
          <p:nvPr/>
        </p:nvSpPr>
        <p:spPr bwMode="auto">
          <a:xfrm>
            <a:off x="5076056" y="4180215"/>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b="1" dirty="0">
                <a:solidFill>
                  <a:srgbClr val="FFFFFF"/>
                </a:solidFill>
                <a:latin typeface="Arial" charset="0"/>
                <a:ea typeface="ＭＳ Ｐゴシック" charset="0"/>
                <a:cs typeface="ＭＳ Ｐゴシック" charset="0"/>
              </a:rPr>
              <a:t>VIETNAM</a:t>
            </a:r>
          </a:p>
        </p:txBody>
      </p:sp>
      <p:sp>
        <p:nvSpPr>
          <p:cNvPr id="26" name="Text Box 17"/>
          <p:cNvSpPr txBox="1">
            <a:spLocks noChangeArrowheads="1"/>
          </p:cNvSpPr>
          <p:nvPr/>
        </p:nvSpPr>
        <p:spPr bwMode="auto">
          <a:xfrm>
            <a:off x="4572000" y="462805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b="1" dirty="0">
                <a:solidFill>
                  <a:srgbClr val="FFFFFF"/>
                </a:solidFill>
                <a:latin typeface="Arial" charset="0"/>
                <a:ea typeface="ＭＳ Ｐゴシック" charset="0"/>
                <a:cs typeface="ＭＳ Ｐゴシック" charset="0"/>
              </a:rPr>
              <a:t>MALAYSIA</a:t>
            </a:r>
          </a:p>
        </p:txBody>
      </p:sp>
      <p:sp>
        <p:nvSpPr>
          <p:cNvPr id="28" name="Text Box 21"/>
          <p:cNvSpPr txBox="1">
            <a:spLocks noChangeArrowheads="1"/>
          </p:cNvSpPr>
          <p:nvPr/>
        </p:nvSpPr>
        <p:spPr bwMode="auto">
          <a:xfrm>
            <a:off x="4427984" y="373237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b="1" dirty="0">
                <a:solidFill>
                  <a:srgbClr val="FFFFFF"/>
                </a:solidFill>
                <a:latin typeface="Arial" charset="0"/>
                <a:ea typeface="ＭＳ Ｐゴシック" charset="0"/>
                <a:cs typeface="ＭＳ Ｐゴシック" charset="0"/>
              </a:rPr>
              <a:t>THAILAND</a:t>
            </a:r>
          </a:p>
        </p:txBody>
      </p:sp>
      <p:sp>
        <p:nvSpPr>
          <p:cNvPr id="30" name="Text Box 17"/>
          <p:cNvSpPr txBox="1">
            <a:spLocks noChangeArrowheads="1"/>
          </p:cNvSpPr>
          <p:nvPr/>
        </p:nvSpPr>
        <p:spPr bwMode="auto">
          <a:xfrm>
            <a:off x="6372200" y="537321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b="1" dirty="0">
                <a:solidFill>
                  <a:srgbClr val="FFFFFF"/>
                </a:solidFill>
                <a:latin typeface="Arial" charset="0"/>
                <a:ea typeface="ＭＳ Ｐゴシック" charset="0"/>
                <a:cs typeface="ＭＳ Ｐゴシック" charset="0"/>
              </a:rPr>
              <a:t>INDONESIA</a:t>
            </a:r>
          </a:p>
        </p:txBody>
      </p:sp>
      <p:sp>
        <p:nvSpPr>
          <p:cNvPr id="31" name="Text Box 17"/>
          <p:cNvSpPr txBox="1">
            <a:spLocks noChangeArrowheads="1"/>
          </p:cNvSpPr>
          <p:nvPr/>
        </p:nvSpPr>
        <p:spPr bwMode="auto">
          <a:xfrm>
            <a:off x="6228184" y="177281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b="1" dirty="0">
                <a:solidFill>
                  <a:srgbClr val="FFFFFF"/>
                </a:solidFill>
                <a:latin typeface="Arial" charset="0"/>
                <a:ea typeface="ＭＳ Ｐゴシック" charset="0"/>
                <a:cs typeface="ＭＳ Ｐゴシック" charset="0"/>
              </a:rPr>
              <a:t>KOREA</a:t>
            </a:r>
          </a:p>
        </p:txBody>
      </p:sp>
      <p:sp>
        <p:nvSpPr>
          <p:cNvPr id="33" name="Text Box 19"/>
          <p:cNvSpPr txBox="1">
            <a:spLocks noChangeArrowheads="1"/>
          </p:cNvSpPr>
          <p:nvPr/>
        </p:nvSpPr>
        <p:spPr bwMode="auto">
          <a:xfrm>
            <a:off x="113928" y="152412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b="1" dirty="0">
                <a:solidFill>
                  <a:srgbClr val="FFFFFF"/>
                </a:solidFill>
                <a:latin typeface="Arial" charset="0"/>
                <a:ea typeface="ＭＳ Ｐゴシック" charset="0"/>
                <a:cs typeface="ＭＳ Ｐゴシック" charset="0"/>
              </a:rPr>
              <a:t>JORDAN</a:t>
            </a:r>
          </a:p>
        </p:txBody>
      </p:sp>
      <p:sp>
        <p:nvSpPr>
          <p:cNvPr id="34" name="Text Box 21"/>
          <p:cNvSpPr txBox="1">
            <a:spLocks noChangeArrowheads="1"/>
          </p:cNvSpPr>
          <p:nvPr/>
        </p:nvSpPr>
        <p:spPr bwMode="auto">
          <a:xfrm>
            <a:off x="2300112" y="2715592"/>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b="1" dirty="0">
                <a:solidFill>
                  <a:srgbClr val="FFFFFF"/>
                </a:solidFill>
                <a:latin typeface="Arial" charset="0"/>
                <a:ea typeface="ＭＳ Ｐゴシック" charset="0"/>
                <a:cs typeface="ＭＳ Ｐゴシック" charset="0"/>
              </a:rPr>
              <a:t>NEPAL</a:t>
            </a:r>
          </a:p>
        </p:txBody>
      </p:sp>
      <p:sp>
        <p:nvSpPr>
          <p:cNvPr id="35" name="Text Box 19"/>
          <p:cNvSpPr txBox="1">
            <a:spLocks noChangeArrowheads="1"/>
          </p:cNvSpPr>
          <p:nvPr/>
        </p:nvSpPr>
        <p:spPr bwMode="auto">
          <a:xfrm>
            <a:off x="1314004" y="518986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en-US" b="1" dirty="0">
                <a:solidFill>
                  <a:srgbClr val="FFFFFF"/>
                </a:solidFill>
                <a:latin typeface="Arial" charset="0"/>
                <a:ea typeface="ＭＳ Ｐゴシック" charset="0"/>
                <a:cs typeface="ＭＳ Ｐゴシック" charset="0"/>
              </a:rPr>
              <a:t>SRI LANKA</a:t>
            </a:r>
          </a:p>
        </p:txBody>
      </p:sp>
    </p:spTree>
    <p:extLst>
      <p:ext uri="{BB962C8B-B14F-4D97-AF65-F5344CB8AC3E}">
        <p14:creationId xmlns:p14="http://schemas.microsoft.com/office/powerpoint/2010/main" val="37187585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8" descr="2010 Blank Printable Calendar A9.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992813" y="3751263"/>
            <a:ext cx="2617787" cy="1963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1666" name="Picture 7" descr="20070920110247177.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390621">
            <a:off x="193675" y="1658938"/>
            <a:ext cx="2968625" cy="2225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1667" name="Picture 3" descr="MongoliaMap 72  low resolution.gif"/>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778958">
            <a:off x="5076825" y="1155700"/>
            <a:ext cx="3467100" cy="2533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68" name="Title 1"/>
          <p:cNvSpPr>
            <a:spLocks noGrp="1"/>
          </p:cNvSpPr>
          <p:nvPr>
            <p:ph type="title"/>
          </p:nvPr>
        </p:nvSpPr>
        <p:spPr>
          <a:xfrm>
            <a:off x="468313" y="762000"/>
            <a:ext cx="8229600" cy="1143000"/>
          </a:xfrm>
        </p:spPr>
        <p:txBody>
          <a:bodyPr/>
          <a:lstStyle/>
          <a:p>
            <a:pPr eaLnBrk="1" hangingPunct="1"/>
            <a:r>
              <a:rPr lang="en-US" sz="6600">
                <a:solidFill>
                  <a:srgbClr val="800000"/>
                </a:solidFill>
                <a:latin typeface="Calibri" charset="0"/>
                <a:ea typeface="ＭＳ Ｐゴシック" charset="0"/>
                <a:cs typeface="ＭＳ Ｐゴシック" charset="0"/>
              </a:rPr>
              <a:t>2010 MISSION TRIP</a:t>
            </a:r>
          </a:p>
        </p:txBody>
      </p:sp>
      <p:sp>
        <p:nvSpPr>
          <p:cNvPr id="241669" name="Title 1"/>
          <p:cNvSpPr txBox="1">
            <a:spLocks/>
          </p:cNvSpPr>
          <p:nvPr/>
        </p:nvSpPr>
        <p:spPr bwMode="auto">
          <a:xfrm>
            <a:off x="228600" y="4724400"/>
            <a:ext cx="67833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lnSpc>
                <a:spcPct val="80000"/>
              </a:lnSpc>
              <a:spcBef>
                <a:spcPct val="0"/>
              </a:spcBef>
              <a:spcAft>
                <a:spcPct val="0"/>
              </a:spcAft>
            </a:pPr>
            <a:endParaRPr lang="en-US" sz="3100">
              <a:solidFill>
                <a:srgbClr val="000000"/>
              </a:solidFill>
              <a:latin typeface="Calibri" charset="0"/>
            </a:endParaRPr>
          </a:p>
          <a:p>
            <a:pPr algn="ctr" fontAlgn="base">
              <a:lnSpc>
                <a:spcPct val="80000"/>
              </a:lnSpc>
              <a:spcBef>
                <a:spcPct val="0"/>
              </a:spcBef>
              <a:spcAft>
                <a:spcPct val="0"/>
              </a:spcAft>
            </a:pPr>
            <a:r>
              <a:rPr lang="en-US" sz="4000">
                <a:solidFill>
                  <a:srgbClr val="800000"/>
                </a:solidFill>
                <a:latin typeface="Calibri" charset="0"/>
              </a:rPr>
              <a:t>What? Teaching </a:t>
            </a:r>
          </a:p>
          <a:p>
            <a:pPr algn="ctr" fontAlgn="base">
              <a:lnSpc>
                <a:spcPct val="80000"/>
              </a:lnSpc>
              <a:spcBef>
                <a:spcPct val="0"/>
              </a:spcBef>
              <a:spcAft>
                <a:spcPct val="0"/>
              </a:spcAft>
            </a:pPr>
            <a:endParaRPr lang="en-US" sz="3100">
              <a:solidFill>
                <a:srgbClr val="000000"/>
              </a:solidFill>
              <a:latin typeface="Calibri" charset="0"/>
            </a:endParaRPr>
          </a:p>
          <a:p>
            <a:pPr algn="ctr" fontAlgn="base">
              <a:lnSpc>
                <a:spcPct val="80000"/>
              </a:lnSpc>
              <a:spcBef>
                <a:spcPct val="0"/>
              </a:spcBef>
              <a:spcAft>
                <a:spcPct val="0"/>
              </a:spcAft>
            </a:pPr>
            <a:endParaRPr lang="en-US" sz="3100">
              <a:solidFill>
                <a:srgbClr val="000000"/>
              </a:solidFill>
              <a:latin typeface="Calibri" charset="0"/>
            </a:endParaRPr>
          </a:p>
        </p:txBody>
      </p:sp>
      <p:sp>
        <p:nvSpPr>
          <p:cNvPr id="241670" name="Title 1"/>
          <p:cNvSpPr txBox="1">
            <a:spLocks/>
          </p:cNvSpPr>
          <p:nvPr/>
        </p:nvSpPr>
        <p:spPr bwMode="auto">
          <a:xfrm>
            <a:off x="990600" y="2760663"/>
            <a:ext cx="513873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lnSpc>
                <a:spcPct val="80000"/>
              </a:lnSpc>
              <a:spcBef>
                <a:spcPct val="0"/>
              </a:spcBef>
              <a:spcAft>
                <a:spcPct val="0"/>
              </a:spcAft>
            </a:pPr>
            <a:endParaRPr lang="en-US" sz="2500">
              <a:solidFill>
                <a:srgbClr val="000000"/>
              </a:solidFill>
              <a:latin typeface="Calibri" charset="0"/>
            </a:endParaRPr>
          </a:p>
          <a:p>
            <a:pPr algn="ctr" fontAlgn="base">
              <a:lnSpc>
                <a:spcPct val="80000"/>
              </a:lnSpc>
              <a:spcBef>
                <a:spcPct val="0"/>
              </a:spcBef>
              <a:spcAft>
                <a:spcPct val="0"/>
              </a:spcAft>
            </a:pPr>
            <a:r>
              <a:rPr lang="en-US" sz="4000">
                <a:solidFill>
                  <a:srgbClr val="800000"/>
                </a:solidFill>
                <a:latin typeface="Calibri" charset="0"/>
              </a:rPr>
              <a:t>Where? MONGOLIA</a:t>
            </a:r>
          </a:p>
          <a:p>
            <a:pPr algn="ctr" fontAlgn="base">
              <a:lnSpc>
                <a:spcPct val="80000"/>
              </a:lnSpc>
              <a:spcBef>
                <a:spcPct val="0"/>
              </a:spcBef>
              <a:spcAft>
                <a:spcPct val="0"/>
              </a:spcAft>
            </a:pPr>
            <a:endParaRPr lang="en-US" sz="2500">
              <a:solidFill>
                <a:srgbClr val="000000"/>
              </a:solidFill>
              <a:latin typeface="Calibri" charset="0"/>
            </a:endParaRPr>
          </a:p>
        </p:txBody>
      </p:sp>
      <p:sp>
        <p:nvSpPr>
          <p:cNvPr id="241671" name="Title 1"/>
          <p:cNvSpPr txBox="1">
            <a:spLocks/>
          </p:cNvSpPr>
          <p:nvPr/>
        </p:nvSpPr>
        <p:spPr bwMode="auto">
          <a:xfrm>
            <a:off x="609600" y="3751263"/>
            <a:ext cx="76200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lnSpc>
                <a:spcPct val="90000"/>
              </a:lnSpc>
              <a:spcBef>
                <a:spcPct val="0"/>
              </a:spcBef>
              <a:spcAft>
                <a:spcPct val="0"/>
              </a:spcAft>
            </a:pPr>
            <a:endParaRPr lang="en-US" sz="3100">
              <a:solidFill>
                <a:srgbClr val="000000"/>
              </a:solidFill>
              <a:latin typeface="Calibri" charset="0"/>
            </a:endParaRPr>
          </a:p>
          <a:p>
            <a:pPr algn="ctr" fontAlgn="base">
              <a:lnSpc>
                <a:spcPct val="90000"/>
              </a:lnSpc>
              <a:spcBef>
                <a:spcPct val="0"/>
              </a:spcBef>
              <a:spcAft>
                <a:spcPct val="0"/>
              </a:spcAft>
            </a:pPr>
            <a:r>
              <a:rPr lang="en-US" sz="4000">
                <a:solidFill>
                  <a:srgbClr val="800000"/>
                </a:solidFill>
                <a:latin typeface="Calibri" charset="0"/>
              </a:rPr>
              <a:t>When? September 4-12, 2010</a:t>
            </a:r>
          </a:p>
          <a:p>
            <a:pPr algn="ctr" fontAlgn="base">
              <a:lnSpc>
                <a:spcPct val="90000"/>
              </a:lnSpc>
              <a:spcBef>
                <a:spcPct val="0"/>
              </a:spcBef>
              <a:spcAft>
                <a:spcPct val="0"/>
              </a:spcAft>
            </a:pPr>
            <a:endParaRPr lang="en-US" sz="3100">
              <a:solidFill>
                <a:srgbClr val="000000"/>
              </a:solidFill>
              <a:latin typeface="Calibri" charset="0"/>
            </a:endParaRPr>
          </a:p>
          <a:p>
            <a:pPr algn="ctr" fontAlgn="base">
              <a:lnSpc>
                <a:spcPct val="90000"/>
              </a:lnSpc>
              <a:spcBef>
                <a:spcPct val="0"/>
              </a:spcBef>
              <a:spcAft>
                <a:spcPct val="0"/>
              </a:spcAft>
            </a:pPr>
            <a:endParaRPr lang="en-US" sz="3100">
              <a:solidFill>
                <a:srgbClr val="000000"/>
              </a:solidFill>
              <a:latin typeface="Calibri" charset="0"/>
            </a:endParaRPr>
          </a:p>
        </p:txBody>
      </p:sp>
    </p:spTree>
    <p:extLst>
      <p:ext uri="{BB962C8B-B14F-4D97-AF65-F5344CB8AC3E}">
        <p14:creationId xmlns:p14="http://schemas.microsoft.com/office/powerpoint/2010/main" val="32401373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21225" y="1412875"/>
            <a:ext cx="4422775" cy="4824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690" name="Title 1"/>
          <p:cNvSpPr>
            <a:spLocks noGrp="1"/>
          </p:cNvSpPr>
          <p:nvPr>
            <p:ph type="title"/>
          </p:nvPr>
        </p:nvSpPr>
        <p:spPr>
          <a:xfrm>
            <a:off x="0" y="0"/>
            <a:ext cx="9144000" cy="1052513"/>
          </a:xfrm>
        </p:spPr>
        <p:txBody>
          <a:bodyPr/>
          <a:lstStyle/>
          <a:p>
            <a:pPr eaLnBrk="1" hangingPunct="1"/>
            <a:r>
              <a:rPr lang="en-US" sz="6600">
                <a:solidFill>
                  <a:srgbClr val="800000"/>
                </a:solidFill>
                <a:latin typeface="Calibri" charset="0"/>
                <a:ea typeface="ＭＳ Ｐゴシック" charset="0"/>
                <a:cs typeface="ＭＳ Ｐゴシック" charset="0"/>
              </a:rPr>
              <a:t>2012 MYANMAR MISSION</a:t>
            </a:r>
          </a:p>
        </p:txBody>
      </p:sp>
      <p:sp>
        <p:nvSpPr>
          <p:cNvPr id="162821" name="Title 1"/>
          <p:cNvSpPr txBox="1">
            <a:spLocks/>
          </p:cNvSpPr>
          <p:nvPr/>
        </p:nvSpPr>
        <p:spPr bwMode="auto">
          <a:xfrm>
            <a:off x="228600" y="4724400"/>
            <a:ext cx="88026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lnSpc>
                <a:spcPct val="80000"/>
              </a:lnSpc>
              <a:spcBef>
                <a:spcPct val="0"/>
              </a:spcBef>
              <a:spcAft>
                <a:spcPct val="0"/>
              </a:spcAft>
              <a:defRPr/>
            </a:pPr>
            <a:endParaRPr lang="en-US" sz="3100" b="1" dirty="0">
              <a:solidFill>
                <a:srgbClr val="000000"/>
              </a:solidFill>
              <a:latin typeface="Calibri" charset="0"/>
            </a:endParaRPr>
          </a:p>
          <a:p>
            <a:pPr marL="2151063" indent="-2151063" fontAlgn="base">
              <a:lnSpc>
                <a:spcPct val="80000"/>
              </a:lnSpc>
              <a:spcBef>
                <a:spcPct val="0"/>
              </a:spcBef>
              <a:spcAft>
                <a:spcPct val="0"/>
              </a:spcAft>
              <a:defRPr/>
            </a:pPr>
            <a:r>
              <a:rPr lang="en-US" sz="4000" b="1" dirty="0">
                <a:solidFill>
                  <a:srgbClr val="800000"/>
                </a:solidFill>
                <a:latin typeface="Calibri" charset="0"/>
              </a:rPr>
              <a:t>What?	Officiating &amp; Teaching </a:t>
            </a:r>
            <a:endParaRPr lang="en-US" sz="3100" b="1" dirty="0">
              <a:solidFill>
                <a:srgbClr val="000000"/>
              </a:solidFill>
              <a:latin typeface="Calibri" charset="0"/>
            </a:endParaRPr>
          </a:p>
          <a:p>
            <a:pPr algn="ctr" fontAlgn="base">
              <a:lnSpc>
                <a:spcPct val="80000"/>
              </a:lnSpc>
              <a:spcBef>
                <a:spcPct val="0"/>
              </a:spcBef>
              <a:spcAft>
                <a:spcPct val="0"/>
              </a:spcAft>
              <a:defRPr/>
            </a:pPr>
            <a:endParaRPr lang="en-US" sz="3100" b="1" dirty="0">
              <a:solidFill>
                <a:srgbClr val="000000"/>
              </a:solidFill>
              <a:latin typeface="Calibri" charset="0"/>
            </a:endParaRPr>
          </a:p>
        </p:txBody>
      </p:sp>
      <p:sp>
        <p:nvSpPr>
          <p:cNvPr id="162822" name="Title 1"/>
          <p:cNvSpPr txBox="1">
            <a:spLocks/>
          </p:cNvSpPr>
          <p:nvPr/>
        </p:nvSpPr>
        <p:spPr bwMode="auto">
          <a:xfrm>
            <a:off x="228600" y="2736850"/>
            <a:ext cx="8915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lnSpc>
                <a:spcPct val="80000"/>
              </a:lnSpc>
              <a:spcBef>
                <a:spcPct val="0"/>
              </a:spcBef>
              <a:spcAft>
                <a:spcPct val="0"/>
              </a:spcAft>
              <a:defRPr/>
            </a:pPr>
            <a:endParaRPr lang="en-US" sz="2500" b="1" dirty="0">
              <a:solidFill>
                <a:srgbClr val="000000"/>
              </a:solidFill>
              <a:latin typeface="Calibri" charset="0"/>
            </a:endParaRPr>
          </a:p>
          <a:p>
            <a:pPr marL="2151063" indent="-2151063" fontAlgn="base">
              <a:lnSpc>
                <a:spcPct val="80000"/>
              </a:lnSpc>
              <a:spcBef>
                <a:spcPct val="0"/>
              </a:spcBef>
              <a:spcAft>
                <a:spcPct val="0"/>
              </a:spcAft>
              <a:defRPr/>
            </a:pPr>
            <a:r>
              <a:rPr lang="en-US" sz="4000" b="1" dirty="0">
                <a:solidFill>
                  <a:srgbClr val="800000"/>
                </a:solidFill>
                <a:latin typeface="Calibri" charset="0"/>
              </a:rPr>
              <a:t>Where?	YANGON</a:t>
            </a:r>
          </a:p>
          <a:p>
            <a:pPr algn="ctr" fontAlgn="base">
              <a:lnSpc>
                <a:spcPct val="80000"/>
              </a:lnSpc>
              <a:spcBef>
                <a:spcPct val="0"/>
              </a:spcBef>
              <a:spcAft>
                <a:spcPct val="0"/>
              </a:spcAft>
              <a:defRPr/>
            </a:pPr>
            <a:endParaRPr lang="en-US" sz="2500" b="1" dirty="0">
              <a:solidFill>
                <a:srgbClr val="000000"/>
              </a:solidFill>
              <a:latin typeface="Calibri" charset="0"/>
            </a:endParaRPr>
          </a:p>
        </p:txBody>
      </p:sp>
      <p:sp>
        <p:nvSpPr>
          <p:cNvPr id="242693" name="Title 1"/>
          <p:cNvSpPr txBox="1">
            <a:spLocks/>
          </p:cNvSpPr>
          <p:nvPr/>
        </p:nvSpPr>
        <p:spPr bwMode="auto">
          <a:xfrm>
            <a:off x="228600" y="3844925"/>
            <a:ext cx="8915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2151063" indent="-2151063"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fontAlgn="base">
              <a:lnSpc>
                <a:spcPct val="90000"/>
              </a:lnSpc>
              <a:spcBef>
                <a:spcPct val="0"/>
              </a:spcBef>
              <a:spcAft>
                <a:spcPct val="0"/>
              </a:spcAft>
            </a:pPr>
            <a:r>
              <a:rPr lang="en-US" sz="4000" b="1">
                <a:solidFill>
                  <a:srgbClr val="800000"/>
                </a:solidFill>
                <a:latin typeface="Calibri" charset="0"/>
              </a:rPr>
              <a:t>When?	30 Nov-3 Dec</a:t>
            </a:r>
          </a:p>
        </p:txBody>
      </p:sp>
      <p:sp>
        <p:nvSpPr>
          <p:cNvPr id="9" name="Title 1"/>
          <p:cNvSpPr txBox="1">
            <a:spLocks/>
          </p:cNvSpPr>
          <p:nvPr/>
        </p:nvSpPr>
        <p:spPr bwMode="auto">
          <a:xfrm>
            <a:off x="228600" y="1628775"/>
            <a:ext cx="8915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lnSpc>
                <a:spcPct val="80000"/>
              </a:lnSpc>
              <a:spcBef>
                <a:spcPct val="0"/>
              </a:spcBef>
              <a:spcAft>
                <a:spcPct val="0"/>
              </a:spcAft>
              <a:defRPr/>
            </a:pPr>
            <a:endParaRPr lang="en-US" sz="2500" b="1" dirty="0">
              <a:solidFill>
                <a:srgbClr val="000000"/>
              </a:solidFill>
              <a:latin typeface="Calibri" charset="0"/>
            </a:endParaRPr>
          </a:p>
          <a:p>
            <a:pPr marL="2151063" indent="-2151063" fontAlgn="base">
              <a:lnSpc>
                <a:spcPct val="80000"/>
              </a:lnSpc>
              <a:spcBef>
                <a:spcPct val="0"/>
              </a:spcBef>
              <a:spcAft>
                <a:spcPct val="0"/>
              </a:spcAft>
              <a:defRPr/>
            </a:pPr>
            <a:r>
              <a:rPr lang="en-US" sz="4000" b="1" dirty="0">
                <a:solidFill>
                  <a:srgbClr val="800000"/>
                </a:solidFill>
                <a:latin typeface="Calibri" charset="0"/>
              </a:rPr>
              <a:t>Who?	Lewis &amp; Barbara Winkler</a:t>
            </a:r>
          </a:p>
          <a:p>
            <a:pPr algn="ctr" fontAlgn="base">
              <a:lnSpc>
                <a:spcPct val="80000"/>
              </a:lnSpc>
              <a:spcBef>
                <a:spcPct val="0"/>
              </a:spcBef>
              <a:spcAft>
                <a:spcPct val="0"/>
              </a:spcAft>
              <a:defRPr/>
            </a:pPr>
            <a:endParaRPr lang="en-US" sz="2500" b="1" dirty="0">
              <a:solidFill>
                <a:srgbClr val="000000"/>
              </a:solidFill>
              <a:latin typeface="Calibri" charset="0"/>
            </a:endParaRPr>
          </a:p>
        </p:txBody>
      </p:sp>
    </p:spTree>
    <p:extLst>
      <p:ext uri="{BB962C8B-B14F-4D97-AF65-F5344CB8AC3E}">
        <p14:creationId xmlns:p14="http://schemas.microsoft.com/office/powerpoint/2010/main" val="41127673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100" y="0"/>
            <a:ext cx="8791015" cy="6858000"/>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en-US" b="1" dirty="0">
                <a:effectLst>
                  <a:glow rad="165100">
                    <a:schemeClr val="tx1"/>
                  </a:glow>
                </a:effectLst>
                <a:ea typeface="ＭＳ Ｐゴシック" charset="0"/>
              </a:rPr>
              <a:t>Invitations to Reach Outside Singapore Now</a:t>
            </a:r>
          </a:p>
        </p:txBody>
      </p:sp>
      <p:sp>
        <p:nvSpPr>
          <p:cNvPr id="5" name="Rectangle 2"/>
          <p:cNvSpPr txBox="1">
            <a:spLocks noChangeArrowheads="1"/>
          </p:cNvSpPr>
          <p:nvPr/>
        </p:nvSpPr>
        <p:spPr bwMode="auto">
          <a:xfrm>
            <a:off x="5540798" y="4389817"/>
            <a:ext cx="3415317" cy="246818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prstClr val="white"/>
                </a:solidFill>
                <a:effectLst>
                  <a:glow rad="165100">
                    <a:prstClr val="black"/>
                  </a:glow>
                </a:effectLst>
                <a:ea typeface="ＭＳ Ｐゴシック" charset="0"/>
              </a:rPr>
              <a:t>Thailand: </a:t>
            </a:r>
            <a:r>
              <a:rPr lang="en-US" sz="4000" b="1" dirty="0" err="1">
                <a:solidFill>
                  <a:prstClr val="white"/>
                </a:solidFill>
                <a:effectLst>
                  <a:glow rad="165100">
                    <a:prstClr val="black"/>
                  </a:glow>
                </a:effectLst>
                <a:ea typeface="ＭＳ Ｐゴシック" charset="0"/>
              </a:rPr>
              <a:t>Manik</a:t>
            </a:r>
            <a:r>
              <a:rPr lang="en-US" sz="4000" b="1" dirty="0">
                <a:solidFill>
                  <a:prstClr val="white"/>
                </a:solidFill>
                <a:effectLst>
                  <a:glow rad="165100">
                    <a:prstClr val="black"/>
                  </a:glow>
                </a:effectLst>
                <a:ea typeface="ＭＳ Ｐゴシック" charset="0"/>
              </a:rPr>
              <a:t> </a:t>
            </a:r>
            <a:r>
              <a:rPr lang="en-US" sz="4000" b="1" dirty="0" err="1">
                <a:solidFill>
                  <a:prstClr val="white"/>
                </a:solidFill>
                <a:effectLst>
                  <a:glow rad="165100">
                    <a:prstClr val="black"/>
                  </a:glow>
                </a:effectLst>
                <a:ea typeface="ＭＳ Ｐゴシック" charset="0"/>
              </a:rPr>
              <a:t>Corea</a:t>
            </a:r>
            <a:endParaRPr lang="en-US" sz="4000" b="1" dirty="0">
              <a:solidFill>
                <a:prstClr val="white"/>
              </a:solidFill>
              <a:effectLst>
                <a:glow rad="165100">
                  <a:prstClr val="black"/>
                </a:glow>
              </a:effectLst>
              <a:ea typeface="ＭＳ Ｐゴシック" charset="0"/>
            </a:endParaRPr>
          </a:p>
        </p:txBody>
      </p:sp>
      <p:sp>
        <p:nvSpPr>
          <p:cNvPr id="7" name="Rectangle 2"/>
          <p:cNvSpPr txBox="1">
            <a:spLocks noChangeArrowheads="1"/>
          </p:cNvSpPr>
          <p:nvPr/>
        </p:nvSpPr>
        <p:spPr bwMode="auto">
          <a:xfrm>
            <a:off x="165100" y="1386608"/>
            <a:ext cx="4249419" cy="246818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prstClr val="white"/>
                </a:solidFill>
                <a:effectLst>
                  <a:glow rad="165100">
                    <a:prstClr val="black"/>
                  </a:glow>
                </a:effectLst>
                <a:ea typeface="ＭＳ Ｐゴシック" charset="0"/>
              </a:rPr>
              <a:t>Myanmar: Jonathan Stone</a:t>
            </a:r>
          </a:p>
        </p:txBody>
      </p:sp>
    </p:spTree>
    <p:extLst>
      <p:ext uri="{BB962C8B-B14F-4D97-AF65-F5344CB8AC3E}">
        <p14:creationId xmlns:p14="http://schemas.microsoft.com/office/powerpoint/2010/main" val="1376083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0308" name="Text Box 1028"/>
          <p:cNvSpPr txBox="1">
            <a:spLocks noChangeArrowheads="1"/>
          </p:cNvSpPr>
          <p:nvPr/>
        </p:nvSpPr>
        <p:spPr bwMode="auto">
          <a:xfrm>
            <a:off x="150095" y="5358193"/>
            <a:ext cx="8878455"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4000" b="1" i="1" dirty="0">
                <a:solidFill>
                  <a:srgbClr val="E5E5FF"/>
                </a:solidFill>
                <a:effectLst>
                  <a:outerShdw blurRad="38100" dist="38100" dir="2700000" algn="tl">
                    <a:srgbClr val="000000"/>
                  </a:outerShdw>
                </a:effectLst>
                <a:latin typeface="Arial" charset="0"/>
                <a:cs typeface="Arial" charset="0"/>
              </a:rPr>
              <a:t>This is the third to last of the seven letters of Revelation 2–3</a:t>
            </a:r>
          </a:p>
        </p:txBody>
      </p:sp>
      <p:sp>
        <p:nvSpPr>
          <p:cNvPr id="86019" name="Rectangle 1029"/>
          <p:cNvSpPr>
            <a:spLocks noGrp="1" noChangeArrowheads="1"/>
          </p:cNvSpPr>
          <p:nvPr>
            <p:ph type="ctrTitle"/>
          </p:nvPr>
        </p:nvSpPr>
        <p:spPr>
          <a:xfrm>
            <a:off x="0" y="2819400"/>
            <a:ext cx="5562600" cy="1828800"/>
          </a:xfrm>
          <a:effectLst>
            <a:outerShdw blurRad="50800" dist="38100" dir="2700000">
              <a:srgbClr val="000000">
                <a:alpha val="43000"/>
              </a:srgbClr>
            </a:outerShdw>
          </a:effectLst>
        </p:spPr>
        <p:txBody>
          <a:bodyPr/>
          <a:lstStyle/>
          <a:p>
            <a:pPr eaLnBrk="1" hangingPunct="1">
              <a:defRPr/>
            </a:pPr>
            <a:r>
              <a:rPr lang="en-US" sz="8000" dirty="0">
                <a:latin typeface="Arial" charset="0"/>
                <a:ea typeface="ＭＳ Ｐゴシック" charset="0"/>
                <a:cs typeface="Arial Rounded MT Bold" charset="0"/>
              </a:rPr>
              <a:t>Revelation</a:t>
            </a:r>
            <a:endParaRPr lang="en-US" dirty="0">
              <a:solidFill>
                <a:srgbClr val="FF0000"/>
              </a:solidFill>
              <a:latin typeface="Arial Rounded MT Bold" charset="0"/>
              <a:ea typeface="ＭＳ Ｐゴシック" charset="0"/>
              <a:cs typeface="Arial Rounded MT Bold" charset="0"/>
            </a:endParaRPr>
          </a:p>
        </p:txBody>
      </p:sp>
      <p:pic>
        <p:nvPicPr>
          <p:cNvPr id="2" name="Picture 1" descr="Rev 2-3 Buildings of 7 Churches.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5209822"/>
          </a:xfrm>
          <a:prstGeom prst="rect">
            <a:avLst/>
          </a:prstGeom>
        </p:spPr>
      </p:pic>
      <p:sp>
        <p:nvSpPr>
          <p:cNvPr id="6" name="Text Box 1028"/>
          <p:cNvSpPr txBox="1">
            <a:spLocks noChangeArrowheads="1"/>
          </p:cNvSpPr>
          <p:nvPr/>
        </p:nvSpPr>
        <p:spPr bwMode="auto">
          <a:xfrm>
            <a:off x="4387273" y="2131076"/>
            <a:ext cx="4756729" cy="559015"/>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b="1" dirty="0">
                <a:solidFill>
                  <a:srgbClr val="E5E5FF"/>
                </a:solidFill>
                <a:effectLst>
                  <a:outerShdw blurRad="38100" dist="38100" dir="2700000" algn="tl">
                    <a:srgbClr val="000000"/>
                  </a:outerShdw>
                </a:effectLst>
                <a:latin typeface="Arial" charset="0"/>
                <a:cs typeface="Arial" charset="0"/>
              </a:rPr>
              <a:t>The Writing Ministry of Jesus</a:t>
            </a:r>
          </a:p>
        </p:txBody>
      </p:sp>
      <p:sp>
        <p:nvSpPr>
          <p:cNvPr id="7" name="Text Box 1028"/>
          <p:cNvSpPr txBox="1">
            <a:spLocks noChangeArrowheads="1"/>
          </p:cNvSpPr>
          <p:nvPr/>
        </p:nvSpPr>
        <p:spPr bwMode="auto">
          <a:xfrm>
            <a:off x="1" y="513497"/>
            <a:ext cx="9144001" cy="609450"/>
          </a:xfrm>
          <a:prstGeom prst="rect">
            <a:avLst/>
          </a:prstGeom>
          <a:solidFill>
            <a:schemeClr val="tx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en-US" sz="3600" b="1" dirty="0">
                <a:solidFill>
                  <a:srgbClr val="E5E5FF"/>
                </a:solidFill>
                <a:effectLst>
                  <a:outerShdw blurRad="38100" dist="38100" dir="2700000" algn="tl">
                    <a:srgbClr val="000000"/>
                  </a:outerShdw>
                </a:effectLst>
                <a:latin typeface="Arial" charset="0"/>
                <a:cs typeface="Arial" charset="0"/>
              </a:rPr>
              <a:t>The Seven Churches of Revelation</a:t>
            </a:r>
          </a:p>
        </p:txBody>
      </p:sp>
    </p:spTree>
    <p:extLst>
      <p:ext uri="{BB962C8B-B14F-4D97-AF65-F5344CB8AC3E}">
        <p14:creationId xmlns:p14="http://schemas.microsoft.com/office/powerpoint/2010/main" val="361387442"/>
      </p:ext>
    </p:extLst>
  </p:cSld>
  <p:clrMapOvr>
    <a:overrideClrMapping bg1="lt1" tx1="dk1" bg2="lt2" tx2="dk2" accent1="accent1" accent2="accent2" accent3="accent3" accent4="accent4" accent5="accent5" accent6="accent6" hlink="hlink" folHlink="folHlink"/>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21225" y="1412875"/>
            <a:ext cx="4422775" cy="4824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690" name="Title 1"/>
          <p:cNvSpPr>
            <a:spLocks noGrp="1"/>
          </p:cNvSpPr>
          <p:nvPr>
            <p:ph type="title"/>
          </p:nvPr>
        </p:nvSpPr>
        <p:spPr>
          <a:xfrm>
            <a:off x="0" y="0"/>
            <a:ext cx="9144000" cy="1052513"/>
          </a:xfrm>
        </p:spPr>
        <p:txBody>
          <a:bodyPr/>
          <a:lstStyle/>
          <a:p>
            <a:pPr eaLnBrk="1" hangingPunct="1"/>
            <a:r>
              <a:rPr lang="en-US" sz="6600" dirty="0">
                <a:solidFill>
                  <a:srgbClr val="800000"/>
                </a:solidFill>
                <a:latin typeface="Calibri" charset="0"/>
                <a:ea typeface="ＭＳ Ｐゴシック" charset="0"/>
                <a:cs typeface="ＭＳ Ｐゴシック" charset="0"/>
              </a:rPr>
              <a:t>Myanmar 2014?</a:t>
            </a:r>
          </a:p>
        </p:txBody>
      </p:sp>
      <p:sp>
        <p:nvSpPr>
          <p:cNvPr id="242693" name="Title 1"/>
          <p:cNvSpPr txBox="1">
            <a:spLocks/>
          </p:cNvSpPr>
          <p:nvPr/>
        </p:nvSpPr>
        <p:spPr bwMode="auto">
          <a:xfrm>
            <a:off x="263525" y="1408048"/>
            <a:ext cx="8915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2151063" indent="-2151063"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fontAlgn="base">
              <a:lnSpc>
                <a:spcPct val="90000"/>
              </a:lnSpc>
              <a:spcBef>
                <a:spcPct val="0"/>
              </a:spcBef>
              <a:spcAft>
                <a:spcPct val="0"/>
              </a:spcAft>
            </a:pPr>
            <a:r>
              <a:rPr lang="en-US" sz="6000" b="1" dirty="0">
                <a:solidFill>
                  <a:srgbClr val="800000"/>
                </a:solidFill>
                <a:latin typeface="Calibri" charset="0"/>
              </a:rPr>
              <a:t>Jonathan Stone</a:t>
            </a:r>
          </a:p>
        </p:txBody>
      </p:sp>
      <p:pic>
        <p:nvPicPr>
          <p:cNvPr id="8" name="Picture 7" descr="Jonatha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281894"/>
            <a:ext cx="5273859" cy="3955394"/>
          </a:xfrm>
          <a:prstGeom prst="rect">
            <a:avLst/>
          </a:prstGeom>
        </p:spPr>
      </p:pic>
    </p:spTree>
    <p:extLst>
      <p:ext uri="{BB962C8B-B14F-4D97-AF65-F5344CB8AC3E}">
        <p14:creationId xmlns:p14="http://schemas.microsoft.com/office/powerpoint/2010/main" val="47067704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18" descr="IMG_5170"/>
          <p:cNvPicPr>
            <a:picLocks noGrp="1" noChangeAspect="1" noChangeArrowheads="1"/>
          </p:cNvPicPr>
          <p:nvPr>
            <p:ph type="ctrTitle"/>
          </p:nvPr>
        </p:nvPicPr>
        <p:blipFill>
          <a:blip r:embed="rId2" cstate="screen">
            <a:extLst>
              <a:ext uri="{28A0092B-C50C-407E-A947-70E740481C1C}">
                <a14:useLocalDpi xmlns:a14="http://schemas.microsoft.com/office/drawing/2010/main"/>
              </a:ext>
            </a:extLst>
          </a:blip>
          <a:srcRect/>
          <a:stretch>
            <a:fillRect/>
          </a:stretch>
        </p:blipFill>
        <p:spPr>
          <a:xfrm>
            <a:off x="-1471506" y="-2882274"/>
            <a:ext cx="13455506" cy="8970338"/>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2051" name="Rectangle 3"/>
          <p:cNvSpPr>
            <a:spLocks noGrp="1" noChangeArrowheads="1"/>
          </p:cNvSpPr>
          <p:nvPr>
            <p:ph type="subTitle" idx="1"/>
          </p:nvPr>
        </p:nvSpPr>
        <p:spPr>
          <a:xfrm>
            <a:off x="0" y="6092825"/>
            <a:ext cx="9144000" cy="765175"/>
          </a:xfrm>
        </p:spPr>
        <p:txBody>
          <a:bodyPr anchor="ctr"/>
          <a:lstStyle/>
          <a:p>
            <a:pPr eaLnBrk="1" hangingPunct="1">
              <a:defRPr/>
            </a:pPr>
            <a:r>
              <a:rPr lang="en-US" sz="2800" b="1" dirty="0">
                <a:latin typeface="Comic Sans MS" charset="0"/>
              </a:rPr>
              <a:t>Corea Family in Bangkok, Thailand since July 2008</a:t>
            </a:r>
            <a:endParaRPr lang="th-TH" sz="2800" b="1" dirty="0">
              <a:latin typeface="Comic Sans MS" charset="0"/>
            </a:endParaRPr>
          </a:p>
        </p:txBody>
      </p:sp>
    </p:spTree>
    <p:extLst>
      <p:ext uri="{BB962C8B-B14F-4D97-AF65-F5344CB8AC3E}">
        <p14:creationId xmlns:p14="http://schemas.microsoft.com/office/powerpoint/2010/main" val="12778145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7" name="Picture 4" descr="IMG_392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007" y="0"/>
            <a:ext cx="9186007" cy="6878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title"/>
          </p:nvPr>
        </p:nvSpPr>
        <p:spPr>
          <a:xfrm>
            <a:off x="0" y="-1"/>
            <a:ext cx="9144000" cy="1894089"/>
          </a:xfrm>
          <a:solidFill>
            <a:schemeClr val="tx1"/>
          </a:solidFill>
        </p:spPr>
        <p:txBody>
          <a:bodyPr/>
          <a:lstStyle/>
          <a:p>
            <a:pPr eaLnBrk="1" hangingPunct="1">
              <a:defRPr/>
            </a:pPr>
            <a:r>
              <a:rPr lang="en-GB" b="1" dirty="0" err="1">
                <a:solidFill>
                  <a:schemeClr val="bg1"/>
                </a:solidFill>
              </a:rPr>
              <a:t>Manik's</a:t>
            </a:r>
            <a:r>
              <a:rPr lang="en-GB" b="1" dirty="0">
                <a:solidFill>
                  <a:schemeClr val="bg1"/>
                </a:solidFill>
              </a:rPr>
              <a:t> International Church Plant</a:t>
            </a:r>
          </a:p>
        </p:txBody>
      </p:sp>
    </p:spTree>
    <p:extLst>
      <p:ext uri="{BB962C8B-B14F-4D97-AF65-F5344CB8AC3E}">
        <p14:creationId xmlns:p14="http://schemas.microsoft.com/office/powerpoint/2010/main" val="59199672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p:nvPr/>
        </p:nvSpPr>
        <p:spPr>
          <a:xfrm>
            <a:off x="-107950" y="-100013"/>
            <a:ext cx="9359900" cy="71294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2400">
              <a:solidFill>
                <a:prstClr val="white"/>
              </a:solidFill>
              <a:latin typeface="Calibri"/>
            </a:endParaRPr>
          </a:p>
        </p:txBody>
      </p:sp>
      <p:sp>
        <p:nvSpPr>
          <p:cNvPr id="243715" name="Rectangle 2"/>
          <p:cNvSpPr>
            <a:spLocks noGrp="1" noChangeArrowheads="1"/>
          </p:cNvSpPr>
          <p:nvPr>
            <p:ph type="title" idx="4294967295"/>
          </p:nvPr>
        </p:nvSpPr>
        <p:spPr>
          <a:xfrm>
            <a:off x="0" y="-1447800"/>
            <a:ext cx="8432800" cy="1371600"/>
          </a:xfrm>
        </p:spPr>
        <p:txBody>
          <a:bodyPr/>
          <a:lstStyle/>
          <a:p>
            <a:r>
              <a:rPr lang="en-US">
                <a:solidFill>
                  <a:schemeClr val="accent1"/>
                </a:solidFill>
                <a:latin typeface="Arial" charset="0"/>
                <a:ea typeface="ＭＳ Ｐゴシック" charset="0"/>
                <a:cs typeface="ＭＳ Ｐゴシック" charset="0"/>
              </a:rPr>
              <a:t>Lakeside Family Centre</a:t>
            </a:r>
          </a:p>
        </p:txBody>
      </p:sp>
      <p:pic>
        <p:nvPicPr>
          <p:cNvPr id="24371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3400" y="914400"/>
            <a:ext cx="3581400" cy="514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3717" name="Picture 2" descr="Albina_directory.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19638" y="685800"/>
            <a:ext cx="3617912" cy="5160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3718" name="Rectangle 2"/>
          <p:cNvSpPr txBox="1">
            <a:spLocks noChangeArrowheads="1"/>
          </p:cNvSpPr>
          <p:nvPr/>
        </p:nvSpPr>
        <p:spPr bwMode="auto">
          <a:xfrm>
            <a:off x="4114800" y="5557838"/>
            <a:ext cx="4827588"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sz="4400" b="1">
                <a:solidFill>
                  <a:srgbClr val="000000"/>
                </a:solidFill>
              </a:rPr>
              <a:t>Albina Chan</a:t>
            </a:r>
          </a:p>
        </p:txBody>
      </p:sp>
    </p:spTree>
    <p:extLst>
      <p:ext uri="{BB962C8B-B14F-4D97-AF65-F5344CB8AC3E}">
        <p14:creationId xmlns:p14="http://schemas.microsoft.com/office/powerpoint/2010/main" val="2498184358"/>
      </p:ext>
    </p:extLst>
  </p:cSld>
  <p:clrMapOvr>
    <a:overrideClrMapping bg1="lt1" tx1="dk1" bg2="lt2" tx2="dk2" accent1="accent1" accent2="accent2" accent3="accent3" accent4="accent4" accent5="accent5" accent6="accent6" hlink="hlink" folHlink="folHlink"/>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34549"/>
            <a:ext cx="9144000" cy="1328192"/>
          </a:xfrm>
          <a:effectLst/>
        </p:spPr>
        <p:txBody>
          <a:bodyPr>
            <a:normAutofit/>
          </a:bodyPr>
          <a:lstStyle/>
          <a:p>
            <a:pPr>
              <a:defRPr/>
            </a:pPr>
            <a:r>
              <a:rPr lang="en-US" sz="6600" b="1" dirty="0">
                <a:effectLst>
                  <a:glow rad="165100">
                    <a:schemeClr val="tx1"/>
                  </a:glow>
                </a:effectLst>
                <a:ea typeface="ＭＳ Ｐゴシック" charset="0"/>
              </a:rPr>
              <a:t>Prison</a:t>
            </a: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prstClr val="white"/>
                </a:solidFill>
                <a:effectLst>
                  <a:glow rad="165100">
                    <a:prstClr val="black"/>
                  </a:glow>
                </a:effectLst>
                <a:ea typeface="ＭＳ Ｐゴシック" charset="0"/>
              </a:rPr>
              <a:t>"I have given you an open door that no one can shut" (3:8)</a:t>
            </a:r>
          </a:p>
        </p:txBody>
      </p:sp>
      <p:pic>
        <p:nvPicPr>
          <p:cNvPr id="2" name="Picture 1"/>
          <p:cNvPicPr>
            <a:picLocks noChangeAspect="1"/>
          </p:cNvPicPr>
          <p:nvPr/>
        </p:nvPicPr>
        <p:blipFill>
          <a:blip r:embed="rId3"/>
          <a:stretch>
            <a:fillRect/>
          </a:stretch>
        </p:blipFill>
        <p:spPr>
          <a:xfrm>
            <a:off x="0" y="1338496"/>
            <a:ext cx="9144000" cy="4814957"/>
          </a:xfrm>
          <a:prstGeom prst="rect">
            <a:avLst/>
          </a:prstGeom>
        </p:spPr>
      </p:pic>
      <p:sp>
        <p:nvSpPr>
          <p:cNvPr id="6" name="Rectangle 2"/>
          <p:cNvSpPr txBox="1">
            <a:spLocks noChangeArrowheads="1"/>
          </p:cNvSpPr>
          <p:nvPr/>
        </p:nvSpPr>
        <p:spPr>
          <a:xfrm>
            <a:off x="0" y="5053860"/>
            <a:ext cx="9144000" cy="1328192"/>
          </a:xfrm>
          <a:prstGeom prst="rect">
            <a:avLst/>
          </a:prstGeom>
          <a:solidFill>
            <a:srgbClr val="000000"/>
          </a:solidFill>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en-US" sz="8800" b="1" i="1" dirty="0">
                <a:effectLst>
                  <a:glow rad="165100">
                    <a:schemeClr val="tx1"/>
                  </a:glow>
                </a:effectLst>
                <a:latin typeface="Noteworthy Light"/>
                <a:ea typeface="ＭＳ Ｐゴシック" charset="0"/>
                <a:cs typeface="Noteworthy Light"/>
              </a:rPr>
              <a:t>EVANGELISM</a:t>
            </a:r>
          </a:p>
        </p:txBody>
      </p:sp>
    </p:spTree>
    <p:extLst>
      <p:ext uri="{BB962C8B-B14F-4D97-AF65-F5344CB8AC3E}">
        <p14:creationId xmlns:p14="http://schemas.microsoft.com/office/powerpoint/2010/main" val="246895936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42900"/>
            <a:ext cx="9144000" cy="6172200"/>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en-US" b="1" dirty="0">
                <a:effectLst>
                  <a:glow rad="165100">
                    <a:schemeClr val="tx1"/>
                  </a:glow>
                </a:effectLst>
                <a:ea typeface="ＭＳ Ｐゴシック" charset="0"/>
              </a:rPr>
              <a:t>Ineffective Evangelism</a:t>
            </a:r>
          </a:p>
        </p:txBody>
      </p:sp>
    </p:spTree>
    <p:extLst>
      <p:ext uri="{BB962C8B-B14F-4D97-AF65-F5344CB8AC3E}">
        <p14:creationId xmlns:p14="http://schemas.microsoft.com/office/powerpoint/2010/main" val="245647239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5811608" y="2338068"/>
            <a:ext cx="3332391" cy="4519931"/>
          </a:xfrm>
          <a:effectLst/>
        </p:spPr>
        <p:txBody>
          <a:bodyPr>
            <a:normAutofit/>
          </a:bodyPr>
          <a:lstStyle/>
          <a:p>
            <a:pPr>
              <a:defRPr/>
            </a:pPr>
            <a:r>
              <a:rPr lang="en-US" b="1" dirty="0">
                <a:effectLst>
                  <a:glow rad="165100">
                    <a:schemeClr val="tx1"/>
                  </a:glow>
                </a:effectLst>
                <a:ea typeface="ＭＳ Ｐゴシック" charset="0"/>
              </a:rPr>
              <a:t>Let's be enfolding</a:t>
            </a:r>
          </a:p>
        </p:txBody>
      </p:sp>
      <p:pic>
        <p:nvPicPr>
          <p:cNvPr id="2" name="Picture 1"/>
          <p:cNvPicPr>
            <a:picLocks noChangeAspect="1"/>
          </p:cNvPicPr>
          <p:nvPr/>
        </p:nvPicPr>
        <p:blipFill>
          <a:blip r:embed="rId3"/>
          <a:stretch>
            <a:fillRect/>
          </a:stretch>
        </p:blipFill>
        <p:spPr>
          <a:xfrm>
            <a:off x="21057" y="44450"/>
            <a:ext cx="5790552" cy="6813550"/>
          </a:xfrm>
          <a:prstGeom prst="rect">
            <a:avLst/>
          </a:prstGeom>
        </p:spPr>
      </p:pic>
      <p:grpSp>
        <p:nvGrpSpPr>
          <p:cNvPr id="4" name="Group 3"/>
          <p:cNvGrpSpPr/>
          <p:nvPr/>
        </p:nvGrpSpPr>
        <p:grpSpPr>
          <a:xfrm>
            <a:off x="548106" y="668421"/>
            <a:ext cx="2459790" cy="1042736"/>
            <a:chOff x="548106" y="668421"/>
            <a:chExt cx="2459790" cy="1042736"/>
          </a:xfrm>
        </p:grpSpPr>
        <p:sp>
          <p:nvSpPr>
            <p:cNvPr id="3" name="Oval 2"/>
            <p:cNvSpPr/>
            <p:nvPr/>
          </p:nvSpPr>
          <p:spPr>
            <a:xfrm>
              <a:off x="548106" y="668421"/>
              <a:ext cx="1363579" cy="100263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2400">
                <a:solidFill>
                  <a:prstClr val="white"/>
                </a:solidFill>
                <a:latin typeface="Calibri"/>
              </a:endParaRPr>
            </a:p>
          </p:txBody>
        </p:sp>
        <p:sp>
          <p:nvSpPr>
            <p:cNvPr id="5" name="Oval 4"/>
            <p:cNvSpPr/>
            <p:nvPr/>
          </p:nvSpPr>
          <p:spPr>
            <a:xfrm>
              <a:off x="1644317" y="708526"/>
              <a:ext cx="1363579" cy="100263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2400">
                <a:solidFill>
                  <a:prstClr val="white"/>
                </a:solidFill>
                <a:latin typeface="Calibri"/>
              </a:endParaRPr>
            </a:p>
          </p:txBody>
        </p:sp>
        <p:sp>
          <p:nvSpPr>
            <p:cNvPr id="6" name="Oval 5"/>
            <p:cNvSpPr/>
            <p:nvPr/>
          </p:nvSpPr>
          <p:spPr>
            <a:xfrm>
              <a:off x="1096212" y="695158"/>
              <a:ext cx="1363579" cy="100263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lang="en-US" sz="2400">
                <a:solidFill>
                  <a:prstClr val="white"/>
                </a:solidFill>
                <a:latin typeface="Calibri"/>
              </a:endParaRPr>
            </a:p>
          </p:txBody>
        </p:sp>
      </p:grpSp>
      <p:sp>
        <p:nvSpPr>
          <p:cNvPr id="7" name="TextBox 6"/>
          <p:cNvSpPr txBox="1"/>
          <p:nvPr/>
        </p:nvSpPr>
        <p:spPr>
          <a:xfrm>
            <a:off x="655051" y="601582"/>
            <a:ext cx="2406315" cy="1200328"/>
          </a:xfrm>
          <a:prstGeom prst="rect">
            <a:avLst/>
          </a:prstGeom>
          <a:noFill/>
        </p:spPr>
        <p:txBody>
          <a:bodyPr wrap="square" rtlCol="0">
            <a:spAutoFit/>
          </a:bodyPr>
          <a:lstStyle/>
          <a:p>
            <a:pPr algn="ctr" defTabSz="914400" eaLnBrk="0" fontAlgn="base" hangingPunct="0">
              <a:spcBef>
                <a:spcPct val="0"/>
              </a:spcBef>
              <a:spcAft>
                <a:spcPct val="0"/>
              </a:spcAft>
            </a:pPr>
            <a:r>
              <a:rPr lang="en-US" sz="2400" b="1" dirty="0">
                <a:solidFill>
                  <a:prstClr val="black"/>
                </a:solidFill>
                <a:latin typeface="Comic Sans MS" charset="0"/>
                <a:ea typeface="ＭＳ Ｐゴシック" charset="0"/>
                <a:cs typeface="ＭＳ Ｐゴシック" charset="0"/>
              </a:rPr>
              <a:t>It guarantees me a seat all to myself.</a:t>
            </a:r>
          </a:p>
        </p:txBody>
      </p:sp>
      <p:sp>
        <p:nvSpPr>
          <p:cNvPr id="9" name="TextBox 8"/>
          <p:cNvSpPr txBox="1"/>
          <p:nvPr/>
        </p:nvSpPr>
        <p:spPr>
          <a:xfrm rot="233386">
            <a:off x="-525831" y="7023578"/>
            <a:ext cx="1430421" cy="1569660"/>
          </a:xfrm>
          <a:prstGeom prst="rect">
            <a:avLst/>
          </a:prstGeom>
          <a:solidFill>
            <a:schemeClr val="tx2"/>
          </a:solidFill>
        </p:spPr>
        <p:txBody>
          <a:bodyPr wrap="square" rtlCol="0">
            <a:spAutoFit/>
          </a:bodyPr>
          <a:lstStyle/>
          <a:p>
            <a:pPr algn="ctr" defTabSz="914400" eaLnBrk="0" fontAlgn="base" hangingPunct="0">
              <a:spcBef>
                <a:spcPct val="0"/>
              </a:spcBef>
              <a:spcAft>
                <a:spcPct val="0"/>
              </a:spcAft>
            </a:pPr>
            <a:r>
              <a:rPr lang="en-US" sz="2400" b="1" dirty="0">
                <a:solidFill>
                  <a:prstClr val="white"/>
                </a:solidFill>
                <a:latin typeface="Comic Sans MS" charset="0"/>
                <a:ea typeface="ＭＳ Ｐゴシック" charset="0"/>
                <a:cs typeface="ＭＳ Ｐゴシック" charset="0"/>
              </a:rPr>
              <a:t>LET'S TALK ABOUT JESUS</a:t>
            </a:r>
          </a:p>
        </p:txBody>
      </p:sp>
      <p:sp>
        <p:nvSpPr>
          <p:cNvPr id="10" name="TextBox 9"/>
          <p:cNvSpPr txBox="1"/>
          <p:nvPr/>
        </p:nvSpPr>
        <p:spPr>
          <a:xfrm>
            <a:off x="9371675" y="915918"/>
            <a:ext cx="948745" cy="707886"/>
          </a:xfrm>
          <a:prstGeom prst="rect">
            <a:avLst/>
          </a:prstGeom>
          <a:solidFill>
            <a:srgbClr val="FFFF00"/>
          </a:solidFill>
        </p:spPr>
        <p:txBody>
          <a:bodyPr wrap="square" rtlCol="0">
            <a:spAutoFit/>
            <a:scene3d>
              <a:camera prst="isometricOffAxis2Right"/>
              <a:lightRig rig="threePt" dir="t"/>
            </a:scene3d>
          </a:bodyPr>
          <a:lstStyle/>
          <a:p>
            <a:pPr algn="ctr" defTabSz="914400" eaLnBrk="0" fontAlgn="base" hangingPunct="0">
              <a:spcBef>
                <a:spcPct val="0"/>
              </a:spcBef>
              <a:spcAft>
                <a:spcPct val="0"/>
              </a:spcAft>
            </a:pPr>
            <a:r>
              <a:rPr lang="en-US" sz="2000" b="1" dirty="0">
                <a:solidFill>
                  <a:prstClr val="black"/>
                </a:solidFill>
                <a:latin typeface="Arial"/>
                <a:ea typeface="ＭＳ Ｐゴシック" charset="0"/>
                <a:cs typeface="Arial"/>
              </a:rPr>
              <a:t>BUS STOP</a:t>
            </a:r>
          </a:p>
        </p:txBody>
      </p:sp>
      <p:sp>
        <p:nvSpPr>
          <p:cNvPr id="11" name="梯形 2"/>
          <p:cNvSpPr/>
          <p:nvPr/>
        </p:nvSpPr>
        <p:spPr>
          <a:xfrm>
            <a:off x="1096212" y="6976868"/>
            <a:ext cx="1698908" cy="1553825"/>
          </a:xfrm>
          <a:prstGeom prst="trapezoid">
            <a:avLst/>
          </a:prstGeom>
          <a:solidFill>
            <a:schemeClr val="tx2"/>
          </a:solidFill>
        </p:spPr>
        <p:txBody>
          <a:bodyPr wrap="square" rtlCol="0">
            <a:spAutoFit/>
          </a:bodyPr>
          <a:lstStyle/>
          <a:p>
            <a:pPr algn="ctr" defTabSz="914400" eaLnBrk="0" fontAlgn="base" hangingPunct="0">
              <a:spcBef>
                <a:spcPct val="0"/>
              </a:spcBef>
              <a:spcAft>
                <a:spcPct val="0"/>
              </a:spcAft>
            </a:pPr>
            <a:r>
              <a:rPr lang="en-US" altLang="zh-CN" sz="2000" b="1" dirty="0">
                <a:solidFill>
                  <a:prstClr val="white"/>
                </a:solidFill>
                <a:latin typeface="Comic Sans MS" charset="0"/>
                <a:ea typeface="ＭＳ Ｐゴシック" charset="0"/>
                <a:cs typeface="ＭＳ Ｐゴシック" charset="0"/>
              </a:rPr>
              <a:t>LET’S TALK ABOUT JESUS</a:t>
            </a:r>
            <a:endParaRPr lang="zh-CN" altLang="en-US" sz="2000" b="1" dirty="0">
              <a:solidFill>
                <a:prstClr val="white"/>
              </a:solidFill>
              <a:latin typeface="Comic Sans MS" charset="0"/>
              <a:ea typeface="ＭＳ Ｐゴシック" charset="0"/>
              <a:cs typeface="ＭＳ Ｐゴシック" charset="0"/>
            </a:endParaRPr>
          </a:p>
        </p:txBody>
      </p:sp>
      <p:sp>
        <p:nvSpPr>
          <p:cNvPr id="12" name="平行四边形 6"/>
          <p:cNvSpPr/>
          <p:nvPr/>
        </p:nvSpPr>
        <p:spPr>
          <a:xfrm rot="21135418">
            <a:off x="3000338" y="6871361"/>
            <a:ext cx="1250458" cy="1336314"/>
          </a:xfrm>
          <a:prstGeom prst="parallelogram">
            <a:avLst/>
          </a:prstGeom>
          <a:solidFill>
            <a:srgbClr val="DCDC00"/>
          </a:solidFill>
          <a:ln>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000" b="1" spc="-100" dirty="0">
                <a:solidFill>
                  <a:schemeClr val="tx1"/>
                </a:solidFill>
                <a:latin typeface="ＭＳ Ｐゴシック"/>
                <a:ea typeface="ＭＳ Ｐゴシック"/>
                <a:cs typeface="ＭＳ Ｐゴシック"/>
              </a:rPr>
              <a:t>BUS STOP</a:t>
            </a:r>
            <a:endParaRPr kumimoji="1" lang="zh-CN" altLang="en-US" sz="2000" b="1" spc="-100" dirty="0">
              <a:solidFill>
                <a:schemeClr val="tx1"/>
              </a:solidFill>
              <a:latin typeface="ＭＳ Ｐゴシック"/>
              <a:ea typeface="ＭＳ Ｐゴシック"/>
              <a:cs typeface="ＭＳ Ｐゴシック"/>
            </a:endParaRPr>
          </a:p>
        </p:txBody>
      </p:sp>
    </p:spTree>
    <p:extLst>
      <p:ext uri="{BB962C8B-B14F-4D97-AF65-F5344CB8AC3E}">
        <p14:creationId xmlns:p14="http://schemas.microsoft.com/office/powerpoint/2010/main" val="297855172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22556"/>
            <a:ext cx="9144000" cy="6015789"/>
          </a:xfrm>
          <a:prstGeom prst="rect">
            <a:avLst/>
          </a:prstGeom>
        </p:spPr>
      </p:pic>
      <p:sp>
        <p:nvSpPr>
          <p:cNvPr id="841730" name="Rectangle 2"/>
          <p:cNvSpPr>
            <a:spLocks noGrp="1" noChangeArrowheads="1"/>
          </p:cNvSpPr>
          <p:nvPr>
            <p:ph type="title"/>
          </p:nvPr>
        </p:nvSpPr>
        <p:spPr>
          <a:xfrm>
            <a:off x="0" y="490628"/>
            <a:ext cx="9144000" cy="1328192"/>
          </a:xfrm>
          <a:effectLst/>
        </p:spPr>
        <p:txBody>
          <a:bodyPr>
            <a:noAutofit/>
          </a:bodyPr>
          <a:lstStyle/>
          <a:p>
            <a:pPr>
              <a:defRPr/>
            </a:pPr>
            <a:r>
              <a:rPr lang="en-US" sz="4800" b="1" dirty="0">
                <a:effectLst>
                  <a:glow rad="165100">
                    <a:schemeClr val="tx1"/>
                  </a:glow>
                </a:effectLst>
                <a:ea typeface="ＭＳ Ｐゴシック" charset="0"/>
              </a:rPr>
              <a:t>Your place of work is a mission field too!</a:t>
            </a:r>
          </a:p>
        </p:txBody>
      </p:sp>
      <p:sp>
        <p:nvSpPr>
          <p:cNvPr id="5" name="Rectangle 2"/>
          <p:cNvSpPr txBox="1">
            <a:spLocks noChangeArrowheads="1"/>
          </p:cNvSpPr>
          <p:nvPr/>
        </p:nvSpPr>
        <p:spPr bwMode="auto">
          <a:xfrm>
            <a:off x="0" y="3486948"/>
            <a:ext cx="5269819" cy="27503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prstClr val="white"/>
                </a:solidFill>
                <a:effectLst>
                  <a:glow rad="165100">
                    <a:prstClr val="black"/>
                  </a:glow>
                </a:effectLst>
                <a:ea typeface="ＭＳ Ｐゴシック" charset="0"/>
              </a:rPr>
              <a:t>"I have given you an open door that no one can shut" (3:8)</a:t>
            </a:r>
          </a:p>
        </p:txBody>
      </p:sp>
    </p:spTree>
    <p:extLst>
      <p:ext uri="{BB962C8B-B14F-4D97-AF65-F5344CB8AC3E}">
        <p14:creationId xmlns:p14="http://schemas.microsoft.com/office/powerpoint/2010/main" val="391098549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995860"/>
            <a:ext cx="9109048" cy="4102658"/>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en-US" sz="6000" b="1" dirty="0">
                <a:effectLst>
                  <a:glow rad="165100">
                    <a:schemeClr val="tx1"/>
                  </a:glow>
                </a:effectLst>
                <a:ea typeface="ＭＳ Ｐゴシック" charset="0"/>
              </a:rPr>
              <a:t>Just talk to people!</a:t>
            </a: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prstClr val="white"/>
                </a:solidFill>
                <a:effectLst>
                  <a:glow rad="165100">
                    <a:prstClr val="black"/>
                  </a:glow>
                </a:effectLst>
                <a:ea typeface="ＭＳ Ｐゴシック" charset="0"/>
              </a:rPr>
              <a:t>"I have given you an open door that no one can shut" (3:8)</a:t>
            </a:r>
          </a:p>
        </p:txBody>
      </p:sp>
    </p:spTree>
    <p:extLst>
      <p:ext uri="{BB962C8B-B14F-4D97-AF65-F5344CB8AC3E}">
        <p14:creationId xmlns:p14="http://schemas.microsoft.com/office/powerpoint/2010/main" val="114193934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74831" cy="6858001"/>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en-US" b="1" dirty="0">
                <a:effectLst>
                  <a:glow rad="165100">
                    <a:schemeClr val="tx1"/>
                  </a:glow>
                </a:effectLst>
                <a:ea typeface="ＭＳ Ｐゴシック" charset="0"/>
              </a:rPr>
              <a:t>So how </a:t>
            </a:r>
            <a:r>
              <a:rPr lang="en-US" b="1" dirty="0">
                <a:solidFill>
                  <a:prstClr val="white"/>
                </a:solidFill>
                <a:effectLst>
                  <a:glow rad="165100">
                    <a:schemeClr val="tx1"/>
                  </a:glow>
                </a:effectLst>
                <a:ea typeface="ＭＳ Ｐゴシック" charset="0"/>
              </a:rPr>
              <a:t>does Jesus encourage us to </a:t>
            </a:r>
            <a:r>
              <a:rPr lang="en-US" b="1" dirty="0">
                <a:solidFill>
                  <a:srgbClr val="FFFF00"/>
                </a:solidFill>
                <a:effectLst>
                  <a:glow rad="165100">
                    <a:schemeClr val="tx1"/>
                  </a:glow>
                </a:effectLst>
                <a:ea typeface="ＭＳ Ｐゴシック" charset="0"/>
              </a:rPr>
              <a:t>reach out</a:t>
            </a:r>
            <a:r>
              <a:rPr lang="en-US" b="1" dirty="0">
                <a:solidFill>
                  <a:prstClr val="white"/>
                </a:solidFill>
                <a:effectLst>
                  <a:glow rad="165100">
                    <a:schemeClr val="tx1"/>
                  </a:glow>
                </a:effectLst>
                <a:ea typeface="ＭＳ Ｐゴシック" charset="0"/>
              </a:rPr>
              <a:t>?</a:t>
            </a:r>
            <a:endParaRPr lang="en-US" b="1" dirty="0">
              <a:effectLst>
                <a:glow rad="165100">
                  <a:schemeClr val="tx1"/>
                </a:glow>
              </a:effectLst>
              <a:ea typeface="ＭＳ Ｐゴシック" charset="0"/>
            </a:endParaRPr>
          </a:p>
        </p:txBody>
      </p:sp>
      <p:sp>
        <p:nvSpPr>
          <p:cNvPr id="4" name="Rectangle 2"/>
          <p:cNvSpPr txBox="1">
            <a:spLocks noChangeArrowheads="1"/>
          </p:cNvSpPr>
          <p:nvPr/>
        </p:nvSpPr>
        <p:spPr>
          <a:xfrm>
            <a:off x="-1" y="3070563"/>
            <a:ext cx="9144000" cy="132819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en-US" sz="7200" b="1" dirty="0">
                <a:effectLst>
                  <a:glow rad="165100">
                    <a:prstClr val="black"/>
                  </a:glow>
                </a:effectLst>
                <a:ea typeface="ＭＳ Ｐゴシック" charset="0"/>
              </a:rPr>
              <a:t>In two ways…</a:t>
            </a:r>
          </a:p>
        </p:txBody>
      </p:sp>
      <p:sp>
        <p:nvSpPr>
          <p:cNvPr id="5" name="Rectangle 2"/>
          <p:cNvSpPr txBox="1">
            <a:spLocks noChangeArrowheads="1"/>
          </p:cNvSpPr>
          <p:nvPr/>
        </p:nvSpPr>
        <p:spPr>
          <a:xfrm>
            <a:off x="-1" y="5529808"/>
            <a:ext cx="8687935" cy="132819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r">
              <a:defRPr/>
            </a:pPr>
            <a:r>
              <a:rPr lang="en-US" sz="5400" b="1" i="1" dirty="0">
                <a:effectLst>
                  <a:glow rad="165100">
                    <a:prstClr val="black"/>
                  </a:glow>
                </a:effectLst>
                <a:ea typeface="ＭＳ Ｐゴシック" charset="0"/>
              </a:rPr>
              <a:t>Rev. 3:7-13</a:t>
            </a:r>
          </a:p>
        </p:txBody>
      </p:sp>
    </p:spTree>
    <p:extLst>
      <p:ext uri="{BB962C8B-B14F-4D97-AF65-F5344CB8AC3E}">
        <p14:creationId xmlns:p14="http://schemas.microsoft.com/office/powerpoint/2010/main" val="472320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Trailes</a:t>
            </a:r>
          </a:p>
        </p:txBody>
      </p:sp>
      <p:sp>
        <p:nvSpPr>
          <p:cNvPr id="24" name="TextBox 23"/>
          <p:cNvSpPr txBox="1"/>
          <p:nvPr/>
        </p:nvSpPr>
        <p:spPr>
          <a:xfrm>
            <a:off x="370840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Nysa</a:t>
            </a:r>
          </a:p>
        </p:txBody>
      </p:sp>
      <p:sp>
        <p:nvSpPr>
          <p:cNvPr id="778244" name="Title 1"/>
          <p:cNvSpPr>
            <a:spLocks noGrp="1"/>
          </p:cNvSpPr>
          <p:nvPr>
            <p:ph type="title"/>
          </p:nvPr>
        </p:nvSpPr>
        <p:spPr>
          <a:xfrm>
            <a:off x="-31750" y="-26988"/>
            <a:ext cx="9212263" cy="719138"/>
          </a:xfrm>
        </p:spPr>
        <p:txBody>
          <a:bodyPr/>
          <a:lstStyle/>
          <a:p>
            <a:r>
              <a:rPr lang="en-US">
                <a:latin typeface="Arial" charset="0"/>
                <a:ea typeface="ＭＳ Ｐゴシック" charset="0"/>
              </a:rPr>
              <a:t>The 7 Churches (Rev. 2–3)</a:t>
            </a: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Erythrae</a:t>
            </a: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Aphrodisias</a:t>
            </a: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Eumenia</a:t>
            </a: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Aezani</a:t>
            </a: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Alabanda</a:t>
            </a: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Lebedus</a:t>
            </a: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Adramyttium</a:t>
            </a: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Patmos</a:t>
            </a: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8703" y="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345</a:t>
            </a:r>
          </a:p>
        </p:txBody>
      </p:sp>
    </p:spTree>
    <p:extLst>
      <p:ext uri="{BB962C8B-B14F-4D97-AF65-F5344CB8AC3E}">
        <p14:creationId xmlns:p14="http://schemas.microsoft.com/office/powerpoint/2010/main" val="449999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63" grpId="0" animBg="1"/>
      <p:bldP spid="5" grpId="0" animBg="1"/>
      <p:bldP spid="9" grpId="0" animBg="1"/>
      <p:bldP spid="11" grpId="0" animBg="1"/>
      <p:bldP spid="13" grpId="0" animBg="1"/>
      <p:bldP spid="15" grpId="0" animBg="1"/>
      <p:bldP spid="17" grpId="0" animBg="1"/>
      <p:bldP spid="19"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en-US" b="1" dirty="0">
                <a:effectLst>
                  <a:glow rad="165100">
                    <a:schemeClr val="tx1"/>
                  </a:glow>
                </a:effectLst>
                <a:ea typeface="ＭＳ Ｐゴシック" charset="0"/>
              </a:rPr>
              <a:t>I. Christ </a:t>
            </a:r>
            <a:r>
              <a:rPr lang="en-US" b="1" dirty="0">
                <a:solidFill>
                  <a:srgbClr val="FFFF00"/>
                </a:solidFill>
                <a:effectLst>
                  <a:glow rad="165100">
                    <a:schemeClr val="tx1"/>
                  </a:glow>
                </a:effectLst>
                <a:ea typeface="ＭＳ Ｐゴシック" charset="0"/>
              </a:rPr>
              <a:t>opens</a:t>
            </a:r>
            <a:r>
              <a:rPr lang="en-US" b="1" dirty="0">
                <a:effectLst>
                  <a:glow rad="165100">
                    <a:schemeClr val="tx1"/>
                  </a:glow>
                </a:effectLst>
                <a:ea typeface="ＭＳ Ｐゴシック" charset="0"/>
              </a:rPr>
              <a:t> doors for witness (3:7-8). </a:t>
            </a:r>
          </a:p>
        </p:txBody>
      </p:sp>
      <p:pic>
        <p:nvPicPr>
          <p:cNvPr id="2" name="Picture 1"/>
          <p:cNvPicPr>
            <a:picLocks noChangeAspect="1"/>
          </p:cNvPicPr>
          <p:nvPr/>
        </p:nvPicPr>
        <p:blipFill>
          <a:blip r:embed="rId3"/>
          <a:stretch>
            <a:fillRect/>
          </a:stretch>
        </p:blipFill>
        <p:spPr>
          <a:xfrm>
            <a:off x="1727200" y="2112968"/>
            <a:ext cx="5689600" cy="4254500"/>
          </a:xfrm>
          <a:prstGeom prst="rect">
            <a:avLst/>
          </a:prstGeom>
        </p:spPr>
      </p:pic>
    </p:spTree>
    <p:extLst>
      <p:ext uri="{BB962C8B-B14F-4D97-AF65-F5344CB8AC3E}">
        <p14:creationId xmlns:p14="http://schemas.microsoft.com/office/powerpoint/2010/main" val="187445166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en-US" sz="4800" b="1" dirty="0">
                <a:effectLst>
                  <a:glow rad="165100">
                    <a:schemeClr val="tx1"/>
                  </a:glow>
                </a:effectLst>
                <a:ea typeface="ＭＳ Ｐゴシック" charset="0"/>
              </a:rPr>
              <a:t>II. Christ promises </a:t>
            </a:r>
            <a:r>
              <a:rPr lang="en-US" sz="4800" b="1" dirty="0">
                <a:solidFill>
                  <a:srgbClr val="FFFF00"/>
                </a:solidFill>
                <a:effectLst>
                  <a:glow rad="165100">
                    <a:schemeClr val="tx1"/>
                  </a:glow>
                </a:effectLst>
                <a:ea typeface="ＭＳ Ｐゴシック" charset="0"/>
              </a:rPr>
              <a:t>rewards</a:t>
            </a:r>
            <a:r>
              <a:rPr lang="en-US" sz="4800" b="1" dirty="0">
                <a:effectLst>
                  <a:glow rad="165100">
                    <a:schemeClr val="tx1"/>
                  </a:glow>
                </a:effectLst>
                <a:ea typeface="ＭＳ Ｐゴシック" charset="0"/>
              </a:rPr>
              <a:t> for service (3:9-13).</a:t>
            </a:r>
          </a:p>
        </p:txBody>
      </p:sp>
    </p:spTree>
    <p:extLst>
      <p:ext uri="{BB962C8B-B14F-4D97-AF65-F5344CB8AC3E}">
        <p14:creationId xmlns:p14="http://schemas.microsoft.com/office/powerpoint/2010/main" val="398848019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0769"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825"/>
            <a:chOff x="3059832" y="2348880"/>
            <a:chExt cx="2664304" cy="2664312"/>
          </a:xfrm>
        </p:grpSpPr>
        <p:sp>
          <p:nvSpPr>
            <p:cNvPr id="800795" name="Oval Callout 2"/>
            <p:cNvSpPr>
              <a:spLocks noChangeArrowheads="1"/>
            </p:cNvSpPr>
            <p:nvPr/>
          </p:nvSpPr>
          <p:spPr bwMode="auto">
            <a:xfrm>
              <a:off x="3059832" y="2348880"/>
              <a:ext cx="2664304" cy="2664312"/>
            </a:xfrm>
            <a:prstGeom prst="wedgeEllipseCallout">
              <a:avLst>
                <a:gd name="adj1" fmla="val 107778"/>
                <a:gd name="adj2" fmla="val 57255"/>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709309"/>
              <a:ext cx="2448495" cy="1938691"/>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Holy and true, holds the key of David</a:t>
              </a:r>
            </a:p>
          </p:txBody>
        </p:sp>
      </p:grpSp>
      <p:grpSp>
        <p:nvGrpSpPr>
          <p:cNvPr id="7" name="Group 6"/>
          <p:cNvGrpSpPr>
            <a:grpSpLocks/>
          </p:cNvGrpSpPr>
          <p:nvPr/>
        </p:nvGrpSpPr>
        <p:grpSpPr bwMode="auto">
          <a:xfrm>
            <a:off x="2913063" y="2276475"/>
            <a:ext cx="2954337" cy="2808288"/>
            <a:chOff x="2983932" y="2348880"/>
            <a:chExt cx="2963986" cy="2664296"/>
          </a:xfrm>
        </p:grpSpPr>
        <p:sp>
          <p:nvSpPr>
            <p:cNvPr id="800793"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19667"/>
              <a:ext cx="2963986" cy="218987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Deeds, keeps Christ</a:t>
              </a:r>
              <a:r>
                <a:rPr lang="fr-FR" sz="2400" b="1" dirty="0">
                  <a:solidFill>
                    <a:prstClr val="white"/>
                  </a:solidFill>
                  <a:effectLst>
                    <a:outerShdw blurRad="38100" dist="38100" dir="2700000" algn="tl">
                      <a:srgbClr val="000000">
                        <a:alpha val="43137"/>
                      </a:srgbClr>
                    </a:outerShdw>
                  </a:effectLst>
                  <a:latin typeface="Arial"/>
                  <a:ea typeface="ＭＳ Ｐゴシック" charset="0"/>
                  <a:cs typeface="Arial"/>
                </a:rPr>
                <a:t>'</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 word and does not deny His name, endures patiently</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800791"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1865" y="1878167"/>
              <a:ext cx="2012238" cy="1200320"/>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None!</a:t>
              </a:r>
            </a:p>
          </p:txBody>
        </p:sp>
      </p:grpSp>
      <p:grpSp>
        <p:nvGrpSpPr>
          <p:cNvPr id="11" name="Group 10"/>
          <p:cNvGrpSpPr>
            <a:grpSpLocks/>
          </p:cNvGrpSpPr>
          <p:nvPr/>
        </p:nvGrpSpPr>
        <p:grpSpPr bwMode="auto">
          <a:xfrm>
            <a:off x="2060575" y="1349375"/>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9" name="TextBox 18"/>
            <p:cNvSpPr txBox="1"/>
            <p:nvPr/>
          </p:nvSpPr>
          <p:spPr>
            <a:xfrm>
              <a:off x="3060255" y="1412646"/>
              <a:ext cx="2663895" cy="156988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Exhortation</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Hold on to what you have</a:t>
              </a:r>
            </a:p>
          </p:txBody>
        </p:sp>
      </p:grpSp>
      <p:grpSp>
        <p:nvGrpSpPr>
          <p:cNvPr id="28" name="Group 27"/>
          <p:cNvGrpSpPr>
            <a:grpSpLocks noChangeAspect="1"/>
          </p:cNvGrpSpPr>
          <p:nvPr/>
        </p:nvGrpSpPr>
        <p:grpSpPr bwMode="auto">
          <a:xfrm>
            <a:off x="1604962" y="836613"/>
            <a:ext cx="5688013" cy="5688012"/>
            <a:chOff x="1475656" y="836712"/>
            <a:chExt cx="5904656" cy="5688632"/>
          </a:xfrm>
        </p:grpSpPr>
        <p:sp>
          <p:nvSpPr>
            <p:cNvPr id="800787"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30" name="TextBox 29"/>
            <p:cNvSpPr txBox="1"/>
            <p:nvPr/>
          </p:nvSpPr>
          <p:spPr>
            <a:xfrm>
              <a:off x="1923902" y="836712"/>
              <a:ext cx="5008164" cy="1570208"/>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Warning</a:t>
              </a:r>
            </a:p>
            <a:p>
              <a:pPr algn="ctr" defTabSz="914400"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None</a:t>
              </a:r>
            </a:p>
          </p:txBody>
        </p:sp>
      </p:grpSp>
      <p:sp>
        <p:nvSpPr>
          <p:cNvPr id="800775"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Philadelphia (Rev. 3:7-13)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grpSp>
        <p:nvGrpSpPr>
          <p:cNvPr id="13" name="Group 12"/>
          <p:cNvGrpSpPr>
            <a:grpSpLocks noChangeAspect="1"/>
          </p:cNvGrpSpPr>
          <p:nvPr/>
        </p:nvGrpSpPr>
        <p:grpSpPr bwMode="auto">
          <a:xfrm>
            <a:off x="1044575" y="306483"/>
            <a:ext cx="6696075" cy="6694488"/>
            <a:chOff x="1475656" y="836712"/>
            <a:chExt cx="5904656" cy="5688632"/>
          </a:xfrm>
        </p:grpSpPr>
        <p:sp>
          <p:nvSpPr>
            <p:cNvPr id="800785" name="Oval 4"/>
            <p:cNvSpPr>
              <a:spLocks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15" name="TextBox 14"/>
            <p:cNvSpPr txBox="1"/>
            <p:nvPr/>
          </p:nvSpPr>
          <p:spPr>
            <a:xfrm>
              <a:off x="2267983" y="836712"/>
              <a:ext cx="4320002" cy="3373772"/>
            </a:xfrm>
            <a:prstGeom prst="rect">
              <a:avLst/>
            </a:prstGeom>
            <a:noFill/>
          </p:spPr>
          <p:txBody>
            <a:bodyPr>
              <a:spAutoFit/>
            </a:bodyPr>
            <a:lstStyle/>
            <a:p>
              <a:pPr algn="ctr" defTabSz="914400" eaLnBrk="0" fontAlgn="base" hangingPunct="0">
                <a:spcBef>
                  <a:spcPct val="0"/>
                </a:spcBef>
                <a:spcAft>
                  <a:spcPct val="0"/>
                </a:spcAft>
                <a:defRPr/>
              </a:pPr>
              <a:r>
                <a:rPr lang="en-US" sz="3600" b="1" dirty="0">
                  <a:solidFill>
                    <a:prstClr val="white"/>
                  </a:solidFill>
                  <a:effectLst>
                    <a:outerShdw blurRad="38100" dist="38100" dir="2700000" algn="tl">
                      <a:srgbClr val="000000">
                        <a:alpha val="43137"/>
                      </a:srgbClr>
                    </a:outerShdw>
                  </a:effectLst>
                  <a:latin typeface="Arial"/>
                  <a:ea typeface="ＭＳ Ｐゴシック" charset="0"/>
                  <a:cs typeface="Arial"/>
                </a:rPr>
                <a:t>Promise</a:t>
              </a:r>
            </a:p>
            <a:p>
              <a:pPr algn="ctr" defTabSz="914400" eaLnBrk="0" fontAlgn="base" hangingPunct="0">
                <a:spcBef>
                  <a:spcPct val="0"/>
                </a:spcBef>
                <a:spcAft>
                  <a:spcPct val="0"/>
                </a:spcAft>
                <a:defRPr/>
              </a:pPr>
              <a:endParaRPr lang="en-US" sz="36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3600" b="1" dirty="0">
                  <a:solidFill>
                    <a:prstClr val="white"/>
                  </a:solidFill>
                  <a:effectLst>
                    <a:outerShdw blurRad="38100" dist="38100" dir="2700000" algn="tl">
                      <a:srgbClr val="000000">
                        <a:alpha val="43137"/>
                      </a:srgbClr>
                    </a:outerShdw>
                  </a:effectLst>
                  <a:latin typeface="Arial"/>
                  <a:ea typeface="ＭＳ Ｐゴシック" charset="0"/>
                  <a:cs typeface="Arial"/>
                </a:rPr>
                <a:t>Christ promised Philadelphia believers benefits for their perseverance (3:9-13) </a:t>
              </a:r>
            </a:p>
          </p:txBody>
        </p:sp>
      </p:grpSp>
      <p:sp>
        <p:nvSpPr>
          <p:cNvPr id="31"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prstClr val="white"/>
                </a:solidFill>
                <a:latin typeface="Arial" charset="0"/>
                <a:cs typeface="Arial" charset="0"/>
              </a:rPr>
              <a:t>359</a:t>
            </a:r>
          </a:p>
        </p:txBody>
      </p:sp>
    </p:spTree>
    <p:extLst>
      <p:ext uri="{BB962C8B-B14F-4D97-AF65-F5344CB8AC3E}">
        <p14:creationId xmlns:p14="http://schemas.microsoft.com/office/powerpoint/2010/main" val="10283926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
            <a:ext cx="9144000" cy="2022952"/>
          </a:xfrm>
          <a:effectLst/>
        </p:spPr>
        <p:txBody>
          <a:bodyPr>
            <a:normAutofit/>
          </a:bodyPr>
          <a:lstStyle/>
          <a:p>
            <a:pPr>
              <a:defRPr/>
            </a:pPr>
            <a:r>
              <a:rPr lang="en-US" b="1" dirty="0">
                <a:effectLst>
                  <a:glow rad="165100">
                    <a:schemeClr val="tx1"/>
                  </a:glow>
                </a:effectLst>
                <a:ea typeface="ＭＳ Ｐゴシック" charset="0"/>
              </a:rPr>
              <a:t>Christ promises honor before enemies (3:9). </a:t>
            </a: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prstClr val="white"/>
                </a:solidFill>
                <a:effectLst>
                  <a:glow rad="165100">
                    <a:prstClr val="black"/>
                  </a:glow>
                </a:effectLst>
                <a:ea typeface="ＭＳ Ｐゴシック" charset="0"/>
              </a:rPr>
              <a:t>"I have given you an open door that no one can shut" (3:8)</a:t>
            </a:r>
          </a:p>
        </p:txBody>
      </p:sp>
      <p:pic>
        <p:nvPicPr>
          <p:cNvPr id="2" name="Picture 1"/>
          <p:cNvPicPr>
            <a:picLocks noChangeAspect="1"/>
          </p:cNvPicPr>
          <p:nvPr/>
        </p:nvPicPr>
        <p:blipFill>
          <a:blip r:embed="rId3"/>
          <a:stretch>
            <a:fillRect/>
          </a:stretch>
        </p:blipFill>
        <p:spPr>
          <a:xfrm>
            <a:off x="0" y="2022953"/>
            <a:ext cx="9144000" cy="4835047"/>
          </a:xfrm>
          <a:prstGeom prst="rect">
            <a:avLst/>
          </a:prstGeom>
        </p:spPr>
      </p:pic>
      <p:sp>
        <p:nvSpPr>
          <p:cNvPr id="7" name="Rectangle 2"/>
          <p:cNvSpPr txBox="1">
            <a:spLocks noChangeArrowheads="1"/>
          </p:cNvSpPr>
          <p:nvPr/>
        </p:nvSpPr>
        <p:spPr>
          <a:xfrm>
            <a:off x="0" y="4212555"/>
            <a:ext cx="9144000" cy="264544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en-US" sz="3200" b="1" dirty="0">
                <a:effectLst>
                  <a:glow rad="165100">
                    <a:prstClr val="black"/>
                  </a:glow>
                </a:effectLst>
                <a:ea typeface="ＭＳ Ｐゴシック" charset="0"/>
              </a:rPr>
              <a:t>"Look, I will force those who belong to Satan’s synagogue—those liars who say they are Jews but are not—to come and bow down at your feet. They will acknowledge that you are the ones I love."</a:t>
            </a:r>
          </a:p>
        </p:txBody>
      </p:sp>
    </p:spTree>
    <p:extLst>
      <p:ext uri="{BB962C8B-B14F-4D97-AF65-F5344CB8AC3E}">
        <p14:creationId xmlns:p14="http://schemas.microsoft.com/office/powerpoint/2010/main" val="96269314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7" name="Oval 16"/>
          <p:cNvSpPr>
            <a:spLocks noChangeArrowheads="1"/>
          </p:cNvSpPr>
          <p:nvPr/>
        </p:nvSpPr>
        <p:spPr bwMode="auto">
          <a:xfrm>
            <a:off x="-1106945" y="2242549"/>
            <a:ext cx="2971800" cy="2819400"/>
          </a:xfrm>
          <a:prstGeom prst="ellipse">
            <a:avLst/>
          </a:prstGeom>
          <a:noFill/>
          <a:ln w="76200">
            <a:solidFill>
              <a:srgbClr val="FFFF00"/>
            </a:solidFill>
            <a:round/>
            <a:headEnd/>
            <a:tailEnd/>
          </a:ln>
          <a:effectLst>
            <a:outerShdw blurRad="50800" dist="38100" dir="2700000">
              <a:srgbClr val="000000">
                <a:alpha val="43000"/>
              </a:srgbClr>
            </a:outerShdw>
          </a:effectLst>
        </p:spPr>
        <p:txBody>
          <a:bodyPr/>
          <a:lstStyle/>
          <a:p>
            <a:pPr defTabSz="914400" eaLnBrk="0" fontAlgn="base" hangingPunct="0">
              <a:spcBef>
                <a:spcPct val="0"/>
              </a:spcBef>
              <a:spcAft>
                <a:spcPct val="0"/>
              </a:spcAft>
              <a:defRPr/>
            </a:pPr>
            <a:endParaRPr lang="en-US" sz="20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14" name="Oval 17"/>
          <p:cNvSpPr>
            <a:spLocks noChangeArrowheads="1"/>
          </p:cNvSpPr>
          <p:nvPr/>
        </p:nvSpPr>
        <p:spPr bwMode="auto">
          <a:xfrm>
            <a:off x="1902955" y="2166349"/>
            <a:ext cx="2971800" cy="2819400"/>
          </a:xfrm>
          <a:prstGeom prst="ellipse">
            <a:avLst/>
          </a:prstGeom>
          <a:solidFill>
            <a:schemeClr val="tx1"/>
          </a:solidFill>
          <a:ln w="9525">
            <a:noFill/>
            <a:round/>
            <a:headEnd/>
            <a:tailEnd/>
          </a:ln>
          <a:effectLst>
            <a:outerShdw blurRad="50800" dist="38100" dir="2700000">
              <a:srgbClr val="000000">
                <a:alpha val="43000"/>
              </a:srgbClr>
            </a:outerShdw>
          </a:effectLst>
        </p:spPr>
        <p:txBody>
          <a:bodyPr/>
          <a:lstStyle/>
          <a:p>
            <a:pPr defTabSz="914400" eaLnBrk="0" fontAlgn="base" hangingPunct="0">
              <a:spcBef>
                <a:spcPct val="0"/>
              </a:spcBef>
              <a:spcAft>
                <a:spcPct val="0"/>
              </a:spcAft>
              <a:defRPr/>
            </a:pPr>
            <a:endParaRPr lang="en-US" sz="20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15" name="Oval 14"/>
          <p:cNvSpPr>
            <a:spLocks noChangeArrowheads="1"/>
          </p:cNvSpPr>
          <p:nvPr/>
        </p:nvSpPr>
        <p:spPr bwMode="auto">
          <a:xfrm>
            <a:off x="1902955" y="2166349"/>
            <a:ext cx="2971800" cy="2819400"/>
          </a:xfrm>
          <a:prstGeom prst="ellipse">
            <a:avLst/>
          </a:prstGeom>
          <a:noFill/>
          <a:ln w="76200">
            <a:solidFill>
              <a:srgbClr val="FFFFFF"/>
            </a:solidFill>
            <a:round/>
            <a:headEnd/>
            <a:tailEnd/>
          </a:ln>
          <a:effectLst>
            <a:outerShdw blurRad="50800" dist="38100" dir="2700000">
              <a:srgbClr val="000000">
                <a:alpha val="43000"/>
              </a:srgbClr>
            </a:outerShdw>
          </a:effectLst>
        </p:spPr>
        <p:txBody>
          <a:bodyPr/>
          <a:lstStyle/>
          <a:p>
            <a:pPr defTabSz="914400" eaLnBrk="0" fontAlgn="base" hangingPunct="0">
              <a:spcBef>
                <a:spcPct val="0"/>
              </a:spcBef>
              <a:spcAft>
                <a:spcPct val="0"/>
              </a:spcAft>
              <a:defRPr/>
            </a:pPr>
            <a:endParaRPr lang="en-US" sz="20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16" name="Text Box 7"/>
          <p:cNvSpPr txBox="1">
            <a:spLocks noChangeArrowheads="1"/>
          </p:cNvSpPr>
          <p:nvPr/>
        </p:nvSpPr>
        <p:spPr bwMode="auto">
          <a:xfrm>
            <a:off x="2664955" y="2271565"/>
            <a:ext cx="14478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200" b="1" dirty="0">
                <a:solidFill>
                  <a:srgbClr val="FFFFFF"/>
                </a:solidFill>
                <a:effectLst>
                  <a:outerShdw blurRad="38100" dist="38100" dir="2700000" algn="tl">
                    <a:srgbClr val="000000"/>
                  </a:outerShdw>
                </a:effectLst>
                <a:latin typeface="Arial"/>
                <a:cs typeface="Arial"/>
              </a:rPr>
              <a:t>Israel</a:t>
            </a:r>
            <a:endParaRPr lang="en-US" sz="3200" b="1" dirty="0">
              <a:solidFill>
                <a:srgbClr val="000000"/>
              </a:solidFill>
              <a:effectLst>
                <a:outerShdw blurRad="38100" dist="38100" dir="2700000" algn="tl">
                  <a:srgbClr val="FFFFFF"/>
                </a:outerShdw>
              </a:effectLst>
              <a:latin typeface="Arial"/>
              <a:cs typeface="Arial"/>
            </a:endParaRPr>
          </a:p>
        </p:txBody>
      </p:sp>
      <p:sp>
        <p:nvSpPr>
          <p:cNvPr id="50178" name="Line 1026"/>
          <p:cNvSpPr>
            <a:spLocks noChangeShapeType="1"/>
          </p:cNvSpPr>
          <p:nvPr/>
        </p:nvSpPr>
        <p:spPr bwMode="auto">
          <a:xfrm>
            <a:off x="1826755" y="3614149"/>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000000"/>
              </a:solidFill>
              <a:latin typeface="Arial"/>
              <a:ea typeface="ＭＳ Ｐゴシック" charset="0"/>
              <a:cs typeface="Arial"/>
            </a:endParaRPr>
          </a:p>
        </p:txBody>
      </p:sp>
      <p:sp>
        <p:nvSpPr>
          <p:cNvPr id="50179" name="Line 1027"/>
          <p:cNvSpPr>
            <a:spLocks noChangeShapeType="1"/>
          </p:cNvSpPr>
          <p:nvPr/>
        </p:nvSpPr>
        <p:spPr bwMode="auto">
          <a:xfrm>
            <a:off x="4914443" y="2137774"/>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000000"/>
              </a:solidFill>
              <a:latin typeface="Arial"/>
              <a:ea typeface="ＭＳ Ｐゴシック" charset="0"/>
              <a:cs typeface="Arial"/>
            </a:endParaRPr>
          </a:p>
        </p:txBody>
      </p:sp>
      <p:sp>
        <p:nvSpPr>
          <p:cNvPr id="50180" name="Text Box 1028"/>
          <p:cNvSpPr txBox="1">
            <a:spLocks noChangeArrowheads="1"/>
          </p:cNvSpPr>
          <p:nvPr/>
        </p:nvSpPr>
        <p:spPr bwMode="auto">
          <a:xfrm>
            <a:off x="-30584" y="2856341"/>
            <a:ext cx="2010296" cy="1077218"/>
          </a:xfrm>
          <a:prstGeom prst="rect">
            <a:avLst/>
          </a:prstGeom>
          <a:noFill/>
          <a:ln w="38100">
            <a:noFill/>
            <a:miter lim="800000"/>
            <a:headEnd/>
            <a:tailEnd/>
          </a:ln>
          <a:effectLst>
            <a:outerShdw blurRad="63500" dist="35921" dir="2700000" algn="ctr" rotWithShape="0">
              <a:srgbClr val="000000">
                <a:alpha val="74998"/>
              </a:srgbClr>
            </a:outerShdw>
          </a:effectLst>
        </p:spPr>
        <p:txBody>
          <a:bodyPr wrap="square">
            <a:spAutoFit/>
          </a:bodyPr>
          <a:lstStyle/>
          <a:p>
            <a:pPr algn="ctr" defTabSz="914400" eaLnBrk="0" fontAlgn="base" hangingPunct="0">
              <a:spcBef>
                <a:spcPct val="50000"/>
              </a:spcBef>
              <a:spcAft>
                <a:spcPct val="0"/>
              </a:spcAft>
              <a:defRPr/>
            </a:pPr>
            <a:r>
              <a:rPr lang="en-US" sz="3200" b="1" dirty="0">
                <a:solidFill>
                  <a:srgbClr val="FFFFFF"/>
                </a:solidFill>
                <a:latin typeface="Arial"/>
                <a:ea typeface="ＭＳ Ｐゴシック" charset="0"/>
                <a:cs typeface="Arial"/>
              </a:rPr>
              <a:t>Church Age</a:t>
            </a:r>
          </a:p>
        </p:txBody>
      </p:sp>
      <p:sp>
        <p:nvSpPr>
          <p:cNvPr id="50181" name="Text Box 1029"/>
          <p:cNvSpPr txBox="1">
            <a:spLocks noChangeArrowheads="1"/>
          </p:cNvSpPr>
          <p:nvPr/>
        </p:nvSpPr>
        <p:spPr bwMode="auto">
          <a:xfrm>
            <a:off x="3807955" y="756649"/>
            <a:ext cx="2057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dirty="0">
                <a:solidFill>
                  <a:schemeClr val="bg1"/>
                </a:solidFill>
                <a:latin typeface="Arial"/>
                <a:cs typeface="Arial"/>
              </a:rPr>
              <a:t>Second Coming</a:t>
            </a:r>
          </a:p>
        </p:txBody>
      </p:sp>
      <p:sp>
        <p:nvSpPr>
          <p:cNvPr id="50182" name="Text Box 1030"/>
          <p:cNvSpPr txBox="1">
            <a:spLocks noChangeArrowheads="1"/>
          </p:cNvSpPr>
          <p:nvPr/>
        </p:nvSpPr>
        <p:spPr bwMode="auto">
          <a:xfrm>
            <a:off x="1979155" y="2775949"/>
            <a:ext cx="2743200" cy="58477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200" b="1">
                <a:solidFill>
                  <a:srgbClr val="FFFFFF"/>
                </a:solidFill>
                <a:latin typeface="Arial"/>
                <a:cs typeface="Arial"/>
              </a:rPr>
              <a:t>Tribulation</a:t>
            </a:r>
            <a:endParaRPr lang="en-US" sz="3200" b="1">
              <a:solidFill>
                <a:srgbClr val="000000"/>
              </a:solidFill>
              <a:latin typeface="Arial"/>
              <a:cs typeface="Arial"/>
            </a:endParaRPr>
          </a:p>
        </p:txBody>
      </p:sp>
      <p:sp>
        <p:nvSpPr>
          <p:cNvPr id="50183" name="Text Box 1031"/>
          <p:cNvSpPr txBox="1">
            <a:spLocks noChangeArrowheads="1"/>
          </p:cNvSpPr>
          <p:nvPr/>
        </p:nvSpPr>
        <p:spPr bwMode="auto">
          <a:xfrm>
            <a:off x="2283955" y="3766549"/>
            <a:ext cx="2362200" cy="58477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200" b="1" dirty="0">
                <a:solidFill>
                  <a:srgbClr val="FFFF00"/>
                </a:solidFill>
                <a:latin typeface="Arial"/>
                <a:cs typeface="Arial"/>
              </a:rPr>
              <a:t>7 years</a:t>
            </a:r>
          </a:p>
        </p:txBody>
      </p:sp>
      <p:sp>
        <p:nvSpPr>
          <p:cNvPr id="50184" name="Text Box 1032"/>
          <p:cNvSpPr txBox="1">
            <a:spLocks noChangeArrowheads="1"/>
          </p:cNvSpPr>
          <p:nvPr/>
        </p:nvSpPr>
        <p:spPr bwMode="auto">
          <a:xfrm>
            <a:off x="5103355" y="2775949"/>
            <a:ext cx="2971800" cy="58477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200" b="1">
                <a:solidFill>
                  <a:srgbClr val="FFFFFF"/>
                </a:solidFill>
                <a:latin typeface="Arial"/>
                <a:cs typeface="Arial"/>
              </a:rPr>
              <a:t>Millennium</a:t>
            </a:r>
            <a:endParaRPr lang="en-US" sz="3200" b="1">
              <a:solidFill>
                <a:srgbClr val="000000"/>
              </a:solidFill>
              <a:latin typeface="Arial"/>
              <a:cs typeface="Arial"/>
            </a:endParaRPr>
          </a:p>
        </p:txBody>
      </p:sp>
      <p:sp>
        <p:nvSpPr>
          <p:cNvPr id="50185" name="Text Box 1033"/>
          <p:cNvSpPr txBox="1">
            <a:spLocks noChangeArrowheads="1"/>
          </p:cNvSpPr>
          <p:nvPr/>
        </p:nvSpPr>
        <p:spPr bwMode="auto">
          <a:xfrm>
            <a:off x="5331955" y="3766549"/>
            <a:ext cx="2743200" cy="58477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200" b="1">
                <a:solidFill>
                  <a:srgbClr val="FFFF00"/>
                </a:solidFill>
                <a:latin typeface="Arial"/>
                <a:cs typeface="Arial"/>
              </a:rPr>
              <a:t>1000 years</a:t>
            </a:r>
          </a:p>
        </p:txBody>
      </p:sp>
      <p:sp>
        <p:nvSpPr>
          <p:cNvPr id="50186" name="Text Box 1034"/>
          <p:cNvSpPr txBox="1">
            <a:spLocks noChangeArrowheads="1"/>
          </p:cNvSpPr>
          <p:nvPr/>
        </p:nvSpPr>
        <p:spPr bwMode="auto">
          <a:xfrm rot="5400000" flipH="1">
            <a:off x="6237624" y="3435267"/>
            <a:ext cx="4951413" cy="58477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200" b="1">
                <a:solidFill>
                  <a:srgbClr val="FFCC00"/>
                </a:solidFill>
                <a:latin typeface="Arial"/>
                <a:ea typeface="ＭＳ Ｐゴシック" charset="0"/>
                <a:cs typeface="Arial"/>
              </a:rPr>
              <a:t>Eternal Kingdom</a:t>
            </a:r>
          </a:p>
        </p:txBody>
      </p:sp>
      <p:sp>
        <p:nvSpPr>
          <p:cNvPr id="50187" name="Text Box 1035"/>
          <p:cNvSpPr txBox="1">
            <a:spLocks noChangeArrowheads="1"/>
          </p:cNvSpPr>
          <p:nvPr/>
        </p:nvSpPr>
        <p:spPr bwMode="auto">
          <a:xfrm rot="5381629">
            <a:off x="6675851" y="4981565"/>
            <a:ext cx="3167221" cy="584776"/>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3200" b="1" dirty="0">
                <a:solidFill>
                  <a:srgbClr val="FFFF00"/>
                </a:solidFill>
                <a:latin typeface="Arial"/>
                <a:cs typeface="Arial"/>
              </a:rPr>
              <a:t>Judgment</a:t>
            </a:r>
          </a:p>
        </p:txBody>
      </p:sp>
      <p:sp>
        <p:nvSpPr>
          <p:cNvPr id="50189" name="Rectangle 1037"/>
          <p:cNvSpPr>
            <a:spLocks noGrp="1" noChangeArrowheads="1"/>
          </p:cNvSpPr>
          <p:nvPr>
            <p:ph type="title" idx="4294967295"/>
          </p:nvPr>
        </p:nvSpPr>
        <p:spPr>
          <a:xfrm>
            <a:off x="0" y="103257"/>
            <a:ext cx="8458200" cy="707886"/>
          </a:xfrm>
          <a:effectLst>
            <a:outerShdw blurRad="63500" dist="35921" dir="2700000" algn="ctr" rotWithShape="0">
              <a:srgbClr val="000000">
                <a:alpha val="74998"/>
              </a:srgbClr>
            </a:outerShdw>
          </a:effectLst>
        </p:spPr>
        <p:txBody>
          <a:bodyPr wrap="square" anchor="t">
            <a:spAutoFit/>
          </a:bodyPr>
          <a:lstStyle/>
          <a:p>
            <a:pPr>
              <a:spcBef>
                <a:spcPct val="50000"/>
              </a:spcBef>
              <a:defRPr/>
            </a:pPr>
            <a:r>
              <a:rPr lang="en-US" sz="4000" b="1" dirty="0">
                <a:solidFill>
                  <a:srgbClr val="FFFFFF"/>
                </a:solidFill>
                <a:latin typeface="Arial"/>
                <a:ea typeface="ＭＳ Ｐゴシック" charset="-128"/>
                <a:cs typeface="Arial"/>
              </a:rPr>
              <a:t>Deliverance from the Tribulation</a:t>
            </a:r>
          </a:p>
        </p:txBody>
      </p:sp>
      <p:sp>
        <p:nvSpPr>
          <p:cNvPr id="52241" name="Text Box 1041"/>
          <p:cNvSpPr txBox="1">
            <a:spLocks noChangeArrowheads="1"/>
          </p:cNvSpPr>
          <p:nvPr/>
        </p:nvSpPr>
        <p:spPr bwMode="auto">
          <a:xfrm>
            <a:off x="8288356" y="77723"/>
            <a:ext cx="70208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r>
              <a:rPr lang="en-US" b="1" dirty="0">
                <a:solidFill>
                  <a:srgbClr val="FFFFFF"/>
                </a:solidFill>
                <a:latin typeface="Arial"/>
                <a:cs typeface="Arial"/>
              </a:rPr>
              <a:t>208</a:t>
            </a:r>
          </a:p>
          <a:p>
            <a:pPr algn="r" defTabSz="914400" eaLnBrk="0" fontAlgn="base" hangingPunct="0">
              <a:spcBef>
                <a:spcPct val="0"/>
              </a:spcBef>
              <a:spcAft>
                <a:spcPct val="0"/>
              </a:spcAft>
            </a:pPr>
            <a:r>
              <a:rPr lang="en-US" b="1" dirty="0">
                <a:solidFill>
                  <a:srgbClr val="FFFFFF"/>
                </a:solidFill>
                <a:latin typeface="Arial"/>
                <a:cs typeface="Arial"/>
              </a:rPr>
              <a:t>362</a:t>
            </a:r>
            <a:endParaRPr lang="en-US" b="1" dirty="0">
              <a:solidFill>
                <a:srgbClr val="000000"/>
              </a:solidFill>
              <a:latin typeface="Arial"/>
              <a:cs typeface="Arial"/>
            </a:endParaRPr>
          </a:p>
        </p:txBody>
      </p:sp>
      <p:sp>
        <p:nvSpPr>
          <p:cNvPr id="18" name="Line 1038"/>
          <p:cNvSpPr>
            <a:spLocks noChangeShapeType="1"/>
          </p:cNvSpPr>
          <p:nvPr/>
        </p:nvSpPr>
        <p:spPr bwMode="auto">
          <a:xfrm>
            <a:off x="1894443" y="2013949"/>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b="1">
              <a:solidFill>
                <a:srgbClr val="000000"/>
              </a:solidFill>
              <a:latin typeface="Arial"/>
              <a:ea typeface="ＭＳ Ｐゴシック" charset="0"/>
              <a:cs typeface="Arial"/>
            </a:endParaRPr>
          </a:p>
        </p:txBody>
      </p:sp>
      <p:sp>
        <p:nvSpPr>
          <p:cNvPr id="19" name="Line 1039"/>
          <p:cNvSpPr>
            <a:spLocks noChangeShapeType="1"/>
          </p:cNvSpPr>
          <p:nvPr/>
        </p:nvSpPr>
        <p:spPr bwMode="auto">
          <a:xfrm flipV="1">
            <a:off x="1892855" y="2794999"/>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b="1">
              <a:solidFill>
                <a:srgbClr val="000000"/>
              </a:solidFill>
              <a:latin typeface="Arial"/>
              <a:ea typeface="ＭＳ Ｐゴシック" charset="0"/>
              <a:cs typeface="Arial"/>
            </a:endParaRPr>
          </a:p>
        </p:txBody>
      </p:sp>
    </p:spTree>
    <p:extLst>
      <p:ext uri="{BB962C8B-B14F-4D97-AF65-F5344CB8AC3E}">
        <p14:creationId xmlns:p14="http://schemas.microsoft.com/office/powerpoint/2010/main" val="39502865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down)">
                                      <p:cBhvr>
                                        <p:cTn id="59" dur="500"/>
                                        <p:tgtEl>
                                          <p:spTgt spid="1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left)">
                                      <p:cBhvr>
                                        <p:cTn id="64" dur="500"/>
                                        <p:tgtEl>
                                          <p:spTgt spid="16"/>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down)">
                                      <p:cBhvr>
                                        <p:cTn id="69" dur="500"/>
                                        <p:tgtEl>
                                          <p:spTgt spid="17"/>
                                        </p:tgtEl>
                                      </p:cBhvr>
                                    </p:animEffect>
                                  </p:childTnLst>
                                </p:cTn>
                              </p:par>
                            </p:childTnLst>
                          </p:cTn>
                        </p:par>
                        <p:par>
                          <p:cTn id="70" fill="hold">
                            <p:stCondLst>
                              <p:cond delay="500"/>
                            </p:stCondLst>
                            <p:childTnLst>
                              <p:par>
                                <p:cTn id="71" presetID="2" presetClass="entr" presetSubtype="1" fill="hold" grpId="0" nodeType="afterEffect">
                                  <p:stCondLst>
                                    <p:cond delay="100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0-#ppt_h/2"/>
                                          </p:val>
                                        </p:tav>
                                        <p:tav tm="100000">
                                          <p:val>
                                            <p:strVal val="#ppt_y"/>
                                          </p:val>
                                        </p:tav>
                                      </p:tavLst>
                                    </p:anim>
                                  </p:childTnLst>
                                </p:cTn>
                              </p:par>
                            </p:childTnLst>
                          </p:cTn>
                        </p:par>
                        <p:par>
                          <p:cTn id="75" fill="hold">
                            <p:stCondLst>
                              <p:cond delay="2000"/>
                            </p:stCondLst>
                            <p:childTnLst>
                              <p:par>
                                <p:cTn id="76" presetID="2" presetClass="entr" presetSubtype="4" fill="hold" grpId="0" nodeType="afterEffect">
                                  <p:stCondLst>
                                    <p:cond delay="0"/>
                                  </p:stCondLst>
                                  <p:childTnLst>
                                    <p:set>
                                      <p:cBhvr>
                                        <p:cTn id="77" dur="1" fill="hold">
                                          <p:stCondLst>
                                            <p:cond delay="0"/>
                                          </p:stCondLst>
                                        </p:cTn>
                                        <p:tgtEl>
                                          <p:spTgt spid="19"/>
                                        </p:tgtEl>
                                        <p:attrNameLst>
                                          <p:attrName>style.visibility</p:attrName>
                                        </p:attrNameLst>
                                      </p:cBhvr>
                                      <p:to>
                                        <p:strVal val="visible"/>
                                      </p:to>
                                    </p:set>
                                    <p:anim calcmode="lin" valueType="num">
                                      <p:cBhvr additive="base">
                                        <p:cTn id="78" dur="500" fill="hold"/>
                                        <p:tgtEl>
                                          <p:spTgt spid="19"/>
                                        </p:tgtEl>
                                        <p:attrNameLst>
                                          <p:attrName>ppt_x</p:attrName>
                                        </p:attrNameLst>
                                      </p:cBhvr>
                                      <p:tavLst>
                                        <p:tav tm="0">
                                          <p:val>
                                            <p:strVal val="#ppt_x"/>
                                          </p:val>
                                        </p:tav>
                                        <p:tav tm="100000">
                                          <p:val>
                                            <p:strVal val="#ppt_x"/>
                                          </p:val>
                                        </p:tav>
                                      </p:tavLst>
                                    </p:anim>
                                    <p:anim calcmode="lin" valueType="num">
                                      <p:cBhvr additive="base">
                                        <p:cTn id="7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P spid="16" grpId="0"/>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18" grpId="0" animBg="1"/>
      <p:bldP spid="19"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4" name="Picture 4" descr="Jesus Coming Sphe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09588"/>
            <a:ext cx="9145588" cy="583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5" name="Rectangle 3"/>
          <p:cNvSpPr>
            <a:spLocks noGrp="1" noChangeArrowheads="1"/>
          </p:cNvSpPr>
          <p:nvPr>
            <p:ph type="title" idx="4294967295"/>
          </p:nvPr>
        </p:nvSpPr>
        <p:spPr>
          <a:xfrm>
            <a:off x="-1" y="609600"/>
            <a:ext cx="8785697" cy="1143000"/>
          </a:xfrm>
        </p:spPr>
        <p:txBody>
          <a:bodyPr>
            <a:normAutofit/>
          </a:bodyPr>
          <a:lstStyle/>
          <a:p>
            <a:r>
              <a:rPr lang="en-US" b="1" dirty="0">
                <a:solidFill>
                  <a:schemeClr val="bg1"/>
                </a:solidFill>
                <a:ea typeface="ＭＳ Ｐゴシック" charset="0"/>
              </a:rPr>
              <a:t>When will the Rapture occur?</a:t>
            </a:r>
            <a:endParaRPr lang="en-US" dirty="0">
              <a:ea typeface="ＭＳ Ｐゴシック" charset="0"/>
            </a:endParaRPr>
          </a:p>
        </p:txBody>
      </p:sp>
    </p:spTree>
    <p:extLst>
      <p:ext uri="{BB962C8B-B14F-4D97-AF65-F5344CB8AC3E}">
        <p14:creationId xmlns:p14="http://schemas.microsoft.com/office/powerpoint/2010/main" val="2049437067"/>
      </p:ext>
    </p:extLst>
  </p:cSld>
  <p:clrMapOvr>
    <a:overrideClrMapping bg1="lt1" tx1="dk1" bg2="lt2" tx2="dk2" accent1="accent1" accent2="accent2" accent3="accent3" accent4="accent4" accent5="accent5" accent6="accent6" hlink="hlink" folHlink="folHlink"/>
  </p:clrMapOvr>
</p:sld>
</file>

<file path=ppt/slides/slide12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4274" name="Oval 17"/>
          <p:cNvSpPr>
            <a:spLocks noChangeArrowheads="1"/>
          </p:cNvSpPr>
          <p:nvPr/>
        </p:nvSpPr>
        <p:spPr bwMode="auto">
          <a:xfrm>
            <a:off x="1524000" y="2667000"/>
            <a:ext cx="2971800" cy="2819400"/>
          </a:xfrm>
          <a:prstGeom prst="ellipse">
            <a:avLst/>
          </a:prstGeom>
          <a:solidFill>
            <a:schemeClr val="tx1"/>
          </a:solidFill>
          <a:ln w="9525">
            <a:noFill/>
            <a:round/>
            <a:headEnd/>
            <a:tailEnd/>
          </a:ln>
          <a:effectLst>
            <a:outerShdw blurRad="50800" dist="38100" dir="2700000">
              <a:srgbClr val="000000">
                <a:alpha val="43000"/>
              </a:srgbClr>
            </a:outerShdw>
          </a:effectLst>
        </p:spPr>
        <p:txBody>
          <a:bodyPr/>
          <a:lstStyle/>
          <a:p>
            <a:pPr defTabSz="914400" eaLnBrk="0" fontAlgn="base" hangingPunct="0">
              <a:spcBef>
                <a:spcPct val="0"/>
              </a:spcBef>
              <a:spcAft>
                <a:spcPct val="0"/>
              </a:spcAft>
              <a:defRPr/>
            </a:pPr>
            <a:endParaRPr lang="en-US" sz="20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54275" name="Rectangle 15"/>
          <p:cNvSpPr>
            <a:spLocks noGrp="1" noChangeArrowheads="1"/>
          </p:cNvSpPr>
          <p:nvPr>
            <p:ph type="title" idx="4294967295"/>
          </p:nvPr>
        </p:nvSpPr>
        <p:spPr>
          <a:xfrm>
            <a:off x="685800" y="533400"/>
            <a:ext cx="7772400" cy="707886"/>
          </a:xfrm>
          <a:effectLst>
            <a:outerShdw blurRad="50800" dist="38100" dir="2700000">
              <a:srgbClr val="000000">
                <a:alpha val="43000"/>
              </a:srgbClr>
            </a:outerShdw>
          </a:effectLst>
        </p:spPr>
        <p:txBody>
          <a:bodyPr anchor="t">
            <a:spAutoFit/>
          </a:bodyPr>
          <a:lstStyle/>
          <a:p>
            <a:pPr>
              <a:spcBef>
                <a:spcPct val="50000"/>
              </a:spcBef>
            </a:pPr>
            <a:r>
              <a:rPr lang="en-US" sz="4000" b="1">
                <a:solidFill>
                  <a:srgbClr val="FFFF99"/>
                </a:solidFill>
                <a:effectLst>
                  <a:outerShdw blurRad="38100" dist="38100" dir="2700000" algn="tl">
                    <a:srgbClr val="000000"/>
                  </a:outerShdw>
                </a:effectLst>
                <a:latin typeface="Arial"/>
                <a:ea typeface="ＭＳ Ｐゴシック" charset="0"/>
                <a:cs typeface="Arial"/>
              </a:rPr>
              <a:t>Greek Prepositions</a:t>
            </a:r>
          </a:p>
        </p:txBody>
      </p:sp>
      <p:sp>
        <p:nvSpPr>
          <p:cNvPr id="20" name="Oval 19"/>
          <p:cNvSpPr>
            <a:spLocks noChangeArrowheads="1"/>
          </p:cNvSpPr>
          <p:nvPr/>
        </p:nvSpPr>
        <p:spPr bwMode="auto">
          <a:xfrm>
            <a:off x="1524000" y="2667000"/>
            <a:ext cx="2971800" cy="2819400"/>
          </a:xfrm>
          <a:prstGeom prst="ellipse">
            <a:avLst/>
          </a:prstGeom>
          <a:noFill/>
          <a:ln w="76200">
            <a:solidFill>
              <a:srgbClr val="FFFFFF"/>
            </a:solidFill>
            <a:round/>
            <a:headEnd/>
            <a:tailEnd/>
          </a:ln>
          <a:effectLst>
            <a:outerShdw blurRad="50800" dist="38100" dir="2700000">
              <a:srgbClr val="000000">
                <a:alpha val="43000"/>
              </a:srgbClr>
            </a:outerShdw>
          </a:effectLst>
        </p:spPr>
        <p:txBody>
          <a:bodyPr/>
          <a:lstStyle/>
          <a:p>
            <a:pPr defTabSz="914400" eaLnBrk="0" fontAlgn="base" hangingPunct="0">
              <a:spcBef>
                <a:spcPct val="0"/>
              </a:spcBef>
              <a:spcAft>
                <a:spcPct val="0"/>
              </a:spcAft>
              <a:defRPr/>
            </a:pPr>
            <a:endParaRPr lang="en-US" sz="2000" b="1">
              <a:solidFill>
                <a:srgbClr val="000000"/>
              </a:solidFill>
              <a:effectLst>
                <a:outerShdw blurRad="38100" dist="38100" dir="2700000" algn="tl">
                  <a:srgbClr val="FFFFFF"/>
                </a:outerShdw>
              </a:effectLst>
              <a:latin typeface="Arial"/>
              <a:ea typeface="ＭＳ Ｐゴシック" charset="0"/>
              <a:cs typeface="Arial"/>
            </a:endParaRPr>
          </a:p>
        </p:txBody>
      </p:sp>
      <p:sp>
        <p:nvSpPr>
          <p:cNvPr id="21" name="Text Box 7"/>
          <p:cNvSpPr txBox="1">
            <a:spLocks noChangeArrowheads="1"/>
          </p:cNvSpPr>
          <p:nvPr/>
        </p:nvSpPr>
        <p:spPr bwMode="auto">
          <a:xfrm>
            <a:off x="390849" y="2343834"/>
            <a:ext cx="10668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i="1" dirty="0" err="1">
                <a:solidFill>
                  <a:srgbClr val="FFFFFF"/>
                </a:solidFill>
                <a:effectLst>
                  <a:outerShdw blurRad="38100" dist="38100" dir="2700000" algn="tl">
                    <a:srgbClr val="000000"/>
                  </a:outerShdw>
                </a:effectLst>
                <a:latin typeface="Arial"/>
                <a:ea typeface="Bwgrkl" charset="0"/>
                <a:cs typeface="Arial"/>
              </a:rPr>
              <a:t>ek</a:t>
            </a:r>
            <a:r>
              <a:rPr lang="en-US" sz="3600" b="1" i="1" dirty="0">
                <a:solidFill>
                  <a:srgbClr val="FFFFFF"/>
                </a:solidFill>
                <a:effectLst>
                  <a:outerShdw blurRad="38100" dist="38100" dir="2700000" algn="tl">
                    <a:srgbClr val="000000"/>
                  </a:outerShdw>
                </a:effectLst>
                <a:latin typeface="Arial"/>
                <a:cs typeface="Arial"/>
              </a:rPr>
              <a:t> </a:t>
            </a:r>
            <a:endParaRPr lang="en-US" sz="3600" b="1" i="1" dirty="0">
              <a:solidFill>
                <a:srgbClr val="000000"/>
              </a:solidFill>
              <a:effectLst>
                <a:outerShdw blurRad="38100" dist="38100" dir="2700000" algn="tl">
                  <a:srgbClr val="FFFFFF"/>
                </a:outerShdw>
              </a:effectLst>
              <a:latin typeface="Arial"/>
              <a:ea typeface="Bwgrkl" charset="0"/>
              <a:cs typeface="Arial"/>
            </a:endParaRPr>
          </a:p>
        </p:txBody>
      </p:sp>
      <p:sp>
        <p:nvSpPr>
          <p:cNvPr id="23" name="Text Box 7"/>
          <p:cNvSpPr txBox="1">
            <a:spLocks noChangeArrowheads="1"/>
          </p:cNvSpPr>
          <p:nvPr/>
        </p:nvSpPr>
        <p:spPr bwMode="auto">
          <a:xfrm>
            <a:off x="-123480" y="4658613"/>
            <a:ext cx="12954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0" fontAlgn="base" hangingPunct="0">
              <a:spcBef>
                <a:spcPct val="50000"/>
              </a:spcBef>
              <a:spcAft>
                <a:spcPct val="0"/>
              </a:spcAft>
            </a:pPr>
            <a:r>
              <a:rPr lang="en-US" sz="3600" b="1" i="1" dirty="0" err="1">
                <a:solidFill>
                  <a:srgbClr val="FFFFFF"/>
                </a:solidFill>
                <a:effectLst>
                  <a:outerShdw blurRad="38100" dist="38100" dir="2700000" algn="tl">
                    <a:srgbClr val="000000"/>
                  </a:outerShdw>
                </a:effectLst>
                <a:latin typeface="Arial"/>
                <a:ea typeface="Bwgrkl" charset="0"/>
                <a:cs typeface="Arial"/>
              </a:rPr>
              <a:t>eis</a:t>
            </a:r>
            <a:endParaRPr lang="en-US" sz="3600" b="1" i="1" dirty="0">
              <a:solidFill>
                <a:srgbClr val="000000"/>
              </a:solidFill>
              <a:effectLst>
                <a:outerShdw blurRad="38100" dist="38100" dir="2700000" algn="tl">
                  <a:srgbClr val="FFFFFF"/>
                </a:outerShdw>
              </a:effectLst>
              <a:latin typeface="Arial"/>
              <a:ea typeface="Bwgrkl" charset="0"/>
              <a:cs typeface="Arial"/>
            </a:endParaRPr>
          </a:p>
        </p:txBody>
      </p:sp>
      <p:sp>
        <p:nvSpPr>
          <p:cNvPr id="24" name="Notched Right Arrow 23"/>
          <p:cNvSpPr>
            <a:spLocks noChangeArrowheads="1"/>
          </p:cNvSpPr>
          <p:nvPr/>
        </p:nvSpPr>
        <p:spPr bwMode="auto">
          <a:xfrm>
            <a:off x="1219200" y="4886493"/>
            <a:ext cx="1295400" cy="304800"/>
          </a:xfrm>
          <a:prstGeom prst="notchedRightArrow">
            <a:avLst>
              <a:gd name="adj1" fmla="val 50000"/>
              <a:gd name="adj2" fmla="val 49997"/>
            </a:avLst>
          </a:prstGeom>
          <a:solidFill>
            <a:srgbClr val="FFFFFF"/>
          </a:solidFill>
          <a:ln w="9525">
            <a:noFill/>
            <a:round/>
            <a:headEnd/>
            <a:tailEnd/>
          </a:ln>
          <a:effectLst>
            <a:outerShdw blurRad="50800" dist="38100" dir="2700000">
              <a:srgbClr val="000000">
                <a:alpha val="43000"/>
              </a:srgbClr>
            </a:outerShdw>
          </a:effectLst>
        </p:spPr>
        <p:txBody>
          <a:bodyPr/>
          <a:lstStyle/>
          <a:p>
            <a:pPr defTabSz="914400" eaLnBrk="0" fontAlgn="base" hangingPunct="0">
              <a:spcBef>
                <a:spcPct val="0"/>
              </a:spcBef>
              <a:spcAft>
                <a:spcPct val="0"/>
              </a:spcAft>
              <a:defRPr/>
            </a:pPr>
            <a:endParaRPr lang="en-US" sz="2000" b="1">
              <a:solidFill>
                <a:srgbClr val="000000"/>
              </a:solidFill>
              <a:effectLst>
                <a:outerShdw blurRad="38100" dist="38100" dir="2700000" algn="tl">
                  <a:srgbClr val="DDDDDD"/>
                </a:outerShdw>
              </a:effectLst>
              <a:latin typeface="Arial"/>
              <a:ea typeface="ＭＳ Ｐゴシック" charset="0"/>
              <a:cs typeface="Arial"/>
            </a:endParaRPr>
          </a:p>
        </p:txBody>
      </p:sp>
      <p:sp>
        <p:nvSpPr>
          <p:cNvPr id="25" name="Text Box 7"/>
          <p:cNvSpPr txBox="1">
            <a:spLocks noChangeArrowheads="1"/>
          </p:cNvSpPr>
          <p:nvPr/>
        </p:nvSpPr>
        <p:spPr bwMode="auto">
          <a:xfrm>
            <a:off x="11280" y="3496877"/>
            <a:ext cx="11430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0" fontAlgn="base" hangingPunct="0">
              <a:spcBef>
                <a:spcPct val="50000"/>
              </a:spcBef>
              <a:spcAft>
                <a:spcPct val="0"/>
              </a:spcAft>
            </a:pPr>
            <a:r>
              <a:rPr lang="en-US" sz="3600" b="1" i="1" dirty="0" err="1">
                <a:solidFill>
                  <a:srgbClr val="FFFFFF"/>
                </a:solidFill>
                <a:effectLst>
                  <a:outerShdw blurRad="38100" dist="38100" dir="2700000" algn="tl">
                    <a:srgbClr val="000000"/>
                  </a:outerShdw>
                </a:effectLst>
                <a:latin typeface="Arial"/>
                <a:ea typeface="Bwgrkl" charset="0"/>
                <a:cs typeface="Arial"/>
              </a:rPr>
              <a:t>dia</a:t>
            </a:r>
            <a:endParaRPr lang="en-US" sz="3600" b="1" i="1" dirty="0">
              <a:solidFill>
                <a:srgbClr val="000000"/>
              </a:solidFill>
              <a:effectLst>
                <a:outerShdw blurRad="38100" dist="38100" dir="2700000" algn="tl">
                  <a:srgbClr val="FFFFFF"/>
                </a:outerShdw>
              </a:effectLst>
              <a:latin typeface="Arial"/>
              <a:ea typeface="Bwgrkl" charset="0"/>
              <a:cs typeface="Arial"/>
            </a:endParaRPr>
          </a:p>
        </p:txBody>
      </p:sp>
      <p:sp>
        <p:nvSpPr>
          <p:cNvPr id="26" name="Notched Right Arrow 25"/>
          <p:cNvSpPr>
            <a:spLocks noChangeArrowheads="1"/>
          </p:cNvSpPr>
          <p:nvPr/>
        </p:nvSpPr>
        <p:spPr bwMode="auto">
          <a:xfrm>
            <a:off x="1219200" y="3733560"/>
            <a:ext cx="3657600" cy="304800"/>
          </a:xfrm>
          <a:prstGeom prst="notchedRightArrow">
            <a:avLst>
              <a:gd name="adj1" fmla="val 50000"/>
              <a:gd name="adj2" fmla="val 50000"/>
            </a:avLst>
          </a:prstGeom>
          <a:solidFill>
            <a:srgbClr val="FFFFFF"/>
          </a:solidFill>
          <a:ln w="9525">
            <a:noFill/>
            <a:round/>
            <a:headEnd/>
            <a:tailEnd/>
          </a:ln>
          <a:effectLst>
            <a:outerShdw blurRad="50800" dist="38100" dir="2700000">
              <a:srgbClr val="000000">
                <a:alpha val="43000"/>
              </a:srgbClr>
            </a:outerShdw>
          </a:effectLst>
        </p:spPr>
        <p:txBody>
          <a:bodyPr/>
          <a:lstStyle/>
          <a:p>
            <a:pPr defTabSz="914400" eaLnBrk="0" fontAlgn="base" hangingPunct="0">
              <a:spcBef>
                <a:spcPct val="0"/>
              </a:spcBef>
              <a:spcAft>
                <a:spcPct val="0"/>
              </a:spcAft>
              <a:defRPr/>
            </a:pPr>
            <a:endParaRPr lang="en-US" sz="2000" b="1">
              <a:solidFill>
                <a:srgbClr val="000000"/>
              </a:solidFill>
              <a:effectLst>
                <a:outerShdw blurRad="38100" dist="38100" dir="2700000" algn="tl">
                  <a:srgbClr val="DDDDDD"/>
                </a:outerShdw>
              </a:effectLst>
              <a:latin typeface="Arial"/>
              <a:ea typeface="ＭＳ Ｐゴシック" charset="0"/>
              <a:cs typeface="Arial"/>
            </a:endParaRPr>
          </a:p>
        </p:txBody>
      </p:sp>
      <p:sp>
        <p:nvSpPr>
          <p:cNvPr id="27" name="Text Box 7"/>
          <p:cNvSpPr txBox="1">
            <a:spLocks noChangeArrowheads="1"/>
          </p:cNvSpPr>
          <p:nvPr/>
        </p:nvSpPr>
        <p:spPr bwMode="auto">
          <a:xfrm>
            <a:off x="2286000" y="4621381"/>
            <a:ext cx="14478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altLang="ja-JP" sz="3200" b="1" dirty="0">
                <a:solidFill>
                  <a:srgbClr val="FFFFFF"/>
                </a:solidFill>
                <a:effectLst>
                  <a:outerShdw blurRad="38100" dist="38100" dir="2700000" algn="tl">
                    <a:srgbClr val="000000"/>
                  </a:outerShdw>
                </a:effectLst>
                <a:latin typeface="Arial"/>
                <a:cs typeface="Arial"/>
              </a:rPr>
              <a:t>"</a:t>
            </a:r>
            <a:r>
              <a:rPr lang="en-US" sz="3200" b="1" dirty="0">
                <a:solidFill>
                  <a:srgbClr val="FFFFFF"/>
                </a:solidFill>
                <a:effectLst>
                  <a:outerShdw blurRad="38100" dist="38100" dir="2700000" algn="tl">
                    <a:srgbClr val="000000"/>
                  </a:outerShdw>
                </a:effectLst>
                <a:latin typeface="Arial"/>
                <a:cs typeface="Arial"/>
              </a:rPr>
              <a:t>into</a:t>
            </a:r>
            <a:r>
              <a:rPr lang="en-US" altLang="ja-JP" sz="3200" b="1" dirty="0">
                <a:solidFill>
                  <a:srgbClr val="FFFFFF"/>
                </a:solidFill>
                <a:effectLst>
                  <a:outerShdw blurRad="38100" dist="38100" dir="2700000" algn="tl">
                    <a:srgbClr val="000000"/>
                  </a:outerShdw>
                </a:effectLst>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28" name="Text Box 7"/>
          <p:cNvSpPr txBox="1">
            <a:spLocks noChangeArrowheads="1"/>
          </p:cNvSpPr>
          <p:nvPr/>
        </p:nvSpPr>
        <p:spPr bwMode="auto">
          <a:xfrm>
            <a:off x="1905000" y="3809760"/>
            <a:ext cx="22860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altLang="ja-JP" sz="3200" b="1" dirty="0">
                <a:solidFill>
                  <a:srgbClr val="FFFFFF"/>
                </a:solidFill>
                <a:effectLst>
                  <a:outerShdw blurRad="38100" dist="38100" dir="2700000" algn="tl">
                    <a:srgbClr val="000000"/>
                  </a:outerShdw>
                </a:effectLst>
                <a:latin typeface="Arial"/>
                <a:cs typeface="Arial"/>
              </a:rPr>
              <a:t>"</a:t>
            </a:r>
            <a:r>
              <a:rPr lang="en-US" sz="3200" b="1" dirty="0">
                <a:solidFill>
                  <a:srgbClr val="FFFFFF"/>
                </a:solidFill>
                <a:effectLst>
                  <a:outerShdw blurRad="38100" dist="38100" dir="2700000" algn="tl">
                    <a:srgbClr val="000000"/>
                  </a:outerShdw>
                </a:effectLst>
                <a:latin typeface="Arial"/>
                <a:cs typeface="Arial"/>
              </a:rPr>
              <a:t>through</a:t>
            </a:r>
            <a:r>
              <a:rPr lang="en-US" altLang="ja-JP" sz="3200" b="1" dirty="0">
                <a:solidFill>
                  <a:srgbClr val="FFFFFF"/>
                </a:solidFill>
                <a:effectLst>
                  <a:outerShdw blurRad="38100" dist="38100" dir="2700000" algn="tl">
                    <a:srgbClr val="000000"/>
                  </a:outerShdw>
                </a:effectLst>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29" name="Text Box 7"/>
          <p:cNvSpPr txBox="1">
            <a:spLocks noChangeArrowheads="1"/>
          </p:cNvSpPr>
          <p:nvPr/>
        </p:nvSpPr>
        <p:spPr bwMode="auto">
          <a:xfrm>
            <a:off x="1539759" y="1466455"/>
            <a:ext cx="3505200" cy="1077218"/>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altLang="ja-JP" sz="3200" b="1" dirty="0">
                <a:solidFill>
                  <a:srgbClr val="FFFFFF"/>
                </a:solidFill>
                <a:effectLst>
                  <a:outerShdw blurRad="38100" dist="38100" dir="2700000" algn="tl">
                    <a:srgbClr val="000000"/>
                  </a:outerShdw>
                </a:effectLst>
                <a:latin typeface="Arial"/>
                <a:cs typeface="Arial"/>
              </a:rPr>
              <a:t>"</a:t>
            </a:r>
            <a:r>
              <a:rPr lang="en-US" sz="3200" b="1" dirty="0">
                <a:solidFill>
                  <a:srgbClr val="FFFFFF"/>
                </a:solidFill>
                <a:effectLst>
                  <a:outerShdw blurRad="38100" dist="38100" dir="2700000" algn="tl">
                    <a:srgbClr val="000000"/>
                  </a:outerShdw>
                </a:effectLst>
                <a:latin typeface="Arial"/>
                <a:cs typeface="Arial"/>
              </a:rPr>
              <a:t>from, out of, away from</a:t>
            </a:r>
            <a:r>
              <a:rPr lang="en-US" altLang="ja-JP" sz="3200" b="1" dirty="0">
                <a:solidFill>
                  <a:srgbClr val="FFFFFF"/>
                </a:solidFill>
                <a:effectLst>
                  <a:outerShdw blurRad="38100" dist="38100" dir="2700000" algn="tl">
                    <a:srgbClr val="000000"/>
                  </a:outerShdw>
                </a:effectLst>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30" name="Bent Arrow 29"/>
          <p:cNvSpPr/>
          <p:nvPr/>
        </p:nvSpPr>
        <p:spPr bwMode="auto">
          <a:xfrm rot="16200000" flipV="1">
            <a:off x="1074891" y="2035194"/>
            <a:ext cx="990600" cy="609600"/>
          </a:xfrm>
          <a:prstGeom prst="bentArrow">
            <a:avLst/>
          </a:prstGeom>
          <a:solidFill>
            <a:srgbClr val="FFFFFF"/>
          </a:solidFill>
          <a:ln w="9525" cap="flat" cmpd="sng" algn="ctr">
            <a:noFill/>
            <a:prstDash val="solid"/>
            <a:round/>
            <a:headEnd type="none" w="med" len="med"/>
            <a:tailEnd type="none" w="med" len="med"/>
          </a:ln>
          <a:effectLst>
            <a:outerShdw blurRad="50800" dist="38100" dir="2700000">
              <a:srgbClr val="000000">
                <a:alpha val="43000"/>
              </a:srgbClr>
            </a:outerShdw>
          </a:effectLst>
        </p:spPr>
        <p:txBody>
          <a:bodyPr/>
          <a:lstStyle/>
          <a:p>
            <a:pPr defTabSz="914400" eaLnBrk="0" fontAlgn="base" hangingPunct="0">
              <a:spcBef>
                <a:spcPct val="0"/>
              </a:spcBef>
              <a:spcAft>
                <a:spcPct val="0"/>
              </a:spcAft>
              <a:defRPr/>
            </a:pPr>
            <a:endParaRPr lang="en-US" sz="2000" b="1">
              <a:solidFill>
                <a:srgbClr val="000000"/>
              </a:solidFill>
              <a:effectLst>
                <a:outerShdw blurRad="38100" dist="38100" dir="2700000" algn="tl">
                  <a:srgbClr val="DDDDDD"/>
                </a:outerShdw>
              </a:effectLst>
              <a:latin typeface="Arial"/>
              <a:ea typeface="ＭＳ Ｐゴシック" charset="0"/>
              <a:cs typeface="Arial"/>
            </a:endParaRPr>
          </a:p>
        </p:txBody>
      </p:sp>
      <p:sp>
        <p:nvSpPr>
          <p:cNvPr id="32" name="Text Box 7"/>
          <p:cNvSpPr txBox="1">
            <a:spLocks noChangeArrowheads="1"/>
          </p:cNvSpPr>
          <p:nvPr/>
        </p:nvSpPr>
        <p:spPr bwMode="auto">
          <a:xfrm>
            <a:off x="4374481" y="2850546"/>
            <a:ext cx="25146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i="1" dirty="0" err="1">
                <a:solidFill>
                  <a:srgbClr val="FFFFFF"/>
                </a:solidFill>
                <a:effectLst>
                  <a:outerShdw blurRad="38100" dist="38100" dir="2700000" algn="tl">
                    <a:srgbClr val="000000"/>
                  </a:outerShdw>
                </a:effectLst>
                <a:latin typeface="Arial"/>
                <a:ea typeface="Bwgrkl" charset="0"/>
                <a:cs typeface="Arial"/>
              </a:rPr>
              <a:t>peri</a:t>
            </a:r>
            <a:endParaRPr lang="en-US" sz="3600" b="1" i="1" dirty="0">
              <a:solidFill>
                <a:srgbClr val="000000"/>
              </a:solidFill>
              <a:effectLst>
                <a:outerShdw blurRad="38100" dist="38100" dir="2700000" algn="tl">
                  <a:srgbClr val="FFFFFF"/>
                </a:outerShdw>
              </a:effectLst>
              <a:latin typeface="Arial"/>
              <a:ea typeface="Bwgrkl" charset="0"/>
              <a:cs typeface="Arial"/>
            </a:endParaRPr>
          </a:p>
        </p:txBody>
      </p:sp>
      <p:sp>
        <p:nvSpPr>
          <p:cNvPr id="33" name="Text Box 7"/>
          <p:cNvSpPr txBox="1">
            <a:spLocks noChangeArrowheads="1"/>
          </p:cNvSpPr>
          <p:nvPr/>
        </p:nvSpPr>
        <p:spPr bwMode="auto">
          <a:xfrm>
            <a:off x="4907881" y="3460146"/>
            <a:ext cx="21336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altLang="ja-JP" sz="3200" b="1" dirty="0">
                <a:solidFill>
                  <a:srgbClr val="FFFFFF"/>
                </a:solidFill>
                <a:effectLst>
                  <a:outerShdw blurRad="38100" dist="38100" dir="2700000" algn="tl">
                    <a:srgbClr val="000000"/>
                  </a:outerShdw>
                </a:effectLst>
                <a:latin typeface="Arial"/>
                <a:cs typeface="Arial"/>
              </a:rPr>
              <a:t>"</a:t>
            </a:r>
            <a:r>
              <a:rPr lang="en-US" sz="3200" b="1" dirty="0">
                <a:solidFill>
                  <a:srgbClr val="FFFFFF"/>
                </a:solidFill>
                <a:effectLst>
                  <a:outerShdw blurRad="38100" dist="38100" dir="2700000" algn="tl">
                    <a:srgbClr val="000000"/>
                  </a:outerShdw>
                </a:effectLst>
                <a:latin typeface="Arial"/>
                <a:cs typeface="Arial"/>
              </a:rPr>
              <a:t>around</a:t>
            </a:r>
            <a:r>
              <a:rPr lang="en-US" altLang="ja-JP" sz="3200" b="1" dirty="0">
                <a:solidFill>
                  <a:srgbClr val="FFFFFF"/>
                </a:solidFill>
                <a:effectLst>
                  <a:outerShdw blurRad="38100" dist="38100" dir="2700000" algn="tl">
                    <a:srgbClr val="000000"/>
                  </a:outerShdw>
                </a:effectLst>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17" name="Text Box 1041"/>
          <p:cNvSpPr txBox="1">
            <a:spLocks noChangeArrowheads="1"/>
          </p:cNvSpPr>
          <p:nvPr/>
        </p:nvSpPr>
        <p:spPr bwMode="auto">
          <a:xfrm>
            <a:off x="8388424" y="76200"/>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209</a:t>
            </a:r>
            <a:br>
              <a:rPr lang="en-US" b="1" dirty="0">
                <a:solidFill>
                  <a:srgbClr val="FFFFFF"/>
                </a:solidFill>
                <a:latin typeface="Arial"/>
                <a:cs typeface="Arial"/>
              </a:rPr>
            </a:br>
            <a:r>
              <a:rPr lang="en-US" b="1" dirty="0">
                <a:solidFill>
                  <a:srgbClr val="FFFFFF"/>
                </a:solidFill>
                <a:latin typeface="Arial"/>
                <a:cs typeface="Arial"/>
              </a:rPr>
              <a:t>361</a:t>
            </a:r>
            <a:endParaRPr lang="en-US" b="1" dirty="0">
              <a:solidFill>
                <a:srgbClr val="000000"/>
              </a:solidFill>
              <a:latin typeface="Arial"/>
              <a:cs typeface="Arial"/>
            </a:endParaRPr>
          </a:p>
        </p:txBody>
      </p:sp>
    </p:spTree>
    <p:extLst>
      <p:ext uri="{BB962C8B-B14F-4D97-AF65-F5344CB8AC3E}">
        <p14:creationId xmlns:p14="http://schemas.microsoft.com/office/powerpoint/2010/main" val="278634738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par>
                          <p:cTn id="7" fill="hold" nodeType="with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childTnLst>
                                </p:cTn>
                              </p:par>
                            </p:childTnLst>
                          </p:cTn>
                        </p:par>
                        <p:par>
                          <p:cTn id="10" fill="hold" nodeType="withGroup">
                            <p:stCondLst>
                              <p:cond delay="0"/>
                            </p:stCondLst>
                            <p:childTnLst>
                              <p:par>
                                <p:cTn id="11" presetID="22" presetClass="entr" presetSubtype="4"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par>
                          <p:cTn id="19" fill="hold" nodeType="withGroup">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par>
                          <p:cTn id="23" fill="hold" nodeType="withGroup">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par>
                          <p:cTn id="32" fill="hold" nodeType="withGroup">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par>
                          <p:cTn id="36" fill="hold" nodeType="withGroup">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500"/>
                                        <p:tgtEl>
                                          <p:spTgt spid="2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500"/>
                                        <p:tgtEl>
                                          <p:spTgt spid="21"/>
                                        </p:tgtEl>
                                      </p:cBhvr>
                                    </p:animEffect>
                                  </p:childTnLst>
                                </p:cTn>
                              </p:par>
                            </p:childTnLst>
                          </p:cTn>
                        </p:par>
                        <p:par>
                          <p:cTn id="45" fill="hold" nodeType="withGroup">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left)">
                                      <p:cBhvr>
                                        <p:cTn id="48" dur="500"/>
                                        <p:tgtEl>
                                          <p:spTgt spid="30"/>
                                        </p:tgtEl>
                                      </p:cBhvr>
                                    </p:animEffect>
                                  </p:childTnLst>
                                </p:cTn>
                              </p:par>
                            </p:childTnLst>
                          </p:cTn>
                        </p:par>
                        <p:par>
                          <p:cTn id="49" fill="hold" nodeType="withGroup">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3" grpId="0"/>
      <p:bldP spid="24" grpId="0" animBg="1"/>
      <p:bldP spid="25" grpId="0"/>
      <p:bldP spid="26" grpId="0" animBg="1"/>
      <p:bldP spid="27" grpId="0"/>
      <p:bldP spid="28" grpId="0"/>
      <p:bldP spid="29" grpId="0"/>
      <p:bldP spid="30" grpId="0" animBg="1"/>
      <p:bldP spid="32" grpId="0"/>
      <p:bldP spid="33" grpId="0"/>
    </p:bldLst>
  </p:timing>
</p:sld>
</file>

<file path=ppt/slides/slide12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0178"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000000"/>
              </a:solidFill>
              <a:latin typeface="Arial"/>
              <a:ea typeface="ＭＳ Ｐゴシック" charset="0"/>
              <a:cs typeface="Arial"/>
            </a:endParaRPr>
          </a:p>
        </p:txBody>
      </p:sp>
      <p:sp>
        <p:nvSpPr>
          <p:cNvPr id="50179" name="Line 1027"/>
          <p:cNvSpPr>
            <a:spLocks noChangeShapeType="1"/>
          </p:cNvSpPr>
          <p:nvPr/>
        </p:nvSpPr>
        <p:spPr bwMode="auto">
          <a:xfrm>
            <a:off x="45354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000000"/>
              </a:solidFill>
              <a:latin typeface="Arial"/>
              <a:ea typeface="ＭＳ Ｐゴシック" charset="0"/>
              <a:cs typeface="Arial"/>
            </a:endParaRPr>
          </a:p>
        </p:txBody>
      </p:sp>
      <p:sp>
        <p:nvSpPr>
          <p:cNvPr id="50180" name="Text Box 1028"/>
          <p:cNvSpPr txBox="1">
            <a:spLocks noChangeArrowheads="1"/>
          </p:cNvSpPr>
          <p:nvPr/>
        </p:nvSpPr>
        <p:spPr bwMode="auto">
          <a:xfrm rot="-5400000">
            <a:off x="-678656" y="3746391"/>
            <a:ext cx="3125787" cy="646331"/>
          </a:xfrm>
          <a:prstGeom prst="rect">
            <a:avLst/>
          </a:prstGeom>
          <a:noFill/>
          <a:ln w="38100">
            <a:noFill/>
            <a:miter lim="800000"/>
            <a:headEnd/>
            <a:tailEnd/>
          </a:ln>
          <a:effectLst>
            <a:outerShdw blurRad="63500" dist="35921"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a:solidFill>
                  <a:srgbClr val="FFFFFF"/>
                </a:solidFill>
                <a:latin typeface="Arial"/>
                <a:ea typeface="ＭＳ Ｐゴシック" charset="0"/>
                <a:cs typeface="Arial"/>
              </a:rPr>
              <a:t>Church Age</a:t>
            </a:r>
          </a:p>
        </p:txBody>
      </p:sp>
      <p:sp>
        <p:nvSpPr>
          <p:cNvPr id="50181" name="Text Box 1029"/>
          <p:cNvSpPr txBox="1">
            <a:spLocks noChangeArrowheads="1"/>
          </p:cNvSpPr>
          <p:nvPr/>
        </p:nvSpPr>
        <p:spPr bwMode="auto">
          <a:xfrm>
            <a:off x="3429000" y="1257300"/>
            <a:ext cx="20574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dirty="0">
                <a:solidFill>
                  <a:srgbClr val="FFFF00"/>
                </a:solidFill>
                <a:latin typeface="Arial"/>
                <a:cs typeface="Arial"/>
              </a:rPr>
              <a:t>Second Coming</a:t>
            </a:r>
          </a:p>
        </p:txBody>
      </p:sp>
      <p:sp>
        <p:nvSpPr>
          <p:cNvPr id="50182" name="Text Box 1030"/>
          <p:cNvSpPr txBox="1">
            <a:spLocks noChangeArrowheads="1"/>
          </p:cNvSpPr>
          <p:nvPr/>
        </p:nvSpPr>
        <p:spPr bwMode="auto">
          <a:xfrm>
            <a:off x="1396313" y="3276600"/>
            <a:ext cx="3139169"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dirty="0">
                <a:solidFill>
                  <a:srgbClr val="FFFFFF"/>
                </a:solidFill>
                <a:latin typeface="Arial"/>
                <a:cs typeface="Arial"/>
              </a:rPr>
              <a:t>Tribulation</a:t>
            </a:r>
            <a:endParaRPr lang="en-US" sz="3600" b="1" dirty="0">
              <a:solidFill>
                <a:srgbClr val="000000"/>
              </a:solidFill>
              <a:latin typeface="Arial"/>
              <a:cs typeface="Arial"/>
            </a:endParaRPr>
          </a:p>
        </p:txBody>
      </p:sp>
      <p:sp>
        <p:nvSpPr>
          <p:cNvPr id="50183" name="Text Box 1031"/>
          <p:cNvSpPr txBox="1">
            <a:spLocks noChangeArrowheads="1"/>
          </p:cNvSpPr>
          <p:nvPr/>
        </p:nvSpPr>
        <p:spPr bwMode="auto">
          <a:xfrm>
            <a:off x="1905000"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dirty="0">
                <a:solidFill>
                  <a:srgbClr val="FFFF00"/>
                </a:solidFill>
                <a:latin typeface="Arial"/>
                <a:cs typeface="Arial"/>
              </a:rPr>
              <a:t>7 years</a:t>
            </a:r>
          </a:p>
        </p:txBody>
      </p:sp>
      <p:sp>
        <p:nvSpPr>
          <p:cNvPr id="50184" name="Text Box 1032"/>
          <p:cNvSpPr txBox="1">
            <a:spLocks noChangeArrowheads="1"/>
          </p:cNvSpPr>
          <p:nvPr/>
        </p:nvSpPr>
        <p:spPr bwMode="auto">
          <a:xfrm>
            <a:off x="4724400" y="3276600"/>
            <a:ext cx="29718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FFFFFF"/>
                </a:solidFill>
                <a:latin typeface="Arial"/>
                <a:cs typeface="Arial"/>
              </a:rPr>
              <a:t>Millennium</a:t>
            </a:r>
            <a:endParaRPr lang="en-US" sz="3600" b="1">
              <a:solidFill>
                <a:srgbClr val="000000"/>
              </a:solidFill>
              <a:latin typeface="Arial"/>
              <a:cs typeface="Arial"/>
            </a:endParaRPr>
          </a:p>
        </p:txBody>
      </p:sp>
      <p:sp>
        <p:nvSpPr>
          <p:cNvPr id="50185" name="Text Box 1033"/>
          <p:cNvSpPr txBox="1">
            <a:spLocks noChangeArrowheads="1"/>
          </p:cNvSpPr>
          <p:nvPr/>
        </p:nvSpPr>
        <p:spPr bwMode="auto">
          <a:xfrm>
            <a:off x="4953000"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FFFF00"/>
                </a:solidFill>
                <a:latin typeface="Arial"/>
                <a:cs typeface="Arial"/>
              </a:rPr>
              <a:t>1000 years</a:t>
            </a:r>
          </a:p>
        </p:txBody>
      </p:sp>
      <p:sp>
        <p:nvSpPr>
          <p:cNvPr id="50186" name="Text Box 1034"/>
          <p:cNvSpPr txBox="1">
            <a:spLocks noChangeArrowheads="1"/>
          </p:cNvSpPr>
          <p:nvPr/>
        </p:nvSpPr>
        <p:spPr bwMode="auto">
          <a:xfrm rot="5400000" flipH="1">
            <a:off x="5858669"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a:solidFill>
                  <a:srgbClr val="FFCC00"/>
                </a:solidFill>
                <a:latin typeface="Arial"/>
                <a:ea typeface="ＭＳ Ｐゴシック" charset="0"/>
                <a:cs typeface="Arial"/>
              </a:rPr>
              <a:t>Eternal Kingdom</a:t>
            </a:r>
          </a:p>
        </p:txBody>
      </p:sp>
      <p:sp>
        <p:nvSpPr>
          <p:cNvPr id="50187" name="Text Box 1035"/>
          <p:cNvSpPr txBox="1">
            <a:spLocks noChangeArrowheads="1"/>
          </p:cNvSpPr>
          <p:nvPr/>
        </p:nvSpPr>
        <p:spPr bwMode="auto">
          <a:xfrm rot="5381629">
            <a:off x="6621463"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3600" b="1">
                <a:solidFill>
                  <a:srgbClr val="FFFF00"/>
                </a:solidFill>
                <a:latin typeface="Arial"/>
                <a:cs typeface="Arial"/>
              </a:rPr>
              <a:t>Judgment</a:t>
            </a:r>
          </a:p>
        </p:txBody>
      </p:sp>
      <p:sp>
        <p:nvSpPr>
          <p:cNvPr id="50188" name="Text Box 1036"/>
          <p:cNvSpPr txBox="1">
            <a:spLocks noChangeArrowheads="1"/>
          </p:cNvSpPr>
          <p:nvPr/>
        </p:nvSpPr>
        <p:spPr bwMode="auto">
          <a:xfrm>
            <a:off x="5334000" y="1257300"/>
            <a:ext cx="2438400" cy="125059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eaLnBrk="0" fontAlgn="base" hangingPunct="0">
              <a:spcBef>
                <a:spcPct val="50000"/>
              </a:spcBef>
              <a:spcAft>
                <a:spcPct val="0"/>
              </a:spcAft>
              <a:defRPr/>
            </a:pPr>
            <a:r>
              <a:rPr lang="en-US" sz="3600" b="1" i="1">
                <a:solidFill>
                  <a:srgbClr val="FFFF00"/>
                </a:solidFill>
                <a:latin typeface="Arial"/>
                <a:ea typeface="ＭＳ Ｐゴシック" charset="0"/>
                <a:cs typeface="Arial"/>
              </a:rPr>
              <a:t>Second</a:t>
            </a:r>
          </a:p>
          <a:p>
            <a:pPr defTabSz="914400" eaLnBrk="0" fontAlgn="base" hangingPunct="0">
              <a:lnSpc>
                <a:spcPct val="0"/>
              </a:lnSpc>
              <a:spcBef>
                <a:spcPct val="35000"/>
              </a:spcBef>
              <a:spcAft>
                <a:spcPct val="0"/>
              </a:spcAft>
              <a:defRPr/>
            </a:pPr>
            <a:r>
              <a:rPr lang="en-US" sz="3600" b="1" i="1">
                <a:solidFill>
                  <a:srgbClr val="FFFF00"/>
                </a:solidFill>
                <a:latin typeface="Arial"/>
                <a:ea typeface="ＭＳ Ｐゴシック" charset="0"/>
                <a:cs typeface="Arial"/>
              </a:rPr>
              <a:t>=</a:t>
            </a:r>
            <a:endParaRPr lang="en-US" sz="2400" b="1" i="1">
              <a:solidFill>
                <a:srgbClr val="FFFF00"/>
              </a:solidFill>
              <a:latin typeface="Arial"/>
              <a:ea typeface="ＭＳ Ｐゴシック" charset="0"/>
              <a:cs typeface="Arial"/>
            </a:endParaRPr>
          </a:p>
          <a:p>
            <a:pPr algn="ctr" defTabSz="914400" eaLnBrk="0" fontAlgn="base" hangingPunct="0">
              <a:lnSpc>
                <a:spcPct val="0"/>
              </a:lnSpc>
              <a:spcBef>
                <a:spcPct val="50000"/>
              </a:spcBef>
              <a:spcAft>
                <a:spcPct val="0"/>
              </a:spcAft>
              <a:defRPr/>
            </a:pPr>
            <a:r>
              <a:rPr lang="en-US" sz="3600" b="1" i="1">
                <a:solidFill>
                  <a:srgbClr val="FFFF00"/>
                </a:solidFill>
                <a:latin typeface="Arial"/>
                <a:ea typeface="ＭＳ Ｐゴシック" charset="0"/>
                <a:cs typeface="Arial"/>
              </a:rPr>
              <a:t>Advent</a:t>
            </a:r>
          </a:p>
        </p:txBody>
      </p:sp>
      <p:sp>
        <p:nvSpPr>
          <p:cNvPr id="50189" name="Rectangle 1037"/>
          <p:cNvSpPr>
            <a:spLocks noGrp="1" noChangeArrowheads="1"/>
          </p:cNvSpPr>
          <p:nvPr>
            <p:ph type="title" idx="4294967295"/>
          </p:nvPr>
        </p:nvSpPr>
        <p:spPr>
          <a:xfrm>
            <a:off x="685800" y="457200"/>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sz="4000" b="1">
                <a:solidFill>
                  <a:srgbClr val="FFFFFF"/>
                </a:solidFill>
                <a:latin typeface="Arial"/>
                <a:ea typeface="ＭＳ Ｐゴシック" charset="-128"/>
                <a:cs typeface="Arial"/>
              </a:rPr>
              <a:t>Premillennialism</a:t>
            </a:r>
          </a:p>
        </p:txBody>
      </p:sp>
      <p:sp>
        <p:nvSpPr>
          <p:cNvPr id="15" name="Text Box 7"/>
          <p:cNvSpPr txBox="1">
            <a:spLocks noChangeArrowheads="1"/>
          </p:cNvSpPr>
          <p:nvPr/>
        </p:nvSpPr>
        <p:spPr bwMode="auto">
          <a:xfrm rot="20751823">
            <a:off x="731706" y="4776133"/>
            <a:ext cx="4724400" cy="156966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200" b="1" dirty="0">
                <a:solidFill>
                  <a:srgbClr val="FFFFFF"/>
                </a:solidFill>
                <a:latin typeface="Arial"/>
                <a:cs typeface="Arial"/>
              </a:rPr>
              <a:t>ALL 5 RAPTURE VIEWS ARE PREMILLENNIAL</a:t>
            </a:r>
            <a:endParaRPr lang="en-US" sz="3200" b="1" dirty="0">
              <a:solidFill>
                <a:srgbClr val="000000"/>
              </a:solidFill>
              <a:latin typeface="Arial"/>
              <a:cs typeface="Arial"/>
            </a:endParaRPr>
          </a:p>
        </p:txBody>
      </p:sp>
      <p:sp>
        <p:nvSpPr>
          <p:cNvPr id="16" name="Text Box 1041"/>
          <p:cNvSpPr txBox="1">
            <a:spLocks noChangeArrowheads="1"/>
          </p:cNvSpPr>
          <p:nvPr/>
        </p:nvSpPr>
        <p:spPr bwMode="auto">
          <a:xfrm>
            <a:off x="8288356" y="77723"/>
            <a:ext cx="70208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r>
              <a:rPr lang="en-US" b="1" dirty="0">
                <a:solidFill>
                  <a:srgbClr val="FFFFFF"/>
                </a:solidFill>
                <a:latin typeface="Arial"/>
                <a:cs typeface="Arial"/>
              </a:rPr>
              <a:t>208</a:t>
            </a:r>
          </a:p>
          <a:p>
            <a:pPr algn="r" defTabSz="914400" eaLnBrk="0" fontAlgn="base" hangingPunct="0">
              <a:spcBef>
                <a:spcPct val="0"/>
              </a:spcBef>
              <a:spcAft>
                <a:spcPct val="0"/>
              </a:spcAft>
            </a:pPr>
            <a:r>
              <a:rPr lang="en-US" b="1" dirty="0">
                <a:solidFill>
                  <a:srgbClr val="FFFFFF"/>
                </a:solidFill>
                <a:latin typeface="Arial"/>
                <a:cs typeface="Arial"/>
              </a:rPr>
              <a:t>433</a:t>
            </a:r>
            <a:endParaRPr lang="en-US" b="1" dirty="0">
              <a:solidFill>
                <a:srgbClr val="000000"/>
              </a:solidFill>
              <a:latin typeface="Arial"/>
              <a:cs typeface="Arial"/>
            </a:endParaRPr>
          </a:p>
        </p:txBody>
      </p:sp>
    </p:spTree>
    <p:extLst>
      <p:ext uri="{BB962C8B-B14F-4D97-AF65-F5344CB8AC3E}">
        <p14:creationId xmlns:p14="http://schemas.microsoft.com/office/powerpoint/2010/main" val="1107440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par>
                          <p:cTn id="55" fill="hold" nodeType="afterGroup">
                            <p:stCondLst>
                              <p:cond delay="27000"/>
                            </p:stCondLst>
                            <p:childTnLst>
                              <p:par>
                                <p:cTn id="56" presetID="7" presetClass="entr" presetSubtype="1" fill="hold" grpId="0" nodeType="afterEffect">
                                  <p:stCondLst>
                                    <p:cond delay="1000"/>
                                  </p:stCondLst>
                                  <p:childTnLst>
                                    <p:set>
                                      <p:cBhvr>
                                        <p:cTn id="57" dur="1" fill="hold">
                                          <p:stCondLst>
                                            <p:cond delay="0"/>
                                          </p:stCondLst>
                                        </p:cTn>
                                        <p:tgtEl>
                                          <p:spTgt spid="50188"/>
                                        </p:tgtEl>
                                        <p:attrNameLst>
                                          <p:attrName>style.visibility</p:attrName>
                                        </p:attrNameLst>
                                      </p:cBhvr>
                                      <p:to>
                                        <p:strVal val="visible"/>
                                      </p:to>
                                    </p:set>
                                    <p:anim calcmode="lin" valueType="num">
                                      <p:cBhvr additive="base">
                                        <p:cTn id="58" dur="5000" fill="hold"/>
                                        <p:tgtEl>
                                          <p:spTgt spid="50188"/>
                                        </p:tgtEl>
                                        <p:attrNameLst>
                                          <p:attrName>ppt_x</p:attrName>
                                        </p:attrNameLst>
                                      </p:cBhvr>
                                      <p:tavLst>
                                        <p:tav tm="0">
                                          <p:val>
                                            <p:strVal val="#ppt_x"/>
                                          </p:val>
                                        </p:tav>
                                        <p:tav tm="100000">
                                          <p:val>
                                            <p:strVal val="#ppt_x"/>
                                          </p:val>
                                        </p:tav>
                                      </p:tavLst>
                                    </p:anim>
                                    <p:anim calcmode="lin" valueType="num">
                                      <p:cBhvr additive="base">
                                        <p:cTn id="59" dur="5000" fill="hold"/>
                                        <p:tgtEl>
                                          <p:spTgt spid="50188"/>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50188" grpId="0" autoUpdateAnimBg="0"/>
      <p:bldP spid="15"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b="1">
              <a:solidFill>
                <a:srgbClr val="000000"/>
              </a:solidFill>
              <a:latin typeface="Arial"/>
              <a:ea typeface="ＭＳ Ｐゴシック" charset="0"/>
              <a:cs typeface="Arial"/>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b="1">
              <a:solidFill>
                <a:srgbClr val="000000"/>
              </a:solidFill>
              <a:latin typeface="Arial"/>
              <a:ea typeface="ＭＳ Ｐゴシック" charset="0"/>
              <a:cs typeface="Arial"/>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FFFFFF"/>
                </a:solidFill>
                <a:latin typeface="Arial"/>
                <a:cs typeface="Arial"/>
              </a:rPr>
              <a:t>Church Age</a:t>
            </a:r>
          </a:p>
        </p:txBody>
      </p:sp>
      <p:sp>
        <p:nvSpPr>
          <p:cNvPr id="41989" name="Text Box 1029"/>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chemeClr val="bg1"/>
                </a:solidFill>
                <a:latin typeface="Arial"/>
                <a:cs typeface="Arial"/>
              </a:rPr>
              <a:t>Second Coming</a:t>
            </a:r>
          </a:p>
        </p:txBody>
      </p:sp>
      <p:sp>
        <p:nvSpPr>
          <p:cNvPr id="41990" name="Text Box 1030"/>
          <p:cNvSpPr txBox="1">
            <a:spLocks noChangeArrowheads="1"/>
          </p:cNvSpPr>
          <p:nvPr/>
        </p:nvSpPr>
        <p:spPr bwMode="auto">
          <a:xfrm>
            <a:off x="1295400" y="1905000"/>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dirty="0">
                <a:solidFill>
                  <a:schemeClr val="bg1"/>
                </a:solidFill>
                <a:latin typeface="Arial"/>
                <a:cs typeface="Arial"/>
              </a:rPr>
              <a:t>Rapture</a:t>
            </a:r>
          </a:p>
        </p:txBody>
      </p:sp>
      <p:sp>
        <p:nvSpPr>
          <p:cNvPr id="41991" name="Text Box 1031"/>
          <p:cNvSpPr txBox="1">
            <a:spLocks noChangeArrowheads="1"/>
          </p:cNvSpPr>
          <p:nvPr/>
        </p:nvSpPr>
        <p:spPr bwMode="auto">
          <a:xfrm>
            <a:off x="1447799" y="3276600"/>
            <a:ext cx="312260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dirty="0">
                <a:solidFill>
                  <a:srgbClr val="FFFFFF"/>
                </a:solidFill>
                <a:latin typeface="Arial"/>
                <a:cs typeface="Arial"/>
              </a:rPr>
              <a:t>Tribulation</a:t>
            </a:r>
            <a:endParaRPr lang="en-US" sz="3600" b="1" dirty="0">
              <a:solidFill>
                <a:srgbClr val="000000"/>
              </a:solidFill>
              <a:latin typeface="Arial"/>
              <a:cs typeface="Arial"/>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dirty="0">
                <a:solidFill>
                  <a:srgbClr val="FFFF00"/>
                </a:solidFill>
                <a:latin typeface="Arial"/>
                <a:cs typeface="Arial"/>
              </a:rPr>
              <a:t>7 years</a:t>
            </a:r>
          </a:p>
        </p:txBody>
      </p:sp>
      <p:sp>
        <p:nvSpPr>
          <p:cNvPr id="41993" name="Text Box 1033"/>
          <p:cNvSpPr txBox="1">
            <a:spLocks noChangeArrowheads="1"/>
          </p:cNvSpPr>
          <p:nvPr/>
        </p:nvSpPr>
        <p:spPr bwMode="auto">
          <a:xfrm>
            <a:off x="4724399" y="3276600"/>
            <a:ext cx="329314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dirty="0">
                <a:solidFill>
                  <a:srgbClr val="FFFFFF"/>
                </a:solidFill>
                <a:latin typeface="Arial"/>
                <a:cs typeface="Arial"/>
              </a:rPr>
              <a:t>Millennium</a:t>
            </a:r>
            <a:endParaRPr lang="en-US" sz="3600" b="1" dirty="0">
              <a:solidFill>
                <a:srgbClr val="000000"/>
              </a:solidFill>
              <a:latin typeface="Arial"/>
              <a:cs typeface="Arial"/>
            </a:endParaRP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FFFF00"/>
                </a:solidFill>
                <a:latin typeface="Arial"/>
                <a:cs typeface="Arial"/>
              </a:rPr>
              <a:t>1000 years</a:t>
            </a: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FFCC00"/>
                </a:solidFill>
                <a:latin typeface="Arial"/>
                <a:cs typeface="Arial"/>
              </a:rPr>
              <a:t>Eternal Kingdom</a:t>
            </a: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3600" b="1">
                <a:solidFill>
                  <a:srgbClr val="FFFF00"/>
                </a:solidFill>
                <a:latin typeface="Arial"/>
                <a:cs typeface="Arial"/>
              </a:rPr>
              <a:t>Judgment</a:t>
            </a: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b="1">
              <a:solidFill>
                <a:srgbClr val="000000"/>
              </a:solidFill>
              <a:latin typeface="Arial"/>
              <a:ea typeface="ＭＳ Ｐゴシック" charset="0"/>
              <a:cs typeface="Arial"/>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b="1">
              <a:solidFill>
                <a:srgbClr val="000000"/>
              </a:solidFill>
              <a:latin typeface="Arial"/>
              <a:ea typeface="ＭＳ Ｐゴシック" charset="0"/>
              <a:cs typeface="Arial"/>
            </a:endParaRPr>
          </a:p>
        </p:txBody>
      </p:sp>
      <p:sp>
        <p:nvSpPr>
          <p:cNvPr id="56335" name="Rectangle 1040"/>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Pre-</a:t>
            </a:r>
            <a:r>
              <a:rPr lang="en-US" sz="4000" b="1" dirty="0" err="1">
                <a:solidFill>
                  <a:srgbClr val="FFFF99"/>
                </a:solidFill>
                <a:latin typeface="Arial"/>
                <a:ea typeface="ＭＳ Ｐゴシック" charset="0"/>
                <a:cs typeface="Arial"/>
              </a:rPr>
              <a:t>Trib</a:t>
            </a: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Rapture</a:t>
            </a:r>
          </a:p>
        </p:txBody>
      </p:sp>
      <p:sp>
        <p:nvSpPr>
          <p:cNvPr id="17" name="Text Box 1041"/>
          <p:cNvSpPr txBox="1">
            <a:spLocks noChangeArrowheads="1"/>
          </p:cNvSpPr>
          <p:nvPr/>
        </p:nvSpPr>
        <p:spPr bwMode="auto">
          <a:xfrm>
            <a:off x="8388424" y="76200"/>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209</a:t>
            </a:r>
            <a:br>
              <a:rPr lang="en-US" b="1" dirty="0">
                <a:solidFill>
                  <a:srgbClr val="FFFFFF"/>
                </a:solidFill>
                <a:latin typeface="Arial"/>
                <a:cs typeface="Arial"/>
              </a:rPr>
            </a:br>
            <a:r>
              <a:rPr lang="en-US" b="1" dirty="0">
                <a:solidFill>
                  <a:srgbClr val="FFFFFF"/>
                </a:solidFill>
                <a:latin typeface="Arial"/>
                <a:cs typeface="Arial"/>
              </a:rPr>
              <a:t>361</a:t>
            </a:r>
            <a:endParaRPr lang="en-US" b="1" dirty="0">
              <a:solidFill>
                <a:srgbClr val="000000"/>
              </a:solidFill>
              <a:latin typeface="Arial"/>
              <a:cs typeface="Arial"/>
            </a:endParaRPr>
          </a:p>
        </p:txBody>
      </p:sp>
    </p:spTree>
    <p:extLst>
      <p:ext uri="{BB962C8B-B14F-4D97-AF65-F5344CB8AC3E}">
        <p14:creationId xmlns:p14="http://schemas.microsoft.com/office/powerpoint/2010/main" val="13126943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7C2043"/>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685800" y="333375"/>
            <a:ext cx="7772400" cy="874713"/>
          </a:xfrm>
          <a:solidFill>
            <a:schemeClr val="accent2"/>
          </a:solidFill>
        </p:spPr>
        <p:txBody>
          <a:bodyPr/>
          <a:lstStyle/>
          <a:p>
            <a:r>
              <a:rPr lang="en-US">
                <a:solidFill>
                  <a:schemeClr val="bg1"/>
                </a:solidFill>
                <a:latin typeface="Arial" charset="0"/>
                <a:ea typeface="ＭＳ Ｐゴシック" charset="0"/>
                <a:cs typeface="Arial" charset="0"/>
              </a:rPr>
              <a:t>Why Am I Pretrib?</a:t>
            </a:r>
          </a:p>
        </p:txBody>
      </p:sp>
      <p:sp>
        <p:nvSpPr>
          <p:cNvPr id="681988" name="Rectangle 4"/>
          <p:cNvSpPr>
            <a:spLocks noChangeArrowheads="1"/>
          </p:cNvSpPr>
          <p:nvPr/>
        </p:nvSpPr>
        <p:spPr bwMode="auto">
          <a:xfrm>
            <a:off x="173789" y="1371600"/>
            <a:ext cx="8906711" cy="3733800"/>
          </a:xfrm>
          <a:prstGeom prst="rect">
            <a:avLst/>
          </a:prstGeom>
          <a:noFill/>
          <a:ln w="9525">
            <a:noFill/>
            <a:miter lim="800000"/>
            <a:headEnd/>
            <a:tailEnd/>
          </a:ln>
        </p:spPr>
        <p:txBody>
          <a:bodyPr/>
          <a:lstStyle/>
          <a:p>
            <a:pPr marL="742950" indent="-742950" defTabSz="914400" eaLnBrk="0" fontAlgn="base" hangingPunct="0">
              <a:spcBef>
                <a:spcPct val="20000"/>
              </a:spcBef>
              <a:spcAft>
                <a:spcPct val="0"/>
              </a:spcAft>
              <a:buFont typeface="Times New Roman" charset="0"/>
              <a:buAutoNum type="arabicPeriod"/>
              <a:defRPr/>
            </a:pPr>
            <a:r>
              <a:rPr lang="en-US" sz="3600" b="1" dirty="0">
                <a:solidFill>
                  <a:srgbClr val="FFFFFF"/>
                </a:solidFill>
                <a:effectLst>
                  <a:outerShdw blurRad="38100" dist="38100" dir="2700000" algn="tl">
                    <a:srgbClr val="000000"/>
                  </a:outerShdw>
                </a:effectLst>
                <a:latin typeface="Arial" charset="0"/>
                <a:ea typeface="ＭＳ Ｐゴシック" charset="0"/>
                <a:cs typeface="Arial" charset="0"/>
              </a:rPr>
              <a:t>Believers will be kept from (</a:t>
            </a:r>
            <a:r>
              <a:rPr lang="en-US" sz="3600" b="1" i="1" dirty="0" err="1">
                <a:solidFill>
                  <a:srgbClr val="FFFFFF"/>
                </a:solidFill>
                <a:effectLst>
                  <a:outerShdw blurRad="38100" dist="38100" dir="2700000" algn="tl">
                    <a:srgbClr val="000000"/>
                  </a:outerShdw>
                </a:effectLst>
                <a:latin typeface="Arial" charset="0"/>
                <a:ea typeface="ＭＳ Ｐゴシック" charset="0"/>
                <a:cs typeface="Arial" charset="0"/>
              </a:rPr>
              <a:t>ek</a:t>
            </a:r>
            <a:r>
              <a:rPr lang="en-US" sz="3600" b="1" dirty="0">
                <a:solidFill>
                  <a:srgbClr val="FFFFFF"/>
                </a:solidFill>
                <a:effectLst>
                  <a:outerShdw blurRad="38100" dist="38100" dir="2700000" algn="tl">
                    <a:srgbClr val="000000"/>
                  </a:outerShdw>
                </a:effectLst>
                <a:latin typeface="Arial" charset="0"/>
                <a:ea typeface="ＭＳ Ｐゴシック" charset="0"/>
                <a:cs typeface="Arial" charset="0"/>
              </a:rPr>
              <a:t>) this "hour," or time period (Rev. 3:10).</a:t>
            </a:r>
          </a:p>
        </p:txBody>
      </p:sp>
      <p:sp>
        <p:nvSpPr>
          <p:cNvPr id="140292" name="Text Box 18"/>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209</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40816356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80289"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0290" name="Title 1"/>
          <p:cNvSpPr>
            <a:spLocks noGrp="1"/>
          </p:cNvSpPr>
          <p:nvPr>
            <p:ph type="title"/>
          </p:nvPr>
        </p:nvSpPr>
        <p:spPr>
          <a:xfrm>
            <a:off x="-31750" y="-26988"/>
            <a:ext cx="9212263" cy="719138"/>
          </a:xfrm>
        </p:spPr>
        <p:txBody>
          <a:bodyPr/>
          <a:lstStyle/>
          <a:p>
            <a:r>
              <a:rPr lang="en-US">
                <a:latin typeface="Arial" charset="0"/>
                <a:ea typeface="ＭＳ Ｐゴシック" charset="0"/>
              </a:rPr>
              <a:t>The 7 Churches (Rev. 2–3)</a:t>
            </a:r>
          </a:p>
        </p:txBody>
      </p:sp>
      <p:sp>
        <p:nvSpPr>
          <p:cNvPr id="780291"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780293"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780295"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780297"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780299"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780301"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780303"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80305"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6"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7"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8"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9"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10"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780311" name="Straight Arrow Connector 2"/>
          <p:cNvCxnSpPr>
            <a:cxnSpLocks noChangeShapeType="1"/>
          </p:cNvCxnSpPr>
          <p:nvPr/>
        </p:nvCxnSpPr>
        <p:spPr bwMode="auto">
          <a:xfrm>
            <a:off x="4117975" y="2955925"/>
            <a:ext cx="914400" cy="914400"/>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grpSp>
        <p:nvGrpSpPr>
          <p:cNvPr id="21" name="Group 20"/>
          <p:cNvGrpSpPr>
            <a:grpSpLocks/>
          </p:cNvGrpSpPr>
          <p:nvPr/>
        </p:nvGrpSpPr>
        <p:grpSpPr bwMode="auto">
          <a:xfrm rot="1553588">
            <a:off x="2411413" y="4724400"/>
            <a:ext cx="1162050" cy="1162050"/>
            <a:chOff x="6228184" y="2420888"/>
            <a:chExt cx="1161687" cy="1161687"/>
          </a:xfrm>
        </p:grpSpPr>
        <p:cxnSp>
          <p:nvCxnSpPr>
            <p:cNvPr id="780344" name="Straight Arrow Connector 5"/>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5" name="Straight Arrow Connector 63"/>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6" name="Straight Arrow Connector 6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7" name="Straight Arrow Connector 6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68" name="Group 67"/>
          <p:cNvGrpSpPr>
            <a:grpSpLocks/>
          </p:cNvGrpSpPr>
          <p:nvPr/>
        </p:nvGrpSpPr>
        <p:grpSpPr bwMode="auto">
          <a:xfrm rot="1553588">
            <a:off x="2124075" y="3500438"/>
            <a:ext cx="1162050" cy="1162050"/>
            <a:chOff x="6228184" y="2420888"/>
            <a:chExt cx="1161687" cy="1161687"/>
          </a:xfrm>
        </p:grpSpPr>
        <p:cxnSp>
          <p:nvCxnSpPr>
            <p:cNvPr id="780340" name="Straight Arrow Connector 6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1" name="Straight Arrow Connector 6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2" name="Straight Arrow Connector 7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3" name="Straight Arrow Connector 7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73" name="Group 72"/>
          <p:cNvGrpSpPr>
            <a:grpSpLocks/>
          </p:cNvGrpSpPr>
          <p:nvPr/>
        </p:nvGrpSpPr>
        <p:grpSpPr bwMode="auto">
          <a:xfrm rot="1553588">
            <a:off x="2268538" y="1700213"/>
            <a:ext cx="1160462" cy="1162050"/>
            <a:chOff x="6228184" y="2420888"/>
            <a:chExt cx="1161687" cy="1161687"/>
          </a:xfrm>
        </p:grpSpPr>
        <p:cxnSp>
          <p:nvCxnSpPr>
            <p:cNvPr id="780336" name="Straight Arrow Connector 7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7" name="Straight Arrow Connector 7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8" name="Straight Arrow Connector 7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9" name="Straight Arrow Connector 7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78" name="Group 77"/>
          <p:cNvGrpSpPr>
            <a:grpSpLocks/>
          </p:cNvGrpSpPr>
          <p:nvPr/>
        </p:nvGrpSpPr>
        <p:grpSpPr bwMode="auto">
          <a:xfrm rot="1553588">
            <a:off x="3635375" y="2276475"/>
            <a:ext cx="1162050" cy="1162050"/>
            <a:chOff x="6228184" y="2420888"/>
            <a:chExt cx="1161687" cy="1161687"/>
          </a:xfrm>
        </p:grpSpPr>
        <p:cxnSp>
          <p:nvCxnSpPr>
            <p:cNvPr id="780332" name="Straight Arrow Connector 7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3" name="Straight Arrow Connector 7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4" name="Straight Arrow Connector 8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5" name="Straight Arrow Connector 8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83" name="Group 82"/>
          <p:cNvGrpSpPr>
            <a:grpSpLocks/>
          </p:cNvGrpSpPr>
          <p:nvPr/>
        </p:nvGrpSpPr>
        <p:grpSpPr bwMode="auto">
          <a:xfrm rot="1553588">
            <a:off x="4140200" y="3357563"/>
            <a:ext cx="1162050" cy="1160462"/>
            <a:chOff x="6228184" y="2420888"/>
            <a:chExt cx="1161687" cy="1161687"/>
          </a:xfrm>
        </p:grpSpPr>
        <p:cxnSp>
          <p:nvCxnSpPr>
            <p:cNvPr id="780328" name="Straight Arrow Connector 8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9" name="Straight Arrow Connector 8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0" name="Straight Arrow Connector 8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1" name="Straight Arrow Connector 8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88" name="Group 87"/>
          <p:cNvGrpSpPr>
            <a:grpSpLocks/>
          </p:cNvGrpSpPr>
          <p:nvPr/>
        </p:nvGrpSpPr>
        <p:grpSpPr bwMode="auto">
          <a:xfrm rot="1553588">
            <a:off x="5364163" y="3933825"/>
            <a:ext cx="1162050" cy="1160463"/>
            <a:chOff x="6228184" y="2420888"/>
            <a:chExt cx="1161687" cy="1161687"/>
          </a:xfrm>
        </p:grpSpPr>
        <p:cxnSp>
          <p:nvCxnSpPr>
            <p:cNvPr id="780324" name="Straight Arrow Connector 8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5" name="Straight Arrow Connector 8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6" name="Straight Arrow Connector 9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7" name="Straight Arrow Connector 9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93" name="Group 92"/>
          <p:cNvGrpSpPr>
            <a:grpSpLocks/>
          </p:cNvGrpSpPr>
          <p:nvPr/>
        </p:nvGrpSpPr>
        <p:grpSpPr bwMode="auto">
          <a:xfrm rot="1553588">
            <a:off x="6084888" y="4724400"/>
            <a:ext cx="1160462" cy="1162050"/>
            <a:chOff x="6228184" y="2420888"/>
            <a:chExt cx="1161687" cy="1161687"/>
          </a:xfrm>
        </p:grpSpPr>
        <p:cxnSp>
          <p:nvCxnSpPr>
            <p:cNvPr id="780320" name="Straight Arrow Connector 9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1" name="Straight Arrow Connector 9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2" name="Straight Arrow Connector 9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3" name="Straight Arrow Connector 9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sp>
        <p:nvSpPr>
          <p:cNvPr id="780319"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345</a:t>
            </a:r>
          </a:p>
        </p:txBody>
      </p:sp>
    </p:spTree>
    <p:extLst>
      <p:ext uri="{BB962C8B-B14F-4D97-AF65-F5344CB8AC3E}">
        <p14:creationId xmlns:p14="http://schemas.microsoft.com/office/powerpoint/2010/main" val="38296061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500" fill="hold"/>
                                        <p:tgtEl>
                                          <p:spTgt spid="68"/>
                                        </p:tgtEl>
                                        <p:attrNameLst>
                                          <p:attrName>ppt_w</p:attrName>
                                        </p:attrNameLst>
                                      </p:cBhvr>
                                      <p:tavLst>
                                        <p:tav tm="0">
                                          <p:val>
                                            <p:fltVal val="0"/>
                                          </p:val>
                                        </p:tav>
                                        <p:tav tm="100000">
                                          <p:val>
                                            <p:strVal val="#ppt_w"/>
                                          </p:val>
                                        </p:tav>
                                      </p:tavLst>
                                    </p:anim>
                                    <p:anim calcmode="lin" valueType="num">
                                      <p:cBhvr>
                                        <p:cTn id="14" dur="500" fill="hold"/>
                                        <p:tgtEl>
                                          <p:spTgt spid="68"/>
                                        </p:tgtEl>
                                        <p:attrNameLst>
                                          <p:attrName>ppt_h</p:attrName>
                                        </p:attrNameLst>
                                      </p:cBhvr>
                                      <p:tavLst>
                                        <p:tav tm="0">
                                          <p:val>
                                            <p:fltVal val="0"/>
                                          </p:val>
                                        </p:tav>
                                        <p:tav tm="100000">
                                          <p:val>
                                            <p:strVal val="#ppt_h"/>
                                          </p:val>
                                        </p:tav>
                                      </p:tavLst>
                                    </p:anim>
                                    <p:animEffect transition="in" filter="fade">
                                      <p:cBhvr>
                                        <p:cTn id="15" dur="500"/>
                                        <p:tgtEl>
                                          <p:spTgt spid="68"/>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p:cTn id="19" dur="500" fill="hold"/>
                                        <p:tgtEl>
                                          <p:spTgt spid="73"/>
                                        </p:tgtEl>
                                        <p:attrNameLst>
                                          <p:attrName>ppt_w</p:attrName>
                                        </p:attrNameLst>
                                      </p:cBhvr>
                                      <p:tavLst>
                                        <p:tav tm="0">
                                          <p:val>
                                            <p:fltVal val="0"/>
                                          </p:val>
                                        </p:tav>
                                        <p:tav tm="100000">
                                          <p:val>
                                            <p:strVal val="#ppt_w"/>
                                          </p:val>
                                        </p:tav>
                                      </p:tavLst>
                                    </p:anim>
                                    <p:anim calcmode="lin" valueType="num">
                                      <p:cBhvr>
                                        <p:cTn id="20" dur="500" fill="hold"/>
                                        <p:tgtEl>
                                          <p:spTgt spid="73"/>
                                        </p:tgtEl>
                                        <p:attrNameLst>
                                          <p:attrName>ppt_h</p:attrName>
                                        </p:attrNameLst>
                                      </p:cBhvr>
                                      <p:tavLst>
                                        <p:tav tm="0">
                                          <p:val>
                                            <p:fltVal val="0"/>
                                          </p:val>
                                        </p:tav>
                                        <p:tav tm="100000">
                                          <p:val>
                                            <p:strVal val="#ppt_h"/>
                                          </p:val>
                                        </p:tav>
                                      </p:tavLst>
                                    </p:anim>
                                    <p:animEffect transition="in" filter="fade">
                                      <p:cBhvr>
                                        <p:cTn id="21" dur="500"/>
                                        <p:tgtEl>
                                          <p:spTgt spid="73"/>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78"/>
                                        </p:tgtEl>
                                        <p:attrNameLst>
                                          <p:attrName>style.visibility</p:attrName>
                                        </p:attrNameLst>
                                      </p:cBhvr>
                                      <p:to>
                                        <p:strVal val="visible"/>
                                      </p:to>
                                    </p:set>
                                    <p:anim calcmode="lin" valueType="num">
                                      <p:cBhvr>
                                        <p:cTn id="25" dur="500" fill="hold"/>
                                        <p:tgtEl>
                                          <p:spTgt spid="78"/>
                                        </p:tgtEl>
                                        <p:attrNameLst>
                                          <p:attrName>ppt_w</p:attrName>
                                        </p:attrNameLst>
                                      </p:cBhvr>
                                      <p:tavLst>
                                        <p:tav tm="0">
                                          <p:val>
                                            <p:fltVal val="0"/>
                                          </p:val>
                                        </p:tav>
                                        <p:tav tm="100000">
                                          <p:val>
                                            <p:strVal val="#ppt_w"/>
                                          </p:val>
                                        </p:tav>
                                      </p:tavLst>
                                    </p:anim>
                                    <p:anim calcmode="lin" valueType="num">
                                      <p:cBhvr>
                                        <p:cTn id="26" dur="500" fill="hold"/>
                                        <p:tgtEl>
                                          <p:spTgt spid="78"/>
                                        </p:tgtEl>
                                        <p:attrNameLst>
                                          <p:attrName>ppt_h</p:attrName>
                                        </p:attrNameLst>
                                      </p:cBhvr>
                                      <p:tavLst>
                                        <p:tav tm="0">
                                          <p:val>
                                            <p:fltVal val="0"/>
                                          </p:val>
                                        </p:tav>
                                        <p:tav tm="100000">
                                          <p:val>
                                            <p:strVal val="#ppt_h"/>
                                          </p:val>
                                        </p:tav>
                                      </p:tavLst>
                                    </p:anim>
                                    <p:animEffect transition="in" filter="fade">
                                      <p:cBhvr>
                                        <p:cTn id="27" dur="500"/>
                                        <p:tgtEl>
                                          <p:spTgt spid="78"/>
                                        </p:tgtEl>
                                      </p:cBhvr>
                                    </p:animEffect>
                                  </p:childTnLst>
                                </p:cTn>
                              </p:par>
                            </p:childTnLst>
                          </p:cTn>
                        </p:par>
                        <p:par>
                          <p:cTn id="28" fill="hold" nodeType="afterGroup">
                            <p:stCondLst>
                              <p:cond delay="2000"/>
                            </p:stCondLst>
                            <p:childTnLst>
                              <p:par>
                                <p:cTn id="29" presetID="53" presetClass="entr" presetSubtype="16" fill="hold" nodeType="afterEffect">
                                  <p:stCondLst>
                                    <p:cond delay="0"/>
                                  </p:stCondLst>
                                  <p:childTnLst>
                                    <p:set>
                                      <p:cBhvr>
                                        <p:cTn id="30" dur="1" fill="hold">
                                          <p:stCondLst>
                                            <p:cond delay="0"/>
                                          </p:stCondLst>
                                        </p:cTn>
                                        <p:tgtEl>
                                          <p:spTgt spid="83"/>
                                        </p:tgtEl>
                                        <p:attrNameLst>
                                          <p:attrName>style.visibility</p:attrName>
                                        </p:attrNameLst>
                                      </p:cBhvr>
                                      <p:to>
                                        <p:strVal val="visible"/>
                                      </p:to>
                                    </p:set>
                                    <p:anim calcmode="lin" valueType="num">
                                      <p:cBhvr>
                                        <p:cTn id="31" dur="500" fill="hold"/>
                                        <p:tgtEl>
                                          <p:spTgt spid="83"/>
                                        </p:tgtEl>
                                        <p:attrNameLst>
                                          <p:attrName>ppt_w</p:attrName>
                                        </p:attrNameLst>
                                      </p:cBhvr>
                                      <p:tavLst>
                                        <p:tav tm="0">
                                          <p:val>
                                            <p:fltVal val="0"/>
                                          </p:val>
                                        </p:tav>
                                        <p:tav tm="100000">
                                          <p:val>
                                            <p:strVal val="#ppt_w"/>
                                          </p:val>
                                        </p:tav>
                                      </p:tavLst>
                                    </p:anim>
                                    <p:anim calcmode="lin" valueType="num">
                                      <p:cBhvr>
                                        <p:cTn id="32" dur="500" fill="hold"/>
                                        <p:tgtEl>
                                          <p:spTgt spid="83"/>
                                        </p:tgtEl>
                                        <p:attrNameLst>
                                          <p:attrName>ppt_h</p:attrName>
                                        </p:attrNameLst>
                                      </p:cBhvr>
                                      <p:tavLst>
                                        <p:tav tm="0">
                                          <p:val>
                                            <p:fltVal val="0"/>
                                          </p:val>
                                        </p:tav>
                                        <p:tav tm="100000">
                                          <p:val>
                                            <p:strVal val="#ppt_h"/>
                                          </p:val>
                                        </p:tav>
                                      </p:tavLst>
                                    </p:anim>
                                    <p:animEffect transition="in" filter="fade">
                                      <p:cBhvr>
                                        <p:cTn id="33" dur="500"/>
                                        <p:tgtEl>
                                          <p:spTgt spid="83"/>
                                        </p:tgtEl>
                                      </p:cBhvr>
                                    </p:animEffect>
                                  </p:childTnLst>
                                </p:cTn>
                              </p:par>
                            </p:childTnLst>
                          </p:cTn>
                        </p:par>
                        <p:par>
                          <p:cTn id="34" fill="hold" nodeType="afterGroup">
                            <p:stCondLst>
                              <p:cond delay="2500"/>
                            </p:stCondLst>
                            <p:childTnLst>
                              <p:par>
                                <p:cTn id="35" presetID="53" presetClass="entr" presetSubtype="16" fill="hold" nodeType="afterEffect">
                                  <p:stCondLst>
                                    <p:cond delay="0"/>
                                  </p:stCondLst>
                                  <p:childTnLst>
                                    <p:set>
                                      <p:cBhvr>
                                        <p:cTn id="36" dur="1" fill="hold">
                                          <p:stCondLst>
                                            <p:cond delay="0"/>
                                          </p:stCondLst>
                                        </p:cTn>
                                        <p:tgtEl>
                                          <p:spTgt spid="88"/>
                                        </p:tgtEl>
                                        <p:attrNameLst>
                                          <p:attrName>style.visibility</p:attrName>
                                        </p:attrNameLst>
                                      </p:cBhvr>
                                      <p:to>
                                        <p:strVal val="visible"/>
                                      </p:to>
                                    </p:set>
                                    <p:anim calcmode="lin" valueType="num">
                                      <p:cBhvr>
                                        <p:cTn id="37" dur="500" fill="hold"/>
                                        <p:tgtEl>
                                          <p:spTgt spid="88"/>
                                        </p:tgtEl>
                                        <p:attrNameLst>
                                          <p:attrName>ppt_w</p:attrName>
                                        </p:attrNameLst>
                                      </p:cBhvr>
                                      <p:tavLst>
                                        <p:tav tm="0">
                                          <p:val>
                                            <p:fltVal val="0"/>
                                          </p:val>
                                        </p:tav>
                                        <p:tav tm="100000">
                                          <p:val>
                                            <p:strVal val="#ppt_w"/>
                                          </p:val>
                                        </p:tav>
                                      </p:tavLst>
                                    </p:anim>
                                    <p:anim calcmode="lin" valueType="num">
                                      <p:cBhvr>
                                        <p:cTn id="38" dur="500" fill="hold"/>
                                        <p:tgtEl>
                                          <p:spTgt spid="88"/>
                                        </p:tgtEl>
                                        <p:attrNameLst>
                                          <p:attrName>ppt_h</p:attrName>
                                        </p:attrNameLst>
                                      </p:cBhvr>
                                      <p:tavLst>
                                        <p:tav tm="0">
                                          <p:val>
                                            <p:fltVal val="0"/>
                                          </p:val>
                                        </p:tav>
                                        <p:tav tm="100000">
                                          <p:val>
                                            <p:strVal val="#ppt_h"/>
                                          </p:val>
                                        </p:tav>
                                      </p:tavLst>
                                    </p:anim>
                                    <p:animEffect transition="in" filter="fade">
                                      <p:cBhvr>
                                        <p:cTn id="39" dur="500"/>
                                        <p:tgtEl>
                                          <p:spTgt spid="88"/>
                                        </p:tgtEl>
                                      </p:cBhvr>
                                    </p:animEffect>
                                  </p:childTnLst>
                                </p:cTn>
                              </p:par>
                            </p:childTnLst>
                          </p:cTn>
                        </p:par>
                        <p:par>
                          <p:cTn id="40" fill="hold" nodeType="afterGroup">
                            <p:stCondLst>
                              <p:cond delay="3000"/>
                            </p:stCondLst>
                            <p:childTnLst>
                              <p:par>
                                <p:cTn id="41" presetID="53" presetClass="entr" presetSubtype="16" fill="hold" nodeType="afterEffect">
                                  <p:stCondLst>
                                    <p:cond delay="0"/>
                                  </p:stCondLst>
                                  <p:childTnLst>
                                    <p:set>
                                      <p:cBhvr>
                                        <p:cTn id="42" dur="1" fill="hold">
                                          <p:stCondLst>
                                            <p:cond delay="0"/>
                                          </p:stCondLst>
                                        </p:cTn>
                                        <p:tgtEl>
                                          <p:spTgt spid="93"/>
                                        </p:tgtEl>
                                        <p:attrNameLst>
                                          <p:attrName>style.visibility</p:attrName>
                                        </p:attrNameLst>
                                      </p:cBhvr>
                                      <p:to>
                                        <p:strVal val="visible"/>
                                      </p:to>
                                    </p:set>
                                    <p:anim calcmode="lin" valueType="num">
                                      <p:cBhvr>
                                        <p:cTn id="43" dur="500" fill="hold"/>
                                        <p:tgtEl>
                                          <p:spTgt spid="93"/>
                                        </p:tgtEl>
                                        <p:attrNameLst>
                                          <p:attrName>ppt_w</p:attrName>
                                        </p:attrNameLst>
                                      </p:cBhvr>
                                      <p:tavLst>
                                        <p:tav tm="0">
                                          <p:val>
                                            <p:fltVal val="0"/>
                                          </p:val>
                                        </p:tav>
                                        <p:tav tm="100000">
                                          <p:val>
                                            <p:strVal val="#ppt_w"/>
                                          </p:val>
                                        </p:tav>
                                      </p:tavLst>
                                    </p:anim>
                                    <p:anim calcmode="lin" valueType="num">
                                      <p:cBhvr>
                                        <p:cTn id="44" dur="500" fill="hold"/>
                                        <p:tgtEl>
                                          <p:spTgt spid="93"/>
                                        </p:tgtEl>
                                        <p:attrNameLst>
                                          <p:attrName>ppt_h</p:attrName>
                                        </p:attrNameLst>
                                      </p:cBhvr>
                                      <p:tavLst>
                                        <p:tav tm="0">
                                          <p:val>
                                            <p:fltVal val="0"/>
                                          </p:val>
                                        </p:tav>
                                        <p:tav tm="100000">
                                          <p:val>
                                            <p:strVal val="#ppt_h"/>
                                          </p:val>
                                        </p:tav>
                                      </p:tavLst>
                                    </p:anim>
                                    <p:animEffect transition="in" filter="fade">
                                      <p:cBhvr>
                                        <p:cTn id="45"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8370"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b="1">
              <a:solidFill>
                <a:srgbClr val="000000"/>
              </a:solidFill>
              <a:latin typeface="Arial"/>
              <a:ea typeface="ＭＳ Ｐゴシック" charset="0"/>
              <a:cs typeface="Arial"/>
            </a:endParaRPr>
          </a:p>
        </p:txBody>
      </p:sp>
      <p:sp>
        <p:nvSpPr>
          <p:cNvPr id="58371"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b="1">
              <a:solidFill>
                <a:srgbClr val="000000"/>
              </a:solidFill>
              <a:latin typeface="Arial"/>
              <a:ea typeface="ＭＳ Ｐゴシック" charset="0"/>
              <a:cs typeface="Arial"/>
            </a:endParaRPr>
          </a:p>
        </p:txBody>
      </p:sp>
      <p:sp>
        <p:nvSpPr>
          <p:cNvPr id="58372" name="Text Box 4"/>
          <p:cNvSpPr txBox="1">
            <a:spLocks noChangeArrowheads="1"/>
          </p:cNvSpPr>
          <p:nvPr/>
        </p:nvSpPr>
        <p:spPr bwMode="auto">
          <a:xfrm rot="-5400000">
            <a:off x="-654844" y="3752740"/>
            <a:ext cx="3116263" cy="646331"/>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FFFFFF"/>
                </a:solidFill>
                <a:latin typeface="Arial"/>
                <a:cs typeface="Arial"/>
              </a:rPr>
              <a:t>Church Age</a:t>
            </a:r>
          </a:p>
        </p:txBody>
      </p:sp>
      <p:sp>
        <p:nvSpPr>
          <p:cNvPr id="58373" name="Text Box 6"/>
          <p:cNvSpPr txBox="1">
            <a:spLocks noChangeArrowheads="1"/>
          </p:cNvSpPr>
          <p:nvPr/>
        </p:nvSpPr>
        <p:spPr bwMode="auto">
          <a:xfrm>
            <a:off x="1295400" y="1905000"/>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00CCFF"/>
                </a:solidFill>
                <a:latin typeface="Arial"/>
                <a:cs typeface="Arial"/>
              </a:rPr>
              <a:t>Rapture</a:t>
            </a:r>
            <a:endParaRPr lang="en-US" sz="3600" b="1">
              <a:solidFill>
                <a:srgbClr val="FFFFFF"/>
              </a:solidFill>
              <a:latin typeface="Arial"/>
              <a:cs typeface="Arial"/>
            </a:endParaRPr>
          </a:p>
        </p:txBody>
      </p:sp>
      <p:sp>
        <p:nvSpPr>
          <p:cNvPr id="58374" name="Text Box 7"/>
          <p:cNvSpPr txBox="1">
            <a:spLocks noChangeArrowheads="1"/>
          </p:cNvSpPr>
          <p:nvPr/>
        </p:nvSpPr>
        <p:spPr bwMode="auto">
          <a:xfrm>
            <a:off x="1447799" y="3276600"/>
            <a:ext cx="312260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dirty="0">
                <a:solidFill>
                  <a:srgbClr val="FFFFFF"/>
                </a:solidFill>
                <a:latin typeface="Arial"/>
                <a:cs typeface="Arial"/>
              </a:rPr>
              <a:t>Tribulation</a:t>
            </a:r>
            <a:endParaRPr lang="en-US" sz="3600" b="1" dirty="0">
              <a:solidFill>
                <a:srgbClr val="000000"/>
              </a:solidFill>
              <a:latin typeface="Arial"/>
              <a:cs typeface="Arial"/>
            </a:endParaRPr>
          </a:p>
        </p:txBody>
      </p:sp>
      <p:sp>
        <p:nvSpPr>
          <p:cNvPr id="58375"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dirty="0">
                <a:solidFill>
                  <a:srgbClr val="FFFF00"/>
                </a:solidFill>
                <a:latin typeface="Arial"/>
                <a:cs typeface="Arial"/>
              </a:rPr>
              <a:t>7 years</a:t>
            </a:r>
          </a:p>
        </p:txBody>
      </p:sp>
      <p:sp>
        <p:nvSpPr>
          <p:cNvPr id="58376" name="Text Box 9"/>
          <p:cNvSpPr txBox="1">
            <a:spLocks noChangeArrowheads="1"/>
          </p:cNvSpPr>
          <p:nvPr/>
        </p:nvSpPr>
        <p:spPr bwMode="auto">
          <a:xfrm>
            <a:off x="4724400" y="3276600"/>
            <a:ext cx="2971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FFFFFF"/>
                </a:solidFill>
                <a:latin typeface="Arial"/>
                <a:cs typeface="Arial"/>
              </a:rPr>
              <a:t>Millennium</a:t>
            </a:r>
            <a:endParaRPr lang="en-US" sz="3600" b="1">
              <a:solidFill>
                <a:srgbClr val="000000"/>
              </a:solidFill>
              <a:latin typeface="Arial"/>
              <a:cs typeface="Arial"/>
            </a:endParaRPr>
          </a:p>
        </p:txBody>
      </p:sp>
      <p:sp>
        <p:nvSpPr>
          <p:cNvPr id="58377"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FFFF00"/>
                </a:solidFill>
                <a:latin typeface="Arial"/>
                <a:cs typeface="Arial"/>
              </a:rPr>
              <a:t>1000 years</a:t>
            </a:r>
          </a:p>
        </p:txBody>
      </p:sp>
      <p:sp>
        <p:nvSpPr>
          <p:cNvPr id="58378"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FFCC00"/>
                </a:solidFill>
                <a:latin typeface="Arial"/>
                <a:cs typeface="Arial"/>
              </a:rPr>
              <a:t>Eternal Kingdom</a:t>
            </a:r>
          </a:p>
        </p:txBody>
      </p:sp>
      <p:sp>
        <p:nvSpPr>
          <p:cNvPr id="58379"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3600" b="1">
                <a:solidFill>
                  <a:srgbClr val="FF0066"/>
                </a:solidFill>
                <a:latin typeface="Arial"/>
                <a:cs typeface="Arial"/>
              </a:rPr>
              <a:t>Judgment</a:t>
            </a:r>
            <a:endParaRPr lang="en-US" sz="3600" b="1">
              <a:solidFill>
                <a:srgbClr val="000000"/>
              </a:solidFill>
              <a:latin typeface="Arial"/>
              <a:cs typeface="Arial"/>
            </a:endParaRPr>
          </a:p>
        </p:txBody>
      </p:sp>
      <p:sp>
        <p:nvSpPr>
          <p:cNvPr id="58380"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b="1">
              <a:solidFill>
                <a:srgbClr val="000000"/>
              </a:solidFill>
              <a:latin typeface="Arial"/>
              <a:ea typeface="ＭＳ Ｐゴシック" charset="0"/>
              <a:cs typeface="Arial"/>
            </a:endParaRPr>
          </a:p>
        </p:txBody>
      </p:sp>
      <p:sp>
        <p:nvSpPr>
          <p:cNvPr id="58381"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b="1">
              <a:solidFill>
                <a:srgbClr val="000000"/>
              </a:solidFill>
              <a:latin typeface="Arial"/>
              <a:ea typeface="ＭＳ Ｐゴシック" charset="0"/>
              <a:cs typeface="Arial"/>
            </a:endParaRPr>
          </a:p>
        </p:txBody>
      </p:sp>
      <p:sp>
        <p:nvSpPr>
          <p:cNvPr id="58382"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Pre-</a:t>
            </a:r>
            <a:r>
              <a:rPr lang="en-US" sz="4000" b="1" dirty="0" err="1">
                <a:solidFill>
                  <a:srgbClr val="FFFF99"/>
                </a:solidFill>
                <a:latin typeface="Arial"/>
                <a:ea typeface="ＭＳ Ｐゴシック" charset="0"/>
                <a:cs typeface="Arial"/>
              </a:rPr>
              <a:t>Trib</a:t>
            </a: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Rapture</a:t>
            </a:r>
          </a:p>
        </p:txBody>
      </p:sp>
      <p:sp>
        <p:nvSpPr>
          <p:cNvPr id="58383" name="Text Box 5"/>
          <p:cNvSpPr txBox="1">
            <a:spLocks noChangeArrowheads="1"/>
          </p:cNvSpPr>
          <p:nvPr/>
        </p:nvSpPr>
        <p:spPr bwMode="auto">
          <a:xfrm>
            <a:off x="5334000" y="1371600"/>
            <a:ext cx="3810000" cy="477053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altLang="ja-JP" sz="3200" b="1" dirty="0">
                <a:solidFill>
                  <a:srgbClr val="FFFFFF"/>
                </a:solidFill>
                <a:latin typeface="Arial"/>
                <a:cs typeface="Arial"/>
              </a:rPr>
              <a:t>1. "</a:t>
            </a:r>
            <a:r>
              <a:rPr lang="en-US" sz="3200" b="1" dirty="0">
                <a:solidFill>
                  <a:srgbClr val="FFFFFF"/>
                </a:solidFill>
                <a:latin typeface="Arial"/>
                <a:cs typeface="Arial"/>
              </a:rPr>
              <a:t>I will keep you from (</a:t>
            </a:r>
            <a:r>
              <a:rPr lang="en-US" sz="3200" b="1" i="1" dirty="0" err="1">
                <a:solidFill>
                  <a:srgbClr val="FFFFFF"/>
                </a:solidFill>
                <a:latin typeface="Arial"/>
                <a:cs typeface="Arial"/>
              </a:rPr>
              <a:t>ek</a:t>
            </a:r>
            <a:r>
              <a:rPr lang="en-US" sz="3200" b="1" dirty="0">
                <a:solidFill>
                  <a:srgbClr val="FFFFFF"/>
                </a:solidFill>
                <a:latin typeface="Arial"/>
                <a:cs typeface="Arial"/>
              </a:rPr>
              <a:t>) the hour of testing that will come upon the whole world, to test those who dwell upon the earth</a:t>
            </a:r>
            <a:r>
              <a:rPr lang="en-US" altLang="ja-JP" sz="3200" b="1" dirty="0">
                <a:solidFill>
                  <a:srgbClr val="FFFFFF"/>
                </a:solidFill>
                <a:latin typeface="Arial"/>
                <a:cs typeface="Arial"/>
              </a:rPr>
              <a:t>"</a:t>
            </a:r>
            <a:r>
              <a:rPr lang="en-US" sz="3200" b="1" dirty="0">
                <a:solidFill>
                  <a:srgbClr val="FFFFFF"/>
                </a:solidFill>
                <a:latin typeface="Arial"/>
                <a:cs typeface="Arial"/>
              </a:rPr>
              <a:t> </a:t>
            </a:r>
          </a:p>
          <a:p>
            <a:pPr algn="ctr" defTabSz="914400" eaLnBrk="0" fontAlgn="base" hangingPunct="0">
              <a:spcBef>
                <a:spcPct val="50000"/>
              </a:spcBef>
              <a:spcAft>
                <a:spcPct val="0"/>
              </a:spcAft>
            </a:pPr>
            <a:r>
              <a:rPr lang="en-US" sz="3200" b="1" dirty="0">
                <a:solidFill>
                  <a:srgbClr val="FFFFFF"/>
                </a:solidFill>
                <a:latin typeface="Arial"/>
                <a:cs typeface="Arial"/>
              </a:rPr>
              <a:t>(Rev. 3:10)</a:t>
            </a:r>
          </a:p>
        </p:txBody>
      </p:sp>
      <p:sp>
        <p:nvSpPr>
          <p:cNvPr id="245777" name="Text Box 17"/>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00CCFF"/>
                </a:solidFill>
                <a:latin typeface="Arial"/>
                <a:cs typeface="Arial"/>
              </a:rPr>
              <a:t>Second Coming</a:t>
            </a:r>
            <a:endParaRPr lang="en-US" sz="3600" b="1">
              <a:solidFill>
                <a:srgbClr val="000000"/>
              </a:solidFill>
              <a:latin typeface="Arial"/>
              <a:cs typeface="Arial"/>
            </a:endParaRPr>
          </a:p>
        </p:txBody>
      </p:sp>
      <p:sp>
        <p:nvSpPr>
          <p:cNvPr id="18" name="Text Box 1041"/>
          <p:cNvSpPr txBox="1">
            <a:spLocks noChangeArrowheads="1"/>
          </p:cNvSpPr>
          <p:nvPr/>
        </p:nvSpPr>
        <p:spPr bwMode="auto">
          <a:xfrm>
            <a:off x="8388424" y="76200"/>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209</a:t>
            </a:r>
            <a:br>
              <a:rPr lang="en-US" b="1" dirty="0">
                <a:solidFill>
                  <a:srgbClr val="FFFFFF"/>
                </a:solidFill>
                <a:latin typeface="Arial"/>
                <a:cs typeface="Arial"/>
              </a:rPr>
            </a:br>
            <a:r>
              <a:rPr lang="en-US" b="1" dirty="0">
                <a:solidFill>
                  <a:srgbClr val="FFFFFF"/>
                </a:solidFill>
                <a:latin typeface="Arial"/>
                <a:cs typeface="Arial"/>
              </a:rPr>
              <a:t>362</a:t>
            </a:r>
            <a:endParaRPr lang="en-US" b="1" dirty="0">
              <a:solidFill>
                <a:srgbClr val="000000"/>
              </a:solidFill>
              <a:latin typeface="Arial"/>
              <a:cs typeface="Arial"/>
            </a:endParaRPr>
          </a:p>
        </p:txBody>
      </p:sp>
    </p:spTree>
    <p:extLst>
      <p:ext uri="{BB962C8B-B14F-4D97-AF65-F5344CB8AC3E}">
        <p14:creationId xmlns:p14="http://schemas.microsoft.com/office/powerpoint/2010/main" val="37354963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2000"/>
                                  </p:stCondLst>
                                  <p:childTnLst>
                                    <p:set>
                                      <p:cBhvr>
                                        <p:cTn id="6" dur="1" fill="hold">
                                          <p:stCondLst>
                                            <p:cond delay="0"/>
                                          </p:stCondLst>
                                        </p:cTn>
                                        <p:tgtEl>
                                          <p:spTgt spid="245777"/>
                                        </p:tgtEl>
                                        <p:attrNameLst>
                                          <p:attrName>style.visibility</p:attrName>
                                        </p:attrNameLst>
                                      </p:cBhvr>
                                      <p:to>
                                        <p:strVal val="visible"/>
                                      </p:to>
                                    </p:set>
                                    <p:anim calcmode="lin" valueType="num">
                                      <p:cBhvr additive="base">
                                        <p:cTn id="7" dur="500" fill="hold"/>
                                        <p:tgtEl>
                                          <p:spTgt spid="245777"/>
                                        </p:tgtEl>
                                        <p:attrNameLst>
                                          <p:attrName>ppt_x</p:attrName>
                                        </p:attrNameLst>
                                      </p:cBhvr>
                                      <p:tavLst>
                                        <p:tav tm="0">
                                          <p:val>
                                            <p:strVal val="#ppt_x"/>
                                          </p:val>
                                        </p:tav>
                                        <p:tav tm="100000">
                                          <p:val>
                                            <p:strVal val="#ppt_x"/>
                                          </p:val>
                                        </p:tav>
                                      </p:tavLst>
                                    </p:anim>
                                    <p:anim calcmode="lin" valueType="num">
                                      <p:cBhvr additive="base">
                                        <p:cTn id="8" dur="500" fill="hold"/>
                                        <p:tgtEl>
                                          <p:spTgt spid="24577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77" grpId="0"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2482" name="Text Box 17"/>
          <p:cNvSpPr txBox="1">
            <a:spLocks noChangeArrowheads="1"/>
          </p:cNvSpPr>
          <p:nvPr/>
        </p:nvSpPr>
        <p:spPr bwMode="auto">
          <a:xfrm>
            <a:off x="3943845"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CCFF"/>
                </a:solidFill>
                <a:effectLst/>
                <a:uLnTx/>
                <a:uFillTx/>
                <a:latin typeface="Arial"/>
                <a:ea typeface="ＭＳ Ｐゴシック" charset="0"/>
                <a:cs typeface="Arial"/>
              </a:rPr>
              <a:t>Second Coming</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3" name="Text Box 7"/>
          <p:cNvSpPr txBox="1">
            <a:spLocks noChangeArrowheads="1"/>
          </p:cNvSpPr>
          <p:nvPr/>
        </p:nvSpPr>
        <p:spPr bwMode="auto">
          <a:xfrm>
            <a:off x="-2024" y="4885902"/>
            <a:ext cx="12954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600" b="1" i="1" u="none" strike="noStrike" kern="1200" cap="none" spc="0" normalizeH="0" baseline="0" noProof="0" dirty="0" err="1">
                <a:ln>
                  <a:noFill/>
                </a:ln>
                <a:solidFill>
                  <a:srgbClr val="FFFFFF"/>
                </a:solidFill>
                <a:effectLst/>
                <a:uLnTx/>
                <a:uFillTx/>
                <a:latin typeface="Arial"/>
                <a:ea typeface="Bwgrkl" charset="0"/>
                <a:cs typeface="Arial"/>
              </a:rPr>
              <a:t>eis</a:t>
            </a:r>
            <a:endParaRPr kumimoji="0" lang="en-US" sz="3600" b="1" i="1" u="none" strike="noStrike" kern="1200" cap="none" spc="0" normalizeH="0" baseline="0" noProof="0" dirty="0">
              <a:ln>
                <a:noFill/>
              </a:ln>
              <a:solidFill>
                <a:srgbClr val="000000"/>
              </a:solidFill>
              <a:effectLst/>
              <a:uLnTx/>
              <a:uFillTx/>
              <a:latin typeface="Arial"/>
              <a:ea typeface="Bwgrkl" charset="0"/>
              <a:cs typeface="Arial"/>
            </a:endParaRPr>
          </a:p>
        </p:txBody>
      </p:sp>
      <p:sp>
        <p:nvSpPr>
          <p:cNvPr id="62467" name="Oval 17"/>
          <p:cNvSpPr>
            <a:spLocks noChangeArrowheads="1"/>
          </p:cNvSpPr>
          <p:nvPr/>
        </p:nvSpPr>
        <p:spPr bwMode="auto">
          <a:xfrm>
            <a:off x="1524000" y="2667000"/>
            <a:ext cx="2971800" cy="2819400"/>
          </a:xfrm>
          <a:prstGeom prst="ellipse">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68"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69" name="Line 3"/>
          <p:cNvSpPr>
            <a:spLocks noChangeShapeType="1"/>
          </p:cNvSpPr>
          <p:nvPr/>
        </p:nvSpPr>
        <p:spPr bwMode="auto">
          <a:xfrm>
            <a:off x="4572000" y="2638425"/>
            <a:ext cx="0" cy="13716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70" name="Text Box 4"/>
          <p:cNvSpPr txBox="1">
            <a:spLocks noChangeArrowheads="1"/>
          </p:cNvSpPr>
          <p:nvPr/>
        </p:nvSpPr>
        <p:spPr bwMode="auto">
          <a:xfrm rot="-5400000">
            <a:off x="-1283494" y="3752741"/>
            <a:ext cx="311626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Arial"/>
                <a:ea typeface="ＭＳ Ｐゴシック" charset="0"/>
                <a:cs typeface="Arial"/>
              </a:rPr>
              <a:t>Church Age</a:t>
            </a:r>
          </a:p>
        </p:txBody>
      </p:sp>
      <p:sp>
        <p:nvSpPr>
          <p:cNvPr id="62471" name="Text Box 6"/>
          <p:cNvSpPr txBox="1">
            <a:spLocks noChangeArrowheads="1"/>
          </p:cNvSpPr>
          <p:nvPr/>
        </p:nvSpPr>
        <p:spPr bwMode="auto">
          <a:xfrm>
            <a:off x="1318282" y="1287136"/>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CCFF"/>
                </a:solidFill>
                <a:effectLst/>
                <a:uLnTx/>
                <a:uFillTx/>
                <a:latin typeface="Arial"/>
                <a:ea typeface="ＭＳ Ｐゴシック" charset="0"/>
                <a:cs typeface="Arial"/>
              </a:rPr>
              <a:t>Rapture</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2472" name="Text Box 7"/>
          <p:cNvSpPr txBox="1">
            <a:spLocks noChangeArrowheads="1"/>
          </p:cNvSpPr>
          <p:nvPr/>
        </p:nvSpPr>
        <p:spPr bwMode="auto">
          <a:xfrm>
            <a:off x="1492797" y="3276600"/>
            <a:ext cx="307920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Tribulation</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2473" name="Text Box 8"/>
          <p:cNvSpPr txBox="1">
            <a:spLocks noChangeArrowheads="1"/>
          </p:cNvSpPr>
          <p:nvPr/>
        </p:nvSpPr>
        <p:spPr bwMode="auto">
          <a:xfrm>
            <a:off x="1905000" y="4479925"/>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rPr>
              <a:t>7 years</a:t>
            </a:r>
          </a:p>
        </p:txBody>
      </p:sp>
      <p:sp>
        <p:nvSpPr>
          <p:cNvPr id="62474" name="Text Box 9"/>
          <p:cNvSpPr txBox="1">
            <a:spLocks noChangeArrowheads="1"/>
          </p:cNvSpPr>
          <p:nvPr/>
        </p:nvSpPr>
        <p:spPr bwMode="auto">
          <a:xfrm>
            <a:off x="4724400" y="3276600"/>
            <a:ext cx="2971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Millennium</a:t>
            </a:r>
            <a:endParaRPr kumimoji="0" lang="en-US" sz="36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75" name="Text Box 10"/>
          <p:cNvSpPr txBox="1">
            <a:spLocks noChangeArrowheads="1"/>
          </p:cNvSpPr>
          <p:nvPr/>
        </p:nvSpPr>
        <p:spPr bwMode="auto">
          <a:xfrm>
            <a:off x="4953000" y="4479925"/>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Arial"/>
                <a:ea typeface="ＭＳ Ｐゴシック" charset="0"/>
                <a:cs typeface="Arial"/>
              </a:rPr>
              <a:t>1000 years</a:t>
            </a:r>
          </a:p>
        </p:txBody>
      </p:sp>
      <p:sp>
        <p:nvSpPr>
          <p:cNvPr id="62476"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CC00"/>
                </a:solidFill>
                <a:effectLst/>
                <a:uLnTx/>
                <a:uFillTx/>
                <a:latin typeface="Arial"/>
                <a:ea typeface="ＭＳ Ｐゴシック" charset="0"/>
                <a:cs typeface="Arial"/>
              </a:rPr>
              <a:t>Eternal Kingdom</a:t>
            </a:r>
          </a:p>
        </p:txBody>
      </p:sp>
      <p:sp>
        <p:nvSpPr>
          <p:cNvPr id="62477"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0066"/>
                </a:solidFill>
                <a:effectLst/>
                <a:uLnTx/>
                <a:uFillTx/>
                <a:latin typeface="Arial"/>
                <a:ea typeface="ＭＳ Ｐゴシック" charset="0"/>
                <a:cs typeface="Arial"/>
              </a:rPr>
              <a:t>Judgment</a:t>
            </a:r>
            <a:endParaRPr kumimoji="0" lang="en-US" sz="36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78" name="Line 13"/>
          <p:cNvSpPr>
            <a:spLocks noChangeShapeType="1"/>
          </p:cNvSpPr>
          <p:nvPr/>
        </p:nvSpPr>
        <p:spPr bwMode="auto">
          <a:xfrm>
            <a:off x="1449388" y="2514600"/>
            <a:ext cx="0" cy="7620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79" name="Line 14"/>
          <p:cNvSpPr>
            <a:spLocks noChangeShapeType="1"/>
          </p:cNvSpPr>
          <p:nvPr/>
        </p:nvSpPr>
        <p:spPr bwMode="auto">
          <a:xfrm flipV="1">
            <a:off x="1447800" y="3295650"/>
            <a:ext cx="0" cy="7620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2480"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Pre-</a:t>
            </a:r>
            <a:r>
              <a:rPr lang="en-US" sz="4000" b="1" dirty="0" err="1">
                <a:solidFill>
                  <a:srgbClr val="FFFF99"/>
                </a:solidFill>
                <a:latin typeface="Arial"/>
                <a:ea typeface="ＭＳ Ｐゴシック" charset="0"/>
                <a:cs typeface="Arial"/>
              </a:rPr>
              <a:t>Trib</a:t>
            </a: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Rapture</a:t>
            </a:r>
          </a:p>
        </p:txBody>
      </p:sp>
      <p:sp>
        <p:nvSpPr>
          <p:cNvPr id="62481" name="Text Box 5"/>
          <p:cNvSpPr txBox="1">
            <a:spLocks noChangeArrowheads="1"/>
          </p:cNvSpPr>
          <p:nvPr/>
        </p:nvSpPr>
        <p:spPr bwMode="auto">
          <a:xfrm>
            <a:off x="5334000" y="1371600"/>
            <a:ext cx="3810000" cy="477053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1. "</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I will keep you from (</a:t>
            </a:r>
            <a:r>
              <a:rPr kumimoji="0" lang="en-US" sz="3200" b="1" i="1" u="none" strike="noStrike" kern="1200" cap="none" spc="0" normalizeH="0" baseline="0" noProof="0" dirty="0" err="1">
                <a:ln>
                  <a:noFill/>
                </a:ln>
                <a:solidFill>
                  <a:srgbClr val="FFFFFF"/>
                </a:solidFill>
                <a:effectLst/>
                <a:uLnTx/>
                <a:uFillTx/>
                <a:latin typeface="Arial"/>
                <a:ea typeface="ＭＳ Ｐゴシック" charset="0"/>
                <a:cs typeface="Arial"/>
              </a:rPr>
              <a:t>ek</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the hour of testing that will come upon the whole world, to test those who dwell upon the earth</a:t>
            </a:r>
            <a: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(Rev. 3:10)</a:t>
            </a:r>
          </a:p>
        </p:txBody>
      </p:sp>
      <p:sp>
        <p:nvSpPr>
          <p:cNvPr id="20" name="Oval 19"/>
          <p:cNvSpPr>
            <a:spLocks noChangeArrowheads="1"/>
          </p:cNvSpPr>
          <p:nvPr/>
        </p:nvSpPr>
        <p:spPr bwMode="auto">
          <a:xfrm>
            <a:off x="1524000" y="2667000"/>
            <a:ext cx="2971800" cy="28194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 name="Text Box 7"/>
          <p:cNvSpPr txBox="1">
            <a:spLocks noChangeArrowheads="1"/>
          </p:cNvSpPr>
          <p:nvPr/>
        </p:nvSpPr>
        <p:spPr bwMode="auto">
          <a:xfrm>
            <a:off x="382588" y="2714322"/>
            <a:ext cx="1066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1" u="none" strike="noStrike" kern="1200" cap="none" spc="0" normalizeH="0" baseline="0" noProof="0" dirty="0" err="1">
                <a:ln>
                  <a:noFill/>
                </a:ln>
                <a:solidFill>
                  <a:srgbClr val="FFFFFF"/>
                </a:solidFill>
                <a:effectLst/>
                <a:uLnTx/>
                <a:uFillTx/>
                <a:latin typeface="Arial"/>
                <a:ea typeface="Bwgrkl" charset="0"/>
                <a:cs typeface="Arial"/>
              </a:rPr>
              <a:t>ek</a:t>
            </a:r>
            <a:r>
              <a:rPr kumimoji="0" lang="en-US" sz="3600" b="1" i="1" u="none" strike="noStrike" kern="1200" cap="none" spc="0" normalizeH="0" baseline="0" noProof="0" dirty="0">
                <a:ln>
                  <a:noFill/>
                </a:ln>
                <a:solidFill>
                  <a:srgbClr val="FFFFFF"/>
                </a:solidFill>
                <a:effectLst/>
                <a:uLnTx/>
                <a:uFillTx/>
                <a:latin typeface="Arial"/>
                <a:ea typeface="ＭＳ Ｐゴシック" charset="0"/>
                <a:cs typeface="Arial"/>
              </a:rPr>
              <a:t> </a:t>
            </a:r>
            <a:endParaRPr kumimoji="0" lang="en-US" sz="3600" b="1" i="1" u="none" strike="noStrike" kern="1200" cap="none" spc="0" normalizeH="0" baseline="0" noProof="0" dirty="0">
              <a:ln>
                <a:noFill/>
              </a:ln>
              <a:solidFill>
                <a:srgbClr val="000000"/>
              </a:solidFill>
              <a:effectLst/>
              <a:uLnTx/>
              <a:uFillTx/>
              <a:latin typeface="Arial"/>
              <a:ea typeface="Bwgrkl" charset="0"/>
              <a:cs typeface="Arial"/>
            </a:endParaRPr>
          </a:p>
        </p:txBody>
      </p:sp>
      <p:sp>
        <p:nvSpPr>
          <p:cNvPr id="24" name="Notched Right Arrow 23"/>
          <p:cNvSpPr>
            <a:spLocks noChangeArrowheads="1"/>
          </p:cNvSpPr>
          <p:nvPr/>
        </p:nvSpPr>
        <p:spPr bwMode="auto">
          <a:xfrm>
            <a:off x="1242078" y="5126775"/>
            <a:ext cx="1295400" cy="304800"/>
          </a:xfrm>
          <a:prstGeom prst="notchedRightArrow">
            <a:avLst>
              <a:gd name="adj1" fmla="val 50000"/>
              <a:gd name="adj2" fmla="val 49997"/>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5" name="Text Box 7"/>
          <p:cNvSpPr txBox="1">
            <a:spLocks noChangeArrowheads="1"/>
          </p:cNvSpPr>
          <p:nvPr/>
        </p:nvSpPr>
        <p:spPr bwMode="auto">
          <a:xfrm>
            <a:off x="128992" y="3721201"/>
            <a:ext cx="1143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600" b="1" i="1" u="none" strike="noStrike" kern="1200" cap="none" spc="0" normalizeH="0" baseline="0" noProof="0" dirty="0" err="1">
                <a:ln>
                  <a:noFill/>
                </a:ln>
                <a:solidFill>
                  <a:srgbClr val="FFFFFF"/>
                </a:solidFill>
                <a:effectLst/>
                <a:uLnTx/>
                <a:uFillTx/>
                <a:latin typeface="Arial"/>
                <a:ea typeface="Bwgrkl" charset="0"/>
                <a:cs typeface="Arial"/>
              </a:rPr>
              <a:t>dia</a:t>
            </a:r>
            <a:endParaRPr kumimoji="0" lang="en-US" sz="3600" b="1" i="1" u="none" strike="noStrike" kern="1200" cap="none" spc="0" normalizeH="0" baseline="0" noProof="0" dirty="0">
              <a:ln>
                <a:noFill/>
              </a:ln>
              <a:solidFill>
                <a:srgbClr val="000000"/>
              </a:solidFill>
              <a:effectLst/>
              <a:uLnTx/>
              <a:uFillTx/>
              <a:latin typeface="Arial"/>
              <a:ea typeface="Bwgrkl" charset="0"/>
              <a:cs typeface="Arial"/>
            </a:endParaRPr>
          </a:p>
        </p:txBody>
      </p:sp>
      <p:sp>
        <p:nvSpPr>
          <p:cNvPr id="26" name="Notched Right Arrow 25"/>
          <p:cNvSpPr>
            <a:spLocks noChangeArrowheads="1"/>
          </p:cNvSpPr>
          <p:nvPr/>
        </p:nvSpPr>
        <p:spPr bwMode="auto">
          <a:xfrm>
            <a:off x="1219200" y="3962400"/>
            <a:ext cx="3657600" cy="304800"/>
          </a:xfrm>
          <a:prstGeom prst="notchedRightArrow">
            <a:avLst>
              <a:gd name="adj1" fmla="val 50000"/>
              <a:gd name="adj2" fmla="val 50000"/>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 name="Text Box 7"/>
          <p:cNvSpPr txBox="1">
            <a:spLocks noChangeArrowheads="1"/>
          </p:cNvSpPr>
          <p:nvPr/>
        </p:nvSpPr>
        <p:spPr bwMode="auto">
          <a:xfrm>
            <a:off x="2308878" y="4861663"/>
            <a:ext cx="14478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into</a:t>
            </a:r>
            <a: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8" name="Text Box 7"/>
          <p:cNvSpPr txBox="1">
            <a:spLocks noChangeArrowheads="1"/>
          </p:cNvSpPr>
          <p:nvPr/>
        </p:nvSpPr>
        <p:spPr bwMode="auto">
          <a:xfrm>
            <a:off x="1905000" y="4038600"/>
            <a:ext cx="2286000"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through</a:t>
            </a:r>
            <a: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9" name="Text Box 7"/>
          <p:cNvSpPr txBox="1">
            <a:spLocks noChangeArrowheads="1"/>
          </p:cNvSpPr>
          <p:nvPr/>
        </p:nvSpPr>
        <p:spPr bwMode="auto">
          <a:xfrm>
            <a:off x="1402042" y="1832594"/>
            <a:ext cx="3036964"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uLnTx/>
                <a:uFillTx/>
                <a:latin typeface="Arial"/>
                <a:ea typeface="ＭＳ Ｐゴシック" charset="0"/>
                <a:cs typeface="Arial"/>
              </a:rPr>
              <a:t>from, out of, away from</a:t>
            </a:r>
            <a:r>
              <a:rPr kumimoji="0" lang="en-US" altLang="ja-JP" sz="32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0" name="Bent Arrow 29"/>
          <p:cNvSpPr/>
          <p:nvPr/>
        </p:nvSpPr>
        <p:spPr bwMode="auto">
          <a:xfrm rot="16200000" flipV="1">
            <a:off x="1028700" y="2424216"/>
            <a:ext cx="990600" cy="609600"/>
          </a:xfrm>
          <a:prstGeom prst="bentArrow">
            <a:avLst/>
          </a:prstGeom>
          <a:solidFill>
            <a:srgbClr val="FFFFFF"/>
          </a:solid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1" name="Text Box 1041"/>
          <p:cNvSpPr txBox="1">
            <a:spLocks noChangeArrowheads="1"/>
          </p:cNvSpPr>
          <p:nvPr/>
        </p:nvSpPr>
        <p:spPr bwMode="auto">
          <a:xfrm>
            <a:off x="8388424" y="76200"/>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209</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362</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51765192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par>
                          <p:cTn id="13" fill="hold" nodeType="with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par>
                          <p:cTn id="17" fill="hold" nodeType="withGroup">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par>
                          <p:cTn id="26" fill="hold" nodeType="withGroup">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left)">
                                      <p:cBhvr>
                                        <p:cTn id="29" dur="500"/>
                                        <p:tgtEl>
                                          <p:spTgt spid="28"/>
                                        </p:tgtEl>
                                      </p:cBhvr>
                                    </p:animEffect>
                                  </p:childTnLst>
                                </p:cTn>
                              </p:par>
                            </p:childTnLst>
                          </p:cTn>
                        </p:par>
                        <p:par>
                          <p:cTn id="30" fill="hold" nodeType="withGroup">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childTnLst>
                          </p:cTn>
                        </p:par>
                        <p:par>
                          <p:cTn id="39" fill="hold" nodeType="withGroup">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par>
                          <p:cTn id="43" fill="hold" nodeType="withGroup">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left)">
                                      <p:cBhvr>
                                        <p:cTn id="4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0" grpId="0"/>
      <p:bldP spid="21" grpId="0"/>
      <p:bldP spid="24" grpId="0" animBg="1"/>
      <p:bldP spid="25" grpId="0"/>
      <p:bldP spid="26" grpId="0" animBg="1"/>
      <p:bldP spid="27" grpId="0"/>
      <p:bldP spid="28" grpId="0"/>
      <p:bldP spid="29" grpId="0"/>
      <p:bldP spid="30"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4514" name="Oval 17"/>
          <p:cNvSpPr>
            <a:spLocks noChangeArrowheads="1"/>
          </p:cNvSpPr>
          <p:nvPr/>
        </p:nvSpPr>
        <p:spPr bwMode="auto">
          <a:xfrm>
            <a:off x="1524000" y="2825760"/>
            <a:ext cx="2971800" cy="2819400"/>
          </a:xfrm>
          <a:prstGeom prst="ellipse">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000" b="1">
              <a:solidFill>
                <a:srgbClr val="000000"/>
              </a:solidFill>
              <a:latin typeface="Arial"/>
              <a:ea typeface="ＭＳ Ｐゴシック" charset="0"/>
              <a:cs typeface="Arial"/>
            </a:endParaRPr>
          </a:p>
        </p:txBody>
      </p:sp>
      <p:sp>
        <p:nvSpPr>
          <p:cNvPr id="64515" name="Line 3"/>
          <p:cNvSpPr>
            <a:spLocks noChangeShapeType="1"/>
          </p:cNvSpPr>
          <p:nvPr/>
        </p:nvSpPr>
        <p:spPr bwMode="auto">
          <a:xfrm>
            <a:off x="4572000" y="2797185"/>
            <a:ext cx="0" cy="13716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pPr defTabSz="914400" eaLnBrk="0" fontAlgn="base" hangingPunct="0">
              <a:spcBef>
                <a:spcPct val="0"/>
              </a:spcBef>
              <a:spcAft>
                <a:spcPct val="0"/>
              </a:spcAft>
            </a:pPr>
            <a:endParaRPr lang="en-US" sz="2000" b="1">
              <a:solidFill>
                <a:srgbClr val="000000"/>
              </a:solidFill>
              <a:latin typeface="Arial"/>
              <a:ea typeface="ＭＳ Ｐゴシック" charset="0"/>
              <a:cs typeface="Arial"/>
            </a:endParaRPr>
          </a:p>
        </p:txBody>
      </p:sp>
      <p:sp>
        <p:nvSpPr>
          <p:cNvPr id="64516" name="Text Box 7"/>
          <p:cNvSpPr txBox="1">
            <a:spLocks noChangeArrowheads="1"/>
          </p:cNvSpPr>
          <p:nvPr/>
        </p:nvSpPr>
        <p:spPr bwMode="auto">
          <a:xfrm>
            <a:off x="1828800" y="3435360"/>
            <a:ext cx="2514600" cy="1754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dirty="0">
                <a:solidFill>
                  <a:srgbClr val="FFFFFF"/>
                </a:solidFill>
                <a:latin typeface="Arial"/>
                <a:cs typeface="Arial"/>
              </a:rPr>
              <a:t>sphere of </a:t>
            </a:r>
            <a:r>
              <a:rPr lang="en-US" altLang="ja-JP" sz="3600" b="1" dirty="0">
                <a:solidFill>
                  <a:srgbClr val="FFFFFF"/>
                </a:solidFill>
                <a:latin typeface="Arial"/>
                <a:cs typeface="Arial"/>
              </a:rPr>
              <a:t>"</a:t>
            </a:r>
            <a:r>
              <a:rPr lang="en-US" sz="3600" b="1" dirty="0">
                <a:solidFill>
                  <a:srgbClr val="FFFFFF"/>
                </a:solidFill>
                <a:latin typeface="Arial"/>
                <a:cs typeface="Arial"/>
              </a:rPr>
              <a:t>the evil one</a:t>
            </a:r>
            <a:r>
              <a:rPr lang="en-US" altLang="ja-JP" sz="3600" b="1" dirty="0">
                <a:solidFill>
                  <a:srgbClr val="FFFFFF"/>
                </a:solidFill>
                <a:latin typeface="Arial"/>
                <a:cs typeface="Arial"/>
              </a:rPr>
              <a:t>"</a:t>
            </a:r>
            <a:endParaRPr lang="en-US" sz="3600" b="1" dirty="0">
              <a:solidFill>
                <a:srgbClr val="000000"/>
              </a:solidFill>
              <a:latin typeface="Arial"/>
              <a:cs typeface="Arial"/>
            </a:endParaRPr>
          </a:p>
        </p:txBody>
      </p:sp>
      <p:sp>
        <p:nvSpPr>
          <p:cNvPr id="64517" name="Line 13"/>
          <p:cNvSpPr>
            <a:spLocks noChangeShapeType="1"/>
          </p:cNvSpPr>
          <p:nvPr/>
        </p:nvSpPr>
        <p:spPr bwMode="auto">
          <a:xfrm>
            <a:off x="1449388" y="2673360"/>
            <a:ext cx="0" cy="7620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pPr defTabSz="914400" eaLnBrk="0" fontAlgn="base" hangingPunct="0">
              <a:spcBef>
                <a:spcPct val="0"/>
              </a:spcBef>
              <a:spcAft>
                <a:spcPct val="0"/>
              </a:spcAft>
            </a:pPr>
            <a:endParaRPr lang="en-US" sz="2000" b="1">
              <a:solidFill>
                <a:srgbClr val="000000"/>
              </a:solidFill>
              <a:latin typeface="Arial"/>
              <a:ea typeface="ＭＳ Ｐゴシック" charset="0"/>
              <a:cs typeface="Arial"/>
            </a:endParaRPr>
          </a:p>
        </p:txBody>
      </p:sp>
      <p:sp>
        <p:nvSpPr>
          <p:cNvPr id="64518" name="Line 14"/>
          <p:cNvSpPr>
            <a:spLocks noChangeShapeType="1"/>
          </p:cNvSpPr>
          <p:nvPr/>
        </p:nvSpPr>
        <p:spPr bwMode="auto">
          <a:xfrm flipV="1">
            <a:off x="1447800" y="3454410"/>
            <a:ext cx="0" cy="76200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38100">
                <a:solidFill>
                  <a:srgbClr val="000000"/>
                </a:solidFill>
                <a:round/>
                <a:headEnd/>
                <a:tailEnd type="triangle" w="med" len="med"/>
              </a14:hiddenLine>
            </a:ext>
          </a:extLst>
        </p:spPr>
        <p:txBody>
          <a:bodyPr wrap="none" anchor="ctr"/>
          <a:lstStyle/>
          <a:p>
            <a:pPr defTabSz="914400" eaLnBrk="0" fontAlgn="base" hangingPunct="0">
              <a:spcBef>
                <a:spcPct val="0"/>
              </a:spcBef>
              <a:spcAft>
                <a:spcPct val="0"/>
              </a:spcAft>
            </a:pPr>
            <a:endParaRPr lang="en-US" sz="2000" b="1">
              <a:solidFill>
                <a:srgbClr val="000000"/>
              </a:solidFill>
              <a:latin typeface="Arial"/>
              <a:ea typeface="ＭＳ Ｐゴシック" charset="0"/>
              <a:cs typeface="Arial"/>
            </a:endParaRPr>
          </a:p>
        </p:txBody>
      </p:sp>
      <p:sp>
        <p:nvSpPr>
          <p:cNvPr id="64519" name="Rectangle 15"/>
          <p:cNvSpPr>
            <a:spLocks noGrp="1" noChangeArrowheads="1"/>
          </p:cNvSpPr>
          <p:nvPr>
            <p:ph type="title" idx="4294967295"/>
          </p:nvPr>
        </p:nvSpPr>
        <p:spPr>
          <a:xfrm>
            <a:off x="609600" y="82560"/>
            <a:ext cx="7848600" cy="1323439"/>
          </a:xfrm>
          <a:noFill/>
        </p:spPr>
        <p:txBody>
          <a:bodyPr anchor="t">
            <a:spAutoFit/>
          </a:bodyPr>
          <a:lstStyle/>
          <a:p>
            <a:pPr>
              <a:spcBef>
                <a:spcPct val="50000"/>
              </a:spcBef>
            </a:pPr>
            <a:r>
              <a:rPr lang="en-US" sz="4000" b="1" dirty="0">
                <a:solidFill>
                  <a:srgbClr val="FFFF99"/>
                </a:solidFill>
                <a:latin typeface="Arial"/>
                <a:ea typeface="ＭＳ Ｐゴシック" charset="0"/>
                <a:cs typeface="Arial"/>
              </a:rPr>
              <a:t>The Only Other NT Occurrence of </a:t>
            </a: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Keep  From</a:t>
            </a: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a:t>
            </a:r>
            <a:r>
              <a:rPr lang="en-US" sz="4000" b="1" i="1" dirty="0" err="1">
                <a:solidFill>
                  <a:srgbClr val="FFFFFF"/>
                </a:solidFill>
              </a:rPr>
              <a:t>tereo</a:t>
            </a:r>
            <a:r>
              <a:rPr lang="en-US" sz="4000" b="1" i="1" dirty="0">
                <a:solidFill>
                  <a:srgbClr val="FFFFFF"/>
                </a:solidFill>
              </a:rPr>
              <a:t> </a:t>
            </a:r>
            <a:r>
              <a:rPr lang="en-US" sz="4000" b="1" i="1" dirty="0" err="1">
                <a:solidFill>
                  <a:srgbClr val="FFFFFF"/>
                </a:solidFill>
              </a:rPr>
              <a:t>ek</a:t>
            </a:r>
            <a:r>
              <a:rPr lang="en-US" sz="4000" b="1" dirty="0">
                <a:solidFill>
                  <a:srgbClr val="FFFF99"/>
                </a:solidFill>
                <a:latin typeface="Arial"/>
                <a:ea typeface="ＭＳ Ｐゴシック" charset="0"/>
                <a:cs typeface="Arial"/>
              </a:rPr>
              <a:t>)</a:t>
            </a:r>
          </a:p>
        </p:txBody>
      </p:sp>
      <p:sp>
        <p:nvSpPr>
          <p:cNvPr id="64520" name="Text Box 5"/>
          <p:cNvSpPr txBox="1">
            <a:spLocks noChangeArrowheads="1"/>
          </p:cNvSpPr>
          <p:nvPr/>
        </p:nvSpPr>
        <p:spPr bwMode="auto">
          <a:xfrm>
            <a:off x="4953000" y="1695460"/>
            <a:ext cx="4191000" cy="304698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altLang="ja-JP" sz="3200" b="1" dirty="0">
                <a:solidFill>
                  <a:srgbClr val="FFFFFF"/>
                </a:solidFill>
                <a:latin typeface="Arial"/>
                <a:cs typeface="Arial"/>
              </a:rPr>
              <a:t>1. "</a:t>
            </a:r>
            <a:r>
              <a:rPr lang="en-US" sz="3200" b="1" dirty="0">
                <a:solidFill>
                  <a:srgbClr val="FFFFFF"/>
                </a:solidFill>
                <a:latin typeface="Arial"/>
                <a:cs typeface="Arial"/>
              </a:rPr>
              <a:t>I do not ask you to take them out of (</a:t>
            </a:r>
            <a:r>
              <a:rPr lang="en-US" sz="3200" b="1" i="1" dirty="0" err="1">
                <a:solidFill>
                  <a:srgbClr val="FFFFFF"/>
                </a:solidFill>
                <a:latin typeface="Arial"/>
                <a:cs typeface="Arial"/>
              </a:rPr>
              <a:t>ek</a:t>
            </a:r>
            <a:r>
              <a:rPr lang="en-US" sz="3200" b="1" dirty="0">
                <a:solidFill>
                  <a:srgbClr val="FFFFFF"/>
                </a:solidFill>
                <a:latin typeface="Arial"/>
                <a:cs typeface="Arial"/>
              </a:rPr>
              <a:t>) the world, but to </a:t>
            </a:r>
            <a:r>
              <a:rPr lang="en-US" sz="3200" b="1" dirty="0">
                <a:solidFill>
                  <a:srgbClr val="FFFF00"/>
                </a:solidFill>
                <a:latin typeface="Arial"/>
                <a:cs typeface="Arial"/>
              </a:rPr>
              <a:t>keep </a:t>
            </a:r>
            <a:r>
              <a:rPr lang="en-US" sz="3200" b="1" dirty="0">
                <a:solidFill>
                  <a:srgbClr val="FFFFFF"/>
                </a:solidFill>
                <a:latin typeface="Arial"/>
                <a:cs typeface="Arial"/>
              </a:rPr>
              <a:t>them </a:t>
            </a:r>
            <a:r>
              <a:rPr lang="en-US" sz="3200" b="1" dirty="0">
                <a:solidFill>
                  <a:srgbClr val="FFFF00"/>
                </a:solidFill>
                <a:latin typeface="Arial"/>
                <a:cs typeface="Arial"/>
              </a:rPr>
              <a:t>from </a:t>
            </a:r>
            <a:r>
              <a:rPr lang="en-US" sz="3200" b="1" dirty="0">
                <a:solidFill>
                  <a:srgbClr val="FFFFFF"/>
                </a:solidFill>
                <a:latin typeface="Arial"/>
                <a:cs typeface="Arial"/>
              </a:rPr>
              <a:t>(</a:t>
            </a:r>
            <a:r>
              <a:rPr lang="en-US" sz="3200" b="1" i="1" dirty="0" err="1">
                <a:solidFill>
                  <a:srgbClr val="FFFFFF"/>
                </a:solidFill>
                <a:latin typeface="Arial"/>
                <a:cs typeface="Arial"/>
              </a:rPr>
              <a:t>ek</a:t>
            </a:r>
            <a:r>
              <a:rPr lang="en-US" sz="3200" b="1" dirty="0">
                <a:solidFill>
                  <a:srgbClr val="FFFFFF"/>
                </a:solidFill>
                <a:latin typeface="Arial"/>
                <a:cs typeface="Arial"/>
              </a:rPr>
              <a:t>) the evil one</a:t>
            </a:r>
            <a:r>
              <a:rPr lang="en-US" altLang="ja-JP" sz="3200" b="1" dirty="0">
                <a:solidFill>
                  <a:srgbClr val="FFFFFF"/>
                </a:solidFill>
                <a:latin typeface="Arial"/>
                <a:cs typeface="Arial"/>
              </a:rPr>
              <a:t>"</a:t>
            </a:r>
            <a:br>
              <a:rPr lang="en-US" sz="3200" b="1" dirty="0">
                <a:solidFill>
                  <a:srgbClr val="FFFFFF"/>
                </a:solidFill>
                <a:latin typeface="Arial"/>
                <a:cs typeface="Arial"/>
              </a:rPr>
            </a:br>
            <a:r>
              <a:rPr lang="en-US" sz="3200" b="1" dirty="0">
                <a:solidFill>
                  <a:srgbClr val="FFFFFF"/>
                </a:solidFill>
                <a:latin typeface="Arial"/>
                <a:cs typeface="Arial"/>
              </a:rPr>
              <a:t>(John 17:15)</a:t>
            </a:r>
          </a:p>
        </p:txBody>
      </p:sp>
      <p:sp>
        <p:nvSpPr>
          <p:cNvPr id="20" name="Oval 19"/>
          <p:cNvSpPr>
            <a:spLocks noChangeArrowheads="1"/>
          </p:cNvSpPr>
          <p:nvPr/>
        </p:nvSpPr>
        <p:spPr bwMode="auto">
          <a:xfrm>
            <a:off x="1524000" y="2825760"/>
            <a:ext cx="2971800" cy="2819400"/>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round/>
                <a:headEnd/>
                <a:tailEnd/>
              </a14:hiddenLine>
            </a:ext>
          </a:extLst>
        </p:spPr>
        <p:txBody>
          <a:bodyPr/>
          <a:lstStyle/>
          <a:p>
            <a:pPr defTabSz="914400" eaLnBrk="0" fontAlgn="base" hangingPunct="0">
              <a:spcBef>
                <a:spcPct val="0"/>
              </a:spcBef>
              <a:spcAft>
                <a:spcPct val="0"/>
              </a:spcAft>
            </a:pPr>
            <a:endParaRPr lang="en-US" sz="2000" b="1">
              <a:solidFill>
                <a:srgbClr val="000000"/>
              </a:solidFill>
              <a:latin typeface="Arial"/>
              <a:ea typeface="ＭＳ Ｐゴシック" charset="0"/>
              <a:cs typeface="Arial"/>
            </a:endParaRPr>
          </a:p>
        </p:txBody>
      </p:sp>
      <p:sp>
        <p:nvSpPr>
          <p:cNvPr id="21" name="Text Box 7"/>
          <p:cNvSpPr txBox="1">
            <a:spLocks noChangeArrowheads="1"/>
          </p:cNvSpPr>
          <p:nvPr/>
        </p:nvSpPr>
        <p:spPr bwMode="auto">
          <a:xfrm>
            <a:off x="141443" y="4564420"/>
            <a:ext cx="1066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i="1" dirty="0" err="1">
                <a:solidFill>
                  <a:srgbClr val="FFFFFF"/>
                </a:solidFill>
                <a:latin typeface="Arial"/>
                <a:ea typeface="Bwgrkl" charset="0"/>
                <a:cs typeface="Arial"/>
              </a:rPr>
              <a:t>ek</a:t>
            </a:r>
            <a:r>
              <a:rPr lang="en-US" sz="3600" b="1" i="1" dirty="0">
                <a:solidFill>
                  <a:srgbClr val="FFFFFF"/>
                </a:solidFill>
                <a:latin typeface="Arial"/>
                <a:cs typeface="Arial"/>
              </a:rPr>
              <a:t> </a:t>
            </a:r>
            <a:endParaRPr lang="en-US" sz="3600" b="1" i="1" dirty="0">
              <a:solidFill>
                <a:srgbClr val="000000"/>
              </a:solidFill>
              <a:latin typeface="Arial"/>
              <a:ea typeface="Bwgrkl" charset="0"/>
              <a:cs typeface="Arial"/>
            </a:endParaRPr>
          </a:p>
        </p:txBody>
      </p:sp>
      <p:sp>
        <p:nvSpPr>
          <p:cNvPr id="29" name="Text Box 7"/>
          <p:cNvSpPr txBox="1">
            <a:spLocks noChangeArrowheads="1"/>
          </p:cNvSpPr>
          <p:nvPr/>
        </p:nvSpPr>
        <p:spPr bwMode="auto">
          <a:xfrm>
            <a:off x="1219200" y="5511810"/>
            <a:ext cx="35052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altLang="ja-JP" sz="3200" b="1" dirty="0">
                <a:solidFill>
                  <a:srgbClr val="FFFFFF"/>
                </a:solidFill>
                <a:latin typeface="Arial"/>
                <a:cs typeface="Arial"/>
              </a:rPr>
              <a:t>"</a:t>
            </a:r>
            <a:r>
              <a:rPr lang="en-US" sz="3200" b="1" dirty="0">
                <a:solidFill>
                  <a:srgbClr val="FFFFFF"/>
                </a:solidFill>
                <a:latin typeface="Arial"/>
                <a:cs typeface="Arial"/>
              </a:rPr>
              <a:t>from, out of, away from</a:t>
            </a:r>
            <a:r>
              <a:rPr lang="en-US" altLang="ja-JP" sz="3200" b="1" dirty="0">
                <a:solidFill>
                  <a:srgbClr val="FFFFFF"/>
                </a:solidFill>
                <a:latin typeface="Arial"/>
                <a:cs typeface="Arial"/>
              </a:rPr>
              <a:t>"</a:t>
            </a:r>
            <a:endParaRPr lang="en-US" sz="3200" b="1" dirty="0">
              <a:solidFill>
                <a:srgbClr val="000000"/>
              </a:solidFill>
              <a:latin typeface="Arial"/>
              <a:cs typeface="Arial"/>
            </a:endParaRPr>
          </a:p>
        </p:txBody>
      </p:sp>
      <p:sp>
        <p:nvSpPr>
          <p:cNvPr id="30" name="Bent Arrow 29"/>
          <p:cNvSpPr/>
          <p:nvPr/>
        </p:nvSpPr>
        <p:spPr bwMode="auto">
          <a:xfrm rot="5400000">
            <a:off x="800100" y="5073660"/>
            <a:ext cx="990600" cy="609600"/>
          </a:xfrm>
          <a:prstGeom prst="bentArrow">
            <a:avLst/>
          </a:prstGeom>
          <a:solidFill>
            <a:srgbClr val="FFFFFF"/>
          </a:solidFill>
          <a:ln w="9525" cap="flat" cmpd="sng" algn="ctr">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000" b="1">
              <a:solidFill>
                <a:srgbClr val="000000"/>
              </a:solidFill>
              <a:latin typeface="Arial"/>
              <a:ea typeface="ＭＳ Ｐゴシック" charset="0"/>
              <a:cs typeface="Arial"/>
            </a:endParaRPr>
          </a:p>
        </p:txBody>
      </p:sp>
      <p:sp>
        <p:nvSpPr>
          <p:cNvPr id="31" name="Text Box 7"/>
          <p:cNvSpPr txBox="1">
            <a:spLocks noChangeArrowheads="1"/>
          </p:cNvSpPr>
          <p:nvPr/>
        </p:nvSpPr>
        <p:spPr bwMode="auto">
          <a:xfrm>
            <a:off x="4419600" y="5435610"/>
            <a:ext cx="4724400" cy="1200328"/>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latin typeface="Arial"/>
                <a:cs typeface="Arial"/>
              </a:rPr>
              <a:t>Not kept in Satan</a:t>
            </a:r>
            <a:r>
              <a:rPr lang="fr-FR" altLang="ja-JP" b="1" dirty="0">
                <a:solidFill>
                  <a:srgbClr val="FFFFFF"/>
                </a:solidFill>
                <a:latin typeface="Arial"/>
                <a:cs typeface="Arial"/>
              </a:rPr>
              <a:t>'</a:t>
            </a:r>
            <a:r>
              <a:rPr lang="en-US" b="1" dirty="0">
                <a:solidFill>
                  <a:srgbClr val="FFFFFF"/>
                </a:solidFill>
                <a:latin typeface="Arial"/>
                <a:cs typeface="Arial"/>
              </a:rPr>
              <a:t>s sphere</a:t>
            </a:r>
            <a:br>
              <a:rPr lang="en-US" b="1" dirty="0">
                <a:solidFill>
                  <a:srgbClr val="FFFFFF"/>
                </a:solidFill>
                <a:latin typeface="Arial"/>
                <a:cs typeface="Arial"/>
              </a:rPr>
            </a:br>
            <a:r>
              <a:rPr lang="en-US" b="1" dirty="0">
                <a:solidFill>
                  <a:srgbClr val="FFFFFF"/>
                </a:solidFill>
                <a:latin typeface="Arial"/>
                <a:cs typeface="Arial"/>
              </a:rPr>
              <a:t>parallels</a:t>
            </a:r>
            <a:br>
              <a:rPr lang="en-US" b="1" dirty="0">
                <a:solidFill>
                  <a:srgbClr val="FFFFFF"/>
                </a:solidFill>
                <a:latin typeface="Arial"/>
                <a:cs typeface="Arial"/>
              </a:rPr>
            </a:br>
            <a:r>
              <a:rPr lang="en-US" b="1" dirty="0">
                <a:solidFill>
                  <a:srgbClr val="FFFFFF"/>
                </a:solidFill>
                <a:latin typeface="Arial"/>
                <a:cs typeface="Arial"/>
              </a:rPr>
              <a:t>not kept in Tribulation Period</a:t>
            </a:r>
            <a:endParaRPr lang="en-US" b="1" dirty="0">
              <a:solidFill>
                <a:srgbClr val="000000"/>
              </a:solidFill>
              <a:latin typeface="Arial"/>
              <a:cs typeface="Arial"/>
            </a:endParaRPr>
          </a:p>
        </p:txBody>
      </p:sp>
      <p:sp>
        <p:nvSpPr>
          <p:cNvPr id="15" name="Text Box 7"/>
          <p:cNvSpPr txBox="1">
            <a:spLocks noChangeArrowheads="1"/>
          </p:cNvSpPr>
          <p:nvPr/>
        </p:nvSpPr>
        <p:spPr bwMode="auto">
          <a:xfrm>
            <a:off x="154925" y="1660725"/>
            <a:ext cx="4724400" cy="1200328"/>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latin typeface="Arial"/>
                <a:cs typeface="Arial"/>
              </a:rPr>
              <a:t>The idea of being taken out of the world relates to being </a:t>
            </a:r>
            <a:r>
              <a:rPr lang="en-US" b="1" dirty="0">
                <a:solidFill>
                  <a:srgbClr val="FFFF00"/>
                </a:solidFill>
                <a:latin typeface="Arial"/>
                <a:cs typeface="Arial"/>
              </a:rPr>
              <a:t>removed</a:t>
            </a:r>
            <a:r>
              <a:rPr lang="en-US" b="1" dirty="0">
                <a:solidFill>
                  <a:srgbClr val="FFFFFF"/>
                </a:solidFill>
                <a:latin typeface="Arial"/>
                <a:cs typeface="Arial"/>
              </a:rPr>
              <a:t> from the world</a:t>
            </a:r>
            <a:endParaRPr lang="en-US" b="1" dirty="0">
              <a:solidFill>
                <a:srgbClr val="000000"/>
              </a:solidFill>
              <a:latin typeface="Arial"/>
              <a:cs typeface="Arial"/>
            </a:endParaRPr>
          </a:p>
        </p:txBody>
      </p:sp>
      <p:sp>
        <p:nvSpPr>
          <p:cNvPr id="16" name="Text Box 1041"/>
          <p:cNvSpPr txBox="1">
            <a:spLocks noChangeArrowheads="1"/>
          </p:cNvSpPr>
          <p:nvPr/>
        </p:nvSpPr>
        <p:spPr bwMode="auto">
          <a:xfrm>
            <a:off x="8445822" y="0"/>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209</a:t>
            </a:r>
            <a:br>
              <a:rPr lang="en-US" b="1" dirty="0">
                <a:solidFill>
                  <a:srgbClr val="FFFFFF"/>
                </a:solidFill>
                <a:latin typeface="Arial"/>
                <a:cs typeface="Arial"/>
              </a:rPr>
            </a:br>
            <a:r>
              <a:rPr lang="en-US" b="1" dirty="0">
                <a:solidFill>
                  <a:srgbClr val="FFFFFF"/>
                </a:solidFill>
                <a:latin typeface="Arial"/>
                <a:cs typeface="Arial"/>
              </a:rPr>
              <a:t>362</a:t>
            </a:r>
            <a:endParaRPr lang="en-US" b="1" dirty="0">
              <a:solidFill>
                <a:srgbClr val="000000"/>
              </a:solidFill>
              <a:latin typeface="Arial"/>
              <a:cs typeface="Arial"/>
            </a:endParaRPr>
          </a:p>
        </p:txBody>
      </p:sp>
    </p:spTree>
    <p:extLst>
      <p:ext uri="{BB962C8B-B14F-4D97-AF65-F5344CB8AC3E}">
        <p14:creationId xmlns:p14="http://schemas.microsoft.com/office/powerpoint/2010/main" val="374087846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left)">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9" grpId="0"/>
      <p:bldP spid="30" grpId="0" animBg="1"/>
      <p:bldP spid="31" grpId="0" animBg="1"/>
      <p:bldP spid="15"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6562"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66563"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66564" name="Text Box 4"/>
          <p:cNvSpPr txBox="1">
            <a:spLocks noChangeArrowheads="1"/>
          </p:cNvSpPr>
          <p:nvPr/>
        </p:nvSpPr>
        <p:spPr bwMode="auto">
          <a:xfrm rot="-5400000">
            <a:off x="-654844" y="3752740"/>
            <a:ext cx="3116263" cy="646331"/>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FFFFFF"/>
                </a:solidFill>
                <a:latin typeface="Arial"/>
                <a:cs typeface="Arial"/>
              </a:rPr>
              <a:t>Church Age</a:t>
            </a:r>
            <a:endParaRPr lang="en-US" sz="3600">
              <a:solidFill>
                <a:srgbClr val="FFFFFF"/>
              </a:solidFill>
              <a:latin typeface="Arial"/>
              <a:cs typeface="Arial"/>
            </a:endParaRPr>
          </a:p>
        </p:txBody>
      </p:sp>
      <p:sp>
        <p:nvSpPr>
          <p:cNvPr id="66565" name="Text Box 6"/>
          <p:cNvSpPr txBox="1">
            <a:spLocks noChangeArrowheads="1"/>
          </p:cNvSpPr>
          <p:nvPr/>
        </p:nvSpPr>
        <p:spPr bwMode="auto">
          <a:xfrm>
            <a:off x="1295400" y="1905000"/>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00CCFF"/>
                </a:solidFill>
                <a:latin typeface="Arial"/>
                <a:cs typeface="Arial"/>
              </a:rPr>
              <a:t>Rapture</a:t>
            </a:r>
            <a:endParaRPr lang="en-US" sz="3600">
              <a:solidFill>
                <a:srgbClr val="FFFFFF"/>
              </a:solidFill>
              <a:latin typeface="Arial"/>
              <a:cs typeface="Arial"/>
            </a:endParaRPr>
          </a:p>
        </p:txBody>
      </p:sp>
      <p:sp>
        <p:nvSpPr>
          <p:cNvPr id="66566" name="Text Box 7"/>
          <p:cNvSpPr txBox="1">
            <a:spLocks noChangeArrowheads="1"/>
          </p:cNvSpPr>
          <p:nvPr/>
        </p:nvSpPr>
        <p:spPr bwMode="auto">
          <a:xfrm>
            <a:off x="1504266" y="3276600"/>
            <a:ext cx="30480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dirty="0">
                <a:solidFill>
                  <a:srgbClr val="FFFFFF"/>
                </a:solidFill>
                <a:latin typeface="Arial"/>
                <a:cs typeface="Arial"/>
              </a:rPr>
              <a:t>Tribulation</a:t>
            </a:r>
            <a:endParaRPr lang="en-US" sz="3600" dirty="0">
              <a:solidFill>
                <a:srgbClr val="000000"/>
              </a:solidFill>
              <a:latin typeface="Arial"/>
              <a:cs typeface="Arial"/>
            </a:endParaRPr>
          </a:p>
        </p:txBody>
      </p:sp>
      <p:sp>
        <p:nvSpPr>
          <p:cNvPr id="66567"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dirty="0">
                <a:solidFill>
                  <a:srgbClr val="FFFF00"/>
                </a:solidFill>
                <a:latin typeface="Arial"/>
                <a:cs typeface="Arial"/>
              </a:rPr>
              <a:t>7 years</a:t>
            </a:r>
          </a:p>
        </p:txBody>
      </p:sp>
      <p:sp>
        <p:nvSpPr>
          <p:cNvPr id="66568" name="Text Box 9"/>
          <p:cNvSpPr txBox="1">
            <a:spLocks noChangeArrowheads="1"/>
          </p:cNvSpPr>
          <p:nvPr/>
        </p:nvSpPr>
        <p:spPr bwMode="auto">
          <a:xfrm>
            <a:off x="4724400" y="3276600"/>
            <a:ext cx="2971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a:solidFill>
                  <a:srgbClr val="FFFFFF"/>
                </a:solidFill>
                <a:latin typeface="Arial"/>
                <a:cs typeface="Arial"/>
              </a:rPr>
              <a:t>Millennium</a:t>
            </a:r>
            <a:endParaRPr lang="en-US" sz="3600">
              <a:solidFill>
                <a:srgbClr val="000000"/>
              </a:solidFill>
              <a:latin typeface="Arial"/>
              <a:cs typeface="Arial"/>
            </a:endParaRPr>
          </a:p>
        </p:txBody>
      </p:sp>
      <p:sp>
        <p:nvSpPr>
          <p:cNvPr id="66569"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dirty="0">
                <a:solidFill>
                  <a:srgbClr val="FFFF00"/>
                </a:solidFill>
                <a:latin typeface="Arial"/>
                <a:cs typeface="Arial"/>
              </a:rPr>
              <a:t>1000 years</a:t>
            </a:r>
          </a:p>
        </p:txBody>
      </p:sp>
      <p:sp>
        <p:nvSpPr>
          <p:cNvPr id="66570"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FFCC00"/>
                </a:solidFill>
                <a:latin typeface="Arial"/>
                <a:cs typeface="Arial"/>
              </a:rPr>
              <a:t>Eternal Kingdom</a:t>
            </a:r>
            <a:endParaRPr lang="en-US" sz="3600">
              <a:solidFill>
                <a:srgbClr val="FFCC00"/>
              </a:solidFill>
              <a:latin typeface="Arial"/>
              <a:cs typeface="Arial"/>
            </a:endParaRPr>
          </a:p>
        </p:txBody>
      </p:sp>
      <p:sp>
        <p:nvSpPr>
          <p:cNvPr id="66571"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3600" b="1">
                <a:solidFill>
                  <a:srgbClr val="FF0066"/>
                </a:solidFill>
                <a:latin typeface="Arial"/>
                <a:cs typeface="Arial"/>
              </a:rPr>
              <a:t>Judgment</a:t>
            </a:r>
            <a:endParaRPr lang="en-US" sz="3600" b="1">
              <a:solidFill>
                <a:srgbClr val="000000"/>
              </a:solidFill>
              <a:latin typeface="Arial"/>
              <a:cs typeface="Arial"/>
            </a:endParaRPr>
          </a:p>
        </p:txBody>
      </p:sp>
      <p:sp>
        <p:nvSpPr>
          <p:cNvPr id="66572"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66573"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66574"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Pre-</a:t>
            </a:r>
            <a:r>
              <a:rPr lang="en-US" sz="4000" b="1" dirty="0" err="1">
                <a:solidFill>
                  <a:srgbClr val="FFFF99"/>
                </a:solidFill>
                <a:latin typeface="Arial"/>
                <a:ea typeface="ＭＳ Ｐゴシック" charset="0"/>
                <a:cs typeface="Arial"/>
              </a:rPr>
              <a:t>Trib</a:t>
            </a: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Rapture</a:t>
            </a:r>
          </a:p>
        </p:txBody>
      </p:sp>
      <p:sp>
        <p:nvSpPr>
          <p:cNvPr id="66576" name="Text Box 17"/>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00CCFF"/>
                </a:solidFill>
                <a:latin typeface="Arial"/>
                <a:cs typeface="Arial"/>
              </a:rPr>
              <a:t>Second Coming</a:t>
            </a:r>
            <a:endParaRPr lang="en-US" sz="3600">
              <a:solidFill>
                <a:srgbClr val="000000"/>
              </a:solidFill>
              <a:latin typeface="Arial"/>
              <a:cs typeface="Arial"/>
            </a:endParaRP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charset="0"/>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charset="0"/>
              <a:cs typeface="Arial"/>
            </a:endParaRPr>
          </a:p>
        </p:txBody>
      </p:sp>
      <p:sp>
        <p:nvSpPr>
          <p:cNvPr id="20" name="Right Arrow 19"/>
          <p:cNvSpPr>
            <a:spLocks noChangeArrowheads="1"/>
          </p:cNvSpPr>
          <p:nvPr/>
        </p:nvSpPr>
        <p:spPr bwMode="auto">
          <a:xfrm>
            <a:off x="5029200" y="3733800"/>
            <a:ext cx="3810000" cy="685800"/>
          </a:xfrm>
          <a:prstGeom prst="rightArrow">
            <a:avLst>
              <a:gd name="adj1" fmla="val 50000"/>
              <a:gd name="adj2" fmla="val 50000"/>
            </a:avLst>
          </a:prstGeom>
          <a:solidFill>
            <a:srgbClr val="FFFF00"/>
          </a:solidFill>
          <a:ln w="9525">
            <a:solidFill>
              <a:schemeClr val="tx1"/>
            </a:solidFill>
            <a:round/>
            <a:headEnd/>
            <a:tailEnd/>
          </a:ln>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21" name="Text Box 5"/>
          <p:cNvSpPr txBox="1">
            <a:spLocks noChangeArrowheads="1"/>
          </p:cNvSpPr>
          <p:nvPr/>
        </p:nvSpPr>
        <p:spPr bwMode="auto">
          <a:xfrm>
            <a:off x="0" y="4643438"/>
            <a:ext cx="5410200" cy="181588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2800" b="1" dirty="0">
                <a:solidFill>
                  <a:srgbClr val="FFFFFF"/>
                </a:solidFill>
                <a:latin typeface="Arial"/>
                <a:cs typeface="Arial"/>
              </a:rPr>
              <a:t>Each time this </a:t>
            </a:r>
            <a:r>
              <a:rPr lang="en-US" altLang="ja-JP" sz="2800" b="1" dirty="0">
                <a:solidFill>
                  <a:srgbClr val="FFFFFF"/>
                </a:solidFill>
                <a:latin typeface="Arial"/>
                <a:cs typeface="Arial"/>
              </a:rPr>
              <a:t>"</a:t>
            </a:r>
            <a:r>
              <a:rPr lang="en-US" sz="2800" b="1" dirty="0">
                <a:solidFill>
                  <a:srgbClr val="FFFFFF"/>
                </a:solidFill>
                <a:latin typeface="Arial"/>
                <a:cs typeface="Arial"/>
              </a:rPr>
              <a:t>phrase occurs… </a:t>
            </a:r>
            <a:r>
              <a:rPr lang="en-US" sz="2800" b="1" dirty="0">
                <a:solidFill>
                  <a:srgbClr val="FFFF00"/>
                </a:solidFill>
                <a:latin typeface="Arial"/>
                <a:cs typeface="Arial"/>
              </a:rPr>
              <a:t>the enemies </a:t>
            </a:r>
            <a:r>
              <a:rPr lang="en-US" sz="2800" b="1" dirty="0">
                <a:solidFill>
                  <a:srgbClr val="FFFFFF"/>
                </a:solidFill>
                <a:latin typeface="Arial"/>
                <a:cs typeface="Arial"/>
              </a:rPr>
              <a:t>of the church are always in mind</a:t>
            </a:r>
            <a:r>
              <a:rPr lang="en-US" altLang="ja-JP" sz="2800" b="1" dirty="0">
                <a:solidFill>
                  <a:srgbClr val="FFFFFF"/>
                </a:solidFill>
                <a:latin typeface="Arial"/>
                <a:cs typeface="Arial"/>
              </a:rPr>
              <a:t>”</a:t>
            </a:r>
            <a:br>
              <a:rPr lang="en-US" sz="2800" b="1" dirty="0">
                <a:solidFill>
                  <a:srgbClr val="FFFFFF"/>
                </a:solidFill>
                <a:latin typeface="Arial"/>
                <a:cs typeface="Arial"/>
              </a:rPr>
            </a:br>
            <a:r>
              <a:rPr lang="en-US" sz="2800" b="1" dirty="0">
                <a:solidFill>
                  <a:srgbClr val="FFFFFF"/>
                </a:solidFill>
                <a:latin typeface="Arial"/>
                <a:cs typeface="Arial"/>
              </a:rPr>
              <a:t>(</a:t>
            </a:r>
            <a:r>
              <a:rPr lang="en-US" sz="2800" b="1" dirty="0" err="1">
                <a:solidFill>
                  <a:srgbClr val="FFFFFF"/>
                </a:solidFill>
                <a:latin typeface="Arial"/>
                <a:cs typeface="Arial"/>
              </a:rPr>
              <a:t>Mounce</a:t>
            </a:r>
            <a:r>
              <a:rPr lang="en-US" sz="2800" b="1" dirty="0">
                <a:solidFill>
                  <a:srgbClr val="FFFFFF"/>
                </a:solidFill>
                <a:latin typeface="Arial"/>
                <a:cs typeface="Arial"/>
              </a:rPr>
              <a:t>, 120)</a:t>
            </a:r>
            <a:endParaRPr lang="en-US" sz="2800" dirty="0">
              <a:solidFill>
                <a:srgbClr val="FFFFFF"/>
              </a:solidFill>
              <a:latin typeface="Arial"/>
              <a:cs typeface="Arial"/>
            </a:endParaRPr>
          </a:p>
        </p:txBody>
      </p:sp>
      <p:sp>
        <p:nvSpPr>
          <p:cNvPr id="22" name="Curved Down Arrow 21"/>
          <p:cNvSpPr>
            <a:spLocks noChangeArrowheads="1"/>
          </p:cNvSpPr>
          <p:nvPr/>
        </p:nvSpPr>
        <p:spPr bwMode="auto">
          <a:xfrm rot="10800000" flipV="1">
            <a:off x="4198212" y="4009941"/>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25"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209</a:t>
            </a:r>
            <a:endParaRPr lang="en-US" b="1" dirty="0">
              <a:solidFill>
                <a:srgbClr val="000000"/>
              </a:solidFill>
              <a:latin typeface="Arial"/>
              <a:cs typeface="Arial"/>
            </a:endParaRPr>
          </a:p>
        </p:txBody>
      </p:sp>
      <p:sp>
        <p:nvSpPr>
          <p:cNvPr id="52240" name="Text Box 5"/>
          <p:cNvSpPr txBox="1">
            <a:spLocks noChangeArrowheads="1"/>
          </p:cNvSpPr>
          <p:nvPr/>
        </p:nvSpPr>
        <p:spPr bwMode="auto">
          <a:xfrm>
            <a:off x="5334000" y="1395413"/>
            <a:ext cx="3810000" cy="477053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200" b="1" dirty="0">
                <a:solidFill>
                  <a:srgbClr val="FFFFFF"/>
                </a:solidFill>
                <a:latin typeface="Arial"/>
                <a:cs typeface="Arial"/>
              </a:rPr>
              <a:t>2. </a:t>
            </a:r>
            <a:r>
              <a:rPr lang="en-US" altLang="ja-JP" sz="3200" b="1" dirty="0">
                <a:solidFill>
                  <a:srgbClr val="FFFFFF"/>
                </a:solidFill>
                <a:latin typeface="Arial"/>
                <a:cs typeface="Arial"/>
              </a:rPr>
              <a:t>"</a:t>
            </a:r>
            <a:r>
              <a:rPr lang="en-US" sz="3200" b="1" dirty="0">
                <a:solidFill>
                  <a:srgbClr val="FFFFFF"/>
                </a:solidFill>
                <a:latin typeface="Arial"/>
                <a:cs typeface="Arial"/>
              </a:rPr>
              <a:t>I will keep you from (</a:t>
            </a:r>
            <a:r>
              <a:rPr lang="en-US" sz="3200" b="1" i="1" dirty="0" err="1">
                <a:solidFill>
                  <a:srgbClr val="FFFFFF"/>
                </a:solidFill>
                <a:latin typeface="Arial"/>
                <a:cs typeface="Arial"/>
              </a:rPr>
              <a:t>ek</a:t>
            </a:r>
            <a:r>
              <a:rPr lang="en-US" sz="3200" b="1" dirty="0">
                <a:solidFill>
                  <a:srgbClr val="FFFFFF"/>
                </a:solidFill>
                <a:latin typeface="Arial"/>
                <a:cs typeface="Arial"/>
              </a:rPr>
              <a:t>) the hour of testing that will come upon the whole world, </a:t>
            </a:r>
            <a:r>
              <a:rPr lang="en-US" sz="3200" b="1" dirty="0">
                <a:solidFill>
                  <a:srgbClr val="FFFF00"/>
                </a:solidFill>
                <a:latin typeface="Arial"/>
                <a:cs typeface="Arial"/>
              </a:rPr>
              <a:t>to test those who dwell upon the earth</a:t>
            </a:r>
            <a:r>
              <a:rPr lang="en-US" altLang="ja-JP" sz="3200" b="1" dirty="0">
                <a:solidFill>
                  <a:srgbClr val="FFFFFF"/>
                </a:solidFill>
                <a:latin typeface="Arial"/>
                <a:cs typeface="Arial"/>
              </a:rPr>
              <a:t>"</a:t>
            </a:r>
            <a:r>
              <a:rPr lang="en-US" sz="3200" b="1" dirty="0">
                <a:solidFill>
                  <a:srgbClr val="FFFFFF"/>
                </a:solidFill>
                <a:latin typeface="Arial"/>
                <a:cs typeface="Arial"/>
              </a:rPr>
              <a:t> </a:t>
            </a:r>
          </a:p>
          <a:p>
            <a:pPr algn="ctr" defTabSz="914400" eaLnBrk="0" fontAlgn="base" hangingPunct="0">
              <a:spcBef>
                <a:spcPct val="50000"/>
              </a:spcBef>
              <a:spcAft>
                <a:spcPct val="0"/>
              </a:spcAft>
            </a:pPr>
            <a:r>
              <a:rPr lang="en-US" sz="3200" b="1" dirty="0">
                <a:solidFill>
                  <a:srgbClr val="FFFFFF"/>
                </a:solidFill>
                <a:latin typeface="Arial"/>
                <a:cs typeface="Arial"/>
              </a:rPr>
              <a:t>(Rev. 3:10)</a:t>
            </a:r>
            <a:endParaRPr lang="en-US" sz="3200" dirty="0">
              <a:solidFill>
                <a:srgbClr val="FFFFFF"/>
              </a:solidFill>
              <a:latin typeface="Arial"/>
              <a:cs typeface="Arial"/>
            </a:endParaRPr>
          </a:p>
        </p:txBody>
      </p:sp>
    </p:spTree>
    <p:extLst>
      <p:ext uri="{BB962C8B-B14F-4D97-AF65-F5344CB8AC3E}">
        <p14:creationId xmlns:p14="http://schemas.microsoft.com/office/powerpoint/2010/main" val="394778128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2240"/>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par>
                          <p:cTn id="26" fill="hold" nodeType="afterGroup">
                            <p:stCondLst>
                              <p:cond delay="0"/>
                            </p:stCondLst>
                            <p:childTnLst>
                              <p:par>
                                <p:cTn id="27" presetID="22" presetClass="entr" presetSubtype="2"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right)">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52240"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7C2043"/>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685800" y="333375"/>
            <a:ext cx="7772400" cy="874713"/>
          </a:xfrm>
          <a:solidFill>
            <a:schemeClr val="accent2"/>
          </a:solidFill>
        </p:spPr>
        <p:txBody>
          <a:bodyPr/>
          <a:lstStyle/>
          <a:p>
            <a:r>
              <a:rPr lang="en-US">
                <a:solidFill>
                  <a:schemeClr val="bg1"/>
                </a:solidFill>
                <a:latin typeface="Arial" charset="0"/>
                <a:ea typeface="ＭＳ Ｐゴシック" charset="0"/>
                <a:cs typeface="Arial" charset="0"/>
              </a:rPr>
              <a:t>Why Am I Pretrib?</a:t>
            </a:r>
          </a:p>
        </p:txBody>
      </p:sp>
      <p:sp>
        <p:nvSpPr>
          <p:cNvPr id="681988" name="Rectangle 4"/>
          <p:cNvSpPr>
            <a:spLocks noChangeArrowheads="1"/>
          </p:cNvSpPr>
          <p:nvPr/>
        </p:nvSpPr>
        <p:spPr bwMode="auto">
          <a:xfrm>
            <a:off x="381000" y="1371600"/>
            <a:ext cx="8496300" cy="3733800"/>
          </a:xfrm>
          <a:prstGeom prst="rect">
            <a:avLst/>
          </a:prstGeom>
          <a:noFill/>
          <a:ln w="9525">
            <a:noFill/>
            <a:miter lim="800000"/>
            <a:headEnd/>
            <a:tailEnd/>
          </a:ln>
        </p:spPr>
        <p:txBody>
          <a:bodyPr/>
          <a:lstStyle/>
          <a:p>
            <a:pPr marL="742950" indent="-742950" defTabSz="914400" eaLnBrk="0" fontAlgn="base" hangingPunct="0">
              <a:spcBef>
                <a:spcPct val="20000"/>
              </a:spcBef>
              <a:spcAft>
                <a:spcPct val="0"/>
              </a:spcAft>
              <a:buFont typeface="Times New Roman" charset="0"/>
              <a:buAutoNum type="arabicPeriod"/>
              <a:defRPr/>
            </a:pP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Believers will be kept from (</a:t>
            </a:r>
            <a:r>
              <a:rPr lang="en-US" sz="2800" b="1" i="1" dirty="0" err="1">
                <a:solidFill>
                  <a:srgbClr val="FFFFFF"/>
                </a:solidFill>
                <a:latin typeface="Arial"/>
                <a:ea typeface="ＭＳ Ｐゴシック" charset="0"/>
                <a:cs typeface="Arial"/>
              </a:rPr>
              <a:t>ek</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this "hour," or time period (Rev. 3:10).</a:t>
            </a:r>
          </a:p>
          <a:p>
            <a:pPr marL="742950" indent="-742950" defTabSz="914400" eaLnBrk="0" fontAlgn="base" hangingPunct="0">
              <a:spcBef>
                <a:spcPct val="20000"/>
              </a:spcBef>
              <a:spcAft>
                <a:spcPct val="0"/>
              </a:spcAft>
              <a:buFont typeface="Times New Roman" charset="0"/>
              <a:buAutoNum type="arabicPeriod"/>
              <a:defRPr/>
            </a:pP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The Tribulation tests unbelievers (3:10) under God</a:t>
            </a:r>
            <a:r>
              <a:rPr lang="fr-FR" sz="32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s wrath (6:16-17).</a:t>
            </a:r>
          </a:p>
          <a:p>
            <a:pPr marL="742950" indent="-742950" defTabSz="914400" eaLnBrk="0" fontAlgn="base" hangingPunct="0">
              <a:spcBef>
                <a:spcPct val="20000"/>
              </a:spcBef>
              <a:spcAft>
                <a:spcPct val="0"/>
              </a:spcAft>
              <a:buFont typeface="Times New Roman" charset="0"/>
              <a:buAutoNum type="arabicPeriod"/>
              <a:defRPr/>
            </a:pP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The Holy Spirit</a:t>
            </a:r>
            <a:r>
              <a:rPr lang="fr-FR" sz="32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s work of restraining evil will be absent (2 Thess. 2:6-7).</a:t>
            </a:r>
          </a:p>
        </p:txBody>
      </p:sp>
      <p:sp>
        <p:nvSpPr>
          <p:cNvPr id="140292" name="Text Box 18"/>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209</a:t>
            </a:r>
            <a:endParaRPr lang="en-US" b="1">
              <a:solidFill>
                <a:srgbClr val="000000"/>
              </a:solidFill>
              <a:latin typeface="Arial" charset="0"/>
              <a:cs typeface="Arial" charset="0"/>
            </a:endParaRPr>
          </a:p>
        </p:txBody>
      </p:sp>
      <p:grpSp>
        <p:nvGrpSpPr>
          <p:cNvPr id="4" name="Group 3"/>
          <p:cNvGrpSpPr>
            <a:grpSpLocks/>
          </p:cNvGrpSpPr>
          <p:nvPr/>
        </p:nvGrpSpPr>
        <p:grpSpPr bwMode="auto">
          <a:xfrm>
            <a:off x="326184" y="6172200"/>
            <a:ext cx="8991600" cy="609600"/>
            <a:chOff x="326184" y="6172200"/>
            <a:chExt cx="8991600" cy="609600"/>
          </a:xfrm>
        </p:grpSpPr>
        <p:sp>
          <p:nvSpPr>
            <p:cNvPr id="8" name="Rectangle 7"/>
            <p:cNvSpPr>
              <a:spLocks noChangeArrowheads="1"/>
            </p:cNvSpPr>
            <p:nvPr/>
          </p:nvSpPr>
          <p:spPr bwMode="auto">
            <a:xfrm>
              <a:off x="326184" y="6172200"/>
              <a:ext cx="8991600" cy="609600"/>
            </a:xfrm>
            <a:prstGeom prst="rect">
              <a:avLst/>
            </a:prstGeom>
            <a:noFill/>
            <a:ln w="9525">
              <a:noFill/>
              <a:miter lim="800000"/>
              <a:headEnd/>
              <a:tailEnd/>
            </a:ln>
          </p:spPr>
          <p:txBody>
            <a:bodyPr/>
            <a:lstStyle/>
            <a:p>
              <a:pPr marL="742950" indent="-742950" defTabSz="914400" eaLnBrk="0" fontAlgn="base" hangingPunct="0">
                <a:spcBef>
                  <a:spcPct val="20000"/>
                </a:spcBef>
                <a:spcAft>
                  <a:spcPct val="0"/>
                </a:spcAft>
                <a:defRPr/>
              </a:pPr>
              <a:r>
                <a:rPr lang="en-US" sz="2800" b="1" dirty="0" err="1">
                  <a:solidFill>
                    <a:srgbClr val="FFFFFF"/>
                  </a:solidFill>
                  <a:effectLst>
                    <a:outerShdw blurRad="50800" dist="38100" dir="2700000">
                      <a:srgbClr val="000000">
                        <a:alpha val="43000"/>
                      </a:srgbClr>
                    </a:outerShdw>
                  </a:effectLst>
                  <a:latin typeface="Bwgrkl" charset="0"/>
                  <a:ea typeface="ＭＳ Ｐゴシック" charset="0"/>
                  <a:cs typeface="Bwgrkl" charset="0"/>
                </a:rPr>
                <a:t>pnue</a:t>
              </a:r>
              <a:r>
                <a:rPr lang="en-US" sz="2800" b="1" dirty="0">
                  <a:solidFill>
                    <a:srgbClr val="FFFFFF"/>
                  </a:solidFill>
                  <a:effectLst>
                    <a:outerShdw blurRad="50800" dist="38100" dir="2700000">
                      <a:srgbClr val="000000">
                        <a:alpha val="43000"/>
                      </a:srgbClr>
                    </a:outerShdw>
                  </a:effectLst>
                  <a:latin typeface="Bwgrkl" charset="0"/>
                  <a:ea typeface="ＭＳ Ｐゴシック" charset="0"/>
                  <a:cs typeface="Bwgrkl" charset="0"/>
                </a:rPr>
                <a:t>/ma </a:t>
              </a:r>
              <a:r>
                <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Spirit</a:t>
              </a:r>
              <a:r>
                <a:rPr lang="en-US"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 neuter noun but used of a person)</a:t>
              </a:r>
              <a:endPar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endParaRPr>
            </a:p>
          </p:txBody>
        </p:sp>
        <p:pic>
          <p:nvPicPr>
            <p:cNvPr id="140301" name="Picture 1" descr="1 Thess 2.6 GR pneuma.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8128" y="6220122"/>
              <a:ext cx="1390720" cy="5212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2"/>
          <p:cNvGrpSpPr>
            <a:grpSpLocks/>
          </p:cNvGrpSpPr>
          <p:nvPr/>
        </p:nvGrpSpPr>
        <p:grpSpPr bwMode="auto">
          <a:xfrm>
            <a:off x="202428" y="5537108"/>
            <a:ext cx="9208932" cy="635092"/>
            <a:chOff x="202428" y="5537108"/>
            <a:chExt cx="9208932" cy="635092"/>
          </a:xfrm>
        </p:grpSpPr>
        <p:sp>
          <p:nvSpPr>
            <p:cNvPr id="6" name="Rectangle 5"/>
            <p:cNvSpPr>
              <a:spLocks noChangeArrowheads="1"/>
            </p:cNvSpPr>
            <p:nvPr/>
          </p:nvSpPr>
          <p:spPr bwMode="auto">
            <a:xfrm>
              <a:off x="419760" y="5562600"/>
              <a:ext cx="8991600" cy="609600"/>
            </a:xfrm>
            <a:prstGeom prst="rect">
              <a:avLst/>
            </a:prstGeom>
            <a:noFill/>
            <a:ln w="9525">
              <a:noFill/>
              <a:miter lim="800000"/>
              <a:headEnd/>
              <a:tailEnd/>
            </a:ln>
          </p:spPr>
          <p:txBody>
            <a:bodyPr/>
            <a:lstStyle/>
            <a:p>
              <a:pPr marL="742950" indent="-742950" defTabSz="914400" eaLnBrk="0" fontAlgn="base" hangingPunct="0">
                <a:spcBef>
                  <a:spcPct val="20000"/>
                </a:spcBef>
                <a:spcAft>
                  <a:spcPct val="0"/>
                </a:spcAft>
                <a:defRPr/>
              </a:pPr>
              <a:r>
                <a:rPr lang="en-US" sz="2800" b="1" dirty="0">
                  <a:solidFill>
                    <a:srgbClr val="FFFFFF"/>
                  </a:solidFill>
                  <a:effectLst>
                    <a:outerShdw blurRad="50800" dist="38100" dir="2700000">
                      <a:srgbClr val="000000">
                        <a:alpha val="43000"/>
                      </a:srgbClr>
                    </a:outerShdw>
                  </a:effectLst>
                  <a:latin typeface="Bwgrkl" charset="0"/>
                  <a:ea typeface="ＭＳ Ｐゴシック" charset="0"/>
                  <a:cs typeface="Bwgrkl" charset="0"/>
                </a:rPr>
                <a:t>o` </a:t>
              </a:r>
              <a:r>
                <a:rPr lang="en-US" sz="2800" b="1" dirty="0" err="1">
                  <a:solidFill>
                    <a:srgbClr val="FFFFFF"/>
                  </a:solidFill>
                  <a:effectLst>
                    <a:outerShdw blurRad="50800" dist="38100" dir="2700000">
                      <a:srgbClr val="000000">
                        <a:alpha val="43000"/>
                      </a:srgbClr>
                    </a:outerShdw>
                  </a:effectLst>
                  <a:latin typeface="Bwgrkl" charset="0"/>
                  <a:ea typeface="ＭＳ Ｐゴシック" charset="0"/>
                  <a:cs typeface="Bwgrkl" charset="0"/>
                </a:rPr>
                <a:t>kate,cwn</a:t>
              </a:r>
              <a:r>
                <a:rPr lang="en-US" sz="2800" b="1" dirty="0">
                  <a:solidFill>
                    <a:srgbClr val="FFFFFF"/>
                  </a:solidFill>
                  <a:effectLst>
                    <a:outerShdw blurRad="50800" dist="38100" dir="2700000">
                      <a:srgbClr val="000000">
                        <a:alpha val="43000"/>
                      </a:srgbClr>
                    </a:outerShdw>
                  </a:effectLst>
                  <a:latin typeface="Bwgrkl" charset="0"/>
                  <a:ea typeface="ＭＳ Ｐゴシック" charset="0"/>
                  <a:cs typeface="Bwgrkl" charset="0"/>
                </a:rPr>
                <a:t> </a:t>
              </a:r>
              <a:r>
                <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he who restrains</a:t>
              </a:r>
              <a:r>
                <a:rPr lang="en-US"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 masculine, 2:7 = a person)</a:t>
              </a:r>
              <a:endPar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endParaRPr>
            </a:p>
          </p:txBody>
        </p:sp>
        <p:pic>
          <p:nvPicPr>
            <p:cNvPr id="140299" name="Picture 2" descr="1 Thess 2.6 GR restainer.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2428" y="5537108"/>
              <a:ext cx="2034034" cy="5604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 name="Group 1"/>
          <p:cNvGrpSpPr>
            <a:grpSpLocks/>
          </p:cNvGrpSpPr>
          <p:nvPr/>
        </p:nvGrpSpPr>
        <p:grpSpPr bwMode="auto">
          <a:xfrm>
            <a:off x="165204" y="4941169"/>
            <a:ext cx="9179316" cy="621431"/>
            <a:chOff x="165204" y="4941169"/>
            <a:chExt cx="9179316" cy="621431"/>
          </a:xfrm>
        </p:grpSpPr>
        <p:sp>
          <p:nvSpPr>
            <p:cNvPr id="7" name="Rectangle 6"/>
            <p:cNvSpPr>
              <a:spLocks noChangeArrowheads="1"/>
            </p:cNvSpPr>
            <p:nvPr/>
          </p:nvSpPr>
          <p:spPr bwMode="auto">
            <a:xfrm>
              <a:off x="352920" y="4953000"/>
              <a:ext cx="8991600" cy="609600"/>
            </a:xfrm>
            <a:prstGeom prst="rect">
              <a:avLst/>
            </a:prstGeom>
            <a:noFill/>
            <a:ln w="9525">
              <a:noFill/>
              <a:miter lim="800000"/>
              <a:headEnd/>
              <a:tailEnd/>
            </a:ln>
          </p:spPr>
          <p:txBody>
            <a:bodyPr/>
            <a:lstStyle/>
            <a:p>
              <a:pPr marL="742950" indent="-742950" defTabSz="914400" eaLnBrk="0" fontAlgn="base" hangingPunct="0">
                <a:spcBef>
                  <a:spcPct val="20000"/>
                </a:spcBef>
                <a:spcAft>
                  <a:spcPct val="0"/>
                </a:spcAft>
                <a:defRPr/>
              </a:pPr>
              <a:r>
                <a:rPr lang="en-US" sz="2800" b="1" dirty="0">
                  <a:solidFill>
                    <a:srgbClr val="FFFFFF"/>
                  </a:solidFill>
                  <a:effectLst>
                    <a:outerShdw blurRad="50800" dist="38100" dir="2700000">
                      <a:srgbClr val="000000">
                        <a:alpha val="43000"/>
                      </a:srgbClr>
                    </a:outerShdw>
                  </a:effectLst>
                  <a:latin typeface="Bwgrkl" charset="0"/>
                  <a:ea typeface="ＭＳ Ｐゴシック" charset="0"/>
                  <a:cs typeface="Bwgrkl" charset="0"/>
                </a:rPr>
                <a:t>to. </a:t>
              </a:r>
              <a:r>
                <a:rPr lang="en-US" sz="2800" b="1" dirty="0" err="1">
                  <a:solidFill>
                    <a:srgbClr val="FFFFFF"/>
                  </a:solidFill>
                  <a:effectLst>
                    <a:outerShdw blurRad="50800" dist="38100" dir="2700000">
                      <a:srgbClr val="000000">
                        <a:alpha val="43000"/>
                      </a:srgbClr>
                    </a:outerShdw>
                  </a:effectLst>
                  <a:latin typeface="Bwgrkl" charset="0"/>
                  <a:ea typeface="ＭＳ Ｐゴシック" charset="0"/>
                  <a:cs typeface="Bwgrkl" charset="0"/>
                </a:rPr>
                <a:t>kate,con</a:t>
              </a:r>
              <a:r>
                <a:rPr lang="en-US" sz="2800" b="1" dirty="0">
                  <a:solidFill>
                    <a:srgbClr val="FFFFFF"/>
                  </a:solidFill>
                  <a:effectLst>
                    <a:outerShdw blurRad="50800" dist="38100" dir="2700000">
                      <a:srgbClr val="000000">
                        <a:alpha val="43000"/>
                      </a:srgbClr>
                    </a:outerShdw>
                  </a:effectLst>
                  <a:latin typeface="Bwgrkl" charset="0"/>
                  <a:ea typeface="ＭＳ Ｐゴシック" charset="0"/>
                  <a:cs typeface="Bwgrkl" charset="0"/>
                </a:rPr>
                <a:t> </a:t>
              </a:r>
              <a:r>
                <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what restrains</a:t>
              </a:r>
              <a:r>
                <a:rPr lang="en-US"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ea typeface="ＭＳ Ｐゴシック" charset="0"/>
                  <a:cs typeface="Arial" charset="0"/>
                </a:rPr>
                <a:t> = neuter, 2:6 = gospel preaching)</a:t>
              </a:r>
              <a:endParaRPr lang="en-US" sz="2000" b="1" dirty="0">
                <a:solidFill>
                  <a:srgbClr val="FFFFFF"/>
                </a:solidFill>
                <a:effectLst>
                  <a:outerShdw blurRad="50800" dist="38100" dir="2700000">
                    <a:srgbClr val="000000">
                      <a:alpha val="43000"/>
                    </a:srgbClr>
                  </a:outerShdw>
                </a:effectLst>
                <a:latin typeface="Arial" charset="0"/>
                <a:ea typeface="ＭＳ Ｐゴシック" charset="0"/>
                <a:cs typeface="Arial" charset="0"/>
              </a:endParaRPr>
            </a:p>
          </p:txBody>
        </p:sp>
        <p:pic>
          <p:nvPicPr>
            <p:cNvPr id="140297" name="Picture 3" descr="1 Thess 2.6 GR what restains.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65204" y="4941169"/>
              <a:ext cx="2058732" cy="526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557403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81988">
                                            <p:txEl>
                                              <p:pRg st="1" end="1"/>
                                            </p:txEl>
                                          </p:spTgt>
                                        </p:tgtEl>
                                        <p:attrNameLst>
                                          <p:attrName>style.visibility</p:attrName>
                                        </p:attrNameLst>
                                      </p:cBhvr>
                                      <p:to>
                                        <p:strVal val="visible"/>
                                      </p:to>
                                    </p:set>
                                    <p:animEffect transition="in" filter="dissolve">
                                      <p:cBhvr>
                                        <p:cTn id="7" dur="500"/>
                                        <p:tgtEl>
                                          <p:spTgt spid="681988">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81988">
                                            <p:txEl>
                                              <p:pRg st="2" end="2"/>
                                            </p:txEl>
                                          </p:spTgt>
                                        </p:tgtEl>
                                        <p:attrNameLst>
                                          <p:attrName>style.visibility</p:attrName>
                                        </p:attrNameLst>
                                      </p:cBhvr>
                                      <p:to>
                                        <p:strVal val="visible"/>
                                      </p:to>
                                    </p:set>
                                    <p:animEffect transition="in" filter="dissolve">
                                      <p:cBhvr>
                                        <p:cTn id="12" dur="500"/>
                                        <p:tgtEl>
                                          <p:spTgt spid="681988">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7C2043"/>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685800" y="333375"/>
            <a:ext cx="7772400" cy="874713"/>
          </a:xfrm>
          <a:solidFill>
            <a:schemeClr val="accent2"/>
          </a:solidFill>
        </p:spPr>
        <p:txBody>
          <a:bodyPr/>
          <a:lstStyle/>
          <a:p>
            <a:r>
              <a:rPr lang="en-US">
                <a:solidFill>
                  <a:schemeClr val="bg1"/>
                </a:solidFill>
                <a:latin typeface="Arial" charset="0"/>
                <a:ea typeface="ＭＳ Ｐゴシック" charset="0"/>
                <a:cs typeface="Arial" charset="0"/>
              </a:rPr>
              <a:t>Why Am I Pretrib?</a:t>
            </a:r>
          </a:p>
        </p:txBody>
      </p:sp>
      <p:sp>
        <p:nvSpPr>
          <p:cNvPr id="681988" name="Rectangle 4"/>
          <p:cNvSpPr>
            <a:spLocks noChangeArrowheads="1"/>
          </p:cNvSpPr>
          <p:nvPr/>
        </p:nvSpPr>
        <p:spPr bwMode="auto">
          <a:xfrm>
            <a:off x="381000" y="1371600"/>
            <a:ext cx="8496300" cy="2590800"/>
          </a:xfrm>
          <a:prstGeom prst="rect">
            <a:avLst/>
          </a:prstGeom>
          <a:noFill/>
          <a:ln w="9525">
            <a:noFill/>
            <a:miter lim="800000"/>
            <a:headEnd/>
            <a:tailEnd/>
          </a:ln>
        </p:spPr>
        <p:txBody>
          <a:bodyPr/>
          <a:lstStyle/>
          <a:p>
            <a:pPr marL="742950" indent="-742950" defTabSz="914400" eaLnBrk="0" fontAlgn="base" hangingPunct="0">
              <a:spcBef>
                <a:spcPct val="20000"/>
              </a:spcBef>
              <a:spcAft>
                <a:spcPct val="0"/>
              </a:spcAft>
              <a:defRPr/>
            </a:pP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4.	The church is never mentioned in the Tribulation chapters (Rev. 4–19) except as the "tabernacle of God" in heaven (13:6; cf. Eph. 2:21-22).</a:t>
            </a:r>
          </a:p>
        </p:txBody>
      </p:sp>
      <p:sp>
        <p:nvSpPr>
          <p:cNvPr id="5" name="Rectangle 4"/>
          <p:cNvSpPr>
            <a:spLocks noChangeArrowheads="1"/>
          </p:cNvSpPr>
          <p:nvPr/>
        </p:nvSpPr>
        <p:spPr bwMode="auto">
          <a:xfrm>
            <a:off x="381000" y="3962400"/>
            <a:ext cx="8496300" cy="2590800"/>
          </a:xfrm>
          <a:prstGeom prst="rect">
            <a:avLst/>
          </a:prstGeom>
          <a:noFill/>
          <a:ln w="9525">
            <a:noFill/>
            <a:miter lim="800000"/>
            <a:headEnd/>
            <a:tailEnd/>
          </a:ln>
        </p:spPr>
        <p:txBody>
          <a:bodyPr/>
          <a:lstStyle/>
          <a:p>
            <a:pPr marL="742950" indent="-742950" defTabSz="914400" eaLnBrk="0" fontAlgn="base" hangingPunct="0">
              <a:spcBef>
                <a:spcPct val="20000"/>
              </a:spcBef>
              <a:spcAft>
                <a:spcPct val="0"/>
              </a:spcAft>
              <a:defRPr/>
            </a:pP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5.	The Church will never come under God</a:t>
            </a:r>
            <a:r>
              <a:rPr lang="fr-FR" sz="32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s wrath (John 5:24; Rom. 5:9; 8:1; 1 Thess. 1:10; 5:9).  Persecution and wrath are completely different!</a:t>
            </a:r>
          </a:p>
        </p:txBody>
      </p:sp>
      <p:sp>
        <p:nvSpPr>
          <p:cNvPr id="142341" name="Text Box 18"/>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209</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26846900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P spid="5"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8610"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68611"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68612" name="Text Box 4"/>
          <p:cNvSpPr txBox="1">
            <a:spLocks noChangeArrowheads="1"/>
          </p:cNvSpPr>
          <p:nvPr/>
        </p:nvSpPr>
        <p:spPr bwMode="auto">
          <a:xfrm rot="-5400000">
            <a:off x="-654844" y="3752740"/>
            <a:ext cx="3116263" cy="646331"/>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FFFFFF"/>
                </a:solidFill>
                <a:latin typeface="Arial"/>
                <a:cs typeface="Arial"/>
              </a:rPr>
              <a:t>Church Age</a:t>
            </a:r>
            <a:endParaRPr lang="en-US" sz="3600">
              <a:solidFill>
                <a:srgbClr val="FFFFFF"/>
              </a:solidFill>
              <a:latin typeface="Arial"/>
              <a:cs typeface="Arial"/>
            </a:endParaRPr>
          </a:p>
        </p:txBody>
      </p:sp>
      <p:sp>
        <p:nvSpPr>
          <p:cNvPr id="68613" name="Text Box 6"/>
          <p:cNvSpPr txBox="1">
            <a:spLocks noChangeArrowheads="1"/>
          </p:cNvSpPr>
          <p:nvPr/>
        </p:nvSpPr>
        <p:spPr bwMode="auto">
          <a:xfrm>
            <a:off x="1295400" y="1905000"/>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00CCFF"/>
                </a:solidFill>
                <a:latin typeface="Arial"/>
                <a:cs typeface="Arial"/>
              </a:rPr>
              <a:t>Rapture</a:t>
            </a:r>
            <a:endParaRPr lang="en-US" sz="3600">
              <a:solidFill>
                <a:srgbClr val="FFFFFF"/>
              </a:solidFill>
              <a:latin typeface="Arial"/>
              <a:cs typeface="Arial"/>
            </a:endParaRPr>
          </a:p>
        </p:txBody>
      </p:sp>
      <p:sp>
        <p:nvSpPr>
          <p:cNvPr id="68614" name="Text Box 7"/>
          <p:cNvSpPr txBox="1">
            <a:spLocks noChangeArrowheads="1"/>
          </p:cNvSpPr>
          <p:nvPr/>
        </p:nvSpPr>
        <p:spPr bwMode="auto">
          <a:xfrm>
            <a:off x="1828800" y="3276600"/>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a:solidFill>
                  <a:srgbClr val="FFFFFF"/>
                </a:solidFill>
                <a:latin typeface="Arial"/>
                <a:cs typeface="Arial"/>
              </a:rPr>
              <a:t>Tribulation</a:t>
            </a:r>
            <a:endParaRPr lang="en-US" sz="3600">
              <a:solidFill>
                <a:srgbClr val="000000"/>
              </a:solidFill>
              <a:latin typeface="Arial"/>
              <a:cs typeface="Arial"/>
            </a:endParaRPr>
          </a:p>
        </p:txBody>
      </p:sp>
      <p:sp>
        <p:nvSpPr>
          <p:cNvPr id="68615"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a:solidFill>
                  <a:srgbClr val="FF66FF"/>
                </a:solidFill>
                <a:latin typeface="Arial"/>
                <a:cs typeface="Arial"/>
              </a:rPr>
              <a:t>7 years</a:t>
            </a:r>
            <a:endParaRPr lang="en-US" sz="3600">
              <a:solidFill>
                <a:srgbClr val="000000"/>
              </a:solidFill>
              <a:latin typeface="Arial"/>
              <a:cs typeface="Arial"/>
            </a:endParaRPr>
          </a:p>
        </p:txBody>
      </p:sp>
      <p:sp>
        <p:nvSpPr>
          <p:cNvPr id="68616" name="Text Box 9"/>
          <p:cNvSpPr txBox="1">
            <a:spLocks noChangeArrowheads="1"/>
          </p:cNvSpPr>
          <p:nvPr/>
        </p:nvSpPr>
        <p:spPr bwMode="auto">
          <a:xfrm>
            <a:off x="4724400" y="3276600"/>
            <a:ext cx="2971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a:solidFill>
                  <a:srgbClr val="FFFFFF"/>
                </a:solidFill>
                <a:latin typeface="Arial"/>
                <a:cs typeface="Arial"/>
              </a:rPr>
              <a:t>Millennium</a:t>
            </a:r>
            <a:endParaRPr lang="en-US" sz="3600">
              <a:solidFill>
                <a:srgbClr val="000000"/>
              </a:solidFill>
              <a:latin typeface="Arial"/>
              <a:cs typeface="Arial"/>
            </a:endParaRPr>
          </a:p>
        </p:txBody>
      </p:sp>
      <p:sp>
        <p:nvSpPr>
          <p:cNvPr id="68617"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a:solidFill>
                  <a:srgbClr val="FF66FF"/>
                </a:solidFill>
                <a:latin typeface="Arial"/>
                <a:cs typeface="Arial"/>
              </a:rPr>
              <a:t>1000 years</a:t>
            </a:r>
            <a:endParaRPr lang="en-US" sz="3600">
              <a:solidFill>
                <a:srgbClr val="000000"/>
              </a:solidFill>
              <a:latin typeface="Arial"/>
              <a:cs typeface="Arial"/>
            </a:endParaRPr>
          </a:p>
        </p:txBody>
      </p:sp>
      <p:sp>
        <p:nvSpPr>
          <p:cNvPr id="68618"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FFCC00"/>
                </a:solidFill>
                <a:latin typeface="Arial"/>
                <a:cs typeface="Arial"/>
              </a:rPr>
              <a:t>Eternal Kingdom</a:t>
            </a:r>
            <a:endParaRPr lang="en-US" sz="3600">
              <a:solidFill>
                <a:srgbClr val="FFCC00"/>
              </a:solidFill>
              <a:latin typeface="Arial"/>
              <a:cs typeface="Arial"/>
            </a:endParaRPr>
          </a:p>
        </p:txBody>
      </p:sp>
      <p:sp>
        <p:nvSpPr>
          <p:cNvPr id="68619"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3600" b="1">
                <a:solidFill>
                  <a:srgbClr val="FF0066"/>
                </a:solidFill>
                <a:latin typeface="Arial"/>
                <a:cs typeface="Arial"/>
              </a:rPr>
              <a:t>Judgment</a:t>
            </a:r>
            <a:endParaRPr lang="en-US" sz="3600" b="1">
              <a:solidFill>
                <a:srgbClr val="000000"/>
              </a:solidFill>
              <a:latin typeface="Arial"/>
              <a:cs typeface="Arial"/>
            </a:endParaRPr>
          </a:p>
        </p:txBody>
      </p:sp>
      <p:sp>
        <p:nvSpPr>
          <p:cNvPr id="68620"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68621"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68622"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Pre-</a:t>
            </a:r>
            <a:r>
              <a:rPr lang="en-US" sz="4000" b="1" dirty="0" err="1">
                <a:solidFill>
                  <a:srgbClr val="FFFF99"/>
                </a:solidFill>
                <a:latin typeface="Arial"/>
                <a:ea typeface="ＭＳ Ｐゴシック" charset="0"/>
                <a:cs typeface="Arial"/>
              </a:rPr>
              <a:t>Trib</a:t>
            </a:r>
            <a:r>
              <a:rPr lang="en-US" altLang="ja-JP"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Rapture</a:t>
            </a:r>
          </a:p>
        </p:txBody>
      </p:sp>
      <p:sp>
        <p:nvSpPr>
          <p:cNvPr id="68624" name="Text Box 17"/>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00CCFF"/>
                </a:solidFill>
                <a:latin typeface="Arial"/>
                <a:cs typeface="Arial"/>
              </a:rPr>
              <a:t>Second Coming</a:t>
            </a:r>
            <a:endParaRPr lang="en-US" sz="3600">
              <a:solidFill>
                <a:srgbClr val="000000"/>
              </a:solidFill>
              <a:latin typeface="Arial"/>
              <a:cs typeface="Arial"/>
            </a:endParaRP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charset="0"/>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000">
              <a:solidFill>
                <a:srgbClr val="000000"/>
              </a:solidFill>
              <a:latin typeface="Arial"/>
              <a:ea typeface="ＭＳ Ｐゴシック" charset="0"/>
              <a:cs typeface="Arial"/>
            </a:endParaRPr>
          </a:p>
        </p:txBody>
      </p:sp>
      <p:sp>
        <p:nvSpPr>
          <p:cNvPr id="68627" name="Text Box 5"/>
          <p:cNvSpPr txBox="1">
            <a:spLocks noChangeArrowheads="1"/>
          </p:cNvSpPr>
          <p:nvPr/>
        </p:nvSpPr>
        <p:spPr bwMode="auto">
          <a:xfrm>
            <a:off x="5334000" y="1371600"/>
            <a:ext cx="3810000" cy="452431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3200" b="1" dirty="0">
                <a:solidFill>
                  <a:srgbClr val="FFFFFF"/>
                </a:solidFill>
                <a:latin typeface="Arial"/>
                <a:cs typeface="Arial"/>
              </a:rPr>
              <a:t>5. The Church will never come under God</a:t>
            </a:r>
            <a:r>
              <a:rPr lang="fr-FR" altLang="ja-JP" sz="3200" b="1" dirty="0">
                <a:solidFill>
                  <a:srgbClr val="FFFFFF"/>
                </a:solidFill>
                <a:latin typeface="Arial"/>
                <a:cs typeface="Arial"/>
              </a:rPr>
              <a:t>'</a:t>
            </a:r>
            <a:r>
              <a:rPr lang="en-US" sz="3200" b="1" dirty="0">
                <a:solidFill>
                  <a:srgbClr val="FFFFFF"/>
                </a:solidFill>
                <a:latin typeface="Arial"/>
                <a:cs typeface="Arial"/>
              </a:rPr>
              <a:t>s wrath:</a:t>
            </a:r>
            <a:br>
              <a:rPr lang="en-US" sz="3200" dirty="0">
                <a:solidFill>
                  <a:srgbClr val="FFFFFF"/>
                </a:solidFill>
                <a:latin typeface="Arial"/>
                <a:cs typeface="Arial"/>
              </a:rPr>
            </a:br>
            <a:r>
              <a:rPr lang="en-US" sz="3200" dirty="0">
                <a:solidFill>
                  <a:srgbClr val="FFFFFF"/>
                </a:solidFill>
                <a:latin typeface="Arial"/>
                <a:cs typeface="Arial"/>
              </a:rPr>
              <a:t>• John 5:24</a:t>
            </a:r>
            <a:br>
              <a:rPr lang="en-US" sz="3200" dirty="0">
                <a:solidFill>
                  <a:srgbClr val="FFFFFF"/>
                </a:solidFill>
                <a:latin typeface="Arial"/>
                <a:cs typeface="Arial"/>
              </a:rPr>
            </a:br>
            <a:r>
              <a:rPr lang="en-US" sz="3200" dirty="0">
                <a:solidFill>
                  <a:srgbClr val="FFFFFF"/>
                </a:solidFill>
                <a:latin typeface="Arial"/>
                <a:cs typeface="Arial"/>
              </a:rPr>
              <a:t>• Rom. 5:9; 8:1</a:t>
            </a:r>
            <a:br>
              <a:rPr lang="en-US" sz="3200" dirty="0">
                <a:solidFill>
                  <a:srgbClr val="FFFFFF"/>
                </a:solidFill>
                <a:latin typeface="Arial"/>
                <a:cs typeface="Arial"/>
              </a:rPr>
            </a:br>
            <a:r>
              <a:rPr lang="en-US" sz="3200" dirty="0">
                <a:solidFill>
                  <a:srgbClr val="FFFFFF"/>
                </a:solidFill>
                <a:latin typeface="Arial"/>
                <a:cs typeface="Arial"/>
              </a:rPr>
              <a:t>• 1 Thess. 1:10; 5:9</a:t>
            </a:r>
            <a:br>
              <a:rPr lang="en-US" sz="3200" dirty="0">
                <a:solidFill>
                  <a:srgbClr val="FFFFFF"/>
                </a:solidFill>
                <a:latin typeface="Arial"/>
                <a:cs typeface="Arial"/>
              </a:rPr>
            </a:br>
            <a:r>
              <a:rPr lang="en-US" sz="3200" dirty="0">
                <a:solidFill>
                  <a:srgbClr val="FFFFFF"/>
                </a:solidFill>
                <a:latin typeface="Arial"/>
                <a:cs typeface="Arial"/>
              </a:rPr>
              <a:t>• Rev. 6:15-17</a:t>
            </a:r>
            <a:br>
              <a:rPr lang="en-US" sz="3200" dirty="0">
                <a:solidFill>
                  <a:srgbClr val="FFFFFF"/>
                </a:solidFill>
                <a:latin typeface="Arial"/>
                <a:cs typeface="Arial"/>
              </a:rPr>
            </a:br>
            <a:r>
              <a:rPr lang="en-US" sz="3200" dirty="0">
                <a:solidFill>
                  <a:srgbClr val="FFFFFF"/>
                </a:solidFill>
                <a:latin typeface="Arial"/>
                <a:cs typeface="Arial"/>
              </a:rPr>
              <a:t>• Rev. 11:18</a:t>
            </a:r>
            <a:br>
              <a:rPr lang="en-US" sz="3200" dirty="0">
                <a:solidFill>
                  <a:srgbClr val="FFFFFF"/>
                </a:solidFill>
                <a:latin typeface="Arial"/>
                <a:cs typeface="Arial"/>
              </a:rPr>
            </a:br>
            <a:r>
              <a:rPr lang="en-US" sz="3200" dirty="0">
                <a:solidFill>
                  <a:srgbClr val="FFFFFF"/>
                </a:solidFill>
                <a:latin typeface="Arial"/>
                <a:cs typeface="Arial"/>
              </a:rPr>
              <a:t>• Rev. 14:10, 19</a:t>
            </a:r>
            <a:endParaRPr lang="en-US" sz="3200" b="1" dirty="0">
              <a:solidFill>
                <a:srgbClr val="FFFFFF"/>
              </a:solidFill>
              <a:latin typeface="Arial"/>
              <a:cs typeface="Arial"/>
            </a:endParaRPr>
          </a:p>
        </p:txBody>
      </p:sp>
      <p:sp>
        <p:nvSpPr>
          <p:cNvPr id="20"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209</a:t>
            </a:r>
            <a:endParaRPr lang="en-US" b="1" dirty="0">
              <a:solidFill>
                <a:srgbClr val="000000"/>
              </a:solidFill>
              <a:latin typeface="Arial"/>
              <a:cs typeface="Arial"/>
            </a:endParaRPr>
          </a:p>
        </p:txBody>
      </p:sp>
    </p:spTree>
    <p:extLst>
      <p:ext uri="{BB962C8B-B14F-4D97-AF65-F5344CB8AC3E}">
        <p14:creationId xmlns:p14="http://schemas.microsoft.com/office/powerpoint/2010/main" val="3010513370"/>
      </p:ext>
    </p:extLst>
  </p:cSld>
  <p:clrMapOvr>
    <a:masterClrMapping/>
  </p:clrMapOvr>
  <p:transition spd="med">
    <p:randomBar dir="vert"/>
  </p:transition>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7C2043"/>
        </a:solid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idx="4294967295"/>
          </p:nvPr>
        </p:nvSpPr>
        <p:spPr>
          <a:xfrm>
            <a:off x="531625" y="333375"/>
            <a:ext cx="7772400" cy="874713"/>
          </a:xfrm>
          <a:solidFill>
            <a:schemeClr val="accent2"/>
          </a:solidFill>
        </p:spPr>
        <p:txBody>
          <a:bodyPr/>
          <a:lstStyle/>
          <a:p>
            <a:r>
              <a:rPr lang="en-US" dirty="0">
                <a:solidFill>
                  <a:schemeClr val="bg1"/>
                </a:solidFill>
                <a:latin typeface="Arial" charset="0"/>
                <a:ea typeface="ＭＳ Ｐゴシック" charset="0"/>
                <a:cs typeface="Arial" charset="0"/>
              </a:rPr>
              <a:t>Why Am I Pretrib?</a:t>
            </a:r>
          </a:p>
        </p:txBody>
      </p:sp>
      <p:sp>
        <p:nvSpPr>
          <p:cNvPr id="681988" name="Rectangle 4"/>
          <p:cNvSpPr>
            <a:spLocks noChangeArrowheads="1"/>
          </p:cNvSpPr>
          <p:nvPr/>
        </p:nvSpPr>
        <p:spPr bwMode="auto">
          <a:xfrm>
            <a:off x="381000" y="1371600"/>
            <a:ext cx="8496300" cy="2133600"/>
          </a:xfrm>
          <a:prstGeom prst="rect">
            <a:avLst/>
          </a:prstGeom>
          <a:noFill/>
          <a:ln w="9525">
            <a:noFill/>
            <a:miter lim="800000"/>
            <a:headEnd/>
            <a:tailEnd/>
          </a:ln>
        </p:spPr>
        <p:txBody>
          <a:bodyPr/>
          <a:lstStyle/>
          <a:p>
            <a:pPr marL="742950" indent="-742950" defTabSz="914400" eaLnBrk="0" fontAlgn="base" hangingPunct="0">
              <a:spcBef>
                <a:spcPct val="20000"/>
              </a:spcBef>
              <a:spcAft>
                <a:spcPct val="0"/>
              </a:spcAft>
              <a:defRPr/>
            </a:pP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6.	The Rapture is imminent ("can happen at any time"), so it must also be pretribulational:</a:t>
            </a:r>
          </a:p>
        </p:txBody>
      </p:sp>
      <p:sp>
        <p:nvSpPr>
          <p:cNvPr id="5" name="Rectangle 4"/>
          <p:cNvSpPr>
            <a:spLocks noChangeArrowheads="1"/>
          </p:cNvSpPr>
          <p:nvPr/>
        </p:nvSpPr>
        <p:spPr bwMode="auto">
          <a:xfrm>
            <a:off x="1066800" y="3213100"/>
            <a:ext cx="7810500" cy="990600"/>
          </a:xfrm>
          <a:prstGeom prst="rect">
            <a:avLst/>
          </a:prstGeom>
          <a:noFill/>
          <a:ln w="9525">
            <a:noFill/>
            <a:miter lim="800000"/>
            <a:headEnd/>
            <a:tailEnd/>
          </a:ln>
        </p:spPr>
        <p:txBody>
          <a:bodyPr/>
          <a:lstStyle/>
          <a:p>
            <a:pPr marL="742950" indent="-742950" defTabSz="914400" eaLnBrk="0" fontAlgn="base" hangingPunct="0">
              <a:spcBef>
                <a:spcPct val="20000"/>
              </a:spcBef>
              <a:spcAft>
                <a:spcPct val="0"/>
              </a:spcAft>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a.	"…the day of the Lord will come like a thief in the night" (1 Thess. 5:2)</a:t>
            </a:r>
          </a:p>
        </p:txBody>
      </p:sp>
      <p:sp>
        <p:nvSpPr>
          <p:cNvPr id="6" name="Rectangle 5"/>
          <p:cNvSpPr>
            <a:spLocks noChangeArrowheads="1"/>
          </p:cNvSpPr>
          <p:nvPr/>
        </p:nvSpPr>
        <p:spPr bwMode="auto">
          <a:xfrm>
            <a:off x="1066800" y="4241800"/>
            <a:ext cx="7810500" cy="1409700"/>
          </a:xfrm>
          <a:prstGeom prst="rect">
            <a:avLst/>
          </a:prstGeom>
          <a:noFill/>
          <a:ln w="9525">
            <a:noFill/>
            <a:miter lim="800000"/>
            <a:headEnd/>
            <a:tailEnd/>
          </a:ln>
        </p:spPr>
        <p:txBody>
          <a:bodyPr/>
          <a:lstStyle/>
          <a:p>
            <a:pPr marL="742950" indent="-742950" defTabSz="914400" eaLnBrk="0" fontAlgn="base" hangingPunct="0">
              <a:spcBef>
                <a:spcPct val="20000"/>
              </a:spcBef>
              <a:spcAft>
                <a:spcPct val="0"/>
              </a:spcAft>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b.	"I will come back and take you to be with me" (John 14:3) = "I am coming" in immediate future without signs</a:t>
            </a:r>
          </a:p>
        </p:txBody>
      </p:sp>
      <p:sp>
        <p:nvSpPr>
          <p:cNvPr id="7" name="Rectangle 6"/>
          <p:cNvSpPr>
            <a:spLocks noChangeArrowheads="1"/>
          </p:cNvSpPr>
          <p:nvPr/>
        </p:nvSpPr>
        <p:spPr bwMode="auto">
          <a:xfrm>
            <a:off x="1066800" y="5651500"/>
            <a:ext cx="7810500" cy="990600"/>
          </a:xfrm>
          <a:prstGeom prst="rect">
            <a:avLst/>
          </a:prstGeom>
          <a:noFill/>
          <a:ln w="9525">
            <a:noFill/>
            <a:miter lim="800000"/>
            <a:headEnd/>
            <a:tailEnd/>
          </a:ln>
        </p:spPr>
        <p:txBody>
          <a:bodyPr/>
          <a:lstStyle/>
          <a:p>
            <a:pPr marL="742950" indent="-742950" defTabSz="914400" eaLnBrk="0" fontAlgn="base" hangingPunct="0">
              <a:spcBef>
                <a:spcPct val="20000"/>
              </a:spcBef>
              <a:spcAft>
                <a:spcPct val="0"/>
              </a:spcAft>
              <a:defRPr/>
            </a:pPr>
            <a:r>
              <a:rPr lang="en-US" sz="2800" b="1">
                <a:solidFill>
                  <a:srgbClr val="FFFFFF"/>
                </a:solidFill>
                <a:effectLst>
                  <a:outerShdw blurRad="38100" dist="38100" dir="2700000" algn="tl">
                    <a:srgbClr val="000000"/>
                  </a:outerShdw>
                </a:effectLst>
                <a:latin typeface="Arial" charset="0"/>
                <a:ea typeface="ＭＳ Ｐゴシック" charset="0"/>
                <a:cs typeface="Arial" charset="0"/>
              </a:rPr>
              <a:t>c.	James 5:8-9; Tit. 2:13; Heb. 9:28; 1 Pet. 1:6-7; 1 John 2:28; 3:2-3; Rev. 22:10, 12	</a:t>
            </a:r>
          </a:p>
        </p:txBody>
      </p:sp>
      <p:sp>
        <p:nvSpPr>
          <p:cNvPr id="144391" name="Text Box 18"/>
          <p:cNvSpPr txBox="1">
            <a:spLocks noChangeArrowheads="1"/>
          </p:cNvSpPr>
          <p:nvPr/>
        </p:nvSpPr>
        <p:spPr bwMode="auto">
          <a:xfrm>
            <a:off x="8382000" y="11588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209</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30122832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dissolve">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Lst>
  </p:timing>
</p:sld>
</file>

<file path=ppt/slides/slide13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en-US" sz="4000" b="1">
                <a:solidFill>
                  <a:srgbClr val="FFFF99"/>
                </a:solidFill>
                <a:effectLst>
                  <a:outerShdw blurRad="38100" dist="38100" dir="2700000" algn="tl">
                    <a:srgbClr val="000000"/>
                  </a:outerShdw>
                </a:effectLst>
                <a:latin typeface="Arial" charset="0"/>
                <a:ea typeface="ＭＳ Ｐゴシック" charset="0"/>
                <a:cs typeface="Arial" charset="0"/>
              </a:rPr>
              <a:t>Stages of the Second Coming</a:t>
            </a:r>
          </a:p>
        </p:txBody>
      </p:sp>
      <p:sp>
        <p:nvSpPr>
          <p:cNvPr id="146435" name="Text Box 16"/>
          <p:cNvSpPr txBox="1">
            <a:spLocks noChangeArrowheads="1"/>
          </p:cNvSpPr>
          <p:nvPr/>
        </p:nvSpPr>
        <p:spPr bwMode="auto">
          <a:xfrm>
            <a:off x="8388350" y="7143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210</a:t>
            </a:r>
            <a:endParaRPr lang="en-US" b="1">
              <a:solidFill>
                <a:srgbClr val="000000"/>
              </a:solidFill>
              <a:latin typeface="Arial" charset="0"/>
              <a:cs typeface="Arial" charset="0"/>
            </a:endParaRPr>
          </a:p>
        </p:txBody>
      </p:sp>
      <p:graphicFrame>
        <p:nvGraphicFramePr>
          <p:cNvPr id="6" name="Table 5"/>
          <p:cNvGraphicFramePr>
            <a:graphicFrameLocks noGrp="1"/>
          </p:cNvGraphicFramePr>
          <p:nvPr/>
        </p:nvGraphicFramePr>
        <p:xfrm>
          <a:off x="152400" y="838200"/>
          <a:ext cx="8915400" cy="6188075"/>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Rapture</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Revelation</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6096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Pre</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tribulational (Rev. 3:10)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Post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tribulational (Rev. 19:11-21)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2</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Christ will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come in the air</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(1 Thess. 4:16)</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Christ will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come to the earth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His feet touching the Mt. of Olives (Zech 14:4)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3</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A coming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for</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the saints (John 14:1-2; 1 Thess. 4:15-17)</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A coming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with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the saints (Matt. 25:31; 1 Thess. 3:13; Rev. 19:14)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4</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Saints</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(dead and alive) will be </a:t>
                      </a: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caught up</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("raptured") from the earth to meet the Lord in the air and taken to heaven (1 Thess. 4:16-17) </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Saints</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already on earth will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remain on the earth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(no Rapture) to be ushered into the Millennium (Acts 15:16; Rev. 5:10; cf. Matt. 6:10; chap. 24)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5</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Produces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comfort and hope</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(1 Thess. 4:18)</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Produces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fear and judgment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(Matt. 24:27-31; Luke 21:20-28; Rev. 6:15-17)</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949857210"/>
      </p:ext>
    </p:extLst>
  </p:cSld>
  <p:clrMapOvr>
    <a:masterClrMapping/>
  </p:clrMapOvr>
  <p:transition spd="med">
    <p:randomBar dir="vert"/>
  </p:transition>
</p:sld>
</file>

<file path=ppt/slides/slide13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en-US" sz="4000" b="1">
                <a:solidFill>
                  <a:srgbClr val="FFFF99"/>
                </a:solidFill>
                <a:effectLst>
                  <a:outerShdw blurRad="38100" dist="38100" dir="2700000" algn="tl">
                    <a:srgbClr val="000000"/>
                  </a:outerShdw>
                </a:effectLst>
                <a:latin typeface="Arial" charset="0"/>
                <a:ea typeface="ＭＳ Ｐゴシック" charset="0"/>
                <a:cs typeface="Arial" charset="0"/>
              </a:rPr>
              <a:t>Stages of the Second Coming</a:t>
            </a:r>
          </a:p>
        </p:txBody>
      </p:sp>
      <p:graphicFrame>
        <p:nvGraphicFramePr>
          <p:cNvPr id="6" name="Table 5"/>
          <p:cNvGraphicFramePr>
            <a:graphicFrameLocks noGrp="1"/>
          </p:cNvGraphicFramePr>
          <p:nvPr/>
        </p:nvGraphicFramePr>
        <p:xfrm>
          <a:off x="152400" y="838200"/>
          <a:ext cx="8915400" cy="5883275"/>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Rapture</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Revelation</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6</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Mystery</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truth revealed only in the New Testament age (1 Cor. 15:51)</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Central</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in OT prophecy but clarified in the NT (Jer. 30:7; Zech 14:1-3; Matt. 24:30; Col. 3:4)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5240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7</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Bodies of church saints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glorified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(1 Cor. 15:51-58; Phil. 3:20-21) and brought to heaven for seven years (1 Thess. 4:17)</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Bodies of tribulation saints left in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mortal</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state to continue to live on the earth in the millennium (Matt. 25:31-34)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8</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Imminent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no signs needed (1 Thess. 4:16)</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Not imminent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but preceded by spectacular signs in the heavens and on the earth (Matt. 24:29-31; Luke 21:25-28; Acts 2:19-21; Rev. 1:7; chs. 6-19)</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9</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Primary purpose is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deliverance</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of the saints from this world (1 Thess. 1:10)</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Primary purpose is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judgment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of unbelieving (Matt. 25:31-46)</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48502" name="Text Box 16"/>
          <p:cNvSpPr txBox="1">
            <a:spLocks noChangeArrowheads="1"/>
          </p:cNvSpPr>
          <p:nvPr/>
        </p:nvSpPr>
        <p:spPr bwMode="auto">
          <a:xfrm>
            <a:off x="8388350" y="7143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210</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8455529"/>
      </p:ext>
    </p:extLst>
  </p:cSld>
  <p:clrMapOvr>
    <a:masterClrMapping/>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84385"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4386" name="Title 1"/>
          <p:cNvSpPr>
            <a:spLocks noGrp="1"/>
          </p:cNvSpPr>
          <p:nvPr>
            <p:ph type="title"/>
          </p:nvPr>
        </p:nvSpPr>
        <p:spPr>
          <a:xfrm>
            <a:off x="-31750" y="-26988"/>
            <a:ext cx="9212263" cy="719138"/>
          </a:xfrm>
        </p:spPr>
        <p:txBody>
          <a:bodyPr/>
          <a:lstStyle/>
          <a:p>
            <a:r>
              <a:rPr lang="en-US">
                <a:latin typeface="Arial" charset="0"/>
                <a:ea typeface="ＭＳ Ｐゴシック" charset="0"/>
              </a:rPr>
              <a:t>7 Church Stages?</a:t>
            </a:r>
          </a:p>
        </p:txBody>
      </p:sp>
      <p:sp>
        <p:nvSpPr>
          <p:cNvPr id="8" name="TextBox 7"/>
          <p:cNvSpPr txBox="1"/>
          <p:nvPr/>
        </p:nvSpPr>
        <p:spPr>
          <a:xfrm rot="19361246">
            <a:off x="-233363" y="5741988"/>
            <a:ext cx="1885951"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rot="19361246">
            <a:off x="7327900" y="5741988"/>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rot="19361246">
            <a:off x="5746750" y="5589588"/>
            <a:ext cx="23907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rot="19361246">
            <a:off x="4724400" y="5808663"/>
            <a:ext cx="16700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rot="19361246">
            <a:off x="3484563" y="5741988"/>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rot="19361246">
            <a:off x="2244725" y="5741988"/>
            <a:ext cx="1887538"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rot="19361246">
            <a:off x="1006475" y="5741988"/>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84394" name="Text Box 37"/>
          <p:cNvSpPr txBox="1">
            <a:spLocks noChangeArrowheads="1"/>
          </p:cNvSpPr>
          <p:nvPr/>
        </p:nvSpPr>
        <p:spPr bwMode="auto">
          <a:xfrm>
            <a:off x="8448703" y="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347</a:t>
            </a:r>
          </a:p>
        </p:txBody>
      </p:sp>
      <p:cxnSp>
        <p:nvCxnSpPr>
          <p:cNvPr id="413707" name="Straight Arrow Connector 4"/>
          <p:cNvCxnSpPr>
            <a:cxnSpLocks noChangeShapeType="1"/>
          </p:cNvCxnSpPr>
          <p:nvPr/>
        </p:nvCxnSpPr>
        <p:spPr bwMode="auto">
          <a:xfrm flipV="1">
            <a:off x="323850" y="4941888"/>
            <a:ext cx="8640763" cy="73025"/>
          </a:xfrm>
          <a:prstGeom prst="straightConnector1">
            <a:avLst/>
          </a:prstGeom>
          <a:noFill/>
          <a:ln w="76200">
            <a:solidFill>
              <a:srgbClr val="FFFFFF"/>
            </a:solidFill>
            <a:round/>
            <a:headEnd/>
            <a:tailEnd type="arrow" w="med" len="med"/>
          </a:ln>
          <a:effectLst>
            <a:outerShdw dist="76201" dir="2700000" algn="tl" rotWithShape="0">
              <a:srgbClr val="000000">
                <a:alpha val="78998"/>
              </a:srgbClr>
            </a:outerShdw>
          </a:effectLst>
          <a:extLst>
            <a:ext uri="{909E8E84-426E-40dd-AFC4-6F175D3DCCD1}">
              <a14:hiddenFill xmlns="" xmlns:a14="http://schemas.microsoft.com/office/drawing/2010/main">
                <a:noFill/>
              </a14:hiddenFill>
            </a:ext>
          </a:extLst>
        </p:spPr>
      </p:cxnSp>
      <p:sp>
        <p:nvSpPr>
          <p:cNvPr id="15" name="TextBox 14"/>
          <p:cNvSpPr txBox="1"/>
          <p:nvPr/>
        </p:nvSpPr>
        <p:spPr>
          <a:xfrm rot="19361246">
            <a:off x="-103188" y="1577975"/>
            <a:ext cx="2220913" cy="831850"/>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Busy yet Backslidden </a:t>
            </a:r>
          </a:p>
        </p:txBody>
      </p:sp>
      <p:sp>
        <p:nvSpPr>
          <p:cNvPr id="17" name="TextBox 16"/>
          <p:cNvSpPr txBox="1"/>
          <p:nvPr/>
        </p:nvSpPr>
        <p:spPr>
          <a:xfrm rot="19361246">
            <a:off x="7169150" y="1520825"/>
            <a:ext cx="2408238" cy="831850"/>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Luxurious yet Lukewarm</a:t>
            </a:r>
          </a:p>
        </p:txBody>
      </p:sp>
      <p:sp>
        <p:nvSpPr>
          <p:cNvPr id="19" name="TextBox 18"/>
          <p:cNvSpPr txBox="1"/>
          <p:nvPr/>
        </p:nvSpPr>
        <p:spPr>
          <a:xfrm rot="19361246">
            <a:off x="5845175" y="1327150"/>
            <a:ext cx="3048000" cy="8302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Mistreated yet Missions-Minded</a:t>
            </a:r>
          </a:p>
        </p:txBody>
      </p:sp>
      <p:sp>
        <p:nvSpPr>
          <p:cNvPr id="21" name="TextBox 20"/>
          <p:cNvSpPr txBox="1"/>
          <p:nvPr/>
        </p:nvSpPr>
        <p:spPr>
          <a:xfrm rot="19361246">
            <a:off x="4768850" y="1385888"/>
            <a:ext cx="2852738" cy="831850"/>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Distinguished yet Dead</a:t>
            </a:r>
          </a:p>
        </p:txBody>
      </p:sp>
      <p:sp>
        <p:nvSpPr>
          <p:cNvPr id="22" name="TextBox 21"/>
          <p:cNvSpPr txBox="1"/>
          <p:nvPr/>
        </p:nvSpPr>
        <p:spPr>
          <a:xfrm rot="19361246">
            <a:off x="3595688" y="1520825"/>
            <a:ext cx="2408237" cy="831850"/>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Involved yet Immoral</a:t>
            </a:r>
          </a:p>
        </p:txBody>
      </p:sp>
      <p:sp>
        <p:nvSpPr>
          <p:cNvPr id="23" name="TextBox 22"/>
          <p:cNvSpPr txBox="1"/>
          <p:nvPr/>
        </p:nvSpPr>
        <p:spPr>
          <a:xfrm rot="19361246">
            <a:off x="2347913" y="1493838"/>
            <a:ext cx="2498725" cy="8302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Continuing yet Compromising</a:t>
            </a:r>
          </a:p>
        </p:txBody>
      </p:sp>
      <p:sp>
        <p:nvSpPr>
          <p:cNvPr id="24" name="TextBox 23"/>
          <p:cNvSpPr txBox="1"/>
          <p:nvPr/>
        </p:nvSpPr>
        <p:spPr>
          <a:xfrm rot="19361246">
            <a:off x="1111250" y="1503363"/>
            <a:ext cx="2466975" cy="830262"/>
          </a:xfrm>
          <a:prstGeom prst="rect">
            <a:avLst/>
          </a:prstGeom>
          <a:noFill/>
        </p:spPr>
        <p:txBody>
          <a:bodyPr>
            <a:spAutoFit/>
          </a:bodyPr>
          <a:lstStyle>
            <a:defPPr>
              <a:defRPr lang="en-US"/>
            </a:defPPr>
            <a:lvl1pPr algn="ctr">
              <a:defRPr b="1">
                <a:solidFill>
                  <a:schemeClr val="bg1"/>
                </a:solidFill>
                <a:effectLst>
                  <a:outerShdw blurRad="38100" dist="38100" dir="2700000" algn="tl">
                    <a:srgbClr val="000000">
                      <a:alpha val="43137"/>
                    </a:srgbClr>
                  </a:outerShdw>
                </a:effectLst>
                <a:latin typeface="Arial"/>
                <a:cs typeface="Arial"/>
              </a:defRPr>
            </a:lvl1pPr>
          </a:lstStyle>
          <a:p>
            <a:pPr algn="l" defTabSz="914400" eaLnBrk="0" fontAlgn="base" hangingPunct="0">
              <a:spcBef>
                <a:spcPct val="0"/>
              </a:spcBef>
              <a:spcAft>
                <a:spcPct val="0"/>
              </a:spcAft>
              <a:defRPr/>
            </a:pPr>
            <a:r>
              <a:rPr lang="en-US" sz="2400" dirty="0">
                <a:solidFill>
                  <a:srgbClr val="FFFF00"/>
                </a:solidFill>
                <a:ea typeface="ＭＳ Ｐゴシック" charset="0"/>
              </a:rPr>
              <a:t>Suffering yet Steadfast</a:t>
            </a:r>
          </a:p>
        </p:txBody>
      </p:sp>
      <p:sp>
        <p:nvSpPr>
          <p:cNvPr id="25" name="TextBox 24"/>
          <p:cNvSpPr txBox="1"/>
          <p:nvPr/>
        </p:nvSpPr>
        <p:spPr>
          <a:xfrm rot="19288788">
            <a:off x="-104775" y="3948113"/>
            <a:ext cx="22891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Apostolic Age</a:t>
            </a:r>
          </a:p>
        </p:txBody>
      </p:sp>
      <p:sp>
        <p:nvSpPr>
          <p:cNvPr id="26" name="TextBox 25"/>
          <p:cNvSpPr txBox="1"/>
          <p:nvPr/>
        </p:nvSpPr>
        <p:spPr>
          <a:xfrm rot="19288788">
            <a:off x="7346950" y="3746500"/>
            <a:ext cx="22891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Materialistic</a:t>
            </a:r>
          </a:p>
        </p:txBody>
      </p:sp>
      <p:sp>
        <p:nvSpPr>
          <p:cNvPr id="27" name="TextBox 26"/>
          <p:cNvSpPr txBox="1"/>
          <p:nvPr/>
        </p:nvSpPr>
        <p:spPr>
          <a:xfrm rot="19288788">
            <a:off x="5792788" y="3541713"/>
            <a:ext cx="3452812"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Modern Missions Era</a:t>
            </a:r>
          </a:p>
        </p:txBody>
      </p:sp>
      <p:sp>
        <p:nvSpPr>
          <p:cNvPr id="28" name="TextBox 27"/>
          <p:cNvSpPr txBox="1"/>
          <p:nvPr/>
        </p:nvSpPr>
        <p:spPr>
          <a:xfrm rot="19288788">
            <a:off x="4786313" y="3587750"/>
            <a:ext cx="2586037"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Reformation</a:t>
            </a:r>
          </a:p>
        </p:txBody>
      </p:sp>
      <p:sp>
        <p:nvSpPr>
          <p:cNvPr id="29" name="TextBox 28"/>
          <p:cNvSpPr txBox="1"/>
          <p:nvPr/>
        </p:nvSpPr>
        <p:spPr>
          <a:xfrm rot="19288788">
            <a:off x="3602038" y="3746500"/>
            <a:ext cx="2290762"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Middle Ages</a:t>
            </a:r>
          </a:p>
        </p:txBody>
      </p:sp>
      <p:sp>
        <p:nvSpPr>
          <p:cNvPr id="30" name="TextBox 29"/>
          <p:cNvSpPr txBox="1"/>
          <p:nvPr/>
        </p:nvSpPr>
        <p:spPr>
          <a:xfrm rot="19288788">
            <a:off x="2362200" y="3746500"/>
            <a:ext cx="2290763"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Constantine</a:t>
            </a:r>
          </a:p>
        </p:txBody>
      </p:sp>
      <p:sp>
        <p:nvSpPr>
          <p:cNvPr id="31" name="TextBox 30"/>
          <p:cNvSpPr txBox="1"/>
          <p:nvPr/>
        </p:nvSpPr>
        <p:spPr>
          <a:xfrm rot="19288788">
            <a:off x="1092200" y="3843338"/>
            <a:ext cx="2573338"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Church Fathers</a:t>
            </a:r>
          </a:p>
        </p:txBody>
      </p:sp>
      <p:sp>
        <p:nvSpPr>
          <p:cNvPr id="32" name="TextBox 31"/>
          <p:cNvSpPr txBox="1"/>
          <p:nvPr/>
        </p:nvSpPr>
        <p:spPr>
          <a:xfrm>
            <a:off x="0" y="5027613"/>
            <a:ext cx="684213" cy="461962"/>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33</a:t>
            </a:r>
          </a:p>
        </p:txBody>
      </p:sp>
      <p:sp>
        <p:nvSpPr>
          <p:cNvPr id="33" name="TextBox 32"/>
          <p:cNvSpPr txBox="1"/>
          <p:nvPr/>
        </p:nvSpPr>
        <p:spPr>
          <a:xfrm>
            <a:off x="7308850" y="5027613"/>
            <a:ext cx="935038"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1900</a:t>
            </a:r>
          </a:p>
        </p:txBody>
      </p:sp>
      <p:sp>
        <p:nvSpPr>
          <p:cNvPr id="34" name="TextBox 33"/>
          <p:cNvSpPr txBox="1"/>
          <p:nvPr/>
        </p:nvSpPr>
        <p:spPr>
          <a:xfrm>
            <a:off x="5934075" y="5027613"/>
            <a:ext cx="1187450"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1795</a:t>
            </a:r>
          </a:p>
        </p:txBody>
      </p:sp>
      <p:sp>
        <p:nvSpPr>
          <p:cNvPr id="35" name="TextBox 34"/>
          <p:cNvSpPr txBox="1"/>
          <p:nvPr/>
        </p:nvSpPr>
        <p:spPr>
          <a:xfrm>
            <a:off x="4616450" y="5027613"/>
            <a:ext cx="1035050"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1453</a:t>
            </a:r>
          </a:p>
        </p:txBody>
      </p:sp>
      <p:sp>
        <p:nvSpPr>
          <p:cNvPr id="36" name="TextBox 35"/>
          <p:cNvSpPr txBox="1"/>
          <p:nvPr/>
        </p:nvSpPr>
        <p:spPr>
          <a:xfrm>
            <a:off x="3465513" y="5027613"/>
            <a:ext cx="938212"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476</a:t>
            </a:r>
          </a:p>
        </p:txBody>
      </p:sp>
      <p:sp>
        <p:nvSpPr>
          <p:cNvPr id="37" name="TextBox 36"/>
          <p:cNvSpPr txBox="1"/>
          <p:nvPr/>
        </p:nvSpPr>
        <p:spPr>
          <a:xfrm>
            <a:off x="2225675" y="5027613"/>
            <a:ext cx="938213"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313</a:t>
            </a:r>
          </a:p>
        </p:txBody>
      </p:sp>
      <p:sp>
        <p:nvSpPr>
          <p:cNvPr id="38" name="TextBox 37"/>
          <p:cNvSpPr txBox="1"/>
          <p:nvPr/>
        </p:nvSpPr>
        <p:spPr>
          <a:xfrm>
            <a:off x="987425" y="5027613"/>
            <a:ext cx="936625"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100</a:t>
            </a:r>
          </a:p>
        </p:txBody>
      </p:sp>
    </p:spTree>
    <p:extLst>
      <p:ext uri="{BB962C8B-B14F-4D97-AF65-F5344CB8AC3E}">
        <p14:creationId xmlns:p14="http://schemas.microsoft.com/office/powerpoint/2010/main" val="16884043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13707"/>
                                        </p:tgtEl>
                                        <p:attrNameLst>
                                          <p:attrName>style.visibility</p:attrName>
                                        </p:attrNameLst>
                                      </p:cBhvr>
                                      <p:to>
                                        <p:strVal val="visible"/>
                                      </p:to>
                                    </p:set>
                                    <p:animEffect transition="in" filter="wipe(left)">
                                      <p:cBhvr>
                                        <p:cTn id="7" dur="1000"/>
                                        <p:tgtEl>
                                          <p:spTgt spid="4137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0.70"/>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55"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1000" fill="hold"/>
                                        <p:tgtEl>
                                          <p:spTgt spid="32"/>
                                        </p:tgtEl>
                                        <p:attrNameLst>
                                          <p:attrName>ppt_w</p:attrName>
                                        </p:attrNameLst>
                                      </p:cBhvr>
                                      <p:tavLst>
                                        <p:tav tm="0">
                                          <p:val>
                                            <p:strVal val="#ppt_w*0.70"/>
                                          </p:val>
                                        </p:tav>
                                        <p:tav tm="100000">
                                          <p:val>
                                            <p:strVal val="#ppt_w"/>
                                          </p:val>
                                        </p:tav>
                                      </p:tavLst>
                                    </p:anim>
                                    <p:anim calcmode="lin" valueType="num">
                                      <p:cBhvr>
                                        <p:cTn id="29" dur="1000" fill="hold"/>
                                        <p:tgtEl>
                                          <p:spTgt spid="32"/>
                                        </p:tgtEl>
                                        <p:attrNameLst>
                                          <p:attrName>ppt_h</p:attrName>
                                        </p:attrNameLst>
                                      </p:cBhvr>
                                      <p:tavLst>
                                        <p:tav tm="0">
                                          <p:val>
                                            <p:strVal val="#ppt_h"/>
                                          </p:val>
                                        </p:tav>
                                        <p:tav tm="100000">
                                          <p:val>
                                            <p:strVal val="#ppt_h"/>
                                          </p:val>
                                        </p:tav>
                                      </p:tavLst>
                                    </p:anim>
                                    <p:animEffect transition="in" filter="fade">
                                      <p:cBhvr>
                                        <p:cTn id="30" dur="1000"/>
                                        <p:tgtEl>
                                          <p:spTgt spid="3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ppt_w</p:attrName>
                                        </p:attrNameLst>
                                      </p:cBhvr>
                                      <p:tavLst>
                                        <p:tav tm="0">
                                          <p:val>
                                            <p:strVal val="#ppt_w*0.70"/>
                                          </p:val>
                                        </p:tav>
                                        <p:tav tm="100000">
                                          <p:val>
                                            <p:strVal val="#ppt_w"/>
                                          </p:val>
                                        </p:tav>
                                      </p:tavLst>
                                    </p:anim>
                                    <p:anim calcmode="lin" valueType="num">
                                      <p:cBhvr>
                                        <p:cTn id="36" dur="1000" fill="hold"/>
                                        <p:tgtEl>
                                          <p:spTgt spid="20"/>
                                        </p:tgtEl>
                                        <p:attrNameLst>
                                          <p:attrName>ppt_h</p:attrName>
                                        </p:attrNameLst>
                                      </p:cBhvr>
                                      <p:tavLst>
                                        <p:tav tm="0">
                                          <p:val>
                                            <p:strVal val="#ppt_h"/>
                                          </p:val>
                                        </p:tav>
                                        <p:tav tm="100000">
                                          <p:val>
                                            <p:strVal val="#ppt_h"/>
                                          </p:val>
                                        </p:tav>
                                      </p:tavLst>
                                    </p:anim>
                                    <p:animEffect transition="in" filter="fade">
                                      <p:cBhvr>
                                        <p:cTn id="37" dur="1000"/>
                                        <p:tgtEl>
                                          <p:spTgt spid="2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1000" fill="hold"/>
                                        <p:tgtEl>
                                          <p:spTgt spid="24"/>
                                        </p:tgtEl>
                                        <p:attrNameLst>
                                          <p:attrName>ppt_w</p:attrName>
                                        </p:attrNameLst>
                                      </p:cBhvr>
                                      <p:tavLst>
                                        <p:tav tm="0">
                                          <p:val>
                                            <p:strVal val="#ppt_w*0.70"/>
                                          </p:val>
                                        </p:tav>
                                        <p:tav tm="100000">
                                          <p:val>
                                            <p:strVal val="#ppt_w"/>
                                          </p:val>
                                        </p:tav>
                                      </p:tavLst>
                                    </p:anim>
                                    <p:anim calcmode="lin" valueType="num">
                                      <p:cBhvr>
                                        <p:cTn id="43" dur="1000" fill="hold"/>
                                        <p:tgtEl>
                                          <p:spTgt spid="24"/>
                                        </p:tgtEl>
                                        <p:attrNameLst>
                                          <p:attrName>ppt_h</p:attrName>
                                        </p:attrNameLst>
                                      </p:cBhvr>
                                      <p:tavLst>
                                        <p:tav tm="0">
                                          <p:val>
                                            <p:strVal val="#ppt_h"/>
                                          </p:val>
                                        </p:tav>
                                        <p:tav tm="100000">
                                          <p:val>
                                            <p:strVal val="#ppt_h"/>
                                          </p:val>
                                        </p:tav>
                                      </p:tavLst>
                                    </p:anim>
                                    <p:animEffect transition="in" filter="fade">
                                      <p:cBhvr>
                                        <p:cTn id="44" dur="1000"/>
                                        <p:tgtEl>
                                          <p:spTgt spid="2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55"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p:cTn id="51" dur="1000" fill="hold"/>
                                        <p:tgtEl>
                                          <p:spTgt spid="38"/>
                                        </p:tgtEl>
                                        <p:attrNameLst>
                                          <p:attrName>ppt_w</p:attrName>
                                        </p:attrNameLst>
                                      </p:cBhvr>
                                      <p:tavLst>
                                        <p:tav tm="0">
                                          <p:val>
                                            <p:strVal val="#ppt_w*0.70"/>
                                          </p:val>
                                        </p:tav>
                                        <p:tav tm="100000">
                                          <p:val>
                                            <p:strVal val="#ppt_w"/>
                                          </p:val>
                                        </p:tav>
                                      </p:tavLst>
                                    </p:anim>
                                    <p:anim calcmode="lin" valueType="num">
                                      <p:cBhvr>
                                        <p:cTn id="52" dur="1000" fill="hold"/>
                                        <p:tgtEl>
                                          <p:spTgt spid="38"/>
                                        </p:tgtEl>
                                        <p:attrNameLst>
                                          <p:attrName>ppt_h</p:attrName>
                                        </p:attrNameLst>
                                      </p:cBhvr>
                                      <p:tavLst>
                                        <p:tav tm="0">
                                          <p:val>
                                            <p:strVal val="#ppt_h"/>
                                          </p:val>
                                        </p:tav>
                                        <p:tav tm="100000">
                                          <p:val>
                                            <p:strVal val="#ppt_h"/>
                                          </p:val>
                                        </p:tav>
                                      </p:tavLst>
                                    </p:anim>
                                    <p:animEffect transition="in" filter="fade">
                                      <p:cBhvr>
                                        <p:cTn id="53" dur="1000"/>
                                        <p:tgtEl>
                                          <p:spTgt spid="3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5"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1000" fill="hold"/>
                                        <p:tgtEl>
                                          <p:spTgt spid="18"/>
                                        </p:tgtEl>
                                        <p:attrNameLst>
                                          <p:attrName>ppt_w</p:attrName>
                                        </p:attrNameLst>
                                      </p:cBhvr>
                                      <p:tavLst>
                                        <p:tav tm="0">
                                          <p:val>
                                            <p:strVal val="#ppt_w*0.70"/>
                                          </p:val>
                                        </p:tav>
                                        <p:tav tm="100000">
                                          <p:val>
                                            <p:strVal val="#ppt_w"/>
                                          </p:val>
                                        </p:tav>
                                      </p:tavLst>
                                    </p:anim>
                                    <p:anim calcmode="lin" valueType="num">
                                      <p:cBhvr>
                                        <p:cTn id="59" dur="1000" fill="hold"/>
                                        <p:tgtEl>
                                          <p:spTgt spid="18"/>
                                        </p:tgtEl>
                                        <p:attrNameLst>
                                          <p:attrName>ppt_h</p:attrName>
                                        </p:attrNameLst>
                                      </p:cBhvr>
                                      <p:tavLst>
                                        <p:tav tm="0">
                                          <p:val>
                                            <p:strVal val="#ppt_h"/>
                                          </p:val>
                                        </p:tav>
                                        <p:tav tm="100000">
                                          <p:val>
                                            <p:strVal val="#ppt_h"/>
                                          </p:val>
                                        </p:tav>
                                      </p:tavLst>
                                    </p:anim>
                                    <p:animEffect transition="in" filter="fade">
                                      <p:cBhvr>
                                        <p:cTn id="60" dur="1000"/>
                                        <p:tgtEl>
                                          <p:spTgt spid="18"/>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5" presetClass="entr" presetSubtype="0"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childTnLst>
                                </p:cTn>
                              </p:par>
                              <p:par>
                                <p:cTn id="72" presetID="55" presetClass="entr" presetSubtype="0"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 calcmode="lin" valueType="num">
                                      <p:cBhvr>
                                        <p:cTn id="74" dur="1000" fill="hold"/>
                                        <p:tgtEl>
                                          <p:spTgt spid="37"/>
                                        </p:tgtEl>
                                        <p:attrNameLst>
                                          <p:attrName>ppt_w</p:attrName>
                                        </p:attrNameLst>
                                      </p:cBhvr>
                                      <p:tavLst>
                                        <p:tav tm="0">
                                          <p:val>
                                            <p:strVal val="#ppt_w*0.70"/>
                                          </p:val>
                                        </p:tav>
                                        <p:tav tm="100000">
                                          <p:val>
                                            <p:strVal val="#ppt_w"/>
                                          </p:val>
                                        </p:tav>
                                      </p:tavLst>
                                    </p:anim>
                                    <p:anim calcmode="lin" valueType="num">
                                      <p:cBhvr>
                                        <p:cTn id="75" dur="1000" fill="hold"/>
                                        <p:tgtEl>
                                          <p:spTgt spid="37"/>
                                        </p:tgtEl>
                                        <p:attrNameLst>
                                          <p:attrName>ppt_h</p:attrName>
                                        </p:attrNameLst>
                                      </p:cBhvr>
                                      <p:tavLst>
                                        <p:tav tm="0">
                                          <p:val>
                                            <p:strVal val="#ppt_h"/>
                                          </p:val>
                                        </p:tav>
                                        <p:tav tm="100000">
                                          <p:val>
                                            <p:strVal val="#ppt_h"/>
                                          </p:val>
                                        </p:tav>
                                      </p:tavLst>
                                    </p:anim>
                                    <p:animEffect transition="in" filter="fade">
                                      <p:cBhvr>
                                        <p:cTn id="76" dur="1000"/>
                                        <p:tgtEl>
                                          <p:spTgt spid="37"/>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55" presetClass="entr" presetSubtype="0"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p:cTn id="81" dur="1000" fill="hold"/>
                                        <p:tgtEl>
                                          <p:spTgt spid="16"/>
                                        </p:tgtEl>
                                        <p:attrNameLst>
                                          <p:attrName>ppt_w</p:attrName>
                                        </p:attrNameLst>
                                      </p:cBhvr>
                                      <p:tavLst>
                                        <p:tav tm="0">
                                          <p:val>
                                            <p:strVal val="#ppt_w*0.70"/>
                                          </p:val>
                                        </p:tav>
                                        <p:tav tm="100000">
                                          <p:val>
                                            <p:strVal val="#ppt_w"/>
                                          </p:val>
                                        </p:tav>
                                      </p:tavLst>
                                    </p:anim>
                                    <p:anim calcmode="lin" valueType="num">
                                      <p:cBhvr>
                                        <p:cTn id="82" dur="1000" fill="hold"/>
                                        <p:tgtEl>
                                          <p:spTgt spid="16"/>
                                        </p:tgtEl>
                                        <p:attrNameLst>
                                          <p:attrName>ppt_h</p:attrName>
                                        </p:attrNameLst>
                                      </p:cBhvr>
                                      <p:tavLst>
                                        <p:tav tm="0">
                                          <p:val>
                                            <p:strVal val="#ppt_h"/>
                                          </p:val>
                                        </p:tav>
                                        <p:tav tm="100000">
                                          <p:val>
                                            <p:strVal val="#ppt_h"/>
                                          </p:val>
                                        </p:tav>
                                      </p:tavLst>
                                    </p:anim>
                                    <p:animEffect transition="in" filter="fade">
                                      <p:cBhvr>
                                        <p:cTn id="83" dur="1000"/>
                                        <p:tgtEl>
                                          <p:spTgt spid="1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5" presetClass="entr" presetSubtype="0" fill="hold" grpId="0" nodeType="clickEffect">
                                  <p:stCondLst>
                                    <p:cond delay="0"/>
                                  </p:stCondLst>
                                  <p:childTnLst>
                                    <p:set>
                                      <p:cBhvr>
                                        <p:cTn id="87" dur="1" fill="hold">
                                          <p:stCondLst>
                                            <p:cond delay="0"/>
                                          </p:stCondLst>
                                        </p:cTn>
                                        <p:tgtEl>
                                          <p:spTgt spid="22"/>
                                        </p:tgtEl>
                                        <p:attrNameLst>
                                          <p:attrName>style.visibility</p:attrName>
                                        </p:attrNameLst>
                                      </p:cBhvr>
                                      <p:to>
                                        <p:strVal val="visible"/>
                                      </p:to>
                                    </p:set>
                                    <p:anim calcmode="lin" valueType="num">
                                      <p:cBhvr>
                                        <p:cTn id="88" dur="1000" fill="hold"/>
                                        <p:tgtEl>
                                          <p:spTgt spid="22"/>
                                        </p:tgtEl>
                                        <p:attrNameLst>
                                          <p:attrName>ppt_w</p:attrName>
                                        </p:attrNameLst>
                                      </p:cBhvr>
                                      <p:tavLst>
                                        <p:tav tm="0">
                                          <p:val>
                                            <p:strVal val="#ppt_w*0.70"/>
                                          </p:val>
                                        </p:tav>
                                        <p:tav tm="100000">
                                          <p:val>
                                            <p:strVal val="#ppt_w"/>
                                          </p:val>
                                        </p:tav>
                                      </p:tavLst>
                                    </p:anim>
                                    <p:anim calcmode="lin" valueType="num">
                                      <p:cBhvr>
                                        <p:cTn id="89" dur="1000" fill="hold"/>
                                        <p:tgtEl>
                                          <p:spTgt spid="22"/>
                                        </p:tgtEl>
                                        <p:attrNameLst>
                                          <p:attrName>ppt_h</p:attrName>
                                        </p:attrNameLst>
                                      </p:cBhvr>
                                      <p:tavLst>
                                        <p:tav tm="0">
                                          <p:val>
                                            <p:strVal val="#ppt_h"/>
                                          </p:val>
                                        </p:tav>
                                        <p:tav tm="100000">
                                          <p:val>
                                            <p:strVal val="#ppt_h"/>
                                          </p:val>
                                        </p:tav>
                                      </p:tavLst>
                                    </p:anim>
                                    <p:animEffect transition="in" filter="fade">
                                      <p:cBhvr>
                                        <p:cTn id="90" dur="1000"/>
                                        <p:tgtEl>
                                          <p:spTgt spid="22"/>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9"/>
                                        </p:tgtEl>
                                        <p:attrNameLst>
                                          <p:attrName>style.visibility</p:attrName>
                                        </p:attrNameLst>
                                      </p:cBhvr>
                                      <p:to>
                                        <p:strVal val="visible"/>
                                      </p:to>
                                    </p:set>
                                  </p:childTnLst>
                                </p:cTn>
                              </p:par>
                              <p:par>
                                <p:cTn id="95" presetID="55" presetClass="entr" presetSubtype="0" fill="hold" grpId="0" nodeType="withEffect">
                                  <p:stCondLst>
                                    <p:cond delay="0"/>
                                  </p:stCondLst>
                                  <p:childTnLst>
                                    <p:set>
                                      <p:cBhvr>
                                        <p:cTn id="96" dur="1" fill="hold">
                                          <p:stCondLst>
                                            <p:cond delay="0"/>
                                          </p:stCondLst>
                                        </p:cTn>
                                        <p:tgtEl>
                                          <p:spTgt spid="36"/>
                                        </p:tgtEl>
                                        <p:attrNameLst>
                                          <p:attrName>style.visibility</p:attrName>
                                        </p:attrNameLst>
                                      </p:cBhvr>
                                      <p:to>
                                        <p:strVal val="visible"/>
                                      </p:to>
                                    </p:set>
                                    <p:anim calcmode="lin" valueType="num">
                                      <p:cBhvr>
                                        <p:cTn id="97" dur="1000" fill="hold"/>
                                        <p:tgtEl>
                                          <p:spTgt spid="36"/>
                                        </p:tgtEl>
                                        <p:attrNameLst>
                                          <p:attrName>ppt_w</p:attrName>
                                        </p:attrNameLst>
                                      </p:cBhvr>
                                      <p:tavLst>
                                        <p:tav tm="0">
                                          <p:val>
                                            <p:strVal val="#ppt_w*0.70"/>
                                          </p:val>
                                        </p:tav>
                                        <p:tav tm="100000">
                                          <p:val>
                                            <p:strVal val="#ppt_w"/>
                                          </p:val>
                                        </p:tav>
                                      </p:tavLst>
                                    </p:anim>
                                    <p:anim calcmode="lin" valueType="num">
                                      <p:cBhvr>
                                        <p:cTn id="98" dur="1000" fill="hold"/>
                                        <p:tgtEl>
                                          <p:spTgt spid="36"/>
                                        </p:tgtEl>
                                        <p:attrNameLst>
                                          <p:attrName>ppt_h</p:attrName>
                                        </p:attrNameLst>
                                      </p:cBhvr>
                                      <p:tavLst>
                                        <p:tav tm="0">
                                          <p:val>
                                            <p:strVal val="#ppt_h"/>
                                          </p:val>
                                        </p:tav>
                                        <p:tav tm="100000">
                                          <p:val>
                                            <p:strVal val="#ppt_h"/>
                                          </p:val>
                                        </p:tav>
                                      </p:tavLst>
                                    </p:anim>
                                    <p:animEffect transition="in" filter="fade">
                                      <p:cBhvr>
                                        <p:cTn id="99" dur="1000"/>
                                        <p:tgtEl>
                                          <p:spTgt spid="36"/>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55" presetClass="entr" presetSubtype="0" fill="hold" grpId="0" nodeType="clickEffect">
                                  <p:stCondLst>
                                    <p:cond delay="0"/>
                                  </p:stCondLst>
                                  <p:childTnLst>
                                    <p:set>
                                      <p:cBhvr>
                                        <p:cTn id="103" dur="1" fill="hold">
                                          <p:stCondLst>
                                            <p:cond delay="0"/>
                                          </p:stCondLst>
                                        </p:cTn>
                                        <p:tgtEl>
                                          <p:spTgt spid="14"/>
                                        </p:tgtEl>
                                        <p:attrNameLst>
                                          <p:attrName>style.visibility</p:attrName>
                                        </p:attrNameLst>
                                      </p:cBhvr>
                                      <p:to>
                                        <p:strVal val="visible"/>
                                      </p:to>
                                    </p:set>
                                    <p:anim calcmode="lin" valueType="num">
                                      <p:cBhvr>
                                        <p:cTn id="104" dur="1000" fill="hold"/>
                                        <p:tgtEl>
                                          <p:spTgt spid="14"/>
                                        </p:tgtEl>
                                        <p:attrNameLst>
                                          <p:attrName>ppt_w</p:attrName>
                                        </p:attrNameLst>
                                      </p:cBhvr>
                                      <p:tavLst>
                                        <p:tav tm="0">
                                          <p:val>
                                            <p:strVal val="#ppt_w*0.70"/>
                                          </p:val>
                                        </p:tav>
                                        <p:tav tm="100000">
                                          <p:val>
                                            <p:strVal val="#ppt_w"/>
                                          </p:val>
                                        </p:tav>
                                      </p:tavLst>
                                    </p:anim>
                                    <p:anim calcmode="lin" valueType="num">
                                      <p:cBhvr>
                                        <p:cTn id="105" dur="1000" fill="hold"/>
                                        <p:tgtEl>
                                          <p:spTgt spid="14"/>
                                        </p:tgtEl>
                                        <p:attrNameLst>
                                          <p:attrName>ppt_h</p:attrName>
                                        </p:attrNameLst>
                                      </p:cBhvr>
                                      <p:tavLst>
                                        <p:tav tm="0">
                                          <p:val>
                                            <p:strVal val="#ppt_h"/>
                                          </p:val>
                                        </p:tav>
                                        <p:tav tm="100000">
                                          <p:val>
                                            <p:strVal val="#ppt_h"/>
                                          </p:val>
                                        </p:tav>
                                      </p:tavLst>
                                    </p:anim>
                                    <p:animEffect transition="in" filter="fade">
                                      <p:cBhvr>
                                        <p:cTn id="106" dur="1000"/>
                                        <p:tgtEl>
                                          <p:spTgt spid="14"/>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55" presetClass="entr" presetSubtype="0" fill="hold" grpId="0" nodeType="clickEffect">
                                  <p:stCondLst>
                                    <p:cond delay="0"/>
                                  </p:stCondLst>
                                  <p:childTnLst>
                                    <p:set>
                                      <p:cBhvr>
                                        <p:cTn id="110" dur="1" fill="hold">
                                          <p:stCondLst>
                                            <p:cond delay="0"/>
                                          </p:stCondLst>
                                        </p:cTn>
                                        <p:tgtEl>
                                          <p:spTgt spid="21"/>
                                        </p:tgtEl>
                                        <p:attrNameLst>
                                          <p:attrName>style.visibility</p:attrName>
                                        </p:attrNameLst>
                                      </p:cBhvr>
                                      <p:to>
                                        <p:strVal val="visible"/>
                                      </p:to>
                                    </p:set>
                                    <p:anim calcmode="lin" valueType="num">
                                      <p:cBhvr>
                                        <p:cTn id="111" dur="1000" fill="hold"/>
                                        <p:tgtEl>
                                          <p:spTgt spid="21"/>
                                        </p:tgtEl>
                                        <p:attrNameLst>
                                          <p:attrName>ppt_w</p:attrName>
                                        </p:attrNameLst>
                                      </p:cBhvr>
                                      <p:tavLst>
                                        <p:tav tm="0">
                                          <p:val>
                                            <p:strVal val="#ppt_w*0.70"/>
                                          </p:val>
                                        </p:tav>
                                        <p:tav tm="100000">
                                          <p:val>
                                            <p:strVal val="#ppt_w"/>
                                          </p:val>
                                        </p:tav>
                                      </p:tavLst>
                                    </p:anim>
                                    <p:anim calcmode="lin" valueType="num">
                                      <p:cBhvr>
                                        <p:cTn id="112" dur="1000" fill="hold"/>
                                        <p:tgtEl>
                                          <p:spTgt spid="21"/>
                                        </p:tgtEl>
                                        <p:attrNameLst>
                                          <p:attrName>ppt_h</p:attrName>
                                        </p:attrNameLst>
                                      </p:cBhvr>
                                      <p:tavLst>
                                        <p:tav tm="0">
                                          <p:val>
                                            <p:strVal val="#ppt_h"/>
                                          </p:val>
                                        </p:tav>
                                        <p:tav tm="100000">
                                          <p:val>
                                            <p:strVal val="#ppt_h"/>
                                          </p:val>
                                        </p:tav>
                                      </p:tavLst>
                                    </p:anim>
                                    <p:animEffect transition="in" filter="fade">
                                      <p:cBhvr>
                                        <p:cTn id="113" dur="1000"/>
                                        <p:tgtEl>
                                          <p:spTgt spid="21"/>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28"/>
                                        </p:tgtEl>
                                        <p:attrNameLst>
                                          <p:attrName>style.visibility</p:attrName>
                                        </p:attrNameLst>
                                      </p:cBhvr>
                                      <p:to>
                                        <p:strVal val="visible"/>
                                      </p:to>
                                    </p:set>
                                  </p:childTnLst>
                                </p:cTn>
                              </p:par>
                              <p:par>
                                <p:cTn id="118" presetID="55" presetClass="entr" presetSubtype="0" fill="hold" grpId="0" nodeType="withEffect">
                                  <p:stCondLst>
                                    <p:cond delay="0"/>
                                  </p:stCondLst>
                                  <p:childTnLst>
                                    <p:set>
                                      <p:cBhvr>
                                        <p:cTn id="119" dur="1" fill="hold">
                                          <p:stCondLst>
                                            <p:cond delay="0"/>
                                          </p:stCondLst>
                                        </p:cTn>
                                        <p:tgtEl>
                                          <p:spTgt spid="35"/>
                                        </p:tgtEl>
                                        <p:attrNameLst>
                                          <p:attrName>style.visibility</p:attrName>
                                        </p:attrNameLst>
                                      </p:cBhvr>
                                      <p:to>
                                        <p:strVal val="visible"/>
                                      </p:to>
                                    </p:set>
                                    <p:anim calcmode="lin" valueType="num">
                                      <p:cBhvr>
                                        <p:cTn id="120" dur="1000" fill="hold"/>
                                        <p:tgtEl>
                                          <p:spTgt spid="35"/>
                                        </p:tgtEl>
                                        <p:attrNameLst>
                                          <p:attrName>ppt_w</p:attrName>
                                        </p:attrNameLst>
                                      </p:cBhvr>
                                      <p:tavLst>
                                        <p:tav tm="0">
                                          <p:val>
                                            <p:strVal val="#ppt_w*0.70"/>
                                          </p:val>
                                        </p:tav>
                                        <p:tav tm="100000">
                                          <p:val>
                                            <p:strVal val="#ppt_w"/>
                                          </p:val>
                                        </p:tav>
                                      </p:tavLst>
                                    </p:anim>
                                    <p:anim calcmode="lin" valueType="num">
                                      <p:cBhvr>
                                        <p:cTn id="121" dur="1000" fill="hold"/>
                                        <p:tgtEl>
                                          <p:spTgt spid="35"/>
                                        </p:tgtEl>
                                        <p:attrNameLst>
                                          <p:attrName>ppt_h</p:attrName>
                                        </p:attrNameLst>
                                      </p:cBhvr>
                                      <p:tavLst>
                                        <p:tav tm="0">
                                          <p:val>
                                            <p:strVal val="#ppt_h"/>
                                          </p:val>
                                        </p:tav>
                                        <p:tav tm="100000">
                                          <p:val>
                                            <p:strVal val="#ppt_h"/>
                                          </p:val>
                                        </p:tav>
                                      </p:tavLst>
                                    </p:anim>
                                    <p:animEffect transition="in" filter="fade">
                                      <p:cBhvr>
                                        <p:cTn id="122" dur="1000"/>
                                        <p:tgtEl>
                                          <p:spTgt spid="35"/>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55" presetClass="entr" presetSubtype="0" fill="hold" grpId="0" nodeType="clickEffect">
                                  <p:stCondLst>
                                    <p:cond delay="0"/>
                                  </p:stCondLst>
                                  <p:childTnLst>
                                    <p:set>
                                      <p:cBhvr>
                                        <p:cTn id="126" dur="1" fill="hold">
                                          <p:stCondLst>
                                            <p:cond delay="0"/>
                                          </p:stCondLst>
                                        </p:cTn>
                                        <p:tgtEl>
                                          <p:spTgt spid="12"/>
                                        </p:tgtEl>
                                        <p:attrNameLst>
                                          <p:attrName>style.visibility</p:attrName>
                                        </p:attrNameLst>
                                      </p:cBhvr>
                                      <p:to>
                                        <p:strVal val="visible"/>
                                      </p:to>
                                    </p:set>
                                    <p:anim calcmode="lin" valueType="num">
                                      <p:cBhvr>
                                        <p:cTn id="127" dur="1000" fill="hold"/>
                                        <p:tgtEl>
                                          <p:spTgt spid="12"/>
                                        </p:tgtEl>
                                        <p:attrNameLst>
                                          <p:attrName>ppt_w</p:attrName>
                                        </p:attrNameLst>
                                      </p:cBhvr>
                                      <p:tavLst>
                                        <p:tav tm="0">
                                          <p:val>
                                            <p:strVal val="#ppt_w*0.70"/>
                                          </p:val>
                                        </p:tav>
                                        <p:tav tm="100000">
                                          <p:val>
                                            <p:strVal val="#ppt_w"/>
                                          </p:val>
                                        </p:tav>
                                      </p:tavLst>
                                    </p:anim>
                                    <p:anim calcmode="lin" valueType="num">
                                      <p:cBhvr>
                                        <p:cTn id="128" dur="1000" fill="hold"/>
                                        <p:tgtEl>
                                          <p:spTgt spid="12"/>
                                        </p:tgtEl>
                                        <p:attrNameLst>
                                          <p:attrName>ppt_h</p:attrName>
                                        </p:attrNameLst>
                                      </p:cBhvr>
                                      <p:tavLst>
                                        <p:tav tm="0">
                                          <p:val>
                                            <p:strVal val="#ppt_h"/>
                                          </p:val>
                                        </p:tav>
                                        <p:tav tm="100000">
                                          <p:val>
                                            <p:strVal val="#ppt_h"/>
                                          </p:val>
                                        </p:tav>
                                      </p:tavLst>
                                    </p:anim>
                                    <p:animEffect transition="in" filter="fade">
                                      <p:cBhvr>
                                        <p:cTn id="129" dur="1000"/>
                                        <p:tgtEl>
                                          <p:spTgt spid="12"/>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55" presetClass="entr" presetSubtype="0" fill="hold" grpId="0" nodeType="clickEffect">
                                  <p:stCondLst>
                                    <p:cond delay="0"/>
                                  </p:stCondLst>
                                  <p:childTnLst>
                                    <p:set>
                                      <p:cBhvr>
                                        <p:cTn id="133" dur="1" fill="hold">
                                          <p:stCondLst>
                                            <p:cond delay="0"/>
                                          </p:stCondLst>
                                        </p:cTn>
                                        <p:tgtEl>
                                          <p:spTgt spid="19"/>
                                        </p:tgtEl>
                                        <p:attrNameLst>
                                          <p:attrName>style.visibility</p:attrName>
                                        </p:attrNameLst>
                                      </p:cBhvr>
                                      <p:to>
                                        <p:strVal val="visible"/>
                                      </p:to>
                                    </p:set>
                                    <p:anim calcmode="lin" valueType="num">
                                      <p:cBhvr>
                                        <p:cTn id="134" dur="1000" fill="hold"/>
                                        <p:tgtEl>
                                          <p:spTgt spid="19"/>
                                        </p:tgtEl>
                                        <p:attrNameLst>
                                          <p:attrName>ppt_w</p:attrName>
                                        </p:attrNameLst>
                                      </p:cBhvr>
                                      <p:tavLst>
                                        <p:tav tm="0">
                                          <p:val>
                                            <p:strVal val="#ppt_w*0.70"/>
                                          </p:val>
                                        </p:tav>
                                        <p:tav tm="100000">
                                          <p:val>
                                            <p:strVal val="#ppt_w"/>
                                          </p:val>
                                        </p:tav>
                                      </p:tavLst>
                                    </p:anim>
                                    <p:anim calcmode="lin" valueType="num">
                                      <p:cBhvr>
                                        <p:cTn id="135" dur="1000" fill="hold"/>
                                        <p:tgtEl>
                                          <p:spTgt spid="19"/>
                                        </p:tgtEl>
                                        <p:attrNameLst>
                                          <p:attrName>ppt_h</p:attrName>
                                        </p:attrNameLst>
                                      </p:cBhvr>
                                      <p:tavLst>
                                        <p:tav tm="0">
                                          <p:val>
                                            <p:strVal val="#ppt_h"/>
                                          </p:val>
                                        </p:tav>
                                        <p:tav tm="100000">
                                          <p:val>
                                            <p:strVal val="#ppt_h"/>
                                          </p:val>
                                        </p:tav>
                                      </p:tavLst>
                                    </p:anim>
                                    <p:animEffect transition="in" filter="fade">
                                      <p:cBhvr>
                                        <p:cTn id="136" dur="1000"/>
                                        <p:tgtEl>
                                          <p:spTgt spid="19"/>
                                        </p:tgtEl>
                                      </p:cBhvr>
                                    </p:animEffec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27"/>
                                        </p:tgtEl>
                                        <p:attrNameLst>
                                          <p:attrName>style.visibility</p:attrName>
                                        </p:attrNameLst>
                                      </p:cBhvr>
                                      <p:to>
                                        <p:strVal val="visible"/>
                                      </p:to>
                                    </p:set>
                                  </p:childTnLst>
                                </p:cTn>
                              </p:par>
                              <p:par>
                                <p:cTn id="141" presetID="55" presetClass="entr" presetSubtype="0" fill="hold" grpId="0" nodeType="withEffect">
                                  <p:stCondLst>
                                    <p:cond delay="0"/>
                                  </p:stCondLst>
                                  <p:childTnLst>
                                    <p:set>
                                      <p:cBhvr>
                                        <p:cTn id="142" dur="1" fill="hold">
                                          <p:stCondLst>
                                            <p:cond delay="0"/>
                                          </p:stCondLst>
                                        </p:cTn>
                                        <p:tgtEl>
                                          <p:spTgt spid="34"/>
                                        </p:tgtEl>
                                        <p:attrNameLst>
                                          <p:attrName>style.visibility</p:attrName>
                                        </p:attrNameLst>
                                      </p:cBhvr>
                                      <p:to>
                                        <p:strVal val="visible"/>
                                      </p:to>
                                    </p:set>
                                    <p:anim calcmode="lin" valueType="num">
                                      <p:cBhvr>
                                        <p:cTn id="143" dur="1000" fill="hold"/>
                                        <p:tgtEl>
                                          <p:spTgt spid="34"/>
                                        </p:tgtEl>
                                        <p:attrNameLst>
                                          <p:attrName>ppt_w</p:attrName>
                                        </p:attrNameLst>
                                      </p:cBhvr>
                                      <p:tavLst>
                                        <p:tav tm="0">
                                          <p:val>
                                            <p:strVal val="#ppt_w*0.70"/>
                                          </p:val>
                                        </p:tav>
                                        <p:tav tm="100000">
                                          <p:val>
                                            <p:strVal val="#ppt_w"/>
                                          </p:val>
                                        </p:tav>
                                      </p:tavLst>
                                    </p:anim>
                                    <p:anim calcmode="lin" valueType="num">
                                      <p:cBhvr>
                                        <p:cTn id="144" dur="1000" fill="hold"/>
                                        <p:tgtEl>
                                          <p:spTgt spid="34"/>
                                        </p:tgtEl>
                                        <p:attrNameLst>
                                          <p:attrName>ppt_h</p:attrName>
                                        </p:attrNameLst>
                                      </p:cBhvr>
                                      <p:tavLst>
                                        <p:tav tm="0">
                                          <p:val>
                                            <p:strVal val="#ppt_h"/>
                                          </p:val>
                                        </p:tav>
                                        <p:tav tm="100000">
                                          <p:val>
                                            <p:strVal val="#ppt_h"/>
                                          </p:val>
                                        </p:tav>
                                      </p:tavLst>
                                    </p:anim>
                                    <p:animEffect transition="in" filter="fade">
                                      <p:cBhvr>
                                        <p:cTn id="145" dur="1000"/>
                                        <p:tgtEl>
                                          <p:spTgt spid="34"/>
                                        </p:tgtEl>
                                      </p:cBhvr>
                                    </p:animEffec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55" presetClass="entr" presetSubtype="0" fill="hold" grpId="0" nodeType="clickEffect">
                                  <p:stCondLst>
                                    <p:cond delay="0"/>
                                  </p:stCondLst>
                                  <p:childTnLst>
                                    <p:set>
                                      <p:cBhvr>
                                        <p:cTn id="149" dur="1" fill="hold">
                                          <p:stCondLst>
                                            <p:cond delay="0"/>
                                          </p:stCondLst>
                                        </p:cTn>
                                        <p:tgtEl>
                                          <p:spTgt spid="10"/>
                                        </p:tgtEl>
                                        <p:attrNameLst>
                                          <p:attrName>style.visibility</p:attrName>
                                        </p:attrNameLst>
                                      </p:cBhvr>
                                      <p:to>
                                        <p:strVal val="visible"/>
                                      </p:to>
                                    </p:set>
                                    <p:anim calcmode="lin" valueType="num">
                                      <p:cBhvr>
                                        <p:cTn id="150" dur="1000" fill="hold"/>
                                        <p:tgtEl>
                                          <p:spTgt spid="10"/>
                                        </p:tgtEl>
                                        <p:attrNameLst>
                                          <p:attrName>ppt_w</p:attrName>
                                        </p:attrNameLst>
                                      </p:cBhvr>
                                      <p:tavLst>
                                        <p:tav tm="0">
                                          <p:val>
                                            <p:strVal val="#ppt_w*0.70"/>
                                          </p:val>
                                        </p:tav>
                                        <p:tav tm="100000">
                                          <p:val>
                                            <p:strVal val="#ppt_w"/>
                                          </p:val>
                                        </p:tav>
                                      </p:tavLst>
                                    </p:anim>
                                    <p:anim calcmode="lin" valueType="num">
                                      <p:cBhvr>
                                        <p:cTn id="151" dur="1000" fill="hold"/>
                                        <p:tgtEl>
                                          <p:spTgt spid="10"/>
                                        </p:tgtEl>
                                        <p:attrNameLst>
                                          <p:attrName>ppt_h</p:attrName>
                                        </p:attrNameLst>
                                      </p:cBhvr>
                                      <p:tavLst>
                                        <p:tav tm="0">
                                          <p:val>
                                            <p:strVal val="#ppt_h"/>
                                          </p:val>
                                        </p:tav>
                                        <p:tav tm="100000">
                                          <p:val>
                                            <p:strVal val="#ppt_h"/>
                                          </p:val>
                                        </p:tav>
                                      </p:tavLst>
                                    </p:anim>
                                    <p:animEffect transition="in" filter="fade">
                                      <p:cBhvr>
                                        <p:cTn id="152" dur="1000"/>
                                        <p:tgtEl>
                                          <p:spTgt spid="10"/>
                                        </p:tgtEl>
                                      </p:cBhvr>
                                    </p:animEffec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55" presetClass="entr" presetSubtype="0" fill="hold" grpId="0" nodeType="clickEffect">
                                  <p:stCondLst>
                                    <p:cond delay="0"/>
                                  </p:stCondLst>
                                  <p:childTnLst>
                                    <p:set>
                                      <p:cBhvr>
                                        <p:cTn id="156" dur="1" fill="hold">
                                          <p:stCondLst>
                                            <p:cond delay="0"/>
                                          </p:stCondLst>
                                        </p:cTn>
                                        <p:tgtEl>
                                          <p:spTgt spid="17"/>
                                        </p:tgtEl>
                                        <p:attrNameLst>
                                          <p:attrName>style.visibility</p:attrName>
                                        </p:attrNameLst>
                                      </p:cBhvr>
                                      <p:to>
                                        <p:strVal val="visible"/>
                                      </p:to>
                                    </p:set>
                                    <p:anim calcmode="lin" valueType="num">
                                      <p:cBhvr>
                                        <p:cTn id="157" dur="1000" fill="hold"/>
                                        <p:tgtEl>
                                          <p:spTgt spid="17"/>
                                        </p:tgtEl>
                                        <p:attrNameLst>
                                          <p:attrName>ppt_w</p:attrName>
                                        </p:attrNameLst>
                                      </p:cBhvr>
                                      <p:tavLst>
                                        <p:tav tm="0">
                                          <p:val>
                                            <p:strVal val="#ppt_w*0.70"/>
                                          </p:val>
                                        </p:tav>
                                        <p:tav tm="100000">
                                          <p:val>
                                            <p:strVal val="#ppt_w"/>
                                          </p:val>
                                        </p:tav>
                                      </p:tavLst>
                                    </p:anim>
                                    <p:anim calcmode="lin" valueType="num">
                                      <p:cBhvr>
                                        <p:cTn id="158" dur="1000" fill="hold"/>
                                        <p:tgtEl>
                                          <p:spTgt spid="17"/>
                                        </p:tgtEl>
                                        <p:attrNameLst>
                                          <p:attrName>ppt_h</p:attrName>
                                        </p:attrNameLst>
                                      </p:cBhvr>
                                      <p:tavLst>
                                        <p:tav tm="0">
                                          <p:val>
                                            <p:strVal val="#ppt_h"/>
                                          </p:val>
                                        </p:tav>
                                        <p:tav tm="100000">
                                          <p:val>
                                            <p:strVal val="#ppt_h"/>
                                          </p:val>
                                        </p:tav>
                                      </p:tavLst>
                                    </p:anim>
                                    <p:animEffect transition="in" filter="fade">
                                      <p:cBhvr>
                                        <p:cTn id="159" dur="1000"/>
                                        <p:tgtEl>
                                          <p:spTgt spid="17"/>
                                        </p:tgtEl>
                                      </p:cBhvr>
                                    </p:animEffect>
                                  </p:childTnLst>
                                </p:cTn>
                              </p:par>
                            </p:childTnLst>
                          </p:cTn>
                        </p:par>
                      </p:childTnLst>
                    </p:cTn>
                  </p:par>
                  <p:par>
                    <p:cTn id="160" fill="hold" nodeType="clickPar">
                      <p:stCondLst>
                        <p:cond delay="indefinite"/>
                      </p:stCondLst>
                      <p:childTnLst>
                        <p:par>
                          <p:cTn id="161" fill="hold" nodeType="withGroup">
                            <p:stCondLst>
                              <p:cond delay="0"/>
                            </p:stCondLst>
                            <p:childTnLst>
                              <p:par>
                                <p:cTn id="162" presetID="1" presetClass="entr" presetSubtype="0" fill="hold" grpId="0" nodeType="clickEffect">
                                  <p:stCondLst>
                                    <p:cond delay="0"/>
                                  </p:stCondLst>
                                  <p:childTnLst>
                                    <p:set>
                                      <p:cBhvr>
                                        <p:cTn id="163" dur="1" fill="hold">
                                          <p:stCondLst>
                                            <p:cond delay="0"/>
                                          </p:stCondLst>
                                        </p:cTn>
                                        <p:tgtEl>
                                          <p:spTgt spid="26"/>
                                        </p:tgtEl>
                                        <p:attrNameLst>
                                          <p:attrName>style.visibility</p:attrName>
                                        </p:attrNameLst>
                                      </p:cBhvr>
                                      <p:to>
                                        <p:strVal val="visible"/>
                                      </p:to>
                                    </p:set>
                                  </p:childTnLst>
                                </p:cTn>
                              </p:par>
                              <p:par>
                                <p:cTn id="164" presetID="55" presetClass="entr" presetSubtype="0" fill="hold" grpId="0" nodeType="withEffect">
                                  <p:stCondLst>
                                    <p:cond delay="0"/>
                                  </p:stCondLst>
                                  <p:childTnLst>
                                    <p:set>
                                      <p:cBhvr>
                                        <p:cTn id="165" dur="1" fill="hold">
                                          <p:stCondLst>
                                            <p:cond delay="0"/>
                                          </p:stCondLst>
                                        </p:cTn>
                                        <p:tgtEl>
                                          <p:spTgt spid="33"/>
                                        </p:tgtEl>
                                        <p:attrNameLst>
                                          <p:attrName>style.visibility</p:attrName>
                                        </p:attrNameLst>
                                      </p:cBhvr>
                                      <p:to>
                                        <p:strVal val="visible"/>
                                      </p:to>
                                    </p:set>
                                    <p:anim calcmode="lin" valueType="num">
                                      <p:cBhvr>
                                        <p:cTn id="166" dur="1000" fill="hold"/>
                                        <p:tgtEl>
                                          <p:spTgt spid="33"/>
                                        </p:tgtEl>
                                        <p:attrNameLst>
                                          <p:attrName>ppt_w</p:attrName>
                                        </p:attrNameLst>
                                      </p:cBhvr>
                                      <p:tavLst>
                                        <p:tav tm="0">
                                          <p:val>
                                            <p:strVal val="#ppt_w*0.70"/>
                                          </p:val>
                                        </p:tav>
                                        <p:tav tm="100000">
                                          <p:val>
                                            <p:strVal val="#ppt_w"/>
                                          </p:val>
                                        </p:tav>
                                      </p:tavLst>
                                    </p:anim>
                                    <p:anim calcmode="lin" valueType="num">
                                      <p:cBhvr>
                                        <p:cTn id="167" dur="1000" fill="hold"/>
                                        <p:tgtEl>
                                          <p:spTgt spid="33"/>
                                        </p:tgtEl>
                                        <p:attrNameLst>
                                          <p:attrName>ppt_h</p:attrName>
                                        </p:attrNameLst>
                                      </p:cBhvr>
                                      <p:tavLst>
                                        <p:tav tm="0">
                                          <p:val>
                                            <p:strVal val="#ppt_h"/>
                                          </p:val>
                                        </p:tav>
                                        <p:tav tm="100000">
                                          <p:val>
                                            <p:strVal val="#ppt_h"/>
                                          </p:val>
                                        </p:tav>
                                      </p:tavLst>
                                    </p:anim>
                                    <p:animEffect transition="in" filter="fade">
                                      <p:cBhvr>
                                        <p:cTn id="168"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15" grpId="0"/>
      <p:bldP spid="17" grpId="0"/>
      <p:bldP spid="19"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en-US" sz="4000" b="1">
                <a:solidFill>
                  <a:srgbClr val="FFFF99"/>
                </a:solidFill>
                <a:effectLst>
                  <a:outerShdw blurRad="38100" dist="38100" dir="2700000" algn="tl">
                    <a:srgbClr val="000000"/>
                  </a:outerShdw>
                </a:effectLst>
                <a:latin typeface="Arial" charset="0"/>
                <a:ea typeface="ＭＳ Ｐゴシック" charset="0"/>
                <a:cs typeface="Arial" charset="0"/>
              </a:rPr>
              <a:t>Stages of the Second Coming</a:t>
            </a:r>
          </a:p>
        </p:txBody>
      </p:sp>
      <p:graphicFrame>
        <p:nvGraphicFramePr>
          <p:cNvPr id="6" name="Table 5"/>
          <p:cNvGraphicFramePr>
            <a:graphicFrameLocks noGrp="1"/>
          </p:cNvGraphicFramePr>
          <p:nvPr/>
        </p:nvGraphicFramePr>
        <p:xfrm>
          <a:off x="152400" y="838200"/>
          <a:ext cx="8915400" cy="5578475"/>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Rapture</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Revelation</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Invisible</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and private as only believers see Christ and since God sends a powerful delusion through the Antichrist (2 Thess. 2:11)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Visible</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and public since "every eye shall see Him"  (Rev. 1:7)</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5240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11</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Fulfills a promise to the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Church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where Jew-Gentile distinctions do not exist (1 Thess. 4:15; cf. John 14:1-3; Eph. 2:11-16)</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Fulfills promises to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Israel</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of covenants made in the Old Testament (Gen. 12:1-3; Ps. 89; Isa. 11:11-14; cf. Rom. 11:26-27)</a:t>
                      </a: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12</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Evil begins to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increase</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(2 Thess. 2:1-12)</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Evil is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suppressed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(2 Thess. 1:7; Ps. 37:9-10)</a:t>
                      </a: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13</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Church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removed (1 Thess. 4:13-18)</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Satan</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removed (Rev. 20:1-3)</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50550" name="Text Box 16"/>
          <p:cNvSpPr txBox="1">
            <a:spLocks noChangeArrowheads="1"/>
          </p:cNvSpPr>
          <p:nvPr/>
        </p:nvSpPr>
        <p:spPr bwMode="auto">
          <a:xfrm>
            <a:off x="8388350" y="7143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210</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2780910881"/>
      </p:ext>
    </p:extLst>
  </p:cSld>
  <p:clrMapOvr>
    <a:masterClrMapping/>
  </p:clrMapOvr>
  <p:transition spd="med">
    <p:randomBar dir="vert"/>
  </p:transition>
</p:sld>
</file>

<file path=ppt/slides/slide14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en-US" sz="4000" b="1">
                <a:solidFill>
                  <a:srgbClr val="FFFF99"/>
                </a:solidFill>
                <a:effectLst>
                  <a:outerShdw blurRad="38100" dist="38100" dir="2700000" algn="tl">
                    <a:srgbClr val="000000"/>
                  </a:outerShdw>
                </a:effectLst>
                <a:latin typeface="Arial" charset="0"/>
                <a:ea typeface="ＭＳ Ｐゴシック" charset="0"/>
                <a:cs typeface="Arial" charset="0"/>
              </a:rPr>
              <a:t>Stages of the Second Coming</a:t>
            </a:r>
          </a:p>
        </p:txBody>
      </p:sp>
      <p:graphicFrame>
        <p:nvGraphicFramePr>
          <p:cNvPr id="6" name="Table 5"/>
          <p:cNvGraphicFramePr>
            <a:graphicFrameLocks noGrp="1"/>
          </p:cNvGraphicFramePr>
          <p:nvPr/>
        </p:nvGraphicFramePr>
        <p:xfrm>
          <a:off x="152400" y="838200"/>
          <a:ext cx="8915400" cy="4968875"/>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Rapture</a:t>
                      </a:r>
                    </a:p>
                  </a:txBody>
                  <a:tcPr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The Revelation</a:t>
                      </a:r>
                    </a:p>
                  </a:txBody>
                  <a:tcPr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14</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Christ shown as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Head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of the Church and all things (Eph. 1:10, 22; 4:15; Col. 1:18; 2:10)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Christ vindicated as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Messiah</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to Israel (Zech. 14:3-4; cf. Acts 1:6 with v. 11)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15</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Judgment seat of Christ for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believers</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(2 Cor. 5:10; 1 Cor. 3:13)</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Judgment of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Israel and Gentiles</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(Ezek. 20:34-38; Matt. 25; Zech. 14:4; cf. p. 160)</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16</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The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Lord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is at hand (Phil. 4:5)</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The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kingdom</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is at hand (Matt. 24:14)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17</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Nature subsequently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ruined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(Rev. 6–16)</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Nature subsequently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restored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(Rom. 8:19-22; Isa. 11:6-9; 35:9; 65:25)</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52598" name="Text Box 16"/>
          <p:cNvSpPr txBox="1">
            <a:spLocks noChangeArrowheads="1"/>
          </p:cNvSpPr>
          <p:nvPr/>
        </p:nvSpPr>
        <p:spPr bwMode="auto">
          <a:xfrm>
            <a:off x="8388350" y="7143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210</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4045914800"/>
      </p:ext>
    </p:extLst>
  </p:cSld>
  <p:clrMapOvr>
    <a:masterClrMapping/>
  </p:clrMapOvr>
  <p:transition spd="med">
    <p:randomBar dir="vert"/>
  </p:transition>
</p:sld>
</file>

<file path=ppt/slides/slide14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6562"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63"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64" name="Text Box 4"/>
          <p:cNvSpPr txBox="1">
            <a:spLocks noChangeArrowheads="1"/>
          </p:cNvSpPr>
          <p:nvPr/>
        </p:nvSpPr>
        <p:spPr bwMode="auto">
          <a:xfrm rot="-5400000">
            <a:off x="-654844" y="3752740"/>
            <a:ext cx="3116263" cy="646331"/>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Church Age</a:t>
            </a:r>
            <a:endParaRPr kumimoji="0" lang="en-US" sz="36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66565" name="Text Box 6"/>
          <p:cNvSpPr txBox="1">
            <a:spLocks noChangeArrowheads="1"/>
          </p:cNvSpPr>
          <p:nvPr/>
        </p:nvSpPr>
        <p:spPr bwMode="auto">
          <a:xfrm>
            <a:off x="1295400" y="1905000"/>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CCFF"/>
                </a:solidFill>
                <a:effectLst/>
                <a:uLnTx/>
                <a:uFillTx/>
                <a:latin typeface="Arial"/>
                <a:ea typeface="ＭＳ Ｐゴシック" charset="0"/>
                <a:cs typeface="Arial"/>
              </a:rPr>
              <a:t>Rapture</a:t>
            </a:r>
            <a:endParaRPr kumimoji="0" lang="en-US" sz="36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66566" name="Text Box 7"/>
          <p:cNvSpPr txBox="1">
            <a:spLocks noChangeArrowheads="1"/>
          </p:cNvSpPr>
          <p:nvPr/>
        </p:nvSpPr>
        <p:spPr bwMode="auto">
          <a:xfrm>
            <a:off x="1828800" y="3276600"/>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a:ea typeface="ＭＳ Ｐゴシック" charset="0"/>
                <a:cs typeface="Arial"/>
              </a:rPr>
              <a:t>Tribulation</a:t>
            </a:r>
            <a:endParaRPr kumimoji="0" lang="en-US" sz="36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67" name="Text Box 8"/>
          <p:cNvSpPr txBox="1">
            <a:spLocks noChangeArrowheads="1"/>
          </p:cNvSpPr>
          <p:nvPr/>
        </p:nvSpPr>
        <p:spPr bwMode="auto">
          <a:xfrm>
            <a:off x="1905000" y="42105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7 years</a:t>
            </a:r>
          </a:p>
        </p:txBody>
      </p:sp>
      <p:sp>
        <p:nvSpPr>
          <p:cNvPr id="66568" name="Text Box 9"/>
          <p:cNvSpPr txBox="1">
            <a:spLocks noChangeArrowheads="1"/>
          </p:cNvSpPr>
          <p:nvPr/>
        </p:nvSpPr>
        <p:spPr bwMode="auto">
          <a:xfrm>
            <a:off x="4724400" y="3276600"/>
            <a:ext cx="2971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rPr>
              <a:t>Millennium</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6569" name="Text Box 10"/>
          <p:cNvSpPr txBox="1">
            <a:spLocks noChangeArrowheads="1"/>
          </p:cNvSpPr>
          <p:nvPr/>
        </p:nvSpPr>
        <p:spPr bwMode="auto">
          <a:xfrm>
            <a:off x="4953000" y="42105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1000 years</a:t>
            </a:r>
          </a:p>
        </p:txBody>
      </p:sp>
      <p:sp>
        <p:nvSpPr>
          <p:cNvPr id="66570"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CC00"/>
                </a:solidFill>
                <a:effectLst/>
                <a:uLnTx/>
                <a:uFillTx/>
                <a:latin typeface="Arial"/>
                <a:ea typeface="ＭＳ Ｐゴシック" charset="0"/>
                <a:cs typeface="Arial"/>
              </a:rPr>
              <a:t>Eternal Kingdom</a:t>
            </a:r>
            <a:endParaRPr kumimoji="0" lang="en-US" sz="3600" b="0" i="0" u="none" strike="noStrike" kern="1200" cap="none" spc="0" normalizeH="0" baseline="0" noProof="0">
              <a:ln>
                <a:noFill/>
              </a:ln>
              <a:solidFill>
                <a:srgbClr val="FFCC00"/>
              </a:solidFill>
              <a:effectLst/>
              <a:uLnTx/>
              <a:uFillTx/>
              <a:latin typeface="Arial"/>
              <a:ea typeface="ＭＳ Ｐゴシック" charset="0"/>
              <a:cs typeface="Arial"/>
            </a:endParaRPr>
          </a:p>
        </p:txBody>
      </p:sp>
      <p:sp>
        <p:nvSpPr>
          <p:cNvPr id="66571"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Judgment</a:t>
            </a:r>
          </a:p>
        </p:txBody>
      </p:sp>
      <p:sp>
        <p:nvSpPr>
          <p:cNvPr id="66572"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73"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74" name="Rectangle 15"/>
          <p:cNvSpPr>
            <a:spLocks noGrp="1" noChangeArrowheads="1"/>
          </p:cNvSpPr>
          <p:nvPr>
            <p:ph type="title" idx="4294967295"/>
          </p:nvPr>
        </p:nvSpPr>
        <p:spPr>
          <a:xfrm>
            <a:off x="-1" y="0"/>
            <a:ext cx="8344289" cy="1077218"/>
          </a:xfrm>
          <a:noFill/>
        </p:spPr>
        <p:txBody>
          <a:bodyPr wrap="square" anchor="t">
            <a:spAutoFit/>
          </a:bodyPr>
          <a:lstStyle/>
          <a:p>
            <a:pPr>
              <a:spcBef>
                <a:spcPct val="50000"/>
              </a:spcBef>
            </a:pPr>
            <a:r>
              <a:rPr lang="en-US" altLang="ja-JP" sz="3200" b="1" dirty="0">
                <a:solidFill>
                  <a:srgbClr val="FFFF99"/>
                </a:solidFill>
                <a:latin typeface="Arial"/>
                <a:ea typeface="ＭＳ Ｐゴシック" charset="0"/>
                <a:cs typeface="Arial"/>
              </a:rPr>
              <a:t>A </a:t>
            </a:r>
            <a:r>
              <a:rPr lang="ru-RU" altLang="ja-JP" sz="3200" b="1" dirty="0">
                <a:solidFill>
                  <a:srgbClr val="FFFF99"/>
                </a:solidFill>
                <a:latin typeface="Arial"/>
                <a:ea typeface="ＭＳ Ｐゴシック" charset="0"/>
                <a:cs typeface="Arial"/>
              </a:rPr>
              <a:t>"</a:t>
            </a:r>
            <a:r>
              <a:rPr lang="en-US" sz="3200" b="1" dirty="0">
                <a:solidFill>
                  <a:srgbClr val="FFFF99"/>
                </a:solidFill>
                <a:latin typeface="Arial"/>
                <a:ea typeface="ＭＳ Ｐゴシック" charset="0"/>
                <a:cs typeface="Arial"/>
              </a:rPr>
              <a:t>Pre-</a:t>
            </a:r>
            <a:r>
              <a:rPr lang="en-US" sz="3200" b="1" dirty="0" err="1">
                <a:solidFill>
                  <a:srgbClr val="FFFF99"/>
                </a:solidFill>
                <a:latin typeface="Arial"/>
                <a:ea typeface="ＭＳ Ｐゴシック" charset="0"/>
                <a:cs typeface="Arial"/>
              </a:rPr>
              <a:t>Trib</a:t>
            </a:r>
            <a:r>
              <a:rPr lang="ru-RU" altLang="ja-JP" sz="3200" b="1" dirty="0">
                <a:solidFill>
                  <a:srgbClr val="FFFF99"/>
                </a:solidFill>
                <a:latin typeface="Arial"/>
                <a:ea typeface="ＭＳ Ｐゴシック" charset="0"/>
                <a:cs typeface="Arial"/>
              </a:rPr>
              <a:t>"</a:t>
            </a:r>
            <a:r>
              <a:rPr lang="en-US" sz="3200" b="1" dirty="0">
                <a:solidFill>
                  <a:srgbClr val="FFFF99"/>
                </a:solidFill>
                <a:latin typeface="Arial"/>
                <a:ea typeface="ＭＳ Ｐゴシック" charset="0"/>
                <a:cs typeface="Arial"/>
              </a:rPr>
              <a:t> Rapture explains how the Millennium will have both babies &amp; death</a:t>
            </a:r>
          </a:p>
        </p:txBody>
      </p:sp>
      <p:sp>
        <p:nvSpPr>
          <p:cNvPr id="66576" name="Text Box 17"/>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CCFF"/>
                </a:solidFill>
                <a:effectLst/>
                <a:uLnTx/>
                <a:uFillTx/>
                <a:latin typeface="Arial"/>
                <a:ea typeface="ＭＳ Ｐゴシック" charset="0"/>
                <a:cs typeface="Arial"/>
              </a:rPr>
              <a:t>Second Coming</a:t>
            </a:r>
            <a:endParaRPr kumimoji="0" lang="en-US" sz="36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0" name="Right Arrow 19"/>
          <p:cNvSpPr>
            <a:spLocks noChangeArrowheads="1"/>
          </p:cNvSpPr>
          <p:nvPr/>
        </p:nvSpPr>
        <p:spPr bwMode="auto">
          <a:xfrm>
            <a:off x="5029200" y="3733800"/>
            <a:ext cx="3810000" cy="685800"/>
          </a:xfrm>
          <a:prstGeom prst="rightArrow">
            <a:avLst>
              <a:gd name="adj1" fmla="val 50000"/>
              <a:gd name="adj2" fmla="val 50000"/>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2240" name="Text Box 5"/>
          <p:cNvSpPr txBox="1">
            <a:spLocks noChangeArrowheads="1"/>
          </p:cNvSpPr>
          <p:nvPr/>
        </p:nvSpPr>
        <p:spPr bwMode="auto">
          <a:xfrm>
            <a:off x="-1" y="4856172"/>
            <a:ext cx="4237427" cy="193899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At the Rapture, believers will go to heaven and unbelievers remain on earth—the Tribulation will start 0% Christian.</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 name="Text Box 5"/>
          <p:cNvSpPr txBox="1">
            <a:spLocks noChangeArrowheads="1"/>
          </p:cNvSpPr>
          <p:nvPr/>
        </p:nvSpPr>
        <p:spPr bwMode="auto">
          <a:xfrm>
            <a:off x="4403600" y="4838031"/>
            <a:ext cx="4740399" cy="193899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After the Tribulation, believers on earth will enter the Millennium in their mortal bodies—the Millennium will start 100% Christian.</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2" name="Curved Down Arrow 21"/>
          <p:cNvSpPr>
            <a:spLocks noChangeArrowheads="1"/>
          </p:cNvSpPr>
          <p:nvPr/>
        </p:nvSpPr>
        <p:spPr bwMode="auto">
          <a:xfrm rot="10800000" flipH="1" flipV="1">
            <a:off x="661088" y="3273989"/>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435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4" name="Right Arrow 23"/>
          <p:cNvSpPr>
            <a:spLocks noChangeArrowheads="1"/>
          </p:cNvSpPr>
          <p:nvPr/>
        </p:nvSpPr>
        <p:spPr bwMode="auto">
          <a:xfrm>
            <a:off x="5543064" y="1157971"/>
            <a:ext cx="818999" cy="685800"/>
          </a:xfrm>
          <a:prstGeom prst="rightArrow">
            <a:avLst>
              <a:gd name="adj1" fmla="val 50000"/>
              <a:gd name="adj2" fmla="val 50000"/>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5" name="Text Box 9"/>
          <p:cNvSpPr txBox="1">
            <a:spLocks noChangeArrowheads="1"/>
          </p:cNvSpPr>
          <p:nvPr/>
        </p:nvSpPr>
        <p:spPr bwMode="auto">
          <a:xfrm>
            <a:off x="6433276" y="1199318"/>
            <a:ext cx="229527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Christians</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6" name="Curved Down Arrow 25"/>
          <p:cNvSpPr>
            <a:spLocks noChangeArrowheads="1"/>
          </p:cNvSpPr>
          <p:nvPr/>
        </p:nvSpPr>
        <p:spPr bwMode="auto">
          <a:xfrm rot="10800000" flipH="1" flipV="1">
            <a:off x="5566818" y="1922971"/>
            <a:ext cx="974395" cy="415582"/>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 name="Text Box 9"/>
          <p:cNvSpPr txBox="1">
            <a:spLocks noChangeArrowheads="1"/>
          </p:cNvSpPr>
          <p:nvPr/>
        </p:nvSpPr>
        <p:spPr bwMode="auto">
          <a:xfrm>
            <a:off x="6433277" y="1804697"/>
            <a:ext cx="2295273"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Those remaining </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8" name="Curved Down Arrow 27"/>
          <p:cNvSpPr>
            <a:spLocks noChangeArrowheads="1"/>
          </p:cNvSpPr>
          <p:nvPr/>
        </p:nvSpPr>
        <p:spPr bwMode="auto">
          <a:xfrm rot="10800000" flipH="1" flipV="1">
            <a:off x="4150734" y="3273989"/>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47443743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2240"/>
                                        </p:tgtEl>
                                        <p:attrNameLst>
                                          <p:attrName>style.visibility</p:attrName>
                                        </p:attrNameLst>
                                      </p:cBhvr>
                                      <p:to>
                                        <p:strVal val="visible"/>
                                      </p:to>
                                    </p:set>
                                  </p:childTnLst>
                                </p:cTn>
                              </p:par>
                            </p:childTnLst>
                          </p:cTn>
                        </p:par>
                      </p:childTnLst>
                    </p:cTn>
                  </p:par>
                  <p:par>
                    <p:cTn id="22" fill="hold">
                      <p:stCondLst>
                        <p:cond delay="indefinite"/>
                      </p:stCondLst>
                      <p:childTnLst>
                        <p:par>
                          <p:cTn id="23" fill="hold" nodeType="after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52240" grpId="0" animBg="1"/>
      <p:bldP spid="21" grpId="0" animBg="1"/>
      <p:bldP spid="22" grpId="0" animBg="1"/>
      <p:bldP spid="28"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4626"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0963"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154628" name="Text Box 4"/>
          <p:cNvSpPr txBox="1">
            <a:spLocks noChangeArrowheads="1"/>
          </p:cNvSpPr>
          <p:nvPr/>
        </p:nvSpPr>
        <p:spPr bwMode="auto">
          <a:xfrm rot="16200000">
            <a:off x="-673894" y="3752741"/>
            <a:ext cx="311626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FFFFFF"/>
                </a:solidFill>
                <a:latin typeface="Arial"/>
                <a:cs typeface="Arial"/>
              </a:rPr>
              <a:t>Church Age</a:t>
            </a:r>
            <a:endParaRPr lang="en-US" sz="3600">
              <a:solidFill>
                <a:srgbClr val="FFFFFF"/>
              </a:solidFill>
              <a:latin typeface="Arial"/>
              <a:cs typeface="Arial"/>
            </a:endParaRPr>
          </a:p>
        </p:txBody>
      </p:sp>
      <p:sp>
        <p:nvSpPr>
          <p:cNvPr id="40965" name="Text Box 5"/>
          <p:cNvSpPr txBox="1">
            <a:spLocks noChangeArrowheads="1"/>
          </p:cNvSpPr>
          <p:nvPr/>
        </p:nvSpPr>
        <p:spPr bwMode="auto">
          <a:xfrm>
            <a:off x="34290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00CCFF"/>
                </a:solidFill>
                <a:latin typeface="Arial"/>
                <a:cs typeface="Arial"/>
              </a:rPr>
              <a:t>Second Coming</a:t>
            </a:r>
            <a:endParaRPr lang="en-US" sz="3600">
              <a:solidFill>
                <a:srgbClr val="000000"/>
              </a:solidFill>
              <a:latin typeface="Arial"/>
              <a:cs typeface="Arial"/>
            </a:endParaRPr>
          </a:p>
        </p:txBody>
      </p:sp>
      <p:sp>
        <p:nvSpPr>
          <p:cNvPr id="40966" name="Text Box 6"/>
          <p:cNvSpPr txBox="1">
            <a:spLocks noChangeArrowheads="1"/>
          </p:cNvSpPr>
          <p:nvPr/>
        </p:nvSpPr>
        <p:spPr bwMode="auto">
          <a:xfrm>
            <a:off x="1295400" y="1812925"/>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00CCFF"/>
                </a:solidFill>
                <a:latin typeface="Arial"/>
                <a:cs typeface="Arial"/>
              </a:rPr>
              <a:t>Rapture</a:t>
            </a:r>
            <a:endParaRPr lang="en-US" sz="3600">
              <a:solidFill>
                <a:srgbClr val="FFFFFF"/>
              </a:solidFill>
              <a:latin typeface="Arial"/>
              <a:cs typeface="Arial"/>
            </a:endParaRPr>
          </a:p>
        </p:txBody>
      </p:sp>
      <p:sp>
        <p:nvSpPr>
          <p:cNvPr id="40967" name="Text Box 7"/>
          <p:cNvSpPr txBox="1">
            <a:spLocks noChangeArrowheads="1"/>
          </p:cNvSpPr>
          <p:nvPr/>
        </p:nvSpPr>
        <p:spPr bwMode="auto">
          <a:xfrm>
            <a:off x="1828800" y="3276600"/>
            <a:ext cx="2514600" cy="64633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dirty="0">
                <a:solidFill>
                  <a:srgbClr val="FFFFFF"/>
                </a:solidFill>
                <a:latin typeface="Arial"/>
                <a:cs typeface="Arial"/>
              </a:rPr>
              <a:t>Tribulation</a:t>
            </a:r>
            <a:endParaRPr lang="en-US" sz="3600" dirty="0">
              <a:solidFill>
                <a:srgbClr val="000000"/>
              </a:solidFill>
              <a:latin typeface="Arial"/>
              <a:cs typeface="Arial"/>
            </a:endParaRPr>
          </a:p>
        </p:txBody>
      </p:sp>
      <p:sp>
        <p:nvSpPr>
          <p:cNvPr id="40968"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dirty="0">
                <a:solidFill>
                  <a:srgbClr val="FFFF00"/>
                </a:solidFill>
                <a:latin typeface="Arial"/>
                <a:cs typeface="Arial"/>
              </a:rPr>
              <a:t>7 years</a:t>
            </a:r>
          </a:p>
        </p:txBody>
      </p:sp>
      <p:sp>
        <p:nvSpPr>
          <p:cNvPr id="40969" name="Text Box 9"/>
          <p:cNvSpPr txBox="1">
            <a:spLocks noChangeArrowheads="1"/>
          </p:cNvSpPr>
          <p:nvPr/>
        </p:nvSpPr>
        <p:spPr bwMode="auto">
          <a:xfrm>
            <a:off x="4724400" y="3276600"/>
            <a:ext cx="2971800" cy="64633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a:solidFill>
                  <a:srgbClr val="FFFFFF"/>
                </a:solidFill>
                <a:latin typeface="Arial"/>
                <a:cs typeface="Arial"/>
              </a:rPr>
              <a:t>Millennium</a:t>
            </a:r>
            <a:endParaRPr lang="en-US" sz="3600">
              <a:solidFill>
                <a:srgbClr val="000000"/>
              </a:solidFill>
              <a:latin typeface="Arial"/>
              <a:cs typeface="Arial"/>
            </a:endParaRPr>
          </a:p>
        </p:txBody>
      </p:sp>
      <p:sp>
        <p:nvSpPr>
          <p:cNvPr id="40970"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a:solidFill>
                  <a:srgbClr val="FFFF00"/>
                </a:solidFill>
                <a:latin typeface="Arial"/>
                <a:cs typeface="Arial"/>
              </a:rPr>
              <a:t>1000 years</a:t>
            </a:r>
          </a:p>
        </p:txBody>
      </p:sp>
      <p:sp>
        <p:nvSpPr>
          <p:cNvPr id="40972" name="Text Box 12"/>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FFCC00"/>
                </a:solidFill>
                <a:latin typeface="Arial"/>
                <a:cs typeface="Arial"/>
              </a:rPr>
              <a:t>Eternal Kingdom</a:t>
            </a:r>
            <a:endParaRPr lang="en-US" sz="3600">
              <a:solidFill>
                <a:srgbClr val="FFCC00"/>
              </a:solidFill>
              <a:latin typeface="Arial"/>
              <a:cs typeface="Arial"/>
            </a:endParaRPr>
          </a:p>
        </p:txBody>
      </p:sp>
      <p:sp>
        <p:nvSpPr>
          <p:cNvPr id="40973" name="Text Box 13"/>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3600" b="1">
                <a:solidFill>
                  <a:srgbClr val="FF0066"/>
                </a:solidFill>
                <a:latin typeface="Arial"/>
                <a:cs typeface="Arial"/>
              </a:rPr>
              <a:t>Judgment</a:t>
            </a:r>
            <a:endParaRPr lang="en-US" sz="3600" b="1">
              <a:solidFill>
                <a:srgbClr val="000000"/>
              </a:solidFill>
              <a:latin typeface="Arial"/>
              <a:cs typeface="Arial"/>
            </a:endParaRPr>
          </a:p>
        </p:txBody>
      </p:sp>
      <p:sp>
        <p:nvSpPr>
          <p:cNvPr id="40974" name="Line 14"/>
          <p:cNvSpPr>
            <a:spLocks noChangeShapeType="1"/>
          </p:cNvSpPr>
          <p:nvPr/>
        </p:nvSpPr>
        <p:spPr bwMode="auto">
          <a:xfrm>
            <a:off x="3125788"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0975" name="Line 15"/>
          <p:cNvSpPr>
            <a:spLocks noChangeShapeType="1"/>
          </p:cNvSpPr>
          <p:nvPr/>
        </p:nvSpPr>
        <p:spPr bwMode="auto">
          <a:xfrm flipV="1">
            <a:off x="3124200"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0976" name="Rectangle 16"/>
          <p:cNvSpPr>
            <a:spLocks noChangeArrowheads="1"/>
          </p:cNvSpPr>
          <p:nvPr/>
        </p:nvSpPr>
        <p:spPr bwMode="auto">
          <a:xfrm>
            <a:off x="457200" y="2514600"/>
            <a:ext cx="2514600" cy="3200400"/>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154640" name="Rectangle 17"/>
          <p:cNvSpPr>
            <a:spLocks noGrp="1" noChangeArrowheads="1"/>
          </p:cNvSpPr>
          <p:nvPr>
            <p:ph type="title" idx="4294967295"/>
          </p:nvPr>
        </p:nvSpPr>
        <p:spPr>
          <a:xfrm>
            <a:off x="762000" y="533400"/>
            <a:ext cx="7772400" cy="707886"/>
          </a:xfrm>
          <a:noFill/>
        </p:spPr>
        <p:txBody>
          <a:bodyPr anchor="t">
            <a:spAutoFit/>
          </a:bodyPr>
          <a:lstStyle/>
          <a:p>
            <a:pPr>
              <a:spcBef>
                <a:spcPct val="50000"/>
              </a:spcBef>
            </a:pPr>
            <a:r>
              <a:rPr lang="en-US" sz="4000" b="1" dirty="0">
                <a:solidFill>
                  <a:srgbClr val="FFFF99"/>
                </a:solidFill>
                <a:latin typeface="Arial"/>
                <a:ea typeface="ＭＳ Ｐゴシック" charset="0"/>
                <a:cs typeface="Arial"/>
              </a:rPr>
              <a:t>"Mid-</a:t>
            </a:r>
            <a:r>
              <a:rPr lang="en-US" sz="4000" b="1" dirty="0" err="1">
                <a:solidFill>
                  <a:srgbClr val="FFFF99"/>
                </a:solidFill>
                <a:latin typeface="Arial"/>
                <a:ea typeface="ＭＳ Ｐゴシック" charset="0"/>
                <a:cs typeface="Arial"/>
              </a:rPr>
              <a:t>Trib</a:t>
            </a:r>
            <a:r>
              <a:rPr lang="en-US" sz="4000" b="1" dirty="0">
                <a:solidFill>
                  <a:srgbClr val="FFFF99"/>
                </a:solidFill>
                <a:latin typeface="Arial"/>
                <a:ea typeface="ＭＳ Ｐゴシック" charset="0"/>
                <a:cs typeface="Arial"/>
              </a:rPr>
              <a:t>" Rapture</a:t>
            </a:r>
          </a:p>
        </p:txBody>
      </p:sp>
      <p:sp>
        <p:nvSpPr>
          <p:cNvPr id="154641" name="Text Box 18"/>
          <p:cNvSpPr txBox="1">
            <a:spLocks noChangeArrowheads="1"/>
          </p:cNvSpPr>
          <p:nvPr/>
        </p:nvSpPr>
        <p:spPr bwMode="auto">
          <a:xfrm>
            <a:off x="8382000"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208</a:t>
            </a:r>
            <a:endParaRPr lang="en-US" b="1" dirty="0">
              <a:solidFill>
                <a:srgbClr val="000000"/>
              </a:solidFill>
              <a:latin typeface="Arial"/>
              <a:cs typeface="Arial"/>
            </a:endParaRPr>
          </a:p>
        </p:txBody>
      </p:sp>
    </p:spTree>
    <p:extLst>
      <p:ext uri="{BB962C8B-B14F-4D97-AF65-F5344CB8AC3E}">
        <p14:creationId xmlns:p14="http://schemas.microsoft.com/office/powerpoint/2010/main" val="411590039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0976"/>
                                        </p:tgtEl>
                                        <p:attrNameLst>
                                          <p:attrName>style.visibility</p:attrName>
                                        </p:attrNameLst>
                                      </p:cBhvr>
                                      <p:to>
                                        <p:strVal val="visible"/>
                                      </p:to>
                                    </p:set>
                                    <p:anim calcmode="lin" valueType="num">
                                      <p:cBhvr additive="base">
                                        <p:cTn id="7" dur="500" fill="hold"/>
                                        <p:tgtEl>
                                          <p:spTgt spid="40976"/>
                                        </p:tgtEl>
                                        <p:attrNameLst>
                                          <p:attrName>ppt_x</p:attrName>
                                        </p:attrNameLst>
                                      </p:cBhvr>
                                      <p:tavLst>
                                        <p:tav tm="0">
                                          <p:val>
                                            <p:strVal val="0-#ppt_w/2"/>
                                          </p:val>
                                        </p:tav>
                                        <p:tav tm="100000">
                                          <p:val>
                                            <p:strVal val="#ppt_x"/>
                                          </p:val>
                                        </p:tav>
                                      </p:tavLst>
                                    </p:anim>
                                    <p:anim calcmode="lin" valueType="num">
                                      <p:cBhvr additive="base">
                                        <p:cTn id="8" dur="500" fill="hold"/>
                                        <p:tgtEl>
                                          <p:spTgt spid="409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1000"/>
                                  </p:stCondLst>
                                  <p:childTnLst>
                                    <p:set>
                                      <p:cBhvr>
                                        <p:cTn id="11" dur="1" fill="hold">
                                          <p:stCondLst>
                                            <p:cond delay="0"/>
                                          </p:stCondLst>
                                        </p:cTn>
                                        <p:tgtEl>
                                          <p:spTgt spid="40967"/>
                                        </p:tgtEl>
                                        <p:attrNameLst>
                                          <p:attrName>style.visibility</p:attrName>
                                        </p:attrNameLst>
                                      </p:cBhvr>
                                      <p:to>
                                        <p:strVal val="visible"/>
                                      </p:to>
                                    </p:set>
                                    <p:anim calcmode="lin" valueType="num">
                                      <p:cBhvr>
                                        <p:cTn id="12" dur="500" fill="hold"/>
                                        <p:tgtEl>
                                          <p:spTgt spid="40967"/>
                                        </p:tgtEl>
                                        <p:attrNameLst>
                                          <p:attrName>ppt_w</p:attrName>
                                        </p:attrNameLst>
                                      </p:cBhvr>
                                      <p:tavLst>
                                        <p:tav tm="0">
                                          <p:val>
                                            <p:fltVal val="0"/>
                                          </p:val>
                                        </p:tav>
                                        <p:tav tm="100000">
                                          <p:val>
                                            <p:strVal val="#ppt_w"/>
                                          </p:val>
                                        </p:tav>
                                      </p:tavLst>
                                    </p:anim>
                                    <p:anim calcmode="lin" valueType="num">
                                      <p:cBhvr>
                                        <p:cTn id="13" dur="500" fill="hold"/>
                                        <p:tgtEl>
                                          <p:spTgt spid="40967"/>
                                        </p:tgtEl>
                                        <p:attrNameLst>
                                          <p:attrName>ppt_h</p:attrName>
                                        </p:attrNameLst>
                                      </p:cBhvr>
                                      <p:tavLst>
                                        <p:tav tm="0">
                                          <p:val>
                                            <p:fltVal val="0"/>
                                          </p:val>
                                        </p:tav>
                                        <p:tav tm="100000">
                                          <p:val>
                                            <p:strVal val="#ppt_h"/>
                                          </p:val>
                                        </p:tav>
                                      </p:tavLst>
                                    </p:anim>
                                  </p:childTnLst>
                                </p:cTn>
                              </p:par>
                            </p:childTnLst>
                          </p:cTn>
                        </p:par>
                        <p:par>
                          <p:cTn id="14" fill="hold" nodeType="afterGroup">
                            <p:stCondLst>
                              <p:cond delay="3000"/>
                            </p:stCondLst>
                            <p:childTnLst>
                              <p:par>
                                <p:cTn id="15" presetID="23" presetClass="entr" presetSubtype="16" fill="hold" grpId="0" nodeType="afterEffect">
                                  <p:stCondLst>
                                    <p:cond delay="0"/>
                                  </p:stCondLst>
                                  <p:childTnLst>
                                    <p:set>
                                      <p:cBhvr>
                                        <p:cTn id="16" dur="1" fill="hold">
                                          <p:stCondLst>
                                            <p:cond delay="0"/>
                                          </p:stCondLst>
                                        </p:cTn>
                                        <p:tgtEl>
                                          <p:spTgt spid="40968"/>
                                        </p:tgtEl>
                                        <p:attrNameLst>
                                          <p:attrName>style.visibility</p:attrName>
                                        </p:attrNameLst>
                                      </p:cBhvr>
                                      <p:to>
                                        <p:strVal val="visible"/>
                                      </p:to>
                                    </p:set>
                                    <p:anim calcmode="lin" valueType="num">
                                      <p:cBhvr>
                                        <p:cTn id="17" dur="500" fill="hold"/>
                                        <p:tgtEl>
                                          <p:spTgt spid="40968"/>
                                        </p:tgtEl>
                                        <p:attrNameLst>
                                          <p:attrName>ppt_w</p:attrName>
                                        </p:attrNameLst>
                                      </p:cBhvr>
                                      <p:tavLst>
                                        <p:tav tm="0">
                                          <p:val>
                                            <p:fltVal val="0"/>
                                          </p:val>
                                        </p:tav>
                                        <p:tav tm="100000">
                                          <p:val>
                                            <p:strVal val="#ppt_w"/>
                                          </p:val>
                                        </p:tav>
                                      </p:tavLst>
                                    </p:anim>
                                    <p:anim calcmode="lin" valueType="num">
                                      <p:cBhvr>
                                        <p:cTn id="18" dur="500" fill="hold"/>
                                        <p:tgtEl>
                                          <p:spTgt spid="40968"/>
                                        </p:tgtEl>
                                        <p:attrNameLst>
                                          <p:attrName>ppt_h</p:attrName>
                                        </p:attrNameLst>
                                      </p:cBhvr>
                                      <p:tavLst>
                                        <p:tav tm="0">
                                          <p:val>
                                            <p:fltVal val="0"/>
                                          </p:val>
                                        </p:tav>
                                        <p:tav tm="100000">
                                          <p:val>
                                            <p:strVal val="#ppt_h"/>
                                          </p:val>
                                        </p:tav>
                                      </p:tavLst>
                                    </p:anim>
                                  </p:childTnLst>
                                </p:cTn>
                              </p:par>
                            </p:childTnLst>
                          </p:cTn>
                        </p:par>
                        <p:par>
                          <p:cTn id="19" fill="hold" nodeType="afterGroup">
                            <p:stCondLst>
                              <p:cond delay="3500"/>
                            </p:stCondLst>
                            <p:childTnLst>
                              <p:par>
                                <p:cTn id="20" presetID="4" presetClass="entr" presetSubtype="32" fill="hold" grpId="0" nodeType="afterEffect">
                                  <p:stCondLst>
                                    <p:cond delay="2000"/>
                                  </p:stCondLst>
                                  <p:childTnLst>
                                    <p:set>
                                      <p:cBhvr>
                                        <p:cTn id="21" dur="1" fill="hold">
                                          <p:stCondLst>
                                            <p:cond delay="0"/>
                                          </p:stCondLst>
                                        </p:cTn>
                                        <p:tgtEl>
                                          <p:spTgt spid="40966"/>
                                        </p:tgtEl>
                                        <p:attrNameLst>
                                          <p:attrName>style.visibility</p:attrName>
                                        </p:attrNameLst>
                                      </p:cBhvr>
                                      <p:to>
                                        <p:strVal val="visible"/>
                                      </p:to>
                                    </p:set>
                                    <p:animEffect transition="in" filter="box(out)">
                                      <p:cBhvr>
                                        <p:cTn id="22" dur="500"/>
                                        <p:tgtEl>
                                          <p:spTgt spid="40966"/>
                                        </p:tgtEl>
                                      </p:cBhvr>
                                    </p:animEffect>
                                  </p:childTnLst>
                                </p:cTn>
                              </p:par>
                            </p:childTnLst>
                          </p:cTn>
                        </p:par>
                        <p:par>
                          <p:cTn id="23" fill="hold" nodeType="afterGroup">
                            <p:stCondLst>
                              <p:cond delay="6000"/>
                            </p:stCondLst>
                            <p:childTnLst>
                              <p:par>
                                <p:cTn id="24" presetID="2" presetClass="entr" presetSubtype="1" fill="hold" grpId="0" nodeType="afterEffect">
                                  <p:stCondLst>
                                    <p:cond delay="1000"/>
                                  </p:stCondLst>
                                  <p:childTnLst>
                                    <p:set>
                                      <p:cBhvr>
                                        <p:cTn id="25" dur="1" fill="hold">
                                          <p:stCondLst>
                                            <p:cond delay="0"/>
                                          </p:stCondLst>
                                        </p:cTn>
                                        <p:tgtEl>
                                          <p:spTgt spid="40974"/>
                                        </p:tgtEl>
                                        <p:attrNameLst>
                                          <p:attrName>style.visibility</p:attrName>
                                        </p:attrNameLst>
                                      </p:cBhvr>
                                      <p:to>
                                        <p:strVal val="visible"/>
                                      </p:to>
                                    </p:set>
                                    <p:anim calcmode="lin" valueType="num">
                                      <p:cBhvr additive="base">
                                        <p:cTn id="26" dur="500" fill="hold"/>
                                        <p:tgtEl>
                                          <p:spTgt spid="40974"/>
                                        </p:tgtEl>
                                        <p:attrNameLst>
                                          <p:attrName>ppt_x</p:attrName>
                                        </p:attrNameLst>
                                      </p:cBhvr>
                                      <p:tavLst>
                                        <p:tav tm="0">
                                          <p:val>
                                            <p:strVal val="#ppt_x"/>
                                          </p:val>
                                        </p:tav>
                                        <p:tav tm="100000">
                                          <p:val>
                                            <p:strVal val="#ppt_x"/>
                                          </p:val>
                                        </p:tav>
                                      </p:tavLst>
                                    </p:anim>
                                    <p:anim calcmode="lin" valueType="num">
                                      <p:cBhvr additive="base">
                                        <p:cTn id="27" dur="500" fill="hold"/>
                                        <p:tgtEl>
                                          <p:spTgt spid="40974"/>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7500"/>
                            </p:stCondLst>
                            <p:childTnLst>
                              <p:par>
                                <p:cTn id="29" presetID="2" presetClass="entr" presetSubtype="4" fill="hold" grpId="0" nodeType="afterEffect">
                                  <p:stCondLst>
                                    <p:cond delay="0"/>
                                  </p:stCondLst>
                                  <p:childTnLst>
                                    <p:set>
                                      <p:cBhvr>
                                        <p:cTn id="30" dur="1" fill="hold">
                                          <p:stCondLst>
                                            <p:cond delay="0"/>
                                          </p:stCondLst>
                                        </p:cTn>
                                        <p:tgtEl>
                                          <p:spTgt spid="40975"/>
                                        </p:tgtEl>
                                        <p:attrNameLst>
                                          <p:attrName>style.visibility</p:attrName>
                                        </p:attrNameLst>
                                      </p:cBhvr>
                                      <p:to>
                                        <p:strVal val="visible"/>
                                      </p:to>
                                    </p:set>
                                    <p:anim calcmode="lin" valueType="num">
                                      <p:cBhvr additive="base">
                                        <p:cTn id="31" dur="500" fill="hold"/>
                                        <p:tgtEl>
                                          <p:spTgt spid="40975"/>
                                        </p:tgtEl>
                                        <p:attrNameLst>
                                          <p:attrName>ppt_x</p:attrName>
                                        </p:attrNameLst>
                                      </p:cBhvr>
                                      <p:tavLst>
                                        <p:tav tm="0">
                                          <p:val>
                                            <p:strVal val="#ppt_x"/>
                                          </p:val>
                                        </p:tav>
                                        <p:tav tm="100000">
                                          <p:val>
                                            <p:strVal val="#ppt_x"/>
                                          </p:val>
                                        </p:tav>
                                      </p:tavLst>
                                    </p:anim>
                                    <p:anim calcmode="lin" valueType="num">
                                      <p:cBhvr additive="base">
                                        <p:cTn id="32" dur="500" fill="hold"/>
                                        <p:tgtEl>
                                          <p:spTgt spid="40975"/>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8000"/>
                            </p:stCondLst>
                            <p:childTnLst>
                              <p:par>
                                <p:cTn id="34" presetID="2" presetClass="entr" presetSubtype="1" fill="hold" grpId="0" nodeType="afterEffect">
                                  <p:stCondLst>
                                    <p:cond delay="2000"/>
                                  </p:stCondLst>
                                  <p:childTnLst>
                                    <p:set>
                                      <p:cBhvr>
                                        <p:cTn id="35" dur="1" fill="hold">
                                          <p:stCondLst>
                                            <p:cond delay="0"/>
                                          </p:stCondLst>
                                        </p:cTn>
                                        <p:tgtEl>
                                          <p:spTgt spid="40965"/>
                                        </p:tgtEl>
                                        <p:attrNameLst>
                                          <p:attrName>style.visibility</p:attrName>
                                        </p:attrNameLst>
                                      </p:cBhvr>
                                      <p:to>
                                        <p:strVal val="visible"/>
                                      </p:to>
                                    </p:set>
                                    <p:anim calcmode="lin" valueType="num">
                                      <p:cBhvr additive="base">
                                        <p:cTn id="36" dur="500" fill="hold"/>
                                        <p:tgtEl>
                                          <p:spTgt spid="40965"/>
                                        </p:tgtEl>
                                        <p:attrNameLst>
                                          <p:attrName>ppt_x</p:attrName>
                                        </p:attrNameLst>
                                      </p:cBhvr>
                                      <p:tavLst>
                                        <p:tav tm="0">
                                          <p:val>
                                            <p:strVal val="#ppt_x"/>
                                          </p:val>
                                        </p:tav>
                                        <p:tav tm="100000">
                                          <p:val>
                                            <p:strVal val="#ppt_x"/>
                                          </p:val>
                                        </p:tav>
                                      </p:tavLst>
                                    </p:anim>
                                    <p:anim calcmode="lin" valueType="num">
                                      <p:cBhvr additive="base">
                                        <p:cTn id="37" dur="500" fill="hold"/>
                                        <p:tgtEl>
                                          <p:spTgt spid="40965"/>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 presetClass="entr" presetSubtype="1" fill="hold" grpId="0" nodeType="afterEffect">
                                  <p:stCondLst>
                                    <p:cond delay="0"/>
                                  </p:stCondLst>
                                  <p:childTnLst>
                                    <p:set>
                                      <p:cBhvr>
                                        <p:cTn id="40" dur="1" fill="hold">
                                          <p:stCondLst>
                                            <p:cond delay="0"/>
                                          </p:stCondLst>
                                        </p:cTn>
                                        <p:tgtEl>
                                          <p:spTgt spid="40963"/>
                                        </p:tgtEl>
                                        <p:attrNameLst>
                                          <p:attrName>style.visibility</p:attrName>
                                        </p:attrNameLst>
                                      </p:cBhvr>
                                      <p:to>
                                        <p:strVal val="visible"/>
                                      </p:to>
                                    </p:set>
                                    <p:anim calcmode="lin" valueType="num">
                                      <p:cBhvr additive="base">
                                        <p:cTn id="41" dur="500" fill="hold"/>
                                        <p:tgtEl>
                                          <p:spTgt spid="40963"/>
                                        </p:tgtEl>
                                        <p:attrNameLst>
                                          <p:attrName>ppt_x</p:attrName>
                                        </p:attrNameLst>
                                      </p:cBhvr>
                                      <p:tavLst>
                                        <p:tav tm="0">
                                          <p:val>
                                            <p:strVal val="#ppt_x"/>
                                          </p:val>
                                        </p:tav>
                                        <p:tav tm="100000">
                                          <p:val>
                                            <p:strVal val="#ppt_x"/>
                                          </p:val>
                                        </p:tav>
                                      </p:tavLst>
                                    </p:anim>
                                    <p:anim calcmode="lin" valueType="num">
                                      <p:cBhvr additive="base">
                                        <p:cTn id="42" dur="500" fill="hold"/>
                                        <p:tgtEl>
                                          <p:spTgt spid="40963"/>
                                        </p:tgtEl>
                                        <p:attrNameLst>
                                          <p:attrName>ppt_y</p:attrName>
                                        </p:attrNameLst>
                                      </p:cBhvr>
                                      <p:tavLst>
                                        <p:tav tm="0">
                                          <p:val>
                                            <p:strVal val="0-#ppt_h/2"/>
                                          </p:val>
                                        </p:tav>
                                        <p:tav tm="100000">
                                          <p:val>
                                            <p:strVal val="#ppt_y"/>
                                          </p:val>
                                        </p:tav>
                                      </p:tavLst>
                                    </p:anim>
                                  </p:childTnLst>
                                </p:cTn>
                              </p:par>
                            </p:childTnLst>
                          </p:cTn>
                        </p:par>
                        <p:par>
                          <p:cTn id="43" fill="hold" nodeType="afterGroup">
                            <p:stCondLst>
                              <p:cond delay="11000"/>
                            </p:stCondLst>
                            <p:childTnLst>
                              <p:par>
                                <p:cTn id="44" presetID="23" presetClass="entr" presetSubtype="16" fill="hold" grpId="0" nodeType="afterEffect">
                                  <p:stCondLst>
                                    <p:cond delay="1000"/>
                                  </p:stCondLst>
                                  <p:childTnLst>
                                    <p:set>
                                      <p:cBhvr>
                                        <p:cTn id="45" dur="1" fill="hold">
                                          <p:stCondLst>
                                            <p:cond delay="0"/>
                                          </p:stCondLst>
                                        </p:cTn>
                                        <p:tgtEl>
                                          <p:spTgt spid="40969"/>
                                        </p:tgtEl>
                                        <p:attrNameLst>
                                          <p:attrName>style.visibility</p:attrName>
                                        </p:attrNameLst>
                                      </p:cBhvr>
                                      <p:to>
                                        <p:strVal val="visible"/>
                                      </p:to>
                                    </p:set>
                                    <p:anim calcmode="lin" valueType="num">
                                      <p:cBhvr>
                                        <p:cTn id="46" dur="500" fill="hold"/>
                                        <p:tgtEl>
                                          <p:spTgt spid="40969"/>
                                        </p:tgtEl>
                                        <p:attrNameLst>
                                          <p:attrName>ppt_w</p:attrName>
                                        </p:attrNameLst>
                                      </p:cBhvr>
                                      <p:tavLst>
                                        <p:tav tm="0">
                                          <p:val>
                                            <p:fltVal val="0"/>
                                          </p:val>
                                        </p:tav>
                                        <p:tav tm="100000">
                                          <p:val>
                                            <p:strVal val="#ppt_w"/>
                                          </p:val>
                                        </p:tav>
                                      </p:tavLst>
                                    </p:anim>
                                    <p:anim calcmode="lin" valueType="num">
                                      <p:cBhvr>
                                        <p:cTn id="47" dur="500" fill="hold"/>
                                        <p:tgtEl>
                                          <p:spTgt spid="40969"/>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3" presetClass="entr" presetSubtype="16" fill="hold" grpId="0" nodeType="afterEffect">
                                  <p:stCondLst>
                                    <p:cond delay="0"/>
                                  </p:stCondLst>
                                  <p:childTnLst>
                                    <p:set>
                                      <p:cBhvr>
                                        <p:cTn id="50" dur="1" fill="hold">
                                          <p:stCondLst>
                                            <p:cond delay="0"/>
                                          </p:stCondLst>
                                        </p:cTn>
                                        <p:tgtEl>
                                          <p:spTgt spid="40970"/>
                                        </p:tgtEl>
                                        <p:attrNameLst>
                                          <p:attrName>style.visibility</p:attrName>
                                        </p:attrNameLst>
                                      </p:cBhvr>
                                      <p:to>
                                        <p:strVal val="visible"/>
                                      </p:to>
                                    </p:set>
                                    <p:anim calcmode="lin" valueType="num">
                                      <p:cBhvr>
                                        <p:cTn id="51" dur="500" fill="hold"/>
                                        <p:tgtEl>
                                          <p:spTgt spid="40970"/>
                                        </p:tgtEl>
                                        <p:attrNameLst>
                                          <p:attrName>ppt_w</p:attrName>
                                        </p:attrNameLst>
                                      </p:cBhvr>
                                      <p:tavLst>
                                        <p:tav tm="0">
                                          <p:val>
                                            <p:fltVal val="0"/>
                                          </p:val>
                                        </p:tav>
                                        <p:tav tm="100000">
                                          <p:val>
                                            <p:strVal val="#ppt_w"/>
                                          </p:val>
                                        </p:tav>
                                      </p:tavLst>
                                    </p:anim>
                                    <p:anim calcmode="lin" valueType="num">
                                      <p:cBhvr>
                                        <p:cTn id="52" dur="500" fill="hold"/>
                                        <p:tgtEl>
                                          <p:spTgt spid="40970"/>
                                        </p:tgtEl>
                                        <p:attrNameLst>
                                          <p:attrName>ppt_h</p:attrName>
                                        </p:attrNameLst>
                                      </p:cBhvr>
                                      <p:tavLst>
                                        <p:tav tm="0">
                                          <p:val>
                                            <p:fltVal val="0"/>
                                          </p:val>
                                        </p:tav>
                                        <p:tav tm="100000">
                                          <p:val>
                                            <p:strVal val="#ppt_h"/>
                                          </p:val>
                                        </p:tav>
                                      </p:tavLst>
                                    </p:anim>
                                  </p:childTnLst>
                                </p:cTn>
                              </p:par>
                            </p:childTnLst>
                          </p:cTn>
                        </p:par>
                        <p:par>
                          <p:cTn id="53" fill="hold" nodeType="afterGroup">
                            <p:stCondLst>
                              <p:cond delay="13000"/>
                            </p:stCondLst>
                            <p:childTnLst>
                              <p:par>
                                <p:cTn id="54" presetID="2" presetClass="entr" presetSubtype="4" fill="hold" grpId="0" nodeType="afterEffect">
                                  <p:stCondLst>
                                    <p:cond delay="1000"/>
                                  </p:stCondLst>
                                  <p:childTnLst>
                                    <p:set>
                                      <p:cBhvr>
                                        <p:cTn id="55" dur="1" fill="hold">
                                          <p:stCondLst>
                                            <p:cond delay="0"/>
                                          </p:stCondLst>
                                        </p:cTn>
                                        <p:tgtEl>
                                          <p:spTgt spid="40973"/>
                                        </p:tgtEl>
                                        <p:attrNameLst>
                                          <p:attrName>style.visibility</p:attrName>
                                        </p:attrNameLst>
                                      </p:cBhvr>
                                      <p:to>
                                        <p:strVal val="visible"/>
                                      </p:to>
                                    </p:set>
                                    <p:anim calcmode="lin" valueType="num">
                                      <p:cBhvr additive="base">
                                        <p:cTn id="56" dur="500" fill="hold"/>
                                        <p:tgtEl>
                                          <p:spTgt spid="40973"/>
                                        </p:tgtEl>
                                        <p:attrNameLst>
                                          <p:attrName>ppt_x</p:attrName>
                                        </p:attrNameLst>
                                      </p:cBhvr>
                                      <p:tavLst>
                                        <p:tav tm="0">
                                          <p:val>
                                            <p:strVal val="#ppt_x"/>
                                          </p:val>
                                        </p:tav>
                                        <p:tav tm="100000">
                                          <p:val>
                                            <p:strVal val="#ppt_x"/>
                                          </p:val>
                                        </p:tav>
                                      </p:tavLst>
                                    </p:anim>
                                    <p:anim calcmode="lin" valueType="num">
                                      <p:cBhvr additive="base">
                                        <p:cTn id="57" dur="500" fill="hold"/>
                                        <p:tgtEl>
                                          <p:spTgt spid="40973"/>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14500"/>
                            </p:stCondLst>
                            <p:childTnLst>
                              <p:par>
                                <p:cTn id="59" presetID="2" presetClass="entr" presetSubtype="2" fill="hold" grpId="0" nodeType="afterEffect">
                                  <p:stCondLst>
                                    <p:cond delay="1000"/>
                                  </p:stCondLst>
                                  <p:childTnLst>
                                    <p:set>
                                      <p:cBhvr>
                                        <p:cTn id="60" dur="1" fill="hold">
                                          <p:stCondLst>
                                            <p:cond delay="0"/>
                                          </p:stCondLst>
                                        </p:cTn>
                                        <p:tgtEl>
                                          <p:spTgt spid="40972"/>
                                        </p:tgtEl>
                                        <p:attrNameLst>
                                          <p:attrName>style.visibility</p:attrName>
                                        </p:attrNameLst>
                                      </p:cBhvr>
                                      <p:to>
                                        <p:strVal val="visible"/>
                                      </p:to>
                                    </p:set>
                                    <p:anim calcmode="lin" valueType="num">
                                      <p:cBhvr additive="base">
                                        <p:cTn id="61" dur="500" fill="hold"/>
                                        <p:tgtEl>
                                          <p:spTgt spid="40972"/>
                                        </p:tgtEl>
                                        <p:attrNameLst>
                                          <p:attrName>ppt_x</p:attrName>
                                        </p:attrNameLst>
                                      </p:cBhvr>
                                      <p:tavLst>
                                        <p:tav tm="0">
                                          <p:val>
                                            <p:strVal val="1+#ppt_w/2"/>
                                          </p:val>
                                        </p:tav>
                                        <p:tav tm="100000">
                                          <p:val>
                                            <p:strVal val="#ppt_x"/>
                                          </p:val>
                                        </p:tav>
                                      </p:tavLst>
                                    </p:anim>
                                    <p:anim calcmode="lin" valueType="num">
                                      <p:cBhvr additive="base">
                                        <p:cTn id="62" dur="500" fill="hold"/>
                                        <p:tgtEl>
                                          <p:spTgt spid="409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animBg="1"/>
      <p:bldP spid="40965" grpId="0" autoUpdateAnimBg="0"/>
      <p:bldP spid="40966" grpId="0" autoUpdateAnimBg="0"/>
      <p:bldP spid="40967" grpId="0"/>
      <p:bldP spid="40968" grpId="0" autoUpdateAnimBg="0"/>
      <p:bldP spid="40969" grpId="0"/>
      <p:bldP spid="40970" grpId="0" autoUpdateAnimBg="0"/>
      <p:bldP spid="40972" grpId="0" autoUpdateAnimBg="0"/>
      <p:bldP spid="40973" grpId="0" autoUpdateAnimBg="0"/>
      <p:bldP spid="40974" grpId="0" animBg="1"/>
      <p:bldP spid="40975" grpId="0" animBg="1"/>
      <p:bldP spid="40976"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8722"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39939"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158724" name="Text Box 4"/>
          <p:cNvSpPr txBox="1">
            <a:spLocks noChangeArrowheads="1"/>
          </p:cNvSpPr>
          <p:nvPr/>
        </p:nvSpPr>
        <p:spPr bwMode="auto">
          <a:xfrm rot="16200000">
            <a:off x="-677068" y="3749566"/>
            <a:ext cx="311943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FFFFFF"/>
                </a:solidFill>
                <a:latin typeface="Arial"/>
                <a:cs typeface="Arial"/>
              </a:rPr>
              <a:t>Church Age</a:t>
            </a:r>
            <a:endParaRPr lang="en-US" sz="3600">
              <a:solidFill>
                <a:srgbClr val="FFFFFF"/>
              </a:solidFill>
              <a:latin typeface="Arial"/>
              <a:cs typeface="Arial"/>
            </a:endParaRPr>
          </a:p>
        </p:txBody>
      </p:sp>
      <p:sp>
        <p:nvSpPr>
          <p:cNvPr id="39941" name="Line 5"/>
          <p:cNvSpPr>
            <a:spLocks noChangeShapeType="1"/>
          </p:cNvSpPr>
          <p:nvPr/>
        </p:nvSpPr>
        <p:spPr bwMode="auto">
          <a:xfrm>
            <a:off x="4418013"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39942" name="Line 6"/>
          <p:cNvSpPr>
            <a:spLocks noChangeShapeType="1"/>
          </p:cNvSpPr>
          <p:nvPr/>
        </p:nvSpPr>
        <p:spPr bwMode="auto">
          <a:xfrm flipV="1">
            <a:off x="4416425"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39943" name="Text Box 7"/>
          <p:cNvSpPr txBox="1">
            <a:spLocks noChangeArrowheads="1"/>
          </p:cNvSpPr>
          <p:nvPr/>
        </p:nvSpPr>
        <p:spPr bwMode="auto">
          <a:xfrm>
            <a:off x="43434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00CCFF"/>
                </a:solidFill>
                <a:latin typeface="Arial"/>
                <a:cs typeface="Arial"/>
              </a:rPr>
              <a:t>Second Coming</a:t>
            </a:r>
            <a:endParaRPr lang="en-US" sz="3600">
              <a:solidFill>
                <a:srgbClr val="000000"/>
              </a:solidFill>
              <a:latin typeface="Arial"/>
              <a:cs typeface="Arial"/>
            </a:endParaRPr>
          </a:p>
        </p:txBody>
      </p:sp>
      <p:sp>
        <p:nvSpPr>
          <p:cNvPr id="39944" name="Text Box 8"/>
          <p:cNvSpPr txBox="1">
            <a:spLocks noChangeArrowheads="1"/>
          </p:cNvSpPr>
          <p:nvPr/>
        </p:nvSpPr>
        <p:spPr bwMode="auto">
          <a:xfrm>
            <a:off x="2286000" y="1905000"/>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00CCFF"/>
                </a:solidFill>
                <a:latin typeface="Arial"/>
                <a:cs typeface="Arial"/>
              </a:rPr>
              <a:t>Rapture</a:t>
            </a:r>
            <a:endParaRPr lang="en-US" sz="3600">
              <a:solidFill>
                <a:srgbClr val="FFFFFF"/>
              </a:solidFill>
              <a:latin typeface="Arial"/>
              <a:cs typeface="Arial"/>
            </a:endParaRPr>
          </a:p>
        </p:txBody>
      </p:sp>
      <p:sp>
        <p:nvSpPr>
          <p:cNvPr id="39945" name="Text Box 9"/>
          <p:cNvSpPr txBox="1">
            <a:spLocks noChangeArrowheads="1"/>
          </p:cNvSpPr>
          <p:nvPr/>
        </p:nvSpPr>
        <p:spPr bwMode="auto">
          <a:xfrm>
            <a:off x="1828800" y="3276600"/>
            <a:ext cx="2514600" cy="64633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dirty="0">
                <a:solidFill>
                  <a:srgbClr val="FFFFFF"/>
                </a:solidFill>
                <a:latin typeface="Arial"/>
                <a:cs typeface="Arial"/>
              </a:rPr>
              <a:t>Tribulation</a:t>
            </a:r>
            <a:endParaRPr lang="en-US" sz="3600" dirty="0">
              <a:solidFill>
                <a:srgbClr val="000000"/>
              </a:solidFill>
              <a:latin typeface="Arial"/>
              <a:cs typeface="Arial"/>
            </a:endParaRPr>
          </a:p>
        </p:txBody>
      </p:sp>
      <p:sp>
        <p:nvSpPr>
          <p:cNvPr id="39946" name="Text Box 10"/>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dirty="0">
                <a:solidFill>
                  <a:srgbClr val="FFFF00"/>
                </a:solidFill>
                <a:latin typeface="Arial"/>
                <a:cs typeface="Arial"/>
              </a:rPr>
              <a:t>7 years</a:t>
            </a:r>
          </a:p>
        </p:txBody>
      </p:sp>
      <p:sp>
        <p:nvSpPr>
          <p:cNvPr id="39947" name="Text Box 11"/>
          <p:cNvSpPr txBox="1">
            <a:spLocks noChangeArrowheads="1"/>
          </p:cNvSpPr>
          <p:nvPr/>
        </p:nvSpPr>
        <p:spPr bwMode="auto">
          <a:xfrm>
            <a:off x="4724400" y="3276600"/>
            <a:ext cx="2971800" cy="64633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a:solidFill>
                  <a:srgbClr val="FFFFFF"/>
                </a:solidFill>
                <a:latin typeface="Arial"/>
                <a:cs typeface="Arial"/>
              </a:rPr>
              <a:t>Millennium</a:t>
            </a:r>
            <a:endParaRPr lang="en-US" sz="3600">
              <a:solidFill>
                <a:srgbClr val="000000"/>
              </a:solidFill>
              <a:latin typeface="Arial"/>
              <a:cs typeface="Arial"/>
            </a:endParaRPr>
          </a:p>
        </p:txBody>
      </p:sp>
      <p:sp>
        <p:nvSpPr>
          <p:cNvPr id="39948" name="Text Box 12"/>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a:solidFill>
                  <a:srgbClr val="FFFF00"/>
                </a:solidFill>
                <a:latin typeface="Arial"/>
                <a:cs typeface="Arial"/>
              </a:rPr>
              <a:t>1000 years</a:t>
            </a:r>
          </a:p>
        </p:txBody>
      </p:sp>
      <p:sp>
        <p:nvSpPr>
          <p:cNvPr id="39950" name="Text Box 14"/>
          <p:cNvSpPr txBox="1">
            <a:spLocks noChangeArrowheads="1"/>
          </p:cNvSpPr>
          <p:nvPr/>
        </p:nvSpPr>
        <p:spPr bwMode="auto">
          <a:xfrm rot="5400000" flipH="1">
            <a:off x="5865019" y="3911491"/>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FFCC00"/>
                </a:solidFill>
                <a:latin typeface="Arial"/>
                <a:cs typeface="Arial"/>
              </a:rPr>
              <a:t>Eternal Kingdom</a:t>
            </a:r>
            <a:endParaRPr lang="en-US" sz="3600">
              <a:solidFill>
                <a:srgbClr val="FFCC00"/>
              </a:solidFill>
              <a:latin typeface="Arial"/>
              <a:cs typeface="Arial"/>
            </a:endParaRPr>
          </a:p>
        </p:txBody>
      </p:sp>
      <p:sp>
        <p:nvSpPr>
          <p:cNvPr id="39951" name="Text Box 15"/>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3600" b="1">
                <a:solidFill>
                  <a:srgbClr val="FF0066"/>
                </a:solidFill>
                <a:latin typeface="Arial"/>
                <a:cs typeface="Arial"/>
              </a:rPr>
              <a:t>Judgment</a:t>
            </a:r>
            <a:endParaRPr lang="en-US" sz="3600" b="1">
              <a:solidFill>
                <a:srgbClr val="000000"/>
              </a:solidFill>
              <a:latin typeface="Arial"/>
              <a:cs typeface="Arial"/>
            </a:endParaRPr>
          </a:p>
        </p:txBody>
      </p:sp>
      <p:sp>
        <p:nvSpPr>
          <p:cNvPr id="39952" name="Rectangle 16"/>
          <p:cNvSpPr>
            <a:spLocks noChangeArrowheads="1"/>
          </p:cNvSpPr>
          <p:nvPr/>
        </p:nvSpPr>
        <p:spPr bwMode="auto">
          <a:xfrm>
            <a:off x="457200" y="2590800"/>
            <a:ext cx="3810000" cy="3200400"/>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158736" name="Rectangle 17"/>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sz="4000" b="1" dirty="0">
                <a:solidFill>
                  <a:srgbClr val="FFFF99"/>
                </a:solidFill>
                <a:latin typeface="Arial"/>
                <a:ea typeface="ＭＳ Ｐゴシック" charset="0"/>
                <a:cs typeface="Arial"/>
              </a:rPr>
              <a:t>"Post-</a:t>
            </a:r>
            <a:r>
              <a:rPr lang="en-US" sz="4000" b="1" dirty="0" err="1">
                <a:solidFill>
                  <a:srgbClr val="FFFF99"/>
                </a:solidFill>
                <a:latin typeface="Arial"/>
                <a:ea typeface="ＭＳ Ｐゴシック" charset="0"/>
                <a:cs typeface="Arial"/>
              </a:rPr>
              <a:t>Trib</a:t>
            </a:r>
            <a:r>
              <a:rPr lang="en-US" sz="4000" b="1" dirty="0">
                <a:solidFill>
                  <a:srgbClr val="FFFF99"/>
                </a:solidFill>
                <a:latin typeface="Arial"/>
                <a:ea typeface="ＭＳ Ｐゴシック" charset="0"/>
                <a:cs typeface="Arial"/>
              </a:rPr>
              <a:t>" Rapture</a:t>
            </a:r>
          </a:p>
        </p:txBody>
      </p:sp>
      <p:sp>
        <p:nvSpPr>
          <p:cNvPr id="158737" name="Text Box 18"/>
          <p:cNvSpPr txBox="1">
            <a:spLocks noChangeArrowheads="1"/>
          </p:cNvSpPr>
          <p:nvPr/>
        </p:nvSpPr>
        <p:spPr bwMode="auto">
          <a:xfrm>
            <a:off x="8382000"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a:cs typeface="Arial"/>
              </a:rPr>
              <a:t>208</a:t>
            </a:r>
            <a:endParaRPr lang="en-US" b="1">
              <a:solidFill>
                <a:srgbClr val="000000"/>
              </a:solidFill>
              <a:latin typeface="Arial"/>
              <a:cs typeface="Arial"/>
            </a:endParaRPr>
          </a:p>
        </p:txBody>
      </p:sp>
    </p:spTree>
    <p:extLst>
      <p:ext uri="{BB962C8B-B14F-4D97-AF65-F5344CB8AC3E}">
        <p14:creationId xmlns:p14="http://schemas.microsoft.com/office/powerpoint/2010/main" val="417259439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9952"/>
                                        </p:tgtEl>
                                        <p:attrNameLst>
                                          <p:attrName>style.visibility</p:attrName>
                                        </p:attrNameLst>
                                      </p:cBhvr>
                                      <p:to>
                                        <p:strVal val="visible"/>
                                      </p:to>
                                    </p:set>
                                    <p:anim calcmode="lin" valueType="num">
                                      <p:cBhvr additive="base">
                                        <p:cTn id="7" dur="500" fill="hold"/>
                                        <p:tgtEl>
                                          <p:spTgt spid="39952"/>
                                        </p:tgtEl>
                                        <p:attrNameLst>
                                          <p:attrName>ppt_x</p:attrName>
                                        </p:attrNameLst>
                                      </p:cBhvr>
                                      <p:tavLst>
                                        <p:tav tm="0">
                                          <p:val>
                                            <p:strVal val="0-#ppt_w/2"/>
                                          </p:val>
                                        </p:tav>
                                        <p:tav tm="100000">
                                          <p:val>
                                            <p:strVal val="#ppt_x"/>
                                          </p:val>
                                        </p:tav>
                                      </p:tavLst>
                                    </p:anim>
                                    <p:anim calcmode="lin" valueType="num">
                                      <p:cBhvr additive="base">
                                        <p:cTn id="8" dur="500" fill="hold"/>
                                        <p:tgtEl>
                                          <p:spTgt spid="3995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1000"/>
                                  </p:stCondLst>
                                  <p:childTnLst>
                                    <p:set>
                                      <p:cBhvr>
                                        <p:cTn id="11" dur="1" fill="hold">
                                          <p:stCondLst>
                                            <p:cond delay="0"/>
                                          </p:stCondLst>
                                        </p:cTn>
                                        <p:tgtEl>
                                          <p:spTgt spid="39945"/>
                                        </p:tgtEl>
                                        <p:attrNameLst>
                                          <p:attrName>style.visibility</p:attrName>
                                        </p:attrNameLst>
                                      </p:cBhvr>
                                      <p:to>
                                        <p:strVal val="visible"/>
                                      </p:to>
                                    </p:set>
                                    <p:anim calcmode="lin" valueType="num">
                                      <p:cBhvr>
                                        <p:cTn id="12" dur="500" fill="hold"/>
                                        <p:tgtEl>
                                          <p:spTgt spid="39945"/>
                                        </p:tgtEl>
                                        <p:attrNameLst>
                                          <p:attrName>ppt_w</p:attrName>
                                        </p:attrNameLst>
                                      </p:cBhvr>
                                      <p:tavLst>
                                        <p:tav tm="0">
                                          <p:val>
                                            <p:fltVal val="0"/>
                                          </p:val>
                                        </p:tav>
                                        <p:tav tm="100000">
                                          <p:val>
                                            <p:strVal val="#ppt_w"/>
                                          </p:val>
                                        </p:tav>
                                      </p:tavLst>
                                    </p:anim>
                                    <p:anim calcmode="lin" valueType="num">
                                      <p:cBhvr>
                                        <p:cTn id="13" dur="500" fill="hold"/>
                                        <p:tgtEl>
                                          <p:spTgt spid="39945"/>
                                        </p:tgtEl>
                                        <p:attrNameLst>
                                          <p:attrName>ppt_h</p:attrName>
                                        </p:attrNameLst>
                                      </p:cBhvr>
                                      <p:tavLst>
                                        <p:tav tm="0">
                                          <p:val>
                                            <p:fltVal val="0"/>
                                          </p:val>
                                        </p:tav>
                                        <p:tav tm="100000">
                                          <p:val>
                                            <p:strVal val="#ppt_h"/>
                                          </p:val>
                                        </p:tav>
                                      </p:tavLst>
                                    </p:anim>
                                  </p:childTnLst>
                                </p:cTn>
                              </p:par>
                            </p:childTnLst>
                          </p:cTn>
                        </p:par>
                        <p:par>
                          <p:cTn id="14" fill="hold" nodeType="afterGroup">
                            <p:stCondLst>
                              <p:cond delay="3000"/>
                            </p:stCondLst>
                            <p:childTnLst>
                              <p:par>
                                <p:cTn id="15" presetID="23" presetClass="entr" presetSubtype="16" fill="hold" grpId="0" nodeType="afterEffect">
                                  <p:stCondLst>
                                    <p:cond delay="0"/>
                                  </p:stCondLst>
                                  <p:childTnLst>
                                    <p:set>
                                      <p:cBhvr>
                                        <p:cTn id="16" dur="1" fill="hold">
                                          <p:stCondLst>
                                            <p:cond delay="0"/>
                                          </p:stCondLst>
                                        </p:cTn>
                                        <p:tgtEl>
                                          <p:spTgt spid="39946"/>
                                        </p:tgtEl>
                                        <p:attrNameLst>
                                          <p:attrName>style.visibility</p:attrName>
                                        </p:attrNameLst>
                                      </p:cBhvr>
                                      <p:to>
                                        <p:strVal val="visible"/>
                                      </p:to>
                                    </p:set>
                                    <p:anim calcmode="lin" valueType="num">
                                      <p:cBhvr>
                                        <p:cTn id="17" dur="500" fill="hold"/>
                                        <p:tgtEl>
                                          <p:spTgt spid="39946"/>
                                        </p:tgtEl>
                                        <p:attrNameLst>
                                          <p:attrName>ppt_w</p:attrName>
                                        </p:attrNameLst>
                                      </p:cBhvr>
                                      <p:tavLst>
                                        <p:tav tm="0">
                                          <p:val>
                                            <p:fltVal val="0"/>
                                          </p:val>
                                        </p:tav>
                                        <p:tav tm="100000">
                                          <p:val>
                                            <p:strVal val="#ppt_w"/>
                                          </p:val>
                                        </p:tav>
                                      </p:tavLst>
                                    </p:anim>
                                    <p:anim calcmode="lin" valueType="num">
                                      <p:cBhvr>
                                        <p:cTn id="18" dur="500" fill="hold"/>
                                        <p:tgtEl>
                                          <p:spTgt spid="39946"/>
                                        </p:tgtEl>
                                        <p:attrNameLst>
                                          <p:attrName>ppt_h</p:attrName>
                                        </p:attrNameLst>
                                      </p:cBhvr>
                                      <p:tavLst>
                                        <p:tav tm="0">
                                          <p:val>
                                            <p:fltVal val="0"/>
                                          </p:val>
                                        </p:tav>
                                        <p:tav tm="100000">
                                          <p:val>
                                            <p:strVal val="#ppt_h"/>
                                          </p:val>
                                        </p:tav>
                                      </p:tavLst>
                                    </p:anim>
                                  </p:childTnLst>
                                </p:cTn>
                              </p:par>
                            </p:childTnLst>
                          </p:cTn>
                        </p:par>
                        <p:par>
                          <p:cTn id="19" fill="hold" nodeType="afterGroup">
                            <p:stCondLst>
                              <p:cond delay="3500"/>
                            </p:stCondLst>
                            <p:childTnLst>
                              <p:par>
                                <p:cTn id="20" presetID="4" presetClass="entr" presetSubtype="32" fill="hold" grpId="0" nodeType="afterEffect">
                                  <p:stCondLst>
                                    <p:cond delay="5000"/>
                                  </p:stCondLst>
                                  <p:childTnLst>
                                    <p:set>
                                      <p:cBhvr>
                                        <p:cTn id="21" dur="1" fill="hold">
                                          <p:stCondLst>
                                            <p:cond delay="0"/>
                                          </p:stCondLst>
                                        </p:cTn>
                                        <p:tgtEl>
                                          <p:spTgt spid="39944"/>
                                        </p:tgtEl>
                                        <p:attrNameLst>
                                          <p:attrName>style.visibility</p:attrName>
                                        </p:attrNameLst>
                                      </p:cBhvr>
                                      <p:to>
                                        <p:strVal val="visible"/>
                                      </p:to>
                                    </p:set>
                                    <p:animEffect transition="in" filter="box(out)">
                                      <p:cBhvr>
                                        <p:cTn id="22" dur="500"/>
                                        <p:tgtEl>
                                          <p:spTgt spid="39944"/>
                                        </p:tgtEl>
                                      </p:cBhvr>
                                    </p:animEffect>
                                  </p:childTnLst>
                                </p:cTn>
                              </p:par>
                            </p:childTnLst>
                          </p:cTn>
                        </p:par>
                        <p:par>
                          <p:cTn id="23" fill="hold" nodeType="afterGroup">
                            <p:stCondLst>
                              <p:cond delay="9000"/>
                            </p:stCondLst>
                            <p:childTnLst>
                              <p:par>
                                <p:cTn id="24" presetID="2" presetClass="entr" presetSubtype="1" fill="hold" grpId="0" nodeType="afterEffect">
                                  <p:stCondLst>
                                    <p:cond delay="1000"/>
                                  </p:stCondLst>
                                  <p:childTnLst>
                                    <p:set>
                                      <p:cBhvr>
                                        <p:cTn id="25" dur="1" fill="hold">
                                          <p:stCondLst>
                                            <p:cond delay="0"/>
                                          </p:stCondLst>
                                        </p:cTn>
                                        <p:tgtEl>
                                          <p:spTgt spid="39941"/>
                                        </p:tgtEl>
                                        <p:attrNameLst>
                                          <p:attrName>style.visibility</p:attrName>
                                        </p:attrNameLst>
                                      </p:cBhvr>
                                      <p:to>
                                        <p:strVal val="visible"/>
                                      </p:to>
                                    </p:set>
                                    <p:anim calcmode="lin" valueType="num">
                                      <p:cBhvr additive="base">
                                        <p:cTn id="26" dur="500" fill="hold"/>
                                        <p:tgtEl>
                                          <p:spTgt spid="39941"/>
                                        </p:tgtEl>
                                        <p:attrNameLst>
                                          <p:attrName>ppt_x</p:attrName>
                                        </p:attrNameLst>
                                      </p:cBhvr>
                                      <p:tavLst>
                                        <p:tav tm="0">
                                          <p:val>
                                            <p:strVal val="#ppt_x"/>
                                          </p:val>
                                        </p:tav>
                                        <p:tav tm="100000">
                                          <p:val>
                                            <p:strVal val="#ppt_x"/>
                                          </p:val>
                                        </p:tav>
                                      </p:tavLst>
                                    </p:anim>
                                    <p:anim calcmode="lin" valueType="num">
                                      <p:cBhvr additive="base">
                                        <p:cTn id="27" dur="500" fill="hold"/>
                                        <p:tgtEl>
                                          <p:spTgt spid="39941"/>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10500"/>
                            </p:stCondLst>
                            <p:childTnLst>
                              <p:par>
                                <p:cTn id="29" presetID="2" presetClass="entr" presetSubtype="4" fill="hold" grpId="0" nodeType="afterEffect">
                                  <p:stCondLst>
                                    <p:cond delay="0"/>
                                  </p:stCondLst>
                                  <p:childTnLst>
                                    <p:set>
                                      <p:cBhvr>
                                        <p:cTn id="30" dur="1" fill="hold">
                                          <p:stCondLst>
                                            <p:cond delay="0"/>
                                          </p:stCondLst>
                                        </p:cTn>
                                        <p:tgtEl>
                                          <p:spTgt spid="39942"/>
                                        </p:tgtEl>
                                        <p:attrNameLst>
                                          <p:attrName>style.visibility</p:attrName>
                                        </p:attrNameLst>
                                      </p:cBhvr>
                                      <p:to>
                                        <p:strVal val="visible"/>
                                      </p:to>
                                    </p:set>
                                    <p:anim calcmode="lin" valueType="num">
                                      <p:cBhvr additive="base">
                                        <p:cTn id="31" dur="500" fill="hold"/>
                                        <p:tgtEl>
                                          <p:spTgt spid="39942"/>
                                        </p:tgtEl>
                                        <p:attrNameLst>
                                          <p:attrName>ppt_x</p:attrName>
                                        </p:attrNameLst>
                                      </p:cBhvr>
                                      <p:tavLst>
                                        <p:tav tm="0">
                                          <p:val>
                                            <p:strVal val="#ppt_x"/>
                                          </p:val>
                                        </p:tav>
                                        <p:tav tm="100000">
                                          <p:val>
                                            <p:strVal val="#ppt_x"/>
                                          </p:val>
                                        </p:tav>
                                      </p:tavLst>
                                    </p:anim>
                                    <p:anim calcmode="lin" valueType="num">
                                      <p:cBhvr additive="base">
                                        <p:cTn id="32" dur="500" fill="hold"/>
                                        <p:tgtEl>
                                          <p:spTgt spid="39942"/>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11000"/>
                            </p:stCondLst>
                            <p:childTnLst>
                              <p:par>
                                <p:cTn id="34" presetID="2" presetClass="entr" presetSubtype="1" fill="hold" grpId="0" nodeType="afterEffect">
                                  <p:stCondLst>
                                    <p:cond delay="2000"/>
                                  </p:stCondLst>
                                  <p:childTnLst>
                                    <p:set>
                                      <p:cBhvr>
                                        <p:cTn id="35" dur="1" fill="hold">
                                          <p:stCondLst>
                                            <p:cond delay="0"/>
                                          </p:stCondLst>
                                        </p:cTn>
                                        <p:tgtEl>
                                          <p:spTgt spid="39943"/>
                                        </p:tgtEl>
                                        <p:attrNameLst>
                                          <p:attrName>style.visibility</p:attrName>
                                        </p:attrNameLst>
                                      </p:cBhvr>
                                      <p:to>
                                        <p:strVal val="visible"/>
                                      </p:to>
                                    </p:set>
                                    <p:anim calcmode="lin" valueType="num">
                                      <p:cBhvr additive="base">
                                        <p:cTn id="36" dur="500" fill="hold"/>
                                        <p:tgtEl>
                                          <p:spTgt spid="39943"/>
                                        </p:tgtEl>
                                        <p:attrNameLst>
                                          <p:attrName>ppt_x</p:attrName>
                                        </p:attrNameLst>
                                      </p:cBhvr>
                                      <p:tavLst>
                                        <p:tav tm="0">
                                          <p:val>
                                            <p:strVal val="#ppt_x"/>
                                          </p:val>
                                        </p:tav>
                                        <p:tav tm="100000">
                                          <p:val>
                                            <p:strVal val="#ppt_x"/>
                                          </p:val>
                                        </p:tav>
                                      </p:tavLst>
                                    </p:anim>
                                    <p:anim calcmode="lin" valueType="num">
                                      <p:cBhvr additive="base">
                                        <p:cTn id="37" dur="500" fill="hold"/>
                                        <p:tgtEl>
                                          <p:spTgt spid="39943"/>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3500"/>
                            </p:stCondLst>
                            <p:childTnLst>
                              <p:par>
                                <p:cTn id="39" presetID="2" presetClass="entr" presetSubtype="1" fill="hold" grpId="0" nodeType="afterEffect">
                                  <p:stCondLst>
                                    <p:cond delay="0"/>
                                  </p:stCondLst>
                                  <p:childTnLst>
                                    <p:set>
                                      <p:cBhvr>
                                        <p:cTn id="40" dur="1" fill="hold">
                                          <p:stCondLst>
                                            <p:cond delay="0"/>
                                          </p:stCondLst>
                                        </p:cTn>
                                        <p:tgtEl>
                                          <p:spTgt spid="39939"/>
                                        </p:tgtEl>
                                        <p:attrNameLst>
                                          <p:attrName>style.visibility</p:attrName>
                                        </p:attrNameLst>
                                      </p:cBhvr>
                                      <p:to>
                                        <p:strVal val="visible"/>
                                      </p:to>
                                    </p:set>
                                    <p:anim calcmode="lin" valueType="num">
                                      <p:cBhvr additive="base">
                                        <p:cTn id="41" dur="500" fill="hold"/>
                                        <p:tgtEl>
                                          <p:spTgt spid="39939"/>
                                        </p:tgtEl>
                                        <p:attrNameLst>
                                          <p:attrName>ppt_x</p:attrName>
                                        </p:attrNameLst>
                                      </p:cBhvr>
                                      <p:tavLst>
                                        <p:tav tm="0">
                                          <p:val>
                                            <p:strVal val="#ppt_x"/>
                                          </p:val>
                                        </p:tav>
                                        <p:tav tm="100000">
                                          <p:val>
                                            <p:strVal val="#ppt_x"/>
                                          </p:val>
                                        </p:tav>
                                      </p:tavLst>
                                    </p:anim>
                                    <p:anim calcmode="lin" valueType="num">
                                      <p:cBhvr additive="base">
                                        <p:cTn id="42" dur="500" fill="hold"/>
                                        <p:tgtEl>
                                          <p:spTgt spid="39939"/>
                                        </p:tgtEl>
                                        <p:attrNameLst>
                                          <p:attrName>ppt_y</p:attrName>
                                        </p:attrNameLst>
                                      </p:cBhvr>
                                      <p:tavLst>
                                        <p:tav tm="0">
                                          <p:val>
                                            <p:strVal val="0-#ppt_h/2"/>
                                          </p:val>
                                        </p:tav>
                                        <p:tav tm="100000">
                                          <p:val>
                                            <p:strVal val="#ppt_y"/>
                                          </p:val>
                                        </p:tav>
                                      </p:tavLst>
                                    </p:anim>
                                  </p:childTnLst>
                                </p:cTn>
                              </p:par>
                            </p:childTnLst>
                          </p:cTn>
                        </p:par>
                        <p:par>
                          <p:cTn id="43" fill="hold" nodeType="afterGroup">
                            <p:stCondLst>
                              <p:cond delay="14000"/>
                            </p:stCondLst>
                            <p:childTnLst>
                              <p:par>
                                <p:cTn id="44" presetID="23" presetClass="entr" presetSubtype="16" fill="hold" grpId="0" nodeType="afterEffect">
                                  <p:stCondLst>
                                    <p:cond delay="1000"/>
                                  </p:stCondLst>
                                  <p:childTnLst>
                                    <p:set>
                                      <p:cBhvr>
                                        <p:cTn id="45" dur="1" fill="hold">
                                          <p:stCondLst>
                                            <p:cond delay="0"/>
                                          </p:stCondLst>
                                        </p:cTn>
                                        <p:tgtEl>
                                          <p:spTgt spid="39947"/>
                                        </p:tgtEl>
                                        <p:attrNameLst>
                                          <p:attrName>style.visibility</p:attrName>
                                        </p:attrNameLst>
                                      </p:cBhvr>
                                      <p:to>
                                        <p:strVal val="visible"/>
                                      </p:to>
                                    </p:set>
                                    <p:anim calcmode="lin" valueType="num">
                                      <p:cBhvr>
                                        <p:cTn id="46" dur="500" fill="hold"/>
                                        <p:tgtEl>
                                          <p:spTgt spid="39947"/>
                                        </p:tgtEl>
                                        <p:attrNameLst>
                                          <p:attrName>ppt_w</p:attrName>
                                        </p:attrNameLst>
                                      </p:cBhvr>
                                      <p:tavLst>
                                        <p:tav tm="0">
                                          <p:val>
                                            <p:fltVal val="0"/>
                                          </p:val>
                                        </p:tav>
                                        <p:tav tm="100000">
                                          <p:val>
                                            <p:strVal val="#ppt_w"/>
                                          </p:val>
                                        </p:tav>
                                      </p:tavLst>
                                    </p:anim>
                                    <p:anim calcmode="lin" valueType="num">
                                      <p:cBhvr>
                                        <p:cTn id="47" dur="500" fill="hold"/>
                                        <p:tgtEl>
                                          <p:spTgt spid="39947"/>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5500"/>
                            </p:stCondLst>
                            <p:childTnLst>
                              <p:par>
                                <p:cTn id="49" presetID="23" presetClass="entr" presetSubtype="16" fill="hold" grpId="0" nodeType="afterEffect">
                                  <p:stCondLst>
                                    <p:cond delay="0"/>
                                  </p:stCondLst>
                                  <p:childTnLst>
                                    <p:set>
                                      <p:cBhvr>
                                        <p:cTn id="50" dur="1" fill="hold">
                                          <p:stCondLst>
                                            <p:cond delay="0"/>
                                          </p:stCondLst>
                                        </p:cTn>
                                        <p:tgtEl>
                                          <p:spTgt spid="39948"/>
                                        </p:tgtEl>
                                        <p:attrNameLst>
                                          <p:attrName>style.visibility</p:attrName>
                                        </p:attrNameLst>
                                      </p:cBhvr>
                                      <p:to>
                                        <p:strVal val="visible"/>
                                      </p:to>
                                    </p:set>
                                    <p:anim calcmode="lin" valueType="num">
                                      <p:cBhvr>
                                        <p:cTn id="51" dur="500" fill="hold"/>
                                        <p:tgtEl>
                                          <p:spTgt spid="39948"/>
                                        </p:tgtEl>
                                        <p:attrNameLst>
                                          <p:attrName>ppt_w</p:attrName>
                                        </p:attrNameLst>
                                      </p:cBhvr>
                                      <p:tavLst>
                                        <p:tav tm="0">
                                          <p:val>
                                            <p:fltVal val="0"/>
                                          </p:val>
                                        </p:tav>
                                        <p:tav tm="100000">
                                          <p:val>
                                            <p:strVal val="#ppt_w"/>
                                          </p:val>
                                        </p:tav>
                                      </p:tavLst>
                                    </p:anim>
                                    <p:anim calcmode="lin" valueType="num">
                                      <p:cBhvr>
                                        <p:cTn id="52" dur="500" fill="hold"/>
                                        <p:tgtEl>
                                          <p:spTgt spid="39948"/>
                                        </p:tgtEl>
                                        <p:attrNameLst>
                                          <p:attrName>ppt_h</p:attrName>
                                        </p:attrNameLst>
                                      </p:cBhvr>
                                      <p:tavLst>
                                        <p:tav tm="0">
                                          <p:val>
                                            <p:fltVal val="0"/>
                                          </p:val>
                                        </p:tav>
                                        <p:tav tm="100000">
                                          <p:val>
                                            <p:strVal val="#ppt_h"/>
                                          </p:val>
                                        </p:tav>
                                      </p:tavLst>
                                    </p:anim>
                                  </p:childTnLst>
                                </p:cTn>
                              </p:par>
                            </p:childTnLst>
                          </p:cTn>
                        </p:par>
                        <p:par>
                          <p:cTn id="53" fill="hold" nodeType="afterGroup">
                            <p:stCondLst>
                              <p:cond delay="16000"/>
                            </p:stCondLst>
                            <p:childTnLst>
                              <p:par>
                                <p:cTn id="54" presetID="2" presetClass="entr" presetSubtype="4" fill="hold" grpId="0" nodeType="afterEffect">
                                  <p:stCondLst>
                                    <p:cond delay="1000"/>
                                  </p:stCondLst>
                                  <p:childTnLst>
                                    <p:set>
                                      <p:cBhvr>
                                        <p:cTn id="55" dur="1" fill="hold">
                                          <p:stCondLst>
                                            <p:cond delay="0"/>
                                          </p:stCondLst>
                                        </p:cTn>
                                        <p:tgtEl>
                                          <p:spTgt spid="39951"/>
                                        </p:tgtEl>
                                        <p:attrNameLst>
                                          <p:attrName>style.visibility</p:attrName>
                                        </p:attrNameLst>
                                      </p:cBhvr>
                                      <p:to>
                                        <p:strVal val="visible"/>
                                      </p:to>
                                    </p:set>
                                    <p:anim calcmode="lin" valueType="num">
                                      <p:cBhvr additive="base">
                                        <p:cTn id="56" dur="500" fill="hold"/>
                                        <p:tgtEl>
                                          <p:spTgt spid="39951"/>
                                        </p:tgtEl>
                                        <p:attrNameLst>
                                          <p:attrName>ppt_x</p:attrName>
                                        </p:attrNameLst>
                                      </p:cBhvr>
                                      <p:tavLst>
                                        <p:tav tm="0">
                                          <p:val>
                                            <p:strVal val="#ppt_x"/>
                                          </p:val>
                                        </p:tav>
                                        <p:tav tm="100000">
                                          <p:val>
                                            <p:strVal val="#ppt_x"/>
                                          </p:val>
                                        </p:tav>
                                      </p:tavLst>
                                    </p:anim>
                                    <p:anim calcmode="lin" valueType="num">
                                      <p:cBhvr additive="base">
                                        <p:cTn id="57" dur="500" fill="hold"/>
                                        <p:tgtEl>
                                          <p:spTgt spid="39951"/>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17500"/>
                            </p:stCondLst>
                            <p:childTnLst>
                              <p:par>
                                <p:cTn id="59" presetID="2" presetClass="entr" presetSubtype="2" fill="hold" grpId="0" nodeType="afterEffect">
                                  <p:stCondLst>
                                    <p:cond delay="1000"/>
                                  </p:stCondLst>
                                  <p:childTnLst>
                                    <p:set>
                                      <p:cBhvr>
                                        <p:cTn id="60" dur="1" fill="hold">
                                          <p:stCondLst>
                                            <p:cond delay="0"/>
                                          </p:stCondLst>
                                        </p:cTn>
                                        <p:tgtEl>
                                          <p:spTgt spid="39950"/>
                                        </p:tgtEl>
                                        <p:attrNameLst>
                                          <p:attrName>style.visibility</p:attrName>
                                        </p:attrNameLst>
                                      </p:cBhvr>
                                      <p:to>
                                        <p:strVal val="visible"/>
                                      </p:to>
                                    </p:set>
                                    <p:anim calcmode="lin" valueType="num">
                                      <p:cBhvr additive="base">
                                        <p:cTn id="61" dur="500" fill="hold"/>
                                        <p:tgtEl>
                                          <p:spTgt spid="39950"/>
                                        </p:tgtEl>
                                        <p:attrNameLst>
                                          <p:attrName>ppt_x</p:attrName>
                                        </p:attrNameLst>
                                      </p:cBhvr>
                                      <p:tavLst>
                                        <p:tav tm="0">
                                          <p:val>
                                            <p:strVal val="1+#ppt_w/2"/>
                                          </p:val>
                                        </p:tav>
                                        <p:tav tm="100000">
                                          <p:val>
                                            <p:strVal val="#ppt_x"/>
                                          </p:val>
                                        </p:tav>
                                      </p:tavLst>
                                    </p:anim>
                                    <p:anim calcmode="lin" valueType="num">
                                      <p:cBhvr additive="base">
                                        <p:cTn id="62" dur="500" fill="hold"/>
                                        <p:tgtEl>
                                          <p:spTgt spid="399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nimBg="1"/>
      <p:bldP spid="39941" grpId="0" animBg="1"/>
      <p:bldP spid="39942" grpId="0" animBg="1"/>
      <p:bldP spid="39943" grpId="0" autoUpdateAnimBg="0"/>
      <p:bldP spid="39944" grpId="0" autoUpdateAnimBg="0"/>
      <p:bldP spid="39945" grpId="0"/>
      <p:bldP spid="39946" grpId="0" autoUpdateAnimBg="0"/>
      <p:bldP spid="39947" grpId="0"/>
      <p:bldP spid="39948" grpId="0" autoUpdateAnimBg="0"/>
      <p:bldP spid="39950" grpId="0" autoUpdateAnimBg="0"/>
      <p:bldP spid="39951" grpId="0" autoUpdateAnimBg="0"/>
      <p:bldP spid="39952"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79888" name="Rectangle 17"/>
          <p:cNvSpPr>
            <a:spLocks noGrp="1" noChangeArrowheads="1"/>
          </p:cNvSpPr>
          <p:nvPr>
            <p:ph type="title" idx="4294967295"/>
          </p:nvPr>
        </p:nvSpPr>
        <p:spPr>
          <a:xfrm>
            <a:off x="0" y="0"/>
            <a:ext cx="9144000" cy="533400"/>
          </a:xfrm>
          <a:solidFill>
            <a:schemeClr val="tx1"/>
          </a:solidFill>
          <a:effectLst>
            <a:outerShdw blurRad="50800" dist="38100" dir="2700000">
              <a:srgbClr val="000000">
                <a:alpha val="43000"/>
              </a:srgbClr>
            </a:outerShdw>
          </a:effectLst>
        </p:spPr>
        <p:txBody>
          <a:bodyPr/>
          <a:lstStyle/>
          <a:p>
            <a:pPr>
              <a:defRPr/>
            </a:pPr>
            <a:r>
              <a:rPr lang="en-US" sz="3600" b="1" dirty="0">
                <a:solidFill>
                  <a:schemeClr val="bg1"/>
                </a:solidFill>
                <a:latin typeface="Arial" charset="0"/>
                <a:ea typeface="ＭＳ Ｐゴシック" charset="0"/>
                <a:cs typeface="Arial" charset="0"/>
              </a:rPr>
              <a:t>Critiques of a </a:t>
            </a:r>
            <a:r>
              <a:rPr lang="ja-JP" altLang="en-US" sz="3600" b="1">
                <a:solidFill>
                  <a:schemeClr val="bg1"/>
                </a:solidFill>
                <a:latin typeface="Arial" charset="0"/>
                <a:ea typeface="ＭＳ Ｐゴシック" charset="0"/>
                <a:cs typeface="Arial" charset="0"/>
              </a:rPr>
              <a:t>“</a:t>
            </a:r>
            <a:r>
              <a:rPr lang="en-US" sz="3600" b="1" dirty="0">
                <a:solidFill>
                  <a:schemeClr val="bg1"/>
                </a:solidFill>
                <a:latin typeface="Arial" charset="0"/>
                <a:ea typeface="ＭＳ Ｐゴシック" charset="0"/>
                <a:cs typeface="Arial" charset="0"/>
              </a:rPr>
              <a:t>Post-Trib</a:t>
            </a:r>
            <a:r>
              <a:rPr lang="ja-JP" altLang="en-US" sz="3600" b="1">
                <a:solidFill>
                  <a:schemeClr val="bg1"/>
                </a:solidFill>
                <a:latin typeface="Arial" charset="0"/>
                <a:ea typeface="ＭＳ Ｐゴシック" charset="0"/>
                <a:cs typeface="Arial" charset="0"/>
              </a:rPr>
              <a:t>”</a:t>
            </a:r>
            <a:r>
              <a:rPr lang="en-US" sz="3600" b="1" dirty="0">
                <a:solidFill>
                  <a:schemeClr val="bg1"/>
                </a:solidFill>
                <a:latin typeface="Arial" charset="0"/>
                <a:ea typeface="ＭＳ Ｐゴシック" charset="0"/>
                <a:cs typeface="Arial" charset="0"/>
              </a:rPr>
              <a:t> Rapture</a:t>
            </a:r>
          </a:p>
        </p:txBody>
      </p:sp>
      <p:sp>
        <p:nvSpPr>
          <p:cNvPr id="82947" name="Text Box 18"/>
          <p:cNvSpPr txBox="1">
            <a:spLocks noChangeArrowheads="1"/>
          </p:cNvSpPr>
          <p:nvPr/>
        </p:nvSpPr>
        <p:spPr bwMode="auto">
          <a:xfrm>
            <a:off x="853440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3" name="TextBox 22"/>
          <p:cNvSpPr txBox="1"/>
          <p:nvPr/>
        </p:nvSpPr>
        <p:spPr>
          <a:xfrm>
            <a:off x="0" y="6546830"/>
            <a:ext cx="9144000" cy="338554"/>
          </a:xfrm>
          <a:prstGeom prst="rect">
            <a:avLst/>
          </a:prstGeom>
          <a:solidFill>
            <a:srgbClr val="000000"/>
          </a:solidFill>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Paul Benware, </a:t>
            </a:r>
            <a:r>
              <a:rPr kumimoji="0" lang="en-US" sz="16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Understanding End Times Prophecy, </a:t>
            </a: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245-261, summed up in 260-61 </a:t>
            </a:r>
          </a:p>
        </p:txBody>
      </p:sp>
      <p:sp>
        <p:nvSpPr>
          <p:cNvPr id="20" name="TextBox 19"/>
          <p:cNvSpPr txBox="1"/>
          <p:nvPr/>
        </p:nvSpPr>
        <p:spPr>
          <a:xfrm>
            <a:off x="152400" y="533400"/>
            <a:ext cx="8991600" cy="5934075"/>
          </a:xfrm>
          <a:prstGeom prst="rect">
            <a:avLst/>
          </a:prstGeom>
          <a:noFill/>
          <a:effectLst/>
        </p:spPr>
        <p:txBody>
          <a:bodyPr>
            <a:spAutoFit/>
          </a:bodyPr>
          <a:lstStyle>
            <a:lvl1pPr marL="266700" indent="-266700">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266700" marR="0" lvl="0" indent="-26670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 </a:t>
            </a:r>
            <a:r>
              <a:rPr kumimoji="0" lang="en-US" sz="24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Historical</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 doctrine being new does not make it invalid, J.N. Darby was not first </a:t>
            </a:r>
            <a: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pre-</a:t>
            </a:r>
            <a:r>
              <a:rPr kumimoji="0" lang="en-US" sz="24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tribber</a:t>
            </a:r>
            <a: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anyway (245-48)</a:t>
            </a:r>
          </a:p>
          <a:p>
            <a:pPr marL="266700" marR="0" lvl="0" indent="-26670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a:t>
            </a:r>
            <a:r>
              <a:rPr kumimoji="0" lang="en-US" sz="24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Nature of the Tribulation</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period is a time of God</a:t>
            </a:r>
            <a: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wrath, beginning in Rev. 6 (248-52)</a:t>
            </a:r>
          </a:p>
          <a:p>
            <a:pPr marL="266700" marR="0" lvl="0" indent="-26670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3 </a:t>
            </a:r>
            <a:r>
              <a:rPr kumimoji="0" lang="en-US" sz="24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Nature of the Church</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as distinct from Israel, to whom the Tribulation is directed (253-56)</a:t>
            </a:r>
          </a:p>
          <a:p>
            <a:pPr marL="266700" marR="0" lvl="0" indent="-26670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4 </a:t>
            </a:r>
            <a:r>
              <a:rPr kumimoji="0" lang="en-US" sz="24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Dissimilarity between Rapture &amp; Second Coming</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texts, despite similar terminology (256-57)</a:t>
            </a:r>
          </a:p>
          <a:p>
            <a:pPr marL="266700" marR="0" lvl="0" indent="-26670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 </a:t>
            </a:r>
            <a:r>
              <a:rPr kumimoji="0" lang="en-US" sz="24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Time needed between Rapture &amp; Second Coming</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for rewards, marriage supper and mortal bodies (257-58)</a:t>
            </a:r>
          </a:p>
          <a:p>
            <a:pPr marL="266700" marR="0" lvl="0" indent="-26670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 </a:t>
            </a:r>
            <a:r>
              <a:rPr kumimoji="0" lang="en-US" sz="24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Imminency denied</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nothing had to be fulfilled by the time Peter grew old (John 21:18-19; cf. 1 Pet 4:7)</a:t>
            </a:r>
          </a:p>
          <a:p>
            <a:pPr marL="266700" marR="0" lvl="0" indent="-26670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7 </a:t>
            </a:r>
            <a:r>
              <a:rPr kumimoji="0" lang="en-US" sz="24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Olivet Discourse</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concerns Israel and lacks a resurrection or glorifying of the church (259-60)</a:t>
            </a:r>
          </a:p>
          <a:p>
            <a:pPr marL="266700" marR="0" lvl="0" indent="-26670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8 </a:t>
            </a:r>
            <a:r>
              <a:rPr kumimoji="0" lang="en-US" sz="24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Need for non-glorified bodies</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in the millennium and presence of </a:t>
            </a:r>
            <a: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sheep</a:t>
            </a:r>
            <a: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t>
            </a:r>
            <a: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sheep and goat</a:t>
            </a:r>
            <a: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judgment (260)</a:t>
            </a:r>
          </a:p>
        </p:txBody>
      </p:sp>
    </p:spTree>
    <p:extLst>
      <p:ext uri="{BB962C8B-B14F-4D97-AF65-F5344CB8AC3E}">
        <p14:creationId xmlns:p14="http://schemas.microsoft.com/office/powerpoint/2010/main" val="422543240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allAtOnce"/>
    </p:bld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7C2043"/>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685800" y="333375"/>
            <a:ext cx="7346917" cy="874713"/>
          </a:xfrm>
          <a:solidFill>
            <a:schemeClr val="accent2"/>
          </a:solidFill>
        </p:spPr>
        <p:txBody>
          <a:bodyPr/>
          <a:lstStyle/>
          <a:p>
            <a:r>
              <a:rPr lang="en-US" dirty="0">
                <a:solidFill>
                  <a:schemeClr val="bg1"/>
                </a:solidFill>
                <a:latin typeface="Arial" charset="0"/>
                <a:ea typeface="ＭＳ Ｐゴシック" charset="0"/>
                <a:cs typeface="Arial" charset="0"/>
              </a:rPr>
              <a:t>Why Am I </a:t>
            </a:r>
            <a:r>
              <a:rPr lang="en-US" i="1" dirty="0">
                <a:solidFill>
                  <a:schemeClr val="bg1"/>
                </a:solidFill>
                <a:latin typeface="Arial" charset="0"/>
                <a:ea typeface="ＭＳ Ｐゴシック" charset="0"/>
                <a:cs typeface="Arial" charset="0"/>
              </a:rPr>
              <a:t>Not </a:t>
            </a:r>
            <a:r>
              <a:rPr lang="en-US" i="1" dirty="0" err="1">
                <a:solidFill>
                  <a:schemeClr val="bg1"/>
                </a:solidFill>
                <a:latin typeface="Arial" charset="0"/>
                <a:ea typeface="ＭＳ Ｐゴシック" charset="0"/>
                <a:cs typeface="Arial" charset="0"/>
              </a:rPr>
              <a:t>Posttrib</a:t>
            </a:r>
            <a:r>
              <a:rPr lang="en-US" i="1" dirty="0">
                <a:solidFill>
                  <a:schemeClr val="bg1"/>
                </a:solidFill>
                <a:latin typeface="Arial" charset="0"/>
                <a:ea typeface="ＭＳ Ｐゴシック" charset="0"/>
                <a:cs typeface="Arial" charset="0"/>
              </a:rPr>
              <a:t>?</a:t>
            </a:r>
          </a:p>
        </p:txBody>
      </p:sp>
      <p:sp>
        <p:nvSpPr>
          <p:cNvPr id="681988" name="Rectangle 4"/>
          <p:cNvSpPr>
            <a:spLocks noChangeArrowheads="1"/>
          </p:cNvSpPr>
          <p:nvPr/>
        </p:nvSpPr>
        <p:spPr bwMode="auto">
          <a:xfrm>
            <a:off x="381000" y="1371600"/>
            <a:ext cx="8496300" cy="1981200"/>
          </a:xfrm>
          <a:prstGeom prst="rect">
            <a:avLst/>
          </a:prstGeom>
          <a:noFill/>
          <a:ln w="9525">
            <a:noFill/>
            <a:miter lim="800000"/>
            <a:headEnd/>
            <a:tailEnd/>
          </a:ln>
        </p:spPr>
        <p:txBody>
          <a:bodyPr/>
          <a:lstStyle/>
          <a:p>
            <a:pPr marL="742950" indent="-742950" defTabSz="914400" eaLnBrk="0" fontAlgn="base" hangingPunct="0">
              <a:spcBef>
                <a:spcPct val="20000"/>
              </a:spcBef>
              <a:spcAft>
                <a:spcPct val="0"/>
              </a:spcAft>
              <a:defRPr/>
            </a:pPr>
            <a:r>
              <a:rPr lang="en-US" sz="3200" b="1">
                <a:solidFill>
                  <a:srgbClr val="FFFFFF"/>
                </a:solidFill>
                <a:effectLst>
                  <a:outerShdw blurRad="38100" dist="38100" dir="2700000" algn="tl">
                    <a:srgbClr val="000000"/>
                  </a:outerShdw>
                </a:effectLst>
                <a:latin typeface="Arial" charset="0"/>
                <a:ea typeface="ＭＳ Ｐゴシック" charset="0"/>
                <a:cs typeface="Arial" charset="0"/>
              </a:rPr>
              <a:t>8.	If posttrib, then sheep would already be separated from goats (Matt. 25:31-46).</a:t>
            </a:r>
          </a:p>
        </p:txBody>
      </p:sp>
      <p:sp>
        <p:nvSpPr>
          <p:cNvPr id="160772" name="Text Box 18"/>
          <p:cNvSpPr txBox="1">
            <a:spLocks noChangeArrowheads="1"/>
          </p:cNvSpPr>
          <p:nvPr/>
        </p:nvSpPr>
        <p:spPr bwMode="auto">
          <a:xfrm>
            <a:off x="8382000" y="76200"/>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charset="0"/>
                <a:cs typeface="Arial" charset="0"/>
              </a:rPr>
              <a:t>209</a:t>
            </a:r>
          </a:p>
          <a:p>
            <a:pPr defTabSz="914400" eaLnBrk="0" fontAlgn="base" hangingPunct="0">
              <a:spcBef>
                <a:spcPct val="0"/>
              </a:spcBef>
              <a:spcAft>
                <a:spcPct val="0"/>
              </a:spcAft>
            </a:pPr>
            <a:r>
              <a:rPr lang="en-US" b="1" dirty="0">
                <a:solidFill>
                  <a:srgbClr val="FFFFFF"/>
                </a:solidFill>
                <a:latin typeface="Arial" charset="0"/>
                <a:cs typeface="Arial" charset="0"/>
              </a:rPr>
              <a:t>435</a:t>
            </a:r>
            <a:endParaRPr lang="en-US" b="1" dirty="0">
              <a:solidFill>
                <a:srgbClr val="000000"/>
              </a:solidFill>
              <a:latin typeface="Arial" charset="0"/>
              <a:cs typeface="Arial" charset="0"/>
            </a:endParaRPr>
          </a:p>
        </p:txBody>
      </p:sp>
      <p:sp>
        <p:nvSpPr>
          <p:cNvPr id="5" name="Rectangle 4"/>
          <p:cNvSpPr>
            <a:spLocks noChangeArrowheads="1"/>
          </p:cNvSpPr>
          <p:nvPr/>
        </p:nvSpPr>
        <p:spPr bwMode="auto">
          <a:xfrm>
            <a:off x="381000" y="3124200"/>
            <a:ext cx="8458200" cy="3733800"/>
          </a:xfrm>
          <a:prstGeom prst="rect">
            <a:avLst/>
          </a:prstGeom>
          <a:noFill/>
          <a:ln w="9525">
            <a:noFill/>
            <a:miter lim="800000"/>
            <a:headEnd/>
            <a:tailEnd/>
          </a:ln>
        </p:spPr>
        <p:txBody>
          <a:bodyPr/>
          <a:lstStyle/>
          <a:p>
            <a:pPr marL="742950" indent="-742950" defTabSz="914400" eaLnBrk="0" fontAlgn="base" hangingPunct="0">
              <a:spcBef>
                <a:spcPct val="20000"/>
              </a:spcBef>
              <a:spcAft>
                <a:spcPct val="0"/>
              </a:spcAft>
              <a:defRPr/>
            </a:pP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9.	Some people in the millennium will die (Isa. 65:20), but a </a:t>
            </a:r>
            <a:r>
              <a:rPr lang="en-US" sz="3200" b="1" dirty="0" err="1">
                <a:solidFill>
                  <a:srgbClr val="FFFFFF"/>
                </a:solidFill>
                <a:effectLst>
                  <a:outerShdw blurRad="38100" dist="38100" dir="2700000" algn="tl">
                    <a:srgbClr val="000000"/>
                  </a:outerShdw>
                </a:effectLst>
                <a:latin typeface="Arial" charset="0"/>
                <a:ea typeface="ＭＳ Ｐゴシック" charset="0"/>
                <a:cs typeface="Arial" charset="0"/>
              </a:rPr>
              <a:t>posttrib</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 rapture gives a glorified body to </a:t>
            </a:r>
            <a:r>
              <a:rPr lang="en-US" sz="3200" b="1" i="1" dirty="0">
                <a:solidFill>
                  <a:srgbClr val="FFFFFF"/>
                </a:solidFill>
                <a:effectLst>
                  <a:outerShdw blurRad="38100" dist="38100" dir="2700000" algn="tl">
                    <a:srgbClr val="000000"/>
                  </a:outerShdw>
                </a:effectLst>
                <a:latin typeface="Arial" charset="0"/>
                <a:ea typeface="ＭＳ Ｐゴシック" charset="0"/>
                <a:cs typeface="Arial" charset="0"/>
              </a:rPr>
              <a:t>all </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believers; therefore, some people must trust Christ in the Tribulation and enter the Millennium in their mortal bodies.</a:t>
            </a:r>
          </a:p>
        </p:txBody>
      </p:sp>
    </p:spTree>
    <p:extLst>
      <p:ext uri="{BB962C8B-B14F-4D97-AF65-F5344CB8AC3E}">
        <p14:creationId xmlns:p14="http://schemas.microsoft.com/office/powerpoint/2010/main" val="166830864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P spid="5" grpId="0" build="p"/>
    </p:bldLst>
  </p:timing>
</p:sld>
</file>

<file path=ppt/slides/slide14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6674"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23654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156676" name="Text Box 1028"/>
          <p:cNvSpPr txBox="1">
            <a:spLocks noChangeArrowheads="1"/>
          </p:cNvSpPr>
          <p:nvPr/>
        </p:nvSpPr>
        <p:spPr bwMode="auto">
          <a:xfrm rot="16200000">
            <a:off x="-677068" y="3749566"/>
            <a:ext cx="311943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FFFFFF"/>
                </a:solidFill>
                <a:latin typeface="Arial"/>
                <a:cs typeface="Arial"/>
              </a:rPr>
              <a:t>Church Age</a:t>
            </a:r>
            <a:endParaRPr lang="en-US" sz="3600">
              <a:solidFill>
                <a:srgbClr val="FFFFFF"/>
              </a:solidFill>
              <a:latin typeface="Arial"/>
              <a:cs typeface="Arial"/>
            </a:endParaRPr>
          </a:p>
        </p:txBody>
      </p:sp>
      <p:sp>
        <p:nvSpPr>
          <p:cNvPr id="236549" name="Line 1029"/>
          <p:cNvSpPr>
            <a:spLocks noChangeShapeType="1"/>
          </p:cNvSpPr>
          <p:nvPr/>
        </p:nvSpPr>
        <p:spPr bwMode="auto">
          <a:xfrm>
            <a:off x="4418013"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236550" name="Line 1030"/>
          <p:cNvSpPr>
            <a:spLocks noChangeShapeType="1"/>
          </p:cNvSpPr>
          <p:nvPr/>
        </p:nvSpPr>
        <p:spPr bwMode="auto">
          <a:xfrm flipV="1">
            <a:off x="4416425"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236551" name="Text Box 1031"/>
          <p:cNvSpPr txBox="1">
            <a:spLocks noChangeArrowheads="1"/>
          </p:cNvSpPr>
          <p:nvPr/>
        </p:nvSpPr>
        <p:spPr bwMode="auto">
          <a:xfrm>
            <a:off x="4343400" y="1295400"/>
            <a:ext cx="20574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00CCFF"/>
                </a:solidFill>
                <a:latin typeface="Arial"/>
                <a:cs typeface="Arial"/>
              </a:rPr>
              <a:t>Second Coming</a:t>
            </a:r>
            <a:endParaRPr lang="en-US" sz="3600">
              <a:solidFill>
                <a:srgbClr val="000000"/>
              </a:solidFill>
              <a:latin typeface="Arial"/>
              <a:cs typeface="Arial"/>
            </a:endParaRPr>
          </a:p>
        </p:txBody>
      </p:sp>
      <p:sp>
        <p:nvSpPr>
          <p:cNvPr id="236552" name="Text Box 1032"/>
          <p:cNvSpPr txBox="1">
            <a:spLocks noChangeArrowheads="1"/>
          </p:cNvSpPr>
          <p:nvPr/>
        </p:nvSpPr>
        <p:spPr bwMode="auto">
          <a:xfrm>
            <a:off x="2286000" y="1905000"/>
            <a:ext cx="2209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00CCFF"/>
                </a:solidFill>
                <a:latin typeface="Arial"/>
                <a:cs typeface="Arial"/>
              </a:rPr>
              <a:t>Raptures</a:t>
            </a:r>
            <a:endParaRPr lang="en-US" sz="3600">
              <a:solidFill>
                <a:srgbClr val="FFFFFF"/>
              </a:solidFill>
              <a:latin typeface="Arial"/>
              <a:cs typeface="Arial"/>
            </a:endParaRPr>
          </a:p>
        </p:txBody>
      </p:sp>
      <p:sp>
        <p:nvSpPr>
          <p:cNvPr id="236553" name="Text Box 1033"/>
          <p:cNvSpPr txBox="1">
            <a:spLocks noChangeArrowheads="1"/>
          </p:cNvSpPr>
          <p:nvPr/>
        </p:nvSpPr>
        <p:spPr bwMode="auto">
          <a:xfrm>
            <a:off x="1828800" y="3276600"/>
            <a:ext cx="2514600" cy="64633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dirty="0">
                <a:solidFill>
                  <a:srgbClr val="FFFFFF"/>
                </a:solidFill>
                <a:latin typeface="Arial"/>
                <a:cs typeface="Arial"/>
              </a:rPr>
              <a:t>Tribulation</a:t>
            </a:r>
            <a:endParaRPr lang="en-US" sz="3600" dirty="0">
              <a:solidFill>
                <a:srgbClr val="000000"/>
              </a:solidFill>
              <a:latin typeface="Arial"/>
              <a:cs typeface="Arial"/>
            </a:endParaRPr>
          </a:p>
        </p:txBody>
      </p:sp>
      <p:sp>
        <p:nvSpPr>
          <p:cNvPr id="236554" name="Text Box 1034"/>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dirty="0">
                <a:solidFill>
                  <a:srgbClr val="FFFF00"/>
                </a:solidFill>
                <a:latin typeface="Arial"/>
                <a:cs typeface="Arial"/>
              </a:rPr>
              <a:t>7 years</a:t>
            </a:r>
          </a:p>
        </p:txBody>
      </p:sp>
      <p:sp>
        <p:nvSpPr>
          <p:cNvPr id="236555" name="Text Box 1035"/>
          <p:cNvSpPr txBox="1">
            <a:spLocks noChangeArrowheads="1"/>
          </p:cNvSpPr>
          <p:nvPr/>
        </p:nvSpPr>
        <p:spPr bwMode="auto">
          <a:xfrm>
            <a:off x="4724400" y="3276600"/>
            <a:ext cx="2971800" cy="64633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a:solidFill>
                  <a:srgbClr val="FFFFFF"/>
                </a:solidFill>
                <a:latin typeface="Arial"/>
                <a:cs typeface="Arial"/>
              </a:rPr>
              <a:t>Millennium</a:t>
            </a:r>
            <a:endParaRPr lang="en-US" sz="3600">
              <a:solidFill>
                <a:srgbClr val="000000"/>
              </a:solidFill>
              <a:latin typeface="Arial"/>
              <a:cs typeface="Arial"/>
            </a:endParaRPr>
          </a:p>
        </p:txBody>
      </p:sp>
      <p:sp>
        <p:nvSpPr>
          <p:cNvPr id="236556" name="Text Box 1036"/>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a:solidFill>
                  <a:srgbClr val="FFFF00"/>
                </a:solidFill>
                <a:latin typeface="Arial"/>
                <a:cs typeface="Arial"/>
              </a:rPr>
              <a:t>1000 years</a:t>
            </a:r>
          </a:p>
        </p:txBody>
      </p:sp>
      <p:sp>
        <p:nvSpPr>
          <p:cNvPr id="236557" name="Text Box 1037"/>
          <p:cNvSpPr txBox="1">
            <a:spLocks noChangeArrowheads="1"/>
          </p:cNvSpPr>
          <p:nvPr/>
        </p:nvSpPr>
        <p:spPr bwMode="auto">
          <a:xfrm rot="5400000" flipH="1">
            <a:off x="5865019" y="3911491"/>
            <a:ext cx="495141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3600" b="1">
                <a:solidFill>
                  <a:srgbClr val="FFCC00"/>
                </a:solidFill>
                <a:latin typeface="Arial"/>
                <a:cs typeface="Arial"/>
              </a:rPr>
              <a:t>Eternal Kingdom</a:t>
            </a:r>
            <a:endParaRPr lang="en-US" sz="3600">
              <a:solidFill>
                <a:srgbClr val="FFCC00"/>
              </a:solidFill>
              <a:latin typeface="Arial"/>
              <a:cs typeface="Arial"/>
            </a:endParaRPr>
          </a:p>
        </p:txBody>
      </p:sp>
      <p:sp>
        <p:nvSpPr>
          <p:cNvPr id="236558" name="Text Box 1038"/>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50000"/>
              </a:spcBef>
              <a:spcAft>
                <a:spcPct val="0"/>
              </a:spcAft>
            </a:pPr>
            <a:r>
              <a:rPr lang="en-US" sz="3600" b="1">
                <a:solidFill>
                  <a:srgbClr val="FF0066"/>
                </a:solidFill>
                <a:latin typeface="Arial"/>
                <a:cs typeface="Arial"/>
              </a:rPr>
              <a:t>Judgment</a:t>
            </a:r>
            <a:endParaRPr lang="en-US" sz="3600" b="1">
              <a:solidFill>
                <a:srgbClr val="000000"/>
              </a:solidFill>
              <a:latin typeface="Arial"/>
              <a:cs typeface="Arial"/>
            </a:endParaRPr>
          </a:p>
        </p:txBody>
      </p:sp>
      <p:sp>
        <p:nvSpPr>
          <p:cNvPr id="236559" name="Rectangle 1039"/>
          <p:cNvSpPr>
            <a:spLocks noChangeArrowheads="1"/>
          </p:cNvSpPr>
          <p:nvPr/>
        </p:nvSpPr>
        <p:spPr bwMode="auto">
          <a:xfrm>
            <a:off x="457200" y="2590800"/>
            <a:ext cx="3810000" cy="3200400"/>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156688" name="Rectangle 1040"/>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sz="4000" b="1" dirty="0">
                <a:solidFill>
                  <a:srgbClr val="FFFF99"/>
                </a:solidFill>
                <a:latin typeface="Arial"/>
                <a:ea typeface="ＭＳ Ｐゴシック" charset="0"/>
                <a:cs typeface="Arial"/>
              </a:rPr>
              <a:t>"Partial" Rapture</a:t>
            </a:r>
          </a:p>
        </p:txBody>
      </p:sp>
      <p:sp>
        <p:nvSpPr>
          <p:cNvPr id="236561" name="Line 1041"/>
          <p:cNvSpPr>
            <a:spLocks noChangeShapeType="1"/>
          </p:cNvSpPr>
          <p:nvPr/>
        </p:nvSpPr>
        <p:spPr bwMode="auto">
          <a:xfrm>
            <a:off x="1449388" y="25717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236562" name="Line 1042"/>
          <p:cNvSpPr>
            <a:spLocks noChangeShapeType="1"/>
          </p:cNvSpPr>
          <p:nvPr/>
        </p:nvSpPr>
        <p:spPr bwMode="auto">
          <a:xfrm flipV="1">
            <a:off x="1447800" y="33528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236563" name="Line 1043"/>
          <p:cNvSpPr>
            <a:spLocks noChangeShapeType="1"/>
          </p:cNvSpPr>
          <p:nvPr/>
        </p:nvSpPr>
        <p:spPr bwMode="auto">
          <a:xfrm>
            <a:off x="2135188" y="25717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236564" name="Line 1044"/>
          <p:cNvSpPr>
            <a:spLocks noChangeShapeType="1"/>
          </p:cNvSpPr>
          <p:nvPr/>
        </p:nvSpPr>
        <p:spPr bwMode="auto">
          <a:xfrm flipV="1">
            <a:off x="2133600" y="33528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236565" name="Line 1045"/>
          <p:cNvSpPr>
            <a:spLocks noChangeShapeType="1"/>
          </p:cNvSpPr>
          <p:nvPr/>
        </p:nvSpPr>
        <p:spPr bwMode="auto">
          <a:xfrm>
            <a:off x="2744788" y="25717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236566" name="Line 1046"/>
          <p:cNvSpPr>
            <a:spLocks noChangeShapeType="1"/>
          </p:cNvSpPr>
          <p:nvPr/>
        </p:nvSpPr>
        <p:spPr bwMode="auto">
          <a:xfrm flipV="1">
            <a:off x="2743200" y="33528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236567" name="Line 1047"/>
          <p:cNvSpPr>
            <a:spLocks noChangeShapeType="1"/>
          </p:cNvSpPr>
          <p:nvPr/>
        </p:nvSpPr>
        <p:spPr bwMode="auto">
          <a:xfrm>
            <a:off x="3430588" y="25717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236568" name="Line 1048"/>
          <p:cNvSpPr>
            <a:spLocks noChangeShapeType="1"/>
          </p:cNvSpPr>
          <p:nvPr/>
        </p:nvSpPr>
        <p:spPr bwMode="auto">
          <a:xfrm flipV="1">
            <a:off x="3429000" y="33528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236569" name="Line 1049"/>
          <p:cNvSpPr>
            <a:spLocks noChangeShapeType="1"/>
          </p:cNvSpPr>
          <p:nvPr/>
        </p:nvSpPr>
        <p:spPr bwMode="auto">
          <a:xfrm>
            <a:off x="7773988" y="24955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236570" name="Line 1050"/>
          <p:cNvSpPr>
            <a:spLocks noChangeShapeType="1"/>
          </p:cNvSpPr>
          <p:nvPr/>
        </p:nvSpPr>
        <p:spPr bwMode="auto">
          <a:xfrm flipV="1">
            <a:off x="7772400" y="3276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156699" name="Text Box 18"/>
          <p:cNvSpPr txBox="1">
            <a:spLocks noChangeArrowheads="1"/>
          </p:cNvSpPr>
          <p:nvPr/>
        </p:nvSpPr>
        <p:spPr bwMode="auto">
          <a:xfrm>
            <a:off x="8382000"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a:cs typeface="Arial"/>
              </a:rPr>
              <a:t>208</a:t>
            </a:r>
            <a:endParaRPr lang="en-US" b="1">
              <a:solidFill>
                <a:srgbClr val="000000"/>
              </a:solidFill>
              <a:latin typeface="Arial"/>
              <a:cs typeface="Arial"/>
            </a:endParaRPr>
          </a:p>
        </p:txBody>
      </p:sp>
    </p:spTree>
    <p:extLst>
      <p:ext uri="{BB962C8B-B14F-4D97-AF65-F5344CB8AC3E}">
        <p14:creationId xmlns:p14="http://schemas.microsoft.com/office/powerpoint/2010/main" val="218899637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36559"/>
                                        </p:tgtEl>
                                        <p:attrNameLst>
                                          <p:attrName>style.visibility</p:attrName>
                                        </p:attrNameLst>
                                      </p:cBhvr>
                                      <p:to>
                                        <p:strVal val="visible"/>
                                      </p:to>
                                    </p:set>
                                    <p:anim calcmode="lin" valueType="num">
                                      <p:cBhvr additive="base">
                                        <p:cTn id="7" dur="500" fill="hold"/>
                                        <p:tgtEl>
                                          <p:spTgt spid="236559"/>
                                        </p:tgtEl>
                                        <p:attrNameLst>
                                          <p:attrName>ppt_x</p:attrName>
                                        </p:attrNameLst>
                                      </p:cBhvr>
                                      <p:tavLst>
                                        <p:tav tm="0">
                                          <p:val>
                                            <p:strVal val="0-#ppt_w/2"/>
                                          </p:val>
                                        </p:tav>
                                        <p:tav tm="100000">
                                          <p:val>
                                            <p:strVal val="#ppt_x"/>
                                          </p:val>
                                        </p:tav>
                                      </p:tavLst>
                                    </p:anim>
                                    <p:anim calcmode="lin" valueType="num">
                                      <p:cBhvr additive="base">
                                        <p:cTn id="8" dur="500" fill="hold"/>
                                        <p:tgtEl>
                                          <p:spTgt spid="23655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1000"/>
                                  </p:stCondLst>
                                  <p:childTnLst>
                                    <p:set>
                                      <p:cBhvr>
                                        <p:cTn id="11" dur="1" fill="hold">
                                          <p:stCondLst>
                                            <p:cond delay="0"/>
                                          </p:stCondLst>
                                        </p:cTn>
                                        <p:tgtEl>
                                          <p:spTgt spid="236553"/>
                                        </p:tgtEl>
                                        <p:attrNameLst>
                                          <p:attrName>style.visibility</p:attrName>
                                        </p:attrNameLst>
                                      </p:cBhvr>
                                      <p:to>
                                        <p:strVal val="visible"/>
                                      </p:to>
                                    </p:set>
                                    <p:anim calcmode="lin" valueType="num">
                                      <p:cBhvr>
                                        <p:cTn id="12" dur="500" fill="hold"/>
                                        <p:tgtEl>
                                          <p:spTgt spid="236553"/>
                                        </p:tgtEl>
                                        <p:attrNameLst>
                                          <p:attrName>ppt_w</p:attrName>
                                        </p:attrNameLst>
                                      </p:cBhvr>
                                      <p:tavLst>
                                        <p:tav tm="0">
                                          <p:val>
                                            <p:fltVal val="0"/>
                                          </p:val>
                                        </p:tav>
                                        <p:tav tm="100000">
                                          <p:val>
                                            <p:strVal val="#ppt_w"/>
                                          </p:val>
                                        </p:tav>
                                      </p:tavLst>
                                    </p:anim>
                                    <p:anim calcmode="lin" valueType="num">
                                      <p:cBhvr>
                                        <p:cTn id="13" dur="500" fill="hold"/>
                                        <p:tgtEl>
                                          <p:spTgt spid="236553"/>
                                        </p:tgtEl>
                                        <p:attrNameLst>
                                          <p:attrName>ppt_h</p:attrName>
                                        </p:attrNameLst>
                                      </p:cBhvr>
                                      <p:tavLst>
                                        <p:tav tm="0">
                                          <p:val>
                                            <p:fltVal val="0"/>
                                          </p:val>
                                        </p:tav>
                                        <p:tav tm="100000">
                                          <p:val>
                                            <p:strVal val="#ppt_h"/>
                                          </p:val>
                                        </p:tav>
                                      </p:tavLst>
                                    </p:anim>
                                  </p:childTnLst>
                                </p:cTn>
                              </p:par>
                            </p:childTnLst>
                          </p:cTn>
                        </p:par>
                        <p:par>
                          <p:cTn id="14" fill="hold" nodeType="afterGroup">
                            <p:stCondLst>
                              <p:cond delay="3000"/>
                            </p:stCondLst>
                            <p:childTnLst>
                              <p:par>
                                <p:cTn id="15" presetID="23" presetClass="entr" presetSubtype="16" fill="hold" grpId="0" nodeType="afterEffect">
                                  <p:stCondLst>
                                    <p:cond delay="0"/>
                                  </p:stCondLst>
                                  <p:childTnLst>
                                    <p:set>
                                      <p:cBhvr>
                                        <p:cTn id="16" dur="1" fill="hold">
                                          <p:stCondLst>
                                            <p:cond delay="0"/>
                                          </p:stCondLst>
                                        </p:cTn>
                                        <p:tgtEl>
                                          <p:spTgt spid="236554"/>
                                        </p:tgtEl>
                                        <p:attrNameLst>
                                          <p:attrName>style.visibility</p:attrName>
                                        </p:attrNameLst>
                                      </p:cBhvr>
                                      <p:to>
                                        <p:strVal val="visible"/>
                                      </p:to>
                                    </p:set>
                                    <p:anim calcmode="lin" valueType="num">
                                      <p:cBhvr>
                                        <p:cTn id="17" dur="500" fill="hold"/>
                                        <p:tgtEl>
                                          <p:spTgt spid="236554"/>
                                        </p:tgtEl>
                                        <p:attrNameLst>
                                          <p:attrName>ppt_w</p:attrName>
                                        </p:attrNameLst>
                                      </p:cBhvr>
                                      <p:tavLst>
                                        <p:tav tm="0">
                                          <p:val>
                                            <p:fltVal val="0"/>
                                          </p:val>
                                        </p:tav>
                                        <p:tav tm="100000">
                                          <p:val>
                                            <p:strVal val="#ppt_w"/>
                                          </p:val>
                                        </p:tav>
                                      </p:tavLst>
                                    </p:anim>
                                    <p:anim calcmode="lin" valueType="num">
                                      <p:cBhvr>
                                        <p:cTn id="18" dur="500" fill="hold"/>
                                        <p:tgtEl>
                                          <p:spTgt spid="236554"/>
                                        </p:tgtEl>
                                        <p:attrNameLst>
                                          <p:attrName>ppt_h</p:attrName>
                                        </p:attrNameLst>
                                      </p:cBhvr>
                                      <p:tavLst>
                                        <p:tav tm="0">
                                          <p:val>
                                            <p:fltVal val="0"/>
                                          </p:val>
                                        </p:tav>
                                        <p:tav tm="100000">
                                          <p:val>
                                            <p:strVal val="#ppt_h"/>
                                          </p:val>
                                        </p:tav>
                                      </p:tavLst>
                                    </p:anim>
                                  </p:childTnLst>
                                </p:cTn>
                              </p:par>
                            </p:childTnLst>
                          </p:cTn>
                        </p:par>
                        <p:par>
                          <p:cTn id="19" fill="hold" nodeType="afterGroup">
                            <p:stCondLst>
                              <p:cond delay="3500"/>
                            </p:stCondLst>
                            <p:childTnLst>
                              <p:par>
                                <p:cTn id="20" presetID="4" presetClass="entr" presetSubtype="32" fill="hold" grpId="0" nodeType="afterEffect">
                                  <p:stCondLst>
                                    <p:cond delay="5000"/>
                                  </p:stCondLst>
                                  <p:childTnLst>
                                    <p:set>
                                      <p:cBhvr>
                                        <p:cTn id="21" dur="1" fill="hold">
                                          <p:stCondLst>
                                            <p:cond delay="0"/>
                                          </p:stCondLst>
                                        </p:cTn>
                                        <p:tgtEl>
                                          <p:spTgt spid="236552"/>
                                        </p:tgtEl>
                                        <p:attrNameLst>
                                          <p:attrName>style.visibility</p:attrName>
                                        </p:attrNameLst>
                                      </p:cBhvr>
                                      <p:to>
                                        <p:strVal val="visible"/>
                                      </p:to>
                                    </p:set>
                                    <p:animEffect transition="in" filter="box(out)">
                                      <p:cBhvr>
                                        <p:cTn id="22" dur="500"/>
                                        <p:tgtEl>
                                          <p:spTgt spid="236552"/>
                                        </p:tgtEl>
                                      </p:cBhvr>
                                    </p:animEffect>
                                  </p:childTnLst>
                                </p:cTn>
                              </p:par>
                            </p:childTnLst>
                          </p:cTn>
                        </p:par>
                        <p:par>
                          <p:cTn id="23" fill="hold" nodeType="afterGroup">
                            <p:stCondLst>
                              <p:cond delay="9000"/>
                            </p:stCondLst>
                            <p:childTnLst>
                              <p:par>
                                <p:cTn id="24" presetID="2" presetClass="entr" presetSubtype="1" fill="hold" grpId="0" nodeType="afterEffect">
                                  <p:stCondLst>
                                    <p:cond delay="1000"/>
                                  </p:stCondLst>
                                  <p:childTnLst>
                                    <p:set>
                                      <p:cBhvr>
                                        <p:cTn id="25" dur="1" fill="hold">
                                          <p:stCondLst>
                                            <p:cond delay="0"/>
                                          </p:stCondLst>
                                        </p:cTn>
                                        <p:tgtEl>
                                          <p:spTgt spid="236549"/>
                                        </p:tgtEl>
                                        <p:attrNameLst>
                                          <p:attrName>style.visibility</p:attrName>
                                        </p:attrNameLst>
                                      </p:cBhvr>
                                      <p:to>
                                        <p:strVal val="visible"/>
                                      </p:to>
                                    </p:set>
                                    <p:anim calcmode="lin" valueType="num">
                                      <p:cBhvr additive="base">
                                        <p:cTn id="26" dur="500" fill="hold"/>
                                        <p:tgtEl>
                                          <p:spTgt spid="236549"/>
                                        </p:tgtEl>
                                        <p:attrNameLst>
                                          <p:attrName>ppt_x</p:attrName>
                                        </p:attrNameLst>
                                      </p:cBhvr>
                                      <p:tavLst>
                                        <p:tav tm="0">
                                          <p:val>
                                            <p:strVal val="#ppt_x"/>
                                          </p:val>
                                        </p:tav>
                                        <p:tav tm="100000">
                                          <p:val>
                                            <p:strVal val="#ppt_x"/>
                                          </p:val>
                                        </p:tav>
                                      </p:tavLst>
                                    </p:anim>
                                    <p:anim calcmode="lin" valueType="num">
                                      <p:cBhvr additive="base">
                                        <p:cTn id="27" dur="500" fill="hold"/>
                                        <p:tgtEl>
                                          <p:spTgt spid="236549"/>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10500"/>
                            </p:stCondLst>
                            <p:childTnLst>
                              <p:par>
                                <p:cTn id="29" presetID="2" presetClass="entr" presetSubtype="4" fill="hold" grpId="0" nodeType="afterEffect">
                                  <p:stCondLst>
                                    <p:cond delay="0"/>
                                  </p:stCondLst>
                                  <p:childTnLst>
                                    <p:set>
                                      <p:cBhvr>
                                        <p:cTn id="30" dur="1" fill="hold">
                                          <p:stCondLst>
                                            <p:cond delay="0"/>
                                          </p:stCondLst>
                                        </p:cTn>
                                        <p:tgtEl>
                                          <p:spTgt spid="236550"/>
                                        </p:tgtEl>
                                        <p:attrNameLst>
                                          <p:attrName>style.visibility</p:attrName>
                                        </p:attrNameLst>
                                      </p:cBhvr>
                                      <p:to>
                                        <p:strVal val="visible"/>
                                      </p:to>
                                    </p:set>
                                    <p:anim calcmode="lin" valueType="num">
                                      <p:cBhvr additive="base">
                                        <p:cTn id="31" dur="500" fill="hold"/>
                                        <p:tgtEl>
                                          <p:spTgt spid="236550"/>
                                        </p:tgtEl>
                                        <p:attrNameLst>
                                          <p:attrName>ppt_x</p:attrName>
                                        </p:attrNameLst>
                                      </p:cBhvr>
                                      <p:tavLst>
                                        <p:tav tm="0">
                                          <p:val>
                                            <p:strVal val="#ppt_x"/>
                                          </p:val>
                                        </p:tav>
                                        <p:tav tm="100000">
                                          <p:val>
                                            <p:strVal val="#ppt_x"/>
                                          </p:val>
                                        </p:tav>
                                      </p:tavLst>
                                    </p:anim>
                                    <p:anim calcmode="lin" valueType="num">
                                      <p:cBhvr additive="base">
                                        <p:cTn id="32" dur="500" fill="hold"/>
                                        <p:tgtEl>
                                          <p:spTgt spid="236550"/>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11000"/>
                            </p:stCondLst>
                            <p:childTnLst>
                              <p:par>
                                <p:cTn id="34" presetID="2" presetClass="entr" presetSubtype="1" fill="hold" grpId="0" nodeType="afterEffect">
                                  <p:stCondLst>
                                    <p:cond delay="2000"/>
                                  </p:stCondLst>
                                  <p:childTnLst>
                                    <p:set>
                                      <p:cBhvr>
                                        <p:cTn id="35" dur="1" fill="hold">
                                          <p:stCondLst>
                                            <p:cond delay="0"/>
                                          </p:stCondLst>
                                        </p:cTn>
                                        <p:tgtEl>
                                          <p:spTgt spid="236551"/>
                                        </p:tgtEl>
                                        <p:attrNameLst>
                                          <p:attrName>style.visibility</p:attrName>
                                        </p:attrNameLst>
                                      </p:cBhvr>
                                      <p:to>
                                        <p:strVal val="visible"/>
                                      </p:to>
                                    </p:set>
                                    <p:anim calcmode="lin" valueType="num">
                                      <p:cBhvr additive="base">
                                        <p:cTn id="36" dur="500" fill="hold"/>
                                        <p:tgtEl>
                                          <p:spTgt spid="236551"/>
                                        </p:tgtEl>
                                        <p:attrNameLst>
                                          <p:attrName>ppt_x</p:attrName>
                                        </p:attrNameLst>
                                      </p:cBhvr>
                                      <p:tavLst>
                                        <p:tav tm="0">
                                          <p:val>
                                            <p:strVal val="#ppt_x"/>
                                          </p:val>
                                        </p:tav>
                                        <p:tav tm="100000">
                                          <p:val>
                                            <p:strVal val="#ppt_x"/>
                                          </p:val>
                                        </p:tav>
                                      </p:tavLst>
                                    </p:anim>
                                    <p:anim calcmode="lin" valueType="num">
                                      <p:cBhvr additive="base">
                                        <p:cTn id="37" dur="500" fill="hold"/>
                                        <p:tgtEl>
                                          <p:spTgt spid="236551"/>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3500"/>
                            </p:stCondLst>
                            <p:childTnLst>
                              <p:par>
                                <p:cTn id="39" presetID="2" presetClass="entr" presetSubtype="1" fill="hold" grpId="0" nodeType="afterEffect">
                                  <p:stCondLst>
                                    <p:cond delay="0"/>
                                  </p:stCondLst>
                                  <p:childTnLst>
                                    <p:set>
                                      <p:cBhvr>
                                        <p:cTn id="40" dur="1" fill="hold">
                                          <p:stCondLst>
                                            <p:cond delay="0"/>
                                          </p:stCondLst>
                                        </p:cTn>
                                        <p:tgtEl>
                                          <p:spTgt spid="236547"/>
                                        </p:tgtEl>
                                        <p:attrNameLst>
                                          <p:attrName>style.visibility</p:attrName>
                                        </p:attrNameLst>
                                      </p:cBhvr>
                                      <p:to>
                                        <p:strVal val="visible"/>
                                      </p:to>
                                    </p:set>
                                    <p:anim calcmode="lin" valueType="num">
                                      <p:cBhvr additive="base">
                                        <p:cTn id="41" dur="500" fill="hold"/>
                                        <p:tgtEl>
                                          <p:spTgt spid="236547"/>
                                        </p:tgtEl>
                                        <p:attrNameLst>
                                          <p:attrName>ppt_x</p:attrName>
                                        </p:attrNameLst>
                                      </p:cBhvr>
                                      <p:tavLst>
                                        <p:tav tm="0">
                                          <p:val>
                                            <p:strVal val="#ppt_x"/>
                                          </p:val>
                                        </p:tav>
                                        <p:tav tm="100000">
                                          <p:val>
                                            <p:strVal val="#ppt_x"/>
                                          </p:val>
                                        </p:tav>
                                      </p:tavLst>
                                    </p:anim>
                                    <p:anim calcmode="lin" valueType="num">
                                      <p:cBhvr additive="base">
                                        <p:cTn id="42" dur="500" fill="hold"/>
                                        <p:tgtEl>
                                          <p:spTgt spid="236547"/>
                                        </p:tgtEl>
                                        <p:attrNameLst>
                                          <p:attrName>ppt_y</p:attrName>
                                        </p:attrNameLst>
                                      </p:cBhvr>
                                      <p:tavLst>
                                        <p:tav tm="0">
                                          <p:val>
                                            <p:strVal val="0-#ppt_h/2"/>
                                          </p:val>
                                        </p:tav>
                                        <p:tav tm="100000">
                                          <p:val>
                                            <p:strVal val="#ppt_y"/>
                                          </p:val>
                                        </p:tav>
                                      </p:tavLst>
                                    </p:anim>
                                  </p:childTnLst>
                                </p:cTn>
                              </p:par>
                            </p:childTnLst>
                          </p:cTn>
                        </p:par>
                        <p:par>
                          <p:cTn id="43" fill="hold" nodeType="afterGroup">
                            <p:stCondLst>
                              <p:cond delay="14000"/>
                            </p:stCondLst>
                            <p:childTnLst>
                              <p:par>
                                <p:cTn id="44" presetID="23" presetClass="entr" presetSubtype="16" fill="hold" grpId="0" nodeType="afterEffect">
                                  <p:stCondLst>
                                    <p:cond delay="1000"/>
                                  </p:stCondLst>
                                  <p:childTnLst>
                                    <p:set>
                                      <p:cBhvr>
                                        <p:cTn id="45" dur="1" fill="hold">
                                          <p:stCondLst>
                                            <p:cond delay="0"/>
                                          </p:stCondLst>
                                        </p:cTn>
                                        <p:tgtEl>
                                          <p:spTgt spid="236555"/>
                                        </p:tgtEl>
                                        <p:attrNameLst>
                                          <p:attrName>style.visibility</p:attrName>
                                        </p:attrNameLst>
                                      </p:cBhvr>
                                      <p:to>
                                        <p:strVal val="visible"/>
                                      </p:to>
                                    </p:set>
                                    <p:anim calcmode="lin" valueType="num">
                                      <p:cBhvr>
                                        <p:cTn id="46" dur="500" fill="hold"/>
                                        <p:tgtEl>
                                          <p:spTgt spid="236555"/>
                                        </p:tgtEl>
                                        <p:attrNameLst>
                                          <p:attrName>ppt_w</p:attrName>
                                        </p:attrNameLst>
                                      </p:cBhvr>
                                      <p:tavLst>
                                        <p:tav tm="0">
                                          <p:val>
                                            <p:fltVal val="0"/>
                                          </p:val>
                                        </p:tav>
                                        <p:tav tm="100000">
                                          <p:val>
                                            <p:strVal val="#ppt_w"/>
                                          </p:val>
                                        </p:tav>
                                      </p:tavLst>
                                    </p:anim>
                                    <p:anim calcmode="lin" valueType="num">
                                      <p:cBhvr>
                                        <p:cTn id="47" dur="500" fill="hold"/>
                                        <p:tgtEl>
                                          <p:spTgt spid="236555"/>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5500"/>
                            </p:stCondLst>
                            <p:childTnLst>
                              <p:par>
                                <p:cTn id="49" presetID="23" presetClass="entr" presetSubtype="16" fill="hold" grpId="0" nodeType="afterEffect">
                                  <p:stCondLst>
                                    <p:cond delay="0"/>
                                  </p:stCondLst>
                                  <p:childTnLst>
                                    <p:set>
                                      <p:cBhvr>
                                        <p:cTn id="50" dur="1" fill="hold">
                                          <p:stCondLst>
                                            <p:cond delay="0"/>
                                          </p:stCondLst>
                                        </p:cTn>
                                        <p:tgtEl>
                                          <p:spTgt spid="236556"/>
                                        </p:tgtEl>
                                        <p:attrNameLst>
                                          <p:attrName>style.visibility</p:attrName>
                                        </p:attrNameLst>
                                      </p:cBhvr>
                                      <p:to>
                                        <p:strVal val="visible"/>
                                      </p:to>
                                    </p:set>
                                    <p:anim calcmode="lin" valueType="num">
                                      <p:cBhvr>
                                        <p:cTn id="51" dur="500" fill="hold"/>
                                        <p:tgtEl>
                                          <p:spTgt spid="236556"/>
                                        </p:tgtEl>
                                        <p:attrNameLst>
                                          <p:attrName>ppt_w</p:attrName>
                                        </p:attrNameLst>
                                      </p:cBhvr>
                                      <p:tavLst>
                                        <p:tav tm="0">
                                          <p:val>
                                            <p:fltVal val="0"/>
                                          </p:val>
                                        </p:tav>
                                        <p:tav tm="100000">
                                          <p:val>
                                            <p:strVal val="#ppt_w"/>
                                          </p:val>
                                        </p:tav>
                                      </p:tavLst>
                                    </p:anim>
                                    <p:anim calcmode="lin" valueType="num">
                                      <p:cBhvr>
                                        <p:cTn id="52" dur="500" fill="hold"/>
                                        <p:tgtEl>
                                          <p:spTgt spid="236556"/>
                                        </p:tgtEl>
                                        <p:attrNameLst>
                                          <p:attrName>ppt_h</p:attrName>
                                        </p:attrNameLst>
                                      </p:cBhvr>
                                      <p:tavLst>
                                        <p:tav tm="0">
                                          <p:val>
                                            <p:fltVal val="0"/>
                                          </p:val>
                                        </p:tav>
                                        <p:tav tm="100000">
                                          <p:val>
                                            <p:strVal val="#ppt_h"/>
                                          </p:val>
                                        </p:tav>
                                      </p:tavLst>
                                    </p:anim>
                                  </p:childTnLst>
                                </p:cTn>
                              </p:par>
                            </p:childTnLst>
                          </p:cTn>
                        </p:par>
                        <p:par>
                          <p:cTn id="53" fill="hold" nodeType="afterGroup">
                            <p:stCondLst>
                              <p:cond delay="16000"/>
                            </p:stCondLst>
                            <p:childTnLst>
                              <p:par>
                                <p:cTn id="54" presetID="2" presetClass="entr" presetSubtype="4" fill="hold" grpId="0" nodeType="afterEffect">
                                  <p:stCondLst>
                                    <p:cond delay="1000"/>
                                  </p:stCondLst>
                                  <p:childTnLst>
                                    <p:set>
                                      <p:cBhvr>
                                        <p:cTn id="55" dur="1" fill="hold">
                                          <p:stCondLst>
                                            <p:cond delay="0"/>
                                          </p:stCondLst>
                                        </p:cTn>
                                        <p:tgtEl>
                                          <p:spTgt spid="236558"/>
                                        </p:tgtEl>
                                        <p:attrNameLst>
                                          <p:attrName>style.visibility</p:attrName>
                                        </p:attrNameLst>
                                      </p:cBhvr>
                                      <p:to>
                                        <p:strVal val="visible"/>
                                      </p:to>
                                    </p:set>
                                    <p:anim calcmode="lin" valueType="num">
                                      <p:cBhvr additive="base">
                                        <p:cTn id="56" dur="500" fill="hold"/>
                                        <p:tgtEl>
                                          <p:spTgt spid="236558"/>
                                        </p:tgtEl>
                                        <p:attrNameLst>
                                          <p:attrName>ppt_x</p:attrName>
                                        </p:attrNameLst>
                                      </p:cBhvr>
                                      <p:tavLst>
                                        <p:tav tm="0">
                                          <p:val>
                                            <p:strVal val="#ppt_x"/>
                                          </p:val>
                                        </p:tav>
                                        <p:tav tm="100000">
                                          <p:val>
                                            <p:strVal val="#ppt_x"/>
                                          </p:val>
                                        </p:tav>
                                      </p:tavLst>
                                    </p:anim>
                                    <p:anim calcmode="lin" valueType="num">
                                      <p:cBhvr additive="base">
                                        <p:cTn id="57" dur="500" fill="hold"/>
                                        <p:tgtEl>
                                          <p:spTgt spid="236558"/>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17500"/>
                            </p:stCondLst>
                            <p:childTnLst>
                              <p:par>
                                <p:cTn id="59" presetID="2" presetClass="entr" presetSubtype="2" fill="hold" grpId="0" nodeType="afterEffect">
                                  <p:stCondLst>
                                    <p:cond delay="1000"/>
                                  </p:stCondLst>
                                  <p:childTnLst>
                                    <p:set>
                                      <p:cBhvr>
                                        <p:cTn id="60" dur="1" fill="hold">
                                          <p:stCondLst>
                                            <p:cond delay="0"/>
                                          </p:stCondLst>
                                        </p:cTn>
                                        <p:tgtEl>
                                          <p:spTgt spid="236557"/>
                                        </p:tgtEl>
                                        <p:attrNameLst>
                                          <p:attrName>style.visibility</p:attrName>
                                        </p:attrNameLst>
                                      </p:cBhvr>
                                      <p:to>
                                        <p:strVal val="visible"/>
                                      </p:to>
                                    </p:set>
                                    <p:anim calcmode="lin" valueType="num">
                                      <p:cBhvr additive="base">
                                        <p:cTn id="61" dur="500" fill="hold"/>
                                        <p:tgtEl>
                                          <p:spTgt spid="236557"/>
                                        </p:tgtEl>
                                        <p:attrNameLst>
                                          <p:attrName>ppt_x</p:attrName>
                                        </p:attrNameLst>
                                      </p:cBhvr>
                                      <p:tavLst>
                                        <p:tav tm="0">
                                          <p:val>
                                            <p:strVal val="1+#ppt_w/2"/>
                                          </p:val>
                                        </p:tav>
                                        <p:tav tm="100000">
                                          <p:val>
                                            <p:strVal val="#ppt_x"/>
                                          </p:val>
                                        </p:tav>
                                      </p:tavLst>
                                    </p:anim>
                                    <p:anim calcmode="lin" valueType="num">
                                      <p:cBhvr additive="base">
                                        <p:cTn id="62" dur="500" fill="hold"/>
                                        <p:tgtEl>
                                          <p:spTgt spid="236557"/>
                                        </p:tgtEl>
                                        <p:attrNameLst>
                                          <p:attrName>ppt_y</p:attrName>
                                        </p:attrNameLst>
                                      </p:cBhvr>
                                      <p:tavLst>
                                        <p:tav tm="0">
                                          <p:val>
                                            <p:strVal val="#ppt_y"/>
                                          </p:val>
                                        </p:tav>
                                        <p:tav tm="100000">
                                          <p:val>
                                            <p:strVal val="#ppt_y"/>
                                          </p:val>
                                        </p:tav>
                                      </p:tavLst>
                                    </p:anim>
                                  </p:childTnLst>
                                </p:cTn>
                              </p:par>
                            </p:childTnLst>
                          </p:cTn>
                        </p:par>
                        <p:par>
                          <p:cTn id="63" fill="hold" nodeType="afterGroup">
                            <p:stCondLst>
                              <p:cond delay="19000"/>
                            </p:stCondLst>
                            <p:childTnLst>
                              <p:par>
                                <p:cTn id="64" presetID="2" presetClass="entr" presetSubtype="1" fill="hold" grpId="0" nodeType="afterEffect">
                                  <p:stCondLst>
                                    <p:cond delay="1000"/>
                                  </p:stCondLst>
                                  <p:childTnLst>
                                    <p:set>
                                      <p:cBhvr>
                                        <p:cTn id="65" dur="1" fill="hold">
                                          <p:stCondLst>
                                            <p:cond delay="0"/>
                                          </p:stCondLst>
                                        </p:cTn>
                                        <p:tgtEl>
                                          <p:spTgt spid="236561"/>
                                        </p:tgtEl>
                                        <p:attrNameLst>
                                          <p:attrName>style.visibility</p:attrName>
                                        </p:attrNameLst>
                                      </p:cBhvr>
                                      <p:to>
                                        <p:strVal val="visible"/>
                                      </p:to>
                                    </p:set>
                                    <p:anim calcmode="lin" valueType="num">
                                      <p:cBhvr additive="base">
                                        <p:cTn id="66" dur="500" fill="hold"/>
                                        <p:tgtEl>
                                          <p:spTgt spid="236561"/>
                                        </p:tgtEl>
                                        <p:attrNameLst>
                                          <p:attrName>ppt_x</p:attrName>
                                        </p:attrNameLst>
                                      </p:cBhvr>
                                      <p:tavLst>
                                        <p:tav tm="0">
                                          <p:val>
                                            <p:strVal val="#ppt_x"/>
                                          </p:val>
                                        </p:tav>
                                        <p:tav tm="100000">
                                          <p:val>
                                            <p:strVal val="#ppt_x"/>
                                          </p:val>
                                        </p:tav>
                                      </p:tavLst>
                                    </p:anim>
                                    <p:anim calcmode="lin" valueType="num">
                                      <p:cBhvr additive="base">
                                        <p:cTn id="67" dur="500" fill="hold"/>
                                        <p:tgtEl>
                                          <p:spTgt spid="236561"/>
                                        </p:tgtEl>
                                        <p:attrNameLst>
                                          <p:attrName>ppt_y</p:attrName>
                                        </p:attrNameLst>
                                      </p:cBhvr>
                                      <p:tavLst>
                                        <p:tav tm="0">
                                          <p:val>
                                            <p:strVal val="0-#ppt_h/2"/>
                                          </p:val>
                                        </p:tav>
                                        <p:tav tm="100000">
                                          <p:val>
                                            <p:strVal val="#ppt_y"/>
                                          </p:val>
                                        </p:tav>
                                      </p:tavLst>
                                    </p:anim>
                                  </p:childTnLst>
                                </p:cTn>
                              </p:par>
                            </p:childTnLst>
                          </p:cTn>
                        </p:par>
                        <p:par>
                          <p:cTn id="68" fill="hold" nodeType="afterGroup">
                            <p:stCondLst>
                              <p:cond delay="20500"/>
                            </p:stCondLst>
                            <p:childTnLst>
                              <p:par>
                                <p:cTn id="69" presetID="2" presetClass="entr" presetSubtype="4" fill="hold" grpId="0" nodeType="afterEffect">
                                  <p:stCondLst>
                                    <p:cond delay="0"/>
                                  </p:stCondLst>
                                  <p:childTnLst>
                                    <p:set>
                                      <p:cBhvr>
                                        <p:cTn id="70" dur="1" fill="hold">
                                          <p:stCondLst>
                                            <p:cond delay="0"/>
                                          </p:stCondLst>
                                        </p:cTn>
                                        <p:tgtEl>
                                          <p:spTgt spid="236562"/>
                                        </p:tgtEl>
                                        <p:attrNameLst>
                                          <p:attrName>style.visibility</p:attrName>
                                        </p:attrNameLst>
                                      </p:cBhvr>
                                      <p:to>
                                        <p:strVal val="visible"/>
                                      </p:to>
                                    </p:set>
                                    <p:anim calcmode="lin" valueType="num">
                                      <p:cBhvr additive="base">
                                        <p:cTn id="71" dur="500" fill="hold"/>
                                        <p:tgtEl>
                                          <p:spTgt spid="236562"/>
                                        </p:tgtEl>
                                        <p:attrNameLst>
                                          <p:attrName>ppt_x</p:attrName>
                                        </p:attrNameLst>
                                      </p:cBhvr>
                                      <p:tavLst>
                                        <p:tav tm="0">
                                          <p:val>
                                            <p:strVal val="#ppt_x"/>
                                          </p:val>
                                        </p:tav>
                                        <p:tav tm="100000">
                                          <p:val>
                                            <p:strVal val="#ppt_x"/>
                                          </p:val>
                                        </p:tav>
                                      </p:tavLst>
                                    </p:anim>
                                    <p:anim calcmode="lin" valueType="num">
                                      <p:cBhvr additive="base">
                                        <p:cTn id="72" dur="500" fill="hold"/>
                                        <p:tgtEl>
                                          <p:spTgt spid="236562"/>
                                        </p:tgtEl>
                                        <p:attrNameLst>
                                          <p:attrName>ppt_y</p:attrName>
                                        </p:attrNameLst>
                                      </p:cBhvr>
                                      <p:tavLst>
                                        <p:tav tm="0">
                                          <p:val>
                                            <p:strVal val="1+#ppt_h/2"/>
                                          </p:val>
                                        </p:tav>
                                        <p:tav tm="100000">
                                          <p:val>
                                            <p:strVal val="#ppt_y"/>
                                          </p:val>
                                        </p:tav>
                                      </p:tavLst>
                                    </p:anim>
                                  </p:childTnLst>
                                </p:cTn>
                              </p:par>
                            </p:childTnLst>
                          </p:cTn>
                        </p:par>
                        <p:par>
                          <p:cTn id="73" fill="hold" nodeType="afterGroup">
                            <p:stCondLst>
                              <p:cond delay="21000"/>
                            </p:stCondLst>
                            <p:childTnLst>
                              <p:par>
                                <p:cTn id="74" presetID="2" presetClass="entr" presetSubtype="1" fill="hold" grpId="0" nodeType="afterEffect">
                                  <p:stCondLst>
                                    <p:cond delay="1000"/>
                                  </p:stCondLst>
                                  <p:childTnLst>
                                    <p:set>
                                      <p:cBhvr>
                                        <p:cTn id="75" dur="1" fill="hold">
                                          <p:stCondLst>
                                            <p:cond delay="0"/>
                                          </p:stCondLst>
                                        </p:cTn>
                                        <p:tgtEl>
                                          <p:spTgt spid="236563"/>
                                        </p:tgtEl>
                                        <p:attrNameLst>
                                          <p:attrName>style.visibility</p:attrName>
                                        </p:attrNameLst>
                                      </p:cBhvr>
                                      <p:to>
                                        <p:strVal val="visible"/>
                                      </p:to>
                                    </p:set>
                                    <p:anim calcmode="lin" valueType="num">
                                      <p:cBhvr additive="base">
                                        <p:cTn id="76" dur="500" fill="hold"/>
                                        <p:tgtEl>
                                          <p:spTgt spid="236563"/>
                                        </p:tgtEl>
                                        <p:attrNameLst>
                                          <p:attrName>ppt_x</p:attrName>
                                        </p:attrNameLst>
                                      </p:cBhvr>
                                      <p:tavLst>
                                        <p:tav tm="0">
                                          <p:val>
                                            <p:strVal val="#ppt_x"/>
                                          </p:val>
                                        </p:tav>
                                        <p:tav tm="100000">
                                          <p:val>
                                            <p:strVal val="#ppt_x"/>
                                          </p:val>
                                        </p:tav>
                                      </p:tavLst>
                                    </p:anim>
                                    <p:anim calcmode="lin" valueType="num">
                                      <p:cBhvr additive="base">
                                        <p:cTn id="77" dur="500" fill="hold"/>
                                        <p:tgtEl>
                                          <p:spTgt spid="236563"/>
                                        </p:tgtEl>
                                        <p:attrNameLst>
                                          <p:attrName>ppt_y</p:attrName>
                                        </p:attrNameLst>
                                      </p:cBhvr>
                                      <p:tavLst>
                                        <p:tav tm="0">
                                          <p:val>
                                            <p:strVal val="0-#ppt_h/2"/>
                                          </p:val>
                                        </p:tav>
                                        <p:tav tm="100000">
                                          <p:val>
                                            <p:strVal val="#ppt_y"/>
                                          </p:val>
                                        </p:tav>
                                      </p:tavLst>
                                    </p:anim>
                                  </p:childTnLst>
                                </p:cTn>
                              </p:par>
                            </p:childTnLst>
                          </p:cTn>
                        </p:par>
                        <p:par>
                          <p:cTn id="78" fill="hold" nodeType="afterGroup">
                            <p:stCondLst>
                              <p:cond delay="22500"/>
                            </p:stCondLst>
                            <p:childTnLst>
                              <p:par>
                                <p:cTn id="79" presetID="2" presetClass="entr" presetSubtype="4" fill="hold" grpId="0" nodeType="afterEffect">
                                  <p:stCondLst>
                                    <p:cond delay="0"/>
                                  </p:stCondLst>
                                  <p:childTnLst>
                                    <p:set>
                                      <p:cBhvr>
                                        <p:cTn id="80" dur="1" fill="hold">
                                          <p:stCondLst>
                                            <p:cond delay="0"/>
                                          </p:stCondLst>
                                        </p:cTn>
                                        <p:tgtEl>
                                          <p:spTgt spid="236564"/>
                                        </p:tgtEl>
                                        <p:attrNameLst>
                                          <p:attrName>style.visibility</p:attrName>
                                        </p:attrNameLst>
                                      </p:cBhvr>
                                      <p:to>
                                        <p:strVal val="visible"/>
                                      </p:to>
                                    </p:set>
                                    <p:anim calcmode="lin" valueType="num">
                                      <p:cBhvr additive="base">
                                        <p:cTn id="81" dur="500" fill="hold"/>
                                        <p:tgtEl>
                                          <p:spTgt spid="236564"/>
                                        </p:tgtEl>
                                        <p:attrNameLst>
                                          <p:attrName>ppt_x</p:attrName>
                                        </p:attrNameLst>
                                      </p:cBhvr>
                                      <p:tavLst>
                                        <p:tav tm="0">
                                          <p:val>
                                            <p:strVal val="#ppt_x"/>
                                          </p:val>
                                        </p:tav>
                                        <p:tav tm="100000">
                                          <p:val>
                                            <p:strVal val="#ppt_x"/>
                                          </p:val>
                                        </p:tav>
                                      </p:tavLst>
                                    </p:anim>
                                    <p:anim calcmode="lin" valueType="num">
                                      <p:cBhvr additive="base">
                                        <p:cTn id="82" dur="500" fill="hold"/>
                                        <p:tgtEl>
                                          <p:spTgt spid="236564"/>
                                        </p:tgtEl>
                                        <p:attrNameLst>
                                          <p:attrName>ppt_y</p:attrName>
                                        </p:attrNameLst>
                                      </p:cBhvr>
                                      <p:tavLst>
                                        <p:tav tm="0">
                                          <p:val>
                                            <p:strVal val="1+#ppt_h/2"/>
                                          </p:val>
                                        </p:tav>
                                        <p:tav tm="100000">
                                          <p:val>
                                            <p:strVal val="#ppt_y"/>
                                          </p:val>
                                        </p:tav>
                                      </p:tavLst>
                                    </p:anim>
                                  </p:childTnLst>
                                </p:cTn>
                              </p:par>
                            </p:childTnLst>
                          </p:cTn>
                        </p:par>
                        <p:par>
                          <p:cTn id="83" fill="hold" nodeType="afterGroup">
                            <p:stCondLst>
                              <p:cond delay="23000"/>
                            </p:stCondLst>
                            <p:childTnLst>
                              <p:par>
                                <p:cTn id="84" presetID="2" presetClass="entr" presetSubtype="1" fill="hold" grpId="0" nodeType="afterEffect">
                                  <p:stCondLst>
                                    <p:cond delay="1000"/>
                                  </p:stCondLst>
                                  <p:childTnLst>
                                    <p:set>
                                      <p:cBhvr>
                                        <p:cTn id="85" dur="1" fill="hold">
                                          <p:stCondLst>
                                            <p:cond delay="0"/>
                                          </p:stCondLst>
                                        </p:cTn>
                                        <p:tgtEl>
                                          <p:spTgt spid="236565"/>
                                        </p:tgtEl>
                                        <p:attrNameLst>
                                          <p:attrName>style.visibility</p:attrName>
                                        </p:attrNameLst>
                                      </p:cBhvr>
                                      <p:to>
                                        <p:strVal val="visible"/>
                                      </p:to>
                                    </p:set>
                                    <p:anim calcmode="lin" valueType="num">
                                      <p:cBhvr additive="base">
                                        <p:cTn id="86" dur="500" fill="hold"/>
                                        <p:tgtEl>
                                          <p:spTgt spid="236565"/>
                                        </p:tgtEl>
                                        <p:attrNameLst>
                                          <p:attrName>ppt_x</p:attrName>
                                        </p:attrNameLst>
                                      </p:cBhvr>
                                      <p:tavLst>
                                        <p:tav tm="0">
                                          <p:val>
                                            <p:strVal val="#ppt_x"/>
                                          </p:val>
                                        </p:tav>
                                        <p:tav tm="100000">
                                          <p:val>
                                            <p:strVal val="#ppt_x"/>
                                          </p:val>
                                        </p:tav>
                                      </p:tavLst>
                                    </p:anim>
                                    <p:anim calcmode="lin" valueType="num">
                                      <p:cBhvr additive="base">
                                        <p:cTn id="87" dur="500" fill="hold"/>
                                        <p:tgtEl>
                                          <p:spTgt spid="236565"/>
                                        </p:tgtEl>
                                        <p:attrNameLst>
                                          <p:attrName>ppt_y</p:attrName>
                                        </p:attrNameLst>
                                      </p:cBhvr>
                                      <p:tavLst>
                                        <p:tav tm="0">
                                          <p:val>
                                            <p:strVal val="0-#ppt_h/2"/>
                                          </p:val>
                                        </p:tav>
                                        <p:tav tm="100000">
                                          <p:val>
                                            <p:strVal val="#ppt_y"/>
                                          </p:val>
                                        </p:tav>
                                      </p:tavLst>
                                    </p:anim>
                                  </p:childTnLst>
                                </p:cTn>
                              </p:par>
                            </p:childTnLst>
                          </p:cTn>
                        </p:par>
                        <p:par>
                          <p:cTn id="88" fill="hold" nodeType="afterGroup">
                            <p:stCondLst>
                              <p:cond delay="24500"/>
                            </p:stCondLst>
                            <p:childTnLst>
                              <p:par>
                                <p:cTn id="89" presetID="2" presetClass="entr" presetSubtype="4" fill="hold" grpId="0" nodeType="afterEffect">
                                  <p:stCondLst>
                                    <p:cond delay="0"/>
                                  </p:stCondLst>
                                  <p:childTnLst>
                                    <p:set>
                                      <p:cBhvr>
                                        <p:cTn id="90" dur="1" fill="hold">
                                          <p:stCondLst>
                                            <p:cond delay="0"/>
                                          </p:stCondLst>
                                        </p:cTn>
                                        <p:tgtEl>
                                          <p:spTgt spid="236566"/>
                                        </p:tgtEl>
                                        <p:attrNameLst>
                                          <p:attrName>style.visibility</p:attrName>
                                        </p:attrNameLst>
                                      </p:cBhvr>
                                      <p:to>
                                        <p:strVal val="visible"/>
                                      </p:to>
                                    </p:set>
                                    <p:anim calcmode="lin" valueType="num">
                                      <p:cBhvr additive="base">
                                        <p:cTn id="91" dur="500" fill="hold"/>
                                        <p:tgtEl>
                                          <p:spTgt spid="236566"/>
                                        </p:tgtEl>
                                        <p:attrNameLst>
                                          <p:attrName>ppt_x</p:attrName>
                                        </p:attrNameLst>
                                      </p:cBhvr>
                                      <p:tavLst>
                                        <p:tav tm="0">
                                          <p:val>
                                            <p:strVal val="#ppt_x"/>
                                          </p:val>
                                        </p:tav>
                                        <p:tav tm="100000">
                                          <p:val>
                                            <p:strVal val="#ppt_x"/>
                                          </p:val>
                                        </p:tav>
                                      </p:tavLst>
                                    </p:anim>
                                    <p:anim calcmode="lin" valueType="num">
                                      <p:cBhvr additive="base">
                                        <p:cTn id="92" dur="500" fill="hold"/>
                                        <p:tgtEl>
                                          <p:spTgt spid="236566"/>
                                        </p:tgtEl>
                                        <p:attrNameLst>
                                          <p:attrName>ppt_y</p:attrName>
                                        </p:attrNameLst>
                                      </p:cBhvr>
                                      <p:tavLst>
                                        <p:tav tm="0">
                                          <p:val>
                                            <p:strVal val="1+#ppt_h/2"/>
                                          </p:val>
                                        </p:tav>
                                        <p:tav tm="100000">
                                          <p:val>
                                            <p:strVal val="#ppt_y"/>
                                          </p:val>
                                        </p:tav>
                                      </p:tavLst>
                                    </p:anim>
                                  </p:childTnLst>
                                </p:cTn>
                              </p:par>
                            </p:childTnLst>
                          </p:cTn>
                        </p:par>
                        <p:par>
                          <p:cTn id="93" fill="hold" nodeType="afterGroup">
                            <p:stCondLst>
                              <p:cond delay="25000"/>
                            </p:stCondLst>
                            <p:childTnLst>
                              <p:par>
                                <p:cTn id="94" presetID="2" presetClass="entr" presetSubtype="1" fill="hold" grpId="0" nodeType="afterEffect">
                                  <p:stCondLst>
                                    <p:cond delay="1000"/>
                                  </p:stCondLst>
                                  <p:childTnLst>
                                    <p:set>
                                      <p:cBhvr>
                                        <p:cTn id="95" dur="1" fill="hold">
                                          <p:stCondLst>
                                            <p:cond delay="0"/>
                                          </p:stCondLst>
                                        </p:cTn>
                                        <p:tgtEl>
                                          <p:spTgt spid="236567"/>
                                        </p:tgtEl>
                                        <p:attrNameLst>
                                          <p:attrName>style.visibility</p:attrName>
                                        </p:attrNameLst>
                                      </p:cBhvr>
                                      <p:to>
                                        <p:strVal val="visible"/>
                                      </p:to>
                                    </p:set>
                                    <p:anim calcmode="lin" valueType="num">
                                      <p:cBhvr additive="base">
                                        <p:cTn id="96" dur="500" fill="hold"/>
                                        <p:tgtEl>
                                          <p:spTgt spid="236567"/>
                                        </p:tgtEl>
                                        <p:attrNameLst>
                                          <p:attrName>ppt_x</p:attrName>
                                        </p:attrNameLst>
                                      </p:cBhvr>
                                      <p:tavLst>
                                        <p:tav tm="0">
                                          <p:val>
                                            <p:strVal val="#ppt_x"/>
                                          </p:val>
                                        </p:tav>
                                        <p:tav tm="100000">
                                          <p:val>
                                            <p:strVal val="#ppt_x"/>
                                          </p:val>
                                        </p:tav>
                                      </p:tavLst>
                                    </p:anim>
                                    <p:anim calcmode="lin" valueType="num">
                                      <p:cBhvr additive="base">
                                        <p:cTn id="97" dur="500" fill="hold"/>
                                        <p:tgtEl>
                                          <p:spTgt spid="236567"/>
                                        </p:tgtEl>
                                        <p:attrNameLst>
                                          <p:attrName>ppt_y</p:attrName>
                                        </p:attrNameLst>
                                      </p:cBhvr>
                                      <p:tavLst>
                                        <p:tav tm="0">
                                          <p:val>
                                            <p:strVal val="0-#ppt_h/2"/>
                                          </p:val>
                                        </p:tav>
                                        <p:tav tm="100000">
                                          <p:val>
                                            <p:strVal val="#ppt_y"/>
                                          </p:val>
                                        </p:tav>
                                      </p:tavLst>
                                    </p:anim>
                                  </p:childTnLst>
                                </p:cTn>
                              </p:par>
                            </p:childTnLst>
                          </p:cTn>
                        </p:par>
                        <p:par>
                          <p:cTn id="98" fill="hold" nodeType="afterGroup">
                            <p:stCondLst>
                              <p:cond delay="26500"/>
                            </p:stCondLst>
                            <p:childTnLst>
                              <p:par>
                                <p:cTn id="99" presetID="2" presetClass="entr" presetSubtype="4" fill="hold" grpId="0" nodeType="afterEffect">
                                  <p:stCondLst>
                                    <p:cond delay="0"/>
                                  </p:stCondLst>
                                  <p:childTnLst>
                                    <p:set>
                                      <p:cBhvr>
                                        <p:cTn id="100" dur="1" fill="hold">
                                          <p:stCondLst>
                                            <p:cond delay="0"/>
                                          </p:stCondLst>
                                        </p:cTn>
                                        <p:tgtEl>
                                          <p:spTgt spid="236568"/>
                                        </p:tgtEl>
                                        <p:attrNameLst>
                                          <p:attrName>style.visibility</p:attrName>
                                        </p:attrNameLst>
                                      </p:cBhvr>
                                      <p:to>
                                        <p:strVal val="visible"/>
                                      </p:to>
                                    </p:set>
                                    <p:anim calcmode="lin" valueType="num">
                                      <p:cBhvr additive="base">
                                        <p:cTn id="101" dur="500" fill="hold"/>
                                        <p:tgtEl>
                                          <p:spTgt spid="236568"/>
                                        </p:tgtEl>
                                        <p:attrNameLst>
                                          <p:attrName>ppt_x</p:attrName>
                                        </p:attrNameLst>
                                      </p:cBhvr>
                                      <p:tavLst>
                                        <p:tav tm="0">
                                          <p:val>
                                            <p:strVal val="#ppt_x"/>
                                          </p:val>
                                        </p:tav>
                                        <p:tav tm="100000">
                                          <p:val>
                                            <p:strVal val="#ppt_x"/>
                                          </p:val>
                                        </p:tav>
                                      </p:tavLst>
                                    </p:anim>
                                    <p:anim calcmode="lin" valueType="num">
                                      <p:cBhvr additive="base">
                                        <p:cTn id="102" dur="500" fill="hold"/>
                                        <p:tgtEl>
                                          <p:spTgt spid="236568"/>
                                        </p:tgtEl>
                                        <p:attrNameLst>
                                          <p:attrName>ppt_y</p:attrName>
                                        </p:attrNameLst>
                                      </p:cBhvr>
                                      <p:tavLst>
                                        <p:tav tm="0">
                                          <p:val>
                                            <p:strVal val="1+#ppt_h/2"/>
                                          </p:val>
                                        </p:tav>
                                        <p:tav tm="100000">
                                          <p:val>
                                            <p:strVal val="#ppt_y"/>
                                          </p:val>
                                        </p:tav>
                                      </p:tavLst>
                                    </p:anim>
                                  </p:childTnLst>
                                </p:cTn>
                              </p:par>
                            </p:childTnLst>
                          </p:cTn>
                        </p:par>
                        <p:par>
                          <p:cTn id="103" fill="hold" nodeType="afterGroup">
                            <p:stCondLst>
                              <p:cond delay="27000"/>
                            </p:stCondLst>
                            <p:childTnLst>
                              <p:par>
                                <p:cTn id="104" presetID="2" presetClass="entr" presetSubtype="1" fill="hold" grpId="0" nodeType="afterEffect">
                                  <p:stCondLst>
                                    <p:cond delay="1000"/>
                                  </p:stCondLst>
                                  <p:childTnLst>
                                    <p:set>
                                      <p:cBhvr>
                                        <p:cTn id="105" dur="1" fill="hold">
                                          <p:stCondLst>
                                            <p:cond delay="0"/>
                                          </p:stCondLst>
                                        </p:cTn>
                                        <p:tgtEl>
                                          <p:spTgt spid="236569"/>
                                        </p:tgtEl>
                                        <p:attrNameLst>
                                          <p:attrName>style.visibility</p:attrName>
                                        </p:attrNameLst>
                                      </p:cBhvr>
                                      <p:to>
                                        <p:strVal val="visible"/>
                                      </p:to>
                                    </p:set>
                                    <p:anim calcmode="lin" valueType="num">
                                      <p:cBhvr additive="base">
                                        <p:cTn id="106" dur="500" fill="hold"/>
                                        <p:tgtEl>
                                          <p:spTgt spid="236569"/>
                                        </p:tgtEl>
                                        <p:attrNameLst>
                                          <p:attrName>ppt_x</p:attrName>
                                        </p:attrNameLst>
                                      </p:cBhvr>
                                      <p:tavLst>
                                        <p:tav tm="0">
                                          <p:val>
                                            <p:strVal val="#ppt_x"/>
                                          </p:val>
                                        </p:tav>
                                        <p:tav tm="100000">
                                          <p:val>
                                            <p:strVal val="#ppt_x"/>
                                          </p:val>
                                        </p:tav>
                                      </p:tavLst>
                                    </p:anim>
                                    <p:anim calcmode="lin" valueType="num">
                                      <p:cBhvr additive="base">
                                        <p:cTn id="107" dur="500" fill="hold"/>
                                        <p:tgtEl>
                                          <p:spTgt spid="236569"/>
                                        </p:tgtEl>
                                        <p:attrNameLst>
                                          <p:attrName>ppt_y</p:attrName>
                                        </p:attrNameLst>
                                      </p:cBhvr>
                                      <p:tavLst>
                                        <p:tav tm="0">
                                          <p:val>
                                            <p:strVal val="0-#ppt_h/2"/>
                                          </p:val>
                                        </p:tav>
                                        <p:tav tm="100000">
                                          <p:val>
                                            <p:strVal val="#ppt_y"/>
                                          </p:val>
                                        </p:tav>
                                      </p:tavLst>
                                    </p:anim>
                                  </p:childTnLst>
                                </p:cTn>
                              </p:par>
                            </p:childTnLst>
                          </p:cTn>
                        </p:par>
                        <p:par>
                          <p:cTn id="108" fill="hold" nodeType="afterGroup">
                            <p:stCondLst>
                              <p:cond delay="28500"/>
                            </p:stCondLst>
                            <p:childTnLst>
                              <p:par>
                                <p:cTn id="109" presetID="2" presetClass="entr" presetSubtype="4" fill="hold" grpId="0" nodeType="afterEffect">
                                  <p:stCondLst>
                                    <p:cond delay="0"/>
                                  </p:stCondLst>
                                  <p:childTnLst>
                                    <p:set>
                                      <p:cBhvr>
                                        <p:cTn id="110" dur="1" fill="hold">
                                          <p:stCondLst>
                                            <p:cond delay="0"/>
                                          </p:stCondLst>
                                        </p:cTn>
                                        <p:tgtEl>
                                          <p:spTgt spid="236570"/>
                                        </p:tgtEl>
                                        <p:attrNameLst>
                                          <p:attrName>style.visibility</p:attrName>
                                        </p:attrNameLst>
                                      </p:cBhvr>
                                      <p:to>
                                        <p:strVal val="visible"/>
                                      </p:to>
                                    </p:set>
                                    <p:anim calcmode="lin" valueType="num">
                                      <p:cBhvr additive="base">
                                        <p:cTn id="111" dur="500" fill="hold"/>
                                        <p:tgtEl>
                                          <p:spTgt spid="236570"/>
                                        </p:tgtEl>
                                        <p:attrNameLst>
                                          <p:attrName>ppt_x</p:attrName>
                                        </p:attrNameLst>
                                      </p:cBhvr>
                                      <p:tavLst>
                                        <p:tav tm="0">
                                          <p:val>
                                            <p:strVal val="#ppt_x"/>
                                          </p:val>
                                        </p:tav>
                                        <p:tav tm="100000">
                                          <p:val>
                                            <p:strVal val="#ppt_x"/>
                                          </p:val>
                                        </p:tav>
                                      </p:tavLst>
                                    </p:anim>
                                    <p:anim calcmode="lin" valueType="num">
                                      <p:cBhvr additive="base">
                                        <p:cTn id="112" dur="500" fill="hold"/>
                                        <p:tgtEl>
                                          <p:spTgt spid="2365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7" grpId="0" animBg="1"/>
      <p:bldP spid="236549" grpId="0" animBg="1"/>
      <p:bldP spid="236550" grpId="0" animBg="1"/>
      <p:bldP spid="236551" grpId="0" autoUpdateAnimBg="0"/>
      <p:bldP spid="236552" grpId="0" autoUpdateAnimBg="0"/>
      <p:bldP spid="236553" grpId="0"/>
      <p:bldP spid="236554" grpId="0" autoUpdateAnimBg="0"/>
      <p:bldP spid="236555" grpId="0"/>
      <p:bldP spid="236556" grpId="0" autoUpdateAnimBg="0"/>
      <p:bldP spid="236557" grpId="0" autoUpdateAnimBg="0"/>
      <p:bldP spid="236558" grpId="0" autoUpdateAnimBg="0"/>
      <p:bldP spid="236559" grpId="0" animBg="1"/>
      <p:bldP spid="236561" grpId="0" animBg="1"/>
      <p:bldP spid="236562" grpId="0" animBg="1"/>
      <p:bldP spid="236563" grpId="0" animBg="1"/>
      <p:bldP spid="236564" grpId="0" animBg="1"/>
      <p:bldP spid="236565" grpId="0" animBg="1"/>
      <p:bldP spid="236566" grpId="0" animBg="1"/>
      <p:bldP spid="236567" grpId="0" animBg="1"/>
      <p:bldP spid="236568" grpId="0" animBg="1"/>
      <p:bldP spid="236569" grpId="0" animBg="1"/>
      <p:bldP spid="236570"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pic>
        <p:nvPicPr>
          <p:cNvPr id="1217538" name="Picture 17" descr="blu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50" y="0"/>
            <a:ext cx="934085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17539" name="Line 1026"/>
          <p:cNvSpPr>
            <a:spLocks noChangeShapeType="1"/>
          </p:cNvSpPr>
          <p:nvPr/>
        </p:nvSpPr>
        <p:spPr bwMode="auto">
          <a:xfrm>
            <a:off x="1011238" y="4114800"/>
            <a:ext cx="7208837"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34499"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217541" name="Text Box 1028"/>
          <p:cNvSpPr txBox="1">
            <a:spLocks noChangeArrowheads="1"/>
          </p:cNvSpPr>
          <p:nvPr/>
        </p:nvSpPr>
        <p:spPr bwMode="auto">
          <a:xfrm rot="-5400000">
            <a:off x="-879474" y="3822700"/>
            <a:ext cx="325755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4000" b="1">
                <a:solidFill>
                  <a:srgbClr val="FFFFFF"/>
                </a:solidFill>
                <a:latin typeface="Arial" charset="0"/>
                <a:cs typeface="Arial" charset="0"/>
              </a:rPr>
              <a:t>Church Age</a:t>
            </a:r>
            <a:endParaRPr lang="en-US" sz="4000">
              <a:solidFill>
                <a:srgbClr val="FFFFFF"/>
              </a:solidFill>
              <a:latin typeface="Arial" charset="0"/>
              <a:cs typeface="Arial" charset="0"/>
            </a:endParaRPr>
          </a:p>
        </p:txBody>
      </p:sp>
      <p:sp>
        <p:nvSpPr>
          <p:cNvPr id="234503" name="Text Box 1031"/>
          <p:cNvSpPr txBox="1">
            <a:spLocks noChangeArrowheads="1"/>
          </p:cNvSpPr>
          <p:nvPr/>
        </p:nvSpPr>
        <p:spPr bwMode="auto">
          <a:xfrm>
            <a:off x="4400550" y="1095375"/>
            <a:ext cx="2116138" cy="132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4000" b="1">
                <a:solidFill>
                  <a:srgbClr val="00CCFF"/>
                </a:solidFill>
                <a:latin typeface="Arial" charset="0"/>
                <a:cs typeface="Arial" charset="0"/>
              </a:rPr>
              <a:t>Second Coming</a:t>
            </a:r>
            <a:endParaRPr lang="en-US" sz="4000">
              <a:solidFill>
                <a:srgbClr val="000000"/>
              </a:solidFill>
              <a:latin typeface="Arial" charset="0"/>
              <a:cs typeface="Arial" charset="0"/>
            </a:endParaRPr>
          </a:p>
        </p:txBody>
      </p:sp>
      <p:sp>
        <p:nvSpPr>
          <p:cNvPr id="234504" name="Text Box 1032"/>
          <p:cNvSpPr txBox="1">
            <a:spLocks noChangeArrowheads="1"/>
          </p:cNvSpPr>
          <p:nvPr/>
        </p:nvSpPr>
        <p:spPr bwMode="auto">
          <a:xfrm>
            <a:off x="1547813" y="1095375"/>
            <a:ext cx="3133725"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4000" b="1">
                <a:solidFill>
                  <a:srgbClr val="00CCFF"/>
                </a:solidFill>
                <a:latin typeface="Arial" charset="0"/>
                <a:cs typeface="Arial" charset="0"/>
              </a:rPr>
              <a:t>Pre-Wrath</a:t>
            </a:r>
            <a:br>
              <a:rPr lang="en-US" sz="4000" b="1">
                <a:solidFill>
                  <a:srgbClr val="00CCFF"/>
                </a:solidFill>
                <a:latin typeface="Arial" charset="0"/>
                <a:cs typeface="Arial" charset="0"/>
              </a:rPr>
            </a:br>
            <a:r>
              <a:rPr lang="en-US" sz="4000" b="1">
                <a:solidFill>
                  <a:srgbClr val="00CCFF"/>
                </a:solidFill>
                <a:latin typeface="Arial" charset="0"/>
                <a:cs typeface="Arial" charset="0"/>
              </a:rPr>
              <a:t>Rapture</a:t>
            </a:r>
            <a:endParaRPr lang="en-US" sz="4000">
              <a:solidFill>
                <a:srgbClr val="FFFFFF"/>
              </a:solidFill>
              <a:latin typeface="Arial" charset="0"/>
              <a:cs typeface="Arial" charset="0"/>
            </a:endParaRPr>
          </a:p>
        </p:txBody>
      </p:sp>
      <p:sp>
        <p:nvSpPr>
          <p:cNvPr id="234505" name="Text Box 1033"/>
          <p:cNvSpPr txBox="1">
            <a:spLocks noChangeArrowheads="1"/>
          </p:cNvSpPr>
          <p:nvPr/>
        </p:nvSpPr>
        <p:spPr bwMode="auto">
          <a:xfrm>
            <a:off x="2344738" y="2667000"/>
            <a:ext cx="941387" cy="1016000"/>
          </a:xfrm>
          <a:prstGeom prst="rect">
            <a:avLst/>
          </a:prstGeom>
          <a:noFill/>
          <a:ln w="9525">
            <a:solidFill>
              <a:srgbClr val="FF66FF"/>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2000">
                <a:solidFill>
                  <a:srgbClr val="FFFFFF"/>
                </a:solidFill>
                <a:latin typeface="Arial" charset="0"/>
                <a:cs typeface="Arial" charset="0"/>
              </a:rPr>
              <a:t>Great</a:t>
            </a:r>
            <a:br>
              <a:rPr lang="en-US" sz="2000">
                <a:solidFill>
                  <a:srgbClr val="FFFFFF"/>
                </a:solidFill>
                <a:latin typeface="Arial" charset="0"/>
                <a:cs typeface="Arial" charset="0"/>
              </a:rPr>
            </a:br>
            <a:r>
              <a:rPr lang="en-US" sz="2000">
                <a:solidFill>
                  <a:srgbClr val="FFFFFF"/>
                </a:solidFill>
                <a:latin typeface="Arial" charset="0"/>
                <a:cs typeface="Arial" charset="0"/>
              </a:rPr>
              <a:t>Tribu-lation</a:t>
            </a:r>
            <a:endParaRPr lang="en-US" sz="2000">
              <a:solidFill>
                <a:srgbClr val="000000"/>
              </a:solidFill>
              <a:latin typeface="Arial" charset="0"/>
              <a:cs typeface="Arial" charset="0"/>
            </a:endParaRPr>
          </a:p>
        </p:txBody>
      </p:sp>
      <p:sp>
        <p:nvSpPr>
          <p:cNvPr id="234506" name="Text Box 1034"/>
          <p:cNvSpPr txBox="1">
            <a:spLocks noChangeArrowheads="1"/>
          </p:cNvSpPr>
          <p:nvPr/>
        </p:nvSpPr>
        <p:spPr bwMode="auto">
          <a:xfrm>
            <a:off x="1116013" y="5791200"/>
            <a:ext cx="3173412"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4000">
                <a:solidFill>
                  <a:srgbClr val="FFFF00"/>
                </a:solidFill>
                <a:latin typeface="Arial" charset="0"/>
                <a:cs typeface="Arial" charset="0"/>
              </a:rPr>
              <a:t>7 years</a:t>
            </a:r>
          </a:p>
        </p:txBody>
      </p:sp>
      <p:sp>
        <p:nvSpPr>
          <p:cNvPr id="234507" name="Text Box 1035"/>
          <p:cNvSpPr txBox="1">
            <a:spLocks noChangeArrowheads="1"/>
          </p:cNvSpPr>
          <p:nvPr/>
        </p:nvSpPr>
        <p:spPr bwMode="auto">
          <a:xfrm>
            <a:off x="4668838" y="3276600"/>
            <a:ext cx="3055937" cy="711200"/>
          </a:xfrm>
          <a:prstGeom prst="rect">
            <a:avLst/>
          </a:prstGeom>
          <a:noFill/>
          <a:ln w="9525">
            <a:solidFill>
              <a:srgbClr val="FF66FF"/>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4000">
                <a:solidFill>
                  <a:srgbClr val="FFFFFF"/>
                </a:solidFill>
                <a:latin typeface="Arial" charset="0"/>
                <a:cs typeface="Arial" charset="0"/>
              </a:rPr>
              <a:t>Millennium</a:t>
            </a:r>
            <a:endParaRPr lang="en-US" sz="4000">
              <a:solidFill>
                <a:srgbClr val="000000"/>
              </a:solidFill>
              <a:latin typeface="Arial" charset="0"/>
              <a:cs typeface="Arial" charset="0"/>
            </a:endParaRPr>
          </a:p>
        </p:txBody>
      </p:sp>
      <p:sp>
        <p:nvSpPr>
          <p:cNvPr id="234508" name="Text Box 1036"/>
          <p:cNvSpPr txBox="1">
            <a:spLocks noChangeArrowheads="1"/>
          </p:cNvSpPr>
          <p:nvPr/>
        </p:nvSpPr>
        <p:spPr bwMode="auto">
          <a:xfrm>
            <a:off x="4900613" y="4267200"/>
            <a:ext cx="2822575"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4000" dirty="0">
                <a:solidFill>
                  <a:srgbClr val="FFFF00"/>
                </a:solidFill>
                <a:latin typeface="Arial" charset="0"/>
                <a:cs typeface="Arial" charset="0"/>
              </a:rPr>
              <a:t>1000 years</a:t>
            </a:r>
          </a:p>
        </p:txBody>
      </p:sp>
      <p:sp>
        <p:nvSpPr>
          <p:cNvPr id="234509" name="Text Box 1037"/>
          <p:cNvSpPr txBox="1">
            <a:spLocks noChangeArrowheads="1"/>
          </p:cNvSpPr>
          <p:nvPr/>
        </p:nvSpPr>
        <p:spPr bwMode="auto">
          <a:xfrm rot="5400000" flipH="1">
            <a:off x="6066632" y="3885406"/>
            <a:ext cx="4951412"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4000" b="1">
                <a:solidFill>
                  <a:srgbClr val="FFCC00"/>
                </a:solidFill>
                <a:latin typeface="Arial" charset="0"/>
                <a:cs typeface="Arial" charset="0"/>
              </a:rPr>
              <a:t>Eternal Kingdom</a:t>
            </a:r>
            <a:endParaRPr lang="en-US" sz="4000">
              <a:solidFill>
                <a:srgbClr val="FFCC00"/>
              </a:solidFill>
              <a:latin typeface="Arial" charset="0"/>
              <a:cs typeface="Arial" charset="0"/>
            </a:endParaRPr>
          </a:p>
        </p:txBody>
      </p:sp>
      <p:sp>
        <p:nvSpPr>
          <p:cNvPr id="234510" name="Text Box 1038"/>
          <p:cNvSpPr txBox="1">
            <a:spLocks noChangeArrowheads="1"/>
          </p:cNvSpPr>
          <p:nvPr/>
        </p:nvSpPr>
        <p:spPr bwMode="auto">
          <a:xfrm rot="5381629">
            <a:off x="6461126" y="5256212"/>
            <a:ext cx="283845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50000"/>
              </a:spcBef>
              <a:spcAft>
                <a:spcPct val="0"/>
              </a:spcAft>
            </a:pPr>
            <a:r>
              <a:rPr lang="en-US" sz="4000" b="1">
                <a:solidFill>
                  <a:srgbClr val="FF0066"/>
                </a:solidFill>
                <a:latin typeface="Arial" charset="0"/>
                <a:cs typeface="Arial" charset="0"/>
              </a:rPr>
              <a:t>Judgment</a:t>
            </a:r>
            <a:endParaRPr lang="en-US" sz="4000" b="1">
              <a:solidFill>
                <a:srgbClr val="000000"/>
              </a:solidFill>
              <a:latin typeface="Arial" charset="0"/>
              <a:cs typeface="Arial" charset="0"/>
            </a:endParaRPr>
          </a:p>
        </p:txBody>
      </p:sp>
      <p:sp>
        <p:nvSpPr>
          <p:cNvPr id="234511" name="Rectangle 1039"/>
          <p:cNvSpPr>
            <a:spLocks noChangeArrowheads="1"/>
          </p:cNvSpPr>
          <p:nvPr/>
        </p:nvSpPr>
        <p:spPr bwMode="auto">
          <a:xfrm>
            <a:off x="382588" y="2420938"/>
            <a:ext cx="4075112" cy="3370262"/>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Arial" charset="0"/>
            </a:endParaRPr>
          </a:p>
        </p:txBody>
      </p:sp>
      <p:sp>
        <p:nvSpPr>
          <p:cNvPr id="1217551" name="Rectangle 1040"/>
          <p:cNvSpPr>
            <a:spLocks noGrp="1" noChangeArrowheads="1"/>
          </p:cNvSpPr>
          <p:nvPr>
            <p:ph type="title" idx="4294967295"/>
          </p:nvPr>
        </p:nvSpPr>
        <p:spPr>
          <a:xfrm>
            <a:off x="0" y="333375"/>
            <a:ext cx="7993063" cy="762000"/>
          </a:xfrm>
          <a:noFill/>
        </p:spPr>
        <p:txBody>
          <a:bodyPr anchor="t">
            <a:spAutoFit/>
          </a:bodyPr>
          <a:lstStyle/>
          <a:p>
            <a:pPr>
              <a:spcBef>
                <a:spcPct val="50000"/>
              </a:spcBef>
            </a:pPr>
            <a:r>
              <a:rPr lang="en-US" altLang="ja-JP" b="1" dirty="0">
                <a:solidFill>
                  <a:srgbClr val="FFFF99"/>
                </a:solidFill>
                <a:latin typeface="Arial" charset="0"/>
                <a:ea typeface="ＭＳ Ｐゴシック" charset="0"/>
              </a:rPr>
              <a:t>"</a:t>
            </a:r>
            <a:r>
              <a:rPr lang="en-US" altLang="ja-JP" b="1" dirty="0" err="1">
                <a:solidFill>
                  <a:srgbClr val="FFFF99"/>
                </a:solidFill>
                <a:latin typeface="Arial" charset="0"/>
                <a:ea typeface="ＭＳ Ｐゴシック" charset="0"/>
              </a:rPr>
              <a:t>Prewrath</a:t>
            </a:r>
            <a:r>
              <a:rPr lang="en-US" altLang="ja-JP" b="1" dirty="0">
                <a:solidFill>
                  <a:srgbClr val="FFFF99"/>
                </a:solidFill>
                <a:latin typeface="Arial" charset="0"/>
                <a:ea typeface="ＭＳ Ｐゴシック" charset="0"/>
              </a:rPr>
              <a:t>" Rapture</a:t>
            </a:r>
            <a:endParaRPr lang="en-US" b="1" dirty="0">
              <a:solidFill>
                <a:srgbClr val="FFFF99"/>
              </a:solidFill>
              <a:latin typeface="Arial" charset="0"/>
              <a:ea typeface="ＭＳ Ｐゴシック" charset="0"/>
            </a:endParaRPr>
          </a:p>
        </p:txBody>
      </p:sp>
      <p:sp>
        <p:nvSpPr>
          <p:cNvPr id="234519" name="Line 1047"/>
          <p:cNvSpPr>
            <a:spLocks noChangeShapeType="1"/>
          </p:cNvSpPr>
          <p:nvPr/>
        </p:nvSpPr>
        <p:spPr bwMode="auto">
          <a:xfrm>
            <a:off x="3352800" y="251460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34520" name="Line 1048"/>
          <p:cNvSpPr>
            <a:spLocks noChangeShapeType="1"/>
          </p:cNvSpPr>
          <p:nvPr/>
        </p:nvSpPr>
        <p:spPr bwMode="auto">
          <a:xfrm flipV="1">
            <a:off x="3351213" y="3295650"/>
            <a:ext cx="0" cy="762000"/>
          </a:xfrm>
          <a:prstGeom prst="line">
            <a:avLst/>
          </a:prstGeom>
          <a:noFill/>
          <a:ln w="38100">
            <a:solidFill>
              <a:srgbClr val="00CCFF"/>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34524" name="Text Box 1052"/>
          <p:cNvSpPr txBox="1">
            <a:spLocks noChangeArrowheads="1"/>
          </p:cNvSpPr>
          <p:nvPr/>
        </p:nvSpPr>
        <p:spPr bwMode="auto">
          <a:xfrm>
            <a:off x="3411538" y="2514600"/>
            <a:ext cx="941387" cy="1625600"/>
          </a:xfrm>
          <a:prstGeom prst="rect">
            <a:avLst/>
          </a:prstGeom>
          <a:noFill/>
          <a:ln w="9525">
            <a:solidFill>
              <a:srgbClr val="FF66FF"/>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2000" dirty="0">
                <a:solidFill>
                  <a:srgbClr val="FFFFFF"/>
                </a:solidFill>
                <a:latin typeface="Arial" charset="0"/>
                <a:cs typeface="Arial" charset="0"/>
              </a:rPr>
              <a:t>God</a:t>
            </a:r>
            <a:r>
              <a:rPr lang="fr-FR" altLang="ja-JP" sz="2000" dirty="0">
                <a:solidFill>
                  <a:srgbClr val="FFFFFF"/>
                </a:solidFill>
                <a:latin typeface="Arial" charset="0"/>
                <a:cs typeface="Arial" charset="0"/>
              </a:rPr>
              <a:t>'</a:t>
            </a:r>
            <a:r>
              <a:rPr lang="en-US" altLang="ja-JP" sz="2000" dirty="0">
                <a:solidFill>
                  <a:srgbClr val="FFFFFF"/>
                </a:solidFill>
                <a:latin typeface="Arial" charset="0"/>
                <a:cs typeface="Arial" charset="0"/>
              </a:rPr>
              <a:t>s</a:t>
            </a:r>
            <a:br>
              <a:rPr lang="en-US" altLang="ja-JP" sz="2000" dirty="0">
                <a:solidFill>
                  <a:srgbClr val="FFFFFF"/>
                </a:solidFill>
                <a:latin typeface="Arial" charset="0"/>
                <a:cs typeface="Arial" charset="0"/>
              </a:rPr>
            </a:br>
            <a:r>
              <a:rPr lang="en-US" altLang="ja-JP" sz="2000" dirty="0">
                <a:solidFill>
                  <a:srgbClr val="FFFFFF"/>
                </a:solidFill>
                <a:latin typeface="Arial" charset="0"/>
                <a:cs typeface="Arial" charset="0"/>
              </a:rPr>
              <a:t>Wrath</a:t>
            </a:r>
            <a:br>
              <a:rPr lang="en-US" altLang="ja-JP" sz="2000" dirty="0">
                <a:solidFill>
                  <a:srgbClr val="FFFFFF"/>
                </a:solidFill>
                <a:latin typeface="Arial" charset="0"/>
                <a:cs typeface="Arial" charset="0"/>
              </a:rPr>
            </a:br>
            <a:r>
              <a:rPr lang="en-US" altLang="ja-JP" sz="2000" dirty="0">
                <a:solidFill>
                  <a:srgbClr val="FFFFFF"/>
                </a:solidFill>
                <a:latin typeface="Arial" charset="0"/>
                <a:cs typeface="Arial" charset="0"/>
              </a:rPr>
              <a:t>(Day of Lord)</a:t>
            </a:r>
            <a:endParaRPr lang="en-US" sz="2000" dirty="0">
              <a:solidFill>
                <a:srgbClr val="000000"/>
              </a:solidFill>
              <a:latin typeface="Arial" charset="0"/>
              <a:cs typeface="Arial" charset="0"/>
            </a:endParaRPr>
          </a:p>
        </p:txBody>
      </p:sp>
      <p:sp>
        <p:nvSpPr>
          <p:cNvPr id="234525" name="Text Box 1053"/>
          <p:cNvSpPr txBox="1">
            <a:spLocks noChangeArrowheads="1"/>
          </p:cNvSpPr>
          <p:nvPr/>
        </p:nvSpPr>
        <p:spPr bwMode="auto">
          <a:xfrm>
            <a:off x="1201738" y="2667000"/>
            <a:ext cx="941387" cy="1323975"/>
          </a:xfrm>
          <a:prstGeom prst="rect">
            <a:avLst/>
          </a:prstGeom>
          <a:noFill/>
          <a:ln w="9525">
            <a:solidFill>
              <a:srgbClr val="FF66FF"/>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2000">
                <a:solidFill>
                  <a:srgbClr val="FFFFFF"/>
                </a:solidFill>
                <a:latin typeface="Arial" charset="0"/>
                <a:cs typeface="Arial" charset="0"/>
              </a:rPr>
              <a:t>Begin-ning of Sor-rows</a:t>
            </a:r>
            <a:endParaRPr lang="en-US" sz="2000">
              <a:solidFill>
                <a:srgbClr val="000000"/>
              </a:solidFill>
              <a:latin typeface="Arial" charset="0"/>
              <a:cs typeface="Arial" charset="0"/>
            </a:endParaRPr>
          </a:p>
        </p:txBody>
      </p:sp>
      <p:sp>
        <p:nvSpPr>
          <p:cNvPr id="234527" name="Text Box 1055"/>
          <p:cNvSpPr txBox="1">
            <a:spLocks noChangeArrowheads="1"/>
          </p:cNvSpPr>
          <p:nvPr/>
        </p:nvSpPr>
        <p:spPr bwMode="auto">
          <a:xfrm>
            <a:off x="1044575" y="4114800"/>
            <a:ext cx="1252538" cy="161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2000">
                <a:solidFill>
                  <a:srgbClr val="FFFFFF"/>
                </a:solidFill>
                <a:latin typeface="Arial" charset="0"/>
                <a:cs typeface="Arial" charset="0"/>
              </a:rPr>
              <a:t>Because you have kept my word of patience</a:t>
            </a:r>
            <a:endParaRPr lang="en-US" sz="2000">
              <a:solidFill>
                <a:srgbClr val="000000"/>
              </a:solidFill>
              <a:latin typeface="Arial" charset="0"/>
              <a:cs typeface="Arial" charset="0"/>
            </a:endParaRPr>
          </a:p>
        </p:txBody>
      </p:sp>
      <p:sp>
        <p:nvSpPr>
          <p:cNvPr id="234528" name="Text Box 1056"/>
          <p:cNvSpPr txBox="1">
            <a:spLocks noChangeArrowheads="1"/>
          </p:cNvSpPr>
          <p:nvPr/>
        </p:nvSpPr>
        <p:spPr bwMode="auto">
          <a:xfrm>
            <a:off x="2165350" y="4114800"/>
            <a:ext cx="1254125" cy="161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2000">
                <a:solidFill>
                  <a:srgbClr val="FFFFFF"/>
                </a:solidFill>
                <a:latin typeface="Arial" charset="0"/>
                <a:cs typeface="Arial" charset="0"/>
              </a:rPr>
              <a:t>I will keep you from the hour (here)</a:t>
            </a:r>
            <a:endParaRPr lang="en-US" sz="2000">
              <a:solidFill>
                <a:srgbClr val="000000"/>
              </a:solidFill>
              <a:latin typeface="Arial" charset="0"/>
              <a:cs typeface="Arial" charset="0"/>
            </a:endParaRPr>
          </a:p>
        </p:txBody>
      </p:sp>
      <p:sp>
        <p:nvSpPr>
          <p:cNvPr id="234529" name="Text Box 1057"/>
          <p:cNvSpPr txBox="1">
            <a:spLocks noChangeArrowheads="1"/>
          </p:cNvSpPr>
          <p:nvPr/>
        </p:nvSpPr>
        <p:spPr bwMode="auto">
          <a:xfrm>
            <a:off x="3254375" y="4175125"/>
            <a:ext cx="1252538" cy="161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en-US" sz="2000">
                <a:solidFill>
                  <a:srgbClr val="FFFFFF"/>
                </a:solidFill>
                <a:latin typeface="Arial" charset="0"/>
                <a:cs typeface="Arial" charset="0"/>
              </a:rPr>
              <a:t>Rapture &amp; Day of Lord </a:t>
            </a:r>
            <a:r>
              <a:rPr lang="en-US" sz="2000" i="1">
                <a:solidFill>
                  <a:srgbClr val="FFFFFF"/>
                </a:solidFill>
                <a:latin typeface="Arial" charset="0"/>
                <a:cs typeface="Arial" charset="0"/>
              </a:rPr>
              <a:t>follow</a:t>
            </a:r>
            <a:r>
              <a:rPr lang="en-US" sz="2000">
                <a:solidFill>
                  <a:srgbClr val="FFFFFF"/>
                </a:solidFill>
                <a:latin typeface="Arial" charset="0"/>
                <a:cs typeface="Arial" charset="0"/>
              </a:rPr>
              <a:t> testing</a:t>
            </a:r>
            <a:endParaRPr lang="en-US" sz="2000">
              <a:solidFill>
                <a:srgbClr val="000000"/>
              </a:solidFill>
              <a:latin typeface="Arial" charset="0"/>
              <a:cs typeface="Arial" charset="0"/>
            </a:endParaRPr>
          </a:p>
        </p:txBody>
      </p:sp>
      <p:sp>
        <p:nvSpPr>
          <p:cNvPr id="1217559" name="Text Box 18"/>
          <p:cNvSpPr txBox="1">
            <a:spLocks noChangeArrowheads="1"/>
          </p:cNvSpPr>
          <p:nvPr/>
        </p:nvSpPr>
        <p:spPr bwMode="auto">
          <a:xfrm>
            <a:off x="8369300" y="76200"/>
            <a:ext cx="7175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charset="0"/>
                <a:cs typeface="Arial" charset="0"/>
              </a:rPr>
              <a:t>208</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1679212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34511"/>
                                        </p:tgtEl>
                                        <p:attrNameLst>
                                          <p:attrName>style.visibility</p:attrName>
                                        </p:attrNameLst>
                                      </p:cBhvr>
                                      <p:to>
                                        <p:strVal val="visible"/>
                                      </p:to>
                                    </p:set>
                                    <p:anim calcmode="lin" valueType="num">
                                      <p:cBhvr additive="base">
                                        <p:cTn id="7" dur="500" fill="hold"/>
                                        <p:tgtEl>
                                          <p:spTgt spid="234511"/>
                                        </p:tgtEl>
                                        <p:attrNameLst>
                                          <p:attrName>ppt_x</p:attrName>
                                        </p:attrNameLst>
                                      </p:cBhvr>
                                      <p:tavLst>
                                        <p:tav tm="0">
                                          <p:val>
                                            <p:strVal val="0-#ppt_w/2"/>
                                          </p:val>
                                        </p:tav>
                                        <p:tav tm="100000">
                                          <p:val>
                                            <p:strVal val="#ppt_x"/>
                                          </p:val>
                                        </p:tav>
                                      </p:tavLst>
                                    </p:anim>
                                    <p:anim calcmode="lin" valueType="num">
                                      <p:cBhvr additive="base">
                                        <p:cTn id="8" dur="500" fill="hold"/>
                                        <p:tgtEl>
                                          <p:spTgt spid="23451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0"/>
                                  </p:stCondLst>
                                  <p:childTnLst>
                                    <p:set>
                                      <p:cBhvr>
                                        <p:cTn id="11" dur="1" fill="hold">
                                          <p:stCondLst>
                                            <p:cond delay="0"/>
                                          </p:stCondLst>
                                        </p:cTn>
                                        <p:tgtEl>
                                          <p:spTgt spid="234506"/>
                                        </p:tgtEl>
                                        <p:attrNameLst>
                                          <p:attrName>style.visibility</p:attrName>
                                        </p:attrNameLst>
                                      </p:cBhvr>
                                      <p:to>
                                        <p:strVal val="visible"/>
                                      </p:to>
                                    </p:set>
                                    <p:anim calcmode="lin" valueType="num">
                                      <p:cBhvr>
                                        <p:cTn id="12" dur="500" fill="hold"/>
                                        <p:tgtEl>
                                          <p:spTgt spid="234506"/>
                                        </p:tgtEl>
                                        <p:attrNameLst>
                                          <p:attrName>ppt_w</p:attrName>
                                        </p:attrNameLst>
                                      </p:cBhvr>
                                      <p:tavLst>
                                        <p:tav tm="0">
                                          <p:val>
                                            <p:fltVal val="0"/>
                                          </p:val>
                                        </p:tav>
                                        <p:tav tm="100000">
                                          <p:val>
                                            <p:strVal val="#ppt_w"/>
                                          </p:val>
                                        </p:tav>
                                      </p:tavLst>
                                    </p:anim>
                                    <p:anim calcmode="lin" valueType="num">
                                      <p:cBhvr>
                                        <p:cTn id="13" dur="500" fill="hold"/>
                                        <p:tgtEl>
                                          <p:spTgt spid="234506"/>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234527"/>
                                        </p:tgtEl>
                                        <p:attrNameLst>
                                          <p:attrName>style.visibility</p:attrName>
                                        </p:attrNameLst>
                                      </p:cBhvr>
                                      <p:to>
                                        <p:strVal val="visible"/>
                                      </p:to>
                                    </p:set>
                                    <p:anim calcmode="lin" valueType="num">
                                      <p:cBhvr>
                                        <p:cTn id="18" dur="500" fill="hold"/>
                                        <p:tgtEl>
                                          <p:spTgt spid="234527"/>
                                        </p:tgtEl>
                                        <p:attrNameLst>
                                          <p:attrName>ppt_w</p:attrName>
                                        </p:attrNameLst>
                                      </p:cBhvr>
                                      <p:tavLst>
                                        <p:tav tm="0">
                                          <p:val>
                                            <p:fltVal val="0"/>
                                          </p:val>
                                        </p:tav>
                                        <p:tav tm="100000">
                                          <p:val>
                                            <p:strVal val="#ppt_w"/>
                                          </p:val>
                                        </p:tav>
                                      </p:tavLst>
                                    </p:anim>
                                    <p:anim calcmode="lin" valueType="num">
                                      <p:cBhvr>
                                        <p:cTn id="19" dur="500" fill="hold"/>
                                        <p:tgtEl>
                                          <p:spTgt spid="234527"/>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234525"/>
                                        </p:tgtEl>
                                        <p:attrNameLst>
                                          <p:attrName>style.visibility</p:attrName>
                                        </p:attrNameLst>
                                      </p:cBhvr>
                                      <p:to>
                                        <p:strVal val="visible"/>
                                      </p:to>
                                    </p:set>
                                    <p:anim calcmode="lin" valueType="num">
                                      <p:cBhvr>
                                        <p:cTn id="24" dur="500" fill="hold"/>
                                        <p:tgtEl>
                                          <p:spTgt spid="234525"/>
                                        </p:tgtEl>
                                        <p:attrNameLst>
                                          <p:attrName>ppt_w</p:attrName>
                                        </p:attrNameLst>
                                      </p:cBhvr>
                                      <p:tavLst>
                                        <p:tav tm="0">
                                          <p:val>
                                            <p:fltVal val="0"/>
                                          </p:val>
                                        </p:tav>
                                        <p:tav tm="100000">
                                          <p:val>
                                            <p:strVal val="#ppt_w"/>
                                          </p:val>
                                        </p:tav>
                                      </p:tavLst>
                                    </p:anim>
                                    <p:anim calcmode="lin" valueType="num">
                                      <p:cBhvr>
                                        <p:cTn id="25" dur="500" fill="hold"/>
                                        <p:tgtEl>
                                          <p:spTgt spid="234525"/>
                                        </p:tgtEl>
                                        <p:attrNameLst>
                                          <p:attrName>ppt_h</p:attrName>
                                        </p:attrNameLst>
                                      </p:cBhvr>
                                      <p:tavLst>
                                        <p:tav tm="0">
                                          <p:val>
                                            <p:fltVal val="0"/>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234528"/>
                                        </p:tgtEl>
                                        <p:attrNameLst>
                                          <p:attrName>style.visibility</p:attrName>
                                        </p:attrNameLst>
                                      </p:cBhvr>
                                      <p:to>
                                        <p:strVal val="visible"/>
                                      </p:to>
                                    </p:set>
                                    <p:anim calcmode="lin" valueType="num">
                                      <p:cBhvr>
                                        <p:cTn id="30" dur="500" fill="hold"/>
                                        <p:tgtEl>
                                          <p:spTgt spid="234528"/>
                                        </p:tgtEl>
                                        <p:attrNameLst>
                                          <p:attrName>ppt_w</p:attrName>
                                        </p:attrNameLst>
                                      </p:cBhvr>
                                      <p:tavLst>
                                        <p:tav tm="0">
                                          <p:val>
                                            <p:fltVal val="0"/>
                                          </p:val>
                                        </p:tav>
                                        <p:tav tm="100000">
                                          <p:val>
                                            <p:strVal val="#ppt_w"/>
                                          </p:val>
                                        </p:tav>
                                      </p:tavLst>
                                    </p:anim>
                                    <p:anim calcmode="lin" valueType="num">
                                      <p:cBhvr>
                                        <p:cTn id="31" dur="500" fill="hold"/>
                                        <p:tgtEl>
                                          <p:spTgt spid="234528"/>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234505"/>
                                        </p:tgtEl>
                                        <p:attrNameLst>
                                          <p:attrName>style.visibility</p:attrName>
                                        </p:attrNameLst>
                                      </p:cBhvr>
                                      <p:to>
                                        <p:strVal val="visible"/>
                                      </p:to>
                                    </p:set>
                                    <p:anim calcmode="lin" valueType="num">
                                      <p:cBhvr>
                                        <p:cTn id="36" dur="500" fill="hold"/>
                                        <p:tgtEl>
                                          <p:spTgt spid="234505"/>
                                        </p:tgtEl>
                                        <p:attrNameLst>
                                          <p:attrName>ppt_w</p:attrName>
                                        </p:attrNameLst>
                                      </p:cBhvr>
                                      <p:tavLst>
                                        <p:tav tm="0">
                                          <p:val>
                                            <p:fltVal val="0"/>
                                          </p:val>
                                        </p:tav>
                                        <p:tav tm="100000">
                                          <p:val>
                                            <p:strVal val="#ppt_w"/>
                                          </p:val>
                                        </p:tav>
                                      </p:tavLst>
                                    </p:anim>
                                    <p:anim calcmode="lin" valueType="num">
                                      <p:cBhvr>
                                        <p:cTn id="37" dur="500" fill="hold"/>
                                        <p:tgtEl>
                                          <p:spTgt spid="234505"/>
                                        </p:tgtEl>
                                        <p:attrNameLst>
                                          <p:attrName>ppt_h</p:attrName>
                                        </p:attrNameLst>
                                      </p:cBhvr>
                                      <p:tavLst>
                                        <p:tav tm="0">
                                          <p:val>
                                            <p:fltVal val="0"/>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234504"/>
                                        </p:tgtEl>
                                        <p:attrNameLst>
                                          <p:attrName>style.visibility</p:attrName>
                                        </p:attrNameLst>
                                      </p:cBhvr>
                                      <p:to>
                                        <p:strVal val="visible"/>
                                      </p:to>
                                    </p:set>
                                    <p:animEffect transition="in" filter="box(out)">
                                      <p:cBhvr>
                                        <p:cTn id="42" dur="500"/>
                                        <p:tgtEl>
                                          <p:spTgt spid="234504"/>
                                        </p:tgtEl>
                                      </p:cBhvr>
                                    </p:animEffect>
                                  </p:childTnLst>
                                </p:cTn>
                              </p:par>
                            </p:childTnLst>
                          </p:cTn>
                        </p:par>
                        <p:par>
                          <p:cTn id="43" fill="hold" nodeType="afterGroup">
                            <p:stCondLst>
                              <p:cond delay="500"/>
                            </p:stCondLst>
                            <p:childTnLst>
                              <p:par>
                                <p:cTn id="44" presetID="2" presetClass="entr" presetSubtype="1" fill="hold" grpId="0" nodeType="afterEffect">
                                  <p:stCondLst>
                                    <p:cond delay="1000"/>
                                  </p:stCondLst>
                                  <p:childTnLst>
                                    <p:set>
                                      <p:cBhvr>
                                        <p:cTn id="45" dur="1" fill="hold">
                                          <p:stCondLst>
                                            <p:cond delay="0"/>
                                          </p:stCondLst>
                                        </p:cTn>
                                        <p:tgtEl>
                                          <p:spTgt spid="234519"/>
                                        </p:tgtEl>
                                        <p:attrNameLst>
                                          <p:attrName>style.visibility</p:attrName>
                                        </p:attrNameLst>
                                      </p:cBhvr>
                                      <p:to>
                                        <p:strVal val="visible"/>
                                      </p:to>
                                    </p:set>
                                    <p:anim calcmode="lin" valueType="num">
                                      <p:cBhvr additive="base">
                                        <p:cTn id="46" dur="500" fill="hold"/>
                                        <p:tgtEl>
                                          <p:spTgt spid="234519"/>
                                        </p:tgtEl>
                                        <p:attrNameLst>
                                          <p:attrName>ppt_x</p:attrName>
                                        </p:attrNameLst>
                                      </p:cBhvr>
                                      <p:tavLst>
                                        <p:tav tm="0">
                                          <p:val>
                                            <p:strVal val="#ppt_x"/>
                                          </p:val>
                                        </p:tav>
                                        <p:tav tm="100000">
                                          <p:val>
                                            <p:strVal val="#ppt_x"/>
                                          </p:val>
                                        </p:tav>
                                      </p:tavLst>
                                    </p:anim>
                                    <p:anim calcmode="lin" valueType="num">
                                      <p:cBhvr additive="base">
                                        <p:cTn id="47" dur="500" fill="hold"/>
                                        <p:tgtEl>
                                          <p:spTgt spid="234519"/>
                                        </p:tgtEl>
                                        <p:attrNameLst>
                                          <p:attrName>ppt_y</p:attrName>
                                        </p:attrNameLst>
                                      </p:cBhvr>
                                      <p:tavLst>
                                        <p:tav tm="0">
                                          <p:val>
                                            <p:strVal val="0-#ppt_h/2"/>
                                          </p:val>
                                        </p:tav>
                                        <p:tav tm="100000">
                                          <p:val>
                                            <p:strVal val="#ppt_y"/>
                                          </p:val>
                                        </p:tav>
                                      </p:tavLst>
                                    </p:anim>
                                  </p:childTnLst>
                                </p:cTn>
                              </p:par>
                            </p:childTnLst>
                          </p:cTn>
                        </p:par>
                        <p:par>
                          <p:cTn id="48" fill="hold" nodeType="afterGroup">
                            <p:stCondLst>
                              <p:cond delay="2000"/>
                            </p:stCondLst>
                            <p:childTnLst>
                              <p:par>
                                <p:cTn id="49" presetID="2" presetClass="entr" presetSubtype="4" fill="hold" grpId="0" nodeType="afterEffect">
                                  <p:stCondLst>
                                    <p:cond delay="0"/>
                                  </p:stCondLst>
                                  <p:childTnLst>
                                    <p:set>
                                      <p:cBhvr>
                                        <p:cTn id="50" dur="1" fill="hold">
                                          <p:stCondLst>
                                            <p:cond delay="0"/>
                                          </p:stCondLst>
                                        </p:cTn>
                                        <p:tgtEl>
                                          <p:spTgt spid="234520"/>
                                        </p:tgtEl>
                                        <p:attrNameLst>
                                          <p:attrName>style.visibility</p:attrName>
                                        </p:attrNameLst>
                                      </p:cBhvr>
                                      <p:to>
                                        <p:strVal val="visible"/>
                                      </p:to>
                                    </p:set>
                                    <p:anim calcmode="lin" valueType="num">
                                      <p:cBhvr additive="base">
                                        <p:cTn id="51" dur="500" fill="hold"/>
                                        <p:tgtEl>
                                          <p:spTgt spid="234520"/>
                                        </p:tgtEl>
                                        <p:attrNameLst>
                                          <p:attrName>ppt_x</p:attrName>
                                        </p:attrNameLst>
                                      </p:cBhvr>
                                      <p:tavLst>
                                        <p:tav tm="0">
                                          <p:val>
                                            <p:strVal val="#ppt_x"/>
                                          </p:val>
                                        </p:tav>
                                        <p:tav tm="100000">
                                          <p:val>
                                            <p:strVal val="#ppt_x"/>
                                          </p:val>
                                        </p:tav>
                                      </p:tavLst>
                                    </p:anim>
                                    <p:anim calcmode="lin" valueType="num">
                                      <p:cBhvr additive="base">
                                        <p:cTn id="52" dur="500" fill="hold"/>
                                        <p:tgtEl>
                                          <p:spTgt spid="234520"/>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grpId="0" nodeType="clickEffect">
                                  <p:stCondLst>
                                    <p:cond delay="0"/>
                                  </p:stCondLst>
                                  <p:childTnLst>
                                    <p:set>
                                      <p:cBhvr>
                                        <p:cTn id="56" dur="1" fill="hold">
                                          <p:stCondLst>
                                            <p:cond delay="0"/>
                                          </p:stCondLst>
                                        </p:cTn>
                                        <p:tgtEl>
                                          <p:spTgt spid="234524"/>
                                        </p:tgtEl>
                                        <p:attrNameLst>
                                          <p:attrName>style.visibility</p:attrName>
                                        </p:attrNameLst>
                                      </p:cBhvr>
                                      <p:to>
                                        <p:strVal val="visible"/>
                                      </p:to>
                                    </p:set>
                                    <p:anim calcmode="lin" valueType="num">
                                      <p:cBhvr>
                                        <p:cTn id="57" dur="500" fill="hold"/>
                                        <p:tgtEl>
                                          <p:spTgt spid="234524"/>
                                        </p:tgtEl>
                                        <p:attrNameLst>
                                          <p:attrName>ppt_w</p:attrName>
                                        </p:attrNameLst>
                                      </p:cBhvr>
                                      <p:tavLst>
                                        <p:tav tm="0">
                                          <p:val>
                                            <p:fltVal val="0"/>
                                          </p:val>
                                        </p:tav>
                                        <p:tav tm="100000">
                                          <p:val>
                                            <p:strVal val="#ppt_w"/>
                                          </p:val>
                                        </p:tav>
                                      </p:tavLst>
                                    </p:anim>
                                    <p:anim calcmode="lin" valueType="num">
                                      <p:cBhvr>
                                        <p:cTn id="58" dur="500" fill="hold"/>
                                        <p:tgtEl>
                                          <p:spTgt spid="234524"/>
                                        </p:tgtEl>
                                        <p:attrNameLst>
                                          <p:attrName>ppt_h</p:attrName>
                                        </p:attrNameLst>
                                      </p:cBhvr>
                                      <p:tavLst>
                                        <p:tav tm="0">
                                          <p:val>
                                            <p:fltVal val="0"/>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16" fill="hold" grpId="0" nodeType="clickEffect">
                                  <p:stCondLst>
                                    <p:cond delay="0"/>
                                  </p:stCondLst>
                                  <p:childTnLst>
                                    <p:set>
                                      <p:cBhvr>
                                        <p:cTn id="62" dur="1" fill="hold">
                                          <p:stCondLst>
                                            <p:cond delay="0"/>
                                          </p:stCondLst>
                                        </p:cTn>
                                        <p:tgtEl>
                                          <p:spTgt spid="234529"/>
                                        </p:tgtEl>
                                        <p:attrNameLst>
                                          <p:attrName>style.visibility</p:attrName>
                                        </p:attrNameLst>
                                      </p:cBhvr>
                                      <p:to>
                                        <p:strVal val="visible"/>
                                      </p:to>
                                    </p:set>
                                    <p:anim calcmode="lin" valueType="num">
                                      <p:cBhvr>
                                        <p:cTn id="63" dur="500" fill="hold"/>
                                        <p:tgtEl>
                                          <p:spTgt spid="234529"/>
                                        </p:tgtEl>
                                        <p:attrNameLst>
                                          <p:attrName>ppt_w</p:attrName>
                                        </p:attrNameLst>
                                      </p:cBhvr>
                                      <p:tavLst>
                                        <p:tav tm="0">
                                          <p:val>
                                            <p:fltVal val="0"/>
                                          </p:val>
                                        </p:tav>
                                        <p:tav tm="100000">
                                          <p:val>
                                            <p:strVal val="#ppt_w"/>
                                          </p:val>
                                        </p:tav>
                                      </p:tavLst>
                                    </p:anim>
                                    <p:anim calcmode="lin" valueType="num">
                                      <p:cBhvr>
                                        <p:cTn id="64" dur="500" fill="hold"/>
                                        <p:tgtEl>
                                          <p:spTgt spid="234529"/>
                                        </p:tgtEl>
                                        <p:attrNameLst>
                                          <p:attrName>ppt_h</p:attrName>
                                        </p:attrNameLst>
                                      </p:cBhvr>
                                      <p:tavLst>
                                        <p:tav tm="0">
                                          <p:val>
                                            <p:fltVal val="0"/>
                                          </p:val>
                                        </p:tav>
                                        <p:tav tm="100000">
                                          <p:val>
                                            <p:strVal val="#ppt_h"/>
                                          </p:val>
                                        </p:tav>
                                      </p:tavLst>
                                    </p:anim>
                                  </p:childTnLst>
                                </p:cTn>
                              </p:par>
                            </p:childTnLst>
                          </p:cTn>
                        </p:par>
                        <p:par>
                          <p:cTn id="65" fill="hold" nodeType="afterGroup">
                            <p:stCondLst>
                              <p:cond delay="500"/>
                            </p:stCondLst>
                            <p:childTnLst>
                              <p:par>
                                <p:cTn id="66" presetID="2" presetClass="entr" presetSubtype="1" fill="hold" grpId="0" nodeType="afterEffect">
                                  <p:stCondLst>
                                    <p:cond delay="2000"/>
                                  </p:stCondLst>
                                  <p:childTnLst>
                                    <p:set>
                                      <p:cBhvr>
                                        <p:cTn id="67" dur="1" fill="hold">
                                          <p:stCondLst>
                                            <p:cond delay="0"/>
                                          </p:stCondLst>
                                        </p:cTn>
                                        <p:tgtEl>
                                          <p:spTgt spid="234503"/>
                                        </p:tgtEl>
                                        <p:attrNameLst>
                                          <p:attrName>style.visibility</p:attrName>
                                        </p:attrNameLst>
                                      </p:cBhvr>
                                      <p:to>
                                        <p:strVal val="visible"/>
                                      </p:to>
                                    </p:set>
                                    <p:anim calcmode="lin" valueType="num">
                                      <p:cBhvr additive="base">
                                        <p:cTn id="68" dur="500" fill="hold"/>
                                        <p:tgtEl>
                                          <p:spTgt spid="234503"/>
                                        </p:tgtEl>
                                        <p:attrNameLst>
                                          <p:attrName>ppt_x</p:attrName>
                                        </p:attrNameLst>
                                      </p:cBhvr>
                                      <p:tavLst>
                                        <p:tav tm="0">
                                          <p:val>
                                            <p:strVal val="#ppt_x"/>
                                          </p:val>
                                        </p:tav>
                                        <p:tav tm="100000">
                                          <p:val>
                                            <p:strVal val="#ppt_x"/>
                                          </p:val>
                                        </p:tav>
                                      </p:tavLst>
                                    </p:anim>
                                    <p:anim calcmode="lin" valueType="num">
                                      <p:cBhvr additive="base">
                                        <p:cTn id="69" dur="500" fill="hold"/>
                                        <p:tgtEl>
                                          <p:spTgt spid="234503"/>
                                        </p:tgtEl>
                                        <p:attrNameLst>
                                          <p:attrName>ppt_y</p:attrName>
                                        </p:attrNameLst>
                                      </p:cBhvr>
                                      <p:tavLst>
                                        <p:tav tm="0">
                                          <p:val>
                                            <p:strVal val="0-#ppt_h/2"/>
                                          </p:val>
                                        </p:tav>
                                        <p:tav tm="100000">
                                          <p:val>
                                            <p:strVal val="#ppt_y"/>
                                          </p:val>
                                        </p:tav>
                                      </p:tavLst>
                                    </p:anim>
                                  </p:childTnLst>
                                </p:cTn>
                              </p:par>
                            </p:childTnLst>
                          </p:cTn>
                        </p:par>
                        <p:par>
                          <p:cTn id="70" fill="hold" nodeType="afterGroup">
                            <p:stCondLst>
                              <p:cond delay="3000"/>
                            </p:stCondLst>
                            <p:childTnLst>
                              <p:par>
                                <p:cTn id="71" presetID="2" presetClass="entr" presetSubtype="1" fill="hold" grpId="0" nodeType="afterEffect">
                                  <p:stCondLst>
                                    <p:cond delay="0"/>
                                  </p:stCondLst>
                                  <p:childTnLst>
                                    <p:set>
                                      <p:cBhvr>
                                        <p:cTn id="72" dur="1" fill="hold">
                                          <p:stCondLst>
                                            <p:cond delay="0"/>
                                          </p:stCondLst>
                                        </p:cTn>
                                        <p:tgtEl>
                                          <p:spTgt spid="234499"/>
                                        </p:tgtEl>
                                        <p:attrNameLst>
                                          <p:attrName>style.visibility</p:attrName>
                                        </p:attrNameLst>
                                      </p:cBhvr>
                                      <p:to>
                                        <p:strVal val="visible"/>
                                      </p:to>
                                    </p:set>
                                    <p:anim calcmode="lin" valueType="num">
                                      <p:cBhvr additive="base">
                                        <p:cTn id="73" dur="500" fill="hold"/>
                                        <p:tgtEl>
                                          <p:spTgt spid="234499"/>
                                        </p:tgtEl>
                                        <p:attrNameLst>
                                          <p:attrName>ppt_x</p:attrName>
                                        </p:attrNameLst>
                                      </p:cBhvr>
                                      <p:tavLst>
                                        <p:tav tm="0">
                                          <p:val>
                                            <p:strVal val="#ppt_x"/>
                                          </p:val>
                                        </p:tav>
                                        <p:tav tm="100000">
                                          <p:val>
                                            <p:strVal val="#ppt_x"/>
                                          </p:val>
                                        </p:tav>
                                      </p:tavLst>
                                    </p:anim>
                                    <p:anim calcmode="lin" valueType="num">
                                      <p:cBhvr additive="base">
                                        <p:cTn id="74" dur="500" fill="hold"/>
                                        <p:tgtEl>
                                          <p:spTgt spid="234499"/>
                                        </p:tgtEl>
                                        <p:attrNameLst>
                                          <p:attrName>ppt_y</p:attrName>
                                        </p:attrNameLst>
                                      </p:cBhvr>
                                      <p:tavLst>
                                        <p:tav tm="0">
                                          <p:val>
                                            <p:strVal val="0-#ppt_h/2"/>
                                          </p:val>
                                        </p:tav>
                                        <p:tav tm="100000">
                                          <p:val>
                                            <p:strVal val="#ppt_y"/>
                                          </p:val>
                                        </p:tav>
                                      </p:tavLst>
                                    </p:anim>
                                  </p:childTnLst>
                                </p:cTn>
                              </p:par>
                            </p:childTnLst>
                          </p:cTn>
                        </p:par>
                        <p:par>
                          <p:cTn id="75" fill="hold" nodeType="afterGroup">
                            <p:stCondLst>
                              <p:cond delay="3500"/>
                            </p:stCondLst>
                            <p:childTnLst>
                              <p:par>
                                <p:cTn id="76" presetID="23" presetClass="entr" presetSubtype="16" fill="hold" grpId="0" nodeType="afterEffect">
                                  <p:stCondLst>
                                    <p:cond delay="1000"/>
                                  </p:stCondLst>
                                  <p:childTnLst>
                                    <p:set>
                                      <p:cBhvr>
                                        <p:cTn id="77" dur="1" fill="hold">
                                          <p:stCondLst>
                                            <p:cond delay="0"/>
                                          </p:stCondLst>
                                        </p:cTn>
                                        <p:tgtEl>
                                          <p:spTgt spid="234507"/>
                                        </p:tgtEl>
                                        <p:attrNameLst>
                                          <p:attrName>style.visibility</p:attrName>
                                        </p:attrNameLst>
                                      </p:cBhvr>
                                      <p:to>
                                        <p:strVal val="visible"/>
                                      </p:to>
                                    </p:set>
                                    <p:anim calcmode="lin" valueType="num">
                                      <p:cBhvr>
                                        <p:cTn id="78" dur="500" fill="hold"/>
                                        <p:tgtEl>
                                          <p:spTgt spid="234507"/>
                                        </p:tgtEl>
                                        <p:attrNameLst>
                                          <p:attrName>ppt_w</p:attrName>
                                        </p:attrNameLst>
                                      </p:cBhvr>
                                      <p:tavLst>
                                        <p:tav tm="0">
                                          <p:val>
                                            <p:fltVal val="0"/>
                                          </p:val>
                                        </p:tav>
                                        <p:tav tm="100000">
                                          <p:val>
                                            <p:strVal val="#ppt_w"/>
                                          </p:val>
                                        </p:tav>
                                      </p:tavLst>
                                    </p:anim>
                                    <p:anim calcmode="lin" valueType="num">
                                      <p:cBhvr>
                                        <p:cTn id="79" dur="500" fill="hold"/>
                                        <p:tgtEl>
                                          <p:spTgt spid="234507"/>
                                        </p:tgtEl>
                                        <p:attrNameLst>
                                          <p:attrName>ppt_h</p:attrName>
                                        </p:attrNameLst>
                                      </p:cBhvr>
                                      <p:tavLst>
                                        <p:tav tm="0">
                                          <p:val>
                                            <p:fltVal val="0"/>
                                          </p:val>
                                        </p:tav>
                                        <p:tav tm="100000">
                                          <p:val>
                                            <p:strVal val="#ppt_h"/>
                                          </p:val>
                                        </p:tav>
                                      </p:tavLst>
                                    </p:anim>
                                  </p:childTnLst>
                                </p:cTn>
                              </p:par>
                            </p:childTnLst>
                          </p:cTn>
                        </p:par>
                        <p:par>
                          <p:cTn id="80" fill="hold" nodeType="afterGroup">
                            <p:stCondLst>
                              <p:cond delay="5000"/>
                            </p:stCondLst>
                            <p:childTnLst>
                              <p:par>
                                <p:cTn id="81" presetID="23" presetClass="entr" presetSubtype="16" fill="hold" grpId="0" nodeType="afterEffect">
                                  <p:stCondLst>
                                    <p:cond delay="0"/>
                                  </p:stCondLst>
                                  <p:childTnLst>
                                    <p:set>
                                      <p:cBhvr>
                                        <p:cTn id="82" dur="1" fill="hold">
                                          <p:stCondLst>
                                            <p:cond delay="0"/>
                                          </p:stCondLst>
                                        </p:cTn>
                                        <p:tgtEl>
                                          <p:spTgt spid="234508"/>
                                        </p:tgtEl>
                                        <p:attrNameLst>
                                          <p:attrName>style.visibility</p:attrName>
                                        </p:attrNameLst>
                                      </p:cBhvr>
                                      <p:to>
                                        <p:strVal val="visible"/>
                                      </p:to>
                                    </p:set>
                                    <p:anim calcmode="lin" valueType="num">
                                      <p:cBhvr>
                                        <p:cTn id="83" dur="500" fill="hold"/>
                                        <p:tgtEl>
                                          <p:spTgt spid="234508"/>
                                        </p:tgtEl>
                                        <p:attrNameLst>
                                          <p:attrName>ppt_w</p:attrName>
                                        </p:attrNameLst>
                                      </p:cBhvr>
                                      <p:tavLst>
                                        <p:tav tm="0">
                                          <p:val>
                                            <p:fltVal val="0"/>
                                          </p:val>
                                        </p:tav>
                                        <p:tav tm="100000">
                                          <p:val>
                                            <p:strVal val="#ppt_w"/>
                                          </p:val>
                                        </p:tav>
                                      </p:tavLst>
                                    </p:anim>
                                    <p:anim calcmode="lin" valueType="num">
                                      <p:cBhvr>
                                        <p:cTn id="84" dur="500" fill="hold"/>
                                        <p:tgtEl>
                                          <p:spTgt spid="234508"/>
                                        </p:tgtEl>
                                        <p:attrNameLst>
                                          <p:attrName>ppt_h</p:attrName>
                                        </p:attrNameLst>
                                      </p:cBhvr>
                                      <p:tavLst>
                                        <p:tav tm="0">
                                          <p:val>
                                            <p:fltVal val="0"/>
                                          </p:val>
                                        </p:tav>
                                        <p:tav tm="100000">
                                          <p:val>
                                            <p:strVal val="#ppt_h"/>
                                          </p:val>
                                        </p:tav>
                                      </p:tavLst>
                                    </p:anim>
                                  </p:childTnLst>
                                </p:cTn>
                              </p:par>
                            </p:childTnLst>
                          </p:cTn>
                        </p:par>
                        <p:par>
                          <p:cTn id="85" fill="hold" nodeType="afterGroup">
                            <p:stCondLst>
                              <p:cond delay="5500"/>
                            </p:stCondLst>
                            <p:childTnLst>
                              <p:par>
                                <p:cTn id="86" presetID="2" presetClass="entr" presetSubtype="4" fill="hold" grpId="0" nodeType="afterEffect">
                                  <p:stCondLst>
                                    <p:cond delay="1000"/>
                                  </p:stCondLst>
                                  <p:childTnLst>
                                    <p:set>
                                      <p:cBhvr>
                                        <p:cTn id="87" dur="1" fill="hold">
                                          <p:stCondLst>
                                            <p:cond delay="0"/>
                                          </p:stCondLst>
                                        </p:cTn>
                                        <p:tgtEl>
                                          <p:spTgt spid="234510"/>
                                        </p:tgtEl>
                                        <p:attrNameLst>
                                          <p:attrName>style.visibility</p:attrName>
                                        </p:attrNameLst>
                                      </p:cBhvr>
                                      <p:to>
                                        <p:strVal val="visible"/>
                                      </p:to>
                                    </p:set>
                                    <p:anim calcmode="lin" valueType="num">
                                      <p:cBhvr additive="base">
                                        <p:cTn id="88" dur="500" fill="hold"/>
                                        <p:tgtEl>
                                          <p:spTgt spid="234510"/>
                                        </p:tgtEl>
                                        <p:attrNameLst>
                                          <p:attrName>ppt_x</p:attrName>
                                        </p:attrNameLst>
                                      </p:cBhvr>
                                      <p:tavLst>
                                        <p:tav tm="0">
                                          <p:val>
                                            <p:strVal val="#ppt_x"/>
                                          </p:val>
                                        </p:tav>
                                        <p:tav tm="100000">
                                          <p:val>
                                            <p:strVal val="#ppt_x"/>
                                          </p:val>
                                        </p:tav>
                                      </p:tavLst>
                                    </p:anim>
                                    <p:anim calcmode="lin" valueType="num">
                                      <p:cBhvr additive="base">
                                        <p:cTn id="89" dur="500" fill="hold"/>
                                        <p:tgtEl>
                                          <p:spTgt spid="234510"/>
                                        </p:tgtEl>
                                        <p:attrNameLst>
                                          <p:attrName>ppt_y</p:attrName>
                                        </p:attrNameLst>
                                      </p:cBhvr>
                                      <p:tavLst>
                                        <p:tav tm="0">
                                          <p:val>
                                            <p:strVal val="1+#ppt_h/2"/>
                                          </p:val>
                                        </p:tav>
                                        <p:tav tm="100000">
                                          <p:val>
                                            <p:strVal val="#ppt_y"/>
                                          </p:val>
                                        </p:tav>
                                      </p:tavLst>
                                    </p:anim>
                                  </p:childTnLst>
                                </p:cTn>
                              </p:par>
                            </p:childTnLst>
                          </p:cTn>
                        </p:par>
                        <p:par>
                          <p:cTn id="90" fill="hold" nodeType="afterGroup">
                            <p:stCondLst>
                              <p:cond delay="7000"/>
                            </p:stCondLst>
                            <p:childTnLst>
                              <p:par>
                                <p:cTn id="91" presetID="2" presetClass="entr" presetSubtype="2" fill="hold" grpId="0" nodeType="afterEffect">
                                  <p:stCondLst>
                                    <p:cond delay="1000"/>
                                  </p:stCondLst>
                                  <p:childTnLst>
                                    <p:set>
                                      <p:cBhvr>
                                        <p:cTn id="92" dur="1" fill="hold">
                                          <p:stCondLst>
                                            <p:cond delay="0"/>
                                          </p:stCondLst>
                                        </p:cTn>
                                        <p:tgtEl>
                                          <p:spTgt spid="234509"/>
                                        </p:tgtEl>
                                        <p:attrNameLst>
                                          <p:attrName>style.visibility</p:attrName>
                                        </p:attrNameLst>
                                      </p:cBhvr>
                                      <p:to>
                                        <p:strVal val="visible"/>
                                      </p:to>
                                    </p:set>
                                    <p:anim calcmode="lin" valueType="num">
                                      <p:cBhvr additive="base">
                                        <p:cTn id="93" dur="500" fill="hold"/>
                                        <p:tgtEl>
                                          <p:spTgt spid="234509"/>
                                        </p:tgtEl>
                                        <p:attrNameLst>
                                          <p:attrName>ppt_x</p:attrName>
                                        </p:attrNameLst>
                                      </p:cBhvr>
                                      <p:tavLst>
                                        <p:tav tm="0">
                                          <p:val>
                                            <p:strVal val="1+#ppt_w/2"/>
                                          </p:val>
                                        </p:tav>
                                        <p:tav tm="100000">
                                          <p:val>
                                            <p:strVal val="#ppt_x"/>
                                          </p:val>
                                        </p:tav>
                                      </p:tavLst>
                                    </p:anim>
                                    <p:anim calcmode="lin" valueType="num">
                                      <p:cBhvr additive="base">
                                        <p:cTn id="94" dur="500" fill="hold"/>
                                        <p:tgtEl>
                                          <p:spTgt spid="2345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499" grpId="0" animBg="1"/>
      <p:bldP spid="234503" grpId="0" autoUpdateAnimBg="0"/>
      <p:bldP spid="234504" grpId="0" autoUpdateAnimBg="0"/>
      <p:bldP spid="234505" grpId="0" animBg="1" autoUpdateAnimBg="0"/>
      <p:bldP spid="234506" grpId="0" autoUpdateAnimBg="0"/>
      <p:bldP spid="234507" grpId="0" animBg="1" autoUpdateAnimBg="0"/>
      <p:bldP spid="234508" grpId="0" autoUpdateAnimBg="0"/>
      <p:bldP spid="234509" grpId="0" autoUpdateAnimBg="0"/>
      <p:bldP spid="234510" grpId="0" autoUpdateAnimBg="0"/>
      <p:bldP spid="234511" grpId="0" animBg="1"/>
      <p:bldP spid="234519" grpId="0" animBg="1"/>
      <p:bldP spid="234520" grpId="0" animBg="1"/>
      <p:bldP spid="234524" grpId="0" animBg="1" autoUpdateAnimBg="0"/>
      <p:bldP spid="234525" grpId="0" animBg="1" autoUpdateAnimBg="0"/>
      <p:bldP spid="234527" grpId="0"/>
      <p:bldP spid="234528" grpId="0"/>
      <p:bldP spid="234529" grpId="0"/>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100000">
              <a:srgbClr val="CCCCFF"/>
            </a:gs>
          </a:gsLst>
          <a:lin ang="2700000" scaled="1"/>
        </a:gradFill>
        <a:effectLst/>
      </p:bgPr>
    </p:bg>
    <p:spTree>
      <p:nvGrpSpPr>
        <p:cNvPr id="1" name=""/>
        <p:cNvGrpSpPr/>
        <p:nvPr/>
      </p:nvGrpSpPr>
      <p:grpSpPr>
        <a:xfrm>
          <a:off x="0" y="0"/>
          <a:ext cx="0" cy="0"/>
          <a:chOff x="0" y="0"/>
          <a:chExt cx="0" cy="0"/>
        </a:xfrm>
      </p:grpSpPr>
      <p:pic>
        <p:nvPicPr>
          <p:cNvPr id="1207298" name="Picture 21" descr="aqu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025" y="0"/>
            <a:ext cx="90709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7299" name="AutoShape 2"/>
          <p:cNvSpPr>
            <a:spLocks noChangeArrowheads="1"/>
          </p:cNvSpPr>
          <p:nvPr/>
        </p:nvSpPr>
        <p:spPr bwMode="auto">
          <a:xfrm>
            <a:off x="381000" y="3657600"/>
            <a:ext cx="8153400" cy="3200400"/>
          </a:xfrm>
          <a:prstGeom prst="upArrowCallout">
            <a:avLst>
              <a:gd name="adj1" fmla="val 63690"/>
              <a:gd name="adj2" fmla="val 63690"/>
              <a:gd name="adj3" fmla="val 16667"/>
              <a:gd name="adj4" fmla="val 66667"/>
            </a:avLst>
          </a:prstGeom>
          <a:solidFill>
            <a:srgbClr val="FF00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207300" name="Rectangle 3"/>
          <p:cNvSpPr>
            <a:spLocks noChangeArrowheads="1"/>
          </p:cNvSpPr>
          <p:nvPr/>
        </p:nvSpPr>
        <p:spPr bwMode="auto">
          <a:xfrm>
            <a:off x="0" y="314325"/>
            <a:ext cx="184150" cy="457200"/>
          </a:xfrm>
          <a:prstGeom prst="rect">
            <a:avLst/>
          </a:prstGeom>
          <a:solidFill>
            <a:srgbClr val="FFFFFF">
              <a:alpha val="52940"/>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nvGrpSpPr>
          <p:cNvPr id="2" name="Group 4"/>
          <p:cNvGrpSpPr>
            <a:grpSpLocks/>
          </p:cNvGrpSpPr>
          <p:nvPr/>
        </p:nvGrpSpPr>
        <p:grpSpPr bwMode="auto">
          <a:xfrm>
            <a:off x="254000" y="1581150"/>
            <a:ext cx="693738" cy="1466850"/>
            <a:chOff x="648" y="1860"/>
            <a:chExt cx="492" cy="924"/>
          </a:xfrm>
        </p:grpSpPr>
        <p:sp>
          <p:nvSpPr>
            <p:cNvPr id="1207317" name="Line 5"/>
            <p:cNvSpPr>
              <a:spLocks noChangeShapeType="1"/>
            </p:cNvSpPr>
            <p:nvPr/>
          </p:nvSpPr>
          <p:spPr bwMode="auto">
            <a:xfrm>
              <a:off x="900" y="1860"/>
              <a:ext cx="0" cy="924"/>
            </a:xfrm>
            <a:prstGeom prst="line">
              <a:avLst/>
            </a:prstGeom>
            <a:noFill/>
            <a:ln w="57150">
              <a:solidFill>
                <a:srgbClr val="663300"/>
              </a:solidFill>
              <a:round/>
              <a:headEnd/>
              <a:tailEnd/>
            </a:ln>
            <a:extLst>
              <a:ext uri="{909E8E84-426E-40dd-AFC4-6F175D3DCCD1}">
                <a14:hiddenFill xmlns="" xmlns:a14="http://schemas.microsoft.com/office/drawing/2010/main">
                  <a:noFill/>
                </a14:hiddenFill>
              </a:ext>
            </a:extLst>
          </p:spPr>
          <p:txBody>
            <a:bodyP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207318" name="Line 6"/>
            <p:cNvSpPr>
              <a:spLocks noChangeShapeType="1"/>
            </p:cNvSpPr>
            <p:nvPr/>
          </p:nvSpPr>
          <p:spPr bwMode="auto">
            <a:xfrm>
              <a:off x="648" y="2100"/>
              <a:ext cx="492" cy="0"/>
            </a:xfrm>
            <a:prstGeom prst="line">
              <a:avLst/>
            </a:prstGeom>
            <a:noFill/>
            <a:ln w="57150">
              <a:solidFill>
                <a:srgbClr val="663300"/>
              </a:solidFill>
              <a:round/>
              <a:headEnd/>
              <a:tailEnd/>
            </a:ln>
            <a:extLst>
              <a:ext uri="{909E8E84-426E-40dd-AFC4-6F175D3DCCD1}">
                <a14:hiddenFill xmlns="" xmlns:a14="http://schemas.microsoft.com/office/drawing/2010/main">
                  <a:noFill/>
                </a14:hiddenFill>
              </a:ext>
            </a:extLst>
          </p:spPr>
          <p:txBody>
            <a:bodyP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646151" name="Text Box 7"/>
          <p:cNvSpPr txBox="1">
            <a:spLocks noChangeArrowheads="1"/>
          </p:cNvSpPr>
          <p:nvPr/>
        </p:nvSpPr>
        <p:spPr bwMode="auto">
          <a:xfrm>
            <a:off x="615950" y="3086100"/>
            <a:ext cx="2197100" cy="519113"/>
          </a:xfrm>
          <a:prstGeom prst="rect">
            <a:avLst/>
          </a:prstGeom>
          <a:solidFill>
            <a:srgbClr val="FF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2800">
                <a:solidFill>
                  <a:srgbClr val="000000"/>
                </a:solidFill>
                <a:latin typeface="Lucida Sans Unicode" charset="0"/>
              </a:rPr>
              <a:t>Church Age</a:t>
            </a:r>
          </a:p>
        </p:txBody>
      </p:sp>
      <p:sp>
        <p:nvSpPr>
          <p:cNvPr id="646152" name="Line 8"/>
          <p:cNvSpPr>
            <a:spLocks noChangeShapeType="1"/>
          </p:cNvSpPr>
          <p:nvPr/>
        </p:nvSpPr>
        <p:spPr bwMode="auto">
          <a:xfrm flipV="1">
            <a:off x="0" y="3048000"/>
            <a:ext cx="7196138" cy="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46153" name="Text Box 9"/>
          <p:cNvSpPr txBox="1">
            <a:spLocks noChangeArrowheads="1"/>
          </p:cNvSpPr>
          <p:nvPr/>
        </p:nvSpPr>
        <p:spPr bwMode="auto">
          <a:xfrm>
            <a:off x="2776538" y="3086100"/>
            <a:ext cx="2076450" cy="519113"/>
          </a:xfrm>
          <a:prstGeom prst="rect">
            <a:avLst/>
          </a:prstGeom>
          <a:solidFill>
            <a:srgbClr val="CC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2800">
                <a:solidFill>
                  <a:srgbClr val="000000"/>
                </a:solidFill>
                <a:latin typeface="Lucida Sans Unicode" charset="0"/>
              </a:rPr>
              <a:t>Tribulation</a:t>
            </a:r>
          </a:p>
        </p:txBody>
      </p:sp>
      <p:sp>
        <p:nvSpPr>
          <p:cNvPr id="646154" name="Text Box 10"/>
          <p:cNvSpPr txBox="1">
            <a:spLocks noChangeArrowheads="1"/>
          </p:cNvSpPr>
          <p:nvPr/>
        </p:nvSpPr>
        <p:spPr bwMode="auto">
          <a:xfrm>
            <a:off x="4867275" y="3086100"/>
            <a:ext cx="2093913" cy="519113"/>
          </a:xfrm>
          <a:prstGeom prst="rect">
            <a:avLst/>
          </a:prstGeom>
          <a:solidFill>
            <a:srgbClr val="99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2800">
                <a:solidFill>
                  <a:srgbClr val="000000"/>
                </a:solidFill>
                <a:latin typeface="Lucida Sans Unicode" charset="0"/>
              </a:rPr>
              <a:t>Millennium</a:t>
            </a:r>
          </a:p>
        </p:txBody>
      </p:sp>
      <p:cxnSp>
        <p:nvCxnSpPr>
          <p:cNvPr id="646155" name="AutoShape 11"/>
          <p:cNvCxnSpPr>
            <a:cxnSpLocks noChangeShapeType="1"/>
          </p:cNvCxnSpPr>
          <p:nvPr/>
        </p:nvCxnSpPr>
        <p:spPr bwMode="auto">
          <a:xfrm rot="-5400000">
            <a:off x="2562225" y="1095375"/>
            <a:ext cx="1046163" cy="531813"/>
          </a:xfrm>
          <a:prstGeom prst="curvedConnector3">
            <a:avLst>
              <a:gd name="adj1" fmla="val -8862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46156" name="Text Box 12"/>
          <p:cNvSpPr txBox="1">
            <a:spLocks noChangeArrowheads="1"/>
          </p:cNvSpPr>
          <p:nvPr/>
        </p:nvSpPr>
        <p:spPr bwMode="auto">
          <a:xfrm>
            <a:off x="2019300" y="1352550"/>
            <a:ext cx="1527175" cy="519113"/>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2800">
                <a:solidFill>
                  <a:srgbClr val="000000"/>
                </a:solidFill>
                <a:latin typeface="Lucida Sans Unicode" charset="0"/>
              </a:rPr>
              <a:t>Rapture</a:t>
            </a:r>
          </a:p>
        </p:txBody>
      </p:sp>
      <p:sp>
        <p:nvSpPr>
          <p:cNvPr id="646157" name="Line 13"/>
          <p:cNvSpPr>
            <a:spLocks noChangeShapeType="1"/>
          </p:cNvSpPr>
          <p:nvPr/>
        </p:nvSpPr>
        <p:spPr bwMode="auto">
          <a:xfrm>
            <a:off x="4843463" y="1828800"/>
            <a:ext cx="0" cy="116205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46158" name="Text Box 14"/>
          <p:cNvSpPr txBox="1">
            <a:spLocks noChangeArrowheads="1"/>
          </p:cNvSpPr>
          <p:nvPr/>
        </p:nvSpPr>
        <p:spPr bwMode="auto">
          <a:xfrm>
            <a:off x="3835400" y="1371600"/>
            <a:ext cx="2028825" cy="519113"/>
          </a:xfrm>
          <a:prstGeom prst="rect">
            <a:avLst/>
          </a:prstGeom>
          <a:solidFill>
            <a:srgbClr val="FF99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2800">
                <a:solidFill>
                  <a:srgbClr val="000000"/>
                </a:solidFill>
                <a:latin typeface="Lucida Sans Unicode" charset="0"/>
              </a:rPr>
              <a:t>2</a:t>
            </a:r>
            <a:r>
              <a:rPr lang="en-US" sz="2800" baseline="30000">
                <a:solidFill>
                  <a:srgbClr val="000000"/>
                </a:solidFill>
                <a:latin typeface="Lucida Sans Unicode" charset="0"/>
              </a:rPr>
              <a:t>nd</a:t>
            </a:r>
            <a:r>
              <a:rPr lang="en-US" sz="2800">
                <a:solidFill>
                  <a:srgbClr val="000000"/>
                </a:solidFill>
                <a:latin typeface="Lucida Sans Unicode" charset="0"/>
              </a:rPr>
              <a:t> Advent</a:t>
            </a:r>
          </a:p>
        </p:txBody>
      </p:sp>
      <p:sp>
        <p:nvSpPr>
          <p:cNvPr id="646159" name="Text Box 15"/>
          <p:cNvSpPr txBox="1">
            <a:spLocks noChangeArrowheads="1"/>
          </p:cNvSpPr>
          <p:nvPr/>
        </p:nvSpPr>
        <p:spPr bwMode="auto">
          <a:xfrm>
            <a:off x="2867025" y="4457700"/>
            <a:ext cx="2409825" cy="946150"/>
          </a:xfrm>
          <a:prstGeom prst="rect">
            <a:avLst/>
          </a:prstGeom>
          <a:solidFill>
            <a:srgbClr val="FFCC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2800">
                <a:solidFill>
                  <a:srgbClr val="000000"/>
                </a:solidFill>
                <a:latin typeface="Lucida Sans Unicode" charset="0"/>
              </a:rPr>
              <a:t>Battle of</a:t>
            </a:r>
          </a:p>
          <a:p>
            <a:pPr algn="ctr" defTabSz="914400" fontAlgn="base">
              <a:spcBef>
                <a:spcPct val="0"/>
              </a:spcBef>
              <a:spcAft>
                <a:spcPct val="0"/>
              </a:spcAft>
            </a:pPr>
            <a:r>
              <a:rPr lang="en-US" sz="2800">
                <a:solidFill>
                  <a:srgbClr val="000000"/>
                </a:solidFill>
                <a:latin typeface="Lucida Sans Unicode" charset="0"/>
              </a:rPr>
              <a:t>Armageddon</a:t>
            </a:r>
          </a:p>
        </p:txBody>
      </p:sp>
      <p:sp>
        <p:nvSpPr>
          <p:cNvPr id="646160" name="Text Box 16"/>
          <p:cNvSpPr txBox="1">
            <a:spLocks noChangeArrowheads="1"/>
          </p:cNvSpPr>
          <p:nvPr/>
        </p:nvSpPr>
        <p:spPr bwMode="auto">
          <a:xfrm>
            <a:off x="5462588" y="4476750"/>
            <a:ext cx="2911475" cy="946150"/>
          </a:xfrm>
          <a:prstGeom prst="rect">
            <a:avLst/>
          </a:prstGeom>
          <a:solidFill>
            <a:srgbClr val="99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2800">
                <a:solidFill>
                  <a:srgbClr val="000000"/>
                </a:solidFill>
                <a:latin typeface="Lucida Sans Unicode" charset="0"/>
              </a:rPr>
              <a:t>Battle of </a:t>
            </a:r>
          </a:p>
          <a:p>
            <a:pPr algn="ctr" defTabSz="914400" fontAlgn="base">
              <a:spcBef>
                <a:spcPct val="0"/>
              </a:spcBef>
              <a:spcAft>
                <a:spcPct val="0"/>
              </a:spcAft>
            </a:pPr>
            <a:r>
              <a:rPr lang="en-US" sz="2800">
                <a:solidFill>
                  <a:srgbClr val="000000"/>
                </a:solidFill>
                <a:latin typeface="Lucida Sans Unicode" charset="0"/>
              </a:rPr>
              <a:t>Gog and Magog</a:t>
            </a:r>
          </a:p>
        </p:txBody>
      </p:sp>
      <p:sp>
        <p:nvSpPr>
          <p:cNvPr id="646161" name="Text Box 17"/>
          <p:cNvSpPr txBox="1">
            <a:spLocks noChangeArrowheads="1"/>
          </p:cNvSpPr>
          <p:nvPr/>
        </p:nvSpPr>
        <p:spPr bwMode="auto">
          <a:xfrm>
            <a:off x="7189788" y="2270125"/>
            <a:ext cx="1412875" cy="13731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2800">
                <a:solidFill>
                  <a:srgbClr val="000000"/>
                </a:solidFill>
                <a:latin typeface="Lucida Sans Unicode" charset="0"/>
              </a:rPr>
              <a:t>Great</a:t>
            </a:r>
          </a:p>
          <a:p>
            <a:pPr algn="ctr" defTabSz="914400" fontAlgn="base">
              <a:spcBef>
                <a:spcPct val="0"/>
              </a:spcBef>
              <a:spcAft>
                <a:spcPct val="0"/>
              </a:spcAft>
            </a:pPr>
            <a:r>
              <a:rPr lang="en-US" sz="2800">
                <a:solidFill>
                  <a:srgbClr val="000000"/>
                </a:solidFill>
                <a:latin typeface="Lucida Sans Unicode" charset="0"/>
              </a:rPr>
              <a:t>White</a:t>
            </a:r>
          </a:p>
          <a:p>
            <a:pPr algn="ctr" defTabSz="914400" fontAlgn="base">
              <a:spcBef>
                <a:spcPct val="0"/>
              </a:spcBef>
              <a:spcAft>
                <a:spcPct val="0"/>
              </a:spcAft>
            </a:pPr>
            <a:r>
              <a:rPr lang="en-US" sz="2800">
                <a:solidFill>
                  <a:srgbClr val="000000"/>
                </a:solidFill>
                <a:latin typeface="Lucida Sans Unicode" charset="0"/>
              </a:rPr>
              <a:t>Throne</a:t>
            </a:r>
          </a:p>
        </p:txBody>
      </p:sp>
      <p:sp>
        <p:nvSpPr>
          <p:cNvPr id="646162" name="Line 18"/>
          <p:cNvSpPr>
            <a:spLocks noChangeShapeType="1"/>
          </p:cNvSpPr>
          <p:nvPr/>
        </p:nvSpPr>
        <p:spPr bwMode="auto">
          <a:xfrm flipV="1">
            <a:off x="4859338" y="3600450"/>
            <a:ext cx="0" cy="838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46163" name="Line 19"/>
          <p:cNvSpPr>
            <a:spLocks noChangeShapeType="1"/>
          </p:cNvSpPr>
          <p:nvPr/>
        </p:nvSpPr>
        <p:spPr bwMode="auto">
          <a:xfrm flipV="1">
            <a:off x="6926263" y="3619500"/>
            <a:ext cx="0" cy="838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207315" name="Rectangle 20"/>
          <p:cNvSpPr>
            <a:spLocks noGrp="1" noChangeArrowheads="1"/>
          </p:cNvSpPr>
          <p:nvPr>
            <p:ph type="title" idx="4294967295"/>
          </p:nvPr>
        </p:nvSpPr>
        <p:spPr>
          <a:xfrm>
            <a:off x="885825" y="228600"/>
            <a:ext cx="7370763" cy="641350"/>
          </a:xfrm>
          <a:noFill/>
        </p:spPr>
        <p:txBody>
          <a:bodyPr wrap="none" anchor="t">
            <a:spAutoFit/>
          </a:bodyPr>
          <a:lstStyle/>
          <a:p>
            <a:pPr eaLnBrk="1" hangingPunct="1"/>
            <a:r>
              <a:rPr lang="en-US" sz="3600" b="1">
                <a:solidFill>
                  <a:schemeClr val="tx1"/>
                </a:solidFill>
                <a:latin typeface="Lucida Sans Unicode" charset="0"/>
                <a:ea typeface="ＭＳ Ｐゴシック" charset="0"/>
                <a:cs typeface="ＭＳ Ｐゴシック" charset="0"/>
              </a:rPr>
              <a:t>Pretribulational Premillennialism</a:t>
            </a:r>
          </a:p>
        </p:txBody>
      </p:sp>
      <p:sp>
        <p:nvSpPr>
          <p:cNvPr id="1207316" name="Text Box 22"/>
          <p:cNvSpPr txBox="1">
            <a:spLocks noChangeArrowheads="1"/>
          </p:cNvSpPr>
          <p:nvPr/>
        </p:nvSpPr>
        <p:spPr bwMode="auto">
          <a:xfrm>
            <a:off x="304800" y="5670550"/>
            <a:ext cx="82296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altLang="ja-JP" dirty="0">
                <a:solidFill>
                  <a:srgbClr val="FFFFFF"/>
                </a:solidFill>
                <a:latin typeface="Arial" charset="0"/>
              </a:rPr>
              <a:t>"How awful that day will be!  None will be like it.  It will be a time of Jacob</a:t>
            </a:r>
            <a:r>
              <a:rPr lang="fr-FR" altLang="ja-JP" dirty="0">
                <a:solidFill>
                  <a:srgbClr val="FFFFFF"/>
                </a:solidFill>
                <a:latin typeface="Arial" charset="0"/>
              </a:rPr>
              <a:t>'</a:t>
            </a:r>
            <a:r>
              <a:rPr lang="en-US" altLang="ja-JP" dirty="0">
                <a:solidFill>
                  <a:srgbClr val="FFFFFF"/>
                </a:solidFill>
                <a:latin typeface="Arial" charset="0"/>
              </a:rPr>
              <a:t>s trouble but he will be saved out of it" </a:t>
            </a:r>
            <a:br>
              <a:rPr lang="en-US" altLang="ja-JP" dirty="0">
                <a:solidFill>
                  <a:srgbClr val="FFFFFF"/>
                </a:solidFill>
                <a:latin typeface="Arial" charset="0"/>
              </a:rPr>
            </a:br>
            <a:r>
              <a:rPr lang="en-US" altLang="ja-JP" dirty="0">
                <a:solidFill>
                  <a:srgbClr val="FFFFFF"/>
                </a:solidFill>
                <a:latin typeface="Arial" charset="0"/>
              </a:rPr>
              <a:t>(Jer. 30:7)</a:t>
            </a:r>
            <a:endParaRPr lang="en-US" dirty="0">
              <a:solidFill>
                <a:srgbClr val="FFFFFF"/>
              </a:solidFill>
              <a:latin typeface="Arial" charset="0"/>
            </a:endParaRPr>
          </a:p>
        </p:txBody>
      </p:sp>
      <p:sp>
        <p:nvSpPr>
          <p:cNvPr id="23" name="Text Box 37"/>
          <p:cNvSpPr txBox="1">
            <a:spLocks noChangeArrowheads="1"/>
          </p:cNvSpPr>
          <p:nvPr/>
        </p:nvSpPr>
        <p:spPr bwMode="auto">
          <a:xfrm>
            <a:off x="8448730" y="0"/>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437</a:t>
            </a:r>
          </a:p>
        </p:txBody>
      </p:sp>
    </p:spTree>
    <p:extLst>
      <p:ext uri="{BB962C8B-B14F-4D97-AF65-F5344CB8AC3E}">
        <p14:creationId xmlns:p14="http://schemas.microsoft.com/office/powerpoint/2010/main" val="236235159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7" presetClass="entr" presetSubtype="8" fill="hold" grpId="0" nodeType="afterEffect">
                                  <p:stCondLst>
                                    <p:cond delay="0"/>
                                  </p:stCondLst>
                                  <p:childTnLst>
                                    <p:set>
                                      <p:cBhvr>
                                        <p:cTn id="12" dur="1" fill="hold">
                                          <p:stCondLst>
                                            <p:cond delay="0"/>
                                          </p:stCondLst>
                                        </p:cTn>
                                        <p:tgtEl>
                                          <p:spTgt spid="646152"/>
                                        </p:tgtEl>
                                        <p:attrNameLst>
                                          <p:attrName>style.visibility</p:attrName>
                                        </p:attrNameLst>
                                      </p:cBhvr>
                                      <p:to>
                                        <p:strVal val="visible"/>
                                      </p:to>
                                    </p:set>
                                    <p:anim calcmode="lin" valueType="num">
                                      <p:cBhvr additive="base">
                                        <p:cTn id="13" dur="2000" fill="hold"/>
                                        <p:tgtEl>
                                          <p:spTgt spid="646152"/>
                                        </p:tgtEl>
                                        <p:attrNameLst>
                                          <p:attrName>ppt_x</p:attrName>
                                        </p:attrNameLst>
                                      </p:cBhvr>
                                      <p:tavLst>
                                        <p:tav tm="0">
                                          <p:val>
                                            <p:strVal val="0-#ppt_w/2"/>
                                          </p:val>
                                        </p:tav>
                                        <p:tav tm="100000">
                                          <p:val>
                                            <p:strVal val="#ppt_x"/>
                                          </p:val>
                                        </p:tav>
                                      </p:tavLst>
                                    </p:anim>
                                    <p:anim calcmode="lin" valueType="num">
                                      <p:cBhvr additive="base">
                                        <p:cTn id="14" dur="2000" fill="hold"/>
                                        <p:tgtEl>
                                          <p:spTgt spid="64615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4000"/>
                            </p:stCondLst>
                            <p:childTnLst>
                              <p:par>
                                <p:cTn id="16" presetID="9" presetClass="entr" presetSubtype="0" fill="hold" grpId="0" nodeType="afterEffect">
                                  <p:stCondLst>
                                    <p:cond delay="0"/>
                                  </p:stCondLst>
                                  <p:childTnLst>
                                    <p:set>
                                      <p:cBhvr>
                                        <p:cTn id="17" dur="1" fill="hold">
                                          <p:stCondLst>
                                            <p:cond delay="0"/>
                                          </p:stCondLst>
                                        </p:cTn>
                                        <p:tgtEl>
                                          <p:spTgt spid="646151"/>
                                        </p:tgtEl>
                                        <p:attrNameLst>
                                          <p:attrName>style.visibility</p:attrName>
                                        </p:attrNameLst>
                                      </p:cBhvr>
                                      <p:to>
                                        <p:strVal val="visible"/>
                                      </p:to>
                                    </p:set>
                                    <p:animEffect transition="in" filter="dissolve">
                                      <p:cBhvr>
                                        <p:cTn id="18" dur="2000"/>
                                        <p:tgtEl>
                                          <p:spTgt spid="646151"/>
                                        </p:tgtEl>
                                      </p:cBhvr>
                                    </p:animEffect>
                                  </p:childTnLst>
                                </p:cTn>
                              </p:par>
                            </p:childTnLst>
                          </p:cTn>
                        </p:par>
                        <p:par>
                          <p:cTn id="19" fill="hold" nodeType="afterGroup">
                            <p:stCondLst>
                              <p:cond delay="6000"/>
                            </p:stCondLst>
                            <p:childTnLst>
                              <p:par>
                                <p:cTn id="20" presetID="9" presetClass="entr" presetSubtype="0" fill="hold" grpId="0" nodeType="afterEffect">
                                  <p:stCondLst>
                                    <p:cond delay="0"/>
                                  </p:stCondLst>
                                  <p:childTnLst>
                                    <p:set>
                                      <p:cBhvr>
                                        <p:cTn id="21" dur="1" fill="hold">
                                          <p:stCondLst>
                                            <p:cond delay="0"/>
                                          </p:stCondLst>
                                        </p:cTn>
                                        <p:tgtEl>
                                          <p:spTgt spid="646156"/>
                                        </p:tgtEl>
                                        <p:attrNameLst>
                                          <p:attrName>style.visibility</p:attrName>
                                        </p:attrNameLst>
                                      </p:cBhvr>
                                      <p:to>
                                        <p:strVal val="visible"/>
                                      </p:to>
                                    </p:set>
                                    <p:animEffect transition="in" filter="dissolve">
                                      <p:cBhvr>
                                        <p:cTn id="22" dur="2000"/>
                                        <p:tgtEl>
                                          <p:spTgt spid="646156"/>
                                        </p:tgtEl>
                                      </p:cBhvr>
                                    </p:animEffect>
                                  </p:childTnLst>
                                </p:cTn>
                              </p:par>
                            </p:childTnLst>
                          </p:cTn>
                        </p:par>
                        <p:par>
                          <p:cTn id="23" fill="hold" nodeType="afterGroup">
                            <p:stCondLst>
                              <p:cond delay="8000"/>
                            </p:stCondLst>
                            <p:childTnLst>
                              <p:par>
                                <p:cTn id="24" presetID="42" presetClass="entr" presetSubtype="0" fill="hold" nodeType="afterEffect">
                                  <p:stCondLst>
                                    <p:cond delay="0"/>
                                  </p:stCondLst>
                                  <p:childTnLst>
                                    <p:set>
                                      <p:cBhvr>
                                        <p:cTn id="25" dur="1" fill="hold">
                                          <p:stCondLst>
                                            <p:cond delay="0"/>
                                          </p:stCondLst>
                                        </p:cTn>
                                        <p:tgtEl>
                                          <p:spTgt spid="646155"/>
                                        </p:tgtEl>
                                        <p:attrNameLst>
                                          <p:attrName>style.visibility</p:attrName>
                                        </p:attrNameLst>
                                      </p:cBhvr>
                                      <p:to>
                                        <p:strVal val="visible"/>
                                      </p:to>
                                    </p:set>
                                    <p:animEffect transition="in" filter="fade">
                                      <p:cBhvr>
                                        <p:cTn id="26" dur="2000"/>
                                        <p:tgtEl>
                                          <p:spTgt spid="646155"/>
                                        </p:tgtEl>
                                      </p:cBhvr>
                                    </p:animEffect>
                                    <p:anim calcmode="lin" valueType="num">
                                      <p:cBhvr>
                                        <p:cTn id="27" dur="2000" fill="hold"/>
                                        <p:tgtEl>
                                          <p:spTgt spid="646155"/>
                                        </p:tgtEl>
                                        <p:attrNameLst>
                                          <p:attrName>ppt_x</p:attrName>
                                        </p:attrNameLst>
                                      </p:cBhvr>
                                      <p:tavLst>
                                        <p:tav tm="0">
                                          <p:val>
                                            <p:strVal val="#ppt_x"/>
                                          </p:val>
                                        </p:tav>
                                        <p:tav tm="100000">
                                          <p:val>
                                            <p:strVal val="#ppt_x"/>
                                          </p:val>
                                        </p:tav>
                                      </p:tavLst>
                                    </p:anim>
                                    <p:anim calcmode="lin" valueType="num">
                                      <p:cBhvr>
                                        <p:cTn id="28" dur="2000" fill="hold"/>
                                        <p:tgtEl>
                                          <p:spTgt spid="646155"/>
                                        </p:tgtEl>
                                        <p:attrNameLst>
                                          <p:attrName>ppt_y</p:attrName>
                                        </p:attrNameLst>
                                      </p:cBhvr>
                                      <p:tavLst>
                                        <p:tav tm="0">
                                          <p:val>
                                            <p:strVal val="#ppt_y+.1"/>
                                          </p:val>
                                        </p:tav>
                                        <p:tav tm="100000">
                                          <p:val>
                                            <p:strVal val="#ppt_y"/>
                                          </p:val>
                                        </p:tav>
                                      </p:tavLst>
                                    </p:anim>
                                  </p:childTnLst>
                                </p:cTn>
                              </p:par>
                            </p:childTnLst>
                          </p:cTn>
                        </p:par>
                        <p:par>
                          <p:cTn id="29" fill="hold" nodeType="afterGroup">
                            <p:stCondLst>
                              <p:cond delay="10000"/>
                            </p:stCondLst>
                            <p:childTnLst>
                              <p:par>
                                <p:cTn id="30" presetID="9" presetClass="entr" presetSubtype="0" fill="hold" grpId="0" nodeType="afterEffect">
                                  <p:stCondLst>
                                    <p:cond delay="0"/>
                                  </p:stCondLst>
                                  <p:childTnLst>
                                    <p:set>
                                      <p:cBhvr>
                                        <p:cTn id="31" dur="1" fill="hold">
                                          <p:stCondLst>
                                            <p:cond delay="0"/>
                                          </p:stCondLst>
                                        </p:cTn>
                                        <p:tgtEl>
                                          <p:spTgt spid="646153"/>
                                        </p:tgtEl>
                                        <p:attrNameLst>
                                          <p:attrName>style.visibility</p:attrName>
                                        </p:attrNameLst>
                                      </p:cBhvr>
                                      <p:to>
                                        <p:strVal val="visible"/>
                                      </p:to>
                                    </p:set>
                                    <p:animEffect transition="in" filter="dissolve">
                                      <p:cBhvr>
                                        <p:cTn id="32" dur="2000"/>
                                        <p:tgtEl>
                                          <p:spTgt spid="646153"/>
                                        </p:tgtEl>
                                      </p:cBhvr>
                                    </p:animEffect>
                                  </p:childTnLst>
                                </p:cTn>
                              </p:par>
                            </p:childTnLst>
                          </p:cTn>
                        </p:par>
                        <p:par>
                          <p:cTn id="33" fill="hold" nodeType="afterGroup">
                            <p:stCondLst>
                              <p:cond delay="12000"/>
                            </p:stCondLst>
                            <p:childTnLst>
                              <p:par>
                                <p:cTn id="34" presetID="9" presetClass="entr" presetSubtype="0" fill="hold" grpId="0" nodeType="afterEffect">
                                  <p:stCondLst>
                                    <p:cond delay="0"/>
                                  </p:stCondLst>
                                  <p:childTnLst>
                                    <p:set>
                                      <p:cBhvr>
                                        <p:cTn id="35" dur="1" fill="hold">
                                          <p:stCondLst>
                                            <p:cond delay="0"/>
                                          </p:stCondLst>
                                        </p:cTn>
                                        <p:tgtEl>
                                          <p:spTgt spid="646158"/>
                                        </p:tgtEl>
                                        <p:attrNameLst>
                                          <p:attrName>style.visibility</p:attrName>
                                        </p:attrNameLst>
                                      </p:cBhvr>
                                      <p:to>
                                        <p:strVal val="visible"/>
                                      </p:to>
                                    </p:set>
                                    <p:animEffect transition="in" filter="dissolve">
                                      <p:cBhvr>
                                        <p:cTn id="36" dur="2000"/>
                                        <p:tgtEl>
                                          <p:spTgt spid="646158"/>
                                        </p:tgtEl>
                                      </p:cBhvr>
                                    </p:animEffect>
                                  </p:childTnLst>
                                </p:cTn>
                              </p:par>
                            </p:childTnLst>
                          </p:cTn>
                        </p:par>
                        <p:par>
                          <p:cTn id="37" fill="hold" nodeType="afterGroup">
                            <p:stCondLst>
                              <p:cond delay="14000"/>
                            </p:stCondLst>
                            <p:childTnLst>
                              <p:par>
                                <p:cTn id="38" presetID="47" presetClass="entr" presetSubtype="0" fill="hold" grpId="0" nodeType="afterEffect">
                                  <p:stCondLst>
                                    <p:cond delay="0"/>
                                  </p:stCondLst>
                                  <p:childTnLst>
                                    <p:set>
                                      <p:cBhvr>
                                        <p:cTn id="39" dur="1" fill="hold">
                                          <p:stCondLst>
                                            <p:cond delay="0"/>
                                          </p:stCondLst>
                                        </p:cTn>
                                        <p:tgtEl>
                                          <p:spTgt spid="646157"/>
                                        </p:tgtEl>
                                        <p:attrNameLst>
                                          <p:attrName>style.visibility</p:attrName>
                                        </p:attrNameLst>
                                      </p:cBhvr>
                                      <p:to>
                                        <p:strVal val="visible"/>
                                      </p:to>
                                    </p:set>
                                    <p:animEffect transition="in" filter="fade">
                                      <p:cBhvr>
                                        <p:cTn id="40" dur="2000"/>
                                        <p:tgtEl>
                                          <p:spTgt spid="646157"/>
                                        </p:tgtEl>
                                      </p:cBhvr>
                                    </p:animEffect>
                                    <p:anim calcmode="lin" valueType="num">
                                      <p:cBhvr>
                                        <p:cTn id="41" dur="2000" fill="hold"/>
                                        <p:tgtEl>
                                          <p:spTgt spid="646157"/>
                                        </p:tgtEl>
                                        <p:attrNameLst>
                                          <p:attrName>ppt_x</p:attrName>
                                        </p:attrNameLst>
                                      </p:cBhvr>
                                      <p:tavLst>
                                        <p:tav tm="0">
                                          <p:val>
                                            <p:strVal val="#ppt_x"/>
                                          </p:val>
                                        </p:tav>
                                        <p:tav tm="100000">
                                          <p:val>
                                            <p:strVal val="#ppt_x"/>
                                          </p:val>
                                        </p:tav>
                                      </p:tavLst>
                                    </p:anim>
                                    <p:anim calcmode="lin" valueType="num">
                                      <p:cBhvr>
                                        <p:cTn id="42" dur="2000" fill="hold"/>
                                        <p:tgtEl>
                                          <p:spTgt spid="646157"/>
                                        </p:tgtEl>
                                        <p:attrNameLst>
                                          <p:attrName>ppt_y</p:attrName>
                                        </p:attrNameLst>
                                      </p:cBhvr>
                                      <p:tavLst>
                                        <p:tav tm="0">
                                          <p:val>
                                            <p:strVal val="#ppt_y-.1"/>
                                          </p:val>
                                        </p:tav>
                                        <p:tav tm="100000">
                                          <p:val>
                                            <p:strVal val="#ppt_y"/>
                                          </p:val>
                                        </p:tav>
                                      </p:tavLst>
                                    </p:anim>
                                  </p:childTnLst>
                                </p:cTn>
                              </p:par>
                            </p:childTnLst>
                          </p:cTn>
                        </p:par>
                        <p:par>
                          <p:cTn id="43" fill="hold" nodeType="afterGroup">
                            <p:stCondLst>
                              <p:cond delay="16000"/>
                            </p:stCondLst>
                            <p:childTnLst>
                              <p:par>
                                <p:cTn id="44" presetID="9" presetClass="entr" presetSubtype="0" fill="hold" grpId="0" nodeType="afterEffect">
                                  <p:stCondLst>
                                    <p:cond delay="0"/>
                                  </p:stCondLst>
                                  <p:childTnLst>
                                    <p:set>
                                      <p:cBhvr>
                                        <p:cTn id="45" dur="1" fill="hold">
                                          <p:stCondLst>
                                            <p:cond delay="0"/>
                                          </p:stCondLst>
                                        </p:cTn>
                                        <p:tgtEl>
                                          <p:spTgt spid="646159">
                                            <p:bg/>
                                          </p:spTgt>
                                        </p:tgtEl>
                                        <p:attrNameLst>
                                          <p:attrName>style.visibility</p:attrName>
                                        </p:attrNameLst>
                                      </p:cBhvr>
                                      <p:to>
                                        <p:strVal val="visible"/>
                                      </p:to>
                                    </p:set>
                                    <p:animEffect transition="in" filter="dissolve">
                                      <p:cBhvr>
                                        <p:cTn id="46" dur="2000"/>
                                        <p:tgtEl>
                                          <p:spTgt spid="646159">
                                            <p:bg/>
                                          </p:spTgt>
                                        </p:tgtEl>
                                      </p:cBhvr>
                                    </p:animEffect>
                                  </p:childTnLst>
                                </p:cTn>
                              </p:par>
                            </p:childTnLst>
                          </p:cTn>
                        </p:par>
                        <p:par>
                          <p:cTn id="47" fill="hold" nodeType="afterGroup">
                            <p:stCondLst>
                              <p:cond delay="18000"/>
                            </p:stCondLst>
                            <p:childTnLst>
                              <p:par>
                                <p:cTn id="48" presetID="9" presetClass="entr" presetSubtype="0" fill="hold" grpId="0" nodeType="afterEffect">
                                  <p:stCondLst>
                                    <p:cond delay="0"/>
                                  </p:stCondLst>
                                  <p:childTnLst>
                                    <p:set>
                                      <p:cBhvr>
                                        <p:cTn id="49" dur="1" fill="hold">
                                          <p:stCondLst>
                                            <p:cond delay="0"/>
                                          </p:stCondLst>
                                        </p:cTn>
                                        <p:tgtEl>
                                          <p:spTgt spid="646159">
                                            <p:txEl>
                                              <p:pRg st="0" end="0"/>
                                            </p:txEl>
                                          </p:spTgt>
                                        </p:tgtEl>
                                        <p:attrNameLst>
                                          <p:attrName>style.visibility</p:attrName>
                                        </p:attrNameLst>
                                      </p:cBhvr>
                                      <p:to>
                                        <p:strVal val="visible"/>
                                      </p:to>
                                    </p:set>
                                    <p:animEffect transition="in" filter="dissolve">
                                      <p:cBhvr>
                                        <p:cTn id="50" dur="2000"/>
                                        <p:tgtEl>
                                          <p:spTgt spid="646159">
                                            <p:txEl>
                                              <p:pRg st="0" end="0"/>
                                            </p:txEl>
                                          </p:spTgt>
                                        </p:tgtEl>
                                      </p:cBhvr>
                                    </p:animEffect>
                                  </p:childTnLst>
                                </p:cTn>
                              </p:par>
                            </p:childTnLst>
                          </p:cTn>
                        </p:par>
                        <p:par>
                          <p:cTn id="51" fill="hold" nodeType="afterGroup">
                            <p:stCondLst>
                              <p:cond delay="20000"/>
                            </p:stCondLst>
                            <p:childTnLst>
                              <p:par>
                                <p:cTn id="52" presetID="9" presetClass="entr" presetSubtype="0" fill="hold" grpId="0" nodeType="afterEffect">
                                  <p:stCondLst>
                                    <p:cond delay="0"/>
                                  </p:stCondLst>
                                  <p:iterate type="lt">
                                    <p:tmPct val="0"/>
                                  </p:iterate>
                                  <p:childTnLst>
                                    <p:set>
                                      <p:cBhvr>
                                        <p:cTn id="53" dur="1" fill="hold">
                                          <p:stCondLst>
                                            <p:cond delay="0"/>
                                          </p:stCondLst>
                                        </p:cTn>
                                        <p:tgtEl>
                                          <p:spTgt spid="646159">
                                            <p:txEl>
                                              <p:pRg st="1" end="1"/>
                                            </p:txEl>
                                          </p:spTgt>
                                        </p:tgtEl>
                                        <p:attrNameLst>
                                          <p:attrName>style.visibility</p:attrName>
                                        </p:attrNameLst>
                                      </p:cBhvr>
                                      <p:to>
                                        <p:strVal val="visible"/>
                                      </p:to>
                                    </p:set>
                                    <p:animEffect transition="in" filter="dissolve">
                                      <p:cBhvr>
                                        <p:cTn id="54" dur="2000"/>
                                        <p:tgtEl>
                                          <p:spTgt spid="646159">
                                            <p:txEl>
                                              <p:pRg st="1" end="1"/>
                                            </p:txEl>
                                          </p:spTgt>
                                        </p:tgtEl>
                                      </p:cBhvr>
                                    </p:animEffect>
                                  </p:childTnLst>
                                </p:cTn>
                              </p:par>
                            </p:childTnLst>
                          </p:cTn>
                        </p:par>
                        <p:par>
                          <p:cTn id="55" fill="hold" nodeType="afterGroup">
                            <p:stCondLst>
                              <p:cond delay="22000"/>
                            </p:stCondLst>
                            <p:childTnLst>
                              <p:par>
                                <p:cTn id="56" presetID="42" presetClass="entr" presetSubtype="0" fill="hold" grpId="0" nodeType="afterEffect">
                                  <p:stCondLst>
                                    <p:cond delay="0"/>
                                  </p:stCondLst>
                                  <p:childTnLst>
                                    <p:set>
                                      <p:cBhvr>
                                        <p:cTn id="57" dur="1" fill="hold">
                                          <p:stCondLst>
                                            <p:cond delay="0"/>
                                          </p:stCondLst>
                                        </p:cTn>
                                        <p:tgtEl>
                                          <p:spTgt spid="646162"/>
                                        </p:tgtEl>
                                        <p:attrNameLst>
                                          <p:attrName>style.visibility</p:attrName>
                                        </p:attrNameLst>
                                      </p:cBhvr>
                                      <p:to>
                                        <p:strVal val="visible"/>
                                      </p:to>
                                    </p:set>
                                    <p:animEffect transition="in" filter="fade">
                                      <p:cBhvr>
                                        <p:cTn id="58" dur="2000"/>
                                        <p:tgtEl>
                                          <p:spTgt spid="646162"/>
                                        </p:tgtEl>
                                      </p:cBhvr>
                                    </p:animEffect>
                                    <p:anim calcmode="lin" valueType="num">
                                      <p:cBhvr>
                                        <p:cTn id="59" dur="2000" fill="hold"/>
                                        <p:tgtEl>
                                          <p:spTgt spid="646162"/>
                                        </p:tgtEl>
                                        <p:attrNameLst>
                                          <p:attrName>ppt_x</p:attrName>
                                        </p:attrNameLst>
                                      </p:cBhvr>
                                      <p:tavLst>
                                        <p:tav tm="0">
                                          <p:val>
                                            <p:strVal val="#ppt_x"/>
                                          </p:val>
                                        </p:tav>
                                        <p:tav tm="100000">
                                          <p:val>
                                            <p:strVal val="#ppt_x"/>
                                          </p:val>
                                        </p:tav>
                                      </p:tavLst>
                                    </p:anim>
                                    <p:anim calcmode="lin" valueType="num">
                                      <p:cBhvr>
                                        <p:cTn id="60" dur="2000" fill="hold"/>
                                        <p:tgtEl>
                                          <p:spTgt spid="646162"/>
                                        </p:tgtEl>
                                        <p:attrNameLst>
                                          <p:attrName>ppt_y</p:attrName>
                                        </p:attrNameLst>
                                      </p:cBhvr>
                                      <p:tavLst>
                                        <p:tav tm="0">
                                          <p:val>
                                            <p:strVal val="#ppt_y+.1"/>
                                          </p:val>
                                        </p:tav>
                                        <p:tav tm="100000">
                                          <p:val>
                                            <p:strVal val="#ppt_y"/>
                                          </p:val>
                                        </p:tav>
                                      </p:tavLst>
                                    </p:anim>
                                  </p:childTnLst>
                                </p:cTn>
                              </p:par>
                            </p:childTnLst>
                          </p:cTn>
                        </p:par>
                        <p:par>
                          <p:cTn id="61" fill="hold" nodeType="afterGroup">
                            <p:stCondLst>
                              <p:cond delay="24000"/>
                            </p:stCondLst>
                            <p:childTnLst>
                              <p:par>
                                <p:cTn id="62" presetID="9" presetClass="entr" presetSubtype="0" fill="hold" grpId="0" nodeType="afterEffect">
                                  <p:stCondLst>
                                    <p:cond delay="0"/>
                                  </p:stCondLst>
                                  <p:childTnLst>
                                    <p:set>
                                      <p:cBhvr>
                                        <p:cTn id="63" dur="1" fill="hold">
                                          <p:stCondLst>
                                            <p:cond delay="0"/>
                                          </p:stCondLst>
                                        </p:cTn>
                                        <p:tgtEl>
                                          <p:spTgt spid="646154"/>
                                        </p:tgtEl>
                                        <p:attrNameLst>
                                          <p:attrName>style.visibility</p:attrName>
                                        </p:attrNameLst>
                                      </p:cBhvr>
                                      <p:to>
                                        <p:strVal val="visible"/>
                                      </p:to>
                                    </p:set>
                                    <p:animEffect transition="in" filter="dissolve">
                                      <p:cBhvr>
                                        <p:cTn id="64" dur="2000"/>
                                        <p:tgtEl>
                                          <p:spTgt spid="646154"/>
                                        </p:tgtEl>
                                      </p:cBhvr>
                                    </p:animEffect>
                                  </p:childTnLst>
                                </p:cTn>
                              </p:par>
                            </p:childTnLst>
                          </p:cTn>
                        </p:par>
                        <p:par>
                          <p:cTn id="65" fill="hold" nodeType="afterGroup">
                            <p:stCondLst>
                              <p:cond delay="26000"/>
                            </p:stCondLst>
                            <p:childTnLst>
                              <p:par>
                                <p:cTn id="66" presetID="9" presetClass="entr" presetSubtype="0" fill="hold" grpId="0" nodeType="afterEffect">
                                  <p:stCondLst>
                                    <p:cond delay="0"/>
                                  </p:stCondLst>
                                  <p:childTnLst>
                                    <p:set>
                                      <p:cBhvr>
                                        <p:cTn id="67" dur="1" fill="hold">
                                          <p:stCondLst>
                                            <p:cond delay="0"/>
                                          </p:stCondLst>
                                        </p:cTn>
                                        <p:tgtEl>
                                          <p:spTgt spid="646160">
                                            <p:bg/>
                                          </p:spTgt>
                                        </p:tgtEl>
                                        <p:attrNameLst>
                                          <p:attrName>style.visibility</p:attrName>
                                        </p:attrNameLst>
                                      </p:cBhvr>
                                      <p:to>
                                        <p:strVal val="visible"/>
                                      </p:to>
                                    </p:set>
                                    <p:animEffect transition="in" filter="dissolve">
                                      <p:cBhvr>
                                        <p:cTn id="68" dur="2000"/>
                                        <p:tgtEl>
                                          <p:spTgt spid="646160">
                                            <p:bg/>
                                          </p:spTgt>
                                        </p:tgtEl>
                                      </p:cBhvr>
                                    </p:animEffect>
                                  </p:childTnLst>
                                </p:cTn>
                              </p:par>
                            </p:childTnLst>
                          </p:cTn>
                        </p:par>
                        <p:par>
                          <p:cTn id="69" fill="hold" nodeType="afterGroup">
                            <p:stCondLst>
                              <p:cond delay="28000"/>
                            </p:stCondLst>
                            <p:childTnLst>
                              <p:par>
                                <p:cTn id="70" presetID="9" presetClass="entr" presetSubtype="0" fill="hold" grpId="0" nodeType="afterEffect">
                                  <p:stCondLst>
                                    <p:cond delay="0"/>
                                  </p:stCondLst>
                                  <p:childTnLst>
                                    <p:set>
                                      <p:cBhvr>
                                        <p:cTn id="71" dur="1" fill="hold">
                                          <p:stCondLst>
                                            <p:cond delay="0"/>
                                          </p:stCondLst>
                                        </p:cTn>
                                        <p:tgtEl>
                                          <p:spTgt spid="646160">
                                            <p:txEl>
                                              <p:pRg st="0" end="0"/>
                                            </p:txEl>
                                          </p:spTgt>
                                        </p:tgtEl>
                                        <p:attrNameLst>
                                          <p:attrName>style.visibility</p:attrName>
                                        </p:attrNameLst>
                                      </p:cBhvr>
                                      <p:to>
                                        <p:strVal val="visible"/>
                                      </p:to>
                                    </p:set>
                                    <p:animEffect transition="in" filter="dissolve">
                                      <p:cBhvr>
                                        <p:cTn id="72" dur="2000"/>
                                        <p:tgtEl>
                                          <p:spTgt spid="646160">
                                            <p:txEl>
                                              <p:pRg st="0" end="0"/>
                                            </p:txEl>
                                          </p:spTgt>
                                        </p:tgtEl>
                                      </p:cBhvr>
                                    </p:animEffect>
                                  </p:childTnLst>
                                </p:cTn>
                              </p:par>
                            </p:childTnLst>
                          </p:cTn>
                        </p:par>
                        <p:par>
                          <p:cTn id="73" fill="hold" nodeType="afterGroup">
                            <p:stCondLst>
                              <p:cond delay="30000"/>
                            </p:stCondLst>
                            <p:childTnLst>
                              <p:par>
                                <p:cTn id="74" presetID="9" presetClass="entr" presetSubtype="0" fill="hold" grpId="0" nodeType="afterEffect">
                                  <p:stCondLst>
                                    <p:cond delay="0"/>
                                  </p:stCondLst>
                                  <p:iterate type="lt">
                                    <p:tmPct val="0"/>
                                  </p:iterate>
                                  <p:childTnLst>
                                    <p:set>
                                      <p:cBhvr>
                                        <p:cTn id="75" dur="1" fill="hold">
                                          <p:stCondLst>
                                            <p:cond delay="0"/>
                                          </p:stCondLst>
                                        </p:cTn>
                                        <p:tgtEl>
                                          <p:spTgt spid="646160">
                                            <p:txEl>
                                              <p:pRg st="1" end="1"/>
                                            </p:txEl>
                                          </p:spTgt>
                                        </p:tgtEl>
                                        <p:attrNameLst>
                                          <p:attrName>style.visibility</p:attrName>
                                        </p:attrNameLst>
                                      </p:cBhvr>
                                      <p:to>
                                        <p:strVal val="visible"/>
                                      </p:to>
                                    </p:set>
                                    <p:animEffect transition="in" filter="dissolve">
                                      <p:cBhvr>
                                        <p:cTn id="76" dur="2000"/>
                                        <p:tgtEl>
                                          <p:spTgt spid="646160">
                                            <p:txEl>
                                              <p:pRg st="1" end="1"/>
                                            </p:txEl>
                                          </p:spTgt>
                                        </p:tgtEl>
                                      </p:cBhvr>
                                    </p:animEffect>
                                  </p:childTnLst>
                                </p:cTn>
                              </p:par>
                            </p:childTnLst>
                          </p:cTn>
                        </p:par>
                        <p:par>
                          <p:cTn id="77" fill="hold" nodeType="afterGroup">
                            <p:stCondLst>
                              <p:cond delay="32000"/>
                            </p:stCondLst>
                            <p:childTnLst>
                              <p:par>
                                <p:cTn id="78" presetID="42" presetClass="entr" presetSubtype="0" fill="hold" grpId="0" nodeType="afterEffect">
                                  <p:stCondLst>
                                    <p:cond delay="0"/>
                                  </p:stCondLst>
                                  <p:childTnLst>
                                    <p:set>
                                      <p:cBhvr>
                                        <p:cTn id="79" dur="1" fill="hold">
                                          <p:stCondLst>
                                            <p:cond delay="0"/>
                                          </p:stCondLst>
                                        </p:cTn>
                                        <p:tgtEl>
                                          <p:spTgt spid="646163"/>
                                        </p:tgtEl>
                                        <p:attrNameLst>
                                          <p:attrName>style.visibility</p:attrName>
                                        </p:attrNameLst>
                                      </p:cBhvr>
                                      <p:to>
                                        <p:strVal val="visible"/>
                                      </p:to>
                                    </p:set>
                                    <p:animEffect transition="in" filter="fade">
                                      <p:cBhvr>
                                        <p:cTn id="80" dur="2000"/>
                                        <p:tgtEl>
                                          <p:spTgt spid="646163"/>
                                        </p:tgtEl>
                                      </p:cBhvr>
                                    </p:animEffect>
                                    <p:anim calcmode="lin" valueType="num">
                                      <p:cBhvr>
                                        <p:cTn id="81" dur="2000" fill="hold"/>
                                        <p:tgtEl>
                                          <p:spTgt spid="646163"/>
                                        </p:tgtEl>
                                        <p:attrNameLst>
                                          <p:attrName>ppt_x</p:attrName>
                                        </p:attrNameLst>
                                      </p:cBhvr>
                                      <p:tavLst>
                                        <p:tav tm="0">
                                          <p:val>
                                            <p:strVal val="#ppt_x"/>
                                          </p:val>
                                        </p:tav>
                                        <p:tav tm="100000">
                                          <p:val>
                                            <p:strVal val="#ppt_x"/>
                                          </p:val>
                                        </p:tav>
                                      </p:tavLst>
                                    </p:anim>
                                    <p:anim calcmode="lin" valueType="num">
                                      <p:cBhvr>
                                        <p:cTn id="82" dur="2000" fill="hold"/>
                                        <p:tgtEl>
                                          <p:spTgt spid="646163"/>
                                        </p:tgtEl>
                                        <p:attrNameLst>
                                          <p:attrName>ppt_y</p:attrName>
                                        </p:attrNameLst>
                                      </p:cBhvr>
                                      <p:tavLst>
                                        <p:tav tm="0">
                                          <p:val>
                                            <p:strVal val="#ppt_y+.1"/>
                                          </p:val>
                                        </p:tav>
                                        <p:tav tm="100000">
                                          <p:val>
                                            <p:strVal val="#ppt_y"/>
                                          </p:val>
                                        </p:tav>
                                      </p:tavLst>
                                    </p:anim>
                                  </p:childTnLst>
                                </p:cTn>
                              </p:par>
                            </p:childTnLst>
                          </p:cTn>
                        </p:par>
                        <p:par>
                          <p:cTn id="83" fill="hold" nodeType="afterGroup">
                            <p:stCondLst>
                              <p:cond delay="34000"/>
                            </p:stCondLst>
                            <p:childTnLst>
                              <p:par>
                                <p:cTn id="84" presetID="9" presetClass="entr" presetSubtype="0" fill="hold" grpId="0" nodeType="afterEffect">
                                  <p:stCondLst>
                                    <p:cond delay="0"/>
                                  </p:stCondLst>
                                  <p:childTnLst>
                                    <p:set>
                                      <p:cBhvr>
                                        <p:cTn id="85" dur="1" fill="hold">
                                          <p:stCondLst>
                                            <p:cond delay="0"/>
                                          </p:stCondLst>
                                        </p:cTn>
                                        <p:tgtEl>
                                          <p:spTgt spid="646161"/>
                                        </p:tgtEl>
                                        <p:attrNameLst>
                                          <p:attrName>style.visibility</p:attrName>
                                        </p:attrNameLst>
                                      </p:cBhvr>
                                      <p:to>
                                        <p:strVal val="visible"/>
                                      </p:to>
                                    </p:set>
                                    <p:animEffect transition="in" filter="dissolve">
                                      <p:cBhvr>
                                        <p:cTn id="86" dur="2000"/>
                                        <p:tgtEl>
                                          <p:spTgt spid="646161"/>
                                        </p:tgtEl>
                                      </p:cBhvr>
                                    </p:animEffect>
                                  </p:childTnLst>
                                </p:cTn>
                              </p:par>
                            </p:childTnLst>
                          </p:cTn>
                        </p:par>
                        <p:par>
                          <p:cTn id="87" fill="hold" nodeType="afterGroup">
                            <p:stCondLst>
                              <p:cond delay="36000"/>
                            </p:stCondLst>
                            <p:childTnLst>
                              <p:par>
                                <p:cTn id="88" presetID="27" presetClass="emph" presetSubtype="0" fill="hold" nodeType="afterEffect">
                                  <p:stCondLst>
                                    <p:cond delay="0"/>
                                  </p:stCondLst>
                                  <p:iterate type="lt">
                                    <p:tmPct val="10000"/>
                                  </p:iterate>
                                  <p:childTnLst>
                                    <p:animClr clrSpc="rgb" dir="cw">
                                      <p:cBhvr override="childStyle">
                                        <p:cTn id="89" dur="1000" autoRev="1" fill="hold"/>
                                        <p:tgtEl>
                                          <p:spTgt spid="646160">
                                            <p:txEl>
                                              <p:pRg st="1" end="1"/>
                                            </p:txEl>
                                          </p:spTgt>
                                        </p:tgtEl>
                                        <p:attrNameLst>
                                          <p:attrName>style.color</p:attrName>
                                        </p:attrNameLst>
                                      </p:cBhvr>
                                      <p:to>
                                        <a:schemeClr val="bg1"/>
                                      </p:to>
                                    </p:animClr>
                                    <p:animClr clrSpc="rgb" dir="cw">
                                      <p:cBhvr>
                                        <p:cTn id="90" dur="1000" autoRev="1" fill="hold"/>
                                        <p:tgtEl>
                                          <p:spTgt spid="646160">
                                            <p:txEl>
                                              <p:pRg st="1" end="1"/>
                                            </p:txEl>
                                          </p:spTgt>
                                        </p:tgtEl>
                                        <p:attrNameLst>
                                          <p:attrName>fillcolor</p:attrName>
                                        </p:attrNameLst>
                                      </p:cBhvr>
                                      <p:to>
                                        <a:schemeClr val="bg1"/>
                                      </p:to>
                                    </p:animClr>
                                    <p:set>
                                      <p:cBhvr>
                                        <p:cTn id="91" dur="1000" autoRev="1" fill="hold"/>
                                        <p:tgtEl>
                                          <p:spTgt spid="646160">
                                            <p:txEl>
                                              <p:pRg st="1" end="1"/>
                                            </p:txEl>
                                          </p:spTgt>
                                        </p:tgtEl>
                                        <p:attrNameLst>
                                          <p:attrName>fill.type</p:attrName>
                                        </p:attrNameLst>
                                      </p:cBhvr>
                                      <p:to>
                                        <p:strVal val="solid"/>
                                      </p:to>
                                    </p:set>
                                    <p:set>
                                      <p:cBhvr>
                                        <p:cTn id="92" dur="1000" autoRev="1" fill="hold"/>
                                        <p:tgtEl>
                                          <p:spTgt spid="646160">
                                            <p:txEl>
                                              <p:pRg st="1" end="1"/>
                                            </p:txEl>
                                          </p:spTgt>
                                        </p:tgtEl>
                                        <p:attrNameLst>
                                          <p:attrName>fill.on</p:attrName>
                                        </p:attrNameLst>
                                      </p:cBhvr>
                                      <p:to>
                                        <p:strVal val="true"/>
                                      </p:to>
                                    </p:set>
                                  </p:childTnLst>
                                </p:cTn>
                              </p:par>
                            </p:childTnLst>
                          </p:cTn>
                        </p:par>
                        <p:par>
                          <p:cTn id="93" fill="hold" nodeType="afterGroup">
                            <p:stCondLst>
                              <p:cond delay="40600"/>
                            </p:stCondLst>
                            <p:childTnLst>
                              <p:par>
                                <p:cTn id="94" presetID="27" presetClass="emph" presetSubtype="0" fill="hold" nodeType="afterEffect">
                                  <p:stCondLst>
                                    <p:cond delay="0"/>
                                  </p:stCondLst>
                                  <p:iterate type="lt">
                                    <p:tmPct val="10000"/>
                                  </p:iterate>
                                  <p:childTnLst>
                                    <p:animClr clrSpc="rgb" dir="cw">
                                      <p:cBhvr override="childStyle">
                                        <p:cTn id="95" dur="1000" autoRev="1" fill="hold"/>
                                        <p:tgtEl>
                                          <p:spTgt spid="646159">
                                            <p:txEl>
                                              <p:pRg st="1" end="1"/>
                                            </p:txEl>
                                          </p:spTgt>
                                        </p:tgtEl>
                                        <p:attrNameLst>
                                          <p:attrName>style.color</p:attrName>
                                        </p:attrNameLst>
                                      </p:cBhvr>
                                      <p:to>
                                        <a:schemeClr val="bg1"/>
                                      </p:to>
                                    </p:animClr>
                                    <p:animClr clrSpc="rgb" dir="cw">
                                      <p:cBhvr>
                                        <p:cTn id="96" dur="1000" autoRev="1" fill="hold"/>
                                        <p:tgtEl>
                                          <p:spTgt spid="646159">
                                            <p:txEl>
                                              <p:pRg st="1" end="1"/>
                                            </p:txEl>
                                          </p:spTgt>
                                        </p:tgtEl>
                                        <p:attrNameLst>
                                          <p:attrName>fillcolor</p:attrName>
                                        </p:attrNameLst>
                                      </p:cBhvr>
                                      <p:to>
                                        <a:schemeClr val="bg1"/>
                                      </p:to>
                                    </p:animClr>
                                    <p:set>
                                      <p:cBhvr>
                                        <p:cTn id="97" dur="1000" autoRev="1" fill="hold"/>
                                        <p:tgtEl>
                                          <p:spTgt spid="646159">
                                            <p:txEl>
                                              <p:pRg st="1" end="1"/>
                                            </p:txEl>
                                          </p:spTgt>
                                        </p:tgtEl>
                                        <p:attrNameLst>
                                          <p:attrName>fill.type</p:attrName>
                                        </p:attrNameLst>
                                      </p:cBhvr>
                                      <p:to>
                                        <p:strVal val="solid"/>
                                      </p:to>
                                    </p:set>
                                    <p:set>
                                      <p:cBhvr>
                                        <p:cTn id="98" dur="1000" autoRev="1" fill="hold"/>
                                        <p:tgtEl>
                                          <p:spTgt spid="646159">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51" grpId="0" animBg="1"/>
      <p:bldP spid="646152" grpId="0" animBg="1"/>
      <p:bldP spid="646153" grpId="0" animBg="1"/>
      <p:bldP spid="646154" grpId="0" animBg="1"/>
      <p:bldP spid="646156" grpId="0" animBg="1"/>
      <p:bldP spid="646157" grpId="0" animBg="1"/>
      <p:bldP spid="646158" grpId="0" animBg="1"/>
      <p:bldP spid="646159" grpId="0" build="allAtOnce" animBg="1"/>
      <p:bldP spid="646160" grpId="0" build="allAtOnce" animBg="1"/>
      <p:bldP spid="646161" grpId="0" animBg="1"/>
      <p:bldP spid="646162" grpId="0" animBg="1"/>
      <p:bldP spid="64616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028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0290" name="Title 1"/>
          <p:cNvSpPr>
            <a:spLocks noGrp="1"/>
          </p:cNvSpPr>
          <p:nvPr>
            <p:ph type="title"/>
          </p:nvPr>
        </p:nvSpPr>
        <p:spPr>
          <a:xfrm>
            <a:off x="-31750" y="-26988"/>
            <a:ext cx="9212263" cy="719138"/>
          </a:xfrm>
        </p:spPr>
        <p:txBody>
          <a:bodyPr/>
          <a:lstStyle/>
          <a:p>
            <a:r>
              <a:rPr lang="en-US" dirty="0">
                <a:latin typeface="Arial" charset="0"/>
                <a:ea typeface="ＭＳ Ｐゴシック" charset="0"/>
              </a:rPr>
              <a:t>Four Views on Rev. 2–3</a:t>
            </a:r>
          </a:p>
        </p:txBody>
      </p:sp>
      <p:sp>
        <p:nvSpPr>
          <p:cNvPr id="780291" name="Diamond 4"/>
          <p:cNvSpPr>
            <a:spLocks noChangeArrowheads="1"/>
          </p:cNvSpPr>
          <p:nvPr/>
        </p:nvSpPr>
        <p:spPr bwMode="auto">
          <a:xfrm>
            <a:off x="2555875" y="3933825"/>
            <a:ext cx="287338" cy="287338"/>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780293" name="Diamond 8"/>
          <p:cNvSpPr>
            <a:spLocks noChangeArrowheads="1"/>
          </p:cNvSpPr>
          <p:nvPr/>
        </p:nvSpPr>
        <p:spPr bwMode="auto">
          <a:xfrm>
            <a:off x="2843213" y="5157788"/>
            <a:ext cx="288925" cy="287337"/>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780295" name="Diamond 10"/>
          <p:cNvSpPr>
            <a:spLocks noChangeArrowheads="1"/>
          </p:cNvSpPr>
          <p:nvPr/>
        </p:nvSpPr>
        <p:spPr bwMode="auto">
          <a:xfrm>
            <a:off x="6516688" y="5157788"/>
            <a:ext cx="287337" cy="287337"/>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780297" name="Diamond 12"/>
          <p:cNvSpPr>
            <a:spLocks noChangeArrowheads="1"/>
          </p:cNvSpPr>
          <p:nvPr/>
        </p:nvSpPr>
        <p:spPr bwMode="auto">
          <a:xfrm>
            <a:off x="5795963" y="4365625"/>
            <a:ext cx="288925" cy="287338"/>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rPr>
              <a:t>Sardis</a:t>
            </a:r>
          </a:p>
        </p:txBody>
      </p:sp>
      <p:sp>
        <p:nvSpPr>
          <p:cNvPr id="780299" name="Diamond 14"/>
          <p:cNvSpPr>
            <a:spLocks noChangeArrowheads="1"/>
          </p:cNvSpPr>
          <p:nvPr/>
        </p:nvSpPr>
        <p:spPr bwMode="auto">
          <a:xfrm>
            <a:off x="4572000" y="3789363"/>
            <a:ext cx="287338" cy="287337"/>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780301" name="Diamond 16"/>
          <p:cNvSpPr>
            <a:spLocks noChangeArrowheads="1"/>
          </p:cNvSpPr>
          <p:nvPr/>
        </p:nvSpPr>
        <p:spPr bwMode="auto">
          <a:xfrm>
            <a:off x="4067175" y="2708275"/>
            <a:ext cx="288925" cy="288925"/>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780303" name="Diamond 18"/>
          <p:cNvSpPr>
            <a:spLocks noChangeArrowheads="1"/>
          </p:cNvSpPr>
          <p:nvPr/>
        </p:nvSpPr>
        <p:spPr bwMode="auto">
          <a:xfrm>
            <a:off x="2700338" y="2133600"/>
            <a:ext cx="287337" cy="287338"/>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808080"/>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80305"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6"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7"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8"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solidFill>
            <a:schemeClr val="bg2"/>
          </a:solidFill>
          <a:ln w="76200" cmpd="sng">
            <a:solidFill>
              <a:schemeClr val="bg2"/>
            </a:solidFill>
            <a:round/>
            <a:headEnd/>
            <a:tailEnd/>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09"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10"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80319"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345</a:t>
            </a:r>
          </a:p>
        </p:txBody>
      </p:sp>
      <p:grpSp>
        <p:nvGrpSpPr>
          <p:cNvPr id="63" name="Group 62"/>
          <p:cNvGrpSpPr>
            <a:grpSpLocks noChangeAspect="1"/>
          </p:cNvGrpSpPr>
          <p:nvPr/>
        </p:nvGrpSpPr>
        <p:grpSpPr bwMode="auto">
          <a:xfrm>
            <a:off x="1755762" y="1055249"/>
            <a:ext cx="4139227" cy="4035548"/>
            <a:chOff x="3515788" y="2780929"/>
            <a:chExt cx="1920308" cy="1800200"/>
          </a:xfrm>
        </p:grpSpPr>
        <p:sp>
          <p:nvSpPr>
            <p:cNvPr id="64" name="Oval 25"/>
            <p:cNvSpPr>
              <a:spLocks noChangeArrowheads="1"/>
            </p:cNvSpPr>
            <p:nvPr/>
          </p:nvSpPr>
          <p:spPr bwMode="auto">
            <a:xfrm>
              <a:off x="3563888" y="2780929"/>
              <a:ext cx="1872208" cy="1800200"/>
            </a:xfrm>
            <a:prstGeom prst="ellipse">
              <a:avLst/>
            </a:prstGeom>
            <a:solidFill>
              <a:srgbClr val="FF0000">
                <a:alpha val="67000"/>
              </a:srgb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5" name="TextBox 64"/>
            <p:cNvSpPr txBox="1"/>
            <p:nvPr/>
          </p:nvSpPr>
          <p:spPr>
            <a:xfrm>
              <a:off x="3515788" y="3327021"/>
              <a:ext cx="980208" cy="425613"/>
            </a:xfrm>
            <a:prstGeom prst="rect">
              <a:avLst/>
            </a:prstGeom>
            <a:noFill/>
          </p:spPr>
          <p:txBody>
            <a:bodyPr wrap="square">
              <a:spAutoFit/>
            </a:bodyPr>
            <a:lstStyle/>
            <a:p>
              <a:pPr algn="ctr" defTabSz="914400" eaLnBrk="0" fontAlgn="base" hangingPunct="0">
                <a:spcBef>
                  <a:spcPct val="0"/>
                </a:spcBef>
                <a:spcAft>
                  <a:spcPct val="0"/>
                </a:spcAft>
                <a:defRPr/>
              </a:pPr>
              <a:r>
                <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rPr>
                <a:t>Historic </a:t>
              </a:r>
              <a:br>
                <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rPr>
              </a:br>
              <a:r>
                <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rPr>
                <a:t>Churches</a:t>
              </a:r>
            </a:p>
          </p:txBody>
        </p:sp>
      </p:grpSp>
      <p:grpSp>
        <p:nvGrpSpPr>
          <p:cNvPr id="66" name="Group 65"/>
          <p:cNvGrpSpPr>
            <a:grpSpLocks noChangeAspect="1"/>
          </p:cNvGrpSpPr>
          <p:nvPr/>
        </p:nvGrpSpPr>
        <p:grpSpPr bwMode="auto">
          <a:xfrm>
            <a:off x="4007793" y="1044839"/>
            <a:ext cx="4042053" cy="4035548"/>
            <a:chOff x="3563888" y="2780929"/>
            <a:chExt cx="1875226" cy="1800200"/>
          </a:xfrm>
        </p:grpSpPr>
        <p:sp>
          <p:nvSpPr>
            <p:cNvPr id="67" name="Oval 25"/>
            <p:cNvSpPr>
              <a:spLocks noChangeArrowheads="1"/>
            </p:cNvSpPr>
            <p:nvPr/>
          </p:nvSpPr>
          <p:spPr bwMode="auto">
            <a:xfrm>
              <a:off x="3563888" y="2780929"/>
              <a:ext cx="1872208" cy="1800200"/>
            </a:xfrm>
            <a:prstGeom prst="ellipse">
              <a:avLst/>
            </a:prstGeom>
            <a:solidFill>
              <a:srgbClr val="000090">
                <a:alpha val="67000"/>
              </a:srgb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9" name="TextBox 68"/>
            <p:cNvSpPr txBox="1"/>
            <p:nvPr/>
          </p:nvSpPr>
          <p:spPr>
            <a:xfrm>
              <a:off x="4502180" y="3327021"/>
              <a:ext cx="936934" cy="233401"/>
            </a:xfrm>
            <a:prstGeom prst="rect">
              <a:avLst/>
            </a:prstGeom>
            <a:noFill/>
          </p:spPr>
          <p:txBody>
            <a:bodyPr wrap="square">
              <a:spAutoFit/>
            </a:bodyPr>
            <a:lstStyle/>
            <a:p>
              <a:pPr algn="ctr" defTabSz="914400" eaLnBrk="0" fontAlgn="base" hangingPunct="0">
                <a:spcBef>
                  <a:spcPct val="0"/>
                </a:spcBef>
                <a:spcAft>
                  <a:spcPct val="0"/>
                </a:spcAft>
                <a:defRPr/>
              </a:pPr>
              <a:endPar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grpSp>
      <p:sp>
        <p:nvSpPr>
          <p:cNvPr id="70" name="TextBox 69"/>
          <p:cNvSpPr txBox="1"/>
          <p:nvPr/>
        </p:nvSpPr>
        <p:spPr bwMode="auto">
          <a:xfrm>
            <a:off x="3625831" y="2286081"/>
            <a:ext cx="2793260" cy="954107"/>
          </a:xfrm>
          <a:prstGeom prst="rect">
            <a:avLst/>
          </a:prstGeom>
          <a:noFill/>
        </p:spPr>
        <p:txBody>
          <a:bodyPr wrap="square">
            <a:spAutoFit/>
          </a:bodyPr>
          <a:lstStyle/>
          <a:p>
            <a:pPr algn="ctr" defTabSz="914400" eaLnBrk="0" fontAlgn="base" hangingPunct="0">
              <a:spcBef>
                <a:spcPct val="0"/>
              </a:spcBef>
              <a:spcAft>
                <a:spcPct val="0"/>
              </a:spcAft>
              <a:defRPr/>
            </a:pPr>
            <a:r>
              <a:rPr lang="en-US" sz="2800" b="1" dirty="0" err="1">
                <a:solidFill>
                  <a:srgbClr val="FFFFFF"/>
                </a:solidFill>
                <a:effectLst>
                  <a:outerShdw blurRad="38100" dist="38100" dir="2700000" algn="tl">
                    <a:srgbClr val="000000">
                      <a:alpha val="43137"/>
                    </a:srgbClr>
                  </a:outerShdw>
                </a:effectLst>
                <a:latin typeface="Arial"/>
                <a:ea typeface="ＭＳ Ｐゴシック" charset="0"/>
                <a:cs typeface="Arial"/>
              </a:rPr>
              <a:t>Historico</a:t>
            </a:r>
            <a:r>
              <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rPr>
              <a:t>- </a:t>
            </a:r>
            <a:br>
              <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rPr>
            </a:br>
            <a:r>
              <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rPr>
              <a:t>Prophetical</a:t>
            </a:r>
          </a:p>
        </p:txBody>
      </p:sp>
      <p:sp>
        <p:nvSpPr>
          <p:cNvPr id="71" name="TextBox 70"/>
          <p:cNvSpPr txBox="1"/>
          <p:nvPr/>
        </p:nvSpPr>
        <p:spPr bwMode="auto">
          <a:xfrm>
            <a:off x="3142548" y="5655541"/>
            <a:ext cx="3066640" cy="954107"/>
          </a:xfrm>
          <a:prstGeom prst="rect">
            <a:avLst/>
          </a:prstGeom>
          <a:noFill/>
        </p:spPr>
        <p:txBody>
          <a:bodyPr wrap="square">
            <a:spAutoFit/>
          </a:bodyPr>
          <a:lstStyle/>
          <a:p>
            <a:pPr algn="ctr" defTabSz="914400" eaLnBrk="0" fontAlgn="base" hangingPunct="0">
              <a:spcBef>
                <a:spcPct val="0"/>
              </a:spcBef>
              <a:spcAft>
                <a:spcPct val="0"/>
              </a:spcAft>
              <a:defRPr/>
            </a:pPr>
            <a:r>
              <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rPr>
              <a:t>Typical (Representative)</a:t>
            </a:r>
          </a:p>
        </p:txBody>
      </p:sp>
      <p:sp>
        <p:nvSpPr>
          <p:cNvPr id="33" name="TextBox 32"/>
          <p:cNvSpPr txBox="1"/>
          <p:nvPr/>
        </p:nvSpPr>
        <p:spPr bwMode="auto">
          <a:xfrm>
            <a:off x="6143328" y="2315192"/>
            <a:ext cx="2019563" cy="954106"/>
          </a:xfrm>
          <a:prstGeom prst="rect">
            <a:avLst/>
          </a:prstGeom>
          <a:noFill/>
        </p:spPr>
        <p:txBody>
          <a:bodyPr wrap="square">
            <a:spAutoFit/>
          </a:bodyPr>
          <a:lstStyle/>
          <a:p>
            <a:pPr algn="ctr" defTabSz="914400" eaLnBrk="0" fontAlgn="base" hangingPunct="0">
              <a:spcBef>
                <a:spcPct val="0"/>
              </a:spcBef>
              <a:spcAft>
                <a:spcPct val="0"/>
              </a:spcAft>
              <a:defRPr/>
            </a:pPr>
            <a:r>
              <a:rPr lang="en-US" sz="2800" b="1" dirty="0">
                <a:solidFill>
                  <a:srgbClr val="FFFFFF"/>
                </a:solidFill>
                <a:effectLst>
                  <a:outerShdw blurRad="38100" dist="38100" dir="2700000" algn="tl">
                    <a:srgbClr val="000000">
                      <a:alpha val="43137"/>
                    </a:srgbClr>
                  </a:outerShdw>
                </a:effectLst>
                <a:latin typeface="Arial"/>
                <a:ea typeface="ＭＳ Ｐゴシック" charset="0"/>
                <a:cs typeface="Arial"/>
              </a:rPr>
              <a:t>Prophetic View</a:t>
            </a:r>
          </a:p>
        </p:txBody>
      </p:sp>
    </p:spTree>
    <p:extLst>
      <p:ext uri="{BB962C8B-B14F-4D97-AF65-F5344CB8AC3E}">
        <p14:creationId xmlns:p14="http://schemas.microsoft.com/office/powerpoint/2010/main" val="90318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p:cTn id="14" dur="500" fill="hold"/>
                                        <p:tgtEl>
                                          <p:spTgt spid="66"/>
                                        </p:tgtEl>
                                        <p:attrNameLst>
                                          <p:attrName>ppt_w</p:attrName>
                                        </p:attrNameLst>
                                      </p:cBhvr>
                                      <p:tavLst>
                                        <p:tav tm="0">
                                          <p:val>
                                            <p:fltVal val="0"/>
                                          </p:val>
                                        </p:tav>
                                        <p:tav tm="100000">
                                          <p:val>
                                            <p:strVal val="#ppt_w"/>
                                          </p:val>
                                        </p:tav>
                                      </p:tavLst>
                                    </p:anim>
                                    <p:anim calcmode="lin" valueType="num">
                                      <p:cBhvr>
                                        <p:cTn id="15" dur="500" fill="hold"/>
                                        <p:tgtEl>
                                          <p:spTgt spid="66"/>
                                        </p:tgtEl>
                                        <p:attrNameLst>
                                          <p:attrName>ppt_h</p:attrName>
                                        </p:attrNameLst>
                                      </p:cBhvr>
                                      <p:tavLst>
                                        <p:tav tm="0">
                                          <p:val>
                                            <p:fltVal val="0"/>
                                          </p:val>
                                        </p:tav>
                                        <p:tav tm="100000">
                                          <p:val>
                                            <p:strVal val="#ppt_h"/>
                                          </p:val>
                                        </p:tav>
                                      </p:tavLst>
                                    </p:anim>
                                    <p:animEffect transition="in" filter="fade">
                                      <p:cBhvr>
                                        <p:cTn id="16" dur="500"/>
                                        <p:tgtEl>
                                          <p:spTgt spid="66"/>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blinds(horizontal)">
                                      <p:cBhvr>
                                        <p:cTn id="23" dur="500"/>
                                        <p:tgtEl>
                                          <p:spTgt spid="70"/>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blinds(horizontal)">
                                      <p:cBhvr>
                                        <p:cTn id="2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33"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6083" y="2963170"/>
            <a:ext cx="5654992" cy="3053879"/>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fontScale="90000"/>
          </a:bodyPr>
          <a:lstStyle/>
          <a:p>
            <a:pPr>
              <a:defRPr/>
            </a:pPr>
            <a:r>
              <a:rPr lang="en-US" b="1" dirty="0">
                <a:effectLst>
                  <a:glow rad="165100">
                    <a:schemeClr val="tx1"/>
                  </a:glow>
                </a:effectLst>
                <a:ea typeface="ＭＳ Ｐゴシック" charset="0"/>
              </a:rPr>
              <a:t>He promises rewards for perseverance (3:11b). </a:t>
            </a:r>
          </a:p>
        </p:txBody>
      </p:sp>
      <p:sp>
        <p:nvSpPr>
          <p:cNvPr id="5" name="Rectangle 2"/>
          <p:cNvSpPr txBox="1">
            <a:spLocks noChangeArrowheads="1"/>
          </p:cNvSpPr>
          <p:nvPr/>
        </p:nvSpPr>
        <p:spPr bwMode="auto">
          <a:xfrm>
            <a:off x="4746888" y="1955109"/>
            <a:ext cx="3929568" cy="469629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prstClr val="white"/>
                </a:solidFill>
                <a:effectLst>
                  <a:glow rad="165100">
                    <a:prstClr val="black"/>
                  </a:glow>
                </a:effectLst>
                <a:ea typeface="ＭＳ Ｐゴシック" charset="0"/>
              </a:rPr>
              <a:t>"I am coming soon. Hold on to what you have, so that no one will take away your crown" (NLT).</a:t>
            </a:r>
          </a:p>
        </p:txBody>
      </p:sp>
    </p:spTree>
    <p:extLst>
      <p:ext uri="{BB962C8B-B14F-4D97-AF65-F5344CB8AC3E}">
        <p14:creationId xmlns:p14="http://schemas.microsoft.com/office/powerpoint/2010/main" val="1954368692"/>
      </p:ext>
    </p:extLst>
  </p:cSld>
  <p:clrMapOvr>
    <a:overrideClrMapping bg1="lt1" tx1="dk1" bg2="lt2" tx2="dk2" accent1="accent1" accent2="accent2" accent3="accent3" accent4="accent4" accent5="accent5" accent6="accent6" hlink="hlink" folHlink="folHlink"/>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 millennial rewar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47044"/>
            <a:ext cx="9179894" cy="5910956"/>
          </a:xfrm>
          <a:prstGeom prst="rect">
            <a:avLst/>
          </a:prstGeom>
        </p:spPr>
      </p:pic>
      <p:sp>
        <p:nvSpPr>
          <p:cNvPr id="841730" name="Rectangle 2"/>
          <p:cNvSpPr>
            <a:spLocks noGrp="1" noChangeArrowheads="1"/>
          </p:cNvSpPr>
          <p:nvPr>
            <p:ph type="title"/>
          </p:nvPr>
        </p:nvSpPr>
        <p:spPr>
          <a:xfrm>
            <a:off x="0" y="1"/>
            <a:ext cx="9144000" cy="947043"/>
          </a:xfrm>
          <a:effectLst/>
        </p:spPr>
        <p:txBody>
          <a:bodyPr>
            <a:normAutofit/>
          </a:bodyPr>
          <a:lstStyle/>
          <a:p>
            <a:pPr>
              <a:defRPr/>
            </a:pPr>
            <a:r>
              <a:rPr lang="en-US" b="1" dirty="0">
                <a:effectLst>
                  <a:glow rad="165100">
                    <a:schemeClr val="tx1"/>
                  </a:glow>
                </a:effectLst>
                <a:ea typeface="ＭＳ Ｐゴシック" charset="0"/>
              </a:rPr>
              <a:t>Rewards can be lost!</a:t>
            </a:r>
          </a:p>
        </p:txBody>
      </p:sp>
      <p:sp>
        <p:nvSpPr>
          <p:cNvPr id="7" name="Rectangle 2"/>
          <p:cNvSpPr txBox="1">
            <a:spLocks noChangeArrowheads="1"/>
          </p:cNvSpPr>
          <p:nvPr/>
        </p:nvSpPr>
        <p:spPr>
          <a:xfrm>
            <a:off x="0" y="4212555"/>
            <a:ext cx="9144000" cy="264544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en-US" sz="3200" b="1" dirty="0">
                <a:effectLst>
                  <a:glow rad="165100">
                    <a:prstClr val="black"/>
                  </a:glow>
                </a:effectLst>
                <a:ea typeface="ＭＳ Ｐゴシック" charset="0"/>
              </a:rPr>
              <a:t>"Watch out that you do not lose what we have worked so hard to achieve. Be diligent so that you receive your full reward" (2 John 8 </a:t>
            </a:r>
            <a:r>
              <a:rPr lang="en-US" sz="2800" b="1" dirty="0">
                <a:effectLst>
                  <a:glow rad="165100">
                    <a:prstClr val="black"/>
                  </a:glow>
                </a:effectLst>
                <a:ea typeface="ＭＳ Ｐゴシック" charset="0"/>
              </a:rPr>
              <a:t>NLT</a:t>
            </a:r>
            <a:r>
              <a:rPr lang="en-US" sz="3200" b="1" dirty="0">
                <a:effectLst>
                  <a:glow rad="165100">
                    <a:prstClr val="black"/>
                  </a:glow>
                </a:effectLst>
                <a:ea typeface="ＭＳ Ｐゴシック" charset="0"/>
              </a:rPr>
              <a:t>)</a:t>
            </a:r>
          </a:p>
        </p:txBody>
      </p:sp>
    </p:spTree>
    <p:extLst>
      <p:ext uri="{BB962C8B-B14F-4D97-AF65-F5344CB8AC3E}">
        <p14:creationId xmlns:p14="http://schemas.microsoft.com/office/powerpoint/2010/main" val="362033383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7154"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817163"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7180"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grpSp>
        <p:nvGrpSpPr>
          <p:cNvPr id="817164"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7178"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defTabSz="914400" eaLnBrk="0" fontAlgn="base" hangingPunct="0">
                <a:spcBef>
                  <a:spcPct val="0"/>
                </a:spcBef>
                <a:spcAft>
                  <a:spcPct val="0"/>
                </a:spcAft>
                <a:defRPr/>
              </a:pPr>
              <a:r>
                <a:rPr lang="en-US" sz="2400" dirty="0">
                  <a:solidFill>
                    <a:srgbClr val="000000"/>
                  </a:solidFill>
                  <a:latin typeface="Comic Sans MS" charset="0"/>
                  <a:ea typeface="ＭＳ Ｐゴシック" charset="0"/>
                  <a:cs typeface="ＭＳ Ｐゴシック" charset="0"/>
                </a:rPr>
                <a:t>2:17</a:t>
              </a:r>
            </a:p>
          </p:txBody>
        </p:sp>
      </p:grpSp>
      <p:grpSp>
        <p:nvGrpSpPr>
          <p:cNvPr id="817166"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7176"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2:26</a:t>
              </a:r>
            </a:p>
          </p:txBody>
        </p:sp>
      </p:grpSp>
      <p:grpSp>
        <p:nvGrpSpPr>
          <p:cNvPr id="817167"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7174"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3:5</a:t>
              </a:r>
            </a:p>
          </p:txBody>
        </p:sp>
      </p:grpSp>
      <p:grpSp>
        <p:nvGrpSpPr>
          <p:cNvPr id="31"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7172"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3:12</a:t>
              </a:r>
            </a:p>
          </p:txBody>
        </p:sp>
      </p:grpSp>
      <p:sp>
        <p:nvSpPr>
          <p:cNvPr id="5" name="TextBox 4"/>
          <p:cNvSpPr txBox="1">
            <a:spLocks noChangeArrowheads="1"/>
          </p:cNvSpPr>
          <p:nvPr/>
        </p:nvSpPr>
        <p:spPr bwMode="auto">
          <a:xfrm>
            <a:off x="2627313" y="2203450"/>
            <a:ext cx="4248150" cy="3170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2000">
                <a:solidFill>
                  <a:srgbClr val="000000"/>
                </a:solidFill>
              </a:rPr>
              <a:t>He who </a:t>
            </a:r>
            <a:br>
              <a:rPr lang="en-US" sz="2000">
                <a:solidFill>
                  <a:srgbClr val="000000"/>
                </a:solidFill>
              </a:rPr>
            </a:br>
            <a:r>
              <a:rPr lang="en-US" sz="2000">
                <a:solidFill>
                  <a:srgbClr val="000000"/>
                </a:solidFill>
              </a:rPr>
              <a:t>overcomes, I will </a:t>
            </a:r>
            <a:r>
              <a:rPr lang="en-US" sz="2000">
                <a:solidFill>
                  <a:srgbClr val="FF0000"/>
                </a:solidFill>
              </a:rPr>
              <a:t>make him a pillar</a:t>
            </a:r>
            <a:r>
              <a:rPr lang="en-US" sz="2000">
                <a:solidFill>
                  <a:srgbClr val="000000"/>
                </a:solidFill>
              </a:rPr>
              <a:t> in the temple of My God, and he will </a:t>
            </a:r>
            <a:r>
              <a:rPr lang="en-US" sz="2000">
                <a:solidFill>
                  <a:srgbClr val="FF0000"/>
                </a:solidFill>
              </a:rPr>
              <a:t>not go out from it anymore</a:t>
            </a:r>
            <a:r>
              <a:rPr lang="en-US" sz="2000">
                <a:solidFill>
                  <a:srgbClr val="000000"/>
                </a:solidFill>
              </a:rPr>
              <a:t>; and I will </a:t>
            </a:r>
            <a:r>
              <a:rPr lang="en-US" sz="2000">
                <a:solidFill>
                  <a:srgbClr val="FF0000"/>
                </a:solidFill>
              </a:rPr>
              <a:t>write on him the name of My God</a:t>
            </a:r>
            <a:r>
              <a:rPr lang="en-US" sz="2000">
                <a:solidFill>
                  <a:srgbClr val="000000"/>
                </a:solidFill>
              </a:rPr>
              <a:t>, and the </a:t>
            </a:r>
            <a:r>
              <a:rPr lang="en-US" sz="2000">
                <a:solidFill>
                  <a:srgbClr val="FF0000"/>
                </a:solidFill>
              </a:rPr>
              <a:t>name of the city </a:t>
            </a:r>
            <a:r>
              <a:rPr lang="en-US" sz="2000">
                <a:solidFill>
                  <a:srgbClr val="000000"/>
                </a:solidFill>
              </a:rPr>
              <a:t>of My God, the new Jerusalem, which comes </a:t>
            </a:r>
            <a:br>
              <a:rPr lang="en-US" sz="2000">
                <a:solidFill>
                  <a:srgbClr val="000000"/>
                </a:solidFill>
              </a:rPr>
            </a:br>
            <a:r>
              <a:rPr lang="en-US" sz="2000">
                <a:solidFill>
                  <a:srgbClr val="000000"/>
                </a:solidFill>
              </a:rPr>
              <a:t>down out of heaven from My </a:t>
            </a:r>
            <a:br>
              <a:rPr lang="en-US" sz="2000">
                <a:solidFill>
                  <a:srgbClr val="000000"/>
                </a:solidFill>
              </a:rPr>
            </a:br>
            <a:r>
              <a:rPr lang="en-US" sz="2000">
                <a:solidFill>
                  <a:srgbClr val="000000"/>
                </a:solidFill>
              </a:rPr>
              <a:t>God, </a:t>
            </a:r>
            <a:r>
              <a:rPr lang="en-US" sz="2000">
                <a:solidFill>
                  <a:srgbClr val="FF0000"/>
                </a:solidFill>
              </a:rPr>
              <a:t>and My new name</a:t>
            </a:r>
            <a:r>
              <a:rPr lang="en-US" sz="2000">
                <a:solidFill>
                  <a:srgbClr val="000000"/>
                </a:solidFill>
              </a:rPr>
              <a:t> (3:12)</a:t>
            </a:r>
          </a:p>
        </p:txBody>
      </p:sp>
      <p:sp>
        <p:nvSpPr>
          <p:cNvPr id="33"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155064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circle(in)">
                                      <p:cBhvr>
                                        <p:cTn id="13"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Philadelphia city from acropolis, tb n0108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1266" name="Rectangle 2" hidden="1"/>
          <p:cNvSpPr>
            <a:spLocks noGrp="1" noChangeArrowheads="1"/>
          </p:cNvSpPr>
          <p:nvPr>
            <p:ph type="title"/>
          </p:nvPr>
        </p:nvSpPr>
        <p:spPr/>
        <p:txBody>
          <a:bodyPr/>
          <a:lstStyle/>
          <a:p>
            <a:r>
              <a:rPr lang="en-US" dirty="0">
                <a:solidFill>
                  <a:schemeClr val="bg1"/>
                </a:solidFill>
              </a:rPr>
              <a:t>Philadelphia city from acropolis</a:t>
            </a:r>
          </a:p>
        </p:txBody>
      </p:sp>
      <p:sp>
        <p:nvSpPr>
          <p:cNvPr id="11268" name="Text Box 4"/>
          <p:cNvSpPr txBox="1">
            <a:spLocks noChangeArrowheads="1"/>
          </p:cNvSpPr>
          <p:nvPr/>
        </p:nvSpPr>
        <p:spPr bwMode="auto">
          <a:xfrm>
            <a:off x="15875" y="6091217"/>
            <a:ext cx="9128125" cy="766783"/>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pPr>
            <a:r>
              <a:rPr lang="en-US" sz="3200" b="1" dirty="0">
                <a:solidFill>
                  <a:srgbClr val="FFFFFF"/>
                </a:solidFill>
                <a:latin typeface="Arial" charset="0"/>
                <a:ea typeface="ＭＳ Ｐゴシック" charset="0"/>
              </a:rPr>
              <a:t>Philadelphia pillars fell in many earthquakes</a:t>
            </a:r>
          </a:p>
        </p:txBody>
      </p:sp>
    </p:spTree>
    <p:extLst>
      <p:ext uri="{BB962C8B-B14F-4D97-AF65-F5344CB8AC3E}">
        <p14:creationId xmlns:p14="http://schemas.microsoft.com/office/powerpoint/2010/main" val="426328819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hidden="1"/>
          <p:cNvSpPr>
            <a:spLocks noGrp="1" noChangeArrowheads="1"/>
          </p:cNvSpPr>
          <p:nvPr>
            <p:ph type="title"/>
          </p:nvPr>
        </p:nvSpPr>
        <p:spPr/>
        <p:txBody>
          <a:bodyPr/>
          <a:lstStyle/>
          <a:p>
            <a:r>
              <a:rPr lang="en-US" dirty="0">
                <a:solidFill>
                  <a:schemeClr val="bg1"/>
                </a:solidFill>
              </a:rPr>
              <a:t>Philadelphia Church of St John columns</a:t>
            </a:r>
          </a:p>
        </p:txBody>
      </p:sp>
      <p:pic>
        <p:nvPicPr>
          <p:cNvPr id="9219" name="Picture 3" descr="Philadelphia Church of St John columns2, tb n0108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9220" name="Text Box 4"/>
          <p:cNvSpPr txBox="1">
            <a:spLocks noChangeArrowheads="1"/>
          </p:cNvSpPr>
          <p:nvPr/>
        </p:nvSpPr>
        <p:spPr bwMode="auto">
          <a:xfrm>
            <a:off x="92075" y="6400800"/>
            <a:ext cx="9051925" cy="457200"/>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pPr>
            <a:r>
              <a:rPr lang="en-US" sz="2400">
                <a:solidFill>
                  <a:srgbClr val="FFFFFF"/>
                </a:solidFill>
                <a:latin typeface="Arial" charset="0"/>
                <a:ea typeface="ＭＳ Ｐゴシック" charset="0"/>
              </a:rPr>
              <a:t>Philadelphia Church of St John columns</a:t>
            </a:r>
          </a:p>
        </p:txBody>
      </p:sp>
    </p:spTree>
    <p:extLst>
      <p:ext uri="{BB962C8B-B14F-4D97-AF65-F5344CB8AC3E}">
        <p14:creationId xmlns:p14="http://schemas.microsoft.com/office/powerpoint/2010/main" val="56529444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7154"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817163"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7180"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grpSp>
        <p:nvGrpSpPr>
          <p:cNvPr id="817164"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7178"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defTabSz="914400" eaLnBrk="0" fontAlgn="base" hangingPunct="0">
                <a:spcBef>
                  <a:spcPct val="0"/>
                </a:spcBef>
                <a:spcAft>
                  <a:spcPct val="0"/>
                </a:spcAft>
                <a:defRPr/>
              </a:pPr>
              <a:r>
                <a:rPr lang="en-US" sz="2400" dirty="0">
                  <a:solidFill>
                    <a:srgbClr val="000000"/>
                  </a:solidFill>
                  <a:latin typeface="Comic Sans MS" charset="0"/>
                  <a:ea typeface="ＭＳ Ｐゴシック" charset="0"/>
                  <a:cs typeface="ＭＳ Ｐゴシック" charset="0"/>
                </a:rPr>
                <a:t>2:17</a:t>
              </a:r>
            </a:p>
          </p:txBody>
        </p:sp>
      </p:grpSp>
      <p:grpSp>
        <p:nvGrpSpPr>
          <p:cNvPr id="817166"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7176"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2:26</a:t>
              </a:r>
            </a:p>
          </p:txBody>
        </p:sp>
      </p:grpSp>
      <p:grpSp>
        <p:nvGrpSpPr>
          <p:cNvPr id="817167"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7174"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3:5</a:t>
              </a:r>
            </a:p>
          </p:txBody>
        </p:sp>
      </p:grpSp>
      <p:grpSp>
        <p:nvGrpSpPr>
          <p:cNvPr id="31"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7172"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3:12</a:t>
              </a:r>
            </a:p>
          </p:txBody>
        </p:sp>
      </p:grpSp>
      <p:sp>
        <p:nvSpPr>
          <p:cNvPr id="5" name="TextBox 4"/>
          <p:cNvSpPr txBox="1">
            <a:spLocks noChangeArrowheads="1"/>
          </p:cNvSpPr>
          <p:nvPr/>
        </p:nvSpPr>
        <p:spPr bwMode="auto">
          <a:xfrm>
            <a:off x="2627313" y="2203450"/>
            <a:ext cx="4248150" cy="3170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2000">
                <a:solidFill>
                  <a:srgbClr val="000000"/>
                </a:solidFill>
              </a:rPr>
              <a:t>He who </a:t>
            </a:r>
            <a:br>
              <a:rPr lang="en-US" sz="2000">
                <a:solidFill>
                  <a:srgbClr val="000000"/>
                </a:solidFill>
              </a:rPr>
            </a:br>
            <a:r>
              <a:rPr lang="en-US" sz="2000">
                <a:solidFill>
                  <a:srgbClr val="000000"/>
                </a:solidFill>
              </a:rPr>
              <a:t>overcomes, I will </a:t>
            </a:r>
            <a:r>
              <a:rPr lang="en-US" sz="2000">
                <a:solidFill>
                  <a:srgbClr val="FF0000"/>
                </a:solidFill>
              </a:rPr>
              <a:t>make him a pillar</a:t>
            </a:r>
            <a:r>
              <a:rPr lang="en-US" sz="2000">
                <a:solidFill>
                  <a:srgbClr val="000000"/>
                </a:solidFill>
              </a:rPr>
              <a:t> in the temple of My God, and he will </a:t>
            </a:r>
            <a:r>
              <a:rPr lang="en-US" sz="2000">
                <a:solidFill>
                  <a:srgbClr val="FF0000"/>
                </a:solidFill>
              </a:rPr>
              <a:t>not go out from it anymore</a:t>
            </a:r>
            <a:r>
              <a:rPr lang="en-US" sz="2000">
                <a:solidFill>
                  <a:srgbClr val="000000"/>
                </a:solidFill>
              </a:rPr>
              <a:t>; and I will </a:t>
            </a:r>
            <a:r>
              <a:rPr lang="en-US" sz="2000">
                <a:solidFill>
                  <a:srgbClr val="FF0000"/>
                </a:solidFill>
              </a:rPr>
              <a:t>write on him the name of My God</a:t>
            </a:r>
            <a:r>
              <a:rPr lang="en-US" sz="2000">
                <a:solidFill>
                  <a:srgbClr val="000000"/>
                </a:solidFill>
              </a:rPr>
              <a:t>, and the </a:t>
            </a:r>
            <a:r>
              <a:rPr lang="en-US" sz="2000">
                <a:solidFill>
                  <a:srgbClr val="FF0000"/>
                </a:solidFill>
              </a:rPr>
              <a:t>name of the city </a:t>
            </a:r>
            <a:r>
              <a:rPr lang="en-US" sz="2000">
                <a:solidFill>
                  <a:srgbClr val="000000"/>
                </a:solidFill>
              </a:rPr>
              <a:t>of My God, the new Jerusalem, which comes </a:t>
            </a:r>
            <a:br>
              <a:rPr lang="en-US" sz="2000">
                <a:solidFill>
                  <a:srgbClr val="000000"/>
                </a:solidFill>
              </a:rPr>
            </a:br>
            <a:r>
              <a:rPr lang="en-US" sz="2000">
                <a:solidFill>
                  <a:srgbClr val="000000"/>
                </a:solidFill>
              </a:rPr>
              <a:t>down out of heaven from My </a:t>
            </a:r>
            <a:br>
              <a:rPr lang="en-US" sz="2000">
                <a:solidFill>
                  <a:srgbClr val="000000"/>
                </a:solidFill>
              </a:rPr>
            </a:br>
            <a:r>
              <a:rPr lang="en-US" sz="2000">
                <a:solidFill>
                  <a:srgbClr val="000000"/>
                </a:solidFill>
              </a:rPr>
              <a:t>God, </a:t>
            </a:r>
            <a:r>
              <a:rPr lang="en-US" sz="2000">
                <a:solidFill>
                  <a:srgbClr val="FF0000"/>
                </a:solidFill>
              </a:rPr>
              <a:t>and My new name</a:t>
            </a:r>
            <a:r>
              <a:rPr lang="en-US" sz="2000">
                <a:solidFill>
                  <a:srgbClr val="000000"/>
                </a:solidFill>
              </a:rPr>
              <a:t> (3:12)</a:t>
            </a:r>
          </a:p>
        </p:txBody>
      </p:sp>
      <p:sp>
        <p:nvSpPr>
          <p:cNvPr id="33"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
        <p:nvSpPr>
          <p:cNvPr id="10" name="TextBox 9"/>
          <p:cNvSpPr txBox="1"/>
          <p:nvPr/>
        </p:nvSpPr>
        <p:spPr>
          <a:xfrm>
            <a:off x="48559" y="255240"/>
            <a:ext cx="2905439" cy="584776"/>
          </a:xfrm>
          <a:prstGeom prst="rect">
            <a:avLst/>
          </a:prstGeom>
          <a:solidFill>
            <a:srgbClr val="800000"/>
          </a:solidFill>
          <a:ln w="38100" cmpd="sng">
            <a:solidFill>
              <a:srgbClr val="FFFFFF"/>
            </a:solidFill>
          </a:ln>
        </p:spPr>
        <p:txBody>
          <a:bodyPr wrap="square">
            <a:spAutoFit/>
          </a:bodyPr>
          <a:lstStyle/>
          <a:p>
            <a:pPr algn="ctr" defTabSz="914400" eaLnBrk="0" fontAlgn="base" hangingPunct="0">
              <a:spcBef>
                <a:spcPct val="0"/>
              </a:spcBef>
              <a:spcAft>
                <a:spcPct val="0"/>
              </a:spcAft>
              <a:defRPr/>
            </a:pPr>
            <a:r>
              <a:rPr lang="en-US" sz="3200" b="1" dirty="0" err="1">
                <a:solidFill>
                  <a:srgbClr val="FFFFFF"/>
                </a:solidFill>
                <a:effectLst>
                  <a:outerShdw blurRad="38100" dist="38100" dir="2700000" algn="tl">
                    <a:srgbClr val="000000">
                      <a:alpha val="43137"/>
                    </a:srgbClr>
                  </a:outerShdw>
                </a:effectLst>
                <a:latin typeface="Arial"/>
                <a:ea typeface="ＭＳ Ｐゴシック" charset="0"/>
                <a:cs typeface="Arial"/>
              </a:rPr>
              <a:t>Philadelphus</a:t>
            </a:r>
            <a:endPar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34" name="TextBox 33"/>
          <p:cNvSpPr txBox="1"/>
          <p:nvPr/>
        </p:nvSpPr>
        <p:spPr>
          <a:xfrm>
            <a:off x="1720980" y="860009"/>
            <a:ext cx="2905439" cy="584776"/>
          </a:xfrm>
          <a:prstGeom prst="rect">
            <a:avLst/>
          </a:prstGeom>
          <a:solidFill>
            <a:srgbClr val="800000"/>
          </a:solidFill>
          <a:ln w="38100" cmpd="sng">
            <a:solidFill>
              <a:srgbClr val="FFFFFF"/>
            </a:solidFill>
          </a:ln>
        </p:spPr>
        <p:txBody>
          <a:bodyPr wrap="square">
            <a:spAutoFit/>
          </a:bodyPr>
          <a:lstStyle/>
          <a:p>
            <a:pPr algn="ctr" defTabSz="914400" eaLnBrk="0" fontAlgn="base" hangingPunct="0">
              <a:spcBef>
                <a:spcPct val="0"/>
              </a:spcBef>
              <a:spcAft>
                <a:spcPct val="0"/>
              </a:spcAft>
              <a:defRPr/>
            </a:pPr>
            <a:r>
              <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rPr>
              <a:t>Neo Caesarea</a:t>
            </a:r>
          </a:p>
        </p:txBody>
      </p:sp>
      <p:sp>
        <p:nvSpPr>
          <p:cNvPr id="35" name="TextBox 34"/>
          <p:cNvSpPr txBox="1"/>
          <p:nvPr/>
        </p:nvSpPr>
        <p:spPr>
          <a:xfrm>
            <a:off x="3393401" y="1464778"/>
            <a:ext cx="2905439" cy="584776"/>
          </a:xfrm>
          <a:prstGeom prst="rect">
            <a:avLst/>
          </a:prstGeom>
          <a:solidFill>
            <a:srgbClr val="800000"/>
          </a:solidFill>
          <a:ln w="38100" cmpd="sng">
            <a:solidFill>
              <a:srgbClr val="FFFFFF"/>
            </a:solidFill>
          </a:ln>
        </p:spPr>
        <p:txBody>
          <a:bodyPr wrap="square">
            <a:spAutoFit/>
          </a:bodyPr>
          <a:lstStyle/>
          <a:p>
            <a:pPr algn="ctr" defTabSz="914400" eaLnBrk="0" fontAlgn="base" hangingPunct="0">
              <a:spcBef>
                <a:spcPct val="0"/>
              </a:spcBef>
              <a:spcAft>
                <a:spcPct val="0"/>
              </a:spcAft>
              <a:defRPr/>
            </a:pPr>
            <a:r>
              <a:rPr lang="en-US" sz="3200" b="1" dirty="0" err="1">
                <a:solidFill>
                  <a:srgbClr val="FFFFFF"/>
                </a:solidFill>
                <a:effectLst>
                  <a:outerShdw blurRad="38100" dist="38100" dir="2700000" algn="tl">
                    <a:srgbClr val="000000">
                      <a:alpha val="43137"/>
                    </a:srgbClr>
                  </a:outerShdw>
                </a:effectLst>
                <a:latin typeface="Arial"/>
                <a:ea typeface="ＭＳ Ｐゴシック" charset="0"/>
                <a:cs typeface="Arial"/>
              </a:rPr>
              <a:t>Plabia</a:t>
            </a:r>
            <a:endPar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36" name="TextBox 35"/>
          <p:cNvSpPr txBox="1"/>
          <p:nvPr/>
        </p:nvSpPr>
        <p:spPr>
          <a:xfrm>
            <a:off x="5065823" y="2069546"/>
            <a:ext cx="4043252" cy="584776"/>
          </a:xfrm>
          <a:prstGeom prst="rect">
            <a:avLst/>
          </a:prstGeom>
          <a:solidFill>
            <a:srgbClr val="800000"/>
          </a:solidFill>
          <a:ln w="38100" cmpd="sng">
            <a:solidFill>
              <a:srgbClr val="FFFFFF"/>
            </a:solidFill>
          </a:ln>
        </p:spPr>
        <p:txBody>
          <a:bodyPr wrap="square">
            <a:spAutoFit/>
          </a:bodyPr>
          <a:lstStyle/>
          <a:p>
            <a:pPr algn="ctr" defTabSz="914400" eaLnBrk="0" fontAlgn="base" hangingPunct="0">
              <a:spcBef>
                <a:spcPct val="0"/>
              </a:spcBef>
              <a:spcAft>
                <a:spcPct val="0"/>
              </a:spcAft>
              <a:defRPr/>
            </a:pPr>
            <a:r>
              <a:rPr lang="en-US" sz="3200" b="1" dirty="0" err="1">
                <a:solidFill>
                  <a:srgbClr val="FFFFFF"/>
                </a:solidFill>
                <a:effectLst>
                  <a:outerShdw blurRad="38100" dist="38100" dir="2700000" algn="tl">
                    <a:srgbClr val="000000">
                      <a:alpha val="43137"/>
                    </a:srgbClr>
                  </a:outerShdw>
                </a:effectLst>
                <a:latin typeface="Arial"/>
                <a:ea typeface="ＭＳ Ｐゴシック" charset="0"/>
                <a:cs typeface="Arial"/>
              </a:rPr>
              <a:t>Alesehir</a:t>
            </a:r>
            <a:r>
              <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rPr>
              <a:t> (today)</a:t>
            </a:r>
          </a:p>
        </p:txBody>
      </p:sp>
    </p:spTree>
    <p:extLst>
      <p:ext uri="{BB962C8B-B14F-4D97-AF65-F5344CB8AC3E}">
        <p14:creationId xmlns:p14="http://schemas.microsoft.com/office/powerpoint/2010/main" val="3861352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circle(in)">
                                      <p:cBhvr>
                                        <p:cTn id="13" dur="2000"/>
                                        <p:tgtEl>
                                          <p:spTgt spid="31"/>
                                        </p:tgtEl>
                                      </p:cBhvr>
                                    </p:animEffect>
                                  </p:child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899"/>
                                          </p:stCondLst>
                                        </p:cTn>
                                        <p:tgtEl>
                                          <p:spTgt spid="10"/>
                                        </p:tgtEl>
                                        <p:attrNameLst>
                                          <p:attrName>style.visibility</p:attrName>
                                        </p:attrNameLst>
                                      </p:cBhvr>
                                      <p:to>
                                        <p:strVal val="visible"/>
                                      </p:to>
                                    </p:set>
                                  </p:childTnLst>
                                </p:cTn>
                              </p:par>
                            </p:childTnLst>
                          </p:cTn>
                        </p:par>
                        <p:par>
                          <p:cTn id="17" fill="hold">
                            <p:stCondLst>
                              <p:cond delay="3900"/>
                            </p:stCondLst>
                            <p:childTnLst>
                              <p:par>
                                <p:cTn id="18" presetID="1" presetClass="entr" presetSubtype="0" fill="hold" grpId="0" nodeType="afterEffect">
                                  <p:stCondLst>
                                    <p:cond delay="0"/>
                                  </p:stCondLst>
                                  <p:childTnLst>
                                    <p:set>
                                      <p:cBhvr>
                                        <p:cTn id="19" dur="1" fill="hold">
                                          <p:stCondLst>
                                            <p:cond delay="899"/>
                                          </p:stCondLst>
                                        </p:cTn>
                                        <p:tgtEl>
                                          <p:spTgt spid="34"/>
                                        </p:tgtEl>
                                        <p:attrNameLst>
                                          <p:attrName>style.visibility</p:attrName>
                                        </p:attrNameLst>
                                      </p:cBhvr>
                                      <p:to>
                                        <p:strVal val="visible"/>
                                      </p:to>
                                    </p:set>
                                  </p:childTnLst>
                                </p:cTn>
                              </p:par>
                            </p:childTnLst>
                          </p:cTn>
                        </p:par>
                        <p:par>
                          <p:cTn id="20" fill="hold">
                            <p:stCondLst>
                              <p:cond delay="4800"/>
                            </p:stCondLst>
                            <p:childTnLst>
                              <p:par>
                                <p:cTn id="21" presetID="1" presetClass="entr" presetSubtype="0" fill="hold" grpId="0" nodeType="afterEffect">
                                  <p:stCondLst>
                                    <p:cond delay="0"/>
                                  </p:stCondLst>
                                  <p:childTnLst>
                                    <p:set>
                                      <p:cBhvr>
                                        <p:cTn id="22" dur="1" fill="hold">
                                          <p:stCondLst>
                                            <p:cond delay="899"/>
                                          </p:stCondLst>
                                        </p:cTn>
                                        <p:tgtEl>
                                          <p:spTgt spid="35"/>
                                        </p:tgtEl>
                                        <p:attrNameLst>
                                          <p:attrName>style.visibility</p:attrName>
                                        </p:attrNameLst>
                                      </p:cBhvr>
                                      <p:to>
                                        <p:strVal val="visible"/>
                                      </p:to>
                                    </p:set>
                                  </p:childTnLst>
                                </p:cTn>
                              </p:par>
                            </p:childTnLst>
                          </p:cTn>
                        </p:par>
                        <p:par>
                          <p:cTn id="23" fill="hold">
                            <p:stCondLst>
                              <p:cond delay="5700"/>
                            </p:stCondLst>
                            <p:childTnLst>
                              <p:par>
                                <p:cTn id="24" presetID="1" presetClass="entr" presetSubtype="0" fill="hold" grpId="0" nodeType="afterEffect">
                                  <p:stCondLst>
                                    <p:cond delay="0"/>
                                  </p:stCondLst>
                                  <p:childTnLst>
                                    <p:set>
                                      <p:cBhvr>
                                        <p:cTn id="25" dur="1" fill="hold">
                                          <p:stCondLst>
                                            <p:cond delay="899"/>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34" grpId="0" animBg="1"/>
      <p:bldP spid="35" grpId="0" animBg="1"/>
      <p:bldP spid="36"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56601"/>
            <a:ext cx="9144000" cy="1328192"/>
          </a:xfrm>
          <a:effectLst/>
        </p:spPr>
        <p:txBody>
          <a:bodyPr>
            <a:normAutofit/>
          </a:bodyPr>
          <a:lstStyle/>
          <a:p>
            <a:pPr>
              <a:defRPr/>
            </a:pPr>
            <a:r>
              <a:rPr lang="en-US" b="1" dirty="0">
                <a:effectLst>
                  <a:glow rad="165100">
                    <a:schemeClr val="tx1"/>
                  </a:glow>
                </a:effectLst>
                <a:ea typeface="ＭＳ Ｐゴシック" charset="0"/>
              </a:rPr>
              <a:t>Albert Einstein</a:t>
            </a: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prstClr val="white"/>
                </a:solidFill>
                <a:effectLst>
                  <a:glow rad="165100">
                    <a:prstClr val="black"/>
                  </a:glow>
                </a:effectLst>
                <a:ea typeface="ＭＳ Ｐゴシック" charset="0"/>
              </a:rPr>
              <a:t>"I have given you an open door that no one can shut" (3:8)</a:t>
            </a:r>
          </a:p>
        </p:txBody>
      </p:sp>
      <p:pic>
        <p:nvPicPr>
          <p:cNvPr id="3" name="Picture 2"/>
          <p:cNvPicPr>
            <a:picLocks noChangeAspect="1"/>
          </p:cNvPicPr>
          <p:nvPr/>
        </p:nvPicPr>
        <p:blipFill>
          <a:blip r:embed="rId3"/>
          <a:stretch>
            <a:fillRect/>
          </a:stretch>
        </p:blipFill>
        <p:spPr>
          <a:xfrm>
            <a:off x="308489" y="1007791"/>
            <a:ext cx="8775248" cy="5668810"/>
          </a:xfrm>
          <a:prstGeom prst="rect">
            <a:avLst/>
          </a:prstGeom>
        </p:spPr>
      </p:pic>
      <p:sp>
        <p:nvSpPr>
          <p:cNvPr id="7" name="Rectangle 2"/>
          <p:cNvSpPr txBox="1">
            <a:spLocks noChangeArrowheads="1"/>
          </p:cNvSpPr>
          <p:nvPr/>
        </p:nvSpPr>
        <p:spPr>
          <a:xfrm>
            <a:off x="4495149" y="1171591"/>
            <a:ext cx="4394361" cy="5505010"/>
          </a:xfrm>
          <a:prstGeom prst="rect">
            <a:avLst/>
          </a:prstGeom>
          <a:solidFill>
            <a:schemeClr val="tx1"/>
          </a:solidFill>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en-US" sz="3600" b="1" dirty="0"/>
              <a:t>"If people are good only because they fear punishment, and hope for reward, then we are a sorry lot indeed." </a:t>
            </a:r>
            <a:endParaRPr lang="en-US" sz="3600" b="1" dirty="0">
              <a:effectLst>
                <a:glow rad="165100">
                  <a:prstClr val="black"/>
                </a:glow>
              </a:effectLst>
              <a:ea typeface="ＭＳ Ｐゴシック" charset="0"/>
            </a:endParaRPr>
          </a:p>
        </p:txBody>
      </p:sp>
    </p:spTree>
    <p:extLst>
      <p:ext uri="{BB962C8B-B14F-4D97-AF65-F5344CB8AC3E}">
        <p14:creationId xmlns:p14="http://schemas.microsoft.com/office/powerpoint/2010/main" val="425344096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723"/>
            <a:ext cx="9144000" cy="3179888"/>
          </a:xfrm>
        </p:spPr>
        <p:txBody>
          <a:bodyPr/>
          <a:lstStyle/>
          <a:p>
            <a:r>
              <a:rPr lang="en-US" sz="7200" b="1" i="1" dirty="0">
                <a:effectLst>
                  <a:glow rad="177800">
                    <a:schemeClr val="tx1"/>
                  </a:glow>
                </a:effectLst>
                <a:latin typeface="Arial" charset="0"/>
                <a:ea typeface="ＭＳ Ｐゴシック" charset="0"/>
              </a:rPr>
              <a:t>Rewards are not wrong</a:t>
            </a:r>
          </a:p>
        </p:txBody>
      </p:sp>
      <p:pic>
        <p:nvPicPr>
          <p:cNvPr id="4" name="Picture 3"/>
          <p:cNvPicPr>
            <a:picLocks noChangeAspect="1"/>
          </p:cNvPicPr>
          <p:nvPr/>
        </p:nvPicPr>
        <p:blipFill>
          <a:blip r:embed="rId3"/>
          <a:stretch>
            <a:fillRect/>
          </a:stretch>
        </p:blipFill>
        <p:spPr>
          <a:xfrm>
            <a:off x="137750" y="3688506"/>
            <a:ext cx="9034879" cy="3169494"/>
          </a:xfrm>
          <a:prstGeom prst="rect">
            <a:avLst/>
          </a:prstGeom>
        </p:spPr>
      </p:pic>
    </p:spTree>
    <p:extLst>
      <p:ext uri="{BB962C8B-B14F-4D97-AF65-F5344CB8AC3E}">
        <p14:creationId xmlns:p14="http://schemas.microsoft.com/office/powerpoint/2010/main" val="428702724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4915937" y="665235"/>
            <a:ext cx="4144601" cy="6309608"/>
          </a:xfrm>
        </p:spPr>
        <p:txBody>
          <a:bodyPr/>
          <a:lstStyle/>
          <a:p>
            <a:r>
              <a:rPr lang="en-US" sz="6000" b="1" i="1" dirty="0">
                <a:effectLst>
                  <a:glow rad="177800">
                    <a:schemeClr val="tx1"/>
                  </a:glow>
                </a:effectLst>
                <a:latin typeface="Arial" charset="0"/>
                <a:ea typeface="ＭＳ Ｐゴシック" charset="0"/>
              </a:rPr>
              <a:t>The Reign of the Servant Kings</a:t>
            </a:r>
          </a:p>
        </p:txBody>
      </p:sp>
      <p:grpSp>
        <p:nvGrpSpPr>
          <p:cNvPr id="4" name="Group 3"/>
          <p:cNvGrpSpPr/>
          <p:nvPr/>
        </p:nvGrpSpPr>
        <p:grpSpPr>
          <a:xfrm>
            <a:off x="0" y="66355"/>
            <a:ext cx="4860517" cy="7092247"/>
            <a:chOff x="-12213" y="-73480"/>
            <a:chExt cx="4860517" cy="7092247"/>
          </a:xfrm>
        </p:grpSpPr>
        <p:pic>
          <p:nvPicPr>
            <p:cNvPr id="3" name="Picture 2"/>
            <p:cNvPicPr>
              <a:picLocks noChangeAspect="1"/>
            </p:cNvPicPr>
            <p:nvPr/>
          </p:nvPicPr>
          <p:blipFill>
            <a:blip r:embed="rId4"/>
            <a:stretch>
              <a:fillRect/>
            </a:stretch>
          </p:blipFill>
          <p:spPr>
            <a:xfrm>
              <a:off x="-12213" y="-73480"/>
              <a:ext cx="4860517" cy="7092247"/>
            </a:xfrm>
            <a:prstGeom prst="rect">
              <a:avLst/>
            </a:prstGeom>
          </p:spPr>
        </p:pic>
        <p:sp>
          <p:nvSpPr>
            <p:cNvPr id="7" name="Rectangle 2"/>
            <p:cNvSpPr txBox="1">
              <a:spLocks noChangeArrowheads="1"/>
            </p:cNvSpPr>
            <p:nvPr/>
          </p:nvSpPr>
          <p:spPr bwMode="auto">
            <a:xfrm>
              <a:off x="-12213" y="3181433"/>
              <a:ext cx="4860517" cy="1119159"/>
            </a:xfrm>
            <a:prstGeom prst="rect">
              <a:avLst/>
            </a:prstGeom>
            <a:solidFill>
              <a:schemeClr val="tx2"/>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77800">
                      <a:srgbClr val="000000"/>
                    </a:glow>
                  </a:effectLst>
                  <a:uLnTx/>
                  <a:uFillTx/>
                  <a:latin typeface="Lucida Bright"/>
                  <a:ea typeface="ＭＳ Ｐゴシック" charset="0"/>
                  <a:cs typeface="Lucida Bright"/>
                </a:rPr>
                <a:t>Final Destiny</a:t>
              </a:r>
            </a:p>
          </p:txBody>
        </p:sp>
        <p:sp>
          <p:nvSpPr>
            <p:cNvPr id="8" name="Rectangle 2"/>
            <p:cNvSpPr txBox="1">
              <a:spLocks noChangeArrowheads="1"/>
            </p:cNvSpPr>
            <p:nvPr/>
          </p:nvSpPr>
          <p:spPr bwMode="auto">
            <a:xfrm>
              <a:off x="0" y="5817003"/>
              <a:ext cx="4848304" cy="76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Joseph Dillow</a:t>
              </a:r>
            </a:p>
          </p:txBody>
        </p:sp>
        <p:sp>
          <p:nvSpPr>
            <p:cNvPr id="6" name="Rectangle 2"/>
            <p:cNvSpPr txBox="1">
              <a:spLocks noChangeArrowheads="1"/>
            </p:cNvSpPr>
            <p:nvPr/>
          </p:nvSpPr>
          <p:spPr bwMode="auto">
            <a:xfrm>
              <a:off x="0" y="4225142"/>
              <a:ext cx="4848304" cy="1282634"/>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The Future Reign of the Servant Kings</a:t>
              </a:r>
            </a:p>
          </p:txBody>
        </p:sp>
      </p:grpSp>
      <p:sp>
        <p:nvSpPr>
          <p:cNvPr id="9" name="Rectangle 2"/>
          <p:cNvSpPr txBox="1">
            <a:spLocks noChangeArrowheads="1"/>
          </p:cNvSpPr>
          <p:nvPr/>
        </p:nvSpPr>
        <p:spPr bwMode="auto">
          <a:xfrm>
            <a:off x="0" y="0"/>
            <a:ext cx="9144000" cy="692696"/>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Jody Dillow is the key author of the Partakers View</a:t>
            </a:r>
          </a:p>
        </p:txBody>
      </p:sp>
    </p:spTree>
    <p:extLst>
      <p:ext uri="{BB962C8B-B14F-4D97-AF65-F5344CB8AC3E}">
        <p14:creationId xmlns:p14="http://schemas.microsoft.com/office/powerpoint/2010/main" val="361288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9"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
            <a:ext cx="9174831" cy="6858001"/>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en-US" b="1" dirty="0">
                <a:effectLst>
                  <a:glow rad="165100">
                    <a:schemeClr val="tx1"/>
                  </a:glow>
                </a:effectLst>
                <a:ea typeface="ＭＳ Ｐゴシック" charset="0"/>
              </a:rPr>
              <a:t>How </a:t>
            </a:r>
            <a:r>
              <a:rPr lang="en-US" b="1" dirty="0">
                <a:solidFill>
                  <a:prstClr val="white"/>
                </a:solidFill>
                <a:effectLst>
                  <a:glow rad="165100">
                    <a:schemeClr val="tx1"/>
                  </a:glow>
                </a:effectLst>
                <a:ea typeface="ＭＳ Ｐゴシック" charset="0"/>
              </a:rPr>
              <a:t>does Jesus encourage us to </a:t>
            </a:r>
            <a:r>
              <a:rPr lang="en-US" b="1" dirty="0">
                <a:solidFill>
                  <a:srgbClr val="FFFF00"/>
                </a:solidFill>
                <a:effectLst>
                  <a:glow rad="165100">
                    <a:schemeClr val="tx1"/>
                  </a:glow>
                </a:effectLst>
                <a:ea typeface="ＭＳ Ｐゴシック" charset="0"/>
              </a:rPr>
              <a:t>reach out</a:t>
            </a:r>
            <a:r>
              <a:rPr lang="en-US" b="1" dirty="0">
                <a:solidFill>
                  <a:prstClr val="white"/>
                </a:solidFill>
                <a:effectLst>
                  <a:glow rad="165100">
                    <a:schemeClr val="tx1"/>
                  </a:glow>
                </a:effectLst>
                <a:ea typeface="ＭＳ Ｐゴシック" charset="0"/>
              </a:rPr>
              <a:t>?</a:t>
            </a:r>
            <a:endParaRPr lang="en-US" b="1" dirty="0">
              <a:effectLst>
                <a:glow rad="165100">
                  <a:schemeClr val="tx1"/>
                </a:glow>
              </a:effectLst>
              <a:ea typeface="ＭＳ Ｐゴシック" charset="0"/>
            </a:endParaRPr>
          </a:p>
        </p:txBody>
      </p:sp>
    </p:spTree>
    <p:extLst>
      <p:ext uri="{BB962C8B-B14F-4D97-AF65-F5344CB8AC3E}">
        <p14:creationId xmlns:p14="http://schemas.microsoft.com/office/powerpoint/2010/main" val="3810425109"/>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1618" name="Rectangle 2"/>
          <p:cNvSpPr>
            <a:spLocks noGrp="1" noChangeArrowheads="1"/>
          </p:cNvSpPr>
          <p:nvPr>
            <p:ph type="ctrTitle"/>
          </p:nvPr>
        </p:nvSpPr>
        <p:spPr>
          <a:xfrm>
            <a:off x="-4629" y="908720"/>
            <a:ext cx="3352494" cy="4835624"/>
          </a:xfrm>
        </p:spPr>
        <p:txBody>
          <a:bodyPr/>
          <a:lstStyle/>
          <a:p>
            <a:r>
              <a:rPr lang="en-US" b="1" dirty="0">
                <a:latin typeface="Arial" charset="0"/>
                <a:ea typeface="ＭＳ Ｐゴシック" charset="0"/>
              </a:rPr>
              <a:t>Christ has authority over all churches</a:t>
            </a:r>
          </a:p>
        </p:txBody>
      </p:sp>
      <p:pic>
        <p:nvPicPr>
          <p:cNvPr id="2" name="Picture 1" descr="rev 2 son+of+sam+discusses+parole+christianity+in+letter+to+fox+news_3840_800583060_0_0_7059345_3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17464" y="22445"/>
            <a:ext cx="5826536" cy="7222979"/>
          </a:xfrm>
          <a:prstGeom prst="rect">
            <a:avLst/>
          </a:prstGeom>
        </p:spPr>
      </p:pic>
      <p:sp>
        <p:nvSpPr>
          <p:cNvPr id="6" name="Text Box 37"/>
          <p:cNvSpPr txBox="1">
            <a:spLocks noChangeArrowheads="1"/>
          </p:cNvSpPr>
          <p:nvPr/>
        </p:nvSpPr>
        <p:spPr bwMode="auto">
          <a:xfrm>
            <a:off x="8413748" y="34953"/>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344</a:t>
            </a:r>
          </a:p>
        </p:txBody>
      </p:sp>
    </p:spTree>
    <p:extLst>
      <p:ext uri="{BB962C8B-B14F-4D97-AF65-F5344CB8AC3E}">
        <p14:creationId xmlns:p14="http://schemas.microsoft.com/office/powerpoint/2010/main" val="19400715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en-US" b="1" dirty="0">
                <a:effectLst>
                  <a:glow rad="165100">
                    <a:schemeClr val="tx1"/>
                  </a:glow>
                </a:effectLst>
                <a:ea typeface="ＭＳ Ｐゴシック" charset="0"/>
              </a:rPr>
              <a:t>I. Christ </a:t>
            </a:r>
            <a:r>
              <a:rPr lang="en-US" b="1" dirty="0">
                <a:solidFill>
                  <a:srgbClr val="FFFF00"/>
                </a:solidFill>
                <a:effectLst>
                  <a:glow rad="165100">
                    <a:schemeClr val="tx1"/>
                  </a:glow>
                </a:effectLst>
                <a:ea typeface="ＭＳ Ｐゴシック" charset="0"/>
              </a:rPr>
              <a:t>opens</a:t>
            </a:r>
            <a:r>
              <a:rPr lang="en-US" b="1" dirty="0">
                <a:effectLst>
                  <a:glow rad="165100">
                    <a:schemeClr val="tx1"/>
                  </a:glow>
                </a:effectLst>
                <a:ea typeface="ＭＳ Ｐゴシック" charset="0"/>
              </a:rPr>
              <a:t> doors for witness (3:7-8). </a:t>
            </a:r>
          </a:p>
        </p:txBody>
      </p:sp>
      <p:pic>
        <p:nvPicPr>
          <p:cNvPr id="2" name="Picture 1"/>
          <p:cNvPicPr>
            <a:picLocks noChangeAspect="1"/>
          </p:cNvPicPr>
          <p:nvPr/>
        </p:nvPicPr>
        <p:blipFill>
          <a:blip r:embed="rId3"/>
          <a:stretch>
            <a:fillRect/>
          </a:stretch>
        </p:blipFill>
        <p:spPr>
          <a:xfrm>
            <a:off x="1727200" y="2112968"/>
            <a:ext cx="5689600" cy="4254500"/>
          </a:xfrm>
          <a:prstGeom prst="rect">
            <a:avLst/>
          </a:prstGeom>
        </p:spPr>
      </p:pic>
    </p:spTree>
    <p:extLst>
      <p:ext uri="{BB962C8B-B14F-4D97-AF65-F5344CB8AC3E}">
        <p14:creationId xmlns:p14="http://schemas.microsoft.com/office/powerpoint/2010/main" val="200499121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en-US" sz="4800" b="1" dirty="0">
                <a:effectLst>
                  <a:glow rad="165100">
                    <a:schemeClr val="tx1"/>
                  </a:glow>
                </a:effectLst>
                <a:ea typeface="ＭＳ Ｐゴシック" charset="0"/>
              </a:rPr>
              <a:t>II. Christ promises </a:t>
            </a:r>
            <a:r>
              <a:rPr lang="en-US" sz="4800" b="1" dirty="0">
                <a:solidFill>
                  <a:srgbClr val="FFFF00"/>
                </a:solidFill>
                <a:effectLst>
                  <a:glow rad="165100">
                    <a:schemeClr val="tx1"/>
                  </a:glow>
                </a:effectLst>
                <a:ea typeface="ＭＳ Ｐゴシック" charset="0"/>
              </a:rPr>
              <a:t>rewards</a:t>
            </a:r>
            <a:r>
              <a:rPr lang="en-US" sz="4800" b="1" dirty="0">
                <a:effectLst>
                  <a:glow rad="165100">
                    <a:schemeClr val="tx1"/>
                  </a:glow>
                </a:effectLst>
                <a:ea typeface="ＭＳ Ｐゴシック" charset="0"/>
              </a:rPr>
              <a:t> for service (3:9-13).</a:t>
            </a:r>
          </a:p>
        </p:txBody>
      </p:sp>
    </p:spTree>
    <p:extLst>
      <p:ext uri="{BB962C8B-B14F-4D97-AF65-F5344CB8AC3E}">
        <p14:creationId xmlns:p14="http://schemas.microsoft.com/office/powerpoint/2010/main" val="220919068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956130"/>
            <a:ext cx="4699000" cy="2908300"/>
          </a:xfrm>
          <a:prstGeom prst="rect">
            <a:avLst/>
          </a:prstGeom>
        </p:spPr>
      </p:pic>
      <p:pic>
        <p:nvPicPr>
          <p:cNvPr id="3" name="Picture 2"/>
          <p:cNvPicPr>
            <a:picLocks noChangeAspect="1"/>
          </p:cNvPicPr>
          <p:nvPr/>
        </p:nvPicPr>
        <p:blipFill>
          <a:blip r:embed="rId4"/>
          <a:stretch>
            <a:fillRect/>
          </a:stretch>
        </p:blipFill>
        <p:spPr>
          <a:xfrm>
            <a:off x="3902048" y="3019630"/>
            <a:ext cx="5080000" cy="2844800"/>
          </a:xfrm>
          <a:prstGeom prst="rect">
            <a:avLst/>
          </a:prstGeom>
        </p:spPr>
      </p:pic>
      <p:sp>
        <p:nvSpPr>
          <p:cNvPr id="841730" name="Rectangle 2"/>
          <p:cNvSpPr>
            <a:spLocks noGrp="1" noChangeArrowheads="1"/>
          </p:cNvSpPr>
          <p:nvPr>
            <p:ph type="title"/>
          </p:nvPr>
        </p:nvSpPr>
        <p:spPr>
          <a:xfrm>
            <a:off x="-161952" y="5821088"/>
            <a:ext cx="9144000" cy="1036912"/>
          </a:xfrm>
          <a:effectLst/>
        </p:spPr>
        <p:txBody>
          <a:bodyPr>
            <a:normAutofit/>
          </a:bodyPr>
          <a:lstStyle/>
          <a:p>
            <a:pPr>
              <a:defRPr/>
            </a:pPr>
            <a:r>
              <a:rPr lang="en-US" sz="6000" b="1" dirty="0">
                <a:effectLst>
                  <a:glow rad="165100">
                    <a:schemeClr val="tx1"/>
                  </a:glow>
                </a:effectLst>
                <a:ea typeface="ＭＳ Ｐゴシック" charset="0"/>
              </a:rPr>
              <a:t>Main Idea</a:t>
            </a:r>
          </a:p>
        </p:txBody>
      </p:sp>
      <p:sp>
        <p:nvSpPr>
          <p:cNvPr id="5" name="Rectangle 2"/>
          <p:cNvSpPr txBox="1">
            <a:spLocks noChangeArrowheads="1"/>
          </p:cNvSpPr>
          <p:nvPr/>
        </p:nvSpPr>
        <p:spPr bwMode="auto">
          <a:xfrm>
            <a:off x="0" y="0"/>
            <a:ext cx="9109048" cy="29762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dirty="0">
                <a:solidFill>
                  <a:prstClr val="white"/>
                </a:solidFill>
                <a:effectLst>
                  <a:glow rad="165100">
                    <a:prstClr val="black"/>
                  </a:glow>
                </a:effectLst>
                <a:ea typeface="ＭＳ Ｐゴシック" charset="0"/>
              </a:rPr>
              <a:t>Jesus gives us both </a:t>
            </a:r>
            <a:r>
              <a:rPr lang="en-US" sz="4800" b="1" dirty="0">
                <a:solidFill>
                  <a:srgbClr val="FFFF00"/>
                </a:solidFill>
                <a:effectLst>
                  <a:glow rad="165100">
                    <a:prstClr val="black"/>
                  </a:glow>
                </a:effectLst>
                <a:ea typeface="ＭＳ Ｐゴシック" charset="0"/>
              </a:rPr>
              <a:t>opportunities</a:t>
            </a:r>
            <a:r>
              <a:rPr lang="en-US" sz="4800" b="1" dirty="0">
                <a:solidFill>
                  <a:prstClr val="white"/>
                </a:solidFill>
                <a:effectLst>
                  <a:glow rad="165100">
                    <a:prstClr val="black"/>
                  </a:glow>
                </a:effectLst>
                <a:ea typeface="ＭＳ Ｐゴシック" charset="0"/>
              </a:rPr>
              <a:t> and </a:t>
            </a:r>
            <a:r>
              <a:rPr lang="en-US" sz="4800" b="1" dirty="0">
                <a:solidFill>
                  <a:srgbClr val="FFFF00"/>
                </a:solidFill>
                <a:effectLst>
                  <a:glow rad="165100">
                    <a:prstClr val="black"/>
                  </a:glow>
                </a:effectLst>
                <a:ea typeface="ＭＳ Ｐゴシック" charset="0"/>
              </a:rPr>
              <a:t>rewards</a:t>
            </a:r>
            <a:r>
              <a:rPr lang="en-US" sz="4800" b="1" dirty="0">
                <a:solidFill>
                  <a:prstClr val="white"/>
                </a:solidFill>
                <a:effectLst>
                  <a:glow rad="165100">
                    <a:prstClr val="black"/>
                  </a:glow>
                </a:effectLst>
                <a:ea typeface="ＭＳ Ｐゴシック" charset="0"/>
              </a:rPr>
              <a:t> for witness </a:t>
            </a:r>
          </a:p>
        </p:txBody>
      </p:sp>
    </p:spTree>
    <p:extLst>
      <p:ext uri="{BB962C8B-B14F-4D97-AF65-F5344CB8AC3E}">
        <p14:creationId xmlns:p14="http://schemas.microsoft.com/office/powerpoint/2010/main" val="74711490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071839" y="3524508"/>
            <a:ext cx="5062388" cy="3333492"/>
          </a:xfrm>
          <a:prstGeom prst="rect">
            <a:avLst/>
          </a:prstGeom>
        </p:spPr>
      </p:pic>
      <p:sp>
        <p:nvSpPr>
          <p:cNvPr id="2" name="Title 1"/>
          <p:cNvSpPr>
            <a:spLocks noGrp="1"/>
          </p:cNvSpPr>
          <p:nvPr>
            <p:ph type="ctrTitle"/>
          </p:nvPr>
        </p:nvSpPr>
        <p:spPr>
          <a:xfrm>
            <a:off x="3851920" y="1572143"/>
            <a:ext cx="3810000" cy="2395942"/>
          </a:xfrm>
        </p:spPr>
        <p:txBody>
          <a:bodyPr/>
          <a:lstStyle/>
          <a:p>
            <a:r>
              <a:rPr lang="en-US" b="1"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Jesus will reward our service too!</a:t>
            </a:r>
            <a:endParaRPr lang="en-US" sz="4800" i="1" dirty="0">
              <a:solidFill>
                <a:schemeClr val="tx1"/>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73279227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556792"/>
            <a:ext cx="9144000" cy="1328192"/>
          </a:xfrm>
          <a:effectLst/>
        </p:spPr>
        <p:txBody>
          <a:bodyPr>
            <a:normAutofit fontScale="90000"/>
          </a:bodyPr>
          <a:lstStyle/>
          <a:p>
            <a:pPr>
              <a:defRPr/>
            </a:pPr>
            <a:r>
              <a:rPr lang="en-US" b="1" dirty="0">
                <a:effectLst>
                  <a:glow rad="165100">
                    <a:schemeClr val="tx1"/>
                  </a:glow>
                </a:effectLst>
                <a:ea typeface="ＭＳ Ｐゴシック" charset="0"/>
              </a:rPr>
              <a:t>The </a:t>
            </a:r>
            <a:r>
              <a:rPr lang="en-US" sz="9600" b="1" dirty="0">
                <a:effectLst>
                  <a:glow rad="165100">
                    <a:schemeClr val="tx1"/>
                  </a:glow>
                </a:effectLst>
                <a:ea typeface="ＭＳ Ｐゴシック" charset="0"/>
              </a:rPr>
              <a:t>Holy </a:t>
            </a:r>
            <a:r>
              <a:rPr lang="en-US" b="1" dirty="0">
                <a:effectLst>
                  <a:glow rad="165100">
                    <a:schemeClr val="tx1"/>
                  </a:glow>
                </a:effectLst>
                <a:ea typeface="ＭＳ Ｐゴシック" charset="0"/>
              </a:rPr>
              <a:t>Huddle</a:t>
            </a:r>
          </a:p>
        </p:txBody>
      </p:sp>
      <p:pic>
        <p:nvPicPr>
          <p:cNvPr id="2" name="Picture 1"/>
          <p:cNvPicPr>
            <a:picLocks noChangeAspect="1"/>
          </p:cNvPicPr>
          <p:nvPr/>
        </p:nvPicPr>
        <p:blipFill>
          <a:blip r:embed="rId3"/>
          <a:stretch>
            <a:fillRect/>
          </a:stretch>
        </p:blipFill>
        <p:spPr>
          <a:xfrm>
            <a:off x="0" y="0"/>
            <a:ext cx="9388444" cy="5288185"/>
          </a:xfrm>
          <a:prstGeom prst="rect">
            <a:avLst/>
          </a:prstGeom>
        </p:spPr>
      </p:pic>
      <p:sp>
        <p:nvSpPr>
          <p:cNvPr id="5" name="Rectangle 2"/>
          <p:cNvSpPr txBox="1">
            <a:spLocks noChangeArrowheads="1"/>
          </p:cNvSpPr>
          <p:nvPr/>
        </p:nvSpPr>
        <p:spPr bwMode="auto">
          <a:xfrm>
            <a:off x="0" y="5444652"/>
            <a:ext cx="9144000" cy="141334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dirty="0">
                <a:solidFill>
                  <a:prstClr val="white"/>
                </a:solidFill>
                <a:effectLst>
                  <a:glow rad="165100">
                    <a:prstClr val="black"/>
                  </a:glow>
                </a:effectLst>
                <a:ea typeface="ＭＳ Ｐゴシック" charset="0"/>
              </a:rPr>
              <a:t>Worship • Unity • Focus</a:t>
            </a:r>
          </a:p>
        </p:txBody>
      </p:sp>
      <p:sp>
        <p:nvSpPr>
          <p:cNvPr id="6" name="Rectangle 2"/>
          <p:cNvSpPr txBox="1">
            <a:spLocks noChangeArrowheads="1"/>
          </p:cNvSpPr>
          <p:nvPr/>
        </p:nvSpPr>
        <p:spPr bwMode="auto">
          <a:xfrm>
            <a:off x="0" y="400201"/>
            <a:ext cx="9144000" cy="1413348"/>
          </a:xfrm>
          <a:prstGeom prst="rect">
            <a:avLst/>
          </a:prstGeom>
          <a:solidFill>
            <a:srgbClr val="000000"/>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7200" b="1" dirty="0">
                <a:solidFill>
                  <a:prstClr val="white"/>
                </a:solidFill>
                <a:effectLst>
                  <a:glow rad="165100">
                    <a:prstClr val="black"/>
                  </a:glow>
                </a:effectLst>
                <a:ea typeface="ＭＳ Ｐゴシック" charset="0"/>
              </a:rPr>
              <a:t>THE HOLY HUDDLE</a:t>
            </a:r>
          </a:p>
        </p:txBody>
      </p:sp>
      <p:sp>
        <p:nvSpPr>
          <p:cNvPr id="3" name="Cross 2"/>
          <p:cNvSpPr/>
          <p:nvPr/>
        </p:nvSpPr>
        <p:spPr>
          <a:xfrm rot="19379836">
            <a:off x="1694442" y="212953"/>
            <a:ext cx="6100940" cy="6265721"/>
          </a:xfrm>
          <a:prstGeom prst="plus">
            <a:avLst>
              <a:gd name="adj" fmla="val 41129"/>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Tree>
    <p:extLst>
      <p:ext uri="{BB962C8B-B14F-4D97-AF65-F5344CB8AC3E}">
        <p14:creationId xmlns:p14="http://schemas.microsoft.com/office/powerpoint/2010/main" val="201758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en-US" sz="4800" b="1" dirty="0">
                <a:effectLst>
                  <a:glow rad="165100">
                    <a:schemeClr val="tx1"/>
                  </a:glow>
                </a:effectLst>
                <a:ea typeface="ＭＳ Ｐゴシック" charset="0"/>
              </a:rPr>
              <a:t>What open doors has Christ given you for this year? </a:t>
            </a: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prstClr val="white"/>
                </a:solidFill>
                <a:effectLst>
                  <a:glow rad="165100">
                    <a:prstClr val="black"/>
                  </a:glow>
                </a:effectLst>
                <a:ea typeface="ＭＳ Ｐゴシック" charset="0"/>
              </a:rPr>
              <a:t>"I have given you an open door that no one can shut" (3:8)</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528" y="2011680"/>
            <a:ext cx="9144000" cy="4846320"/>
          </a:xfrm>
          <a:prstGeom prst="rect">
            <a:avLst/>
          </a:prstGeom>
        </p:spPr>
      </p:pic>
      <p:pic>
        <p:nvPicPr>
          <p:cNvPr id="6" name="Picture 5"/>
          <p:cNvPicPr>
            <a:picLocks noChangeAspect="1"/>
          </p:cNvPicPr>
          <p:nvPr/>
        </p:nvPicPr>
        <p:blipFill>
          <a:blip r:embed="rId4"/>
          <a:stretch>
            <a:fillRect/>
          </a:stretch>
        </p:blipFill>
        <p:spPr>
          <a:xfrm>
            <a:off x="775006" y="2650681"/>
            <a:ext cx="3463350" cy="3927510"/>
          </a:xfrm>
          <a:prstGeom prst="rect">
            <a:avLst/>
          </a:prstGeom>
        </p:spPr>
      </p:pic>
      <p:sp>
        <p:nvSpPr>
          <p:cNvPr id="8" name="Rectangle 2"/>
          <p:cNvSpPr txBox="1">
            <a:spLocks noChangeArrowheads="1"/>
          </p:cNvSpPr>
          <p:nvPr/>
        </p:nvSpPr>
        <p:spPr>
          <a:xfrm>
            <a:off x="-169560" y="1691968"/>
            <a:ext cx="9144000" cy="132819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r">
              <a:defRPr/>
            </a:pPr>
            <a:r>
              <a:rPr lang="en-US" sz="4800" b="1" dirty="0">
                <a:effectLst>
                  <a:glow rad="165100">
                    <a:prstClr val="black"/>
                  </a:glow>
                </a:effectLst>
                <a:ea typeface="ＭＳ Ｐゴシック" charset="0"/>
              </a:rPr>
              <a:t>Write it down.</a:t>
            </a:r>
          </a:p>
        </p:txBody>
      </p:sp>
    </p:spTree>
    <p:extLst>
      <p:ext uri="{BB962C8B-B14F-4D97-AF65-F5344CB8AC3E}">
        <p14:creationId xmlns:p14="http://schemas.microsoft.com/office/powerpoint/2010/main" val="36935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en-US" sz="8800" dirty="0">
                <a:solidFill>
                  <a:schemeClr val="bg1"/>
                </a:solidFill>
                <a:latin typeface="Arial" charset="0"/>
                <a:ea typeface="Osaka" charset="0"/>
                <a:cs typeface="Arial" charset="0"/>
              </a:rPr>
              <a:t>Laodicea</a:t>
            </a:r>
            <a:br>
              <a:rPr lang="en-US" sz="8800" dirty="0">
                <a:solidFill>
                  <a:schemeClr val="bg1"/>
                </a:solidFill>
                <a:latin typeface="Arial" charset="0"/>
                <a:ea typeface="Osaka" charset="0"/>
                <a:cs typeface="Arial" charset="0"/>
              </a:rPr>
            </a:br>
            <a:r>
              <a:rPr lang="en-US" sz="7200" dirty="0">
                <a:solidFill>
                  <a:schemeClr val="bg1"/>
                </a:solidFill>
                <a:latin typeface="Arial" charset="0"/>
                <a:ea typeface="Osaka" charset="0"/>
                <a:cs typeface="Arial" charset="0"/>
              </a:rPr>
              <a:t>Revelation 3:14-33</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69639954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71500"/>
            <a:ext cx="9144000" cy="5715000"/>
          </a:xfrm>
          <a:prstGeom prst="rect">
            <a:avLst/>
          </a:prstGeom>
        </p:spPr>
      </p:pic>
      <p:sp>
        <p:nvSpPr>
          <p:cNvPr id="6"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1600" b="1" dirty="0">
                <a:solidFill>
                  <a:srgbClr val="E5E5FF"/>
                </a:solidFill>
                <a:latin typeface="Arial" charset="0"/>
                <a:cs typeface="Arial" charset="0"/>
              </a:rPr>
              <a:t>Dr Rick Griffith • Crossroads International Church Singapore • BibleStudyDownloads.org</a:t>
            </a:r>
          </a:p>
        </p:txBody>
      </p:sp>
      <p:sp>
        <p:nvSpPr>
          <p:cNvPr id="111618" name="Rectangle 2"/>
          <p:cNvSpPr>
            <a:spLocks noGrp="1" noChangeArrowheads="1"/>
          </p:cNvSpPr>
          <p:nvPr>
            <p:ph type="ctrTitle"/>
          </p:nvPr>
        </p:nvSpPr>
        <p:spPr>
          <a:xfrm>
            <a:off x="0" y="5609502"/>
            <a:ext cx="9144000" cy="980728"/>
          </a:xfrm>
          <a:solidFill>
            <a:schemeClr val="tx1"/>
          </a:solidFill>
        </p:spPr>
        <p:txBody>
          <a:bodyPr/>
          <a:lstStyle/>
          <a:p>
            <a:r>
              <a:rPr lang="en-US" sz="4000" b="1" dirty="0">
                <a:effectLst>
                  <a:glow rad="152400">
                    <a:schemeClr val="tx1"/>
                  </a:glow>
                </a:effectLst>
                <a:latin typeface="Arial" charset="0"/>
                <a:ea typeface="ＭＳ Ｐゴシック" charset="0"/>
              </a:rPr>
              <a:t>Luxurious Yet Lukewarm</a:t>
            </a:r>
          </a:p>
        </p:txBody>
      </p:sp>
      <p:sp>
        <p:nvSpPr>
          <p:cNvPr id="7" name="Rectangle 2"/>
          <p:cNvSpPr txBox="1">
            <a:spLocks noChangeArrowheads="1"/>
          </p:cNvSpPr>
          <p:nvPr/>
        </p:nvSpPr>
        <p:spPr bwMode="auto">
          <a:xfrm>
            <a:off x="33321" y="408352"/>
            <a:ext cx="9144000" cy="169538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5400" b="1" dirty="0">
                <a:solidFill>
                  <a:srgbClr val="FFFFFF"/>
                </a:solidFill>
                <a:effectLst>
                  <a:glow rad="152400">
                    <a:srgbClr val="000000"/>
                  </a:glow>
                </a:effectLst>
                <a:latin typeface="Arial" charset="0"/>
                <a:ea typeface="ＭＳ Ｐゴシック" charset="0"/>
              </a:rPr>
              <a:t>The Church of Laodicea</a:t>
            </a:r>
            <a:br>
              <a:rPr lang="en-US" sz="5400" b="1" dirty="0">
                <a:solidFill>
                  <a:srgbClr val="FFFFFF"/>
                </a:solidFill>
                <a:effectLst>
                  <a:glow rad="152400">
                    <a:srgbClr val="000000"/>
                  </a:glow>
                </a:effectLst>
                <a:latin typeface="Arial" charset="0"/>
                <a:ea typeface="ＭＳ Ｐゴシック" charset="0"/>
              </a:rPr>
            </a:br>
            <a:r>
              <a:rPr lang="en-US" sz="4000" b="1" dirty="0">
                <a:solidFill>
                  <a:srgbClr val="FFFFFF"/>
                </a:solidFill>
                <a:effectLst>
                  <a:glow rad="152400">
                    <a:srgbClr val="000000"/>
                  </a:glow>
                </a:effectLst>
                <a:latin typeface="Arial" charset="0"/>
                <a:ea typeface="ＭＳ Ｐゴシック" charset="0"/>
              </a:rPr>
              <a:t>(Rev. 3:14-22)</a:t>
            </a:r>
          </a:p>
        </p:txBody>
      </p:sp>
    </p:spTree>
    <p:extLst>
      <p:ext uri="{BB962C8B-B14F-4D97-AF65-F5344CB8AC3E}">
        <p14:creationId xmlns:p14="http://schemas.microsoft.com/office/powerpoint/2010/main" val="152919606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08097" y="-3"/>
            <a:ext cx="7440826" cy="6719377"/>
          </a:xfrm>
          <a:prstGeom prst="rect">
            <a:avLst/>
          </a:prstGeom>
        </p:spPr>
      </p:pic>
      <p:sp>
        <p:nvSpPr>
          <p:cNvPr id="2" name="Title 1"/>
          <p:cNvSpPr>
            <a:spLocks noGrp="1"/>
          </p:cNvSpPr>
          <p:nvPr>
            <p:ph type="ctrTitle"/>
          </p:nvPr>
        </p:nvSpPr>
        <p:spPr>
          <a:xfrm rot="16200000">
            <a:off x="-2687276" y="2693987"/>
            <a:ext cx="6858002" cy="1470026"/>
          </a:xfrm>
        </p:spPr>
        <p:txBody>
          <a:bodyPr/>
          <a:lstStyle/>
          <a:p>
            <a:r>
              <a:rPr lang="en-US" dirty="0"/>
              <a:t>The Lord</a:t>
            </a:r>
            <a:r>
              <a:rPr lang="fr-FR" dirty="0"/>
              <a:t>'</a:t>
            </a:r>
            <a:r>
              <a:rPr lang="en-US" dirty="0"/>
              <a:t>s Prayer</a:t>
            </a:r>
          </a:p>
        </p:txBody>
      </p:sp>
    </p:spTree>
    <p:extLst>
      <p:ext uri="{BB962C8B-B14F-4D97-AF65-F5344CB8AC3E}">
        <p14:creationId xmlns:p14="http://schemas.microsoft.com/office/powerpoint/2010/main" val="189645600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Ah, comfort...</a:t>
            </a:r>
          </a:p>
        </p:txBody>
      </p:sp>
      <p:pic>
        <p:nvPicPr>
          <p:cNvPr id="2" name="Picture 1"/>
          <p:cNvPicPr>
            <a:picLocks noChangeAspect="1"/>
          </p:cNvPicPr>
          <p:nvPr/>
        </p:nvPicPr>
        <p:blipFill>
          <a:blip r:embed="rId3"/>
          <a:stretch>
            <a:fillRect/>
          </a:stretch>
        </p:blipFill>
        <p:spPr>
          <a:xfrm>
            <a:off x="-1" y="1711911"/>
            <a:ext cx="9148603" cy="5146089"/>
          </a:xfrm>
          <a:prstGeom prst="rect">
            <a:avLst/>
          </a:prstGeom>
        </p:spPr>
      </p:pic>
    </p:spTree>
    <p:extLst>
      <p:ext uri="{BB962C8B-B14F-4D97-AF65-F5344CB8AC3E}">
        <p14:creationId xmlns:p14="http://schemas.microsoft.com/office/powerpoint/2010/main" val="1499877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Times New Roman"/>
            </a:endParaRPr>
          </a:p>
        </p:txBody>
      </p:sp>
      <p:sp>
        <p:nvSpPr>
          <p:cNvPr id="111618" name="Rectangle 2"/>
          <p:cNvSpPr>
            <a:spLocks noGrp="1" noChangeArrowheads="1"/>
          </p:cNvSpPr>
          <p:nvPr>
            <p:ph type="ctrTitle"/>
          </p:nvPr>
        </p:nvSpPr>
        <p:spPr>
          <a:xfrm>
            <a:off x="-4629" y="908720"/>
            <a:ext cx="3352494" cy="4835624"/>
          </a:xfrm>
        </p:spPr>
        <p:txBody>
          <a:bodyPr/>
          <a:lstStyle/>
          <a:p>
            <a:r>
              <a:rPr lang="en-US" b="1" dirty="0">
                <a:latin typeface="Arial" charset="0"/>
                <a:ea typeface="ＭＳ Ｐゴシック" charset="0"/>
              </a:rPr>
              <a:t>So Jesus wrote 7 churches (Rev. 2–3)</a:t>
            </a:r>
            <a:endParaRPr lang="en-US" sz="3200" b="1" dirty="0">
              <a:latin typeface="Arial" charset="0"/>
              <a:ea typeface="ＭＳ Ｐゴシック" charset="0"/>
            </a:endParaRPr>
          </a:p>
        </p:txBody>
      </p:sp>
      <p:pic>
        <p:nvPicPr>
          <p:cNvPr id="4" name="Picture 3" descr="Scrol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16607" y="137660"/>
            <a:ext cx="5001666" cy="6433437"/>
          </a:xfrm>
          <a:prstGeom prst="rect">
            <a:avLst/>
          </a:prstGeom>
        </p:spPr>
      </p:pic>
      <p:sp>
        <p:nvSpPr>
          <p:cNvPr id="6" name="Rectangle 2"/>
          <p:cNvSpPr txBox="1">
            <a:spLocks noChangeArrowheads="1"/>
          </p:cNvSpPr>
          <p:nvPr/>
        </p:nvSpPr>
        <p:spPr bwMode="auto">
          <a:xfrm>
            <a:off x="3516607" y="605799"/>
            <a:ext cx="5001666" cy="5656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Ephesus</a:t>
            </a:r>
          </a:p>
          <a:p>
            <a:pPr>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Smyrna</a:t>
            </a:r>
          </a:p>
          <a:p>
            <a:pPr>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Pergamum</a:t>
            </a:r>
          </a:p>
          <a:p>
            <a:pPr>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Thyatira</a:t>
            </a:r>
          </a:p>
          <a:p>
            <a:pPr>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Sardis</a:t>
            </a:r>
          </a:p>
          <a:p>
            <a:pPr>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Philadelphia</a:t>
            </a:r>
          </a:p>
          <a:p>
            <a:pPr>
              <a:defRPr/>
            </a:pPr>
            <a:r>
              <a:rPr lang="en-US" altLang="zh-SG" sz="4000" b="1" dirty="0">
                <a:solidFill>
                  <a:srgbClr val="000000"/>
                </a:solidFill>
                <a:effectLst>
                  <a:outerShdw blurRad="38100" dist="38100" dir="2700000" algn="tl">
                    <a:srgbClr val="000000">
                      <a:alpha val="43137"/>
                    </a:srgbClr>
                  </a:outerShdw>
                </a:effectLst>
                <a:latin typeface="Capitals"/>
                <a:cs typeface="Capitals"/>
              </a:rPr>
              <a:t>Laodicea</a:t>
            </a:r>
            <a:endParaRPr lang="zh-SG" altLang="en-US" sz="4000" b="1" dirty="0">
              <a:solidFill>
                <a:srgbClr val="000000"/>
              </a:solidFill>
              <a:effectLst>
                <a:outerShdw blurRad="38100" dist="38100" dir="2700000" algn="tl">
                  <a:srgbClr val="000000">
                    <a:alpha val="43137"/>
                  </a:srgbClr>
                </a:outerShdw>
              </a:effectLst>
              <a:latin typeface="Capitals"/>
              <a:cs typeface="Capitals"/>
            </a:endParaRPr>
          </a:p>
        </p:txBody>
      </p:sp>
    </p:spTree>
    <p:extLst>
      <p:ext uri="{BB962C8B-B14F-4D97-AF65-F5344CB8AC3E}">
        <p14:creationId xmlns:p14="http://schemas.microsoft.com/office/powerpoint/2010/main" val="186672203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What's wrong with comfort?</a:t>
            </a:r>
          </a:p>
        </p:txBody>
      </p:sp>
      <p:pic>
        <p:nvPicPr>
          <p:cNvPr id="2" name="Picture 1"/>
          <p:cNvPicPr>
            <a:picLocks noChangeAspect="1"/>
          </p:cNvPicPr>
          <p:nvPr/>
        </p:nvPicPr>
        <p:blipFill>
          <a:blip r:embed="rId3"/>
          <a:stretch>
            <a:fillRect/>
          </a:stretch>
        </p:blipFill>
        <p:spPr>
          <a:xfrm>
            <a:off x="0" y="1403129"/>
            <a:ext cx="9144000" cy="5143500"/>
          </a:xfrm>
          <a:prstGeom prst="rect">
            <a:avLst/>
          </a:prstGeom>
        </p:spPr>
      </p:pic>
    </p:spTree>
    <p:extLst>
      <p:ext uri="{BB962C8B-B14F-4D97-AF65-F5344CB8AC3E}">
        <p14:creationId xmlns:p14="http://schemas.microsoft.com/office/powerpoint/2010/main" val="138710022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3619"/>
          </a:xfrm>
          <a:prstGeom prst="rect">
            <a:avLst/>
          </a:prstGeom>
        </p:spPr>
      </p:pic>
      <p:sp>
        <p:nvSpPr>
          <p:cNvPr id="900098" name="Rectangle 2"/>
          <p:cNvSpPr>
            <a:spLocks noGrp="1" noChangeArrowheads="1"/>
          </p:cNvSpPr>
          <p:nvPr>
            <p:ph type="ctrTitle"/>
          </p:nvPr>
        </p:nvSpPr>
        <p:spPr>
          <a:xfrm>
            <a:off x="0" y="232008"/>
            <a:ext cx="9144000" cy="280525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When on the beautiful road, seek no other road.</a:t>
            </a:r>
          </a:p>
        </p:txBody>
      </p:sp>
    </p:spTree>
    <p:extLst>
      <p:ext uri="{BB962C8B-B14F-4D97-AF65-F5344CB8AC3E}">
        <p14:creationId xmlns:p14="http://schemas.microsoft.com/office/powerpoint/2010/main" val="378299886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4537" r="7122"/>
          <a:stretch/>
        </p:blipFill>
        <p:spPr>
          <a:xfrm>
            <a:off x="0" y="-27907"/>
            <a:ext cx="9138830" cy="6885907"/>
          </a:xfrm>
          <a:prstGeom prst="rect">
            <a:avLst/>
          </a:prstGeom>
        </p:spPr>
      </p:pic>
      <p:sp>
        <p:nvSpPr>
          <p:cNvPr id="900098" name="Rectangle 2"/>
          <p:cNvSpPr>
            <a:spLocks noGrp="1" noChangeArrowheads="1"/>
          </p:cNvSpPr>
          <p:nvPr>
            <p:ph type="ctrTitle"/>
          </p:nvPr>
        </p:nvSpPr>
        <p:spPr>
          <a:xfrm>
            <a:off x="0" y="80142"/>
            <a:ext cx="8420970" cy="2750032"/>
          </a:xfrm>
          <a:effectLst>
            <a:outerShdw blurRad="63500" dist="35921" dir="2700000" algn="ctr" rotWithShape="0">
              <a:schemeClr val="tx2">
                <a:alpha val="74998"/>
              </a:schemeClr>
            </a:outerShdw>
          </a:effectLst>
        </p:spPr>
        <p:txBody>
          <a:bodyPr anchor="t"/>
          <a:lstStyle/>
          <a:p>
            <a:pPr algn="l">
              <a:defRPr/>
            </a:pPr>
            <a:r>
              <a:rPr lang="en-US" sz="4000" b="1" dirty="0">
                <a:effectLst>
                  <a:glow rad="127000">
                    <a:schemeClr val="tx1"/>
                  </a:glow>
                </a:effectLst>
                <a:latin typeface="Arial" charset="0"/>
                <a:ea typeface="ＭＳ Ｐゴシック" charset="0"/>
                <a:cs typeface="ＭＳ Ｐゴシック" charset="0"/>
              </a:rPr>
              <a:t>“I seek to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comfort the disturbed and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disturb the comforted.” </a:t>
            </a:r>
          </a:p>
        </p:txBody>
      </p:sp>
    </p:spTree>
    <p:extLst>
      <p:ext uri="{BB962C8B-B14F-4D97-AF65-F5344CB8AC3E}">
        <p14:creationId xmlns:p14="http://schemas.microsoft.com/office/powerpoint/2010/main" val="37081548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flipH="1">
            <a:off x="-2027" y="1291426"/>
            <a:ext cx="9223657" cy="4735222"/>
          </a:xfrm>
          <a:prstGeom prst="rect">
            <a:avLst/>
          </a:prstGeom>
        </p:spPr>
      </p:pic>
      <p:sp>
        <p:nvSpPr>
          <p:cNvPr id="111618" name="Rectangle 2"/>
          <p:cNvSpPr>
            <a:spLocks noGrp="1" noChangeArrowheads="1"/>
          </p:cNvSpPr>
          <p:nvPr>
            <p:ph type="ctrTitle"/>
          </p:nvPr>
        </p:nvSpPr>
        <p:spPr>
          <a:xfrm>
            <a:off x="0" y="5824742"/>
            <a:ext cx="9144000" cy="980728"/>
          </a:xfrm>
          <a:solidFill>
            <a:schemeClr val="tx1"/>
          </a:solidFill>
        </p:spPr>
        <p:txBody>
          <a:bodyPr/>
          <a:lstStyle/>
          <a:p>
            <a:r>
              <a:rPr lang="en-US" sz="3600" b="1" dirty="0">
                <a:effectLst>
                  <a:glow rad="152400">
                    <a:schemeClr val="tx1"/>
                  </a:glow>
                </a:effectLst>
                <a:latin typeface="Arial" charset="0"/>
                <a:ea typeface="ＭＳ Ｐゴシック" charset="0"/>
              </a:rPr>
              <a:t>"We are either hot or cold with God."</a:t>
            </a:r>
          </a:p>
        </p:txBody>
      </p:sp>
      <p:sp>
        <p:nvSpPr>
          <p:cNvPr id="7" name="Rectangle 2"/>
          <p:cNvSpPr txBox="1">
            <a:spLocks noChangeArrowheads="1"/>
          </p:cNvSpPr>
          <p:nvPr/>
        </p:nvSpPr>
        <p:spPr bwMode="auto">
          <a:xfrm>
            <a:off x="33321" y="20920"/>
            <a:ext cx="9144000" cy="127049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5400" b="1" dirty="0">
                <a:solidFill>
                  <a:srgbClr val="FFFFFF"/>
                </a:solidFill>
                <a:effectLst>
                  <a:glow rad="152400">
                    <a:srgbClr val="000000"/>
                  </a:glow>
                </a:effectLst>
                <a:latin typeface="Arial" charset="0"/>
                <a:ea typeface="ＭＳ Ｐゴシック" charset="0"/>
              </a:rPr>
              <a:t>The Extremes</a:t>
            </a:r>
          </a:p>
        </p:txBody>
      </p:sp>
    </p:spTree>
    <p:extLst>
      <p:ext uri="{BB962C8B-B14F-4D97-AF65-F5344CB8AC3E}">
        <p14:creationId xmlns:p14="http://schemas.microsoft.com/office/powerpoint/2010/main" val="18785004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24742"/>
            <a:ext cx="9144000" cy="980728"/>
          </a:xfrm>
          <a:solidFill>
            <a:schemeClr val="tx1"/>
          </a:solidFill>
        </p:spPr>
        <p:txBody>
          <a:bodyPr/>
          <a:lstStyle/>
          <a:p>
            <a:r>
              <a:rPr lang="en-US" sz="4000" b="1" dirty="0">
                <a:effectLst>
                  <a:glow rad="152400">
                    <a:schemeClr val="tx1"/>
                  </a:glow>
                </a:effectLst>
                <a:latin typeface="Arial" charset="0"/>
                <a:ea typeface="ＭＳ Ｐゴシック" charset="0"/>
              </a:rPr>
              <a:t>But are there only two options?</a:t>
            </a:r>
          </a:p>
        </p:txBody>
      </p:sp>
      <p:sp>
        <p:nvSpPr>
          <p:cNvPr id="7" name="Rectangle 2"/>
          <p:cNvSpPr txBox="1">
            <a:spLocks noChangeArrowheads="1"/>
          </p:cNvSpPr>
          <p:nvPr/>
        </p:nvSpPr>
        <p:spPr bwMode="auto">
          <a:xfrm>
            <a:off x="33321" y="20920"/>
            <a:ext cx="9144000" cy="127049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The Extremes</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5350" y="1676400"/>
            <a:ext cx="2951729" cy="34925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84940" y="1676400"/>
            <a:ext cx="2912792" cy="3492500"/>
          </a:xfrm>
          <a:prstGeom prst="rect">
            <a:avLst/>
          </a:prstGeom>
        </p:spPr>
      </p:pic>
    </p:spTree>
    <p:extLst>
      <p:ext uri="{BB962C8B-B14F-4D97-AF65-F5344CB8AC3E}">
        <p14:creationId xmlns:p14="http://schemas.microsoft.com/office/powerpoint/2010/main" val="162523301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12095"/>
            <a:ext cx="9144000" cy="6845905"/>
            <a:chOff x="0" y="12095"/>
            <a:chExt cx="9144000" cy="6845905"/>
          </a:xfrm>
        </p:grpSpPr>
        <p:pic>
          <p:nvPicPr>
            <p:cNvPr id="3" name="Picture 2" descr="rev 3 laodicea hot col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095"/>
              <a:ext cx="9144000" cy="6845905"/>
            </a:xfrm>
            <a:prstGeom prst="rect">
              <a:avLst/>
            </a:prstGeom>
          </p:spPr>
        </p:pic>
        <p:sp>
          <p:nvSpPr>
            <p:cNvPr id="7" name="Oval 6"/>
            <p:cNvSpPr/>
            <p:nvPr/>
          </p:nvSpPr>
          <p:spPr bwMode="auto">
            <a:xfrm>
              <a:off x="1689030" y="2514055"/>
              <a:ext cx="798688"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8" name="Oval 7"/>
            <p:cNvSpPr/>
            <p:nvPr/>
          </p:nvSpPr>
          <p:spPr bwMode="auto">
            <a:xfrm>
              <a:off x="6454972" y="2514055"/>
              <a:ext cx="898716"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2" name="Title 1"/>
          <p:cNvSpPr>
            <a:spLocks noGrp="1"/>
          </p:cNvSpPr>
          <p:nvPr>
            <p:ph type="title"/>
          </p:nvPr>
        </p:nvSpPr>
        <p:spPr/>
        <p:txBody>
          <a:bodyPr/>
          <a:lstStyle/>
          <a:p>
            <a:r>
              <a:rPr lang="en-US" sz="4000" b="1" dirty="0">
                <a:solidFill>
                  <a:schemeClr val="accent6">
                    <a:lumMod val="75000"/>
                  </a:schemeClr>
                </a:solidFill>
              </a:rPr>
              <a:t>Luxurious Yet Lukewarm Laodicea </a:t>
            </a:r>
          </a:p>
        </p:txBody>
      </p:sp>
      <p:sp>
        <p:nvSpPr>
          <p:cNvPr id="4" name="Title 1"/>
          <p:cNvSpPr txBox="1">
            <a:spLocks/>
          </p:cNvSpPr>
          <p:nvPr/>
        </p:nvSpPr>
        <p:spPr bwMode="auto">
          <a:xfrm>
            <a:off x="23370" y="5157192"/>
            <a:ext cx="9070776" cy="16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"I know all the things you do, that you are neither </a:t>
            </a:r>
            <a:r>
              <a:rPr kumimoji="0" lang="en-US" sz="3600" b="1" i="0" u="none" strike="noStrike" kern="1200" cap="none" spc="0" normalizeH="0" baseline="0" noProof="0" dirty="0">
                <a:ln>
                  <a:noFill/>
                </a:ln>
                <a:solidFill>
                  <a:srgbClr val="FF0000"/>
                </a:solidFill>
                <a:effectLst/>
                <a:uLnTx/>
                <a:uFillTx/>
                <a:latin typeface="Arial"/>
                <a:ea typeface="ＭＳ Ｐゴシック" pitchFamily="-108" charset="-128"/>
                <a:cs typeface="Arial"/>
              </a:rPr>
              <a:t>hot</a:t>
            </a:r>
            <a:r>
              <a:rPr kumimoji="0" lang="en-US" sz="36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 nor </a:t>
            </a:r>
            <a:r>
              <a:rPr kumimoji="0" lang="en-US" sz="3600" b="1" i="0" u="none" strike="noStrike" kern="1200" cap="none" spc="0" normalizeH="0" baseline="0" noProof="0" dirty="0">
                <a:ln>
                  <a:noFill/>
                </a:ln>
                <a:solidFill>
                  <a:srgbClr val="333399"/>
                </a:solidFill>
                <a:effectLst/>
                <a:uLnTx/>
                <a:uFillTx/>
                <a:latin typeface="Arial"/>
                <a:ea typeface="ＭＳ Ｐゴシック" pitchFamily="-108" charset="-128"/>
                <a:cs typeface="Arial"/>
              </a:rPr>
              <a:t>cold</a:t>
            </a:r>
            <a:r>
              <a:rPr kumimoji="0" lang="en-US" sz="36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 I wish that you were one or the other!" (3:15 </a:t>
            </a:r>
            <a:r>
              <a:rPr kumimoji="0" lang="en-US" sz="32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NLT</a:t>
            </a:r>
            <a:r>
              <a:rPr kumimoji="0" lang="en-US" sz="36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a:t>
            </a:r>
          </a:p>
        </p:txBody>
      </p:sp>
      <p:sp>
        <p:nvSpPr>
          <p:cNvPr id="5"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363</a:t>
            </a:r>
          </a:p>
        </p:txBody>
      </p:sp>
      <p:sp>
        <p:nvSpPr>
          <p:cNvPr id="10" name="Title 1"/>
          <p:cNvSpPr txBox="1">
            <a:spLocks/>
          </p:cNvSpPr>
          <p:nvPr/>
        </p:nvSpPr>
        <p:spPr bwMode="auto">
          <a:xfrm>
            <a:off x="1162483" y="2611548"/>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a:ea typeface="ＭＳ Ｐゴシック" pitchFamily="-108" charset="-128"/>
                <a:cs typeface="Arial"/>
              </a:rPr>
              <a:t>HOT</a:t>
            </a:r>
          </a:p>
        </p:txBody>
      </p:sp>
      <p:sp>
        <p:nvSpPr>
          <p:cNvPr id="11" name="Title 1"/>
          <p:cNvSpPr txBox="1">
            <a:spLocks/>
          </p:cNvSpPr>
          <p:nvPr/>
        </p:nvSpPr>
        <p:spPr bwMode="auto">
          <a:xfrm>
            <a:off x="5967707" y="2611548"/>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a:ea typeface="ＭＳ Ｐゴシック" pitchFamily="-108" charset="-128"/>
                <a:cs typeface="Arial"/>
              </a:rPr>
              <a:t>COLD</a:t>
            </a:r>
          </a:p>
        </p:txBody>
      </p:sp>
    </p:spTree>
    <p:extLst>
      <p:ext uri="{BB962C8B-B14F-4D97-AF65-F5344CB8AC3E}">
        <p14:creationId xmlns:p14="http://schemas.microsoft.com/office/powerpoint/2010/main" val="427045457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12095"/>
            <a:ext cx="9144000" cy="6845905"/>
            <a:chOff x="0" y="12095"/>
            <a:chExt cx="9144000" cy="6845905"/>
          </a:xfrm>
        </p:grpSpPr>
        <p:pic>
          <p:nvPicPr>
            <p:cNvPr id="3" name="Picture 2" descr="rev 3 laodicea hot col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095"/>
              <a:ext cx="9144000" cy="6845905"/>
            </a:xfrm>
            <a:prstGeom prst="rect">
              <a:avLst/>
            </a:prstGeom>
          </p:spPr>
        </p:pic>
        <p:sp>
          <p:nvSpPr>
            <p:cNvPr id="7" name="Oval 6"/>
            <p:cNvSpPr/>
            <p:nvPr/>
          </p:nvSpPr>
          <p:spPr bwMode="auto">
            <a:xfrm>
              <a:off x="1689030" y="2514055"/>
              <a:ext cx="798688"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8" name="Oval 7"/>
            <p:cNvSpPr/>
            <p:nvPr/>
          </p:nvSpPr>
          <p:spPr bwMode="auto">
            <a:xfrm>
              <a:off x="6454972" y="2514055"/>
              <a:ext cx="898716"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2" name="Title 1"/>
          <p:cNvSpPr>
            <a:spLocks noGrp="1"/>
          </p:cNvSpPr>
          <p:nvPr>
            <p:ph type="title"/>
          </p:nvPr>
        </p:nvSpPr>
        <p:spPr/>
        <p:txBody>
          <a:bodyPr/>
          <a:lstStyle/>
          <a:p>
            <a:r>
              <a:rPr lang="en-US" sz="4000" b="1" dirty="0">
                <a:solidFill>
                  <a:schemeClr val="accent6">
                    <a:lumMod val="75000"/>
                  </a:schemeClr>
                </a:solidFill>
              </a:rPr>
              <a:t>Luxurious Yet Lukewarm Laodicea </a:t>
            </a:r>
          </a:p>
        </p:txBody>
      </p:sp>
      <p:sp>
        <p:nvSpPr>
          <p:cNvPr id="4" name="Title 1"/>
          <p:cNvSpPr txBox="1">
            <a:spLocks/>
          </p:cNvSpPr>
          <p:nvPr/>
        </p:nvSpPr>
        <p:spPr bwMode="auto">
          <a:xfrm>
            <a:off x="23370" y="5157192"/>
            <a:ext cx="9070776" cy="16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srgbClr val="000000"/>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"But… you are like </a:t>
            </a:r>
            <a:r>
              <a:rPr kumimoji="0" lang="en-US" sz="3600" b="1" i="0" u="none" strike="noStrike" kern="1200" cap="none" spc="0" normalizeH="0" baseline="0" noProof="0" dirty="0">
                <a:ln>
                  <a:noFill/>
                </a:ln>
                <a:solidFill>
                  <a:srgbClr val="660066"/>
                </a:solidFill>
                <a:effectLst/>
                <a:uLnTx/>
                <a:uFillTx/>
                <a:latin typeface="Arial"/>
                <a:ea typeface="ＭＳ Ｐゴシック" pitchFamily="-108" charset="-128"/>
                <a:cs typeface="Arial"/>
              </a:rPr>
              <a:t>lukewarm</a:t>
            </a:r>
            <a:r>
              <a:rPr kumimoji="0" lang="en-US" sz="36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 water, neither </a:t>
            </a:r>
            <a:r>
              <a:rPr kumimoji="0" lang="en-US" sz="3600" b="1" i="0" u="none" strike="noStrike" kern="1200" cap="none" spc="0" normalizeH="0" baseline="0" noProof="0" dirty="0">
                <a:ln>
                  <a:noFill/>
                </a:ln>
                <a:solidFill>
                  <a:srgbClr val="FF0000"/>
                </a:solidFill>
                <a:effectLst/>
                <a:uLnTx/>
                <a:uFillTx/>
                <a:latin typeface="Arial"/>
                <a:ea typeface="ＭＳ Ｐゴシック" pitchFamily="-108" charset="-128"/>
                <a:cs typeface="Arial"/>
              </a:rPr>
              <a:t>hot</a:t>
            </a:r>
            <a:r>
              <a:rPr kumimoji="0" lang="en-US" sz="36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 nor </a:t>
            </a:r>
            <a:r>
              <a:rPr kumimoji="0" lang="en-US" sz="3600" b="1" i="0" u="none" strike="noStrike" kern="1200" cap="none" spc="0" normalizeH="0" baseline="0" noProof="0" dirty="0">
                <a:ln>
                  <a:noFill/>
                </a:ln>
                <a:solidFill>
                  <a:srgbClr val="0000FF"/>
                </a:solidFill>
                <a:effectLst/>
                <a:uLnTx/>
                <a:uFillTx/>
                <a:latin typeface="Arial"/>
                <a:ea typeface="ＭＳ Ｐゴシック" pitchFamily="-108" charset="-128"/>
                <a:cs typeface="Arial"/>
              </a:rPr>
              <a:t>cold</a:t>
            </a:r>
            <a:r>
              <a:rPr kumimoji="0" lang="en-US" sz="36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 (3:16a NLT)</a:t>
            </a:r>
          </a:p>
        </p:txBody>
      </p:sp>
      <p:sp>
        <p:nvSpPr>
          <p:cNvPr id="5"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363</a:t>
            </a:r>
          </a:p>
        </p:txBody>
      </p:sp>
      <p:sp>
        <p:nvSpPr>
          <p:cNvPr id="12" name="Title 1"/>
          <p:cNvSpPr txBox="1">
            <a:spLocks/>
          </p:cNvSpPr>
          <p:nvPr/>
        </p:nvSpPr>
        <p:spPr bwMode="auto">
          <a:xfrm>
            <a:off x="1162483" y="2611548"/>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a:ea typeface="ＭＳ Ｐゴシック" pitchFamily="-108" charset="-128"/>
                <a:cs typeface="Arial"/>
              </a:rPr>
              <a:t>HOT</a:t>
            </a:r>
          </a:p>
        </p:txBody>
      </p:sp>
      <p:sp>
        <p:nvSpPr>
          <p:cNvPr id="13" name="Title 1"/>
          <p:cNvSpPr txBox="1">
            <a:spLocks/>
          </p:cNvSpPr>
          <p:nvPr/>
        </p:nvSpPr>
        <p:spPr bwMode="auto">
          <a:xfrm>
            <a:off x="5967707" y="2611548"/>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a:ea typeface="ＭＳ Ｐゴシック" pitchFamily="-108" charset="-128"/>
                <a:cs typeface="Arial"/>
              </a:rPr>
              <a:t>COLD</a:t>
            </a:r>
          </a:p>
        </p:txBody>
      </p:sp>
    </p:spTree>
    <p:extLst>
      <p:ext uri="{BB962C8B-B14F-4D97-AF65-F5344CB8AC3E}">
        <p14:creationId xmlns:p14="http://schemas.microsoft.com/office/powerpoint/2010/main" val="277232588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327823"/>
            <a:ext cx="9144000" cy="980728"/>
          </a:xfrm>
          <a:solidFill>
            <a:schemeClr val="tx1"/>
          </a:solidFill>
        </p:spPr>
        <p:txBody>
          <a:bodyPr/>
          <a:lstStyle/>
          <a:p>
            <a:r>
              <a:rPr lang="en-US" sz="4000" b="1" dirty="0">
                <a:effectLst>
                  <a:glow rad="152400">
                    <a:schemeClr val="tx1"/>
                  </a:glow>
                </a:effectLst>
                <a:latin typeface="Arial" charset="0"/>
                <a:ea typeface="ＭＳ Ｐゴシック" charset="0"/>
              </a:rPr>
              <a:t>A Christian can be in the middle</a:t>
            </a:r>
          </a:p>
        </p:txBody>
      </p:sp>
      <p:sp>
        <p:nvSpPr>
          <p:cNvPr id="7" name="Rectangle 2"/>
          <p:cNvSpPr txBox="1">
            <a:spLocks noChangeArrowheads="1"/>
          </p:cNvSpPr>
          <p:nvPr/>
        </p:nvSpPr>
        <p:spPr bwMode="auto">
          <a:xfrm>
            <a:off x="33321" y="20920"/>
            <a:ext cx="9144000" cy="127049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The Spectrum</a:t>
            </a:r>
          </a:p>
        </p:txBody>
      </p:sp>
      <p:pic>
        <p:nvPicPr>
          <p:cNvPr id="2" name="Picture 1"/>
          <p:cNvPicPr>
            <a:picLocks noChangeAspect="1"/>
          </p:cNvPicPr>
          <p:nvPr/>
        </p:nvPicPr>
        <p:blipFill>
          <a:blip r:embed="rId3"/>
          <a:stretch>
            <a:fillRect/>
          </a:stretch>
        </p:blipFill>
        <p:spPr>
          <a:xfrm>
            <a:off x="0" y="1917700"/>
            <a:ext cx="9144000" cy="3008376"/>
          </a:xfrm>
          <a:prstGeom prst="rect">
            <a:avLst/>
          </a:prstGeom>
        </p:spPr>
      </p:pic>
      <p:sp>
        <p:nvSpPr>
          <p:cNvPr id="3" name="Oval 2"/>
          <p:cNvSpPr/>
          <p:nvPr/>
        </p:nvSpPr>
        <p:spPr bwMode="auto">
          <a:xfrm>
            <a:off x="3279782" y="1639651"/>
            <a:ext cx="1993593" cy="3688172"/>
          </a:xfrm>
          <a:prstGeom prst="ellipse">
            <a:avLst/>
          </a:prstGeom>
          <a:noFill/>
          <a:ln w="38100"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1653348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4347792"/>
            <a:ext cx="6867418" cy="2220914"/>
          </a:xfrm>
          <a:noFill/>
        </p:spPr>
        <p:txBody>
          <a:bodyPr/>
          <a:lstStyle/>
          <a:p>
            <a:r>
              <a:rPr lang="en-US" sz="8000" b="1" dirty="0">
                <a:solidFill>
                  <a:schemeClr val="bg2">
                    <a:lumMod val="50000"/>
                  </a:schemeClr>
                </a:solidFill>
                <a:latin typeface="Arial" charset="0"/>
                <a:ea typeface="ＭＳ Ｐゴシック" charset="0"/>
              </a:rPr>
              <a:t>Are you lukewarm?</a:t>
            </a:r>
          </a:p>
        </p:txBody>
      </p:sp>
    </p:spTree>
    <p:extLst>
      <p:ext uri="{BB962C8B-B14F-4D97-AF65-F5344CB8AC3E}">
        <p14:creationId xmlns:p14="http://schemas.microsoft.com/office/powerpoint/2010/main" val="293751542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956658"/>
            <a:ext cx="9144000" cy="1703372"/>
          </a:xfrm>
          <a:solidFill>
            <a:schemeClr val="tx1"/>
          </a:solidFill>
        </p:spPr>
        <p:txBody>
          <a:bodyPr/>
          <a:lstStyle/>
          <a:p>
            <a:r>
              <a:rPr lang="en-US" sz="6000" b="1" dirty="0">
                <a:latin typeface="Arial" charset="0"/>
                <a:ea typeface="ＭＳ Ｐゴシック" charset="0"/>
              </a:rPr>
              <a:t>How can you cure spiritual </a:t>
            </a:r>
            <a:r>
              <a:rPr lang="en-US" sz="6000" b="1" dirty="0">
                <a:solidFill>
                  <a:srgbClr val="FFFF00"/>
                </a:solidFill>
                <a:latin typeface="Arial" charset="0"/>
                <a:ea typeface="ＭＳ Ｐゴシック" charset="0"/>
              </a:rPr>
              <a:t>apathy</a:t>
            </a:r>
            <a:r>
              <a:rPr lang="en-US" sz="6000" b="1" dirty="0">
                <a:latin typeface="Arial" charset="0"/>
                <a:ea typeface="ＭＳ Ｐゴシック" charset="0"/>
              </a:rPr>
              <a:t>?</a:t>
            </a:r>
          </a:p>
        </p:txBody>
      </p:sp>
      <p:pic>
        <p:nvPicPr>
          <p:cNvPr id="3" name="Picture 2"/>
          <p:cNvPicPr>
            <a:picLocks noChangeAspect="1"/>
          </p:cNvPicPr>
          <p:nvPr/>
        </p:nvPicPr>
        <p:blipFill>
          <a:blip r:embed="rId3"/>
          <a:stretch>
            <a:fillRect/>
          </a:stretch>
        </p:blipFill>
        <p:spPr>
          <a:xfrm>
            <a:off x="1142463" y="332925"/>
            <a:ext cx="6602908" cy="4401939"/>
          </a:xfrm>
          <a:prstGeom prst="rect">
            <a:avLst/>
          </a:prstGeom>
        </p:spPr>
      </p:pic>
    </p:spTree>
    <p:extLst>
      <p:ext uri="{BB962C8B-B14F-4D97-AF65-F5344CB8AC3E}">
        <p14:creationId xmlns:p14="http://schemas.microsoft.com/office/powerpoint/2010/main" val="4021992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076031" y="2782094"/>
            <a:ext cx="6985001" cy="1366837"/>
          </a:xfrm>
          <a:solidFill>
            <a:srgbClr val="000000"/>
          </a:solidFill>
        </p:spPr>
        <p:txBody>
          <a:bodyPr anchor="b"/>
          <a:lstStyle/>
          <a:p>
            <a:r>
              <a:rPr lang="en-US" sz="9600" dirty="0">
                <a:latin typeface="Arial" charset="0"/>
                <a:ea typeface="ＭＳ Ｐゴシック" charset="0"/>
              </a:rPr>
              <a:t>Revelation</a:t>
            </a:r>
          </a:p>
        </p:txBody>
      </p:sp>
      <p:graphicFrame>
        <p:nvGraphicFramePr>
          <p:cNvPr id="9" name="Table 8"/>
          <p:cNvGraphicFramePr>
            <a:graphicFrameLocks noGrp="1"/>
          </p:cNvGraphicFramePr>
          <p:nvPr/>
        </p:nvGraphicFramePr>
        <p:xfrm>
          <a:off x="0" y="0"/>
          <a:ext cx="7924800" cy="6946902"/>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39763">
                  <a:extLst>
                    <a:ext uri="{9D8B030D-6E8A-4147-A177-3AD203B41FA5}">
                      <a16:colId xmlns:a16="http://schemas.microsoft.com/office/drawing/2014/main" val="20005"/>
                    </a:ext>
                  </a:extLst>
                </a:gridCol>
                <a:gridCol w="793750">
                  <a:extLst>
                    <a:ext uri="{9D8B030D-6E8A-4147-A177-3AD203B41FA5}">
                      <a16:colId xmlns:a16="http://schemas.microsoft.com/office/drawing/2014/main" val="20006"/>
                    </a:ext>
                  </a:extLst>
                </a:gridCol>
                <a:gridCol w="881062">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474632">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Sovereignty of Christ in Future Victory</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4449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in His Person</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over Churches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Sovereignty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in End-Time Events</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746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 1</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Chapters 2–3</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Chapters 4–22</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"What you have seen" (1:19a)</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"What is now"</a:t>
                      </a:r>
                      <a:endParaRPr kumimoji="0" lang="en-US" altLang="ja-JP"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(1:19b)</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600" b="1" i="0" u="none" strike="noStrike" cap="none" normalizeH="0" baseline="0" dirty="0">
                          <a:ln>
                            <a:noFill/>
                          </a:ln>
                          <a:solidFill>
                            <a:schemeClr val="tx1"/>
                          </a:solidFill>
                          <a:effectLst/>
                          <a:latin typeface="Arial" charset="0"/>
                          <a:ea typeface="ＭＳ Ｐゴシック" charset="0"/>
                          <a:cs typeface="Times New Roman" charset="0"/>
                        </a:rPr>
                        <a:t>"What will take place later"</a:t>
                      </a:r>
                      <a:endParaRPr kumimoji="0" lang="en-US" altLang="ja-JP" sz="16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(1:19c)</a:t>
                      </a:r>
                      <a:endParaRPr kumimoji="0" lang="en-US" sz="16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746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Past</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Present</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Future</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Christ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Churches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Consummation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Unveiled</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82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God on Earth</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God</a:t>
                      </a:r>
                      <a:r>
                        <a:rPr kumimoji="0" lang="fr-FR" altLang="ja-JP" sz="16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ja-JP" sz="1600" b="1" i="0" u="none" strike="noStrike" cap="none" normalizeH="0" baseline="0" dirty="0">
                          <a:ln>
                            <a:noFill/>
                          </a:ln>
                          <a:solidFill>
                            <a:schemeClr val="tx1"/>
                          </a:solidFill>
                          <a:effectLst/>
                          <a:latin typeface="Arial" charset="0"/>
                          <a:ea typeface="ＭＳ Ｐゴシック" charset="0"/>
                          <a:cs typeface="Arial" charset="0"/>
                        </a:rPr>
                        <a:t>s Ambassadors on Earth</a:t>
                      </a:r>
                      <a:endParaRPr kumimoji="0" lang="en-US" sz="16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Hell on Earth to </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Heaven on Earth</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74639">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The Judge </a:t>
                      </a:r>
                      <a:endParaRPr kumimoji="0" lang="en-US" sz="1800" b="1" i="0" u="none" strike="noStrike" cap="none" normalizeH="0" baseline="0">
                        <a:ln>
                          <a:noFill/>
                        </a:ln>
                        <a:solidFill>
                          <a:schemeClr val="tx1"/>
                        </a:solidFill>
                        <a:effectLst/>
                        <a:latin typeface="Arial" charset="0"/>
                        <a:ea typeface="ＭＳ Ｐゴシック" charset="0"/>
                        <a:cs typeface="Times New Roman"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The </a:t>
                      </a:r>
                      <a:r>
                        <a:rPr kumimoji="0" lang="en-US" sz="1600" b="1" i="0" u="none" strike="noStrike" cap="none" normalizeH="0" baseline="0">
                          <a:ln>
                            <a:noFill/>
                          </a:ln>
                          <a:solidFill>
                            <a:schemeClr val="tx1"/>
                          </a:solidFill>
                          <a:effectLst/>
                          <a:latin typeface="Arial" charset="0"/>
                          <a:ea typeface="ＭＳ Ｐゴシック" charset="0"/>
                          <a:cs typeface="Times New Roman" charset="0"/>
                        </a:rPr>
                        <a:t>Assignments</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New Roman" charset="0"/>
                        </a:rPr>
                        <a:t>The Judgments &amp; Rewards</a:t>
                      </a: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7151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Subject</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1:1-3</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Worship of Trinity</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1:4-8</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Glorified Christ</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1:9-20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Seven Churches of Asia: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Ephesus</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Smyrna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Pergamum</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Thyatira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Sardis</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Philadelphia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Laodicea</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Tribulation</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4:1–19:10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Second Coming</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19:11-21</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Millennium</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20</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Eternal State</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a:ln>
                            <a:noFill/>
                          </a:ln>
                          <a:solidFill>
                            <a:schemeClr val="tx1"/>
                          </a:solidFill>
                          <a:effectLst/>
                          <a:latin typeface="Arial" charset="0"/>
                          <a:ea typeface="ＭＳ Ｐゴシック" charset="0"/>
                          <a:cs typeface="Times New Roman" charset="0"/>
                        </a:rPr>
                        <a:t>21:1–22:5</a:t>
                      </a:r>
                      <a:endParaRPr kumimoji="0" lang="en-US" sz="1200" b="1" i="0" u="none" strike="noStrike" cap="none" normalizeH="0" baseline="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Closing: Imminency</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dirty="0">
                          <a:ln>
                            <a:noFill/>
                          </a:ln>
                          <a:solidFill>
                            <a:schemeClr val="tx1"/>
                          </a:solidFill>
                          <a:effectLst/>
                          <a:latin typeface="Arial" charset="0"/>
                          <a:ea typeface="ＭＳ Ｐゴシック" charset="0"/>
                          <a:cs typeface="Times New Roman" charset="0"/>
                        </a:rPr>
                        <a:t>22:6-21</a:t>
                      </a:r>
                      <a:endParaRPr kumimoji="0" lang="en-US" sz="12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6351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AD 95</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766979" name="Text Box 7"/>
          <p:cNvSpPr txBox="1">
            <a:spLocks noChangeArrowheads="1"/>
          </p:cNvSpPr>
          <p:nvPr/>
        </p:nvSpPr>
        <p:spPr bwMode="auto">
          <a:xfrm>
            <a:off x="7783615" y="4763"/>
            <a:ext cx="1456515"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2000" b="1" dirty="0">
                <a:solidFill>
                  <a:srgbClr val="FFFFFF"/>
                </a:solidFill>
                <a:latin typeface="Arial" charset="0"/>
                <a:cs typeface="Arial" charset="0"/>
              </a:rPr>
              <a:t>318, 324 M</a:t>
            </a:r>
          </a:p>
        </p:txBody>
      </p:sp>
    </p:spTree>
    <p:extLst>
      <p:ext uri="{BB962C8B-B14F-4D97-AF65-F5344CB8AC3E}">
        <p14:creationId xmlns:p14="http://schemas.microsoft.com/office/powerpoint/2010/main" val="1892332328"/>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3" name="Picture 2" descr="rev 2 jesus-john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78" y="0"/>
            <a:ext cx="9205366" cy="5877272"/>
          </a:xfrm>
          <a:prstGeom prst="rect">
            <a:avLst/>
          </a:prstGeom>
        </p:spPr>
      </p:pic>
      <p:sp>
        <p:nvSpPr>
          <p:cNvPr id="111618" name="Rectangle 2"/>
          <p:cNvSpPr>
            <a:spLocks noGrp="1" noChangeArrowheads="1"/>
          </p:cNvSpPr>
          <p:nvPr>
            <p:ph type="ctrTitle"/>
          </p:nvPr>
        </p:nvSpPr>
        <p:spPr>
          <a:xfrm>
            <a:off x="0" y="5609502"/>
            <a:ext cx="9144000" cy="980728"/>
          </a:xfrm>
          <a:solidFill>
            <a:schemeClr val="tx1"/>
          </a:solidFill>
        </p:spPr>
        <p:txBody>
          <a:bodyPr/>
          <a:lstStyle/>
          <a:p>
            <a:r>
              <a:rPr lang="en-US" b="1" dirty="0">
                <a:latin typeface="Arial" charset="0"/>
                <a:ea typeface="ＭＳ Ｐゴシック" charset="0"/>
              </a:rPr>
              <a:t>What does Jesus think of you?</a:t>
            </a:r>
          </a:p>
        </p:txBody>
      </p:sp>
    </p:spTree>
    <p:extLst>
      <p:ext uri="{BB962C8B-B14F-4D97-AF65-F5344CB8AC3E}">
        <p14:creationId xmlns:p14="http://schemas.microsoft.com/office/powerpoint/2010/main" val="69873447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2304256"/>
          </a:xfrm>
        </p:spPr>
        <p:txBody>
          <a:bodyPr/>
          <a:lstStyle/>
          <a:p>
            <a:r>
              <a:rPr lang="en-US" b="1" dirty="0">
                <a:latin typeface="Alan Den"/>
                <a:cs typeface="Alan Den"/>
              </a:rPr>
              <a:t>If Jesus wrote a letter to </a:t>
            </a:r>
            <a:r>
              <a:rPr lang="en-US" b="1" dirty="0">
                <a:solidFill>
                  <a:srgbClr val="FFFF00"/>
                </a:solidFill>
                <a:latin typeface="Alan Den"/>
                <a:cs typeface="Alan Den"/>
              </a:rPr>
              <a:t>you</a:t>
            </a:r>
            <a:r>
              <a:rPr lang="en-US" b="1" dirty="0">
                <a:latin typeface="Alan Den"/>
                <a:cs typeface="Alan Den"/>
              </a:rPr>
              <a:t>, </a:t>
            </a:r>
            <a:br>
              <a:rPr lang="en-US" b="1" dirty="0">
                <a:latin typeface="Alan Den"/>
                <a:cs typeface="Alan Den"/>
              </a:rPr>
            </a:br>
            <a:r>
              <a:rPr lang="en-US" sz="5400" b="1" dirty="0">
                <a:solidFill>
                  <a:srgbClr val="FFFF00"/>
                </a:solidFill>
                <a:latin typeface="Alan Den"/>
                <a:cs typeface="Alan Den"/>
              </a:rPr>
              <a:t>w</a:t>
            </a:r>
            <a:r>
              <a:rPr lang="en-US" sz="5400" b="1" dirty="0">
                <a:latin typeface="Alan Den"/>
                <a:cs typeface="Alan Den"/>
              </a:rPr>
              <a:t>hat </a:t>
            </a:r>
            <a:r>
              <a:rPr lang="en-US" sz="5400" b="1" dirty="0">
                <a:solidFill>
                  <a:srgbClr val="FFFF00"/>
                </a:solidFill>
                <a:latin typeface="Alan Den"/>
                <a:cs typeface="Alan Den"/>
              </a:rPr>
              <a:t>w</a:t>
            </a:r>
            <a:r>
              <a:rPr lang="en-US" sz="5400" b="1" dirty="0">
                <a:latin typeface="Alan Den"/>
                <a:cs typeface="Alan Den"/>
              </a:rPr>
              <a:t>ould </a:t>
            </a:r>
            <a:r>
              <a:rPr lang="en-US" sz="5400" b="1" dirty="0">
                <a:solidFill>
                  <a:srgbClr val="FFFF00"/>
                </a:solidFill>
                <a:latin typeface="Alan Den"/>
                <a:cs typeface="Alan Den"/>
              </a:rPr>
              <a:t>J</a:t>
            </a:r>
            <a:r>
              <a:rPr lang="en-US" sz="5400" b="1" dirty="0">
                <a:latin typeface="Alan Den"/>
                <a:cs typeface="Alan Den"/>
              </a:rPr>
              <a:t>esus </a:t>
            </a:r>
            <a:r>
              <a:rPr lang="en-US" sz="5400" b="1" dirty="0">
                <a:solidFill>
                  <a:srgbClr val="FFFF00"/>
                </a:solidFill>
                <a:latin typeface="Alan Den"/>
                <a:cs typeface="Alan Den"/>
              </a:rPr>
              <a:t>s</a:t>
            </a:r>
            <a:r>
              <a:rPr lang="en-US" sz="5400" b="1" dirty="0">
                <a:latin typeface="Alan Den"/>
                <a:cs typeface="Alan Den"/>
              </a:rPr>
              <a:t>ay?</a:t>
            </a:r>
            <a:endParaRPr lang="en-US" b="1" dirty="0">
              <a:latin typeface="Alan Den"/>
              <a:cs typeface="Alan Den"/>
            </a:endParaRPr>
          </a:p>
        </p:txBody>
      </p:sp>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5000" y="2511982"/>
            <a:ext cx="5588000" cy="4191000"/>
          </a:xfrm>
          <a:prstGeom prst="rect">
            <a:avLst/>
          </a:prstGeom>
        </p:spPr>
      </p:pic>
      <p:sp>
        <p:nvSpPr>
          <p:cNvPr id="5" name="TextBox 4"/>
          <p:cNvSpPr txBox="1"/>
          <p:nvPr/>
        </p:nvSpPr>
        <p:spPr>
          <a:xfrm>
            <a:off x="4473223" y="3146782"/>
            <a:ext cx="582211" cy="923330"/>
          </a:xfrm>
          <a:prstGeom prst="rect">
            <a:avLst/>
          </a:prstGeom>
          <a:noFill/>
        </p:spPr>
        <p:txBody>
          <a:bodyPr wrap="none" rtlCol="0">
            <a:spAutoFit/>
          </a:bodyPr>
          <a:lstStyle/>
          <a:p>
            <a:pPr defTabSz="914400" eaLnBrk="0" fontAlgn="base" hangingPunct="0">
              <a:spcBef>
                <a:spcPct val="0"/>
              </a:spcBef>
              <a:spcAft>
                <a:spcPct val="0"/>
              </a:spcAft>
            </a:pPr>
            <a:r>
              <a:rPr lang="en-US" sz="5400" dirty="0">
                <a:solidFill>
                  <a:srgbClr val="FFFFFF"/>
                </a:solidFill>
                <a:latin typeface="Times New Roman"/>
                <a:ea typeface="ＭＳ Ｐゴシック" charset="0"/>
                <a:cs typeface="Times New Roman"/>
              </a:rPr>
              <a:t>L</a:t>
            </a:r>
          </a:p>
        </p:txBody>
      </p:sp>
      <p:sp>
        <p:nvSpPr>
          <p:cNvPr id="6" name="TextBox 5"/>
          <p:cNvSpPr txBox="1"/>
          <p:nvPr/>
        </p:nvSpPr>
        <p:spPr>
          <a:xfrm>
            <a:off x="2003778" y="4473228"/>
            <a:ext cx="5400933" cy="1200329"/>
          </a:xfrm>
          <a:prstGeom prst="rect">
            <a:avLst/>
          </a:prstGeom>
          <a:noFill/>
        </p:spPr>
        <p:txBody>
          <a:bodyPr wrap="square" rtlCol="0">
            <a:spAutoFit/>
          </a:bodyPr>
          <a:lstStyle/>
          <a:p>
            <a:pPr algn="ctr" defTabSz="914400" eaLnBrk="0" fontAlgn="base" hangingPunct="0">
              <a:spcBef>
                <a:spcPct val="0"/>
              </a:spcBef>
              <a:spcAft>
                <a:spcPct val="0"/>
              </a:spcAft>
            </a:pPr>
            <a:r>
              <a:rPr lang="en-US" sz="7200" dirty="0">
                <a:solidFill>
                  <a:srgbClr val="000000"/>
                </a:solidFill>
                <a:latin typeface="Times New Roman"/>
                <a:ea typeface="ＭＳ Ｐゴシック" charset="0"/>
                <a:cs typeface="Times New Roman"/>
              </a:rPr>
              <a:t>Laodicea</a:t>
            </a:r>
          </a:p>
        </p:txBody>
      </p:sp>
    </p:spTree>
    <p:extLst>
      <p:ext uri="{BB962C8B-B14F-4D97-AF65-F5344CB8AC3E}">
        <p14:creationId xmlns:p14="http://schemas.microsoft.com/office/powerpoint/2010/main" val="209836698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0308" name="Text Box 1028"/>
          <p:cNvSpPr txBox="1">
            <a:spLocks noChangeArrowheads="1"/>
          </p:cNvSpPr>
          <p:nvPr/>
        </p:nvSpPr>
        <p:spPr bwMode="auto">
          <a:xfrm>
            <a:off x="150095" y="5358193"/>
            <a:ext cx="8878455"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4000" b="1" i="1" dirty="0">
                <a:solidFill>
                  <a:srgbClr val="E5E5FF"/>
                </a:solidFill>
                <a:effectLst>
                  <a:outerShdw blurRad="38100" dist="38100" dir="2700000" algn="tl">
                    <a:srgbClr val="000000"/>
                  </a:outerShdw>
                </a:effectLst>
                <a:latin typeface="Arial" charset="0"/>
                <a:cs typeface="Arial" charset="0"/>
              </a:rPr>
              <a:t>This is the last of the seven letters of Revelation 2–3</a:t>
            </a:r>
          </a:p>
        </p:txBody>
      </p:sp>
      <p:sp>
        <p:nvSpPr>
          <p:cNvPr id="86019" name="Rectangle 1029"/>
          <p:cNvSpPr>
            <a:spLocks noGrp="1" noChangeArrowheads="1"/>
          </p:cNvSpPr>
          <p:nvPr>
            <p:ph type="ctrTitle"/>
          </p:nvPr>
        </p:nvSpPr>
        <p:spPr>
          <a:xfrm>
            <a:off x="0" y="2819400"/>
            <a:ext cx="5562600" cy="1828800"/>
          </a:xfrm>
          <a:effectLst>
            <a:outerShdw blurRad="50800" dist="38100" dir="2700000">
              <a:srgbClr val="000000">
                <a:alpha val="43000"/>
              </a:srgbClr>
            </a:outerShdw>
          </a:effectLst>
        </p:spPr>
        <p:txBody>
          <a:bodyPr/>
          <a:lstStyle/>
          <a:p>
            <a:pPr eaLnBrk="1" hangingPunct="1">
              <a:defRPr/>
            </a:pPr>
            <a:r>
              <a:rPr lang="en-US" sz="8000" dirty="0">
                <a:latin typeface="Arial" charset="0"/>
                <a:ea typeface="ＭＳ Ｐゴシック" charset="0"/>
                <a:cs typeface="Arial Rounded MT Bold" charset="0"/>
              </a:rPr>
              <a:t>Revelation</a:t>
            </a:r>
            <a:endParaRPr lang="en-US" dirty="0">
              <a:solidFill>
                <a:srgbClr val="FF0000"/>
              </a:solidFill>
              <a:latin typeface="Arial Rounded MT Bold" charset="0"/>
              <a:ea typeface="ＭＳ Ｐゴシック" charset="0"/>
              <a:cs typeface="Arial Rounded MT Bold" charset="0"/>
            </a:endParaRPr>
          </a:p>
        </p:txBody>
      </p:sp>
      <p:pic>
        <p:nvPicPr>
          <p:cNvPr id="2" name="Picture 1" descr="Rev 2-3 Buildings of 7 Churches.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5209822"/>
          </a:xfrm>
          <a:prstGeom prst="rect">
            <a:avLst/>
          </a:prstGeom>
        </p:spPr>
      </p:pic>
      <p:sp>
        <p:nvSpPr>
          <p:cNvPr id="6" name="Text Box 1028"/>
          <p:cNvSpPr txBox="1">
            <a:spLocks noChangeArrowheads="1"/>
          </p:cNvSpPr>
          <p:nvPr/>
        </p:nvSpPr>
        <p:spPr bwMode="auto">
          <a:xfrm>
            <a:off x="4387273" y="2131076"/>
            <a:ext cx="4756729" cy="559015"/>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b="1" dirty="0">
                <a:solidFill>
                  <a:srgbClr val="E5E5FF"/>
                </a:solidFill>
                <a:effectLst>
                  <a:outerShdw blurRad="38100" dist="38100" dir="2700000" algn="tl">
                    <a:srgbClr val="000000"/>
                  </a:outerShdw>
                </a:effectLst>
                <a:latin typeface="Arial" charset="0"/>
                <a:cs typeface="Arial" charset="0"/>
              </a:rPr>
              <a:t>The Writing Ministry of Jesus</a:t>
            </a:r>
          </a:p>
        </p:txBody>
      </p:sp>
      <p:sp>
        <p:nvSpPr>
          <p:cNvPr id="7" name="Text Box 1028"/>
          <p:cNvSpPr txBox="1">
            <a:spLocks noChangeArrowheads="1"/>
          </p:cNvSpPr>
          <p:nvPr/>
        </p:nvSpPr>
        <p:spPr bwMode="auto">
          <a:xfrm>
            <a:off x="1" y="513497"/>
            <a:ext cx="9144001" cy="609450"/>
          </a:xfrm>
          <a:prstGeom prst="rect">
            <a:avLst/>
          </a:prstGeom>
          <a:solidFill>
            <a:schemeClr val="tx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en-US" sz="3600" b="1" dirty="0">
                <a:solidFill>
                  <a:srgbClr val="E5E5FF"/>
                </a:solidFill>
                <a:effectLst>
                  <a:outerShdw blurRad="38100" dist="38100" dir="2700000" algn="tl">
                    <a:srgbClr val="000000"/>
                  </a:outerShdw>
                </a:effectLst>
                <a:latin typeface="Arial" charset="0"/>
                <a:cs typeface="Arial" charset="0"/>
              </a:rPr>
              <a:t>The Seven Churches of Revelation</a:t>
            </a:r>
          </a:p>
        </p:txBody>
      </p:sp>
    </p:spTree>
    <p:extLst>
      <p:ext uri="{BB962C8B-B14F-4D97-AF65-F5344CB8AC3E}">
        <p14:creationId xmlns:p14="http://schemas.microsoft.com/office/powerpoint/2010/main" val="733467432"/>
      </p:ext>
    </p:extLst>
  </p:cSld>
  <p:clrMapOvr>
    <a:overrideClrMapping bg1="lt1" tx1="dk1" bg2="lt2" tx2="dk2" accent1="accent1" accent2="accent2" accent3="accent3" accent4="accent4" accent5="accent5" accent6="accent6" hlink="hlink" folHlink="folHlink"/>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03218"/>
            <a:ext cx="9144000" cy="980728"/>
          </a:xfrm>
          <a:solidFill>
            <a:schemeClr val="tx1"/>
          </a:solidFill>
        </p:spPr>
        <p:txBody>
          <a:bodyPr/>
          <a:lstStyle/>
          <a:p>
            <a:r>
              <a:rPr lang="en-US" b="1" dirty="0">
                <a:latin typeface="Arial" charset="0"/>
                <a:ea typeface="ＭＳ Ｐゴシック" charset="0"/>
              </a:rPr>
              <a:t>What was Laodicea like?</a:t>
            </a:r>
          </a:p>
        </p:txBody>
      </p:sp>
      <p:pic>
        <p:nvPicPr>
          <p:cNvPr id="2" name="Picture 1"/>
          <p:cNvPicPr>
            <a:picLocks noChangeAspect="1"/>
          </p:cNvPicPr>
          <p:nvPr/>
        </p:nvPicPr>
        <p:blipFill>
          <a:blip r:embed="rId3"/>
          <a:stretch>
            <a:fillRect/>
          </a:stretch>
        </p:blipFill>
        <p:spPr>
          <a:xfrm>
            <a:off x="42271" y="583538"/>
            <a:ext cx="9122599" cy="5131462"/>
          </a:xfrm>
          <a:prstGeom prst="rect">
            <a:avLst/>
          </a:prstGeom>
        </p:spPr>
      </p:pic>
    </p:spTree>
    <p:extLst>
      <p:ext uri="{BB962C8B-B14F-4D97-AF65-F5344CB8AC3E}">
        <p14:creationId xmlns:p14="http://schemas.microsoft.com/office/powerpoint/2010/main" val="346615900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aodicea" descr="Laodicea">
            <a:hlinkClick r:id="" action="ppaction://media"/>
            <a:extLst>
              <a:ext uri="{FF2B5EF4-FFF2-40B4-BE49-F238E27FC236}">
                <a16:creationId xmlns:a16="http://schemas.microsoft.com/office/drawing/2014/main" id="{6B1D658F-2638-1941-8657-2F12D8338B2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0" y="3174"/>
            <a:ext cx="9137650" cy="6999051"/>
          </a:xfrm>
          <a:prstGeom prst="rect">
            <a:avLst/>
          </a:prstGeom>
        </p:spPr>
      </p:pic>
      <p:sp>
        <p:nvSpPr>
          <p:cNvPr id="111618" name="Rectangle 2"/>
          <p:cNvSpPr>
            <a:spLocks noGrp="1" noChangeArrowheads="1"/>
          </p:cNvSpPr>
          <p:nvPr>
            <p:ph type="ctrTitle"/>
          </p:nvPr>
        </p:nvSpPr>
        <p:spPr>
          <a:xfrm>
            <a:off x="0" y="6271708"/>
            <a:ext cx="9144000" cy="727398"/>
          </a:xfrm>
          <a:solidFill>
            <a:schemeClr val="tx1"/>
          </a:solidFill>
        </p:spPr>
        <p:txBody>
          <a:bodyPr/>
          <a:lstStyle/>
          <a:p>
            <a:r>
              <a:rPr lang="en-US" b="1" dirty="0">
                <a:latin typeface="Arial" charset="0"/>
                <a:ea typeface="ＭＳ Ｐゴシック" charset="0"/>
              </a:rPr>
              <a:t>Laodicea Video</a:t>
            </a:r>
          </a:p>
        </p:txBody>
      </p:sp>
    </p:spTree>
    <p:extLst>
      <p:ext uri="{BB962C8B-B14F-4D97-AF65-F5344CB8AC3E}">
        <p14:creationId xmlns:p14="http://schemas.microsoft.com/office/powerpoint/2010/main" val="410417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6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Trailes</a:t>
            </a:r>
          </a:p>
        </p:txBody>
      </p:sp>
      <p:sp>
        <p:nvSpPr>
          <p:cNvPr id="24" name="TextBox 23"/>
          <p:cNvSpPr txBox="1"/>
          <p:nvPr/>
        </p:nvSpPr>
        <p:spPr>
          <a:xfrm>
            <a:off x="370840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Nysa</a:t>
            </a:r>
          </a:p>
        </p:txBody>
      </p:sp>
      <p:sp>
        <p:nvSpPr>
          <p:cNvPr id="778244" name="Title 1"/>
          <p:cNvSpPr>
            <a:spLocks noGrp="1"/>
          </p:cNvSpPr>
          <p:nvPr>
            <p:ph type="title"/>
          </p:nvPr>
        </p:nvSpPr>
        <p:spPr>
          <a:xfrm>
            <a:off x="-31750" y="-26988"/>
            <a:ext cx="9212263" cy="719138"/>
          </a:xfrm>
        </p:spPr>
        <p:txBody>
          <a:bodyPr/>
          <a:lstStyle/>
          <a:p>
            <a:r>
              <a:rPr lang="en-US">
                <a:latin typeface="Arial" charset="0"/>
                <a:ea typeface="ＭＳ Ｐゴシック" charset="0"/>
              </a:rPr>
              <a:t>The 7 Churches (Rev. 2–3)</a:t>
            </a: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Erythrae</a:t>
            </a: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Aphrodisias</a:t>
            </a: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Eumenia</a:t>
            </a: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Aezani</a:t>
            </a: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Alabanda</a:t>
            </a: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Lebedus</a:t>
            </a: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Adramyttium</a:t>
            </a: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Patmos</a:t>
            </a: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8703" y="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345</a:t>
            </a:r>
          </a:p>
        </p:txBody>
      </p:sp>
    </p:spTree>
    <p:extLst>
      <p:ext uri="{BB962C8B-B14F-4D97-AF65-F5344CB8AC3E}">
        <p14:creationId xmlns:p14="http://schemas.microsoft.com/office/powerpoint/2010/main" val="28593526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63" grpId="0" animBg="1"/>
      <p:bldP spid="5" grpId="0" animBg="1"/>
      <p:bldP spid="9" grpId="0" animBg="1"/>
      <p:bldP spid="11" grpId="0" animBg="1"/>
      <p:bldP spid="13" grpId="0" animBg="1"/>
      <p:bldP spid="15" grpId="0" animBg="1"/>
      <p:bldP spid="17" grpId="0" animBg="1"/>
      <p:bldP spid="19"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266480" cy="5596954"/>
          </a:xfrm>
          <a:prstGeom prst="rect">
            <a:avLst/>
          </a:prstGeom>
        </p:spPr>
      </p:pic>
      <p:sp>
        <p:nvSpPr>
          <p:cNvPr id="610308" name="Text Box 1028"/>
          <p:cNvSpPr txBox="1">
            <a:spLocks noChangeArrowheads="1"/>
          </p:cNvSpPr>
          <p:nvPr/>
        </p:nvSpPr>
        <p:spPr bwMode="auto">
          <a:xfrm>
            <a:off x="-20651" y="5625176"/>
            <a:ext cx="9144000" cy="116214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en-US" sz="4800" b="1" i="1" dirty="0">
                <a:solidFill>
                  <a:srgbClr val="E5E5FF"/>
                </a:solidFill>
                <a:effectLst>
                  <a:outerShdw blurRad="38100" dist="38100" dir="2700000" algn="tl">
                    <a:srgbClr val="000000"/>
                  </a:outerShdw>
                </a:effectLst>
                <a:latin typeface="Arial" charset="0"/>
                <a:cs typeface="Arial" charset="0"/>
              </a:rPr>
              <a:t>Laodicea</a:t>
            </a:r>
            <a:r>
              <a:rPr lang="fr-FR" sz="4800" b="1" i="1" dirty="0">
                <a:solidFill>
                  <a:srgbClr val="E5E5FF"/>
                </a:solidFill>
                <a:effectLst>
                  <a:outerShdw blurRad="38100" dist="38100" dir="2700000" algn="tl">
                    <a:srgbClr val="000000"/>
                  </a:outerShdw>
                </a:effectLst>
                <a:latin typeface="Arial" charset="0"/>
                <a:cs typeface="Arial" charset="0"/>
              </a:rPr>
              <a:t>'</a:t>
            </a:r>
            <a:r>
              <a:rPr lang="en-US" sz="4800" b="1" i="1" dirty="0">
                <a:solidFill>
                  <a:srgbClr val="E5E5FF"/>
                </a:solidFill>
                <a:effectLst>
                  <a:outerShdw blurRad="38100" dist="38100" dir="2700000" algn="tl">
                    <a:srgbClr val="000000"/>
                  </a:outerShdw>
                </a:effectLst>
                <a:latin typeface="Arial" charset="0"/>
                <a:cs typeface="Arial" charset="0"/>
              </a:rPr>
              <a:t>s strategic location</a:t>
            </a:r>
          </a:p>
        </p:txBody>
      </p:sp>
      <p:sp>
        <p:nvSpPr>
          <p:cNvPr id="86019" name="Rectangle 1029"/>
          <p:cNvSpPr>
            <a:spLocks noGrp="1" noChangeArrowheads="1"/>
          </p:cNvSpPr>
          <p:nvPr>
            <p:ph type="ctrTitle"/>
          </p:nvPr>
        </p:nvSpPr>
        <p:spPr>
          <a:xfrm>
            <a:off x="3054987" y="1"/>
            <a:ext cx="6211493" cy="958532"/>
          </a:xfrm>
          <a:solidFill>
            <a:schemeClr val="tx1"/>
          </a:solidFill>
          <a:effectLst>
            <a:outerShdw blurRad="50800" dist="38100" dir="2700000">
              <a:srgbClr val="000000">
                <a:alpha val="43000"/>
              </a:srgbClr>
            </a:outerShdw>
          </a:effectLst>
        </p:spPr>
        <p:txBody>
          <a:bodyPr/>
          <a:lstStyle/>
          <a:p>
            <a:pPr eaLnBrk="1" hangingPunct="1">
              <a:defRPr/>
            </a:pPr>
            <a:r>
              <a:rPr lang="en-US" b="1" dirty="0">
                <a:solidFill>
                  <a:schemeClr val="bg1"/>
                </a:solidFill>
                <a:latin typeface="Arial" charset="0"/>
                <a:ea typeface="ＭＳ Ｐゴシック" charset="0"/>
                <a:cs typeface="Arial Rounded MT Bold" charset="0"/>
              </a:rPr>
              <a:t>Lycus River Valley</a:t>
            </a:r>
            <a:endParaRPr lang="en-US" sz="2000" b="1" dirty="0">
              <a:solidFill>
                <a:schemeClr val="bg1"/>
              </a:solidFill>
              <a:latin typeface="Arial Rounded MT Bold" charset="0"/>
              <a:ea typeface="ＭＳ Ｐゴシック" charset="0"/>
              <a:cs typeface="Arial Rounded MT Bold" charset="0"/>
            </a:endParaRPr>
          </a:p>
        </p:txBody>
      </p:sp>
      <p:sp>
        <p:nvSpPr>
          <p:cNvPr id="6" name="Text Box 1028"/>
          <p:cNvSpPr txBox="1">
            <a:spLocks noChangeArrowheads="1"/>
          </p:cNvSpPr>
          <p:nvPr/>
        </p:nvSpPr>
        <p:spPr bwMode="auto">
          <a:xfrm>
            <a:off x="3693665" y="1508032"/>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en-US" sz="2800" b="1" dirty="0">
                <a:solidFill>
                  <a:srgbClr val="E5E5FF"/>
                </a:solidFill>
                <a:effectLst>
                  <a:outerShdw blurRad="38100" dist="38100" dir="2700000" algn="tl">
                    <a:srgbClr val="000000"/>
                  </a:outerShdw>
                </a:effectLst>
                <a:latin typeface="Arial" charset="0"/>
                <a:cs typeface="Arial" charset="0"/>
              </a:rPr>
              <a:t>Hierapolis</a:t>
            </a:r>
          </a:p>
        </p:txBody>
      </p:sp>
      <p:sp>
        <p:nvSpPr>
          <p:cNvPr id="8" name="Text Box 1028"/>
          <p:cNvSpPr txBox="1">
            <a:spLocks noChangeArrowheads="1"/>
          </p:cNvSpPr>
          <p:nvPr/>
        </p:nvSpPr>
        <p:spPr bwMode="auto">
          <a:xfrm>
            <a:off x="1046008" y="2980222"/>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en-US" sz="2800" b="1" dirty="0">
                <a:solidFill>
                  <a:srgbClr val="E5E5FF"/>
                </a:solidFill>
                <a:effectLst>
                  <a:outerShdw blurRad="38100" dist="38100" dir="2700000" algn="tl">
                    <a:srgbClr val="000000"/>
                  </a:outerShdw>
                </a:effectLst>
                <a:latin typeface="Arial" charset="0"/>
                <a:cs typeface="Arial" charset="0"/>
              </a:rPr>
              <a:t>Laodicea</a:t>
            </a:r>
          </a:p>
        </p:txBody>
      </p:sp>
      <p:sp>
        <p:nvSpPr>
          <p:cNvPr id="9" name="Text Box 1028"/>
          <p:cNvSpPr txBox="1">
            <a:spLocks noChangeArrowheads="1"/>
          </p:cNvSpPr>
          <p:nvPr/>
        </p:nvSpPr>
        <p:spPr bwMode="auto">
          <a:xfrm rot="20802301">
            <a:off x="0" y="881380"/>
            <a:ext cx="2392351" cy="458409"/>
          </a:xfrm>
          <a:prstGeom prst="rect">
            <a:avLst/>
          </a:prstGeom>
          <a:solidFill>
            <a:schemeClr val="accent2"/>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en-US" sz="2800" b="1" dirty="0">
                <a:solidFill>
                  <a:srgbClr val="E5E5FF"/>
                </a:solidFill>
                <a:effectLst>
                  <a:outerShdw blurRad="38100" dist="38100" dir="2700000" algn="tl">
                    <a:srgbClr val="000000"/>
                  </a:outerShdw>
                </a:effectLst>
                <a:latin typeface="Arial" charset="0"/>
                <a:cs typeface="Arial" charset="0"/>
              </a:rPr>
              <a:t>Meander R.</a:t>
            </a:r>
          </a:p>
        </p:txBody>
      </p:sp>
      <p:sp>
        <p:nvSpPr>
          <p:cNvPr id="10" name="Text Box 1028"/>
          <p:cNvSpPr txBox="1">
            <a:spLocks noChangeArrowheads="1"/>
          </p:cNvSpPr>
          <p:nvPr/>
        </p:nvSpPr>
        <p:spPr bwMode="auto">
          <a:xfrm rot="1978667">
            <a:off x="3395579" y="2646007"/>
            <a:ext cx="2392351" cy="458409"/>
          </a:xfrm>
          <a:prstGeom prst="rect">
            <a:avLst/>
          </a:prstGeom>
          <a:solidFill>
            <a:schemeClr val="accent2"/>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en-US" sz="2800" b="1" dirty="0">
                <a:solidFill>
                  <a:srgbClr val="E5E5FF"/>
                </a:solidFill>
                <a:effectLst>
                  <a:outerShdw blurRad="38100" dist="38100" dir="2700000" algn="tl">
                    <a:srgbClr val="000000"/>
                  </a:outerShdw>
                </a:effectLst>
                <a:latin typeface="Arial" charset="0"/>
                <a:cs typeface="Arial" charset="0"/>
              </a:rPr>
              <a:t>Lycus R.</a:t>
            </a:r>
          </a:p>
        </p:txBody>
      </p:sp>
      <p:sp>
        <p:nvSpPr>
          <p:cNvPr id="7" name="Text Box 1028"/>
          <p:cNvSpPr txBox="1">
            <a:spLocks noChangeArrowheads="1"/>
          </p:cNvSpPr>
          <p:nvPr/>
        </p:nvSpPr>
        <p:spPr bwMode="auto">
          <a:xfrm>
            <a:off x="5311012" y="3556895"/>
            <a:ext cx="2392351"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en-US" sz="2800" b="1" dirty="0">
                <a:solidFill>
                  <a:srgbClr val="E5E5FF"/>
                </a:solidFill>
                <a:effectLst>
                  <a:outerShdw blurRad="38100" dist="38100" dir="2700000" algn="tl">
                    <a:srgbClr val="000000"/>
                  </a:outerShdw>
                </a:effectLst>
                <a:latin typeface="Arial" charset="0"/>
                <a:cs typeface="Arial" charset="0"/>
              </a:rPr>
              <a:t>Colossae</a:t>
            </a:r>
          </a:p>
        </p:txBody>
      </p:sp>
      <p:sp>
        <p:nvSpPr>
          <p:cNvPr id="11" name="Freeform 10"/>
          <p:cNvSpPr/>
          <p:nvPr/>
        </p:nvSpPr>
        <p:spPr>
          <a:xfrm>
            <a:off x="-41415" y="1767134"/>
            <a:ext cx="9580579" cy="1808552"/>
          </a:xfrm>
          <a:custGeom>
            <a:avLst/>
            <a:gdLst>
              <a:gd name="connsiteX0" fmla="*/ 0 w 9580579"/>
              <a:gd name="connsiteY0" fmla="*/ 0 h 1808552"/>
              <a:gd name="connsiteX1" fmla="*/ 151854 w 9580579"/>
              <a:gd name="connsiteY1" fmla="*/ 55223 h 1808552"/>
              <a:gd name="connsiteX2" fmla="*/ 193269 w 9580579"/>
              <a:gd name="connsiteY2" fmla="*/ 69029 h 1808552"/>
              <a:gd name="connsiteX3" fmla="*/ 234683 w 9580579"/>
              <a:gd name="connsiteY3" fmla="*/ 82835 h 1808552"/>
              <a:gd name="connsiteX4" fmla="*/ 372732 w 9580579"/>
              <a:gd name="connsiteY4" fmla="*/ 110446 h 1808552"/>
              <a:gd name="connsiteX5" fmla="*/ 538390 w 9580579"/>
              <a:gd name="connsiteY5" fmla="*/ 138058 h 1808552"/>
              <a:gd name="connsiteX6" fmla="*/ 731658 w 9580579"/>
              <a:gd name="connsiteY6" fmla="*/ 124252 h 1808552"/>
              <a:gd name="connsiteX7" fmla="*/ 855902 w 9580579"/>
              <a:gd name="connsiteY7" fmla="*/ 151863 h 1808552"/>
              <a:gd name="connsiteX8" fmla="*/ 883512 w 9580579"/>
              <a:gd name="connsiteY8" fmla="*/ 179475 h 1808552"/>
              <a:gd name="connsiteX9" fmla="*/ 966341 w 9580579"/>
              <a:gd name="connsiteY9" fmla="*/ 207086 h 1808552"/>
              <a:gd name="connsiteX10" fmla="*/ 1573755 w 9580579"/>
              <a:gd name="connsiteY10" fmla="*/ 234698 h 1808552"/>
              <a:gd name="connsiteX11" fmla="*/ 1615170 w 9580579"/>
              <a:gd name="connsiteY11" fmla="*/ 248504 h 1808552"/>
              <a:gd name="connsiteX12" fmla="*/ 1697999 w 9580579"/>
              <a:gd name="connsiteY12" fmla="*/ 303727 h 1808552"/>
              <a:gd name="connsiteX13" fmla="*/ 1739414 w 9580579"/>
              <a:gd name="connsiteY13" fmla="*/ 317532 h 1808552"/>
              <a:gd name="connsiteX14" fmla="*/ 1918877 w 9580579"/>
              <a:gd name="connsiteY14" fmla="*/ 345144 h 1808552"/>
              <a:gd name="connsiteX15" fmla="*/ 2001706 w 9580579"/>
              <a:gd name="connsiteY15" fmla="*/ 386561 h 1808552"/>
              <a:gd name="connsiteX16" fmla="*/ 2056926 w 9580579"/>
              <a:gd name="connsiteY16" fmla="*/ 455590 h 1808552"/>
              <a:gd name="connsiteX17" fmla="*/ 2139755 w 9580579"/>
              <a:gd name="connsiteY17" fmla="*/ 483201 h 1808552"/>
              <a:gd name="connsiteX18" fmla="*/ 2333023 w 9580579"/>
              <a:gd name="connsiteY18" fmla="*/ 469395 h 1808552"/>
              <a:gd name="connsiteX19" fmla="*/ 2402048 w 9580579"/>
              <a:gd name="connsiteY19" fmla="*/ 455590 h 1808552"/>
              <a:gd name="connsiteX20" fmla="*/ 2512487 w 9580579"/>
              <a:gd name="connsiteY20" fmla="*/ 469395 h 1808552"/>
              <a:gd name="connsiteX21" fmla="*/ 2553901 w 9580579"/>
              <a:gd name="connsiteY21" fmla="*/ 483201 h 1808552"/>
              <a:gd name="connsiteX22" fmla="*/ 2747169 w 9580579"/>
              <a:gd name="connsiteY22" fmla="*/ 455590 h 1808552"/>
              <a:gd name="connsiteX23" fmla="*/ 2843803 w 9580579"/>
              <a:gd name="connsiteY23" fmla="*/ 483201 h 1808552"/>
              <a:gd name="connsiteX24" fmla="*/ 2926633 w 9580579"/>
              <a:gd name="connsiteY24" fmla="*/ 524618 h 1808552"/>
              <a:gd name="connsiteX25" fmla="*/ 2954242 w 9580579"/>
              <a:gd name="connsiteY25" fmla="*/ 552230 h 1808552"/>
              <a:gd name="connsiteX26" fmla="*/ 3037072 w 9580579"/>
              <a:gd name="connsiteY26" fmla="*/ 579841 h 1808552"/>
              <a:gd name="connsiteX27" fmla="*/ 3064681 w 9580579"/>
              <a:gd name="connsiteY27" fmla="*/ 607453 h 1808552"/>
              <a:gd name="connsiteX28" fmla="*/ 3119901 w 9580579"/>
              <a:gd name="connsiteY28" fmla="*/ 621259 h 1808552"/>
              <a:gd name="connsiteX29" fmla="*/ 3202730 w 9580579"/>
              <a:gd name="connsiteY29" fmla="*/ 648870 h 1808552"/>
              <a:gd name="connsiteX30" fmla="*/ 3244145 w 9580579"/>
              <a:gd name="connsiteY30" fmla="*/ 662676 h 1808552"/>
              <a:gd name="connsiteX31" fmla="*/ 3299364 w 9580579"/>
              <a:gd name="connsiteY31" fmla="*/ 745510 h 1808552"/>
              <a:gd name="connsiteX32" fmla="*/ 3340779 w 9580579"/>
              <a:gd name="connsiteY32" fmla="*/ 814539 h 1808552"/>
              <a:gd name="connsiteX33" fmla="*/ 3382193 w 9580579"/>
              <a:gd name="connsiteY33" fmla="*/ 938791 h 1808552"/>
              <a:gd name="connsiteX34" fmla="*/ 3395998 w 9580579"/>
              <a:gd name="connsiteY34" fmla="*/ 980208 h 1808552"/>
              <a:gd name="connsiteX35" fmla="*/ 3409803 w 9580579"/>
              <a:gd name="connsiteY35" fmla="*/ 1021625 h 1808552"/>
              <a:gd name="connsiteX36" fmla="*/ 3423608 w 9580579"/>
              <a:gd name="connsiteY36" fmla="*/ 1090654 h 1808552"/>
              <a:gd name="connsiteX37" fmla="*/ 3437413 w 9580579"/>
              <a:gd name="connsiteY37" fmla="*/ 1132071 h 1808552"/>
              <a:gd name="connsiteX38" fmla="*/ 3520242 w 9580579"/>
              <a:gd name="connsiteY38" fmla="*/ 1159682 h 1808552"/>
              <a:gd name="connsiteX39" fmla="*/ 3630681 w 9580579"/>
              <a:gd name="connsiteY39" fmla="*/ 1242517 h 1808552"/>
              <a:gd name="connsiteX40" fmla="*/ 3672096 w 9580579"/>
              <a:gd name="connsiteY40" fmla="*/ 1270128 h 1808552"/>
              <a:gd name="connsiteX41" fmla="*/ 3754925 w 9580579"/>
              <a:gd name="connsiteY41" fmla="*/ 1297740 h 1808552"/>
              <a:gd name="connsiteX42" fmla="*/ 3796339 w 9580579"/>
              <a:gd name="connsiteY42" fmla="*/ 1311545 h 1808552"/>
              <a:gd name="connsiteX43" fmla="*/ 3879169 w 9580579"/>
              <a:gd name="connsiteY43" fmla="*/ 1352963 h 1808552"/>
              <a:gd name="connsiteX44" fmla="*/ 3920583 w 9580579"/>
              <a:gd name="connsiteY44" fmla="*/ 1380574 h 1808552"/>
              <a:gd name="connsiteX45" fmla="*/ 4003412 w 9580579"/>
              <a:gd name="connsiteY45" fmla="*/ 1408186 h 1808552"/>
              <a:gd name="connsiteX46" fmla="*/ 4044827 w 9580579"/>
              <a:gd name="connsiteY46" fmla="*/ 1421991 h 1808552"/>
              <a:gd name="connsiteX47" fmla="*/ 4113851 w 9580579"/>
              <a:gd name="connsiteY47" fmla="*/ 1491020 h 1808552"/>
              <a:gd name="connsiteX48" fmla="*/ 4155266 w 9580579"/>
              <a:gd name="connsiteY48" fmla="*/ 1532437 h 1808552"/>
              <a:gd name="connsiteX49" fmla="*/ 4196681 w 9580579"/>
              <a:gd name="connsiteY49" fmla="*/ 1546243 h 1808552"/>
              <a:gd name="connsiteX50" fmla="*/ 4279510 w 9580579"/>
              <a:gd name="connsiteY50" fmla="*/ 1587660 h 1808552"/>
              <a:gd name="connsiteX51" fmla="*/ 4431363 w 9580579"/>
              <a:gd name="connsiteY51" fmla="*/ 1629077 h 1808552"/>
              <a:gd name="connsiteX52" fmla="*/ 4472778 w 9580579"/>
              <a:gd name="connsiteY52" fmla="*/ 1642883 h 1808552"/>
              <a:gd name="connsiteX53" fmla="*/ 4541802 w 9580579"/>
              <a:gd name="connsiteY53" fmla="*/ 1684300 h 1808552"/>
              <a:gd name="connsiteX54" fmla="*/ 4569412 w 9580579"/>
              <a:gd name="connsiteY54" fmla="*/ 1711912 h 1808552"/>
              <a:gd name="connsiteX55" fmla="*/ 4652241 w 9580579"/>
              <a:gd name="connsiteY55" fmla="*/ 1739523 h 1808552"/>
              <a:gd name="connsiteX56" fmla="*/ 4735070 w 9580579"/>
              <a:gd name="connsiteY56" fmla="*/ 1767135 h 1808552"/>
              <a:gd name="connsiteX57" fmla="*/ 4817900 w 9580579"/>
              <a:gd name="connsiteY57" fmla="*/ 1794746 h 1808552"/>
              <a:gd name="connsiteX58" fmla="*/ 4859314 w 9580579"/>
              <a:gd name="connsiteY58" fmla="*/ 1808552 h 1808552"/>
              <a:gd name="connsiteX59" fmla="*/ 5052582 w 9580579"/>
              <a:gd name="connsiteY59" fmla="*/ 1794746 h 1808552"/>
              <a:gd name="connsiteX60" fmla="*/ 5135412 w 9580579"/>
              <a:gd name="connsiteY60" fmla="*/ 1767135 h 1808552"/>
              <a:gd name="connsiteX61" fmla="*/ 5176826 w 9580579"/>
              <a:gd name="connsiteY61" fmla="*/ 1753329 h 1808552"/>
              <a:gd name="connsiteX62" fmla="*/ 5273460 w 9580579"/>
              <a:gd name="connsiteY62" fmla="*/ 1739523 h 1808552"/>
              <a:gd name="connsiteX63" fmla="*/ 5397704 w 9580579"/>
              <a:gd name="connsiteY63" fmla="*/ 1725718 h 1808552"/>
              <a:gd name="connsiteX64" fmla="*/ 5466728 w 9580579"/>
              <a:gd name="connsiteY64" fmla="*/ 1711912 h 1808552"/>
              <a:gd name="connsiteX65" fmla="*/ 5508143 w 9580579"/>
              <a:gd name="connsiteY65" fmla="*/ 1698106 h 1808552"/>
              <a:gd name="connsiteX66" fmla="*/ 5632387 w 9580579"/>
              <a:gd name="connsiteY66" fmla="*/ 1684300 h 1808552"/>
              <a:gd name="connsiteX67" fmla="*/ 5715216 w 9580579"/>
              <a:gd name="connsiteY67" fmla="*/ 1684300 h 1808552"/>
              <a:gd name="connsiteX68" fmla="*/ 5908484 w 9580579"/>
              <a:gd name="connsiteY68" fmla="*/ 1656689 h 1808552"/>
              <a:gd name="connsiteX69" fmla="*/ 5991313 w 9580579"/>
              <a:gd name="connsiteY69" fmla="*/ 1629077 h 1808552"/>
              <a:gd name="connsiteX70" fmla="*/ 6032728 w 9580579"/>
              <a:gd name="connsiteY70" fmla="*/ 1615272 h 1808552"/>
              <a:gd name="connsiteX71" fmla="*/ 6101752 w 9580579"/>
              <a:gd name="connsiteY71" fmla="*/ 1560049 h 1808552"/>
              <a:gd name="connsiteX72" fmla="*/ 6143167 w 9580579"/>
              <a:gd name="connsiteY72" fmla="*/ 1546243 h 1808552"/>
              <a:gd name="connsiteX73" fmla="*/ 6253606 w 9580579"/>
              <a:gd name="connsiteY73" fmla="*/ 1491020 h 1808552"/>
              <a:gd name="connsiteX74" fmla="*/ 6295021 w 9580579"/>
              <a:gd name="connsiteY74" fmla="*/ 1477214 h 1808552"/>
              <a:gd name="connsiteX75" fmla="*/ 6336435 w 9580579"/>
              <a:gd name="connsiteY75" fmla="*/ 1463409 h 1808552"/>
              <a:gd name="connsiteX76" fmla="*/ 6446874 w 9580579"/>
              <a:gd name="connsiteY76" fmla="*/ 1408186 h 1808552"/>
              <a:gd name="connsiteX77" fmla="*/ 6529703 w 9580579"/>
              <a:gd name="connsiteY77" fmla="*/ 1380574 h 1808552"/>
              <a:gd name="connsiteX78" fmla="*/ 6571118 w 9580579"/>
              <a:gd name="connsiteY78" fmla="*/ 1366768 h 1808552"/>
              <a:gd name="connsiteX79" fmla="*/ 6709167 w 9580579"/>
              <a:gd name="connsiteY79" fmla="*/ 1339157 h 1808552"/>
              <a:gd name="connsiteX80" fmla="*/ 6791996 w 9580579"/>
              <a:gd name="connsiteY80" fmla="*/ 1311545 h 1808552"/>
              <a:gd name="connsiteX81" fmla="*/ 6916240 w 9580579"/>
              <a:gd name="connsiteY81" fmla="*/ 1283934 h 1808552"/>
              <a:gd name="connsiteX82" fmla="*/ 6999069 w 9580579"/>
              <a:gd name="connsiteY82" fmla="*/ 1256322 h 1808552"/>
              <a:gd name="connsiteX83" fmla="*/ 7068093 w 9580579"/>
              <a:gd name="connsiteY83" fmla="*/ 1242517 h 1808552"/>
              <a:gd name="connsiteX84" fmla="*/ 7206142 w 9580579"/>
              <a:gd name="connsiteY84" fmla="*/ 1201100 h 1808552"/>
              <a:gd name="connsiteX85" fmla="*/ 7371800 w 9580579"/>
              <a:gd name="connsiteY85" fmla="*/ 1187294 h 1808552"/>
              <a:gd name="connsiteX86" fmla="*/ 7509849 w 9580579"/>
              <a:gd name="connsiteY86" fmla="*/ 1159682 h 1808552"/>
              <a:gd name="connsiteX87" fmla="*/ 7620288 w 9580579"/>
              <a:gd name="connsiteY87" fmla="*/ 1132071 h 1808552"/>
              <a:gd name="connsiteX88" fmla="*/ 7937800 w 9580579"/>
              <a:gd name="connsiteY88" fmla="*/ 1104459 h 1808552"/>
              <a:gd name="connsiteX89" fmla="*/ 8006824 w 9580579"/>
              <a:gd name="connsiteY89" fmla="*/ 1090654 h 1808552"/>
              <a:gd name="connsiteX90" fmla="*/ 8158678 w 9580579"/>
              <a:gd name="connsiteY90" fmla="*/ 1049236 h 1808552"/>
              <a:gd name="connsiteX91" fmla="*/ 8241507 w 9580579"/>
              <a:gd name="connsiteY91" fmla="*/ 1035431 h 1808552"/>
              <a:gd name="connsiteX92" fmla="*/ 8393361 w 9580579"/>
              <a:gd name="connsiteY92" fmla="*/ 1021625 h 1808552"/>
              <a:gd name="connsiteX93" fmla="*/ 8517604 w 9580579"/>
              <a:gd name="connsiteY93" fmla="*/ 1007819 h 1808552"/>
              <a:gd name="connsiteX94" fmla="*/ 8600434 w 9580579"/>
              <a:gd name="connsiteY94" fmla="*/ 1021625 h 1808552"/>
              <a:gd name="connsiteX95" fmla="*/ 8641848 w 9580579"/>
              <a:gd name="connsiteY95" fmla="*/ 1035431 h 1808552"/>
              <a:gd name="connsiteX96" fmla="*/ 8724678 w 9580579"/>
              <a:gd name="connsiteY96" fmla="*/ 1049236 h 1808552"/>
              <a:gd name="connsiteX97" fmla="*/ 8959360 w 9580579"/>
              <a:gd name="connsiteY97" fmla="*/ 1076848 h 1808552"/>
              <a:gd name="connsiteX98" fmla="*/ 9000775 w 9580579"/>
              <a:gd name="connsiteY98" fmla="*/ 1090654 h 1808552"/>
              <a:gd name="connsiteX99" fmla="*/ 9028385 w 9580579"/>
              <a:gd name="connsiteY99" fmla="*/ 1132071 h 1808552"/>
              <a:gd name="connsiteX100" fmla="*/ 9111214 w 9580579"/>
              <a:gd name="connsiteY100" fmla="*/ 1159682 h 1808552"/>
              <a:gd name="connsiteX101" fmla="*/ 9152628 w 9580579"/>
              <a:gd name="connsiteY101" fmla="*/ 1173488 h 1808552"/>
              <a:gd name="connsiteX102" fmla="*/ 9235458 w 9580579"/>
              <a:gd name="connsiteY102" fmla="*/ 1201100 h 1808552"/>
              <a:gd name="connsiteX103" fmla="*/ 9276872 w 9580579"/>
              <a:gd name="connsiteY103" fmla="*/ 1214905 h 1808552"/>
              <a:gd name="connsiteX104" fmla="*/ 9345897 w 9580579"/>
              <a:gd name="connsiteY104" fmla="*/ 1270128 h 1808552"/>
              <a:gd name="connsiteX105" fmla="*/ 9373506 w 9580579"/>
              <a:gd name="connsiteY105" fmla="*/ 1297740 h 1808552"/>
              <a:gd name="connsiteX106" fmla="*/ 9456336 w 9580579"/>
              <a:gd name="connsiteY106" fmla="*/ 1325351 h 1808552"/>
              <a:gd name="connsiteX107" fmla="*/ 9539165 w 9580579"/>
              <a:gd name="connsiteY107" fmla="*/ 1352963 h 1808552"/>
              <a:gd name="connsiteX108" fmla="*/ 9580579 w 9580579"/>
              <a:gd name="connsiteY108" fmla="*/ 1366768 h 180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9580579" h="1808552">
                <a:moveTo>
                  <a:pt x="0" y="0"/>
                </a:moveTo>
                <a:cubicBezTo>
                  <a:pt x="96050" y="38423"/>
                  <a:pt x="45512" y="19774"/>
                  <a:pt x="151854" y="55223"/>
                </a:cubicBezTo>
                <a:lnTo>
                  <a:pt x="193269" y="69029"/>
                </a:lnTo>
                <a:cubicBezTo>
                  <a:pt x="207074" y="73631"/>
                  <a:pt x="220414" y="79981"/>
                  <a:pt x="234683" y="82835"/>
                </a:cubicBezTo>
                <a:cubicBezTo>
                  <a:pt x="280699" y="92039"/>
                  <a:pt x="326276" y="103809"/>
                  <a:pt x="372732" y="110446"/>
                </a:cubicBezTo>
                <a:cubicBezTo>
                  <a:pt x="492594" y="127571"/>
                  <a:pt x="437460" y="117870"/>
                  <a:pt x="538390" y="138058"/>
                </a:cubicBezTo>
                <a:cubicBezTo>
                  <a:pt x="602813" y="133456"/>
                  <a:pt x="667071" y="124252"/>
                  <a:pt x="731658" y="124252"/>
                </a:cubicBezTo>
                <a:cubicBezTo>
                  <a:pt x="780247" y="124252"/>
                  <a:pt x="813196" y="137627"/>
                  <a:pt x="855902" y="151863"/>
                </a:cubicBezTo>
                <a:cubicBezTo>
                  <a:pt x="865105" y="161067"/>
                  <a:pt x="871870" y="173654"/>
                  <a:pt x="883512" y="179475"/>
                </a:cubicBezTo>
                <a:cubicBezTo>
                  <a:pt x="909542" y="192491"/>
                  <a:pt x="938731" y="197882"/>
                  <a:pt x="966341" y="207086"/>
                </a:cubicBezTo>
                <a:cubicBezTo>
                  <a:pt x="1186796" y="280575"/>
                  <a:pt x="993159" y="220536"/>
                  <a:pt x="1573755" y="234698"/>
                </a:cubicBezTo>
                <a:cubicBezTo>
                  <a:pt x="1587560" y="239300"/>
                  <a:pt x="1602450" y="241437"/>
                  <a:pt x="1615170" y="248504"/>
                </a:cubicBezTo>
                <a:cubicBezTo>
                  <a:pt x="1644177" y="264620"/>
                  <a:pt x="1666518" y="293233"/>
                  <a:pt x="1697999" y="303727"/>
                </a:cubicBezTo>
                <a:cubicBezTo>
                  <a:pt x="1711804" y="308329"/>
                  <a:pt x="1725297" y="314003"/>
                  <a:pt x="1739414" y="317532"/>
                </a:cubicBezTo>
                <a:cubicBezTo>
                  <a:pt x="1802661" y="333345"/>
                  <a:pt x="1851810" y="336760"/>
                  <a:pt x="1918877" y="345144"/>
                </a:cubicBezTo>
                <a:cubicBezTo>
                  <a:pt x="1952561" y="356373"/>
                  <a:pt x="1974945" y="359799"/>
                  <a:pt x="2001706" y="386561"/>
                </a:cubicBezTo>
                <a:cubicBezTo>
                  <a:pt x="2021212" y="406068"/>
                  <a:pt x="2029605" y="441929"/>
                  <a:pt x="2056926" y="455590"/>
                </a:cubicBezTo>
                <a:cubicBezTo>
                  <a:pt x="2082956" y="468606"/>
                  <a:pt x="2139755" y="483201"/>
                  <a:pt x="2139755" y="483201"/>
                </a:cubicBezTo>
                <a:cubicBezTo>
                  <a:pt x="2204178" y="478599"/>
                  <a:pt x="2268791" y="476157"/>
                  <a:pt x="2333023" y="469395"/>
                </a:cubicBezTo>
                <a:cubicBezTo>
                  <a:pt x="2356358" y="466939"/>
                  <a:pt x="2378584" y="455590"/>
                  <a:pt x="2402048" y="455590"/>
                </a:cubicBezTo>
                <a:cubicBezTo>
                  <a:pt x="2439147" y="455590"/>
                  <a:pt x="2475674" y="464793"/>
                  <a:pt x="2512487" y="469395"/>
                </a:cubicBezTo>
                <a:cubicBezTo>
                  <a:pt x="2526292" y="473997"/>
                  <a:pt x="2539349" y="483201"/>
                  <a:pt x="2553901" y="483201"/>
                </a:cubicBezTo>
                <a:cubicBezTo>
                  <a:pt x="2588447" y="483201"/>
                  <a:pt x="2705959" y="462458"/>
                  <a:pt x="2747169" y="455590"/>
                </a:cubicBezTo>
                <a:cubicBezTo>
                  <a:pt x="2764867" y="460015"/>
                  <a:pt x="2823994" y="473296"/>
                  <a:pt x="2843803" y="483201"/>
                </a:cubicBezTo>
                <a:cubicBezTo>
                  <a:pt x="2950836" y="536722"/>
                  <a:pt x="2822546" y="489922"/>
                  <a:pt x="2926633" y="524618"/>
                </a:cubicBezTo>
                <a:cubicBezTo>
                  <a:pt x="2935836" y="533822"/>
                  <a:pt x="2942601" y="546409"/>
                  <a:pt x="2954242" y="552230"/>
                </a:cubicBezTo>
                <a:cubicBezTo>
                  <a:pt x="2980273" y="565246"/>
                  <a:pt x="3037072" y="579841"/>
                  <a:pt x="3037072" y="579841"/>
                </a:cubicBezTo>
                <a:cubicBezTo>
                  <a:pt x="3046275" y="589045"/>
                  <a:pt x="3053040" y="601632"/>
                  <a:pt x="3064681" y="607453"/>
                </a:cubicBezTo>
                <a:cubicBezTo>
                  <a:pt x="3081651" y="615939"/>
                  <a:pt x="3101728" y="615807"/>
                  <a:pt x="3119901" y="621259"/>
                </a:cubicBezTo>
                <a:cubicBezTo>
                  <a:pt x="3147777" y="629622"/>
                  <a:pt x="3175120" y="639666"/>
                  <a:pt x="3202730" y="648870"/>
                </a:cubicBezTo>
                <a:lnTo>
                  <a:pt x="3244145" y="662676"/>
                </a:lnTo>
                <a:cubicBezTo>
                  <a:pt x="3262551" y="690287"/>
                  <a:pt x="3288871" y="714029"/>
                  <a:pt x="3299364" y="745510"/>
                </a:cubicBezTo>
                <a:cubicBezTo>
                  <a:pt x="3317285" y="799275"/>
                  <a:pt x="3302879" y="776637"/>
                  <a:pt x="3340779" y="814539"/>
                </a:cubicBezTo>
                <a:lnTo>
                  <a:pt x="3382193" y="938791"/>
                </a:lnTo>
                <a:lnTo>
                  <a:pt x="3395998" y="980208"/>
                </a:lnTo>
                <a:cubicBezTo>
                  <a:pt x="3400600" y="994014"/>
                  <a:pt x="3406949" y="1007355"/>
                  <a:pt x="3409803" y="1021625"/>
                </a:cubicBezTo>
                <a:cubicBezTo>
                  <a:pt x="3414405" y="1044635"/>
                  <a:pt x="3417917" y="1067889"/>
                  <a:pt x="3423608" y="1090654"/>
                </a:cubicBezTo>
                <a:cubicBezTo>
                  <a:pt x="3427137" y="1104772"/>
                  <a:pt x="3425571" y="1123612"/>
                  <a:pt x="3437413" y="1132071"/>
                </a:cubicBezTo>
                <a:cubicBezTo>
                  <a:pt x="3461095" y="1148988"/>
                  <a:pt x="3520242" y="1159682"/>
                  <a:pt x="3520242" y="1159682"/>
                </a:cubicBezTo>
                <a:cubicBezTo>
                  <a:pt x="3571315" y="1210758"/>
                  <a:pt x="3537024" y="1180076"/>
                  <a:pt x="3630681" y="1242517"/>
                </a:cubicBezTo>
                <a:cubicBezTo>
                  <a:pt x="3644486" y="1251721"/>
                  <a:pt x="3656356" y="1264881"/>
                  <a:pt x="3672096" y="1270128"/>
                </a:cubicBezTo>
                <a:lnTo>
                  <a:pt x="3754925" y="1297740"/>
                </a:lnTo>
                <a:lnTo>
                  <a:pt x="3796339" y="1311545"/>
                </a:lnTo>
                <a:cubicBezTo>
                  <a:pt x="3915025" y="1390675"/>
                  <a:pt x="3764862" y="1295806"/>
                  <a:pt x="3879169" y="1352963"/>
                </a:cubicBezTo>
                <a:cubicBezTo>
                  <a:pt x="3894009" y="1360383"/>
                  <a:pt x="3905422" y="1373835"/>
                  <a:pt x="3920583" y="1380574"/>
                </a:cubicBezTo>
                <a:cubicBezTo>
                  <a:pt x="3947178" y="1392395"/>
                  <a:pt x="3975802" y="1398982"/>
                  <a:pt x="4003412" y="1408186"/>
                </a:cubicBezTo>
                <a:lnTo>
                  <a:pt x="4044827" y="1421991"/>
                </a:lnTo>
                <a:lnTo>
                  <a:pt x="4113851" y="1491020"/>
                </a:lnTo>
                <a:cubicBezTo>
                  <a:pt x="4127656" y="1504826"/>
                  <a:pt x="4136744" y="1526263"/>
                  <a:pt x="4155266" y="1532437"/>
                </a:cubicBezTo>
                <a:cubicBezTo>
                  <a:pt x="4169071" y="1537039"/>
                  <a:pt x="4183666" y="1539735"/>
                  <a:pt x="4196681" y="1546243"/>
                </a:cubicBezTo>
                <a:cubicBezTo>
                  <a:pt x="4264162" y="1579986"/>
                  <a:pt x="4210111" y="1570309"/>
                  <a:pt x="4279510" y="1587660"/>
                </a:cubicBezTo>
                <a:cubicBezTo>
                  <a:pt x="4435611" y="1626688"/>
                  <a:pt x="4253665" y="1569841"/>
                  <a:pt x="4431363" y="1629077"/>
                </a:cubicBezTo>
                <a:lnTo>
                  <a:pt x="4472778" y="1642883"/>
                </a:lnTo>
                <a:cubicBezTo>
                  <a:pt x="4542737" y="1712847"/>
                  <a:pt x="4452198" y="1630534"/>
                  <a:pt x="4541802" y="1684300"/>
                </a:cubicBezTo>
                <a:cubicBezTo>
                  <a:pt x="4552963" y="1690997"/>
                  <a:pt x="4557770" y="1706091"/>
                  <a:pt x="4569412" y="1711912"/>
                </a:cubicBezTo>
                <a:cubicBezTo>
                  <a:pt x="4595442" y="1724928"/>
                  <a:pt x="4624631" y="1730319"/>
                  <a:pt x="4652241" y="1739523"/>
                </a:cubicBezTo>
                <a:lnTo>
                  <a:pt x="4735070" y="1767135"/>
                </a:lnTo>
                <a:lnTo>
                  <a:pt x="4817900" y="1794746"/>
                </a:lnTo>
                <a:lnTo>
                  <a:pt x="4859314" y="1808552"/>
                </a:lnTo>
                <a:cubicBezTo>
                  <a:pt x="4923737" y="1803950"/>
                  <a:pt x="4988710" y="1804327"/>
                  <a:pt x="5052582" y="1794746"/>
                </a:cubicBezTo>
                <a:cubicBezTo>
                  <a:pt x="5081364" y="1790429"/>
                  <a:pt x="5107802" y="1776339"/>
                  <a:pt x="5135412" y="1767135"/>
                </a:cubicBezTo>
                <a:cubicBezTo>
                  <a:pt x="5149217" y="1762533"/>
                  <a:pt x="5162421" y="1755387"/>
                  <a:pt x="5176826" y="1753329"/>
                </a:cubicBezTo>
                <a:lnTo>
                  <a:pt x="5273460" y="1739523"/>
                </a:lnTo>
                <a:cubicBezTo>
                  <a:pt x="5314808" y="1734354"/>
                  <a:pt x="5356453" y="1731611"/>
                  <a:pt x="5397704" y="1725718"/>
                </a:cubicBezTo>
                <a:cubicBezTo>
                  <a:pt x="5420932" y="1722400"/>
                  <a:pt x="5443965" y="1717603"/>
                  <a:pt x="5466728" y="1711912"/>
                </a:cubicBezTo>
                <a:cubicBezTo>
                  <a:pt x="5480845" y="1708382"/>
                  <a:pt x="5493789" y="1700498"/>
                  <a:pt x="5508143" y="1698106"/>
                </a:cubicBezTo>
                <a:cubicBezTo>
                  <a:pt x="5549246" y="1691255"/>
                  <a:pt x="5590972" y="1688902"/>
                  <a:pt x="5632387" y="1684300"/>
                </a:cubicBezTo>
                <a:cubicBezTo>
                  <a:pt x="5742823" y="1647487"/>
                  <a:pt x="5604778" y="1684300"/>
                  <a:pt x="5715216" y="1684300"/>
                </a:cubicBezTo>
                <a:cubicBezTo>
                  <a:pt x="5750628" y="1684300"/>
                  <a:pt x="5861752" y="1669435"/>
                  <a:pt x="5908484" y="1656689"/>
                </a:cubicBezTo>
                <a:cubicBezTo>
                  <a:pt x="5936562" y="1649031"/>
                  <a:pt x="5963703" y="1638281"/>
                  <a:pt x="5991313" y="1629077"/>
                </a:cubicBezTo>
                <a:lnTo>
                  <a:pt x="6032728" y="1615272"/>
                </a:lnTo>
                <a:cubicBezTo>
                  <a:pt x="6058408" y="1589590"/>
                  <a:pt x="6066922" y="1577465"/>
                  <a:pt x="6101752" y="1560049"/>
                </a:cubicBezTo>
                <a:cubicBezTo>
                  <a:pt x="6114767" y="1553541"/>
                  <a:pt x="6129362" y="1550845"/>
                  <a:pt x="6143167" y="1546243"/>
                </a:cubicBezTo>
                <a:cubicBezTo>
                  <a:pt x="6191356" y="1498051"/>
                  <a:pt x="6158429" y="1522748"/>
                  <a:pt x="6253606" y="1491020"/>
                </a:cubicBezTo>
                <a:lnTo>
                  <a:pt x="6295021" y="1477214"/>
                </a:lnTo>
                <a:lnTo>
                  <a:pt x="6336435" y="1463409"/>
                </a:lnTo>
                <a:cubicBezTo>
                  <a:pt x="6384624" y="1415217"/>
                  <a:pt x="6351697" y="1439914"/>
                  <a:pt x="6446874" y="1408186"/>
                </a:cubicBezTo>
                <a:lnTo>
                  <a:pt x="6529703" y="1380574"/>
                </a:lnTo>
                <a:cubicBezTo>
                  <a:pt x="6543508" y="1375972"/>
                  <a:pt x="6556849" y="1369622"/>
                  <a:pt x="6571118" y="1366768"/>
                </a:cubicBezTo>
                <a:cubicBezTo>
                  <a:pt x="6617134" y="1357564"/>
                  <a:pt x="6664648" y="1353998"/>
                  <a:pt x="6709167" y="1339157"/>
                </a:cubicBezTo>
                <a:cubicBezTo>
                  <a:pt x="6736777" y="1329953"/>
                  <a:pt x="6763458" y="1317253"/>
                  <a:pt x="6791996" y="1311545"/>
                </a:cubicBezTo>
                <a:cubicBezTo>
                  <a:pt x="6831410" y="1303662"/>
                  <a:pt x="6877245" y="1295633"/>
                  <a:pt x="6916240" y="1283934"/>
                </a:cubicBezTo>
                <a:cubicBezTo>
                  <a:pt x="6944116" y="1275571"/>
                  <a:pt x="6970531" y="1262030"/>
                  <a:pt x="6999069" y="1256322"/>
                </a:cubicBezTo>
                <a:cubicBezTo>
                  <a:pt x="7022077" y="1251720"/>
                  <a:pt x="7045456" y="1248691"/>
                  <a:pt x="7068093" y="1242517"/>
                </a:cubicBezTo>
                <a:cubicBezTo>
                  <a:pt x="7101986" y="1233273"/>
                  <a:pt x="7166324" y="1206077"/>
                  <a:pt x="7206142" y="1201100"/>
                </a:cubicBezTo>
                <a:cubicBezTo>
                  <a:pt x="7261125" y="1194227"/>
                  <a:pt x="7316581" y="1191896"/>
                  <a:pt x="7371800" y="1187294"/>
                </a:cubicBezTo>
                <a:cubicBezTo>
                  <a:pt x="7545932" y="1143758"/>
                  <a:pt x="7272938" y="1210452"/>
                  <a:pt x="7509849" y="1159682"/>
                </a:cubicBezTo>
                <a:cubicBezTo>
                  <a:pt x="7546953" y="1151731"/>
                  <a:pt x="7582530" y="1135847"/>
                  <a:pt x="7620288" y="1132071"/>
                </a:cubicBezTo>
                <a:cubicBezTo>
                  <a:pt x="7818037" y="1112295"/>
                  <a:pt x="7712227" y="1121812"/>
                  <a:pt x="7937800" y="1104459"/>
                </a:cubicBezTo>
                <a:cubicBezTo>
                  <a:pt x="7960808" y="1099857"/>
                  <a:pt x="7984061" y="1096345"/>
                  <a:pt x="8006824" y="1090654"/>
                </a:cubicBezTo>
                <a:cubicBezTo>
                  <a:pt x="8113884" y="1063888"/>
                  <a:pt x="7956815" y="1082880"/>
                  <a:pt x="8158678" y="1049236"/>
                </a:cubicBezTo>
                <a:cubicBezTo>
                  <a:pt x="8186288" y="1044634"/>
                  <a:pt x="8213708" y="1038702"/>
                  <a:pt x="8241507" y="1035431"/>
                </a:cubicBezTo>
                <a:cubicBezTo>
                  <a:pt x="8291986" y="1029492"/>
                  <a:pt x="8342787" y="1026683"/>
                  <a:pt x="8393361" y="1021625"/>
                </a:cubicBezTo>
                <a:cubicBezTo>
                  <a:pt x="8434823" y="1017478"/>
                  <a:pt x="8476190" y="1012421"/>
                  <a:pt x="8517604" y="1007819"/>
                </a:cubicBezTo>
                <a:cubicBezTo>
                  <a:pt x="8545214" y="1012421"/>
                  <a:pt x="8573110" y="1015552"/>
                  <a:pt x="8600434" y="1021625"/>
                </a:cubicBezTo>
                <a:cubicBezTo>
                  <a:pt x="8614639" y="1024782"/>
                  <a:pt x="8627643" y="1032274"/>
                  <a:pt x="8641848" y="1035431"/>
                </a:cubicBezTo>
                <a:cubicBezTo>
                  <a:pt x="8669172" y="1041503"/>
                  <a:pt x="8697013" y="1044980"/>
                  <a:pt x="8724678" y="1049236"/>
                </a:cubicBezTo>
                <a:cubicBezTo>
                  <a:pt x="8838042" y="1066677"/>
                  <a:pt x="8830224" y="1063933"/>
                  <a:pt x="8959360" y="1076848"/>
                </a:cubicBezTo>
                <a:cubicBezTo>
                  <a:pt x="8973165" y="1081450"/>
                  <a:pt x="8989412" y="1081563"/>
                  <a:pt x="9000775" y="1090654"/>
                </a:cubicBezTo>
                <a:cubicBezTo>
                  <a:pt x="9013731" y="1101019"/>
                  <a:pt x="9014315" y="1123277"/>
                  <a:pt x="9028385" y="1132071"/>
                </a:cubicBezTo>
                <a:cubicBezTo>
                  <a:pt x="9053064" y="1147496"/>
                  <a:pt x="9083604" y="1150478"/>
                  <a:pt x="9111214" y="1159682"/>
                </a:cubicBezTo>
                <a:lnTo>
                  <a:pt x="9152628" y="1173488"/>
                </a:lnTo>
                <a:lnTo>
                  <a:pt x="9235458" y="1201100"/>
                </a:lnTo>
                <a:lnTo>
                  <a:pt x="9276872" y="1214905"/>
                </a:lnTo>
                <a:cubicBezTo>
                  <a:pt x="9343541" y="1281579"/>
                  <a:pt x="9258817" y="1200459"/>
                  <a:pt x="9345897" y="1270128"/>
                </a:cubicBezTo>
                <a:cubicBezTo>
                  <a:pt x="9356060" y="1278259"/>
                  <a:pt x="9361865" y="1291919"/>
                  <a:pt x="9373506" y="1297740"/>
                </a:cubicBezTo>
                <a:cubicBezTo>
                  <a:pt x="9399537" y="1310756"/>
                  <a:pt x="9428726" y="1316147"/>
                  <a:pt x="9456336" y="1325351"/>
                </a:cubicBezTo>
                <a:lnTo>
                  <a:pt x="9539165" y="1352963"/>
                </a:lnTo>
                <a:lnTo>
                  <a:pt x="9580579" y="1366768"/>
                </a:lnTo>
              </a:path>
            </a:pathLst>
          </a:custGeom>
          <a:ln w="76200" cmpd="sng">
            <a:solidFill>
              <a:schemeClr val="tx1"/>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2" name="5-Point Star 11"/>
          <p:cNvSpPr/>
          <p:nvPr/>
        </p:nvSpPr>
        <p:spPr bwMode="auto">
          <a:xfrm>
            <a:off x="3054987" y="2636894"/>
            <a:ext cx="638678" cy="607453"/>
          </a:xfrm>
          <a:prstGeom prst="star5">
            <a:avLst/>
          </a:prstGeom>
          <a:solidFill>
            <a:srgbClr val="73140E"/>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445177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descr="Laodicea tell from southwest,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3794" name="Rectangle 2" hidden="1"/>
          <p:cNvSpPr>
            <a:spLocks noGrp="1" noChangeArrowheads="1"/>
          </p:cNvSpPr>
          <p:nvPr>
            <p:ph type="title"/>
          </p:nvPr>
        </p:nvSpPr>
        <p:spPr/>
        <p:txBody>
          <a:bodyPr/>
          <a:lstStyle/>
          <a:p>
            <a:r>
              <a:rPr lang="en-US">
                <a:solidFill>
                  <a:schemeClr val="bg1"/>
                </a:solidFill>
              </a:rPr>
              <a:t>Laodicea tell from southwest</a:t>
            </a:r>
          </a:p>
        </p:txBody>
      </p:sp>
      <p:sp>
        <p:nvSpPr>
          <p:cNvPr id="33796" name="Text Box 4"/>
          <p:cNvSpPr txBox="1">
            <a:spLocks noChangeArrowheads="1"/>
          </p:cNvSpPr>
          <p:nvPr/>
        </p:nvSpPr>
        <p:spPr bwMode="auto">
          <a:xfrm>
            <a:off x="-63500" y="6057674"/>
            <a:ext cx="9207500" cy="800326"/>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mn-cs"/>
              </a:rPr>
              <a:t>Laodicea tell from southwest</a:t>
            </a:r>
          </a:p>
        </p:txBody>
      </p:sp>
    </p:spTree>
    <p:extLst>
      <p:ext uri="{BB962C8B-B14F-4D97-AF65-F5344CB8AC3E}">
        <p14:creationId xmlns:p14="http://schemas.microsoft.com/office/powerpoint/2010/main" val="220589407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3" name="Picture 5" descr="Laodicea tell from south,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2770" name="Rectangle 2" hidden="1"/>
          <p:cNvSpPr>
            <a:spLocks noGrp="1" noChangeArrowheads="1"/>
          </p:cNvSpPr>
          <p:nvPr>
            <p:ph type="title"/>
          </p:nvPr>
        </p:nvSpPr>
        <p:spPr/>
        <p:txBody>
          <a:bodyPr/>
          <a:lstStyle/>
          <a:p>
            <a:r>
              <a:rPr lang="en-US">
                <a:solidFill>
                  <a:schemeClr val="bg1"/>
                </a:solidFill>
              </a:rPr>
              <a:t>Laodicea tell from south</a:t>
            </a:r>
          </a:p>
        </p:txBody>
      </p:sp>
      <p:sp>
        <p:nvSpPr>
          <p:cNvPr id="32772" name="Text Box 4"/>
          <p:cNvSpPr txBox="1">
            <a:spLocks noChangeArrowheads="1"/>
          </p:cNvSpPr>
          <p:nvPr/>
        </p:nvSpPr>
        <p:spPr bwMode="auto">
          <a:xfrm>
            <a:off x="15875" y="6129747"/>
            <a:ext cx="9128125" cy="728253"/>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mn-cs"/>
              </a:rPr>
              <a:t>Laodicea tell from south</a:t>
            </a:r>
          </a:p>
        </p:txBody>
      </p:sp>
      <p:sp>
        <p:nvSpPr>
          <p:cNvPr id="5" name="Text Box 4"/>
          <p:cNvSpPr txBox="1">
            <a:spLocks noChangeArrowheads="1"/>
          </p:cNvSpPr>
          <p:nvPr/>
        </p:nvSpPr>
        <p:spPr bwMode="auto">
          <a:xfrm>
            <a:off x="1" y="317531"/>
            <a:ext cx="9144000" cy="728253"/>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mn-cs"/>
              </a:rPr>
              <a:t>7500 Jewish men alone!</a:t>
            </a:r>
          </a:p>
        </p:txBody>
      </p:sp>
    </p:spTree>
    <p:extLst>
      <p:ext uri="{BB962C8B-B14F-4D97-AF65-F5344CB8AC3E}">
        <p14:creationId xmlns:p14="http://schemas.microsoft.com/office/powerpoint/2010/main" val="420539152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7000" y="0"/>
            <a:ext cx="8876805" cy="6858000"/>
          </a:xfrm>
          <a:prstGeom prst="rect">
            <a:avLst/>
          </a:prstGeom>
        </p:spPr>
      </p:pic>
      <p:sp>
        <p:nvSpPr>
          <p:cNvPr id="111618" name="Rectangle 2"/>
          <p:cNvSpPr>
            <a:spLocks noGrp="1" noChangeArrowheads="1"/>
          </p:cNvSpPr>
          <p:nvPr>
            <p:ph type="ctrTitle"/>
          </p:nvPr>
        </p:nvSpPr>
        <p:spPr>
          <a:xfrm>
            <a:off x="0" y="5897286"/>
            <a:ext cx="9144000" cy="980728"/>
          </a:xfrm>
          <a:solidFill>
            <a:schemeClr val="tx1"/>
          </a:solidFill>
        </p:spPr>
        <p:txBody>
          <a:bodyPr/>
          <a:lstStyle/>
          <a:p>
            <a:r>
              <a:rPr lang="en-US" b="1" dirty="0">
                <a:latin typeface="Arial" charset="0"/>
                <a:ea typeface="ＭＳ Ｐゴシック" charset="0"/>
              </a:rPr>
              <a:t>Hot and Cold Channels</a:t>
            </a:r>
          </a:p>
        </p:txBody>
      </p:sp>
    </p:spTree>
    <p:extLst>
      <p:ext uri="{BB962C8B-B14F-4D97-AF65-F5344CB8AC3E}">
        <p14:creationId xmlns:p14="http://schemas.microsoft.com/office/powerpoint/2010/main" val="781708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6433"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The 7 Churches (Rev. 2–3)</a:t>
            </a:r>
          </a:p>
        </p:txBody>
      </p:sp>
      <p:pic>
        <p:nvPicPr>
          <p:cNvPr id="786434"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3" name="Group 32"/>
          <p:cNvGrpSpPr>
            <a:grpSpLocks noChangeAspect="1"/>
          </p:cNvGrpSpPr>
          <p:nvPr/>
        </p:nvGrpSpPr>
        <p:grpSpPr bwMode="auto">
          <a:xfrm>
            <a:off x="971550" y="121731"/>
            <a:ext cx="6696075" cy="6696075"/>
            <a:chOff x="1475656" y="836712"/>
            <a:chExt cx="5904656" cy="5688632"/>
          </a:xfrm>
        </p:grpSpPr>
        <p:sp>
          <p:nvSpPr>
            <p:cNvPr id="786464" name="Oval 4"/>
            <p:cNvSpPr>
              <a:spLocks noChangeAspect="1"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35" name="TextBox 34"/>
            <p:cNvSpPr txBox="1"/>
            <p:nvPr/>
          </p:nvSpPr>
          <p:spPr>
            <a:xfrm>
              <a:off x="3484471" y="836712"/>
              <a:ext cx="1887026" cy="462590"/>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Promise</a:t>
              </a:r>
            </a:p>
          </p:txBody>
        </p:sp>
      </p:grpSp>
      <p:sp>
        <p:nvSpPr>
          <p:cNvPr id="8" name="TextBox 7"/>
          <p:cNvSpPr txBox="1"/>
          <p:nvPr/>
        </p:nvSpPr>
        <p:spPr>
          <a:xfrm>
            <a:off x="107950" y="4801681"/>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376613" y="6211381"/>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4915981"/>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683956"/>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624969"/>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696406"/>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712531"/>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grpSp>
        <p:nvGrpSpPr>
          <p:cNvPr id="13" name="Group 12"/>
          <p:cNvGrpSpPr>
            <a:grpSpLocks noChangeAspect="1"/>
          </p:cNvGrpSpPr>
          <p:nvPr/>
        </p:nvGrpSpPr>
        <p:grpSpPr bwMode="auto">
          <a:xfrm>
            <a:off x="1476375" y="624969"/>
            <a:ext cx="5688013" cy="5688012"/>
            <a:chOff x="1475656" y="836712"/>
            <a:chExt cx="5904656" cy="5688632"/>
          </a:xfrm>
        </p:grpSpPr>
        <p:sp>
          <p:nvSpPr>
            <p:cNvPr id="786462"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15" name="TextBox 14"/>
            <p:cNvSpPr txBox="1"/>
            <p:nvPr/>
          </p:nvSpPr>
          <p:spPr>
            <a:xfrm>
              <a:off x="3484525" y="836712"/>
              <a:ext cx="1886918" cy="462012"/>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Warning</a:t>
              </a:r>
            </a:p>
          </p:txBody>
        </p:sp>
      </p:grpSp>
      <p:grpSp>
        <p:nvGrpSpPr>
          <p:cNvPr id="11" name="Group 10"/>
          <p:cNvGrpSpPr>
            <a:grpSpLocks noChangeAspect="1"/>
          </p:cNvGrpSpPr>
          <p:nvPr/>
        </p:nvGrpSpPr>
        <p:grpSpPr bwMode="auto">
          <a:xfrm>
            <a:off x="2016125" y="1137731"/>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9" name="TextBox 18"/>
            <p:cNvSpPr txBox="1"/>
            <p:nvPr/>
          </p:nvSpPr>
          <p:spPr>
            <a:xfrm>
              <a:off x="3424889" y="1382487"/>
              <a:ext cx="2011770" cy="461917"/>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Exhortation</a:t>
              </a:r>
            </a:p>
          </p:txBody>
        </p:sp>
      </p:grpSp>
      <p:grpSp>
        <p:nvGrpSpPr>
          <p:cNvPr id="9" name="Group 8"/>
          <p:cNvGrpSpPr>
            <a:grpSpLocks noChangeAspect="1"/>
          </p:cNvGrpSpPr>
          <p:nvPr/>
        </p:nvGrpSpPr>
        <p:grpSpPr bwMode="auto">
          <a:xfrm>
            <a:off x="2465388" y="1633031"/>
            <a:ext cx="3708400" cy="3708400"/>
            <a:chOff x="2555776" y="1844824"/>
            <a:chExt cx="3744416" cy="3672408"/>
          </a:xfrm>
        </p:grpSpPr>
        <p:sp>
          <p:nvSpPr>
            <p:cNvPr id="786458"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2954" y="1879410"/>
              <a:ext cx="2010059" cy="460624"/>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p:txBody>
        </p:sp>
      </p:grpSp>
      <p:grpSp>
        <p:nvGrpSpPr>
          <p:cNvPr id="7" name="Group 6"/>
          <p:cNvGrpSpPr>
            <a:grpSpLocks noChangeAspect="1"/>
          </p:cNvGrpSpPr>
          <p:nvPr/>
        </p:nvGrpSpPr>
        <p:grpSpPr bwMode="auto">
          <a:xfrm>
            <a:off x="2987675" y="2137856"/>
            <a:ext cx="2663825" cy="2663825"/>
            <a:chOff x="3059832" y="2348880"/>
            <a:chExt cx="2808312" cy="2664296"/>
          </a:xfrm>
        </p:grpSpPr>
        <p:sp>
          <p:nvSpPr>
            <p:cNvPr id="786456"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3131798" y="2420331"/>
              <a:ext cx="2661035" cy="462044"/>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p:txBody>
        </p:sp>
      </p:grpSp>
      <p:grpSp>
        <p:nvGrpSpPr>
          <p:cNvPr id="6" name="Group 5"/>
          <p:cNvGrpSpPr>
            <a:grpSpLocks noChangeAspect="1"/>
          </p:cNvGrpSpPr>
          <p:nvPr/>
        </p:nvGrpSpPr>
        <p:grpSpPr bwMode="auto">
          <a:xfrm>
            <a:off x="3419475" y="2569656"/>
            <a:ext cx="1800225" cy="1800225"/>
            <a:chOff x="3563888" y="2780929"/>
            <a:chExt cx="1872208" cy="1800200"/>
          </a:xfrm>
        </p:grpSpPr>
        <p:sp>
          <p:nvSpPr>
            <p:cNvPr id="786454" name="Oval 25"/>
            <p:cNvSpPr>
              <a:spLocks noChangeArrowheads="1"/>
            </p:cNvSpPr>
            <p:nvPr/>
          </p:nvSpPr>
          <p:spPr bwMode="auto">
            <a:xfrm>
              <a:off x="3563888" y="2780929"/>
              <a:ext cx="1872208" cy="1800200"/>
            </a:xfrm>
            <a:prstGeom prst="ellipse">
              <a:avLst/>
            </a:prstGeom>
            <a:solidFill>
              <a:srgbClr val="FF0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659174" y="3435880"/>
              <a:ext cx="1655931" cy="461957"/>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p>
          </p:txBody>
        </p:sp>
      </p:grpSp>
      <p:sp>
        <p:nvSpPr>
          <p:cNvPr id="30" name="TextBox 29"/>
          <p:cNvSpPr txBox="1"/>
          <p:nvPr/>
        </p:nvSpPr>
        <p:spPr>
          <a:xfrm>
            <a:off x="2484438" y="2930019"/>
            <a:ext cx="719137"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N/A</a:t>
            </a:r>
          </a:p>
        </p:txBody>
      </p:sp>
      <p:sp>
        <p:nvSpPr>
          <p:cNvPr id="31" name="TextBox 30"/>
          <p:cNvSpPr txBox="1"/>
          <p:nvPr/>
        </p:nvSpPr>
        <p:spPr>
          <a:xfrm>
            <a:off x="3959225" y="4296856"/>
            <a:ext cx="720725"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N/A</a:t>
            </a:r>
          </a:p>
        </p:txBody>
      </p:sp>
      <p:sp>
        <p:nvSpPr>
          <p:cNvPr id="32" name="TextBox 31"/>
          <p:cNvSpPr txBox="1"/>
          <p:nvPr/>
        </p:nvSpPr>
        <p:spPr>
          <a:xfrm>
            <a:off x="5292725" y="4080956"/>
            <a:ext cx="720725"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N/A</a:t>
            </a:r>
          </a:p>
        </p:txBody>
      </p:sp>
      <p:sp>
        <p:nvSpPr>
          <p:cNvPr id="36" name="TextBox 35"/>
          <p:cNvSpPr txBox="1"/>
          <p:nvPr/>
        </p:nvSpPr>
        <p:spPr>
          <a:xfrm>
            <a:off x="3960813" y="5809744"/>
            <a:ext cx="719137"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N/A</a:t>
            </a:r>
          </a:p>
        </p:txBody>
      </p:sp>
      <p:sp>
        <p:nvSpPr>
          <p:cNvPr id="37" name="TextBox 36"/>
          <p:cNvSpPr txBox="1"/>
          <p:nvPr/>
        </p:nvSpPr>
        <p:spPr>
          <a:xfrm>
            <a:off x="6154738" y="4512756"/>
            <a:ext cx="720725" cy="460375"/>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N/A</a:t>
            </a:r>
          </a:p>
        </p:txBody>
      </p:sp>
      <p:sp>
        <p:nvSpPr>
          <p:cNvPr id="38" name="Text Box 37"/>
          <p:cNvSpPr txBox="1">
            <a:spLocks noChangeArrowheads="1"/>
          </p:cNvSpPr>
          <p:nvPr/>
        </p:nvSpPr>
        <p:spPr bwMode="auto">
          <a:xfrm>
            <a:off x="8413748" y="34953"/>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prstClr val="white"/>
                </a:solidFill>
                <a:latin typeface="Arial" charset="0"/>
                <a:cs typeface="Arial" charset="0"/>
              </a:rPr>
              <a:t>348</a:t>
            </a:r>
          </a:p>
        </p:txBody>
      </p:sp>
    </p:spTree>
    <p:extLst>
      <p:ext uri="{BB962C8B-B14F-4D97-AF65-F5344CB8AC3E}">
        <p14:creationId xmlns:p14="http://schemas.microsoft.com/office/powerpoint/2010/main" val="25999267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nodeType="afterGroup">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nodeType="afterGroup">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fltVal val="0"/>
                                          </p:val>
                                        </p:tav>
                                        <p:tav tm="100000">
                                          <p:val>
                                            <p:strVal val="#ppt_w"/>
                                          </p:val>
                                        </p:tav>
                                      </p:tavLst>
                                    </p:anim>
                                    <p:anim calcmode="lin" valueType="num">
                                      <p:cBhvr>
                                        <p:cTn id="34" dur="500" fill="hold"/>
                                        <p:tgtEl>
                                          <p:spTgt spid="32"/>
                                        </p:tgtEl>
                                        <p:attrNameLst>
                                          <p:attrName>ppt_h</p:attrName>
                                        </p:attrNameLst>
                                      </p:cBhvr>
                                      <p:tavLst>
                                        <p:tav tm="0">
                                          <p:val>
                                            <p:fltVal val="0"/>
                                          </p:val>
                                        </p:tav>
                                        <p:tav tm="100000">
                                          <p:val>
                                            <p:strVal val="#ppt_h"/>
                                          </p:val>
                                        </p:tav>
                                      </p:tavLst>
                                    </p:anim>
                                    <p:animEffect transition="in" filter="fade">
                                      <p:cBhvr>
                                        <p:cTn id="35" dur="500"/>
                                        <p:tgtEl>
                                          <p:spTgt spid="32"/>
                                        </p:tgtEl>
                                      </p:cBhvr>
                                    </p:animEffect>
                                  </p:childTnLst>
                                </p:cTn>
                              </p:par>
                            </p:childTnLst>
                          </p:cTn>
                        </p:par>
                        <p:par>
                          <p:cTn id="36" fill="hold" nodeType="afterGroup">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16"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nodeType="afterGroup">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500" fill="hold"/>
                                        <p:tgtEl>
                                          <p:spTgt spid="37"/>
                                        </p:tgtEl>
                                        <p:attrNameLst>
                                          <p:attrName>ppt_w</p:attrName>
                                        </p:attrNameLst>
                                      </p:cBhvr>
                                      <p:tavLst>
                                        <p:tav tm="0">
                                          <p:val>
                                            <p:fltVal val="0"/>
                                          </p:val>
                                        </p:tav>
                                        <p:tav tm="100000">
                                          <p:val>
                                            <p:strVal val="#ppt_w"/>
                                          </p:val>
                                        </p:tav>
                                      </p:tavLst>
                                    </p:anim>
                                    <p:anim calcmode="lin" valueType="num">
                                      <p:cBhvr>
                                        <p:cTn id="60" dur="500" fill="hold"/>
                                        <p:tgtEl>
                                          <p:spTgt spid="37"/>
                                        </p:tgtEl>
                                        <p:attrNameLst>
                                          <p:attrName>ppt_h</p:attrName>
                                        </p:attrNameLst>
                                      </p:cBhvr>
                                      <p:tavLst>
                                        <p:tav tm="0">
                                          <p:val>
                                            <p:fltVal val="0"/>
                                          </p:val>
                                        </p:tav>
                                        <p:tav tm="100000">
                                          <p:val>
                                            <p:strVal val="#ppt_h"/>
                                          </p:val>
                                        </p:tav>
                                      </p:tavLst>
                                    </p:anim>
                                    <p:animEffect transition="in" filter="fade">
                                      <p:cBhvr>
                                        <p:cTn id="61" dur="500"/>
                                        <p:tgtEl>
                                          <p:spTgt spid="37"/>
                                        </p:tgtEl>
                                      </p:cBhvr>
                                    </p:animEffect>
                                  </p:childTnLst>
                                </p:cTn>
                              </p:par>
                            </p:childTnLst>
                          </p:cTn>
                        </p:par>
                        <p:par>
                          <p:cTn id="62" fill="hold" nodeType="afterGroup">
                            <p:stCondLst>
                              <p:cond delay="1000"/>
                            </p:stCondLst>
                            <p:childTnLst>
                              <p:par>
                                <p:cTn id="63" presetID="53" presetClass="entr" presetSubtype="16" fill="hold" grpId="0" nodeType="after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p:cTn id="65" dur="500" fill="hold"/>
                                        <p:tgtEl>
                                          <p:spTgt spid="36"/>
                                        </p:tgtEl>
                                        <p:attrNameLst>
                                          <p:attrName>ppt_w</p:attrName>
                                        </p:attrNameLst>
                                      </p:cBhvr>
                                      <p:tavLst>
                                        <p:tav tm="0">
                                          <p:val>
                                            <p:fltVal val="0"/>
                                          </p:val>
                                        </p:tav>
                                        <p:tav tm="100000">
                                          <p:val>
                                            <p:strVal val="#ppt_w"/>
                                          </p:val>
                                        </p:tav>
                                      </p:tavLst>
                                    </p:anim>
                                    <p:anim calcmode="lin" valueType="num">
                                      <p:cBhvr>
                                        <p:cTn id="66" dur="500" fill="hold"/>
                                        <p:tgtEl>
                                          <p:spTgt spid="36"/>
                                        </p:tgtEl>
                                        <p:attrNameLst>
                                          <p:attrName>ppt_h</p:attrName>
                                        </p:attrNameLst>
                                      </p:cBhvr>
                                      <p:tavLst>
                                        <p:tav tm="0">
                                          <p:val>
                                            <p:fltVal val="0"/>
                                          </p:val>
                                        </p:tav>
                                        <p:tav tm="100000">
                                          <p:val>
                                            <p:strVal val="#ppt_h"/>
                                          </p:val>
                                        </p:tav>
                                      </p:tavLst>
                                    </p:anim>
                                    <p:animEffect transition="in" filter="fade">
                                      <p:cBhvr>
                                        <p:cTn id="67" dur="500"/>
                                        <p:tgtEl>
                                          <p:spTgt spid="3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3" presetClass="entr" presetSubtype="16"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p:cTn id="72" dur="500" fill="hold"/>
                                        <p:tgtEl>
                                          <p:spTgt spid="33"/>
                                        </p:tgtEl>
                                        <p:attrNameLst>
                                          <p:attrName>ppt_w</p:attrName>
                                        </p:attrNameLst>
                                      </p:cBhvr>
                                      <p:tavLst>
                                        <p:tav tm="0">
                                          <p:val>
                                            <p:fltVal val="0"/>
                                          </p:val>
                                        </p:tav>
                                        <p:tav tm="100000">
                                          <p:val>
                                            <p:strVal val="#ppt_w"/>
                                          </p:val>
                                        </p:tav>
                                      </p:tavLst>
                                    </p:anim>
                                    <p:anim calcmode="lin" valueType="num">
                                      <p:cBhvr>
                                        <p:cTn id="73" dur="500" fill="hold"/>
                                        <p:tgtEl>
                                          <p:spTgt spid="33"/>
                                        </p:tgtEl>
                                        <p:attrNameLst>
                                          <p:attrName>ppt_h</p:attrName>
                                        </p:attrNameLst>
                                      </p:cBhvr>
                                      <p:tavLst>
                                        <p:tav tm="0">
                                          <p:val>
                                            <p:fltVal val="0"/>
                                          </p:val>
                                        </p:tav>
                                        <p:tav tm="100000">
                                          <p:val>
                                            <p:strVal val="#ppt_h"/>
                                          </p:val>
                                        </p:tav>
                                      </p:tavLst>
                                    </p:anim>
                                    <p:animEffect transition="in" filter="fade">
                                      <p:cBhvr>
                                        <p:cTn id="7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6" grpId="0"/>
      <p:bldP spid="37"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hidden="1"/>
          <p:cNvSpPr>
            <a:spLocks noGrp="1" noChangeArrowheads="1"/>
          </p:cNvSpPr>
          <p:nvPr>
            <p:ph type="title"/>
          </p:nvPr>
        </p:nvSpPr>
        <p:spPr/>
        <p:txBody>
          <a:bodyPr/>
          <a:lstStyle/>
          <a:p>
            <a:r>
              <a:rPr lang="en-US">
                <a:solidFill>
                  <a:schemeClr val="bg1"/>
                </a:solidFill>
              </a:rPr>
              <a:t>Laodicea aqueduct south of tell</a:t>
            </a:r>
          </a:p>
        </p:txBody>
      </p:sp>
      <p:pic>
        <p:nvPicPr>
          <p:cNvPr id="7171" name="Picture 3" descr="Laodicea aqueduct south of tell,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7172" name="Text Box 4"/>
          <p:cNvSpPr txBox="1">
            <a:spLocks noChangeArrowheads="1"/>
          </p:cNvSpPr>
          <p:nvPr/>
        </p:nvSpPr>
        <p:spPr bwMode="auto">
          <a:xfrm>
            <a:off x="15875" y="6157359"/>
            <a:ext cx="9128125" cy="700641"/>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mn-cs"/>
              </a:rPr>
              <a:t>Laodicea aqueduct south of tell</a:t>
            </a:r>
          </a:p>
        </p:txBody>
      </p:sp>
    </p:spTree>
    <p:extLst>
      <p:ext uri="{BB962C8B-B14F-4D97-AF65-F5344CB8AC3E}">
        <p14:creationId xmlns:p14="http://schemas.microsoft.com/office/powerpoint/2010/main" val="334374470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hidden="1"/>
          <p:cNvSpPr>
            <a:spLocks noGrp="1" noChangeArrowheads="1"/>
          </p:cNvSpPr>
          <p:nvPr>
            <p:ph type="title"/>
          </p:nvPr>
        </p:nvSpPr>
        <p:spPr/>
        <p:txBody>
          <a:bodyPr/>
          <a:lstStyle/>
          <a:p>
            <a:r>
              <a:rPr lang="en-US">
                <a:solidFill>
                  <a:schemeClr val="bg1"/>
                </a:solidFill>
              </a:rPr>
              <a:t>Laodicea pipe with calcium</a:t>
            </a:r>
          </a:p>
        </p:txBody>
      </p:sp>
      <p:pic>
        <p:nvPicPr>
          <p:cNvPr id="36867" name="Picture 3" descr="Laodicea pipe with calcium, rs 03190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6868" name="Text Box 4"/>
          <p:cNvSpPr txBox="1">
            <a:spLocks noChangeArrowheads="1"/>
          </p:cNvSpPr>
          <p:nvPr/>
        </p:nvSpPr>
        <p:spPr bwMode="auto">
          <a:xfrm>
            <a:off x="0" y="5949676"/>
            <a:ext cx="9144000" cy="951188"/>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mn-cs"/>
              </a:rPr>
              <a:t>Laodicea pipe with calcium</a:t>
            </a:r>
          </a:p>
        </p:txBody>
      </p:sp>
    </p:spTree>
    <p:extLst>
      <p:ext uri="{BB962C8B-B14F-4D97-AF65-F5344CB8AC3E}">
        <p14:creationId xmlns:p14="http://schemas.microsoft.com/office/powerpoint/2010/main" val="148011984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hidden="1"/>
          <p:cNvSpPr>
            <a:spLocks noGrp="1" noChangeArrowheads="1"/>
          </p:cNvSpPr>
          <p:nvPr>
            <p:ph type="title"/>
          </p:nvPr>
        </p:nvSpPr>
        <p:spPr/>
        <p:txBody>
          <a:bodyPr/>
          <a:lstStyle/>
          <a:p>
            <a:r>
              <a:rPr lang="en-US">
                <a:solidFill>
                  <a:schemeClr val="bg1"/>
                </a:solidFill>
              </a:rPr>
              <a:t>Laodicea graveyard with bathhouse remains</a:t>
            </a:r>
          </a:p>
        </p:txBody>
      </p:sp>
      <p:pic>
        <p:nvPicPr>
          <p:cNvPr id="15363" name="Picture 3" descr="Laodicea graveyard with bathhouse remains,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 name="Text Box 4"/>
          <p:cNvSpPr txBox="1">
            <a:spLocks noChangeArrowheads="1"/>
          </p:cNvSpPr>
          <p:nvPr/>
        </p:nvSpPr>
        <p:spPr bwMode="auto">
          <a:xfrm>
            <a:off x="317512" y="115888"/>
            <a:ext cx="8826488" cy="1858332"/>
          </a:xfrm>
          <a:prstGeom prst="rect">
            <a:avLst/>
          </a:prstGeom>
          <a:noFill/>
          <a:ln>
            <a:noFill/>
          </a:ln>
          <a:effectLst/>
        </p:spPr>
        <p:txBody>
          <a:bodyPr/>
          <a:lstStyle/>
          <a:p>
            <a:pPr marL="342900" marR="0" lvl="0" indent="-342900" algn="l" defTabSz="914400" rtl="0" eaLnBrk="1" fontAlgn="base" latinLnBrk="0" hangingPunct="1">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mn-cs"/>
              </a:rPr>
              <a:t>Marble everywhere (wealthy!)</a:t>
            </a:r>
          </a:p>
          <a:p>
            <a:pPr marL="342900" marR="0" lvl="0" indent="-342900" algn="l" defTabSz="914400" rtl="0" eaLnBrk="1" fontAlgn="base" latinLnBrk="0" hangingPunct="1">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mn-cs"/>
              </a:rPr>
              <a:t>Two theatres, a stadium, etc.</a:t>
            </a:r>
          </a:p>
        </p:txBody>
      </p:sp>
      <p:sp>
        <p:nvSpPr>
          <p:cNvPr id="15364" name="Text Box 4"/>
          <p:cNvSpPr txBox="1">
            <a:spLocks noChangeArrowheads="1"/>
          </p:cNvSpPr>
          <p:nvPr/>
        </p:nvSpPr>
        <p:spPr bwMode="auto">
          <a:xfrm>
            <a:off x="0" y="6171165"/>
            <a:ext cx="9144000" cy="723348"/>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mn-cs"/>
              </a:rPr>
              <a:t>Graveyard with bathhouse on hill</a:t>
            </a:r>
          </a:p>
        </p:txBody>
      </p:sp>
    </p:spTree>
    <p:extLst>
      <p:ext uri="{BB962C8B-B14F-4D97-AF65-F5344CB8AC3E}">
        <p14:creationId xmlns:p14="http://schemas.microsoft.com/office/powerpoint/2010/main" val="258624214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hidden="1"/>
          <p:cNvSpPr>
            <a:spLocks noGrp="1" noChangeArrowheads="1"/>
          </p:cNvSpPr>
          <p:nvPr>
            <p:ph type="title"/>
          </p:nvPr>
        </p:nvSpPr>
        <p:spPr/>
        <p:txBody>
          <a:bodyPr/>
          <a:lstStyle/>
          <a:p>
            <a:r>
              <a:rPr lang="en-US">
                <a:solidFill>
                  <a:schemeClr val="bg1"/>
                </a:solidFill>
              </a:rPr>
              <a:t>Laodicea bathhouse arches</a:t>
            </a:r>
          </a:p>
        </p:txBody>
      </p:sp>
      <p:pic>
        <p:nvPicPr>
          <p:cNvPr id="10243" name="Picture 3" descr="Laodicea bathhouse arches,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0244" name="Text Box 4"/>
          <p:cNvSpPr txBox="1">
            <a:spLocks noChangeArrowheads="1"/>
          </p:cNvSpPr>
          <p:nvPr/>
        </p:nvSpPr>
        <p:spPr bwMode="auto">
          <a:xfrm>
            <a:off x="15875" y="6129747"/>
            <a:ext cx="9128125" cy="728253"/>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200" b="1">
                <a:solidFill>
                  <a:srgbClr val="FFFFFF"/>
                </a:solidFill>
                <a:latin typeface="Arial" charset="0"/>
                <a:ea typeface="ＭＳ Ｐゴシック"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mn-cs"/>
              </a:rPr>
              <a:t>Laodicea bathhouse arches</a:t>
            </a:r>
          </a:p>
        </p:txBody>
      </p:sp>
    </p:spTree>
    <p:extLst>
      <p:ext uri="{BB962C8B-B14F-4D97-AF65-F5344CB8AC3E}">
        <p14:creationId xmlns:p14="http://schemas.microsoft.com/office/powerpoint/2010/main" val="108492207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hidden="1"/>
          <p:cNvSpPr>
            <a:spLocks noGrp="1" noChangeArrowheads="1"/>
          </p:cNvSpPr>
          <p:nvPr>
            <p:ph type="title"/>
          </p:nvPr>
        </p:nvSpPr>
        <p:spPr/>
        <p:txBody>
          <a:bodyPr/>
          <a:lstStyle/>
          <a:p>
            <a:r>
              <a:rPr lang="en-US">
                <a:solidFill>
                  <a:schemeClr val="bg1"/>
                </a:solidFill>
              </a:rPr>
              <a:t>Laodicea Greek theater</a:t>
            </a:r>
          </a:p>
        </p:txBody>
      </p:sp>
      <p:pic>
        <p:nvPicPr>
          <p:cNvPr id="19459" name="Picture 3" descr="Laodicea Roman theater,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9460" name="Text Box 4"/>
          <p:cNvSpPr txBox="1">
            <a:spLocks noChangeArrowheads="1"/>
          </p:cNvSpPr>
          <p:nvPr/>
        </p:nvSpPr>
        <p:spPr bwMode="auto">
          <a:xfrm>
            <a:off x="1588" y="5973193"/>
            <a:ext cx="9142412" cy="931841"/>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mn-cs"/>
              </a:rPr>
              <a:t>Laodicea Roman theater</a:t>
            </a:r>
          </a:p>
        </p:txBody>
      </p:sp>
    </p:spTree>
    <p:extLst>
      <p:ext uri="{BB962C8B-B14F-4D97-AF65-F5344CB8AC3E}">
        <p14:creationId xmlns:p14="http://schemas.microsoft.com/office/powerpoint/2010/main" val="32797435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hidden="1"/>
          <p:cNvSpPr>
            <a:spLocks noGrp="1" noChangeArrowheads="1"/>
          </p:cNvSpPr>
          <p:nvPr>
            <p:ph type="title"/>
          </p:nvPr>
        </p:nvSpPr>
        <p:spPr/>
        <p:txBody>
          <a:bodyPr/>
          <a:lstStyle/>
          <a:p>
            <a:r>
              <a:rPr lang="en-US">
                <a:solidFill>
                  <a:schemeClr val="bg1"/>
                </a:solidFill>
              </a:rPr>
              <a:t>Laodicea Greek theater</a:t>
            </a:r>
          </a:p>
        </p:txBody>
      </p:sp>
      <p:pic>
        <p:nvPicPr>
          <p:cNvPr id="16387" name="Picture 3" descr="Laodicea Greek theater,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6388" name="Text Box 4"/>
          <p:cNvSpPr txBox="1">
            <a:spLocks noChangeArrowheads="1"/>
          </p:cNvSpPr>
          <p:nvPr/>
        </p:nvSpPr>
        <p:spPr bwMode="auto">
          <a:xfrm>
            <a:off x="-63500" y="6057674"/>
            <a:ext cx="9207500" cy="800326"/>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3600" b="1">
                <a:solidFill>
                  <a:srgbClr val="FFFFFF"/>
                </a:solidFill>
                <a:effectLst>
                  <a:glow rad="101600">
                    <a:schemeClr val="tx1">
                      <a:alpha val="75000"/>
                    </a:schemeClr>
                  </a:glow>
                </a:effectLst>
                <a:latin typeface="Arial" charset="0"/>
                <a:ea typeface="ＭＳ Ｐゴシック"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mn-cs"/>
              </a:rPr>
              <a:t>Laodicea Greek theater</a:t>
            </a:r>
          </a:p>
        </p:txBody>
      </p:sp>
    </p:spTree>
    <p:extLst>
      <p:ext uri="{BB962C8B-B14F-4D97-AF65-F5344CB8AC3E}">
        <p14:creationId xmlns:p14="http://schemas.microsoft.com/office/powerpoint/2010/main" val="10668445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hidden="1"/>
          <p:cNvSpPr>
            <a:spLocks noGrp="1" noChangeArrowheads="1"/>
          </p:cNvSpPr>
          <p:nvPr>
            <p:ph type="title"/>
          </p:nvPr>
        </p:nvSpPr>
        <p:spPr/>
        <p:txBody>
          <a:bodyPr/>
          <a:lstStyle/>
          <a:p>
            <a:r>
              <a:rPr lang="en-US">
                <a:solidFill>
                  <a:schemeClr val="bg1"/>
                </a:solidFill>
              </a:rPr>
              <a:t>Laodicea stadium seating northern side</a:t>
            </a:r>
          </a:p>
        </p:txBody>
      </p:sp>
      <p:pic>
        <p:nvPicPr>
          <p:cNvPr id="26627" name="Picture 3" descr="Laodicea stadium seating northern side,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6628" name="Text Box 4"/>
          <p:cNvSpPr txBox="1">
            <a:spLocks noChangeArrowheads="1"/>
          </p:cNvSpPr>
          <p:nvPr/>
        </p:nvSpPr>
        <p:spPr bwMode="auto">
          <a:xfrm>
            <a:off x="15875" y="6020722"/>
            <a:ext cx="9128125" cy="825233"/>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4800" b="1">
                <a:solidFill>
                  <a:srgbClr val="FFFFFF"/>
                </a:solidFill>
                <a:effectLst>
                  <a:glow rad="101600">
                    <a:schemeClr val="tx1">
                      <a:alpha val="75000"/>
                    </a:schemeClr>
                  </a:glow>
                </a:effectLst>
                <a:latin typeface="Arial" charset="0"/>
                <a:ea typeface="ＭＳ Ｐゴシック"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mn-cs"/>
              </a:rPr>
              <a:t>Laodicea stadium seating</a:t>
            </a:r>
          </a:p>
        </p:txBody>
      </p:sp>
    </p:spTree>
    <p:extLst>
      <p:ext uri="{BB962C8B-B14F-4D97-AF65-F5344CB8AC3E}">
        <p14:creationId xmlns:p14="http://schemas.microsoft.com/office/powerpoint/2010/main" val="100384166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hidden="1"/>
          <p:cNvSpPr>
            <a:spLocks noGrp="1" noChangeArrowheads="1"/>
          </p:cNvSpPr>
          <p:nvPr>
            <p:ph type="title"/>
          </p:nvPr>
        </p:nvSpPr>
        <p:spPr/>
        <p:txBody>
          <a:bodyPr/>
          <a:lstStyle/>
          <a:p>
            <a:r>
              <a:rPr lang="en-US">
                <a:solidFill>
                  <a:schemeClr val="bg1"/>
                </a:solidFill>
              </a:rPr>
              <a:t>Laodicea walls still standing</a:t>
            </a:r>
          </a:p>
        </p:txBody>
      </p:sp>
      <p:pic>
        <p:nvPicPr>
          <p:cNvPr id="34819" name="Picture 3" descr="Laodicea walls still standing, tb n0103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4820" name="Text Box 4"/>
          <p:cNvSpPr txBox="1">
            <a:spLocks noChangeArrowheads="1"/>
          </p:cNvSpPr>
          <p:nvPr/>
        </p:nvSpPr>
        <p:spPr bwMode="auto">
          <a:xfrm>
            <a:off x="-20638" y="6043741"/>
            <a:ext cx="9164638" cy="814259"/>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defPPr>
              <a:defRPr lang="en-US"/>
            </a:defPPr>
            <a:lvl1pPr algn="ctr" defTabSz="914400" fontAlgn="base">
              <a:spcBef>
                <a:spcPct val="0"/>
              </a:spcBef>
              <a:spcAft>
                <a:spcPct val="0"/>
              </a:spcAft>
              <a:defRPr sz="4800" b="1">
                <a:solidFill>
                  <a:srgbClr val="FFFFFF"/>
                </a:solidFill>
                <a:effectLst>
                  <a:glow rad="101600">
                    <a:schemeClr val="tx1">
                      <a:alpha val="75000"/>
                    </a:schemeClr>
                  </a:glow>
                </a:effectLst>
                <a:latin typeface="Arial" charset="0"/>
                <a:ea typeface="ＭＳ Ｐゴシック"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mn-cs"/>
              </a:rPr>
              <a:t>Laodicea walls still standing</a:t>
            </a:r>
          </a:p>
        </p:txBody>
      </p:sp>
    </p:spTree>
    <p:extLst>
      <p:ext uri="{BB962C8B-B14F-4D97-AF65-F5344CB8AC3E}">
        <p14:creationId xmlns:p14="http://schemas.microsoft.com/office/powerpoint/2010/main" val="59415318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11618" name="Rectangle 2"/>
          <p:cNvSpPr>
            <a:spLocks noGrp="1" noChangeArrowheads="1"/>
          </p:cNvSpPr>
          <p:nvPr>
            <p:ph type="ctrTitle"/>
          </p:nvPr>
        </p:nvSpPr>
        <p:spPr>
          <a:xfrm>
            <a:off x="4831378" y="557624"/>
            <a:ext cx="4312621" cy="1787206"/>
          </a:xfrm>
          <a:noFill/>
        </p:spPr>
        <p:txBody>
          <a:bodyPr/>
          <a:lstStyle/>
          <a:p>
            <a:r>
              <a:rPr lang="en-US" sz="8000" b="1" dirty="0">
                <a:solidFill>
                  <a:srgbClr val="FF0000"/>
                </a:solidFill>
                <a:latin typeface="Bradley Hand ITC TT-Bold"/>
                <a:ea typeface="ＭＳ Ｐゴシック" charset="0"/>
                <a:cs typeface="Bradley Hand ITC TT-Bold"/>
              </a:rPr>
              <a:t>Be Hot!</a:t>
            </a:r>
          </a:p>
        </p:txBody>
      </p:sp>
      <p:sp>
        <p:nvSpPr>
          <p:cNvPr id="4" name="Rectangle 2"/>
          <p:cNvSpPr txBox="1">
            <a:spLocks noChangeArrowheads="1"/>
          </p:cNvSpPr>
          <p:nvPr/>
        </p:nvSpPr>
        <p:spPr bwMode="auto">
          <a:xfrm>
            <a:off x="0" y="0"/>
            <a:ext cx="9144000" cy="98072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charset="0"/>
                <a:ea typeface="ＭＳ Ｐゴシック" charset="0"/>
                <a:cs typeface="Arial"/>
              </a:rPr>
              <a:t>Three "</a:t>
            </a:r>
            <a:r>
              <a:rPr kumimoji="0" lang="en-US" sz="4800" b="1" i="0" u="none" strike="noStrike" kern="1200" cap="none" spc="0" normalizeH="0" baseline="0" noProof="0" dirty="0" err="1">
                <a:ln>
                  <a:noFill/>
                </a:ln>
                <a:solidFill>
                  <a:srgbClr val="FFFFFF"/>
                </a:solidFill>
                <a:effectLst/>
                <a:uLnTx/>
                <a:uFillTx/>
                <a:latin typeface="Arial" charset="0"/>
                <a:ea typeface="ＭＳ Ｐゴシック" charset="0"/>
                <a:cs typeface="Arial"/>
              </a:rPr>
              <a:t>Rs</a:t>
            </a:r>
            <a:r>
              <a:rPr kumimoji="0" lang="en-US" sz="4800" b="1" i="0" u="none" strike="noStrike" kern="1200" cap="none" spc="0" normalizeH="0" baseline="0" noProof="0" dirty="0">
                <a:ln>
                  <a:noFill/>
                </a:ln>
                <a:solidFill>
                  <a:srgbClr val="FFFFFF"/>
                </a:solidFill>
                <a:effectLst/>
                <a:uLnTx/>
                <a:uFillTx/>
                <a:latin typeface="Arial" charset="0"/>
                <a:ea typeface="ＭＳ Ｐゴシック" charset="0"/>
                <a:cs typeface="Arial"/>
              </a:rPr>
              <a:t>" to cure apathy…</a:t>
            </a: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uLnTx/>
                <a:uFillTx/>
                <a:latin typeface="Arial" charset="0"/>
                <a:ea typeface="ＭＳ Ｐゴシック" charset="0"/>
                <a:cs typeface="Arial"/>
              </a:rPr>
              <a:t>Rev. 3:14-22</a:t>
            </a:r>
          </a:p>
        </p:txBody>
      </p:sp>
    </p:spTree>
    <p:extLst>
      <p:ext uri="{BB962C8B-B14F-4D97-AF65-F5344CB8AC3E}">
        <p14:creationId xmlns:p14="http://schemas.microsoft.com/office/powerpoint/2010/main" val="121295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238235" y="29451"/>
            <a:ext cx="6905765" cy="6905765"/>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The first way to cure spiritual apathy is to…</a:t>
            </a: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Rev. 3:14</a:t>
            </a:r>
          </a:p>
        </p:txBody>
      </p:sp>
      <p:sp>
        <p:nvSpPr>
          <p:cNvPr id="8" name="Title 7"/>
          <p:cNvSpPr>
            <a:spLocks noGrp="1"/>
          </p:cNvSpPr>
          <p:nvPr>
            <p:ph type="ctrTitle"/>
          </p:nvPr>
        </p:nvSpPr>
        <p:spPr>
          <a:xfrm>
            <a:off x="0" y="2130425"/>
            <a:ext cx="9144000" cy="1470025"/>
          </a:xfrm>
        </p:spPr>
        <p:txBody>
          <a:bodyPr/>
          <a:lstStyle/>
          <a:p>
            <a:r>
              <a:rPr lang="en-US" b="1" dirty="0">
                <a:solidFill>
                  <a:srgbClr val="FFFF00"/>
                </a:solidFill>
                <a:effectLst>
                  <a:glow rad="165100">
                    <a:schemeClr val="tx1"/>
                  </a:glow>
                </a:effectLst>
                <a:latin typeface="Arial" charset="0"/>
                <a:ea typeface="ＭＳ Ｐゴシック" charset="0"/>
              </a:rPr>
              <a:t>I.  Recognize</a:t>
            </a:r>
            <a:r>
              <a:rPr lang="en-US" b="1" dirty="0">
                <a:effectLst>
                  <a:glow rad="165100">
                    <a:schemeClr val="tx1"/>
                  </a:glow>
                </a:effectLst>
                <a:latin typeface="Arial" charset="0"/>
                <a:ea typeface="ＭＳ Ｐゴシック" charset="0"/>
              </a:rPr>
              <a:t> Christ</a:t>
            </a:r>
            <a:r>
              <a:rPr lang="fr-FR" b="1" dirty="0">
                <a:effectLst>
                  <a:glow rad="165100">
                    <a:schemeClr val="tx1"/>
                  </a:glow>
                </a:effectLst>
                <a:latin typeface="Arial" charset="0"/>
                <a:ea typeface="ＭＳ Ｐゴシック" charset="0"/>
              </a:rPr>
              <a:t>'</a:t>
            </a:r>
            <a:r>
              <a:rPr lang="en-US" b="1" dirty="0">
                <a:effectLst>
                  <a:glow rad="165100">
                    <a:schemeClr val="tx1"/>
                  </a:glow>
                </a:effectLst>
                <a:latin typeface="Arial" charset="0"/>
                <a:ea typeface="ＭＳ Ｐゴシック" charset="0"/>
              </a:rPr>
              <a:t>s authority</a:t>
            </a:r>
            <a:br>
              <a:rPr lang="en-US" b="1" dirty="0">
                <a:solidFill>
                  <a:srgbClr val="FFFF00"/>
                </a:solidFill>
                <a:effectLst>
                  <a:glow rad="165100">
                    <a:schemeClr val="tx1"/>
                  </a:glow>
                </a:effectLst>
                <a:latin typeface="Arial" charset="0"/>
                <a:ea typeface="ＭＳ Ｐゴシック" charset="0"/>
              </a:rPr>
            </a:br>
            <a:endParaRPr lang="en-US" dirty="0">
              <a:effectLst>
                <a:glow rad="165100">
                  <a:schemeClr val="tx1"/>
                </a:glow>
              </a:effectLst>
            </a:endParaRPr>
          </a:p>
        </p:txBody>
      </p:sp>
    </p:spTree>
    <p:extLst>
      <p:ext uri="{BB962C8B-B14F-4D97-AF65-F5344CB8AC3E}">
        <p14:creationId xmlns:p14="http://schemas.microsoft.com/office/powerpoint/2010/main" val="1698835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en-US" sz="8800" dirty="0">
                <a:solidFill>
                  <a:schemeClr val="bg1"/>
                </a:solidFill>
                <a:latin typeface="Arial" charset="0"/>
                <a:ea typeface="Osaka" charset="0"/>
                <a:cs typeface="Arial" charset="0"/>
              </a:rPr>
              <a:t>Revelation </a:t>
            </a:r>
            <a:r>
              <a:rPr lang="en-US" sz="8800" dirty="0">
                <a:latin typeface="Arial" charset="0"/>
                <a:ea typeface="Osaka" charset="0"/>
                <a:cs typeface="Arial" charset="0"/>
              </a:rPr>
              <a:t>3</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265677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88750" y="0"/>
            <a:ext cx="7955250" cy="5535716"/>
          </a:xfrm>
          <a:prstGeom prst="rect">
            <a:avLst/>
          </a:prstGeom>
        </p:spPr>
      </p:pic>
      <p:sp>
        <p:nvSpPr>
          <p:cNvPr id="2" name="Rectangle 1"/>
          <p:cNvSpPr/>
          <p:nvPr/>
        </p:nvSpPr>
        <p:spPr bwMode="auto">
          <a:xfrm>
            <a:off x="0" y="5495202"/>
            <a:ext cx="9854424" cy="1362798"/>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4" name="Rectangle 2"/>
          <p:cNvSpPr txBox="1">
            <a:spLocks noChangeArrowheads="1"/>
          </p:cNvSpPr>
          <p:nvPr/>
        </p:nvSpPr>
        <p:spPr bwMode="auto">
          <a:xfrm>
            <a:off x="1697045" y="5365749"/>
            <a:ext cx="2979894" cy="1653211"/>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spc="-130" dirty="0">
                <a:solidFill>
                  <a:srgbClr val="FF0000"/>
                </a:solidFill>
                <a:latin typeface="Times"/>
                <a:ea typeface="ＭＳ Ｐゴシック" charset="0"/>
                <a:cs typeface="Times"/>
              </a:rPr>
              <a:t>THE</a:t>
            </a:r>
            <a:br>
              <a:rPr lang="en-US" sz="3200" b="1" spc="-130" dirty="0">
                <a:solidFill>
                  <a:srgbClr val="FF0000"/>
                </a:solidFill>
                <a:latin typeface="Times"/>
                <a:ea typeface="ＭＳ Ｐゴシック" charset="0"/>
                <a:cs typeface="Times"/>
              </a:rPr>
            </a:br>
            <a:r>
              <a:rPr lang="en-US" sz="6600" b="1" spc="-130" dirty="0">
                <a:solidFill>
                  <a:srgbClr val="FF0000"/>
                </a:solidFill>
                <a:latin typeface="Times"/>
                <a:ea typeface="ＭＳ Ｐゴシック" charset="0"/>
                <a:cs typeface="Times"/>
              </a:rPr>
              <a:t>GOOD</a:t>
            </a:r>
            <a:endParaRPr lang="en-US" sz="4000" b="1" spc="-130" dirty="0">
              <a:solidFill>
                <a:srgbClr val="FF0000"/>
              </a:solidFill>
              <a:latin typeface="Times"/>
              <a:ea typeface="ＭＳ Ｐゴシック" charset="0"/>
              <a:cs typeface="Times"/>
            </a:endParaRPr>
          </a:p>
        </p:txBody>
      </p:sp>
      <p:sp>
        <p:nvSpPr>
          <p:cNvPr id="111618" name="Rectangle 2"/>
          <p:cNvSpPr>
            <a:spLocks noGrp="1" noChangeArrowheads="1"/>
          </p:cNvSpPr>
          <p:nvPr>
            <p:ph type="ctrTitle"/>
          </p:nvPr>
        </p:nvSpPr>
        <p:spPr>
          <a:xfrm>
            <a:off x="-117786" y="1122395"/>
            <a:ext cx="3061599" cy="2776562"/>
          </a:xfrm>
        </p:spPr>
        <p:txBody>
          <a:bodyPr/>
          <a:lstStyle/>
          <a:p>
            <a:r>
              <a:rPr lang="en-US" sz="4800" b="1" dirty="0">
                <a:solidFill>
                  <a:srgbClr val="FF0000"/>
                </a:solidFill>
                <a:latin typeface="Times"/>
                <a:ea typeface="ＭＳ Ｐゴシック" charset="0"/>
                <a:cs typeface="Times"/>
              </a:rPr>
              <a:t>Clint Eastwood</a:t>
            </a:r>
            <a:br>
              <a:rPr lang="en-US" sz="4800" b="1" dirty="0">
                <a:solidFill>
                  <a:srgbClr val="FF0000"/>
                </a:solidFill>
                <a:latin typeface="Times"/>
                <a:ea typeface="ＭＳ Ｐゴシック" charset="0"/>
                <a:cs typeface="Times"/>
              </a:rPr>
            </a:br>
            <a:r>
              <a:rPr lang="en-US" sz="4800" b="1" dirty="0">
                <a:solidFill>
                  <a:srgbClr val="FF0000"/>
                </a:solidFill>
                <a:latin typeface="Times"/>
                <a:ea typeface="ＭＳ Ｐゴシック" charset="0"/>
                <a:cs typeface="Times"/>
              </a:rPr>
              <a:t>1966</a:t>
            </a:r>
          </a:p>
        </p:txBody>
      </p:sp>
      <p:sp>
        <p:nvSpPr>
          <p:cNvPr id="5" name="Rectangle 2"/>
          <p:cNvSpPr txBox="1">
            <a:spLocks noChangeArrowheads="1"/>
          </p:cNvSpPr>
          <p:nvPr/>
        </p:nvSpPr>
        <p:spPr bwMode="auto">
          <a:xfrm>
            <a:off x="4062762" y="5365749"/>
            <a:ext cx="2979894" cy="1653211"/>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spc="-130" dirty="0">
                <a:solidFill>
                  <a:schemeClr val="tx1"/>
                </a:solidFill>
                <a:latin typeface="Times"/>
                <a:ea typeface="ＭＳ Ｐゴシック" charset="0"/>
                <a:cs typeface="Times"/>
              </a:rPr>
              <a:t>THE</a:t>
            </a:r>
            <a:br>
              <a:rPr lang="en-US" sz="3200" b="1" spc="-130" dirty="0">
                <a:solidFill>
                  <a:schemeClr val="tx1"/>
                </a:solidFill>
                <a:latin typeface="Times"/>
                <a:ea typeface="ＭＳ Ｐゴシック" charset="0"/>
                <a:cs typeface="Times"/>
              </a:rPr>
            </a:br>
            <a:r>
              <a:rPr lang="en-US" sz="6600" b="1" spc="-130" dirty="0">
                <a:solidFill>
                  <a:schemeClr val="tx1"/>
                </a:solidFill>
                <a:latin typeface="Times"/>
                <a:ea typeface="ＭＳ Ｐゴシック" charset="0"/>
                <a:cs typeface="Times"/>
              </a:rPr>
              <a:t>BAD</a:t>
            </a:r>
            <a:endParaRPr lang="en-US" sz="4000" b="1" spc="-130" dirty="0">
              <a:solidFill>
                <a:schemeClr val="tx1"/>
              </a:solidFill>
              <a:latin typeface="Times"/>
              <a:ea typeface="ＭＳ Ｐゴシック" charset="0"/>
              <a:cs typeface="Times"/>
            </a:endParaRPr>
          </a:p>
        </p:txBody>
      </p:sp>
      <p:sp>
        <p:nvSpPr>
          <p:cNvPr id="6" name="Rectangle 2"/>
          <p:cNvSpPr txBox="1">
            <a:spLocks noChangeArrowheads="1"/>
          </p:cNvSpPr>
          <p:nvPr/>
        </p:nvSpPr>
        <p:spPr bwMode="auto">
          <a:xfrm>
            <a:off x="6353328" y="5365749"/>
            <a:ext cx="2979894" cy="1653211"/>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spc="-130" dirty="0">
                <a:solidFill>
                  <a:srgbClr val="FF0000"/>
                </a:solidFill>
                <a:latin typeface="Times"/>
                <a:ea typeface="ＭＳ Ｐゴシック" charset="0"/>
                <a:cs typeface="Times"/>
              </a:rPr>
              <a:t>AND THE</a:t>
            </a:r>
            <a:br>
              <a:rPr lang="en-US" sz="3200" b="1" spc="-130" dirty="0">
                <a:solidFill>
                  <a:srgbClr val="FF0000"/>
                </a:solidFill>
                <a:latin typeface="Times"/>
                <a:ea typeface="ＭＳ Ｐゴシック" charset="0"/>
                <a:cs typeface="Times"/>
              </a:rPr>
            </a:br>
            <a:r>
              <a:rPr lang="en-US" sz="6600" b="1" spc="-130" dirty="0">
                <a:solidFill>
                  <a:srgbClr val="FF0000"/>
                </a:solidFill>
                <a:latin typeface="Times"/>
                <a:ea typeface="ＭＳ Ｐゴシック" charset="0"/>
                <a:cs typeface="Times"/>
              </a:rPr>
              <a:t>UGLY</a:t>
            </a:r>
            <a:endParaRPr lang="en-US" sz="4000" b="1" spc="-130" dirty="0">
              <a:solidFill>
                <a:srgbClr val="FF0000"/>
              </a:solidFill>
              <a:latin typeface="Times"/>
              <a:ea typeface="ＭＳ Ｐゴシック" charset="0"/>
              <a:cs typeface="Times"/>
            </a:endParaRPr>
          </a:p>
        </p:txBody>
      </p:sp>
    </p:spTree>
    <p:extLst>
      <p:ext uri="{BB962C8B-B14F-4D97-AF65-F5344CB8AC3E}">
        <p14:creationId xmlns:p14="http://schemas.microsoft.com/office/powerpoint/2010/main" val="409718475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rev 3 laodicea money domna-6d.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37" y="1124744"/>
            <a:ext cx="9162252" cy="4581128"/>
          </a:xfrm>
          <a:prstGeom prst="rect">
            <a:avLst/>
          </a:prstGeom>
        </p:spPr>
      </p:pic>
      <p:sp>
        <p:nvSpPr>
          <p:cNvPr id="2" name="Title 1"/>
          <p:cNvSpPr>
            <a:spLocks noGrp="1"/>
          </p:cNvSpPr>
          <p:nvPr>
            <p:ph type="title"/>
          </p:nvPr>
        </p:nvSpPr>
        <p:spPr>
          <a:xfrm>
            <a:off x="37728" y="44624"/>
            <a:ext cx="9070776" cy="864096"/>
          </a:xfrm>
        </p:spPr>
        <p:txBody>
          <a:bodyPr/>
          <a:lstStyle/>
          <a:p>
            <a:r>
              <a:rPr lang="en-US" sz="4000" b="1" dirty="0">
                <a:effectLst>
                  <a:glow rad="177800">
                    <a:schemeClr val="tx1"/>
                  </a:glow>
                </a:effectLst>
              </a:rPr>
              <a:t>Luxurious Laodicea</a:t>
            </a:r>
          </a:p>
        </p:txBody>
      </p:sp>
      <p:sp>
        <p:nvSpPr>
          <p:cNvPr id="6" name="Title 1"/>
          <p:cNvSpPr txBox="1">
            <a:spLocks/>
          </p:cNvSpPr>
          <p:nvPr/>
        </p:nvSpPr>
        <p:spPr bwMode="auto">
          <a:xfrm>
            <a:off x="73224" y="692696"/>
            <a:ext cx="9070776" cy="79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glow rad="177800">
                    <a:prstClr val="black"/>
                  </a:glow>
                </a:effectLst>
                <a:uLnTx/>
                <a:uFillTx/>
                <a:latin typeface="Arial"/>
                <a:ea typeface="ＭＳ Ｐゴシック" pitchFamily="-108" charset="-128"/>
                <a:cs typeface="Arial"/>
              </a:rPr>
              <a:t>Rebuilt own city after AD 17 earthquake </a:t>
            </a:r>
          </a:p>
        </p:txBody>
      </p:sp>
      <p:sp>
        <p:nvSpPr>
          <p:cNvPr id="7"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470565250"/>
      </p:ext>
    </p:extLst>
  </p:cSld>
  <p:clrMapOvr>
    <a:overrideClrMapping bg1="lt1" tx1="dk1" bg2="lt2" tx2="dk2" accent1="accent1" accent2="accent2" accent3="accent3" accent4="accent4" accent5="accent5" accent6="accent6" hlink="hlink" folHlink="folHlink"/>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3314700" cy="6858000"/>
          </a:xfrm>
          <a:prstGeom prst="rect">
            <a:avLst/>
          </a:prstGeom>
        </p:spPr>
      </p:pic>
      <p:sp>
        <p:nvSpPr>
          <p:cNvPr id="2" name="Title 1"/>
          <p:cNvSpPr>
            <a:spLocks noGrp="1"/>
          </p:cNvSpPr>
          <p:nvPr>
            <p:ph type="title"/>
          </p:nvPr>
        </p:nvSpPr>
        <p:spPr>
          <a:xfrm>
            <a:off x="37728" y="44624"/>
            <a:ext cx="9070776" cy="792088"/>
          </a:xfrm>
        </p:spPr>
        <p:txBody>
          <a:bodyPr/>
          <a:lstStyle/>
          <a:p>
            <a:r>
              <a:rPr lang="en-US" sz="4000" b="1" dirty="0">
                <a:effectLst>
                  <a:glow rad="152400">
                    <a:schemeClr val="tx1"/>
                  </a:glow>
                </a:effectLst>
              </a:rPr>
              <a:t>Laodicea  Garment Industry</a:t>
            </a:r>
          </a:p>
        </p:txBody>
      </p:sp>
      <p:sp>
        <p:nvSpPr>
          <p:cNvPr id="5"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664479825"/>
      </p:ext>
    </p:extLst>
  </p:cSld>
  <p:clrMapOvr>
    <a:overrideClrMapping bg1="lt1" tx1="dk1" bg2="lt2" tx2="dk2" accent1="accent1" accent2="accent2" accent3="accent3" accent4="accent4" accent5="accent5" accent6="accent6" hlink="hlink" folHlink="folHlink"/>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3 laodicea eyebal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63" y="836712"/>
            <a:ext cx="9061899" cy="6017101"/>
          </a:xfrm>
          <a:prstGeom prst="rect">
            <a:avLst/>
          </a:prstGeom>
        </p:spPr>
      </p:pic>
      <p:sp>
        <p:nvSpPr>
          <p:cNvPr id="2" name="Title 1"/>
          <p:cNvSpPr>
            <a:spLocks noGrp="1"/>
          </p:cNvSpPr>
          <p:nvPr>
            <p:ph type="title"/>
          </p:nvPr>
        </p:nvSpPr>
        <p:spPr>
          <a:xfrm>
            <a:off x="37728" y="44624"/>
            <a:ext cx="9070776" cy="792088"/>
          </a:xfrm>
        </p:spPr>
        <p:txBody>
          <a:bodyPr/>
          <a:lstStyle/>
          <a:p>
            <a:r>
              <a:rPr lang="en-US" sz="4000" b="1" dirty="0"/>
              <a:t>Laodicea Medical School</a:t>
            </a:r>
          </a:p>
        </p:txBody>
      </p:sp>
      <p:sp>
        <p:nvSpPr>
          <p:cNvPr id="6" name="Title 1"/>
          <p:cNvSpPr txBox="1">
            <a:spLocks/>
          </p:cNvSpPr>
          <p:nvPr/>
        </p:nvSpPr>
        <p:spPr bwMode="auto">
          <a:xfrm>
            <a:off x="73224" y="1124744"/>
            <a:ext cx="9070776" cy="86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prstClr val="white"/>
                </a:solidFill>
                <a:effectLst>
                  <a:glow rad="177800">
                    <a:schemeClr val="tx1"/>
                  </a:glow>
                </a:effectLst>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glow rad="177800">
                    <a:prstClr val="black"/>
                  </a:glow>
                </a:effectLst>
                <a:uLnTx/>
                <a:uFillTx/>
                <a:latin typeface="Arial"/>
                <a:ea typeface="ＭＳ Ｐゴシック" pitchFamily="-108" charset="-128"/>
                <a:cs typeface="Arial"/>
              </a:rPr>
              <a:t>Exported an eye salve throughout the Roman Empire </a:t>
            </a:r>
          </a:p>
        </p:txBody>
      </p:sp>
      <p:sp>
        <p:nvSpPr>
          <p:cNvPr id="5"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135179356"/>
      </p:ext>
    </p:extLst>
  </p:cSld>
  <p:clrMapOvr>
    <a:overrideClrMapping bg1="lt1" tx1="dk1" bg2="lt2" tx2="dk2" accent1="accent1" accent2="accent2" accent3="accent3" accent4="accent4" accent5="accent5" accent6="accent6" hlink="hlink" folHlink="folHlink"/>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348260"/>
              <a:ext cx="2448495" cy="2307383"/>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Christ:</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The Amen, the faithful and true Witness, the Ruler of God</a:t>
              </a:r>
              <a:r>
                <a:rPr kumimoji="0" lang="fr-FR"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s creation</a:t>
              </a:r>
            </a:p>
          </p:txBody>
        </p:sp>
      </p:gr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Smyrna</a:t>
            </a:r>
          </a:p>
        </p:txBody>
      </p:sp>
      <p:sp>
        <p:nvSpPr>
          <p:cNvPr id="31"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802823" name="Title 1"/>
          <p:cNvSpPr>
            <a:spLocks noGrp="1"/>
          </p:cNvSpPr>
          <p:nvPr>
            <p:ph type="title"/>
          </p:nvPr>
        </p:nvSpPr>
        <p:spPr>
          <a:xfrm>
            <a:off x="-31750" y="-26989"/>
            <a:ext cx="9212263" cy="1397001"/>
          </a:xfrm>
          <a:solidFill>
            <a:srgbClr val="000000"/>
          </a:solidFill>
        </p:spPr>
        <p:txBody>
          <a:bodyPr>
            <a:normAutofit fontScale="90000"/>
          </a:bodyPr>
          <a:lstStyle/>
          <a:p>
            <a:r>
              <a:rPr lang="en-US" b="1" dirty="0">
                <a:latin typeface="Arial" charset="0"/>
                <a:ea typeface="ＭＳ Ｐゴシック" charset="0"/>
              </a:rPr>
              <a:t>Ruler: Jesus is the sovereign, faithful Creator (3:14b) </a:t>
            </a:r>
          </a:p>
        </p:txBody>
      </p:sp>
    </p:spTree>
    <p:extLst>
      <p:ext uri="{BB962C8B-B14F-4D97-AF65-F5344CB8AC3E}">
        <p14:creationId xmlns:p14="http://schemas.microsoft.com/office/powerpoint/2010/main" val="27546818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5566360"/>
            <a:ext cx="9144000" cy="1291640"/>
          </a:xfrm>
          <a:noFill/>
          <a:ln>
            <a:noFill/>
          </a:ln>
        </p:spPr>
        <p:txBody>
          <a:bodyPr vert="horz" wrap="square" lIns="91440" tIns="45720" rIns="91440" bIns="45720" numCol="1" anchor="ctr" anchorCtr="0" compatLnSpc="1">
            <a:prstTxWarp prst="textNoShape">
              <a:avLst/>
            </a:prstTxWarp>
          </a:bodyPr>
          <a:lstStyle/>
          <a:p>
            <a:r>
              <a:rPr lang="en-US" b="1" dirty="0">
                <a:effectLst>
                  <a:glow rad="152400">
                    <a:schemeClr val="tx1"/>
                  </a:glow>
                </a:effectLst>
                <a:latin typeface="Arial" charset="0"/>
                <a:ea typeface="ＭＳ Ｐゴシック" charset="0"/>
              </a:rPr>
              <a:t>Jesus is the "So Be It" (cf. 1:6)!</a:t>
            </a:r>
          </a:p>
        </p:txBody>
      </p:sp>
      <p:sp>
        <p:nvSpPr>
          <p:cNvPr id="6" name="Rectangle 2"/>
          <p:cNvSpPr txBox="1">
            <a:spLocks noChangeArrowheads="1"/>
          </p:cNvSpPr>
          <p:nvPr/>
        </p:nvSpPr>
        <p:spPr bwMode="auto">
          <a:xfrm>
            <a:off x="0" y="2744379"/>
            <a:ext cx="9144000" cy="1291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15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"The Amen"</a:t>
            </a:r>
          </a:p>
        </p:txBody>
      </p:sp>
    </p:spTree>
    <p:extLst>
      <p:ext uri="{BB962C8B-B14F-4D97-AF65-F5344CB8AC3E}">
        <p14:creationId xmlns:p14="http://schemas.microsoft.com/office/powerpoint/2010/main" val="127683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blinds(horizontal)">
                                      <p:cBhvr>
                                        <p:cTn id="7" dur="5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1"/>
            <a:ext cx="6821248" cy="5022660"/>
          </a:xfrm>
          <a:noFill/>
          <a:ln>
            <a:noFill/>
          </a:ln>
        </p:spPr>
        <p:txBody>
          <a:bodyPr vert="horz" wrap="square" lIns="91440" tIns="45720" rIns="91440" bIns="45720" numCol="1" anchor="ctr" anchorCtr="0" compatLnSpc="1">
            <a:prstTxWarp prst="textNoShape">
              <a:avLst/>
            </a:prstTxWarp>
          </a:bodyPr>
          <a:lstStyle/>
          <a:p>
            <a:r>
              <a:rPr lang="en-US" sz="8000" b="1" dirty="0">
                <a:effectLst>
                  <a:glow rad="152400">
                    <a:schemeClr val="tx1"/>
                  </a:glow>
                </a:effectLst>
                <a:latin typeface="Arial" charset="0"/>
                <a:ea typeface="ＭＳ Ｐゴシック" charset="0"/>
              </a:rPr>
              <a:t>"the faithful and true witness"</a:t>
            </a:r>
          </a:p>
        </p:txBody>
      </p:sp>
      <p:sp>
        <p:nvSpPr>
          <p:cNvPr id="4" name="Rectangle 2"/>
          <p:cNvSpPr txBox="1">
            <a:spLocks noChangeArrowheads="1"/>
          </p:cNvSpPr>
          <p:nvPr/>
        </p:nvSpPr>
        <p:spPr bwMode="auto">
          <a:xfrm>
            <a:off x="0" y="5566360"/>
            <a:ext cx="9144000" cy="1291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Jesus reveals the End (cf. 1:5)</a:t>
            </a:r>
          </a:p>
        </p:txBody>
      </p:sp>
    </p:spTree>
    <p:extLst>
      <p:ext uri="{BB962C8B-B14F-4D97-AF65-F5344CB8AC3E}">
        <p14:creationId xmlns:p14="http://schemas.microsoft.com/office/powerpoint/2010/main" val="252704571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22 jesus holding ligh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2754"/>
            <a:ext cx="9144000" cy="6805246"/>
          </a:xfrm>
          <a:prstGeom prst="rect">
            <a:avLst/>
          </a:prstGeom>
        </p:spPr>
      </p:pic>
      <p:sp>
        <p:nvSpPr>
          <p:cNvPr id="111618" name="Rectangle 2"/>
          <p:cNvSpPr>
            <a:spLocks noGrp="1" noChangeArrowheads="1"/>
          </p:cNvSpPr>
          <p:nvPr>
            <p:ph type="ctrTitle"/>
          </p:nvPr>
        </p:nvSpPr>
        <p:spPr>
          <a:xfrm>
            <a:off x="0" y="5492306"/>
            <a:ext cx="9144000" cy="1291640"/>
          </a:xfrm>
          <a:noFill/>
        </p:spPr>
        <p:txBody>
          <a:bodyPr/>
          <a:lstStyle/>
          <a:p>
            <a:r>
              <a:rPr lang="en-US" b="1" dirty="0">
                <a:effectLst>
                  <a:glow rad="152400">
                    <a:schemeClr val="tx1"/>
                  </a:glow>
                </a:effectLst>
                <a:latin typeface="Arial" charset="0"/>
                <a:ea typeface="ＭＳ Ｐゴシック" charset="0"/>
              </a:rPr>
              <a:t>"Ruler (Beginning, Head, First) </a:t>
            </a:r>
            <a:br>
              <a:rPr lang="en-US" b="1" dirty="0">
                <a:effectLst>
                  <a:glow rad="152400">
                    <a:schemeClr val="tx1"/>
                  </a:glow>
                </a:effectLst>
                <a:latin typeface="Arial" charset="0"/>
                <a:ea typeface="ＭＳ Ｐゴシック" charset="0"/>
              </a:rPr>
            </a:br>
            <a:r>
              <a:rPr lang="en-US" b="1" dirty="0">
                <a:effectLst>
                  <a:glow rad="152400">
                    <a:schemeClr val="tx1"/>
                  </a:glow>
                </a:effectLst>
                <a:latin typeface="Arial" charset="0"/>
                <a:ea typeface="ＭＳ Ｐゴシック" charset="0"/>
              </a:rPr>
              <a:t>of all creation" (cf. 21:6)</a:t>
            </a:r>
          </a:p>
        </p:txBody>
      </p:sp>
    </p:spTree>
    <p:extLst>
      <p:ext uri="{BB962C8B-B14F-4D97-AF65-F5344CB8AC3E}">
        <p14:creationId xmlns:p14="http://schemas.microsoft.com/office/powerpoint/2010/main" val="58190567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238235" y="29451"/>
            <a:ext cx="6905765" cy="6905765"/>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The first way to cure spiritual apathy is to…</a:t>
            </a: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Rev. 3:14</a:t>
            </a:r>
          </a:p>
        </p:txBody>
      </p:sp>
      <p:sp>
        <p:nvSpPr>
          <p:cNvPr id="8" name="Title 7"/>
          <p:cNvSpPr>
            <a:spLocks noGrp="1"/>
          </p:cNvSpPr>
          <p:nvPr>
            <p:ph type="ctrTitle"/>
          </p:nvPr>
        </p:nvSpPr>
        <p:spPr>
          <a:xfrm>
            <a:off x="0" y="2130425"/>
            <a:ext cx="9144000" cy="1470025"/>
          </a:xfrm>
        </p:spPr>
        <p:txBody>
          <a:bodyPr/>
          <a:lstStyle/>
          <a:p>
            <a:r>
              <a:rPr lang="en-US" b="1" dirty="0">
                <a:solidFill>
                  <a:srgbClr val="FFFF00"/>
                </a:solidFill>
                <a:effectLst>
                  <a:glow rad="165100">
                    <a:schemeClr val="tx1"/>
                  </a:glow>
                </a:effectLst>
                <a:latin typeface="Arial" charset="0"/>
                <a:ea typeface="ＭＳ Ｐゴシック" charset="0"/>
              </a:rPr>
              <a:t>I.  Recognize</a:t>
            </a:r>
            <a:r>
              <a:rPr lang="en-US" b="1" dirty="0">
                <a:effectLst>
                  <a:glow rad="165100">
                    <a:schemeClr val="tx1"/>
                  </a:glow>
                </a:effectLst>
                <a:latin typeface="Arial" charset="0"/>
                <a:ea typeface="ＭＳ Ｐゴシック" charset="0"/>
              </a:rPr>
              <a:t> Christ</a:t>
            </a:r>
            <a:r>
              <a:rPr lang="fr-FR" b="1" dirty="0">
                <a:effectLst>
                  <a:glow rad="165100">
                    <a:schemeClr val="tx1"/>
                  </a:glow>
                </a:effectLst>
                <a:latin typeface="Arial" charset="0"/>
                <a:ea typeface="ＭＳ Ｐゴシック" charset="0"/>
              </a:rPr>
              <a:t>'</a:t>
            </a:r>
            <a:r>
              <a:rPr lang="en-US" b="1" dirty="0">
                <a:effectLst>
                  <a:glow rad="165100">
                    <a:schemeClr val="tx1"/>
                  </a:glow>
                </a:effectLst>
                <a:latin typeface="Arial" charset="0"/>
                <a:ea typeface="ＭＳ Ｐゴシック" charset="0"/>
              </a:rPr>
              <a:t>s authority</a:t>
            </a:r>
            <a:br>
              <a:rPr lang="en-US" b="1" dirty="0">
                <a:solidFill>
                  <a:srgbClr val="FFFF00"/>
                </a:solidFill>
                <a:effectLst>
                  <a:glow rad="165100">
                    <a:schemeClr val="tx1"/>
                  </a:glow>
                </a:effectLst>
                <a:latin typeface="Arial" charset="0"/>
                <a:ea typeface="ＭＳ Ｐゴシック" charset="0"/>
              </a:rPr>
            </a:br>
            <a:endParaRPr lang="en-US" dirty="0">
              <a:effectLst>
                <a:glow rad="165100">
                  <a:schemeClr val="tx1"/>
                </a:glow>
              </a:effectLst>
            </a:endParaRPr>
          </a:p>
        </p:txBody>
      </p:sp>
    </p:spTree>
    <p:extLst>
      <p:ext uri="{BB962C8B-B14F-4D97-AF65-F5344CB8AC3E}">
        <p14:creationId xmlns:p14="http://schemas.microsoft.com/office/powerpoint/2010/main" val="339265672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0550" y="0"/>
            <a:ext cx="10181167" cy="6858000"/>
          </a:xfrm>
          <a:prstGeom prst="rect">
            <a:avLst/>
          </a:prstGeom>
        </p:spPr>
      </p:pic>
      <p:sp>
        <p:nvSpPr>
          <p:cNvPr id="4" name="Rectangle 2"/>
          <p:cNvSpPr txBox="1">
            <a:spLocks noChangeArrowheads="1"/>
          </p:cNvSpPr>
          <p:nvPr/>
        </p:nvSpPr>
        <p:spPr bwMode="auto">
          <a:xfrm>
            <a:off x="0" y="1771718"/>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The second way to cure spiritual apathy is to…</a:t>
            </a: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Rev. 3:15-16</a:t>
            </a:r>
          </a:p>
        </p:txBody>
      </p:sp>
      <p:sp>
        <p:nvSpPr>
          <p:cNvPr id="8" name="Title 7"/>
          <p:cNvSpPr>
            <a:spLocks noGrp="1"/>
          </p:cNvSpPr>
          <p:nvPr>
            <p:ph type="ctrTitle"/>
          </p:nvPr>
        </p:nvSpPr>
        <p:spPr>
          <a:xfrm>
            <a:off x="0" y="3902143"/>
            <a:ext cx="9144000" cy="1470025"/>
          </a:xfrm>
        </p:spPr>
        <p:txBody>
          <a:bodyPr/>
          <a:lstStyle/>
          <a:p>
            <a:r>
              <a:rPr lang="en-US" b="1" dirty="0">
                <a:solidFill>
                  <a:srgbClr val="FFFF00"/>
                </a:solidFill>
                <a:effectLst>
                  <a:glow rad="165100">
                    <a:schemeClr val="tx1"/>
                  </a:glow>
                </a:effectLst>
                <a:latin typeface="Arial" charset="0"/>
                <a:ea typeface="ＭＳ Ｐゴシック" charset="0"/>
              </a:rPr>
              <a:t>II. Respond</a:t>
            </a:r>
            <a:r>
              <a:rPr lang="en-US" b="1" dirty="0">
                <a:solidFill>
                  <a:srgbClr val="FFFFFF"/>
                </a:solidFill>
                <a:effectLst>
                  <a:glow rad="165100">
                    <a:schemeClr val="tx1"/>
                  </a:glow>
                </a:effectLst>
                <a:latin typeface="Arial" charset="0"/>
                <a:ea typeface="ＭＳ Ｐゴシック" charset="0"/>
              </a:rPr>
              <a:t> to Christ’s rebuke</a:t>
            </a:r>
            <a:br>
              <a:rPr lang="en-US" b="1" dirty="0">
                <a:solidFill>
                  <a:srgbClr val="FFFF00"/>
                </a:solidFill>
                <a:effectLst>
                  <a:glow rad="165100">
                    <a:schemeClr val="tx1"/>
                  </a:glow>
                </a:effectLst>
                <a:latin typeface="Arial" charset="0"/>
                <a:ea typeface="ＭＳ Ｐゴシック" charset="0"/>
              </a:rPr>
            </a:br>
            <a:endParaRPr lang="en-US" dirty="0">
              <a:effectLst>
                <a:glow rad="165100">
                  <a:schemeClr val="tx1"/>
                </a:glow>
              </a:effectLst>
            </a:endParaRPr>
          </a:p>
        </p:txBody>
      </p:sp>
    </p:spTree>
    <p:extLst>
      <p:ext uri="{BB962C8B-B14F-4D97-AF65-F5344CB8AC3E}">
        <p14:creationId xmlns:p14="http://schemas.microsoft.com/office/powerpoint/2010/main" val="98533722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492306"/>
            <a:ext cx="9144000" cy="1291640"/>
          </a:xfrm>
          <a:solidFill>
            <a:schemeClr val="tx1"/>
          </a:solidFill>
        </p:spPr>
        <p:txBody>
          <a:bodyPr/>
          <a:lstStyle/>
          <a:p>
            <a:r>
              <a:rPr lang="en-US" b="1" dirty="0">
                <a:latin typeface="Arial" charset="0"/>
                <a:ea typeface="ＭＳ Ｐゴシック" charset="0"/>
              </a:rPr>
              <a:t>Reality: We can be active but compromised (3:15-16a). </a:t>
            </a:r>
          </a:p>
        </p:txBody>
      </p:sp>
      <p:pic>
        <p:nvPicPr>
          <p:cNvPr id="2" name="Picture 1"/>
          <p:cNvPicPr>
            <a:picLocks noChangeAspect="1"/>
          </p:cNvPicPr>
          <p:nvPr/>
        </p:nvPicPr>
        <p:blipFill>
          <a:blip r:embed="rId3"/>
          <a:stretch>
            <a:fillRect/>
          </a:stretch>
        </p:blipFill>
        <p:spPr>
          <a:xfrm>
            <a:off x="1599467" y="364831"/>
            <a:ext cx="5775560" cy="4999738"/>
          </a:xfrm>
          <a:prstGeom prst="rect">
            <a:avLst/>
          </a:prstGeom>
        </p:spPr>
      </p:pic>
    </p:spTree>
    <p:extLst>
      <p:ext uri="{BB962C8B-B14F-4D97-AF65-F5344CB8AC3E}">
        <p14:creationId xmlns:p14="http://schemas.microsoft.com/office/powerpoint/2010/main" val="16119092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88750" y="0"/>
            <a:ext cx="9144000" cy="5535716"/>
          </a:xfrm>
          <a:prstGeom prst="rect">
            <a:avLst/>
          </a:prstGeom>
        </p:spPr>
      </p:pic>
      <p:sp>
        <p:nvSpPr>
          <p:cNvPr id="111618" name="Rectangle 2"/>
          <p:cNvSpPr>
            <a:spLocks noGrp="1" noChangeArrowheads="1"/>
          </p:cNvSpPr>
          <p:nvPr>
            <p:ph type="ctrTitle"/>
          </p:nvPr>
        </p:nvSpPr>
        <p:spPr>
          <a:xfrm>
            <a:off x="-4628" y="3841991"/>
            <a:ext cx="2593862" cy="2776562"/>
          </a:xfrm>
        </p:spPr>
        <p:txBody>
          <a:bodyPr/>
          <a:lstStyle/>
          <a:p>
            <a:r>
              <a:rPr lang="en-US" sz="4800" b="1" dirty="0">
                <a:solidFill>
                  <a:srgbClr val="FF0000"/>
                </a:solidFill>
                <a:latin typeface="Arial" charset="0"/>
                <a:ea typeface="ＭＳ Ｐゴシック" charset="0"/>
              </a:rPr>
              <a:t>Christ knows it all</a:t>
            </a:r>
            <a:endParaRPr lang="en-US" sz="4800" b="1" dirty="0">
              <a:solidFill>
                <a:srgbClr val="FF0000"/>
              </a:solidFill>
              <a:latin typeface="Times"/>
              <a:ea typeface="ＭＳ Ｐゴシック" charset="0"/>
              <a:cs typeface="Times"/>
            </a:endParaRPr>
          </a:p>
        </p:txBody>
      </p:sp>
      <p:sp>
        <p:nvSpPr>
          <p:cNvPr id="4" name="Rectangle 2"/>
          <p:cNvSpPr txBox="1">
            <a:spLocks noChangeArrowheads="1"/>
          </p:cNvSpPr>
          <p:nvPr/>
        </p:nvSpPr>
        <p:spPr bwMode="auto">
          <a:xfrm>
            <a:off x="2061781" y="5257551"/>
            <a:ext cx="7066057" cy="169538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600" b="1" dirty="0">
                <a:solidFill>
                  <a:srgbClr val="000000"/>
                </a:solidFill>
                <a:latin typeface="Arial" charset="0"/>
                <a:ea typeface="ＭＳ Ｐゴシック" charset="0"/>
              </a:rPr>
              <a:t>The Church of Sardis</a:t>
            </a:r>
            <a:br>
              <a:rPr lang="en-US" sz="3600" b="1" dirty="0">
                <a:solidFill>
                  <a:srgbClr val="000000"/>
                </a:solidFill>
                <a:latin typeface="Arial" charset="0"/>
                <a:ea typeface="ＭＳ Ｐゴシック" charset="0"/>
              </a:rPr>
            </a:br>
            <a:r>
              <a:rPr lang="en-US" sz="3600" b="1" dirty="0">
                <a:solidFill>
                  <a:srgbClr val="000000"/>
                </a:solidFill>
                <a:latin typeface="Arial" charset="0"/>
                <a:ea typeface="ＭＳ Ｐゴシック" charset="0"/>
              </a:rPr>
              <a:t>(Rev. 3:1-6)</a:t>
            </a:r>
          </a:p>
        </p:txBody>
      </p:sp>
    </p:spTree>
    <p:extLst>
      <p:ext uri="{BB962C8B-B14F-4D97-AF65-F5344CB8AC3E}">
        <p14:creationId xmlns:p14="http://schemas.microsoft.com/office/powerpoint/2010/main" val="2596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348260"/>
              <a:ext cx="2448495" cy="2307383"/>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Christ:</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The Amen, the faithful and true Witness, the Ruler of God</a:t>
              </a:r>
              <a:r>
                <a:rPr kumimoji="0" lang="fr-FR"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s creation</a:t>
              </a:r>
            </a:p>
          </p:txBody>
        </p:sp>
      </p:grpSp>
      <p:grpSp>
        <p:nvGrpSpPr>
          <p:cNvPr id="7" name="Group 6"/>
          <p:cNvGrpSpPr>
            <a:grpSpLocks/>
          </p:cNvGrpSpPr>
          <p:nvPr/>
        </p:nvGrpSpPr>
        <p:grpSpPr bwMode="auto">
          <a:xfrm>
            <a:off x="2987675" y="2349500"/>
            <a:ext cx="2811463" cy="2663825"/>
            <a:chOff x="2983932" y="2348880"/>
            <a:chExt cx="2963986" cy="2664296"/>
          </a:xfrm>
        </p:grpSpPr>
        <p:sp>
          <p:nvSpPr>
            <p:cNvPr id="8028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2983932" y="2420331"/>
              <a:ext cx="2963986" cy="120036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Commendation: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None!</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802839"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3" name="TextBox 22"/>
            <p:cNvSpPr txBox="1"/>
            <p:nvPr/>
          </p:nvSpPr>
          <p:spPr>
            <a:xfrm>
              <a:off x="2923257" y="1844824"/>
              <a:ext cx="3009454" cy="1939267"/>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Rebuke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Lukewarm, neither cold nor hot.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802823" name="Title 1"/>
          <p:cNvSpPr>
            <a:spLocks noGrp="1"/>
          </p:cNvSpPr>
          <p:nvPr>
            <p:ph type="title"/>
          </p:nvPr>
        </p:nvSpPr>
        <p:spPr>
          <a:xfrm>
            <a:off x="-31750" y="-26988"/>
            <a:ext cx="9212263" cy="719138"/>
          </a:xfrm>
        </p:spPr>
        <p:txBody>
          <a:bodyPr>
            <a:normAutofit fontScale="90000"/>
          </a:bodyPr>
          <a:lstStyle/>
          <a:p>
            <a:r>
              <a:rPr lang="en-US" dirty="0">
                <a:latin typeface="Arial" charset="0"/>
                <a:ea typeface="ＭＳ Ｐゴシック" charset="0"/>
              </a:rPr>
              <a:t>Laodicea (Rev. 3:14-22)</a:t>
            </a: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Smyrna</a:t>
            </a:r>
          </a:p>
        </p:txBody>
      </p:sp>
      <p:sp>
        <p:nvSpPr>
          <p:cNvPr id="31"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9219328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12095"/>
            <a:ext cx="9144000" cy="6845905"/>
            <a:chOff x="0" y="12095"/>
            <a:chExt cx="9144000" cy="6845905"/>
          </a:xfrm>
        </p:grpSpPr>
        <p:pic>
          <p:nvPicPr>
            <p:cNvPr id="3" name="Picture 2" descr="rev 3 laodicea hot col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095"/>
              <a:ext cx="9144000" cy="6845905"/>
            </a:xfrm>
            <a:prstGeom prst="rect">
              <a:avLst/>
            </a:prstGeom>
          </p:spPr>
        </p:pic>
        <p:sp>
          <p:nvSpPr>
            <p:cNvPr id="7" name="Oval 6"/>
            <p:cNvSpPr/>
            <p:nvPr/>
          </p:nvSpPr>
          <p:spPr bwMode="auto">
            <a:xfrm>
              <a:off x="1689030" y="2514055"/>
              <a:ext cx="798688"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8" name="Oval 7"/>
            <p:cNvSpPr/>
            <p:nvPr/>
          </p:nvSpPr>
          <p:spPr bwMode="auto">
            <a:xfrm>
              <a:off x="6454972" y="2514055"/>
              <a:ext cx="898716"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2" name="Title 1"/>
          <p:cNvSpPr>
            <a:spLocks noGrp="1"/>
          </p:cNvSpPr>
          <p:nvPr>
            <p:ph type="title"/>
          </p:nvPr>
        </p:nvSpPr>
        <p:spPr/>
        <p:txBody>
          <a:bodyPr/>
          <a:lstStyle/>
          <a:p>
            <a:r>
              <a:rPr lang="en-US" sz="4000" b="1" dirty="0">
                <a:solidFill>
                  <a:schemeClr val="accent6">
                    <a:lumMod val="75000"/>
                  </a:schemeClr>
                </a:solidFill>
              </a:rPr>
              <a:t>Luxurious Yet Lukewarm Laodicea </a:t>
            </a:r>
          </a:p>
        </p:txBody>
      </p:sp>
      <p:sp>
        <p:nvSpPr>
          <p:cNvPr id="4" name="Title 1"/>
          <p:cNvSpPr txBox="1">
            <a:spLocks/>
          </p:cNvSpPr>
          <p:nvPr/>
        </p:nvSpPr>
        <p:spPr bwMode="auto">
          <a:xfrm>
            <a:off x="23370" y="5157192"/>
            <a:ext cx="9070776" cy="16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"I know all the things you do, that you are neither </a:t>
            </a:r>
            <a:r>
              <a:rPr kumimoji="0" lang="en-US" sz="3600" b="1" i="0" u="none" strike="noStrike" kern="1200" cap="none" spc="0" normalizeH="0" baseline="0" noProof="0" dirty="0">
                <a:ln>
                  <a:noFill/>
                </a:ln>
                <a:solidFill>
                  <a:srgbClr val="FF0000"/>
                </a:solidFill>
                <a:effectLst/>
                <a:uLnTx/>
                <a:uFillTx/>
                <a:latin typeface="Arial"/>
                <a:ea typeface="ＭＳ Ｐゴシック" pitchFamily="-108" charset="-128"/>
                <a:cs typeface="Arial"/>
              </a:rPr>
              <a:t>hot</a:t>
            </a:r>
            <a:r>
              <a:rPr kumimoji="0" lang="en-US" sz="36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 nor </a:t>
            </a:r>
            <a:r>
              <a:rPr kumimoji="0" lang="en-US" sz="3600" b="1" i="0" u="none" strike="noStrike" kern="1200" cap="none" spc="0" normalizeH="0" baseline="0" noProof="0" dirty="0">
                <a:ln>
                  <a:noFill/>
                </a:ln>
                <a:solidFill>
                  <a:srgbClr val="333399"/>
                </a:solidFill>
                <a:effectLst/>
                <a:uLnTx/>
                <a:uFillTx/>
                <a:latin typeface="Arial"/>
                <a:ea typeface="ＭＳ Ｐゴシック" pitchFamily="-108" charset="-128"/>
                <a:cs typeface="Arial"/>
              </a:rPr>
              <a:t>cold</a:t>
            </a:r>
            <a:r>
              <a:rPr kumimoji="0" lang="en-US" sz="36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 I wish that you were one or the other!" (3:15 </a:t>
            </a:r>
            <a:r>
              <a:rPr kumimoji="0" lang="en-US" sz="32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NLT</a:t>
            </a:r>
            <a:r>
              <a:rPr kumimoji="0" lang="en-US" sz="36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a:t>
            </a:r>
          </a:p>
        </p:txBody>
      </p:sp>
      <p:sp>
        <p:nvSpPr>
          <p:cNvPr id="5"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363</a:t>
            </a:r>
          </a:p>
        </p:txBody>
      </p:sp>
      <p:sp>
        <p:nvSpPr>
          <p:cNvPr id="10" name="Title 1"/>
          <p:cNvSpPr txBox="1">
            <a:spLocks/>
          </p:cNvSpPr>
          <p:nvPr/>
        </p:nvSpPr>
        <p:spPr bwMode="auto">
          <a:xfrm>
            <a:off x="1162483" y="2611548"/>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a:ea typeface="ＭＳ Ｐゴシック" pitchFamily="-108" charset="-128"/>
                <a:cs typeface="Arial"/>
              </a:rPr>
              <a:t>HOT</a:t>
            </a:r>
          </a:p>
        </p:txBody>
      </p:sp>
      <p:sp>
        <p:nvSpPr>
          <p:cNvPr id="11" name="Title 1"/>
          <p:cNvSpPr txBox="1">
            <a:spLocks/>
          </p:cNvSpPr>
          <p:nvPr/>
        </p:nvSpPr>
        <p:spPr bwMode="auto">
          <a:xfrm>
            <a:off x="5967707" y="2611548"/>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a:ea typeface="ＭＳ Ｐゴシック" pitchFamily="-108" charset="-128"/>
                <a:cs typeface="Arial"/>
              </a:rPr>
              <a:t>COLD</a:t>
            </a:r>
          </a:p>
        </p:txBody>
      </p:sp>
    </p:spTree>
    <p:extLst>
      <p:ext uri="{BB962C8B-B14F-4D97-AF65-F5344CB8AC3E}">
        <p14:creationId xmlns:p14="http://schemas.microsoft.com/office/powerpoint/2010/main" val="335157535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12095"/>
            <a:ext cx="9144000" cy="6845905"/>
            <a:chOff x="0" y="12095"/>
            <a:chExt cx="9144000" cy="6845905"/>
          </a:xfrm>
        </p:grpSpPr>
        <p:pic>
          <p:nvPicPr>
            <p:cNvPr id="3" name="Picture 2" descr="rev 3 laodicea hot col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095"/>
              <a:ext cx="9144000" cy="6845905"/>
            </a:xfrm>
            <a:prstGeom prst="rect">
              <a:avLst/>
            </a:prstGeom>
          </p:spPr>
        </p:pic>
        <p:sp>
          <p:nvSpPr>
            <p:cNvPr id="7" name="Oval 6"/>
            <p:cNvSpPr/>
            <p:nvPr/>
          </p:nvSpPr>
          <p:spPr bwMode="auto">
            <a:xfrm>
              <a:off x="1689030" y="2514055"/>
              <a:ext cx="798688"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8" name="Oval 7"/>
            <p:cNvSpPr/>
            <p:nvPr/>
          </p:nvSpPr>
          <p:spPr bwMode="auto">
            <a:xfrm>
              <a:off x="6454972" y="2514055"/>
              <a:ext cx="898716" cy="79873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2" name="Title 1"/>
          <p:cNvSpPr>
            <a:spLocks noGrp="1"/>
          </p:cNvSpPr>
          <p:nvPr>
            <p:ph type="title"/>
          </p:nvPr>
        </p:nvSpPr>
        <p:spPr/>
        <p:txBody>
          <a:bodyPr/>
          <a:lstStyle/>
          <a:p>
            <a:r>
              <a:rPr lang="en-US" sz="4000" b="1" dirty="0">
                <a:solidFill>
                  <a:schemeClr val="accent6">
                    <a:lumMod val="75000"/>
                  </a:schemeClr>
                </a:solidFill>
              </a:rPr>
              <a:t>Luxurious Yet Lukewarm Laodicea </a:t>
            </a:r>
          </a:p>
        </p:txBody>
      </p:sp>
      <p:sp>
        <p:nvSpPr>
          <p:cNvPr id="4" name="Title 1"/>
          <p:cNvSpPr txBox="1">
            <a:spLocks/>
          </p:cNvSpPr>
          <p:nvPr/>
        </p:nvSpPr>
        <p:spPr bwMode="auto">
          <a:xfrm>
            <a:off x="23370" y="5157192"/>
            <a:ext cx="9070776" cy="16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srgbClr val="000000"/>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"But… you are like </a:t>
            </a:r>
            <a:r>
              <a:rPr kumimoji="0" lang="en-US" sz="3600" b="1" i="0" u="none" strike="noStrike" kern="1200" cap="none" spc="0" normalizeH="0" baseline="0" noProof="0" dirty="0">
                <a:ln>
                  <a:noFill/>
                </a:ln>
                <a:solidFill>
                  <a:srgbClr val="660066"/>
                </a:solidFill>
                <a:effectLst/>
                <a:uLnTx/>
                <a:uFillTx/>
                <a:latin typeface="Arial"/>
                <a:ea typeface="ＭＳ Ｐゴシック" pitchFamily="-108" charset="-128"/>
                <a:cs typeface="Arial"/>
              </a:rPr>
              <a:t>lukewarm</a:t>
            </a:r>
            <a:r>
              <a:rPr kumimoji="0" lang="en-US" sz="36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 water, neither </a:t>
            </a:r>
            <a:r>
              <a:rPr kumimoji="0" lang="en-US" sz="3600" b="1" i="0" u="none" strike="noStrike" kern="1200" cap="none" spc="0" normalizeH="0" baseline="0" noProof="0" dirty="0">
                <a:ln>
                  <a:noFill/>
                </a:ln>
                <a:solidFill>
                  <a:srgbClr val="FF0000"/>
                </a:solidFill>
                <a:effectLst/>
                <a:uLnTx/>
                <a:uFillTx/>
                <a:latin typeface="Arial"/>
                <a:ea typeface="ＭＳ Ｐゴシック" pitchFamily="-108" charset="-128"/>
                <a:cs typeface="Arial"/>
              </a:rPr>
              <a:t>hot</a:t>
            </a:r>
            <a:r>
              <a:rPr kumimoji="0" lang="en-US" sz="36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 nor </a:t>
            </a:r>
            <a:r>
              <a:rPr kumimoji="0" lang="en-US" sz="3600" b="1" i="0" u="none" strike="noStrike" kern="1200" cap="none" spc="0" normalizeH="0" baseline="0" noProof="0" dirty="0">
                <a:ln>
                  <a:noFill/>
                </a:ln>
                <a:solidFill>
                  <a:srgbClr val="0000FF"/>
                </a:solidFill>
                <a:effectLst/>
                <a:uLnTx/>
                <a:uFillTx/>
                <a:latin typeface="Arial"/>
                <a:ea typeface="ＭＳ Ｐゴシック" pitchFamily="-108" charset="-128"/>
                <a:cs typeface="Arial"/>
              </a:rPr>
              <a:t>cold</a:t>
            </a:r>
            <a:r>
              <a:rPr kumimoji="0" lang="en-US" sz="36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 (3:16a NLT)</a:t>
            </a:r>
          </a:p>
        </p:txBody>
      </p:sp>
      <p:sp>
        <p:nvSpPr>
          <p:cNvPr id="5"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363</a:t>
            </a:r>
          </a:p>
        </p:txBody>
      </p:sp>
      <p:sp>
        <p:nvSpPr>
          <p:cNvPr id="12" name="Title 1"/>
          <p:cNvSpPr txBox="1">
            <a:spLocks/>
          </p:cNvSpPr>
          <p:nvPr/>
        </p:nvSpPr>
        <p:spPr bwMode="auto">
          <a:xfrm>
            <a:off x="1162483" y="2611548"/>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a:ea typeface="ＭＳ Ｐゴシック" pitchFamily="-108" charset="-128"/>
                <a:cs typeface="Arial"/>
              </a:rPr>
              <a:t>HOT</a:t>
            </a:r>
          </a:p>
        </p:txBody>
      </p:sp>
      <p:sp>
        <p:nvSpPr>
          <p:cNvPr id="13" name="Title 1"/>
          <p:cNvSpPr txBox="1">
            <a:spLocks/>
          </p:cNvSpPr>
          <p:nvPr/>
        </p:nvSpPr>
        <p:spPr bwMode="auto">
          <a:xfrm>
            <a:off x="5967707" y="2611548"/>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a:ea typeface="ＭＳ Ｐゴシック" pitchFamily="-108" charset="-128"/>
                <a:cs typeface="Arial"/>
              </a:rPr>
              <a:t>COLD</a:t>
            </a:r>
          </a:p>
        </p:txBody>
      </p:sp>
    </p:spTree>
    <p:extLst>
      <p:ext uri="{BB962C8B-B14F-4D97-AF65-F5344CB8AC3E}">
        <p14:creationId xmlns:p14="http://schemas.microsoft.com/office/powerpoint/2010/main" val="95953205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gradFill rotWithShape="1">
            <a:gsLst>
              <a:gs pos="0">
                <a:sysClr val="windowText" lastClr="000000"/>
              </a:gs>
              <a:gs pos="80000">
                <a:srgbClr val="4F81BD">
                  <a:shade val="93000"/>
                  <a:satMod val="130000"/>
                </a:srgbClr>
              </a:gs>
              <a:gs pos="100000">
                <a:sysClr val="windowText" lastClr="000000"/>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ＭＳ Ｐゴシック" charset="0"/>
              <a:cs typeface="ＭＳ Ｐゴシック" charset="0"/>
            </a:endParaRPr>
          </a:p>
        </p:txBody>
      </p:sp>
      <p:sp>
        <p:nvSpPr>
          <p:cNvPr id="2" name="Title 1"/>
          <p:cNvSpPr>
            <a:spLocks noGrp="1"/>
          </p:cNvSpPr>
          <p:nvPr>
            <p:ph type="title"/>
          </p:nvPr>
        </p:nvSpPr>
        <p:spPr>
          <a:xfrm>
            <a:off x="251520" y="44624"/>
            <a:ext cx="4536504" cy="1728192"/>
          </a:xfrm>
          <a:noFill/>
          <a:ln>
            <a:noFill/>
          </a:ln>
        </p:spPr>
        <p:txBody>
          <a:bodyPr vert="horz" wrap="square" lIns="91440" tIns="45720" rIns="91440" bIns="45720" numCol="1" anchor="ctr" anchorCtr="0" compatLnSpc="1">
            <a:prstTxWarp prst="textNoShape">
              <a:avLst/>
            </a:prstTxWarp>
          </a:bodyPr>
          <a:lstStyle/>
          <a:p>
            <a:pPr eaLnBrk="0" fontAlgn="base" hangingPunct="0">
              <a:spcAft>
                <a:spcPct val="0"/>
              </a:spcAft>
            </a:pPr>
            <a:r>
              <a:rPr lang="en-US" sz="3600" b="1" dirty="0">
                <a:solidFill>
                  <a:prstClr val="white"/>
                </a:solidFill>
                <a:effectLst>
                  <a:glow rad="177800">
                    <a:schemeClr val="tx1"/>
                  </a:glow>
                </a:effectLst>
                <a:ea typeface="ＭＳ Ｐゴシック" pitchFamily="-108" charset="-128"/>
              </a:rPr>
              <a:t>Laodicea Aqueduct</a:t>
            </a:r>
          </a:p>
        </p:txBody>
      </p:sp>
      <p:pic>
        <p:nvPicPr>
          <p:cNvPr id="3" name="Picture 2" descr="rev 3 laodicea sevenCitiesMap.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778000"/>
            <a:ext cx="7884013" cy="6307210"/>
          </a:xfrm>
          <a:prstGeom prst="rect">
            <a:avLst/>
          </a:prstGeom>
        </p:spPr>
      </p:pic>
      <p:pic>
        <p:nvPicPr>
          <p:cNvPr id="4" name="Picture 3" descr="rev 3 laodicea aqueduct.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68552" y="-171400"/>
            <a:ext cx="4211960" cy="4330607"/>
          </a:xfrm>
          <a:prstGeom prst="rect">
            <a:avLst/>
          </a:prstGeom>
        </p:spPr>
      </p:pic>
      <p:sp>
        <p:nvSpPr>
          <p:cNvPr id="7" name="Text Box 1041"/>
          <p:cNvSpPr txBox="1">
            <a:spLocks noChangeArrowheads="1"/>
          </p:cNvSpPr>
          <p:nvPr/>
        </p:nvSpPr>
        <p:spPr bwMode="auto">
          <a:xfrm>
            <a:off x="8388424" y="274267"/>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14415147"/>
      </p:ext>
    </p:extLst>
  </p:cSld>
  <p:clrMapOvr>
    <a:overrideClrMapping bg1="lt1" tx1="dk1" bg2="lt2" tx2="dk2" accent1="accent1" accent2="accent2" accent3="accent3" accent4="accent4" accent5="accent5" accent6="accent6" hlink="hlink" folHlink="folHlink"/>
  </p:clrMapOvr>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 y="0"/>
            <a:ext cx="9266480" cy="5596954"/>
          </a:xfrm>
          <a:prstGeom prst="rect">
            <a:avLst/>
          </a:prstGeom>
        </p:spPr>
      </p:pic>
      <p:sp>
        <p:nvSpPr>
          <p:cNvPr id="14" name="Text Box 1028"/>
          <p:cNvSpPr txBox="1">
            <a:spLocks noChangeArrowheads="1"/>
          </p:cNvSpPr>
          <p:nvPr/>
        </p:nvSpPr>
        <p:spPr bwMode="auto">
          <a:xfrm rot="20802301">
            <a:off x="0" y="881380"/>
            <a:ext cx="2392351" cy="458409"/>
          </a:xfrm>
          <a:prstGeom prst="rect">
            <a:avLst/>
          </a:prstGeom>
          <a:solidFill>
            <a:schemeClr val="accent2"/>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Meander R.</a:t>
            </a:r>
          </a:p>
        </p:txBody>
      </p:sp>
      <p:sp>
        <p:nvSpPr>
          <p:cNvPr id="15" name="Text Box 1028"/>
          <p:cNvSpPr txBox="1">
            <a:spLocks noChangeArrowheads="1"/>
          </p:cNvSpPr>
          <p:nvPr/>
        </p:nvSpPr>
        <p:spPr bwMode="auto">
          <a:xfrm rot="1978667">
            <a:off x="3395579" y="2646007"/>
            <a:ext cx="2392351" cy="458409"/>
          </a:xfrm>
          <a:prstGeom prst="rect">
            <a:avLst/>
          </a:prstGeom>
          <a:solidFill>
            <a:schemeClr val="accent2"/>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Lycus R.</a:t>
            </a:r>
          </a:p>
        </p:txBody>
      </p:sp>
      <p:sp>
        <p:nvSpPr>
          <p:cNvPr id="610308" name="Text Box 1028"/>
          <p:cNvSpPr txBox="1">
            <a:spLocks noChangeArrowheads="1"/>
          </p:cNvSpPr>
          <p:nvPr/>
        </p:nvSpPr>
        <p:spPr bwMode="auto">
          <a:xfrm>
            <a:off x="1" y="5466031"/>
            <a:ext cx="9144000"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Laodicea had money but no water</a:t>
            </a:r>
          </a:p>
        </p:txBody>
      </p:sp>
      <p:sp>
        <p:nvSpPr>
          <p:cNvPr id="86019" name="Rectangle 1029"/>
          <p:cNvSpPr>
            <a:spLocks noGrp="1" noChangeArrowheads="1"/>
          </p:cNvSpPr>
          <p:nvPr>
            <p:ph type="ctrTitle"/>
          </p:nvPr>
        </p:nvSpPr>
        <p:spPr>
          <a:xfrm>
            <a:off x="3054987" y="1"/>
            <a:ext cx="6211493" cy="958532"/>
          </a:xfrm>
          <a:solidFill>
            <a:schemeClr val="tx1"/>
          </a:solidFill>
          <a:effectLst>
            <a:outerShdw blurRad="50800" dist="38100" dir="2700000">
              <a:srgbClr val="000000">
                <a:alpha val="43000"/>
              </a:srgbClr>
            </a:outerShdw>
          </a:effectLst>
        </p:spPr>
        <p:txBody>
          <a:bodyPr/>
          <a:lstStyle/>
          <a:p>
            <a:pPr eaLnBrk="1" hangingPunct="1">
              <a:defRPr/>
            </a:pPr>
            <a:r>
              <a:rPr lang="en-US" b="1" dirty="0">
                <a:solidFill>
                  <a:schemeClr val="bg1"/>
                </a:solidFill>
                <a:latin typeface="Arial" charset="0"/>
                <a:ea typeface="ＭＳ Ｐゴシック" charset="0"/>
                <a:cs typeface="Arial Rounded MT Bold" charset="0"/>
              </a:rPr>
              <a:t>Lycus River Valley</a:t>
            </a:r>
            <a:endParaRPr lang="en-US" sz="2000" b="1" dirty="0">
              <a:solidFill>
                <a:schemeClr val="bg1"/>
              </a:solidFill>
              <a:latin typeface="Arial Rounded MT Bold" charset="0"/>
              <a:ea typeface="ＭＳ Ｐゴシック" charset="0"/>
              <a:cs typeface="Arial Rounded MT Bold" charset="0"/>
            </a:endParaRPr>
          </a:p>
        </p:txBody>
      </p:sp>
      <p:sp>
        <p:nvSpPr>
          <p:cNvPr id="7" name="Text Box 1028"/>
          <p:cNvSpPr txBox="1">
            <a:spLocks noChangeArrowheads="1"/>
          </p:cNvSpPr>
          <p:nvPr/>
        </p:nvSpPr>
        <p:spPr bwMode="auto">
          <a:xfrm>
            <a:off x="5311012" y="3556895"/>
            <a:ext cx="2985714"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Colossae</a:t>
            </a:r>
          </a:p>
        </p:txBody>
      </p:sp>
      <p:sp>
        <p:nvSpPr>
          <p:cNvPr id="8" name="Text Box 1028"/>
          <p:cNvSpPr txBox="1">
            <a:spLocks noChangeArrowheads="1"/>
          </p:cNvSpPr>
          <p:nvPr/>
        </p:nvSpPr>
        <p:spPr bwMode="auto">
          <a:xfrm>
            <a:off x="1046008" y="2980222"/>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Laodicea</a:t>
            </a:r>
          </a:p>
        </p:txBody>
      </p:sp>
      <p:sp>
        <p:nvSpPr>
          <p:cNvPr id="9" name="Text Box 1028"/>
          <p:cNvSpPr txBox="1">
            <a:spLocks noChangeArrowheads="1"/>
          </p:cNvSpPr>
          <p:nvPr/>
        </p:nvSpPr>
        <p:spPr bwMode="auto">
          <a:xfrm>
            <a:off x="3693665" y="1952635"/>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Hot springs</a:t>
            </a:r>
          </a:p>
        </p:txBody>
      </p:sp>
      <p:sp>
        <p:nvSpPr>
          <p:cNvPr id="10" name="Text Box 1028"/>
          <p:cNvSpPr txBox="1">
            <a:spLocks noChangeArrowheads="1"/>
          </p:cNvSpPr>
          <p:nvPr/>
        </p:nvSpPr>
        <p:spPr bwMode="auto">
          <a:xfrm>
            <a:off x="5311012" y="4001498"/>
            <a:ext cx="2985714"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Cold springs</a:t>
            </a:r>
          </a:p>
        </p:txBody>
      </p:sp>
      <p:sp>
        <p:nvSpPr>
          <p:cNvPr id="11" name="Text Box 1028"/>
          <p:cNvSpPr txBox="1">
            <a:spLocks noChangeArrowheads="1"/>
          </p:cNvSpPr>
          <p:nvPr/>
        </p:nvSpPr>
        <p:spPr bwMode="auto">
          <a:xfrm>
            <a:off x="1046008" y="3424825"/>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Lukewarm</a:t>
            </a:r>
          </a:p>
        </p:txBody>
      </p:sp>
      <p:cxnSp>
        <p:nvCxnSpPr>
          <p:cNvPr id="4" name="Straight Arrow Connector 3"/>
          <p:cNvCxnSpPr/>
          <p:nvPr/>
        </p:nvCxnSpPr>
        <p:spPr bwMode="auto">
          <a:xfrm flipH="1">
            <a:off x="3452166" y="1737237"/>
            <a:ext cx="255304" cy="1106745"/>
          </a:xfrm>
          <a:prstGeom prst="straightConnector1">
            <a:avLst/>
          </a:prstGeom>
          <a:solidFill>
            <a:schemeClr val="accent1"/>
          </a:solidFill>
          <a:ln w="76200"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6" name="Text Box 1028"/>
          <p:cNvSpPr txBox="1">
            <a:spLocks noChangeArrowheads="1"/>
          </p:cNvSpPr>
          <p:nvPr/>
        </p:nvSpPr>
        <p:spPr bwMode="auto">
          <a:xfrm>
            <a:off x="3693665" y="1508032"/>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Hierapolis</a:t>
            </a:r>
          </a:p>
        </p:txBody>
      </p:sp>
      <p:sp>
        <p:nvSpPr>
          <p:cNvPr id="2" name="Freeform 1"/>
          <p:cNvSpPr/>
          <p:nvPr/>
        </p:nvSpPr>
        <p:spPr>
          <a:xfrm>
            <a:off x="-41415" y="1767134"/>
            <a:ext cx="9580579" cy="1808552"/>
          </a:xfrm>
          <a:custGeom>
            <a:avLst/>
            <a:gdLst>
              <a:gd name="connsiteX0" fmla="*/ 0 w 9580579"/>
              <a:gd name="connsiteY0" fmla="*/ 0 h 1808552"/>
              <a:gd name="connsiteX1" fmla="*/ 151854 w 9580579"/>
              <a:gd name="connsiteY1" fmla="*/ 55223 h 1808552"/>
              <a:gd name="connsiteX2" fmla="*/ 193269 w 9580579"/>
              <a:gd name="connsiteY2" fmla="*/ 69029 h 1808552"/>
              <a:gd name="connsiteX3" fmla="*/ 234683 w 9580579"/>
              <a:gd name="connsiteY3" fmla="*/ 82835 h 1808552"/>
              <a:gd name="connsiteX4" fmla="*/ 372732 w 9580579"/>
              <a:gd name="connsiteY4" fmla="*/ 110446 h 1808552"/>
              <a:gd name="connsiteX5" fmla="*/ 538390 w 9580579"/>
              <a:gd name="connsiteY5" fmla="*/ 138058 h 1808552"/>
              <a:gd name="connsiteX6" fmla="*/ 731658 w 9580579"/>
              <a:gd name="connsiteY6" fmla="*/ 124252 h 1808552"/>
              <a:gd name="connsiteX7" fmla="*/ 855902 w 9580579"/>
              <a:gd name="connsiteY7" fmla="*/ 151863 h 1808552"/>
              <a:gd name="connsiteX8" fmla="*/ 883512 w 9580579"/>
              <a:gd name="connsiteY8" fmla="*/ 179475 h 1808552"/>
              <a:gd name="connsiteX9" fmla="*/ 966341 w 9580579"/>
              <a:gd name="connsiteY9" fmla="*/ 207086 h 1808552"/>
              <a:gd name="connsiteX10" fmla="*/ 1573755 w 9580579"/>
              <a:gd name="connsiteY10" fmla="*/ 234698 h 1808552"/>
              <a:gd name="connsiteX11" fmla="*/ 1615170 w 9580579"/>
              <a:gd name="connsiteY11" fmla="*/ 248504 h 1808552"/>
              <a:gd name="connsiteX12" fmla="*/ 1697999 w 9580579"/>
              <a:gd name="connsiteY12" fmla="*/ 303727 h 1808552"/>
              <a:gd name="connsiteX13" fmla="*/ 1739414 w 9580579"/>
              <a:gd name="connsiteY13" fmla="*/ 317532 h 1808552"/>
              <a:gd name="connsiteX14" fmla="*/ 1918877 w 9580579"/>
              <a:gd name="connsiteY14" fmla="*/ 345144 h 1808552"/>
              <a:gd name="connsiteX15" fmla="*/ 2001706 w 9580579"/>
              <a:gd name="connsiteY15" fmla="*/ 386561 h 1808552"/>
              <a:gd name="connsiteX16" fmla="*/ 2056926 w 9580579"/>
              <a:gd name="connsiteY16" fmla="*/ 455590 h 1808552"/>
              <a:gd name="connsiteX17" fmla="*/ 2139755 w 9580579"/>
              <a:gd name="connsiteY17" fmla="*/ 483201 h 1808552"/>
              <a:gd name="connsiteX18" fmla="*/ 2333023 w 9580579"/>
              <a:gd name="connsiteY18" fmla="*/ 469395 h 1808552"/>
              <a:gd name="connsiteX19" fmla="*/ 2402048 w 9580579"/>
              <a:gd name="connsiteY19" fmla="*/ 455590 h 1808552"/>
              <a:gd name="connsiteX20" fmla="*/ 2512487 w 9580579"/>
              <a:gd name="connsiteY20" fmla="*/ 469395 h 1808552"/>
              <a:gd name="connsiteX21" fmla="*/ 2553901 w 9580579"/>
              <a:gd name="connsiteY21" fmla="*/ 483201 h 1808552"/>
              <a:gd name="connsiteX22" fmla="*/ 2747169 w 9580579"/>
              <a:gd name="connsiteY22" fmla="*/ 455590 h 1808552"/>
              <a:gd name="connsiteX23" fmla="*/ 2843803 w 9580579"/>
              <a:gd name="connsiteY23" fmla="*/ 483201 h 1808552"/>
              <a:gd name="connsiteX24" fmla="*/ 2926633 w 9580579"/>
              <a:gd name="connsiteY24" fmla="*/ 524618 h 1808552"/>
              <a:gd name="connsiteX25" fmla="*/ 2954242 w 9580579"/>
              <a:gd name="connsiteY25" fmla="*/ 552230 h 1808552"/>
              <a:gd name="connsiteX26" fmla="*/ 3037072 w 9580579"/>
              <a:gd name="connsiteY26" fmla="*/ 579841 h 1808552"/>
              <a:gd name="connsiteX27" fmla="*/ 3064681 w 9580579"/>
              <a:gd name="connsiteY27" fmla="*/ 607453 h 1808552"/>
              <a:gd name="connsiteX28" fmla="*/ 3119901 w 9580579"/>
              <a:gd name="connsiteY28" fmla="*/ 621259 h 1808552"/>
              <a:gd name="connsiteX29" fmla="*/ 3202730 w 9580579"/>
              <a:gd name="connsiteY29" fmla="*/ 648870 h 1808552"/>
              <a:gd name="connsiteX30" fmla="*/ 3244145 w 9580579"/>
              <a:gd name="connsiteY30" fmla="*/ 662676 h 1808552"/>
              <a:gd name="connsiteX31" fmla="*/ 3299364 w 9580579"/>
              <a:gd name="connsiteY31" fmla="*/ 745510 h 1808552"/>
              <a:gd name="connsiteX32" fmla="*/ 3340779 w 9580579"/>
              <a:gd name="connsiteY32" fmla="*/ 814539 h 1808552"/>
              <a:gd name="connsiteX33" fmla="*/ 3382193 w 9580579"/>
              <a:gd name="connsiteY33" fmla="*/ 938791 h 1808552"/>
              <a:gd name="connsiteX34" fmla="*/ 3395998 w 9580579"/>
              <a:gd name="connsiteY34" fmla="*/ 980208 h 1808552"/>
              <a:gd name="connsiteX35" fmla="*/ 3409803 w 9580579"/>
              <a:gd name="connsiteY35" fmla="*/ 1021625 h 1808552"/>
              <a:gd name="connsiteX36" fmla="*/ 3423608 w 9580579"/>
              <a:gd name="connsiteY36" fmla="*/ 1090654 h 1808552"/>
              <a:gd name="connsiteX37" fmla="*/ 3437413 w 9580579"/>
              <a:gd name="connsiteY37" fmla="*/ 1132071 h 1808552"/>
              <a:gd name="connsiteX38" fmla="*/ 3520242 w 9580579"/>
              <a:gd name="connsiteY38" fmla="*/ 1159682 h 1808552"/>
              <a:gd name="connsiteX39" fmla="*/ 3630681 w 9580579"/>
              <a:gd name="connsiteY39" fmla="*/ 1242517 h 1808552"/>
              <a:gd name="connsiteX40" fmla="*/ 3672096 w 9580579"/>
              <a:gd name="connsiteY40" fmla="*/ 1270128 h 1808552"/>
              <a:gd name="connsiteX41" fmla="*/ 3754925 w 9580579"/>
              <a:gd name="connsiteY41" fmla="*/ 1297740 h 1808552"/>
              <a:gd name="connsiteX42" fmla="*/ 3796339 w 9580579"/>
              <a:gd name="connsiteY42" fmla="*/ 1311545 h 1808552"/>
              <a:gd name="connsiteX43" fmla="*/ 3879169 w 9580579"/>
              <a:gd name="connsiteY43" fmla="*/ 1352963 h 1808552"/>
              <a:gd name="connsiteX44" fmla="*/ 3920583 w 9580579"/>
              <a:gd name="connsiteY44" fmla="*/ 1380574 h 1808552"/>
              <a:gd name="connsiteX45" fmla="*/ 4003412 w 9580579"/>
              <a:gd name="connsiteY45" fmla="*/ 1408186 h 1808552"/>
              <a:gd name="connsiteX46" fmla="*/ 4044827 w 9580579"/>
              <a:gd name="connsiteY46" fmla="*/ 1421991 h 1808552"/>
              <a:gd name="connsiteX47" fmla="*/ 4113851 w 9580579"/>
              <a:gd name="connsiteY47" fmla="*/ 1491020 h 1808552"/>
              <a:gd name="connsiteX48" fmla="*/ 4155266 w 9580579"/>
              <a:gd name="connsiteY48" fmla="*/ 1532437 h 1808552"/>
              <a:gd name="connsiteX49" fmla="*/ 4196681 w 9580579"/>
              <a:gd name="connsiteY49" fmla="*/ 1546243 h 1808552"/>
              <a:gd name="connsiteX50" fmla="*/ 4279510 w 9580579"/>
              <a:gd name="connsiteY50" fmla="*/ 1587660 h 1808552"/>
              <a:gd name="connsiteX51" fmla="*/ 4431363 w 9580579"/>
              <a:gd name="connsiteY51" fmla="*/ 1629077 h 1808552"/>
              <a:gd name="connsiteX52" fmla="*/ 4472778 w 9580579"/>
              <a:gd name="connsiteY52" fmla="*/ 1642883 h 1808552"/>
              <a:gd name="connsiteX53" fmla="*/ 4541802 w 9580579"/>
              <a:gd name="connsiteY53" fmla="*/ 1684300 h 1808552"/>
              <a:gd name="connsiteX54" fmla="*/ 4569412 w 9580579"/>
              <a:gd name="connsiteY54" fmla="*/ 1711912 h 1808552"/>
              <a:gd name="connsiteX55" fmla="*/ 4652241 w 9580579"/>
              <a:gd name="connsiteY55" fmla="*/ 1739523 h 1808552"/>
              <a:gd name="connsiteX56" fmla="*/ 4735070 w 9580579"/>
              <a:gd name="connsiteY56" fmla="*/ 1767135 h 1808552"/>
              <a:gd name="connsiteX57" fmla="*/ 4817900 w 9580579"/>
              <a:gd name="connsiteY57" fmla="*/ 1794746 h 1808552"/>
              <a:gd name="connsiteX58" fmla="*/ 4859314 w 9580579"/>
              <a:gd name="connsiteY58" fmla="*/ 1808552 h 1808552"/>
              <a:gd name="connsiteX59" fmla="*/ 5052582 w 9580579"/>
              <a:gd name="connsiteY59" fmla="*/ 1794746 h 1808552"/>
              <a:gd name="connsiteX60" fmla="*/ 5135412 w 9580579"/>
              <a:gd name="connsiteY60" fmla="*/ 1767135 h 1808552"/>
              <a:gd name="connsiteX61" fmla="*/ 5176826 w 9580579"/>
              <a:gd name="connsiteY61" fmla="*/ 1753329 h 1808552"/>
              <a:gd name="connsiteX62" fmla="*/ 5273460 w 9580579"/>
              <a:gd name="connsiteY62" fmla="*/ 1739523 h 1808552"/>
              <a:gd name="connsiteX63" fmla="*/ 5397704 w 9580579"/>
              <a:gd name="connsiteY63" fmla="*/ 1725718 h 1808552"/>
              <a:gd name="connsiteX64" fmla="*/ 5466728 w 9580579"/>
              <a:gd name="connsiteY64" fmla="*/ 1711912 h 1808552"/>
              <a:gd name="connsiteX65" fmla="*/ 5508143 w 9580579"/>
              <a:gd name="connsiteY65" fmla="*/ 1698106 h 1808552"/>
              <a:gd name="connsiteX66" fmla="*/ 5632387 w 9580579"/>
              <a:gd name="connsiteY66" fmla="*/ 1684300 h 1808552"/>
              <a:gd name="connsiteX67" fmla="*/ 5715216 w 9580579"/>
              <a:gd name="connsiteY67" fmla="*/ 1684300 h 1808552"/>
              <a:gd name="connsiteX68" fmla="*/ 5908484 w 9580579"/>
              <a:gd name="connsiteY68" fmla="*/ 1656689 h 1808552"/>
              <a:gd name="connsiteX69" fmla="*/ 5991313 w 9580579"/>
              <a:gd name="connsiteY69" fmla="*/ 1629077 h 1808552"/>
              <a:gd name="connsiteX70" fmla="*/ 6032728 w 9580579"/>
              <a:gd name="connsiteY70" fmla="*/ 1615272 h 1808552"/>
              <a:gd name="connsiteX71" fmla="*/ 6101752 w 9580579"/>
              <a:gd name="connsiteY71" fmla="*/ 1560049 h 1808552"/>
              <a:gd name="connsiteX72" fmla="*/ 6143167 w 9580579"/>
              <a:gd name="connsiteY72" fmla="*/ 1546243 h 1808552"/>
              <a:gd name="connsiteX73" fmla="*/ 6253606 w 9580579"/>
              <a:gd name="connsiteY73" fmla="*/ 1491020 h 1808552"/>
              <a:gd name="connsiteX74" fmla="*/ 6295021 w 9580579"/>
              <a:gd name="connsiteY74" fmla="*/ 1477214 h 1808552"/>
              <a:gd name="connsiteX75" fmla="*/ 6336435 w 9580579"/>
              <a:gd name="connsiteY75" fmla="*/ 1463409 h 1808552"/>
              <a:gd name="connsiteX76" fmla="*/ 6446874 w 9580579"/>
              <a:gd name="connsiteY76" fmla="*/ 1408186 h 1808552"/>
              <a:gd name="connsiteX77" fmla="*/ 6529703 w 9580579"/>
              <a:gd name="connsiteY77" fmla="*/ 1380574 h 1808552"/>
              <a:gd name="connsiteX78" fmla="*/ 6571118 w 9580579"/>
              <a:gd name="connsiteY78" fmla="*/ 1366768 h 1808552"/>
              <a:gd name="connsiteX79" fmla="*/ 6709167 w 9580579"/>
              <a:gd name="connsiteY79" fmla="*/ 1339157 h 1808552"/>
              <a:gd name="connsiteX80" fmla="*/ 6791996 w 9580579"/>
              <a:gd name="connsiteY80" fmla="*/ 1311545 h 1808552"/>
              <a:gd name="connsiteX81" fmla="*/ 6916240 w 9580579"/>
              <a:gd name="connsiteY81" fmla="*/ 1283934 h 1808552"/>
              <a:gd name="connsiteX82" fmla="*/ 6999069 w 9580579"/>
              <a:gd name="connsiteY82" fmla="*/ 1256322 h 1808552"/>
              <a:gd name="connsiteX83" fmla="*/ 7068093 w 9580579"/>
              <a:gd name="connsiteY83" fmla="*/ 1242517 h 1808552"/>
              <a:gd name="connsiteX84" fmla="*/ 7206142 w 9580579"/>
              <a:gd name="connsiteY84" fmla="*/ 1201100 h 1808552"/>
              <a:gd name="connsiteX85" fmla="*/ 7371800 w 9580579"/>
              <a:gd name="connsiteY85" fmla="*/ 1187294 h 1808552"/>
              <a:gd name="connsiteX86" fmla="*/ 7509849 w 9580579"/>
              <a:gd name="connsiteY86" fmla="*/ 1159682 h 1808552"/>
              <a:gd name="connsiteX87" fmla="*/ 7620288 w 9580579"/>
              <a:gd name="connsiteY87" fmla="*/ 1132071 h 1808552"/>
              <a:gd name="connsiteX88" fmla="*/ 7937800 w 9580579"/>
              <a:gd name="connsiteY88" fmla="*/ 1104459 h 1808552"/>
              <a:gd name="connsiteX89" fmla="*/ 8006824 w 9580579"/>
              <a:gd name="connsiteY89" fmla="*/ 1090654 h 1808552"/>
              <a:gd name="connsiteX90" fmla="*/ 8158678 w 9580579"/>
              <a:gd name="connsiteY90" fmla="*/ 1049236 h 1808552"/>
              <a:gd name="connsiteX91" fmla="*/ 8241507 w 9580579"/>
              <a:gd name="connsiteY91" fmla="*/ 1035431 h 1808552"/>
              <a:gd name="connsiteX92" fmla="*/ 8393361 w 9580579"/>
              <a:gd name="connsiteY92" fmla="*/ 1021625 h 1808552"/>
              <a:gd name="connsiteX93" fmla="*/ 8517604 w 9580579"/>
              <a:gd name="connsiteY93" fmla="*/ 1007819 h 1808552"/>
              <a:gd name="connsiteX94" fmla="*/ 8600434 w 9580579"/>
              <a:gd name="connsiteY94" fmla="*/ 1021625 h 1808552"/>
              <a:gd name="connsiteX95" fmla="*/ 8641848 w 9580579"/>
              <a:gd name="connsiteY95" fmla="*/ 1035431 h 1808552"/>
              <a:gd name="connsiteX96" fmla="*/ 8724678 w 9580579"/>
              <a:gd name="connsiteY96" fmla="*/ 1049236 h 1808552"/>
              <a:gd name="connsiteX97" fmla="*/ 8959360 w 9580579"/>
              <a:gd name="connsiteY97" fmla="*/ 1076848 h 1808552"/>
              <a:gd name="connsiteX98" fmla="*/ 9000775 w 9580579"/>
              <a:gd name="connsiteY98" fmla="*/ 1090654 h 1808552"/>
              <a:gd name="connsiteX99" fmla="*/ 9028385 w 9580579"/>
              <a:gd name="connsiteY99" fmla="*/ 1132071 h 1808552"/>
              <a:gd name="connsiteX100" fmla="*/ 9111214 w 9580579"/>
              <a:gd name="connsiteY100" fmla="*/ 1159682 h 1808552"/>
              <a:gd name="connsiteX101" fmla="*/ 9152628 w 9580579"/>
              <a:gd name="connsiteY101" fmla="*/ 1173488 h 1808552"/>
              <a:gd name="connsiteX102" fmla="*/ 9235458 w 9580579"/>
              <a:gd name="connsiteY102" fmla="*/ 1201100 h 1808552"/>
              <a:gd name="connsiteX103" fmla="*/ 9276872 w 9580579"/>
              <a:gd name="connsiteY103" fmla="*/ 1214905 h 1808552"/>
              <a:gd name="connsiteX104" fmla="*/ 9345897 w 9580579"/>
              <a:gd name="connsiteY104" fmla="*/ 1270128 h 1808552"/>
              <a:gd name="connsiteX105" fmla="*/ 9373506 w 9580579"/>
              <a:gd name="connsiteY105" fmla="*/ 1297740 h 1808552"/>
              <a:gd name="connsiteX106" fmla="*/ 9456336 w 9580579"/>
              <a:gd name="connsiteY106" fmla="*/ 1325351 h 1808552"/>
              <a:gd name="connsiteX107" fmla="*/ 9539165 w 9580579"/>
              <a:gd name="connsiteY107" fmla="*/ 1352963 h 1808552"/>
              <a:gd name="connsiteX108" fmla="*/ 9580579 w 9580579"/>
              <a:gd name="connsiteY108" fmla="*/ 1366768 h 180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9580579" h="1808552">
                <a:moveTo>
                  <a:pt x="0" y="0"/>
                </a:moveTo>
                <a:cubicBezTo>
                  <a:pt x="96050" y="38423"/>
                  <a:pt x="45512" y="19774"/>
                  <a:pt x="151854" y="55223"/>
                </a:cubicBezTo>
                <a:lnTo>
                  <a:pt x="193269" y="69029"/>
                </a:lnTo>
                <a:cubicBezTo>
                  <a:pt x="207074" y="73631"/>
                  <a:pt x="220414" y="79981"/>
                  <a:pt x="234683" y="82835"/>
                </a:cubicBezTo>
                <a:cubicBezTo>
                  <a:pt x="280699" y="92039"/>
                  <a:pt x="326276" y="103809"/>
                  <a:pt x="372732" y="110446"/>
                </a:cubicBezTo>
                <a:cubicBezTo>
                  <a:pt x="492594" y="127571"/>
                  <a:pt x="437460" y="117870"/>
                  <a:pt x="538390" y="138058"/>
                </a:cubicBezTo>
                <a:cubicBezTo>
                  <a:pt x="602813" y="133456"/>
                  <a:pt x="667071" y="124252"/>
                  <a:pt x="731658" y="124252"/>
                </a:cubicBezTo>
                <a:cubicBezTo>
                  <a:pt x="780247" y="124252"/>
                  <a:pt x="813196" y="137627"/>
                  <a:pt x="855902" y="151863"/>
                </a:cubicBezTo>
                <a:cubicBezTo>
                  <a:pt x="865105" y="161067"/>
                  <a:pt x="871870" y="173654"/>
                  <a:pt x="883512" y="179475"/>
                </a:cubicBezTo>
                <a:cubicBezTo>
                  <a:pt x="909542" y="192491"/>
                  <a:pt x="938731" y="197882"/>
                  <a:pt x="966341" y="207086"/>
                </a:cubicBezTo>
                <a:cubicBezTo>
                  <a:pt x="1186796" y="280575"/>
                  <a:pt x="993159" y="220536"/>
                  <a:pt x="1573755" y="234698"/>
                </a:cubicBezTo>
                <a:cubicBezTo>
                  <a:pt x="1587560" y="239300"/>
                  <a:pt x="1602450" y="241437"/>
                  <a:pt x="1615170" y="248504"/>
                </a:cubicBezTo>
                <a:cubicBezTo>
                  <a:pt x="1644177" y="264620"/>
                  <a:pt x="1666518" y="293233"/>
                  <a:pt x="1697999" y="303727"/>
                </a:cubicBezTo>
                <a:cubicBezTo>
                  <a:pt x="1711804" y="308329"/>
                  <a:pt x="1725297" y="314003"/>
                  <a:pt x="1739414" y="317532"/>
                </a:cubicBezTo>
                <a:cubicBezTo>
                  <a:pt x="1802661" y="333345"/>
                  <a:pt x="1851810" y="336760"/>
                  <a:pt x="1918877" y="345144"/>
                </a:cubicBezTo>
                <a:cubicBezTo>
                  <a:pt x="1952561" y="356373"/>
                  <a:pt x="1974945" y="359799"/>
                  <a:pt x="2001706" y="386561"/>
                </a:cubicBezTo>
                <a:cubicBezTo>
                  <a:pt x="2021212" y="406068"/>
                  <a:pt x="2029605" y="441929"/>
                  <a:pt x="2056926" y="455590"/>
                </a:cubicBezTo>
                <a:cubicBezTo>
                  <a:pt x="2082956" y="468606"/>
                  <a:pt x="2139755" y="483201"/>
                  <a:pt x="2139755" y="483201"/>
                </a:cubicBezTo>
                <a:cubicBezTo>
                  <a:pt x="2204178" y="478599"/>
                  <a:pt x="2268791" y="476157"/>
                  <a:pt x="2333023" y="469395"/>
                </a:cubicBezTo>
                <a:cubicBezTo>
                  <a:pt x="2356358" y="466939"/>
                  <a:pt x="2378584" y="455590"/>
                  <a:pt x="2402048" y="455590"/>
                </a:cubicBezTo>
                <a:cubicBezTo>
                  <a:pt x="2439147" y="455590"/>
                  <a:pt x="2475674" y="464793"/>
                  <a:pt x="2512487" y="469395"/>
                </a:cubicBezTo>
                <a:cubicBezTo>
                  <a:pt x="2526292" y="473997"/>
                  <a:pt x="2539349" y="483201"/>
                  <a:pt x="2553901" y="483201"/>
                </a:cubicBezTo>
                <a:cubicBezTo>
                  <a:pt x="2588447" y="483201"/>
                  <a:pt x="2705959" y="462458"/>
                  <a:pt x="2747169" y="455590"/>
                </a:cubicBezTo>
                <a:cubicBezTo>
                  <a:pt x="2764867" y="460015"/>
                  <a:pt x="2823994" y="473296"/>
                  <a:pt x="2843803" y="483201"/>
                </a:cubicBezTo>
                <a:cubicBezTo>
                  <a:pt x="2950836" y="536722"/>
                  <a:pt x="2822546" y="489922"/>
                  <a:pt x="2926633" y="524618"/>
                </a:cubicBezTo>
                <a:cubicBezTo>
                  <a:pt x="2935836" y="533822"/>
                  <a:pt x="2942601" y="546409"/>
                  <a:pt x="2954242" y="552230"/>
                </a:cubicBezTo>
                <a:cubicBezTo>
                  <a:pt x="2980273" y="565246"/>
                  <a:pt x="3037072" y="579841"/>
                  <a:pt x="3037072" y="579841"/>
                </a:cubicBezTo>
                <a:cubicBezTo>
                  <a:pt x="3046275" y="589045"/>
                  <a:pt x="3053040" y="601632"/>
                  <a:pt x="3064681" y="607453"/>
                </a:cubicBezTo>
                <a:cubicBezTo>
                  <a:pt x="3081651" y="615939"/>
                  <a:pt x="3101728" y="615807"/>
                  <a:pt x="3119901" y="621259"/>
                </a:cubicBezTo>
                <a:cubicBezTo>
                  <a:pt x="3147777" y="629622"/>
                  <a:pt x="3175120" y="639666"/>
                  <a:pt x="3202730" y="648870"/>
                </a:cubicBezTo>
                <a:lnTo>
                  <a:pt x="3244145" y="662676"/>
                </a:lnTo>
                <a:cubicBezTo>
                  <a:pt x="3262551" y="690287"/>
                  <a:pt x="3288871" y="714029"/>
                  <a:pt x="3299364" y="745510"/>
                </a:cubicBezTo>
                <a:cubicBezTo>
                  <a:pt x="3317285" y="799275"/>
                  <a:pt x="3302879" y="776637"/>
                  <a:pt x="3340779" y="814539"/>
                </a:cubicBezTo>
                <a:lnTo>
                  <a:pt x="3382193" y="938791"/>
                </a:lnTo>
                <a:lnTo>
                  <a:pt x="3395998" y="980208"/>
                </a:lnTo>
                <a:cubicBezTo>
                  <a:pt x="3400600" y="994014"/>
                  <a:pt x="3406949" y="1007355"/>
                  <a:pt x="3409803" y="1021625"/>
                </a:cubicBezTo>
                <a:cubicBezTo>
                  <a:pt x="3414405" y="1044635"/>
                  <a:pt x="3417917" y="1067889"/>
                  <a:pt x="3423608" y="1090654"/>
                </a:cubicBezTo>
                <a:cubicBezTo>
                  <a:pt x="3427137" y="1104772"/>
                  <a:pt x="3425571" y="1123612"/>
                  <a:pt x="3437413" y="1132071"/>
                </a:cubicBezTo>
                <a:cubicBezTo>
                  <a:pt x="3461095" y="1148988"/>
                  <a:pt x="3520242" y="1159682"/>
                  <a:pt x="3520242" y="1159682"/>
                </a:cubicBezTo>
                <a:cubicBezTo>
                  <a:pt x="3571315" y="1210758"/>
                  <a:pt x="3537024" y="1180076"/>
                  <a:pt x="3630681" y="1242517"/>
                </a:cubicBezTo>
                <a:cubicBezTo>
                  <a:pt x="3644486" y="1251721"/>
                  <a:pt x="3656356" y="1264881"/>
                  <a:pt x="3672096" y="1270128"/>
                </a:cubicBezTo>
                <a:lnTo>
                  <a:pt x="3754925" y="1297740"/>
                </a:lnTo>
                <a:lnTo>
                  <a:pt x="3796339" y="1311545"/>
                </a:lnTo>
                <a:cubicBezTo>
                  <a:pt x="3915025" y="1390675"/>
                  <a:pt x="3764862" y="1295806"/>
                  <a:pt x="3879169" y="1352963"/>
                </a:cubicBezTo>
                <a:cubicBezTo>
                  <a:pt x="3894009" y="1360383"/>
                  <a:pt x="3905422" y="1373835"/>
                  <a:pt x="3920583" y="1380574"/>
                </a:cubicBezTo>
                <a:cubicBezTo>
                  <a:pt x="3947178" y="1392395"/>
                  <a:pt x="3975802" y="1398982"/>
                  <a:pt x="4003412" y="1408186"/>
                </a:cubicBezTo>
                <a:lnTo>
                  <a:pt x="4044827" y="1421991"/>
                </a:lnTo>
                <a:lnTo>
                  <a:pt x="4113851" y="1491020"/>
                </a:lnTo>
                <a:cubicBezTo>
                  <a:pt x="4127656" y="1504826"/>
                  <a:pt x="4136744" y="1526263"/>
                  <a:pt x="4155266" y="1532437"/>
                </a:cubicBezTo>
                <a:cubicBezTo>
                  <a:pt x="4169071" y="1537039"/>
                  <a:pt x="4183666" y="1539735"/>
                  <a:pt x="4196681" y="1546243"/>
                </a:cubicBezTo>
                <a:cubicBezTo>
                  <a:pt x="4264162" y="1579986"/>
                  <a:pt x="4210111" y="1570309"/>
                  <a:pt x="4279510" y="1587660"/>
                </a:cubicBezTo>
                <a:cubicBezTo>
                  <a:pt x="4435611" y="1626688"/>
                  <a:pt x="4253665" y="1569841"/>
                  <a:pt x="4431363" y="1629077"/>
                </a:cubicBezTo>
                <a:lnTo>
                  <a:pt x="4472778" y="1642883"/>
                </a:lnTo>
                <a:cubicBezTo>
                  <a:pt x="4542737" y="1712847"/>
                  <a:pt x="4452198" y="1630534"/>
                  <a:pt x="4541802" y="1684300"/>
                </a:cubicBezTo>
                <a:cubicBezTo>
                  <a:pt x="4552963" y="1690997"/>
                  <a:pt x="4557770" y="1706091"/>
                  <a:pt x="4569412" y="1711912"/>
                </a:cubicBezTo>
                <a:cubicBezTo>
                  <a:pt x="4595442" y="1724928"/>
                  <a:pt x="4624631" y="1730319"/>
                  <a:pt x="4652241" y="1739523"/>
                </a:cubicBezTo>
                <a:lnTo>
                  <a:pt x="4735070" y="1767135"/>
                </a:lnTo>
                <a:lnTo>
                  <a:pt x="4817900" y="1794746"/>
                </a:lnTo>
                <a:lnTo>
                  <a:pt x="4859314" y="1808552"/>
                </a:lnTo>
                <a:cubicBezTo>
                  <a:pt x="4923737" y="1803950"/>
                  <a:pt x="4988710" y="1804327"/>
                  <a:pt x="5052582" y="1794746"/>
                </a:cubicBezTo>
                <a:cubicBezTo>
                  <a:pt x="5081364" y="1790429"/>
                  <a:pt x="5107802" y="1776339"/>
                  <a:pt x="5135412" y="1767135"/>
                </a:cubicBezTo>
                <a:cubicBezTo>
                  <a:pt x="5149217" y="1762533"/>
                  <a:pt x="5162421" y="1755387"/>
                  <a:pt x="5176826" y="1753329"/>
                </a:cubicBezTo>
                <a:lnTo>
                  <a:pt x="5273460" y="1739523"/>
                </a:lnTo>
                <a:cubicBezTo>
                  <a:pt x="5314808" y="1734354"/>
                  <a:pt x="5356453" y="1731611"/>
                  <a:pt x="5397704" y="1725718"/>
                </a:cubicBezTo>
                <a:cubicBezTo>
                  <a:pt x="5420932" y="1722400"/>
                  <a:pt x="5443965" y="1717603"/>
                  <a:pt x="5466728" y="1711912"/>
                </a:cubicBezTo>
                <a:cubicBezTo>
                  <a:pt x="5480845" y="1708382"/>
                  <a:pt x="5493789" y="1700498"/>
                  <a:pt x="5508143" y="1698106"/>
                </a:cubicBezTo>
                <a:cubicBezTo>
                  <a:pt x="5549246" y="1691255"/>
                  <a:pt x="5590972" y="1688902"/>
                  <a:pt x="5632387" y="1684300"/>
                </a:cubicBezTo>
                <a:cubicBezTo>
                  <a:pt x="5742823" y="1647487"/>
                  <a:pt x="5604778" y="1684300"/>
                  <a:pt x="5715216" y="1684300"/>
                </a:cubicBezTo>
                <a:cubicBezTo>
                  <a:pt x="5750628" y="1684300"/>
                  <a:pt x="5861752" y="1669435"/>
                  <a:pt x="5908484" y="1656689"/>
                </a:cubicBezTo>
                <a:cubicBezTo>
                  <a:pt x="5936562" y="1649031"/>
                  <a:pt x="5963703" y="1638281"/>
                  <a:pt x="5991313" y="1629077"/>
                </a:cubicBezTo>
                <a:lnTo>
                  <a:pt x="6032728" y="1615272"/>
                </a:lnTo>
                <a:cubicBezTo>
                  <a:pt x="6058408" y="1589590"/>
                  <a:pt x="6066922" y="1577465"/>
                  <a:pt x="6101752" y="1560049"/>
                </a:cubicBezTo>
                <a:cubicBezTo>
                  <a:pt x="6114767" y="1553541"/>
                  <a:pt x="6129362" y="1550845"/>
                  <a:pt x="6143167" y="1546243"/>
                </a:cubicBezTo>
                <a:cubicBezTo>
                  <a:pt x="6191356" y="1498051"/>
                  <a:pt x="6158429" y="1522748"/>
                  <a:pt x="6253606" y="1491020"/>
                </a:cubicBezTo>
                <a:lnTo>
                  <a:pt x="6295021" y="1477214"/>
                </a:lnTo>
                <a:lnTo>
                  <a:pt x="6336435" y="1463409"/>
                </a:lnTo>
                <a:cubicBezTo>
                  <a:pt x="6384624" y="1415217"/>
                  <a:pt x="6351697" y="1439914"/>
                  <a:pt x="6446874" y="1408186"/>
                </a:cubicBezTo>
                <a:lnTo>
                  <a:pt x="6529703" y="1380574"/>
                </a:lnTo>
                <a:cubicBezTo>
                  <a:pt x="6543508" y="1375972"/>
                  <a:pt x="6556849" y="1369622"/>
                  <a:pt x="6571118" y="1366768"/>
                </a:cubicBezTo>
                <a:cubicBezTo>
                  <a:pt x="6617134" y="1357564"/>
                  <a:pt x="6664648" y="1353998"/>
                  <a:pt x="6709167" y="1339157"/>
                </a:cubicBezTo>
                <a:cubicBezTo>
                  <a:pt x="6736777" y="1329953"/>
                  <a:pt x="6763458" y="1317253"/>
                  <a:pt x="6791996" y="1311545"/>
                </a:cubicBezTo>
                <a:cubicBezTo>
                  <a:pt x="6831410" y="1303662"/>
                  <a:pt x="6877245" y="1295633"/>
                  <a:pt x="6916240" y="1283934"/>
                </a:cubicBezTo>
                <a:cubicBezTo>
                  <a:pt x="6944116" y="1275571"/>
                  <a:pt x="6970531" y="1262030"/>
                  <a:pt x="6999069" y="1256322"/>
                </a:cubicBezTo>
                <a:cubicBezTo>
                  <a:pt x="7022077" y="1251720"/>
                  <a:pt x="7045456" y="1248691"/>
                  <a:pt x="7068093" y="1242517"/>
                </a:cubicBezTo>
                <a:cubicBezTo>
                  <a:pt x="7101986" y="1233273"/>
                  <a:pt x="7166324" y="1206077"/>
                  <a:pt x="7206142" y="1201100"/>
                </a:cubicBezTo>
                <a:cubicBezTo>
                  <a:pt x="7261125" y="1194227"/>
                  <a:pt x="7316581" y="1191896"/>
                  <a:pt x="7371800" y="1187294"/>
                </a:cubicBezTo>
                <a:cubicBezTo>
                  <a:pt x="7545932" y="1143758"/>
                  <a:pt x="7272938" y="1210452"/>
                  <a:pt x="7509849" y="1159682"/>
                </a:cubicBezTo>
                <a:cubicBezTo>
                  <a:pt x="7546953" y="1151731"/>
                  <a:pt x="7582530" y="1135847"/>
                  <a:pt x="7620288" y="1132071"/>
                </a:cubicBezTo>
                <a:cubicBezTo>
                  <a:pt x="7818037" y="1112295"/>
                  <a:pt x="7712227" y="1121812"/>
                  <a:pt x="7937800" y="1104459"/>
                </a:cubicBezTo>
                <a:cubicBezTo>
                  <a:pt x="7960808" y="1099857"/>
                  <a:pt x="7984061" y="1096345"/>
                  <a:pt x="8006824" y="1090654"/>
                </a:cubicBezTo>
                <a:cubicBezTo>
                  <a:pt x="8113884" y="1063888"/>
                  <a:pt x="7956815" y="1082880"/>
                  <a:pt x="8158678" y="1049236"/>
                </a:cubicBezTo>
                <a:cubicBezTo>
                  <a:pt x="8186288" y="1044634"/>
                  <a:pt x="8213708" y="1038702"/>
                  <a:pt x="8241507" y="1035431"/>
                </a:cubicBezTo>
                <a:cubicBezTo>
                  <a:pt x="8291986" y="1029492"/>
                  <a:pt x="8342787" y="1026683"/>
                  <a:pt x="8393361" y="1021625"/>
                </a:cubicBezTo>
                <a:cubicBezTo>
                  <a:pt x="8434823" y="1017478"/>
                  <a:pt x="8476190" y="1012421"/>
                  <a:pt x="8517604" y="1007819"/>
                </a:cubicBezTo>
                <a:cubicBezTo>
                  <a:pt x="8545214" y="1012421"/>
                  <a:pt x="8573110" y="1015552"/>
                  <a:pt x="8600434" y="1021625"/>
                </a:cubicBezTo>
                <a:cubicBezTo>
                  <a:pt x="8614639" y="1024782"/>
                  <a:pt x="8627643" y="1032274"/>
                  <a:pt x="8641848" y="1035431"/>
                </a:cubicBezTo>
                <a:cubicBezTo>
                  <a:pt x="8669172" y="1041503"/>
                  <a:pt x="8697013" y="1044980"/>
                  <a:pt x="8724678" y="1049236"/>
                </a:cubicBezTo>
                <a:cubicBezTo>
                  <a:pt x="8838042" y="1066677"/>
                  <a:pt x="8830224" y="1063933"/>
                  <a:pt x="8959360" y="1076848"/>
                </a:cubicBezTo>
                <a:cubicBezTo>
                  <a:pt x="8973165" y="1081450"/>
                  <a:pt x="8989412" y="1081563"/>
                  <a:pt x="9000775" y="1090654"/>
                </a:cubicBezTo>
                <a:cubicBezTo>
                  <a:pt x="9013731" y="1101019"/>
                  <a:pt x="9014315" y="1123277"/>
                  <a:pt x="9028385" y="1132071"/>
                </a:cubicBezTo>
                <a:cubicBezTo>
                  <a:pt x="9053064" y="1147496"/>
                  <a:pt x="9083604" y="1150478"/>
                  <a:pt x="9111214" y="1159682"/>
                </a:cubicBezTo>
                <a:lnTo>
                  <a:pt x="9152628" y="1173488"/>
                </a:lnTo>
                <a:lnTo>
                  <a:pt x="9235458" y="1201100"/>
                </a:lnTo>
                <a:lnTo>
                  <a:pt x="9276872" y="1214905"/>
                </a:lnTo>
                <a:cubicBezTo>
                  <a:pt x="9343541" y="1281579"/>
                  <a:pt x="9258817" y="1200459"/>
                  <a:pt x="9345897" y="1270128"/>
                </a:cubicBezTo>
                <a:cubicBezTo>
                  <a:pt x="9356060" y="1278259"/>
                  <a:pt x="9361865" y="1291919"/>
                  <a:pt x="9373506" y="1297740"/>
                </a:cubicBezTo>
                <a:cubicBezTo>
                  <a:pt x="9399537" y="1310756"/>
                  <a:pt x="9428726" y="1316147"/>
                  <a:pt x="9456336" y="1325351"/>
                </a:cubicBezTo>
                <a:lnTo>
                  <a:pt x="9539165" y="1352963"/>
                </a:lnTo>
                <a:lnTo>
                  <a:pt x="9580579" y="1366768"/>
                </a:lnTo>
              </a:path>
            </a:pathLst>
          </a:custGeom>
          <a:ln w="76200" cmpd="sng">
            <a:solidFill>
              <a:schemeClr val="tx1"/>
            </a:solidFill>
          </a:ln>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 name="5-Point Star 4"/>
          <p:cNvSpPr/>
          <p:nvPr/>
        </p:nvSpPr>
        <p:spPr bwMode="auto">
          <a:xfrm>
            <a:off x="3054987" y="2636894"/>
            <a:ext cx="638678" cy="607453"/>
          </a:xfrm>
          <a:prstGeom prst="star5">
            <a:avLst/>
          </a:prstGeom>
          <a:solidFill>
            <a:srgbClr val="73140E"/>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7" name="Text Box 1028"/>
          <p:cNvSpPr txBox="1">
            <a:spLocks noChangeArrowheads="1"/>
          </p:cNvSpPr>
          <p:nvPr/>
        </p:nvSpPr>
        <p:spPr bwMode="auto">
          <a:xfrm>
            <a:off x="991794" y="3928473"/>
            <a:ext cx="682478"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H</a:t>
            </a:r>
          </a:p>
        </p:txBody>
      </p:sp>
      <p:sp>
        <p:nvSpPr>
          <p:cNvPr id="18" name="Text Box 1028"/>
          <p:cNvSpPr txBox="1">
            <a:spLocks noChangeArrowheads="1"/>
          </p:cNvSpPr>
          <p:nvPr/>
        </p:nvSpPr>
        <p:spPr bwMode="auto">
          <a:xfrm>
            <a:off x="2044711" y="3928473"/>
            <a:ext cx="584616"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C</a:t>
            </a:r>
          </a:p>
        </p:txBody>
      </p:sp>
      <p:sp>
        <p:nvSpPr>
          <p:cNvPr id="19" name="Text Box 1028"/>
          <p:cNvSpPr txBox="1">
            <a:spLocks noChangeArrowheads="1"/>
          </p:cNvSpPr>
          <p:nvPr/>
        </p:nvSpPr>
        <p:spPr bwMode="auto">
          <a:xfrm>
            <a:off x="2999767" y="3928473"/>
            <a:ext cx="554190"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L</a:t>
            </a:r>
          </a:p>
        </p:txBody>
      </p:sp>
      <p:sp>
        <p:nvSpPr>
          <p:cNvPr id="12" name="Plus 11"/>
          <p:cNvSpPr/>
          <p:nvPr/>
        </p:nvSpPr>
        <p:spPr bwMode="auto">
          <a:xfrm>
            <a:off x="1660013" y="3970744"/>
            <a:ext cx="362415" cy="371578"/>
          </a:xfrm>
          <a:prstGeom prst="mathPlus">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6" name="Equal 15"/>
          <p:cNvSpPr/>
          <p:nvPr/>
        </p:nvSpPr>
        <p:spPr bwMode="auto">
          <a:xfrm>
            <a:off x="2629327" y="3970744"/>
            <a:ext cx="370440" cy="371578"/>
          </a:xfrm>
          <a:prstGeom prst="mathEqual">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cxnSp>
        <p:nvCxnSpPr>
          <p:cNvPr id="13" name="Straight Arrow Connector 12"/>
          <p:cNvCxnSpPr/>
          <p:nvPr/>
        </p:nvCxnSpPr>
        <p:spPr bwMode="auto">
          <a:xfrm flipH="1" flipV="1">
            <a:off x="3438360" y="3092486"/>
            <a:ext cx="2000758" cy="593646"/>
          </a:xfrm>
          <a:prstGeom prst="straightConnector1">
            <a:avLst/>
          </a:prstGeom>
          <a:solidFill>
            <a:schemeClr val="accent1"/>
          </a:solidFill>
          <a:ln w="76200" cap="flat" cmpd="sng" algn="ctr">
            <a:solidFill>
              <a:srgbClr val="0000FF"/>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20034709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par>
                          <p:cTn id="12" fill="hold">
                            <p:stCondLst>
                              <p:cond delay="0"/>
                            </p:stCondLst>
                            <p:childTnLst>
                              <p:par>
                                <p:cTn id="13" presetID="2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par>
                          <p:cTn id="20" fill="hold">
                            <p:stCondLst>
                              <p:cond delay="0"/>
                            </p:stCondLst>
                            <p:childTnLst>
                              <p:par>
                                <p:cTn id="21" presetID="22" presetClass="entr" presetSubtype="2"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right)">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2" grpId="0" animBg="1"/>
      <p:bldP spid="17" grpId="0" animBg="1"/>
      <p:bldP spid="18" grpId="0" animBg="1"/>
      <p:bldP spid="19" grpId="0" animBg="1"/>
      <p:bldP spid="12" grpId="0" animBg="1"/>
      <p:bldP spid="16"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24742"/>
            <a:ext cx="9144000" cy="980728"/>
          </a:xfrm>
          <a:solidFill>
            <a:schemeClr val="tx1"/>
          </a:solidFill>
        </p:spPr>
        <p:txBody>
          <a:bodyPr/>
          <a:lstStyle/>
          <a:p>
            <a:r>
              <a:rPr lang="en-US" sz="4000" b="1" dirty="0">
                <a:effectLst>
                  <a:glow rad="152400">
                    <a:schemeClr val="tx1"/>
                  </a:glow>
                </a:effectLst>
                <a:latin typeface="Arial" charset="0"/>
                <a:ea typeface="ＭＳ Ｐゴシック" charset="0"/>
              </a:rPr>
              <a:t>Most prefer one or the other</a:t>
            </a:r>
          </a:p>
        </p:txBody>
      </p:sp>
      <p:sp>
        <p:nvSpPr>
          <p:cNvPr id="7" name="Rectangle 2"/>
          <p:cNvSpPr txBox="1">
            <a:spLocks noChangeArrowheads="1"/>
          </p:cNvSpPr>
          <p:nvPr/>
        </p:nvSpPr>
        <p:spPr bwMode="auto">
          <a:xfrm>
            <a:off x="33321" y="20920"/>
            <a:ext cx="9144000" cy="127049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Hot &amp; Cold Drinks</a:t>
            </a:r>
          </a:p>
        </p:txBody>
      </p:sp>
      <p:pic>
        <p:nvPicPr>
          <p:cNvPr id="3" name="Picture 2"/>
          <p:cNvPicPr>
            <a:picLocks noChangeAspect="1"/>
          </p:cNvPicPr>
          <p:nvPr/>
        </p:nvPicPr>
        <p:blipFill>
          <a:blip r:embed="rId3"/>
          <a:stretch>
            <a:fillRect/>
          </a:stretch>
        </p:blipFill>
        <p:spPr>
          <a:xfrm>
            <a:off x="1460500" y="1206500"/>
            <a:ext cx="6223000" cy="4445000"/>
          </a:xfrm>
          <a:prstGeom prst="rect">
            <a:avLst/>
          </a:prstGeom>
        </p:spPr>
      </p:pic>
    </p:spTree>
    <p:extLst>
      <p:ext uri="{BB962C8B-B14F-4D97-AF65-F5344CB8AC3E}">
        <p14:creationId xmlns:p14="http://schemas.microsoft.com/office/powerpoint/2010/main" val="50556241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627538"/>
            <a:ext cx="3070210" cy="1446897"/>
          </a:xfrm>
          <a:noFill/>
        </p:spPr>
        <p:txBody>
          <a:bodyPr anchor="t"/>
          <a:lstStyle/>
          <a:p>
            <a:r>
              <a:rPr lang="en-US" sz="4000" b="1" dirty="0">
                <a:effectLst>
                  <a:glow rad="152400">
                    <a:schemeClr val="tx1"/>
                  </a:glow>
                </a:effectLst>
                <a:latin typeface="Arial" charset="0"/>
                <a:ea typeface="ＭＳ Ｐゴシック" charset="0"/>
              </a:rPr>
              <a:t>On fire for Christ!</a:t>
            </a:r>
          </a:p>
        </p:txBody>
      </p:sp>
      <p:sp>
        <p:nvSpPr>
          <p:cNvPr id="7" name="Rectangle 2"/>
          <p:cNvSpPr txBox="1">
            <a:spLocks noChangeArrowheads="1"/>
          </p:cNvSpPr>
          <p:nvPr/>
        </p:nvSpPr>
        <p:spPr bwMode="auto">
          <a:xfrm>
            <a:off x="33321" y="20920"/>
            <a:ext cx="9144000" cy="127049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Spiritual Fervor</a:t>
            </a:r>
          </a:p>
        </p:txBody>
      </p:sp>
      <p:grpSp>
        <p:nvGrpSpPr>
          <p:cNvPr id="4" name="Group 3"/>
          <p:cNvGrpSpPr/>
          <p:nvPr/>
        </p:nvGrpSpPr>
        <p:grpSpPr>
          <a:xfrm>
            <a:off x="-153895" y="1385015"/>
            <a:ext cx="3150833" cy="3120832"/>
            <a:chOff x="-153895" y="1385015"/>
            <a:chExt cx="3150833" cy="3120832"/>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895" y="1385015"/>
              <a:ext cx="3150833" cy="3120832"/>
            </a:xfrm>
            <a:prstGeom prst="rect">
              <a:avLst/>
            </a:prstGeom>
          </p:spPr>
        </p:pic>
        <p:sp>
          <p:nvSpPr>
            <p:cNvPr id="11" name="Oval 10"/>
            <p:cNvSpPr>
              <a:spLocks noChangeAspect="1"/>
            </p:cNvSpPr>
            <p:nvPr/>
          </p:nvSpPr>
          <p:spPr bwMode="auto">
            <a:xfrm>
              <a:off x="123377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5" name="Title 1"/>
            <p:cNvSpPr txBox="1">
              <a:spLocks/>
            </p:cNvSpPr>
            <p:nvPr/>
          </p:nvSpPr>
          <p:spPr bwMode="auto">
            <a:xfrm>
              <a:off x="599403" y="2716887"/>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a:ea typeface="ＭＳ Ｐゴシック" pitchFamily="-108" charset="-128"/>
                  <a:cs typeface="Arial"/>
                </a:rPr>
                <a:t>HOT</a:t>
              </a:r>
            </a:p>
          </p:txBody>
        </p:sp>
      </p:grpSp>
      <p:grpSp>
        <p:nvGrpSpPr>
          <p:cNvPr id="18" name="Group 17"/>
          <p:cNvGrpSpPr/>
          <p:nvPr/>
        </p:nvGrpSpPr>
        <p:grpSpPr>
          <a:xfrm>
            <a:off x="6163210" y="1385015"/>
            <a:ext cx="2983106" cy="3120832"/>
            <a:chOff x="6163210" y="1385015"/>
            <a:chExt cx="2983106" cy="3120832"/>
          </a:xfrm>
        </p:grpSpPr>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63210" y="1385015"/>
              <a:ext cx="2983106" cy="3120832"/>
            </a:xfrm>
            <a:prstGeom prst="rect">
              <a:avLst/>
            </a:prstGeom>
          </p:spPr>
        </p:pic>
        <p:sp>
          <p:nvSpPr>
            <p:cNvPr id="14" name="Oval 13"/>
            <p:cNvSpPr>
              <a:spLocks noChangeAspect="1"/>
            </p:cNvSpPr>
            <p:nvPr/>
          </p:nvSpPr>
          <p:spPr bwMode="auto">
            <a:xfrm>
              <a:off x="732972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6" name="Title 1"/>
            <p:cNvSpPr txBox="1">
              <a:spLocks/>
            </p:cNvSpPr>
            <p:nvPr/>
          </p:nvSpPr>
          <p:spPr bwMode="auto">
            <a:xfrm>
              <a:off x="6686526" y="2716887"/>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a:ea typeface="ＭＳ Ｐゴシック" pitchFamily="-108" charset="-128"/>
                  <a:cs typeface="Arial"/>
                </a:rPr>
                <a:t>COLD</a:t>
              </a:r>
            </a:p>
          </p:txBody>
        </p:sp>
      </p:grpSp>
      <p:grpSp>
        <p:nvGrpSpPr>
          <p:cNvPr id="5" name="Group 4"/>
          <p:cNvGrpSpPr/>
          <p:nvPr/>
        </p:nvGrpSpPr>
        <p:grpSpPr>
          <a:xfrm>
            <a:off x="3070210" y="1385015"/>
            <a:ext cx="3007069" cy="3120832"/>
            <a:chOff x="3070210" y="1385015"/>
            <a:chExt cx="3007069" cy="3120832"/>
          </a:xfrm>
        </p:grpSpPr>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70210" y="1385015"/>
              <a:ext cx="3007069" cy="3120832"/>
            </a:xfrm>
            <a:prstGeom prst="rect">
              <a:avLst/>
            </a:prstGeom>
          </p:spPr>
        </p:pic>
        <p:sp>
          <p:nvSpPr>
            <p:cNvPr id="13" name="Oval 12"/>
            <p:cNvSpPr>
              <a:spLocks noChangeAspect="1"/>
            </p:cNvSpPr>
            <p:nvPr/>
          </p:nvSpPr>
          <p:spPr bwMode="auto">
            <a:xfrm>
              <a:off x="4300746" y="2749484"/>
              <a:ext cx="626853"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7" name="Title 1"/>
            <p:cNvSpPr txBox="1">
              <a:spLocks/>
            </p:cNvSpPr>
            <p:nvPr/>
          </p:nvSpPr>
          <p:spPr bwMode="auto">
            <a:xfrm>
              <a:off x="3691442" y="2721336"/>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60066"/>
                  </a:solidFill>
                  <a:effectLst/>
                  <a:uLnTx/>
                  <a:uFillTx/>
                  <a:latin typeface="Arial"/>
                  <a:ea typeface="ＭＳ Ｐゴシック" pitchFamily="-108" charset="-128"/>
                  <a:cs typeface="Arial"/>
                </a:rPr>
                <a:t>LUKE</a:t>
              </a:r>
              <a:br>
                <a:rPr kumimoji="0" lang="en-US" sz="1400" b="1" i="0" u="none" strike="noStrike" kern="1200" cap="none" spc="0" normalizeH="0" baseline="0" noProof="0" dirty="0">
                  <a:ln>
                    <a:noFill/>
                  </a:ln>
                  <a:solidFill>
                    <a:srgbClr val="660066"/>
                  </a:solidFill>
                  <a:effectLst/>
                  <a:uLnTx/>
                  <a:uFillTx/>
                  <a:latin typeface="Arial"/>
                  <a:ea typeface="ＭＳ Ｐゴシック" pitchFamily="-108" charset="-128"/>
                  <a:cs typeface="Arial"/>
                </a:rPr>
              </a:br>
              <a:r>
                <a:rPr kumimoji="0" lang="en-US" sz="1400" b="1" i="0" u="none" strike="noStrike" kern="1200" cap="none" spc="0" normalizeH="0" baseline="0" noProof="0" dirty="0">
                  <a:ln>
                    <a:noFill/>
                  </a:ln>
                  <a:solidFill>
                    <a:srgbClr val="660066"/>
                  </a:solidFill>
                  <a:effectLst/>
                  <a:uLnTx/>
                  <a:uFillTx/>
                  <a:latin typeface="Arial"/>
                  <a:ea typeface="ＭＳ Ｐゴシック" pitchFamily="-108" charset="-128"/>
                  <a:cs typeface="Arial"/>
                </a:rPr>
                <a:t>WARM</a:t>
              </a:r>
            </a:p>
          </p:txBody>
        </p:sp>
      </p:grpSp>
      <p:sp>
        <p:nvSpPr>
          <p:cNvPr id="19" name="Rectangle 2"/>
          <p:cNvSpPr txBox="1">
            <a:spLocks noChangeArrowheads="1"/>
          </p:cNvSpPr>
          <p:nvPr/>
        </p:nvSpPr>
        <p:spPr bwMode="auto">
          <a:xfrm>
            <a:off x="6047462" y="4627538"/>
            <a:ext cx="3070210" cy="14468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Reject Christ</a:t>
            </a:r>
          </a:p>
        </p:txBody>
      </p:sp>
      <p:sp>
        <p:nvSpPr>
          <p:cNvPr id="20" name="Rectangle 2"/>
          <p:cNvSpPr txBox="1">
            <a:spLocks noChangeArrowheads="1"/>
          </p:cNvSpPr>
          <p:nvPr/>
        </p:nvSpPr>
        <p:spPr bwMode="auto">
          <a:xfrm>
            <a:off x="3023731" y="4627538"/>
            <a:ext cx="3070210" cy="14468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Pretender</a:t>
            </a:r>
          </a:p>
        </p:txBody>
      </p:sp>
    </p:spTree>
    <p:extLst>
      <p:ext uri="{BB962C8B-B14F-4D97-AF65-F5344CB8AC3E}">
        <p14:creationId xmlns:p14="http://schemas.microsoft.com/office/powerpoint/2010/main" val="182146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1618"/>
                                        </p:tgtEl>
                                        <p:attrNameLst>
                                          <p:attrName>style.visibility</p:attrName>
                                        </p:attrNameLst>
                                      </p:cBhvr>
                                      <p:to>
                                        <p:strVal val="visible"/>
                                      </p:to>
                                    </p:set>
                                    <p:anim calcmode="lin" valueType="num">
                                      <p:cBhvr>
                                        <p:cTn id="14" dur="500" fill="hold"/>
                                        <p:tgtEl>
                                          <p:spTgt spid="111618"/>
                                        </p:tgtEl>
                                        <p:attrNameLst>
                                          <p:attrName>ppt_w</p:attrName>
                                        </p:attrNameLst>
                                      </p:cBhvr>
                                      <p:tavLst>
                                        <p:tav tm="0">
                                          <p:val>
                                            <p:fltVal val="0"/>
                                          </p:val>
                                        </p:tav>
                                        <p:tav tm="100000">
                                          <p:val>
                                            <p:strVal val="#ppt_w"/>
                                          </p:val>
                                        </p:tav>
                                      </p:tavLst>
                                    </p:anim>
                                    <p:anim calcmode="lin" valueType="num">
                                      <p:cBhvr>
                                        <p:cTn id="15" dur="500" fill="hold"/>
                                        <p:tgtEl>
                                          <p:spTgt spid="111618"/>
                                        </p:tgtEl>
                                        <p:attrNameLst>
                                          <p:attrName>ppt_h</p:attrName>
                                        </p:attrNameLst>
                                      </p:cBhvr>
                                      <p:tavLst>
                                        <p:tav tm="0">
                                          <p:val>
                                            <p:fltVal val="0"/>
                                          </p:val>
                                        </p:tav>
                                        <p:tav tm="100000">
                                          <p:val>
                                            <p:strVal val="#ppt_h"/>
                                          </p:val>
                                        </p:tav>
                                      </p:tavLst>
                                    </p:anim>
                                    <p:animEffect transition="in" filter="fade">
                                      <p:cBhvr>
                                        <p:cTn id="16" dur="500"/>
                                        <p:tgtEl>
                                          <p:spTgt spid="11161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1000" fill="hold"/>
                                        <p:tgtEl>
                                          <p:spTgt spid="18"/>
                                        </p:tgtEl>
                                        <p:attrNameLst>
                                          <p:attrName>ppt_w</p:attrName>
                                        </p:attrNameLst>
                                      </p:cBhvr>
                                      <p:tavLst>
                                        <p:tav tm="0">
                                          <p:val>
                                            <p:strVal val="#ppt_w*0.70"/>
                                          </p:val>
                                        </p:tav>
                                        <p:tav tm="100000">
                                          <p:val>
                                            <p:strVal val="#ppt_w"/>
                                          </p:val>
                                        </p:tav>
                                      </p:tavLst>
                                    </p:anim>
                                    <p:anim calcmode="lin" valueType="num">
                                      <p:cBhvr>
                                        <p:cTn id="22" dur="1000" fill="hold"/>
                                        <p:tgtEl>
                                          <p:spTgt spid="18"/>
                                        </p:tgtEl>
                                        <p:attrNameLst>
                                          <p:attrName>ppt_h</p:attrName>
                                        </p:attrNameLst>
                                      </p:cBhvr>
                                      <p:tavLst>
                                        <p:tav tm="0">
                                          <p:val>
                                            <p:strVal val="#ppt_h"/>
                                          </p:val>
                                        </p:tav>
                                        <p:tav tm="100000">
                                          <p:val>
                                            <p:strVal val="#ppt_h"/>
                                          </p:val>
                                        </p:tav>
                                      </p:tavLst>
                                    </p:anim>
                                    <p:animEffect transition="in" filter="fade">
                                      <p:cBhvr>
                                        <p:cTn id="23" dur="1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ppt_w</p:attrName>
                                        </p:attrNameLst>
                                      </p:cBhvr>
                                      <p:tavLst>
                                        <p:tav tm="0">
                                          <p:val>
                                            <p:strVal val="#ppt_w*0.70"/>
                                          </p:val>
                                        </p:tav>
                                        <p:tav tm="100000">
                                          <p:val>
                                            <p:strVal val="#ppt_w"/>
                                          </p:val>
                                        </p:tav>
                                      </p:tavLst>
                                    </p:anim>
                                    <p:anim calcmode="lin" valueType="num">
                                      <p:cBhvr>
                                        <p:cTn id="36" dur="1000" fill="hold"/>
                                        <p:tgtEl>
                                          <p:spTgt spid="5"/>
                                        </p:tgtEl>
                                        <p:attrNameLst>
                                          <p:attrName>ppt_h</p:attrName>
                                        </p:attrNameLst>
                                      </p:cBhvr>
                                      <p:tavLst>
                                        <p:tav tm="0">
                                          <p:val>
                                            <p:strVal val="#ppt_h"/>
                                          </p:val>
                                        </p:tav>
                                        <p:tav tm="100000">
                                          <p:val>
                                            <p:strVal val="#ppt_h"/>
                                          </p:val>
                                        </p:tav>
                                      </p:tavLst>
                                    </p:anim>
                                    <p:animEffect transition="in" filter="fade">
                                      <p:cBhvr>
                                        <p:cTn id="37" dur="10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animEffect transition="in" filter="fade">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19" grpId="0"/>
      <p:bldP spid="20"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306705"/>
            <a:ext cx="3070210" cy="1446897"/>
          </a:xfrm>
          <a:noFill/>
        </p:spPr>
        <p:txBody>
          <a:bodyPr anchor="t"/>
          <a:lstStyle/>
          <a:p>
            <a:r>
              <a:rPr lang="en-US" sz="4000" b="1" dirty="0">
                <a:effectLst>
                  <a:glow rad="152400">
                    <a:schemeClr val="tx1"/>
                  </a:glow>
                </a:effectLst>
                <a:latin typeface="Arial" charset="0"/>
                <a:ea typeface="ＭＳ Ｐゴシック" charset="0"/>
              </a:rPr>
              <a:t>On fire for Christ!</a:t>
            </a:r>
          </a:p>
        </p:txBody>
      </p:sp>
      <p:sp>
        <p:nvSpPr>
          <p:cNvPr id="7" name="Rectangle 2"/>
          <p:cNvSpPr txBox="1">
            <a:spLocks noChangeArrowheads="1"/>
          </p:cNvSpPr>
          <p:nvPr/>
        </p:nvSpPr>
        <p:spPr bwMode="auto">
          <a:xfrm>
            <a:off x="33321" y="1"/>
            <a:ext cx="9144000" cy="1970586"/>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a:t>
            </a:r>
            <a:r>
              <a:rPr kumimoji="0" lang="en-US"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I wish that you were cold or hot" </a:t>
            </a:r>
            <a:br>
              <a:rPr kumimoji="0" lang="en-US"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br>
            <a:r>
              <a:rPr kumimoji="0" lang="en-US"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(3:15b).  Really?  Why?</a:t>
            </a:r>
            <a:endParaRPr kumimoji="0" lang="en-US"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endParaRPr>
          </a:p>
        </p:txBody>
      </p:sp>
      <p:grpSp>
        <p:nvGrpSpPr>
          <p:cNvPr id="4" name="Group 3"/>
          <p:cNvGrpSpPr/>
          <p:nvPr/>
        </p:nvGrpSpPr>
        <p:grpSpPr>
          <a:xfrm>
            <a:off x="-153895" y="2064182"/>
            <a:ext cx="3150833" cy="3120832"/>
            <a:chOff x="-153895" y="1385015"/>
            <a:chExt cx="3150833" cy="3120832"/>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895" y="1385015"/>
              <a:ext cx="3150833" cy="3120832"/>
            </a:xfrm>
            <a:prstGeom prst="rect">
              <a:avLst/>
            </a:prstGeom>
          </p:spPr>
        </p:pic>
        <p:sp>
          <p:nvSpPr>
            <p:cNvPr id="11" name="Oval 10"/>
            <p:cNvSpPr>
              <a:spLocks noChangeAspect="1"/>
            </p:cNvSpPr>
            <p:nvPr/>
          </p:nvSpPr>
          <p:spPr bwMode="auto">
            <a:xfrm>
              <a:off x="123377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5" name="Title 1"/>
            <p:cNvSpPr txBox="1">
              <a:spLocks/>
            </p:cNvSpPr>
            <p:nvPr/>
          </p:nvSpPr>
          <p:spPr bwMode="auto">
            <a:xfrm>
              <a:off x="599403" y="2716887"/>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a:ea typeface="ＭＳ Ｐゴシック" pitchFamily="-108" charset="-128"/>
                  <a:cs typeface="Arial"/>
                </a:rPr>
                <a:t>HOT</a:t>
              </a:r>
            </a:p>
          </p:txBody>
        </p:sp>
      </p:grpSp>
      <p:grpSp>
        <p:nvGrpSpPr>
          <p:cNvPr id="18" name="Group 17"/>
          <p:cNvGrpSpPr/>
          <p:nvPr/>
        </p:nvGrpSpPr>
        <p:grpSpPr>
          <a:xfrm>
            <a:off x="6163210" y="2064182"/>
            <a:ext cx="2983106" cy="3120832"/>
            <a:chOff x="6163210" y="1385015"/>
            <a:chExt cx="2983106" cy="3120832"/>
          </a:xfrm>
        </p:grpSpPr>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63210" y="1385015"/>
              <a:ext cx="2983106" cy="3120832"/>
            </a:xfrm>
            <a:prstGeom prst="rect">
              <a:avLst/>
            </a:prstGeom>
          </p:spPr>
        </p:pic>
        <p:sp>
          <p:nvSpPr>
            <p:cNvPr id="14" name="Oval 13"/>
            <p:cNvSpPr>
              <a:spLocks noChangeAspect="1"/>
            </p:cNvSpPr>
            <p:nvPr/>
          </p:nvSpPr>
          <p:spPr bwMode="auto">
            <a:xfrm>
              <a:off x="7329728" y="2749484"/>
              <a:ext cx="587236"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6" name="Title 1"/>
            <p:cNvSpPr txBox="1">
              <a:spLocks/>
            </p:cNvSpPr>
            <p:nvPr/>
          </p:nvSpPr>
          <p:spPr bwMode="auto">
            <a:xfrm>
              <a:off x="6686526" y="2716887"/>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a:ea typeface="ＭＳ Ｐゴシック" pitchFamily="-108" charset="-128"/>
                  <a:cs typeface="Arial"/>
                </a:rPr>
                <a:t>COLD</a:t>
              </a:r>
            </a:p>
          </p:txBody>
        </p:sp>
      </p:grpSp>
      <p:grpSp>
        <p:nvGrpSpPr>
          <p:cNvPr id="5" name="Group 4"/>
          <p:cNvGrpSpPr/>
          <p:nvPr/>
        </p:nvGrpSpPr>
        <p:grpSpPr>
          <a:xfrm>
            <a:off x="3070210" y="2064182"/>
            <a:ext cx="3007069" cy="3120832"/>
            <a:chOff x="3070210" y="1385015"/>
            <a:chExt cx="3007069" cy="3120832"/>
          </a:xfrm>
        </p:grpSpPr>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70210" y="1385015"/>
              <a:ext cx="3007069" cy="3120832"/>
            </a:xfrm>
            <a:prstGeom prst="rect">
              <a:avLst/>
            </a:prstGeom>
          </p:spPr>
        </p:pic>
        <p:sp>
          <p:nvSpPr>
            <p:cNvPr id="13" name="Oval 12"/>
            <p:cNvSpPr>
              <a:spLocks noChangeAspect="1"/>
            </p:cNvSpPr>
            <p:nvPr/>
          </p:nvSpPr>
          <p:spPr bwMode="auto">
            <a:xfrm>
              <a:off x="4300746" y="2749484"/>
              <a:ext cx="626853" cy="587271"/>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7" name="Title 1"/>
            <p:cNvSpPr txBox="1">
              <a:spLocks/>
            </p:cNvSpPr>
            <p:nvPr/>
          </p:nvSpPr>
          <p:spPr bwMode="auto">
            <a:xfrm>
              <a:off x="3691442" y="2721336"/>
              <a:ext cx="1848965" cy="615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60066"/>
                  </a:solidFill>
                  <a:effectLst/>
                  <a:uLnTx/>
                  <a:uFillTx/>
                  <a:latin typeface="Arial"/>
                  <a:ea typeface="ＭＳ Ｐゴシック" pitchFamily="-108" charset="-128"/>
                  <a:cs typeface="Arial"/>
                </a:rPr>
                <a:t>LUKE</a:t>
              </a:r>
              <a:br>
                <a:rPr kumimoji="0" lang="en-US" sz="1400" b="1" i="0" u="none" strike="noStrike" kern="1200" cap="none" spc="0" normalizeH="0" baseline="0" noProof="0" dirty="0">
                  <a:ln>
                    <a:noFill/>
                  </a:ln>
                  <a:solidFill>
                    <a:srgbClr val="660066"/>
                  </a:solidFill>
                  <a:effectLst/>
                  <a:uLnTx/>
                  <a:uFillTx/>
                  <a:latin typeface="Arial"/>
                  <a:ea typeface="ＭＳ Ｐゴシック" pitchFamily="-108" charset="-128"/>
                  <a:cs typeface="Arial"/>
                </a:rPr>
              </a:br>
              <a:r>
                <a:rPr kumimoji="0" lang="en-US" sz="1400" b="1" i="0" u="none" strike="noStrike" kern="1200" cap="none" spc="0" normalizeH="0" baseline="0" noProof="0" dirty="0">
                  <a:ln>
                    <a:noFill/>
                  </a:ln>
                  <a:solidFill>
                    <a:srgbClr val="660066"/>
                  </a:solidFill>
                  <a:effectLst/>
                  <a:uLnTx/>
                  <a:uFillTx/>
                  <a:latin typeface="Arial"/>
                  <a:ea typeface="ＭＳ Ｐゴシック" pitchFamily="-108" charset="-128"/>
                  <a:cs typeface="Arial"/>
                </a:rPr>
                <a:t>WARM</a:t>
              </a:r>
            </a:p>
          </p:txBody>
        </p:sp>
      </p:grpSp>
      <p:sp>
        <p:nvSpPr>
          <p:cNvPr id="19" name="Rectangle 2"/>
          <p:cNvSpPr txBox="1">
            <a:spLocks noChangeArrowheads="1"/>
          </p:cNvSpPr>
          <p:nvPr/>
        </p:nvSpPr>
        <p:spPr bwMode="auto">
          <a:xfrm>
            <a:off x="6047462" y="5306705"/>
            <a:ext cx="3070210" cy="14468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Reject Christ</a:t>
            </a:r>
          </a:p>
        </p:txBody>
      </p:sp>
      <p:sp>
        <p:nvSpPr>
          <p:cNvPr id="20" name="Rectangle 2"/>
          <p:cNvSpPr txBox="1">
            <a:spLocks noChangeArrowheads="1"/>
          </p:cNvSpPr>
          <p:nvPr/>
        </p:nvSpPr>
        <p:spPr bwMode="auto">
          <a:xfrm>
            <a:off x="3023731" y="5306705"/>
            <a:ext cx="3070210" cy="14468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a:rPr>
              <a:t>Pretender</a:t>
            </a:r>
          </a:p>
        </p:txBody>
      </p:sp>
      <p:sp>
        <p:nvSpPr>
          <p:cNvPr id="2" name="Freeform 1"/>
          <p:cNvSpPr/>
          <p:nvPr/>
        </p:nvSpPr>
        <p:spPr>
          <a:xfrm>
            <a:off x="3325091" y="1869229"/>
            <a:ext cx="2725718" cy="4437634"/>
          </a:xfrm>
          <a:custGeom>
            <a:avLst/>
            <a:gdLst>
              <a:gd name="connsiteX0" fmla="*/ 0 w 2725718"/>
              <a:gd name="connsiteY0" fmla="*/ 0 h 4437634"/>
              <a:gd name="connsiteX1" fmla="*/ 114166 w 2725718"/>
              <a:gd name="connsiteY1" fmla="*/ 142689 h 4437634"/>
              <a:gd name="connsiteX2" fmla="*/ 214062 w 2725718"/>
              <a:gd name="connsiteY2" fmla="*/ 271109 h 4437634"/>
              <a:gd name="connsiteX3" fmla="*/ 256874 w 2725718"/>
              <a:gd name="connsiteY3" fmla="*/ 342454 h 4437634"/>
              <a:gd name="connsiteX4" fmla="*/ 313957 w 2725718"/>
              <a:gd name="connsiteY4" fmla="*/ 399529 h 4437634"/>
              <a:gd name="connsiteX5" fmla="*/ 371040 w 2725718"/>
              <a:gd name="connsiteY5" fmla="*/ 485143 h 4437634"/>
              <a:gd name="connsiteX6" fmla="*/ 399582 w 2725718"/>
              <a:gd name="connsiteY6" fmla="*/ 542219 h 4437634"/>
              <a:gd name="connsiteX7" fmla="*/ 499477 w 2725718"/>
              <a:gd name="connsiteY7" fmla="*/ 642101 h 4437634"/>
              <a:gd name="connsiteX8" fmla="*/ 528019 w 2725718"/>
              <a:gd name="connsiteY8" fmla="*/ 684908 h 4437634"/>
              <a:gd name="connsiteX9" fmla="*/ 570831 w 2725718"/>
              <a:gd name="connsiteY9" fmla="*/ 727715 h 4437634"/>
              <a:gd name="connsiteX10" fmla="*/ 627914 w 2725718"/>
              <a:gd name="connsiteY10" fmla="*/ 813328 h 4437634"/>
              <a:gd name="connsiteX11" fmla="*/ 642185 w 2725718"/>
              <a:gd name="connsiteY11" fmla="*/ 870404 h 4437634"/>
              <a:gd name="connsiteX12" fmla="*/ 670726 w 2725718"/>
              <a:gd name="connsiteY12" fmla="*/ 1227127 h 4437634"/>
              <a:gd name="connsiteX13" fmla="*/ 684997 w 2725718"/>
              <a:gd name="connsiteY13" fmla="*/ 1655194 h 4437634"/>
              <a:gd name="connsiteX14" fmla="*/ 756351 w 2725718"/>
              <a:gd name="connsiteY14" fmla="*/ 1797884 h 4437634"/>
              <a:gd name="connsiteX15" fmla="*/ 841976 w 2725718"/>
              <a:gd name="connsiteY15" fmla="*/ 1940573 h 4437634"/>
              <a:gd name="connsiteX16" fmla="*/ 956142 w 2725718"/>
              <a:gd name="connsiteY16" fmla="*/ 2054724 h 4437634"/>
              <a:gd name="connsiteX17" fmla="*/ 984683 w 2725718"/>
              <a:gd name="connsiteY17" fmla="*/ 2140338 h 4437634"/>
              <a:gd name="connsiteX18" fmla="*/ 1041767 w 2725718"/>
              <a:gd name="connsiteY18" fmla="*/ 2254489 h 4437634"/>
              <a:gd name="connsiteX19" fmla="*/ 1056037 w 2725718"/>
              <a:gd name="connsiteY19" fmla="*/ 2325834 h 4437634"/>
              <a:gd name="connsiteX20" fmla="*/ 1113120 w 2725718"/>
              <a:gd name="connsiteY20" fmla="*/ 2454254 h 4437634"/>
              <a:gd name="connsiteX21" fmla="*/ 1155933 w 2725718"/>
              <a:gd name="connsiteY21" fmla="*/ 2511330 h 4437634"/>
              <a:gd name="connsiteX22" fmla="*/ 1184474 w 2725718"/>
              <a:gd name="connsiteY22" fmla="*/ 2568405 h 4437634"/>
              <a:gd name="connsiteX23" fmla="*/ 1213016 w 2725718"/>
              <a:gd name="connsiteY23" fmla="*/ 2611212 h 4437634"/>
              <a:gd name="connsiteX24" fmla="*/ 1227287 w 2725718"/>
              <a:gd name="connsiteY24" fmla="*/ 2654019 h 4437634"/>
              <a:gd name="connsiteX25" fmla="*/ 1270099 w 2725718"/>
              <a:gd name="connsiteY25" fmla="*/ 2711095 h 4437634"/>
              <a:gd name="connsiteX26" fmla="*/ 1298641 w 2725718"/>
              <a:gd name="connsiteY26" fmla="*/ 2768170 h 4437634"/>
              <a:gd name="connsiteX27" fmla="*/ 1327182 w 2725718"/>
              <a:gd name="connsiteY27" fmla="*/ 2810977 h 4437634"/>
              <a:gd name="connsiteX28" fmla="*/ 1341453 w 2725718"/>
              <a:gd name="connsiteY28" fmla="*/ 2853784 h 4437634"/>
              <a:gd name="connsiteX29" fmla="*/ 1427078 w 2725718"/>
              <a:gd name="connsiteY29" fmla="*/ 2996473 h 4437634"/>
              <a:gd name="connsiteX30" fmla="*/ 1455619 w 2725718"/>
              <a:gd name="connsiteY30" fmla="*/ 3039280 h 4437634"/>
              <a:gd name="connsiteX31" fmla="*/ 1498431 w 2725718"/>
              <a:gd name="connsiteY31" fmla="*/ 3124893 h 4437634"/>
              <a:gd name="connsiteX32" fmla="*/ 1569785 w 2725718"/>
              <a:gd name="connsiteY32" fmla="*/ 3196238 h 4437634"/>
              <a:gd name="connsiteX33" fmla="*/ 1641139 w 2725718"/>
              <a:gd name="connsiteY33" fmla="*/ 3267582 h 4437634"/>
              <a:gd name="connsiteX34" fmla="*/ 1683952 w 2725718"/>
              <a:gd name="connsiteY34" fmla="*/ 3324658 h 4437634"/>
              <a:gd name="connsiteX35" fmla="*/ 1741035 w 2725718"/>
              <a:gd name="connsiteY35" fmla="*/ 3353196 h 4437634"/>
              <a:gd name="connsiteX36" fmla="*/ 1769576 w 2725718"/>
              <a:gd name="connsiteY36" fmla="*/ 3410272 h 4437634"/>
              <a:gd name="connsiteX37" fmla="*/ 1826659 w 2725718"/>
              <a:gd name="connsiteY37" fmla="*/ 3467347 h 4437634"/>
              <a:gd name="connsiteX38" fmla="*/ 1855201 w 2725718"/>
              <a:gd name="connsiteY38" fmla="*/ 3538692 h 4437634"/>
              <a:gd name="connsiteX39" fmla="*/ 1940826 w 2725718"/>
              <a:gd name="connsiteY39" fmla="*/ 3695650 h 4437634"/>
              <a:gd name="connsiteX40" fmla="*/ 1997909 w 2725718"/>
              <a:gd name="connsiteY40" fmla="*/ 3824070 h 4437634"/>
              <a:gd name="connsiteX41" fmla="*/ 2012179 w 2725718"/>
              <a:gd name="connsiteY41" fmla="*/ 3881146 h 4437634"/>
              <a:gd name="connsiteX42" fmla="*/ 2026450 w 2725718"/>
              <a:gd name="connsiteY42" fmla="*/ 4038104 h 4437634"/>
              <a:gd name="connsiteX43" fmla="*/ 2040721 w 2725718"/>
              <a:gd name="connsiteY43" fmla="*/ 4095180 h 4437634"/>
              <a:gd name="connsiteX44" fmla="*/ 2112075 w 2725718"/>
              <a:gd name="connsiteY44" fmla="*/ 4237869 h 4437634"/>
              <a:gd name="connsiteX45" fmla="*/ 2197699 w 2725718"/>
              <a:gd name="connsiteY45" fmla="*/ 4280676 h 4437634"/>
              <a:gd name="connsiteX46" fmla="*/ 2269053 w 2725718"/>
              <a:gd name="connsiteY46" fmla="*/ 4437634 h 4437634"/>
              <a:gd name="connsiteX47" fmla="*/ 2725718 w 2725718"/>
              <a:gd name="connsiteY47" fmla="*/ 4009566 h 443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725718" h="4437634">
                <a:moveTo>
                  <a:pt x="0" y="0"/>
                </a:moveTo>
                <a:cubicBezTo>
                  <a:pt x="231998" y="270627"/>
                  <a:pt x="8420" y="1713"/>
                  <a:pt x="114166" y="142689"/>
                </a:cubicBezTo>
                <a:cubicBezTo>
                  <a:pt x="146708" y="186073"/>
                  <a:pt x="186157" y="224606"/>
                  <a:pt x="214062" y="271109"/>
                </a:cubicBezTo>
                <a:cubicBezTo>
                  <a:pt x="228333" y="294891"/>
                  <a:pt x="239845" y="320563"/>
                  <a:pt x="256874" y="342454"/>
                </a:cubicBezTo>
                <a:cubicBezTo>
                  <a:pt x="273395" y="363692"/>
                  <a:pt x="297147" y="378519"/>
                  <a:pt x="313957" y="399529"/>
                </a:cubicBezTo>
                <a:cubicBezTo>
                  <a:pt x="335386" y="426311"/>
                  <a:pt x="355699" y="454465"/>
                  <a:pt x="371040" y="485143"/>
                </a:cubicBezTo>
                <a:cubicBezTo>
                  <a:pt x="380554" y="504168"/>
                  <a:pt x="386111" y="525757"/>
                  <a:pt x="399582" y="542219"/>
                </a:cubicBezTo>
                <a:cubicBezTo>
                  <a:pt x="429402" y="578661"/>
                  <a:pt x="473355" y="602923"/>
                  <a:pt x="499477" y="642101"/>
                </a:cubicBezTo>
                <a:cubicBezTo>
                  <a:pt x="508991" y="656370"/>
                  <a:pt x="517039" y="671734"/>
                  <a:pt x="528019" y="684908"/>
                </a:cubicBezTo>
                <a:cubicBezTo>
                  <a:pt x="540939" y="700410"/>
                  <a:pt x="558440" y="711786"/>
                  <a:pt x="570831" y="727715"/>
                </a:cubicBezTo>
                <a:cubicBezTo>
                  <a:pt x="591890" y="754788"/>
                  <a:pt x="627914" y="813328"/>
                  <a:pt x="627914" y="813328"/>
                </a:cubicBezTo>
                <a:cubicBezTo>
                  <a:pt x="632671" y="832353"/>
                  <a:pt x="640167" y="850897"/>
                  <a:pt x="642185" y="870404"/>
                </a:cubicBezTo>
                <a:cubicBezTo>
                  <a:pt x="654461" y="989058"/>
                  <a:pt x="670726" y="1227127"/>
                  <a:pt x="670726" y="1227127"/>
                </a:cubicBezTo>
                <a:cubicBezTo>
                  <a:pt x="675483" y="1369816"/>
                  <a:pt x="673139" y="1512919"/>
                  <a:pt x="684997" y="1655194"/>
                </a:cubicBezTo>
                <a:cubicBezTo>
                  <a:pt x="691826" y="1737124"/>
                  <a:pt x="718601" y="1737493"/>
                  <a:pt x="756351" y="1797884"/>
                </a:cubicBezTo>
                <a:cubicBezTo>
                  <a:pt x="784794" y="1843386"/>
                  <a:pt x="797990" y="1905389"/>
                  <a:pt x="841976" y="1940573"/>
                </a:cubicBezTo>
                <a:cubicBezTo>
                  <a:pt x="931902" y="2012505"/>
                  <a:pt x="895054" y="1973284"/>
                  <a:pt x="956142" y="2054724"/>
                </a:cubicBezTo>
                <a:cubicBezTo>
                  <a:pt x="965656" y="2083262"/>
                  <a:pt x="971228" y="2113433"/>
                  <a:pt x="984683" y="2140338"/>
                </a:cubicBezTo>
                <a:lnTo>
                  <a:pt x="1041767" y="2254489"/>
                </a:lnTo>
                <a:cubicBezTo>
                  <a:pt x="1046524" y="2278271"/>
                  <a:pt x="1049067" y="2302604"/>
                  <a:pt x="1056037" y="2325834"/>
                </a:cubicBezTo>
                <a:cubicBezTo>
                  <a:pt x="1063842" y="2351849"/>
                  <a:pt x="1096906" y="2428315"/>
                  <a:pt x="1113120" y="2454254"/>
                </a:cubicBezTo>
                <a:cubicBezTo>
                  <a:pt x="1125726" y="2474421"/>
                  <a:pt x="1143327" y="2491163"/>
                  <a:pt x="1155933" y="2511330"/>
                </a:cubicBezTo>
                <a:cubicBezTo>
                  <a:pt x="1167208" y="2529367"/>
                  <a:pt x="1173920" y="2549937"/>
                  <a:pt x="1184474" y="2568405"/>
                </a:cubicBezTo>
                <a:cubicBezTo>
                  <a:pt x="1192984" y="2583295"/>
                  <a:pt x="1205345" y="2595873"/>
                  <a:pt x="1213016" y="2611212"/>
                </a:cubicBezTo>
                <a:cubicBezTo>
                  <a:pt x="1219743" y="2624665"/>
                  <a:pt x="1219824" y="2640960"/>
                  <a:pt x="1227287" y="2654019"/>
                </a:cubicBezTo>
                <a:cubicBezTo>
                  <a:pt x="1239088" y="2674668"/>
                  <a:pt x="1257493" y="2690928"/>
                  <a:pt x="1270099" y="2711095"/>
                </a:cubicBezTo>
                <a:cubicBezTo>
                  <a:pt x="1281374" y="2729132"/>
                  <a:pt x="1288086" y="2749702"/>
                  <a:pt x="1298641" y="2768170"/>
                </a:cubicBezTo>
                <a:cubicBezTo>
                  <a:pt x="1307151" y="2783060"/>
                  <a:pt x="1319512" y="2795638"/>
                  <a:pt x="1327182" y="2810977"/>
                </a:cubicBezTo>
                <a:cubicBezTo>
                  <a:pt x="1333909" y="2824430"/>
                  <a:pt x="1334321" y="2840541"/>
                  <a:pt x="1341453" y="2853784"/>
                </a:cubicBezTo>
                <a:cubicBezTo>
                  <a:pt x="1367754" y="2902622"/>
                  <a:pt x="1398004" y="2949234"/>
                  <a:pt x="1427078" y="2996473"/>
                </a:cubicBezTo>
                <a:cubicBezTo>
                  <a:pt x="1436067" y="3011078"/>
                  <a:pt x="1447949" y="3023941"/>
                  <a:pt x="1455619" y="3039280"/>
                </a:cubicBezTo>
                <a:cubicBezTo>
                  <a:pt x="1469890" y="3067818"/>
                  <a:pt x="1479663" y="3099090"/>
                  <a:pt x="1498431" y="3124893"/>
                </a:cubicBezTo>
                <a:cubicBezTo>
                  <a:pt x="1518216" y="3152093"/>
                  <a:pt x="1547635" y="3170927"/>
                  <a:pt x="1569785" y="3196238"/>
                </a:cubicBezTo>
                <a:cubicBezTo>
                  <a:pt x="1636381" y="3272338"/>
                  <a:pt x="1555516" y="3210509"/>
                  <a:pt x="1641139" y="3267582"/>
                </a:cubicBezTo>
                <a:cubicBezTo>
                  <a:pt x="1655410" y="3286607"/>
                  <a:pt x="1665894" y="3309181"/>
                  <a:pt x="1683952" y="3324658"/>
                </a:cubicBezTo>
                <a:cubicBezTo>
                  <a:pt x="1700105" y="3338501"/>
                  <a:pt x="1725992" y="3338155"/>
                  <a:pt x="1741035" y="3353196"/>
                </a:cubicBezTo>
                <a:cubicBezTo>
                  <a:pt x="1756077" y="3368236"/>
                  <a:pt x="1756812" y="3393256"/>
                  <a:pt x="1769576" y="3410272"/>
                </a:cubicBezTo>
                <a:cubicBezTo>
                  <a:pt x="1785722" y="3431797"/>
                  <a:pt x="1807631" y="3448322"/>
                  <a:pt x="1826659" y="3467347"/>
                </a:cubicBezTo>
                <a:cubicBezTo>
                  <a:pt x="1836173" y="3491129"/>
                  <a:pt x="1843745" y="3515783"/>
                  <a:pt x="1855201" y="3538692"/>
                </a:cubicBezTo>
                <a:cubicBezTo>
                  <a:pt x="1965139" y="3758540"/>
                  <a:pt x="1827272" y="3445863"/>
                  <a:pt x="1940826" y="3695650"/>
                </a:cubicBezTo>
                <a:cubicBezTo>
                  <a:pt x="2031929" y="3896050"/>
                  <a:pt x="1912517" y="3653313"/>
                  <a:pt x="1997909" y="3824070"/>
                </a:cubicBezTo>
                <a:cubicBezTo>
                  <a:pt x="2002666" y="3843095"/>
                  <a:pt x="2009587" y="3861707"/>
                  <a:pt x="2012179" y="3881146"/>
                </a:cubicBezTo>
                <a:cubicBezTo>
                  <a:pt x="2019123" y="3933220"/>
                  <a:pt x="2019506" y="3986030"/>
                  <a:pt x="2026450" y="4038104"/>
                </a:cubicBezTo>
                <a:cubicBezTo>
                  <a:pt x="2029042" y="4057543"/>
                  <a:pt x="2035085" y="4076396"/>
                  <a:pt x="2040721" y="4095180"/>
                </a:cubicBezTo>
                <a:cubicBezTo>
                  <a:pt x="2060635" y="4161552"/>
                  <a:pt x="2063979" y="4189779"/>
                  <a:pt x="2112075" y="4237869"/>
                </a:cubicBezTo>
                <a:cubicBezTo>
                  <a:pt x="2139740" y="4265530"/>
                  <a:pt x="2162880" y="4269071"/>
                  <a:pt x="2197699" y="4280676"/>
                </a:cubicBezTo>
                <a:cubicBezTo>
                  <a:pt x="2268237" y="4386468"/>
                  <a:pt x="2248056" y="4332656"/>
                  <a:pt x="2269053" y="4437634"/>
                </a:cubicBezTo>
                <a:lnTo>
                  <a:pt x="2725718" y="4009566"/>
                </a:lnTo>
              </a:path>
            </a:pathLst>
          </a:custGeom>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 name="Freeform 8"/>
          <p:cNvSpPr/>
          <p:nvPr/>
        </p:nvSpPr>
        <p:spPr>
          <a:xfrm>
            <a:off x="3070210" y="2064182"/>
            <a:ext cx="2633411" cy="3830765"/>
          </a:xfrm>
          <a:custGeom>
            <a:avLst/>
            <a:gdLst>
              <a:gd name="connsiteX0" fmla="*/ 0 w 2012179"/>
              <a:gd name="connsiteY0" fmla="*/ 0 h 3270774"/>
              <a:gd name="connsiteX1" fmla="*/ 185520 w 2012179"/>
              <a:gd name="connsiteY1" fmla="*/ 185496 h 3270774"/>
              <a:gd name="connsiteX2" fmla="*/ 228332 w 2012179"/>
              <a:gd name="connsiteY2" fmla="*/ 228302 h 3270774"/>
              <a:gd name="connsiteX3" fmla="*/ 299686 w 2012179"/>
              <a:gd name="connsiteY3" fmla="*/ 356723 h 3270774"/>
              <a:gd name="connsiteX4" fmla="*/ 328228 w 2012179"/>
              <a:gd name="connsiteY4" fmla="*/ 428067 h 3270774"/>
              <a:gd name="connsiteX5" fmla="*/ 428123 w 2012179"/>
              <a:gd name="connsiteY5" fmla="*/ 556488 h 3270774"/>
              <a:gd name="connsiteX6" fmla="*/ 513748 w 2012179"/>
              <a:gd name="connsiteY6" fmla="*/ 642101 h 3270774"/>
              <a:gd name="connsiteX7" fmla="*/ 585102 w 2012179"/>
              <a:gd name="connsiteY7" fmla="*/ 756253 h 3270774"/>
              <a:gd name="connsiteX8" fmla="*/ 599373 w 2012179"/>
              <a:gd name="connsiteY8" fmla="*/ 799059 h 3270774"/>
              <a:gd name="connsiteX9" fmla="*/ 627914 w 2012179"/>
              <a:gd name="connsiteY9" fmla="*/ 841866 h 3270774"/>
              <a:gd name="connsiteX10" fmla="*/ 656456 w 2012179"/>
              <a:gd name="connsiteY10" fmla="*/ 913211 h 3270774"/>
              <a:gd name="connsiteX11" fmla="*/ 713539 w 2012179"/>
              <a:gd name="connsiteY11" fmla="*/ 998824 h 3270774"/>
              <a:gd name="connsiteX12" fmla="*/ 784893 w 2012179"/>
              <a:gd name="connsiteY12" fmla="*/ 1127244 h 3270774"/>
              <a:gd name="connsiteX13" fmla="*/ 856247 w 2012179"/>
              <a:gd name="connsiteY13" fmla="*/ 1269934 h 3270774"/>
              <a:gd name="connsiteX14" fmla="*/ 899059 w 2012179"/>
              <a:gd name="connsiteY14" fmla="*/ 1327009 h 3270774"/>
              <a:gd name="connsiteX15" fmla="*/ 941871 w 2012179"/>
              <a:gd name="connsiteY15" fmla="*/ 1441161 h 3270774"/>
              <a:gd name="connsiteX16" fmla="*/ 984684 w 2012179"/>
              <a:gd name="connsiteY16" fmla="*/ 1569581 h 3270774"/>
              <a:gd name="connsiteX17" fmla="*/ 1070308 w 2012179"/>
              <a:gd name="connsiteY17" fmla="*/ 1712270 h 3270774"/>
              <a:gd name="connsiteX18" fmla="*/ 1113121 w 2012179"/>
              <a:gd name="connsiteY18" fmla="*/ 1755077 h 3270774"/>
              <a:gd name="connsiteX19" fmla="*/ 1141662 w 2012179"/>
              <a:gd name="connsiteY19" fmla="*/ 1812153 h 3270774"/>
              <a:gd name="connsiteX20" fmla="*/ 1184474 w 2012179"/>
              <a:gd name="connsiteY20" fmla="*/ 1869228 h 3270774"/>
              <a:gd name="connsiteX21" fmla="*/ 1198745 w 2012179"/>
              <a:gd name="connsiteY21" fmla="*/ 1912035 h 3270774"/>
              <a:gd name="connsiteX22" fmla="*/ 1241558 w 2012179"/>
              <a:gd name="connsiteY22" fmla="*/ 1969111 h 3270774"/>
              <a:gd name="connsiteX23" fmla="*/ 1270099 w 2012179"/>
              <a:gd name="connsiteY23" fmla="*/ 2011918 h 3270774"/>
              <a:gd name="connsiteX24" fmla="*/ 1455619 w 2012179"/>
              <a:gd name="connsiteY24" fmla="*/ 2140338 h 3270774"/>
              <a:gd name="connsiteX25" fmla="*/ 1584056 w 2012179"/>
              <a:gd name="connsiteY25" fmla="*/ 2325834 h 3270774"/>
              <a:gd name="connsiteX26" fmla="*/ 1626868 w 2012179"/>
              <a:gd name="connsiteY26" fmla="*/ 2425716 h 3270774"/>
              <a:gd name="connsiteX27" fmla="*/ 1683952 w 2012179"/>
              <a:gd name="connsiteY27" fmla="*/ 2596943 h 3270774"/>
              <a:gd name="connsiteX28" fmla="*/ 1726764 w 2012179"/>
              <a:gd name="connsiteY28" fmla="*/ 2668288 h 3270774"/>
              <a:gd name="connsiteX29" fmla="*/ 1769576 w 2012179"/>
              <a:gd name="connsiteY29" fmla="*/ 2768170 h 3270774"/>
              <a:gd name="connsiteX30" fmla="*/ 1869472 w 2012179"/>
              <a:gd name="connsiteY30" fmla="*/ 2896591 h 3270774"/>
              <a:gd name="connsiteX31" fmla="*/ 1883742 w 2012179"/>
              <a:gd name="connsiteY31" fmla="*/ 2967935 h 3270774"/>
              <a:gd name="connsiteX32" fmla="*/ 1912284 w 2012179"/>
              <a:gd name="connsiteY32" fmla="*/ 3010742 h 3270774"/>
              <a:gd name="connsiteX33" fmla="*/ 1940826 w 2012179"/>
              <a:gd name="connsiteY33" fmla="*/ 3067818 h 3270774"/>
              <a:gd name="connsiteX34" fmla="*/ 1955096 w 2012179"/>
              <a:gd name="connsiteY34" fmla="*/ 3124893 h 3270774"/>
              <a:gd name="connsiteX35" fmla="*/ 1969367 w 2012179"/>
              <a:gd name="connsiteY35" fmla="*/ 3267583 h 3270774"/>
              <a:gd name="connsiteX36" fmla="*/ 2012179 w 2012179"/>
              <a:gd name="connsiteY36" fmla="*/ 3224776 h 327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12179" h="3270774">
                <a:moveTo>
                  <a:pt x="0" y="0"/>
                </a:moveTo>
                <a:cubicBezTo>
                  <a:pt x="224885" y="199871"/>
                  <a:pt x="53473" y="34604"/>
                  <a:pt x="185520" y="185496"/>
                </a:cubicBezTo>
                <a:cubicBezTo>
                  <a:pt x="198810" y="200682"/>
                  <a:pt x="216223" y="212159"/>
                  <a:pt x="228332" y="228302"/>
                </a:cubicBezTo>
                <a:cubicBezTo>
                  <a:pt x="247985" y="254503"/>
                  <a:pt x="284897" y="323453"/>
                  <a:pt x="299686" y="356723"/>
                </a:cubicBezTo>
                <a:cubicBezTo>
                  <a:pt x="310090" y="380129"/>
                  <a:pt x="314376" y="406522"/>
                  <a:pt x="328228" y="428067"/>
                </a:cubicBezTo>
                <a:cubicBezTo>
                  <a:pt x="357558" y="473685"/>
                  <a:pt x="389772" y="518142"/>
                  <a:pt x="428123" y="556488"/>
                </a:cubicBezTo>
                <a:cubicBezTo>
                  <a:pt x="456665" y="585026"/>
                  <a:pt x="491358" y="608520"/>
                  <a:pt x="513748" y="642101"/>
                </a:cubicBezTo>
                <a:cubicBezTo>
                  <a:pt x="536386" y="676055"/>
                  <a:pt x="567893" y="721839"/>
                  <a:pt x="585102" y="756253"/>
                </a:cubicBezTo>
                <a:cubicBezTo>
                  <a:pt x="591829" y="769705"/>
                  <a:pt x="592646" y="785606"/>
                  <a:pt x="599373" y="799059"/>
                </a:cubicBezTo>
                <a:cubicBezTo>
                  <a:pt x="607043" y="814398"/>
                  <a:pt x="620244" y="826527"/>
                  <a:pt x="627914" y="841866"/>
                </a:cubicBezTo>
                <a:cubicBezTo>
                  <a:pt x="639370" y="864775"/>
                  <a:pt x="644189" y="890725"/>
                  <a:pt x="656456" y="913211"/>
                </a:cubicBezTo>
                <a:cubicBezTo>
                  <a:pt x="672882" y="943321"/>
                  <a:pt x="694511" y="970286"/>
                  <a:pt x="713539" y="998824"/>
                </a:cubicBezTo>
                <a:cubicBezTo>
                  <a:pt x="738298" y="1097848"/>
                  <a:pt x="710743" y="1021329"/>
                  <a:pt x="784893" y="1127244"/>
                </a:cubicBezTo>
                <a:cubicBezTo>
                  <a:pt x="884255" y="1269172"/>
                  <a:pt x="777349" y="1127936"/>
                  <a:pt x="856247" y="1269934"/>
                </a:cubicBezTo>
                <a:cubicBezTo>
                  <a:pt x="867798" y="1290723"/>
                  <a:pt x="884788" y="1307984"/>
                  <a:pt x="899059" y="1327009"/>
                </a:cubicBezTo>
                <a:cubicBezTo>
                  <a:pt x="937251" y="1517941"/>
                  <a:pt x="885340" y="1305504"/>
                  <a:pt x="941871" y="1441161"/>
                </a:cubicBezTo>
                <a:cubicBezTo>
                  <a:pt x="959228" y="1482812"/>
                  <a:pt x="962295" y="1530405"/>
                  <a:pt x="984684" y="1569581"/>
                </a:cubicBezTo>
                <a:cubicBezTo>
                  <a:pt x="989513" y="1578030"/>
                  <a:pt x="1047669" y="1685106"/>
                  <a:pt x="1070308" y="1712270"/>
                </a:cubicBezTo>
                <a:cubicBezTo>
                  <a:pt x="1083228" y="1727773"/>
                  <a:pt x="1098850" y="1740808"/>
                  <a:pt x="1113121" y="1755077"/>
                </a:cubicBezTo>
                <a:cubicBezTo>
                  <a:pt x="1122635" y="1774102"/>
                  <a:pt x="1130387" y="1794115"/>
                  <a:pt x="1141662" y="1812153"/>
                </a:cubicBezTo>
                <a:cubicBezTo>
                  <a:pt x="1154268" y="1832320"/>
                  <a:pt x="1172673" y="1848580"/>
                  <a:pt x="1184474" y="1869228"/>
                </a:cubicBezTo>
                <a:cubicBezTo>
                  <a:pt x="1191937" y="1882287"/>
                  <a:pt x="1191282" y="1898976"/>
                  <a:pt x="1198745" y="1912035"/>
                </a:cubicBezTo>
                <a:cubicBezTo>
                  <a:pt x="1210546" y="1932684"/>
                  <a:pt x="1227733" y="1949759"/>
                  <a:pt x="1241558" y="1969111"/>
                </a:cubicBezTo>
                <a:cubicBezTo>
                  <a:pt x="1251527" y="1983066"/>
                  <a:pt x="1257351" y="2000446"/>
                  <a:pt x="1270099" y="2011918"/>
                </a:cubicBezTo>
                <a:cubicBezTo>
                  <a:pt x="1338275" y="2073268"/>
                  <a:pt x="1383232" y="2096911"/>
                  <a:pt x="1455619" y="2140338"/>
                </a:cubicBezTo>
                <a:cubicBezTo>
                  <a:pt x="1500192" y="2199760"/>
                  <a:pt x="1550411" y="2258552"/>
                  <a:pt x="1584056" y="2325834"/>
                </a:cubicBezTo>
                <a:cubicBezTo>
                  <a:pt x="1600257" y="2358232"/>
                  <a:pt x="1614344" y="2391726"/>
                  <a:pt x="1626868" y="2425716"/>
                </a:cubicBezTo>
                <a:cubicBezTo>
                  <a:pt x="1647670" y="2482169"/>
                  <a:pt x="1652995" y="2545354"/>
                  <a:pt x="1683952" y="2596943"/>
                </a:cubicBezTo>
                <a:cubicBezTo>
                  <a:pt x="1698223" y="2620725"/>
                  <a:pt x="1714359" y="2643482"/>
                  <a:pt x="1726764" y="2668288"/>
                </a:cubicBezTo>
                <a:cubicBezTo>
                  <a:pt x="1742965" y="2700686"/>
                  <a:pt x="1750376" y="2737454"/>
                  <a:pt x="1769576" y="2768170"/>
                </a:cubicBezTo>
                <a:cubicBezTo>
                  <a:pt x="1798322" y="2814158"/>
                  <a:pt x="1869472" y="2896591"/>
                  <a:pt x="1869472" y="2896591"/>
                </a:cubicBezTo>
                <a:cubicBezTo>
                  <a:pt x="1874229" y="2920372"/>
                  <a:pt x="1875225" y="2945227"/>
                  <a:pt x="1883742" y="2967935"/>
                </a:cubicBezTo>
                <a:cubicBezTo>
                  <a:pt x="1889764" y="2983993"/>
                  <a:pt x="1903774" y="2995852"/>
                  <a:pt x="1912284" y="3010742"/>
                </a:cubicBezTo>
                <a:cubicBezTo>
                  <a:pt x="1922839" y="3029210"/>
                  <a:pt x="1931312" y="3048793"/>
                  <a:pt x="1940826" y="3067818"/>
                </a:cubicBezTo>
                <a:cubicBezTo>
                  <a:pt x="1945583" y="3086843"/>
                  <a:pt x="1952322" y="3105480"/>
                  <a:pt x="1955096" y="3124893"/>
                </a:cubicBezTo>
                <a:cubicBezTo>
                  <a:pt x="1961857" y="3172213"/>
                  <a:pt x="1945649" y="3226082"/>
                  <a:pt x="1969367" y="3267583"/>
                </a:cubicBezTo>
                <a:cubicBezTo>
                  <a:pt x="1979380" y="3285104"/>
                  <a:pt x="2012179" y="3224776"/>
                  <a:pt x="2012179" y="3224776"/>
                </a:cubicBezTo>
              </a:path>
            </a:pathLst>
          </a:custGeom>
          <a:ln w="76200" cmpd="sng">
            <a:solidFill>
              <a:schemeClr val="bg1"/>
            </a:solidFill>
          </a:ln>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21" name="Freeform 20"/>
          <p:cNvSpPr/>
          <p:nvPr/>
        </p:nvSpPr>
        <p:spPr>
          <a:xfrm rot="3694116">
            <a:off x="3390039" y="1871183"/>
            <a:ext cx="2356685" cy="4280580"/>
          </a:xfrm>
          <a:custGeom>
            <a:avLst/>
            <a:gdLst>
              <a:gd name="connsiteX0" fmla="*/ 0 w 2012179"/>
              <a:gd name="connsiteY0" fmla="*/ 0 h 3270774"/>
              <a:gd name="connsiteX1" fmla="*/ 185520 w 2012179"/>
              <a:gd name="connsiteY1" fmla="*/ 185496 h 3270774"/>
              <a:gd name="connsiteX2" fmla="*/ 228332 w 2012179"/>
              <a:gd name="connsiteY2" fmla="*/ 228302 h 3270774"/>
              <a:gd name="connsiteX3" fmla="*/ 299686 w 2012179"/>
              <a:gd name="connsiteY3" fmla="*/ 356723 h 3270774"/>
              <a:gd name="connsiteX4" fmla="*/ 328228 w 2012179"/>
              <a:gd name="connsiteY4" fmla="*/ 428067 h 3270774"/>
              <a:gd name="connsiteX5" fmla="*/ 428123 w 2012179"/>
              <a:gd name="connsiteY5" fmla="*/ 556488 h 3270774"/>
              <a:gd name="connsiteX6" fmla="*/ 513748 w 2012179"/>
              <a:gd name="connsiteY6" fmla="*/ 642101 h 3270774"/>
              <a:gd name="connsiteX7" fmla="*/ 585102 w 2012179"/>
              <a:gd name="connsiteY7" fmla="*/ 756253 h 3270774"/>
              <a:gd name="connsiteX8" fmla="*/ 599373 w 2012179"/>
              <a:gd name="connsiteY8" fmla="*/ 799059 h 3270774"/>
              <a:gd name="connsiteX9" fmla="*/ 627914 w 2012179"/>
              <a:gd name="connsiteY9" fmla="*/ 841866 h 3270774"/>
              <a:gd name="connsiteX10" fmla="*/ 656456 w 2012179"/>
              <a:gd name="connsiteY10" fmla="*/ 913211 h 3270774"/>
              <a:gd name="connsiteX11" fmla="*/ 713539 w 2012179"/>
              <a:gd name="connsiteY11" fmla="*/ 998824 h 3270774"/>
              <a:gd name="connsiteX12" fmla="*/ 784893 w 2012179"/>
              <a:gd name="connsiteY12" fmla="*/ 1127244 h 3270774"/>
              <a:gd name="connsiteX13" fmla="*/ 856247 w 2012179"/>
              <a:gd name="connsiteY13" fmla="*/ 1269934 h 3270774"/>
              <a:gd name="connsiteX14" fmla="*/ 899059 w 2012179"/>
              <a:gd name="connsiteY14" fmla="*/ 1327009 h 3270774"/>
              <a:gd name="connsiteX15" fmla="*/ 941871 w 2012179"/>
              <a:gd name="connsiteY15" fmla="*/ 1441161 h 3270774"/>
              <a:gd name="connsiteX16" fmla="*/ 984684 w 2012179"/>
              <a:gd name="connsiteY16" fmla="*/ 1569581 h 3270774"/>
              <a:gd name="connsiteX17" fmla="*/ 1070308 w 2012179"/>
              <a:gd name="connsiteY17" fmla="*/ 1712270 h 3270774"/>
              <a:gd name="connsiteX18" fmla="*/ 1113121 w 2012179"/>
              <a:gd name="connsiteY18" fmla="*/ 1755077 h 3270774"/>
              <a:gd name="connsiteX19" fmla="*/ 1141662 w 2012179"/>
              <a:gd name="connsiteY19" fmla="*/ 1812153 h 3270774"/>
              <a:gd name="connsiteX20" fmla="*/ 1184474 w 2012179"/>
              <a:gd name="connsiteY20" fmla="*/ 1869228 h 3270774"/>
              <a:gd name="connsiteX21" fmla="*/ 1198745 w 2012179"/>
              <a:gd name="connsiteY21" fmla="*/ 1912035 h 3270774"/>
              <a:gd name="connsiteX22" fmla="*/ 1241558 w 2012179"/>
              <a:gd name="connsiteY22" fmla="*/ 1969111 h 3270774"/>
              <a:gd name="connsiteX23" fmla="*/ 1270099 w 2012179"/>
              <a:gd name="connsiteY23" fmla="*/ 2011918 h 3270774"/>
              <a:gd name="connsiteX24" fmla="*/ 1455619 w 2012179"/>
              <a:gd name="connsiteY24" fmla="*/ 2140338 h 3270774"/>
              <a:gd name="connsiteX25" fmla="*/ 1584056 w 2012179"/>
              <a:gd name="connsiteY25" fmla="*/ 2325834 h 3270774"/>
              <a:gd name="connsiteX26" fmla="*/ 1626868 w 2012179"/>
              <a:gd name="connsiteY26" fmla="*/ 2425716 h 3270774"/>
              <a:gd name="connsiteX27" fmla="*/ 1683952 w 2012179"/>
              <a:gd name="connsiteY27" fmla="*/ 2596943 h 3270774"/>
              <a:gd name="connsiteX28" fmla="*/ 1726764 w 2012179"/>
              <a:gd name="connsiteY28" fmla="*/ 2668288 h 3270774"/>
              <a:gd name="connsiteX29" fmla="*/ 1769576 w 2012179"/>
              <a:gd name="connsiteY29" fmla="*/ 2768170 h 3270774"/>
              <a:gd name="connsiteX30" fmla="*/ 1869472 w 2012179"/>
              <a:gd name="connsiteY30" fmla="*/ 2896591 h 3270774"/>
              <a:gd name="connsiteX31" fmla="*/ 1883742 w 2012179"/>
              <a:gd name="connsiteY31" fmla="*/ 2967935 h 3270774"/>
              <a:gd name="connsiteX32" fmla="*/ 1912284 w 2012179"/>
              <a:gd name="connsiteY32" fmla="*/ 3010742 h 3270774"/>
              <a:gd name="connsiteX33" fmla="*/ 1940826 w 2012179"/>
              <a:gd name="connsiteY33" fmla="*/ 3067818 h 3270774"/>
              <a:gd name="connsiteX34" fmla="*/ 1955096 w 2012179"/>
              <a:gd name="connsiteY34" fmla="*/ 3124893 h 3270774"/>
              <a:gd name="connsiteX35" fmla="*/ 1969367 w 2012179"/>
              <a:gd name="connsiteY35" fmla="*/ 3267583 h 3270774"/>
              <a:gd name="connsiteX36" fmla="*/ 2012179 w 2012179"/>
              <a:gd name="connsiteY36" fmla="*/ 3224776 h 3270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12179" h="3270774">
                <a:moveTo>
                  <a:pt x="0" y="0"/>
                </a:moveTo>
                <a:cubicBezTo>
                  <a:pt x="224885" y="199871"/>
                  <a:pt x="53473" y="34604"/>
                  <a:pt x="185520" y="185496"/>
                </a:cubicBezTo>
                <a:cubicBezTo>
                  <a:pt x="198810" y="200682"/>
                  <a:pt x="216223" y="212159"/>
                  <a:pt x="228332" y="228302"/>
                </a:cubicBezTo>
                <a:cubicBezTo>
                  <a:pt x="247985" y="254503"/>
                  <a:pt x="284897" y="323453"/>
                  <a:pt x="299686" y="356723"/>
                </a:cubicBezTo>
                <a:cubicBezTo>
                  <a:pt x="310090" y="380129"/>
                  <a:pt x="314376" y="406522"/>
                  <a:pt x="328228" y="428067"/>
                </a:cubicBezTo>
                <a:cubicBezTo>
                  <a:pt x="357558" y="473685"/>
                  <a:pt x="389772" y="518142"/>
                  <a:pt x="428123" y="556488"/>
                </a:cubicBezTo>
                <a:cubicBezTo>
                  <a:pt x="456665" y="585026"/>
                  <a:pt x="491358" y="608520"/>
                  <a:pt x="513748" y="642101"/>
                </a:cubicBezTo>
                <a:cubicBezTo>
                  <a:pt x="536386" y="676055"/>
                  <a:pt x="567893" y="721839"/>
                  <a:pt x="585102" y="756253"/>
                </a:cubicBezTo>
                <a:cubicBezTo>
                  <a:pt x="591829" y="769705"/>
                  <a:pt x="592646" y="785606"/>
                  <a:pt x="599373" y="799059"/>
                </a:cubicBezTo>
                <a:cubicBezTo>
                  <a:pt x="607043" y="814398"/>
                  <a:pt x="620244" y="826527"/>
                  <a:pt x="627914" y="841866"/>
                </a:cubicBezTo>
                <a:cubicBezTo>
                  <a:pt x="639370" y="864775"/>
                  <a:pt x="644189" y="890725"/>
                  <a:pt x="656456" y="913211"/>
                </a:cubicBezTo>
                <a:cubicBezTo>
                  <a:pt x="672882" y="943321"/>
                  <a:pt x="694511" y="970286"/>
                  <a:pt x="713539" y="998824"/>
                </a:cubicBezTo>
                <a:cubicBezTo>
                  <a:pt x="738298" y="1097848"/>
                  <a:pt x="710743" y="1021329"/>
                  <a:pt x="784893" y="1127244"/>
                </a:cubicBezTo>
                <a:cubicBezTo>
                  <a:pt x="884255" y="1269172"/>
                  <a:pt x="777349" y="1127936"/>
                  <a:pt x="856247" y="1269934"/>
                </a:cubicBezTo>
                <a:cubicBezTo>
                  <a:pt x="867798" y="1290723"/>
                  <a:pt x="884788" y="1307984"/>
                  <a:pt x="899059" y="1327009"/>
                </a:cubicBezTo>
                <a:cubicBezTo>
                  <a:pt x="937251" y="1517941"/>
                  <a:pt x="885340" y="1305504"/>
                  <a:pt x="941871" y="1441161"/>
                </a:cubicBezTo>
                <a:cubicBezTo>
                  <a:pt x="959228" y="1482812"/>
                  <a:pt x="962295" y="1530405"/>
                  <a:pt x="984684" y="1569581"/>
                </a:cubicBezTo>
                <a:cubicBezTo>
                  <a:pt x="989513" y="1578030"/>
                  <a:pt x="1047669" y="1685106"/>
                  <a:pt x="1070308" y="1712270"/>
                </a:cubicBezTo>
                <a:cubicBezTo>
                  <a:pt x="1083228" y="1727773"/>
                  <a:pt x="1098850" y="1740808"/>
                  <a:pt x="1113121" y="1755077"/>
                </a:cubicBezTo>
                <a:cubicBezTo>
                  <a:pt x="1122635" y="1774102"/>
                  <a:pt x="1130387" y="1794115"/>
                  <a:pt x="1141662" y="1812153"/>
                </a:cubicBezTo>
                <a:cubicBezTo>
                  <a:pt x="1154268" y="1832320"/>
                  <a:pt x="1172673" y="1848580"/>
                  <a:pt x="1184474" y="1869228"/>
                </a:cubicBezTo>
                <a:cubicBezTo>
                  <a:pt x="1191937" y="1882287"/>
                  <a:pt x="1191282" y="1898976"/>
                  <a:pt x="1198745" y="1912035"/>
                </a:cubicBezTo>
                <a:cubicBezTo>
                  <a:pt x="1210546" y="1932684"/>
                  <a:pt x="1227733" y="1949759"/>
                  <a:pt x="1241558" y="1969111"/>
                </a:cubicBezTo>
                <a:cubicBezTo>
                  <a:pt x="1251527" y="1983066"/>
                  <a:pt x="1257351" y="2000446"/>
                  <a:pt x="1270099" y="2011918"/>
                </a:cubicBezTo>
                <a:cubicBezTo>
                  <a:pt x="1338275" y="2073268"/>
                  <a:pt x="1383232" y="2096911"/>
                  <a:pt x="1455619" y="2140338"/>
                </a:cubicBezTo>
                <a:cubicBezTo>
                  <a:pt x="1500192" y="2199760"/>
                  <a:pt x="1550411" y="2258552"/>
                  <a:pt x="1584056" y="2325834"/>
                </a:cubicBezTo>
                <a:cubicBezTo>
                  <a:pt x="1600257" y="2358232"/>
                  <a:pt x="1614344" y="2391726"/>
                  <a:pt x="1626868" y="2425716"/>
                </a:cubicBezTo>
                <a:cubicBezTo>
                  <a:pt x="1647670" y="2482169"/>
                  <a:pt x="1652995" y="2545354"/>
                  <a:pt x="1683952" y="2596943"/>
                </a:cubicBezTo>
                <a:cubicBezTo>
                  <a:pt x="1698223" y="2620725"/>
                  <a:pt x="1714359" y="2643482"/>
                  <a:pt x="1726764" y="2668288"/>
                </a:cubicBezTo>
                <a:cubicBezTo>
                  <a:pt x="1742965" y="2700686"/>
                  <a:pt x="1750376" y="2737454"/>
                  <a:pt x="1769576" y="2768170"/>
                </a:cubicBezTo>
                <a:cubicBezTo>
                  <a:pt x="1798322" y="2814158"/>
                  <a:pt x="1869472" y="2896591"/>
                  <a:pt x="1869472" y="2896591"/>
                </a:cubicBezTo>
                <a:cubicBezTo>
                  <a:pt x="1874229" y="2920372"/>
                  <a:pt x="1875225" y="2945227"/>
                  <a:pt x="1883742" y="2967935"/>
                </a:cubicBezTo>
                <a:cubicBezTo>
                  <a:pt x="1889764" y="2983993"/>
                  <a:pt x="1903774" y="2995852"/>
                  <a:pt x="1912284" y="3010742"/>
                </a:cubicBezTo>
                <a:cubicBezTo>
                  <a:pt x="1922839" y="3029210"/>
                  <a:pt x="1931312" y="3048793"/>
                  <a:pt x="1940826" y="3067818"/>
                </a:cubicBezTo>
                <a:cubicBezTo>
                  <a:pt x="1945583" y="3086843"/>
                  <a:pt x="1952322" y="3105480"/>
                  <a:pt x="1955096" y="3124893"/>
                </a:cubicBezTo>
                <a:cubicBezTo>
                  <a:pt x="1961857" y="3172213"/>
                  <a:pt x="1945649" y="3226082"/>
                  <a:pt x="1969367" y="3267583"/>
                </a:cubicBezTo>
                <a:cubicBezTo>
                  <a:pt x="1979380" y="3285104"/>
                  <a:pt x="2012179" y="3224776"/>
                  <a:pt x="2012179" y="3224776"/>
                </a:cubicBezTo>
              </a:path>
            </a:pathLst>
          </a:custGeom>
          <a:ln w="76200" cmpd="sng">
            <a:solidFill>
              <a:schemeClr val="bg1"/>
            </a:solidFill>
          </a:ln>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24239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43000"/>
            <a:ext cx="9144000" cy="4572000"/>
          </a:xfrm>
          <a:prstGeom prst="rect">
            <a:avLst/>
          </a:prstGeom>
        </p:spPr>
      </p:pic>
      <p:sp>
        <p:nvSpPr>
          <p:cNvPr id="111618" name="Rectangle 2"/>
          <p:cNvSpPr>
            <a:spLocks noGrp="1" noChangeArrowheads="1"/>
          </p:cNvSpPr>
          <p:nvPr>
            <p:ph type="ctrTitle"/>
          </p:nvPr>
        </p:nvSpPr>
        <p:spPr>
          <a:xfrm>
            <a:off x="0" y="5744160"/>
            <a:ext cx="9144000" cy="1113840"/>
          </a:xfrm>
          <a:solidFill>
            <a:schemeClr val="tx1"/>
          </a:solidFill>
        </p:spPr>
        <p:txBody>
          <a:bodyPr/>
          <a:lstStyle/>
          <a:p>
            <a:r>
              <a:rPr lang="en-US" sz="7200" b="1" dirty="0">
                <a:effectLst>
                  <a:glow rad="139700">
                    <a:schemeClr val="tx1"/>
                  </a:glow>
                </a:effectLst>
                <a:latin typeface="Arial" charset="0"/>
                <a:ea typeface="ＭＳ Ｐゴシック" charset="0"/>
              </a:rPr>
              <a:t>"Cold"</a:t>
            </a:r>
          </a:p>
        </p:txBody>
      </p:sp>
      <p:sp>
        <p:nvSpPr>
          <p:cNvPr id="6" name="Rectangle 2"/>
          <p:cNvSpPr txBox="1">
            <a:spLocks noChangeArrowheads="1"/>
          </p:cNvSpPr>
          <p:nvPr/>
        </p:nvSpPr>
        <p:spPr bwMode="auto">
          <a:xfrm>
            <a:off x="96634" y="584649"/>
            <a:ext cx="4293314"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rPr>
              <a:t>Rejecting Christ</a:t>
            </a:r>
          </a:p>
        </p:txBody>
      </p:sp>
      <p:sp>
        <p:nvSpPr>
          <p:cNvPr id="4" name="&quot;No&quot; Symbol 3"/>
          <p:cNvSpPr>
            <a:spLocks noChangeAspect="1"/>
          </p:cNvSpPr>
          <p:nvPr/>
        </p:nvSpPr>
        <p:spPr bwMode="auto">
          <a:xfrm>
            <a:off x="3275264" y="493638"/>
            <a:ext cx="4797226" cy="4800257"/>
          </a:xfrm>
          <a:prstGeom prst="noSmoking">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73215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806440"/>
          </a:xfrm>
          <a:prstGeom prst="rect">
            <a:avLst/>
          </a:prstGeom>
        </p:spPr>
      </p:pic>
      <p:sp>
        <p:nvSpPr>
          <p:cNvPr id="111618" name="Rectangle 2"/>
          <p:cNvSpPr>
            <a:spLocks noGrp="1" noChangeArrowheads="1"/>
          </p:cNvSpPr>
          <p:nvPr>
            <p:ph type="ctrTitle"/>
          </p:nvPr>
        </p:nvSpPr>
        <p:spPr>
          <a:xfrm>
            <a:off x="0" y="5803218"/>
            <a:ext cx="9144000" cy="980728"/>
          </a:xfrm>
          <a:solidFill>
            <a:schemeClr val="tx1"/>
          </a:solidFill>
        </p:spPr>
        <p:txBody>
          <a:bodyPr/>
          <a:lstStyle/>
          <a:p>
            <a:r>
              <a:rPr lang="en-US" sz="7200" b="1" dirty="0">
                <a:latin typeface="Arial" charset="0"/>
                <a:ea typeface="ＭＳ Ｐゴシック" charset="0"/>
              </a:rPr>
              <a:t>"Lukewarm"</a:t>
            </a:r>
          </a:p>
        </p:txBody>
      </p:sp>
      <p:sp>
        <p:nvSpPr>
          <p:cNvPr id="6" name="Rectangle 2"/>
          <p:cNvSpPr txBox="1">
            <a:spLocks noChangeArrowheads="1"/>
          </p:cNvSpPr>
          <p:nvPr/>
        </p:nvSpPr>
        <p:spPr bwMode="auto">
          <a:xfrm>
            <a:off x="4581398" y="4554995"/>
            <a:ext cx="4293314"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a:rPr>
              <a:t>Apathetic</a:t>
            </a:r>
          </a:p>
        </p:txBody>
      </p:sp>
    </p:spTree>
    <p:extLst>
      <p:ext uri="{BB962C8B-B14F-4D97-AF65-F5344CB8AC3E}">
        <p14:creationId xmlns:p14="http://schemas.microsoft.com/office/powerpoint/2010/main" val="3588488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887"/>
            <a:ext cx="9144000" cy="6854881"/>
          </a:xfrm>
          <a:prstGeom prst="rect">
            <a:avLst/>
          </a:prstGeom>
        </p:spPr>
      </p:pic>
      <p:sp>
        <p:nvSpPr>
          <p:cNvPr id="111618" name="Rectangle 2"/>
          <p:cNvSpPr>
            <a:spLocks noGrp="1" noChangeArrowheads="1"/>
          </p:cNvSpPr>
          <p:nvPr>
            <p:ph type="ctrTitle"/>
          </p:nvPr>
        </p:nvSpPr>
        <p:spPr>
          <a:xfrm>
            <a:off x="0" y="0"/>
            <a:ext cx="9144000" cy="980728"/>
          </a:xfrm>
          <a:noFill/>
        </p:spPr>
        <p:txBody>
          <a:bodyPr/>
          <a:lstStyle/>
          <a:p>
            <a:r>
              <a:rPr lang="en-US" b="1" dirty="0">
                <a:latin typeface="Arial" charset="0"/>
                <a:ea typeface="ＭＳ Ｐゴシック" charset="0"/>
              </a:rPr>
              <a:t>I.	Jesus knows the </a:t>
            </a:r>
            <a:r>
              <a:rPr lang="en-US" b="1" dirty="0">
                <a:solidFill>
                  <a:srgbClr val="FFFF00"/>
                </a:solidFill>
                <a:latin typeface="Arial" charset="0"/>
                <a:ea typeface="ＭＳ Ｐゴシック" charset="0"/>
              </a:rPr>
              <a:t>good</a:t>
            </a:r>
            <a:r>
              <a:rPr lang="en-US" b="1" dirty="0">
                <a:latin typeface="Arial" charset="0"/>
                <a:ea typeface="ＭＳ Ｐゴシック" charset="0"/>
              </a:rPr>
              <a:t>.</a:t>
            </a:r>
          </a:p>
        </p:txBody>
      </p:sp>
    </p:spTree>
    <p:extLst>
      <p:ext uri="{BB962C8B-B14F-4D97-AF65-F5344CB8AC3E}">
        <p14:creationId xmlns:p14="http://schemas.microsoft.com/office/powerpoint/2010/main" val="318505845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4205" y="0"/>
            <a:ext cx="9188205" cy="6858000"/>
          </a:xfrm>
          <a:prstGeom prst="rect">
            <a:avLst/>
          </a:prstGeom>
        </p:spPr>
      </p:pic>
      <p:sp>
        <p:nvSpPr>
          <p:cNvPr id="2" name="Title 1"/>
          <p:cNvSpPr>
            <a:spLocks noGrp="1"/>
          </p:cNvSpPr>
          <p:nvPr>
            <p:ph type="title"/>
          </p:nvPr>
        </p:nvSpPr>
        <p:spPr>
          <a:xfrm>
            <a:off x="37727" y="44624"/>
            <a:ext cx="7002755" cy="1984819"/>
          </a:xfrm>
        </p:spPr>
        <p:txBody>
          <a:bodyPr vert="horz" lIns="91440" tIns="45720" rIns="91440" bIns="45720" rtlCol="0" anchor="ctr">
            <a:noAutofit/>
          </a:bodyPr>
          <a:lstStyle/>
          <a:p>
            <a:pPr algn="l"/>
            <a:r>
              <a:rPr lang="en-US" sz="4800" b="1" dirty="0">
                <a:effectLst>
                  <a:glow rad="317500">
                    <a:prstClr val="black">
                      <a:alpha val="75000"/>
                    </a:prstClr>
                  </a:glow>
                </a:effectLst>
                <a:latin typeface="Arial" charset="0"/>
                <a:ea typeface="ＭＳ Ｐゴシック" charset="0"/>
              </a:rPr>
              <a:t>Result: Christ stops compromise (3:16b). </a:t>
            </a:r>
          </a:p>
        </p:txBody>
      </p:sp>
      <p:sp>
        <p:nvSpPr>
          <p:cNvPr id="6" name="Rectangle 2"/>
          <p:cNvSpPr txBox="1">
            <a:spLocks noChangeArrowheads="1"/>
          </p:cNvSpPr>
          <p:nvPr/>
        </p:nvSpPr>
        <p:spPr>
          <a:xfrm>
            <a:off x="190480" y="4141719"/>
            <a:ext cx="3978593" cy="266671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ja-JP" sz="4800" b="1" i="0" u="none" strike="noStrike" kern="1200" cap="none" spc="0" normalizeH="0" baseline="0" noProof="0" dirty="0">
                <a:ln>
                  <a:noFill/>
                </a:ln>
                <a:solidFill>
                  <a:srgbClr val="FFFFFF"/>
                </a:solidFill>
                <a:effectLst>
                  <a:glow rad="317500">
                    <a:prstClr val="black">
                      <a:alpha val="75000"/>
                    </a:prstClr>
                  </a:glow>
                </a:effectLst>
                <a:uLnTx/>
                <a:uFillTx/>
                <a:latin typeface="Arial" charset="0"/>
                <a:ea typeface="ＭＳ Ｐゴシック" charset="0"/>
                <a:cs typeface="Arial"/>
              </a:rPr>
              <a:t>"I will spit you out of my mouth"</a:t>
            </a:r>
            <a:endParaRPr kumimoji="0" lang="en-US" sz="4800" b="1" i="0" u="none" strike="noStrike" kern="1200" cap="none" spc="0" normalizeH="0" baseline="0" noProof="0" dirty="0">
              <a:ln>
                <a:noFill/>
              </a:ln>
              <a:solidFill>
                <a:srgbClr val="FFFFFF"/>
              </a:solidFill>
              <a:effectLst>
                <a:glow rad="317500">
                  <a:prstClr val="black">
                    <a:alpha val="75000"/>
                  </a:prstClr>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32941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Rectangle 1"/>
          <p:cNvSpPr/>
          <p:nvPr/>
        </p:nvSpPr>
        <p:spPr>
          <a:xfrm>
            <a:off x="-70553" y="-23517"/>
            <a:ext cx="9238071" cy="6996159"/>
          </a:xfrm>
          <a:prstGeom prst="rect">
            <a:avLst/>
          </a:prstGeom>
          <a:gradFill>
            <a:gsLst>
              <a:gs pos="0">
                <a:schemeClr val="tx1"/>
              </a:gs>
              <a:gs pos="80000">
                <a:schemeClr val="accent1">
                  <a:shade val="93000"/>
                  <a:satMod val="130000"/>
                </a:schemeClr>
              </a:gs>
              <a:gs pos="100000">
                <a:schemeClr val="tx1"/>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3314" name="Title 1"/>
          <p:cNvSpPr>
            <a:spLocks noGrp="1"/>
          </p:cNvSpPr>
          <p:nvPr>
            <p:ph type="title"/>
          </p:nvPr>
        </p:nvSpPr>
        <p:spPr>
          <a:xfrm>
            <a:off x="457200" y="76200"/>
            <a:ext cx="8229600" cy="868362"/>
          </a:xfrm>
        </p:spPr>
        <p:txBody>
          <a:bodyPr>
            <a:normAutofit/>
          </a:bodyPr>
          <a:lstStyle/>
          <a:p>
            <a:pPr eaLnBrk="1" hangingPunct="1"/>
            <a:r>
              <a:rPr lang="en-SG" sz="4000" b="1" dirty="0">
                <a:solidFill>
                  <a:schemeClr val="bg1"/>
                </a:solidFill>
                <a:latin typeface="Arial"/>
                <a:cs typeface="Arial"/>
              </a:rPr>
              <a:t>Laodicea Water Supply</a:t>
            </a:r>
          </a:p>
        </p:txBody>
      </p:sp>
      <p:sp>
        <p:nvSpPr>
          <p:cNvPr id="5" name="Title 1"/>
          <p:cNvSpPr txBox="1">
            <a:spLocks/>
          </p:cNvSpPr>
          <p:nvPr/>
        </p:nvSpPr>
        <p:spPr>
          <a:xfrm>
            <a:off x="-10440" y="5105400"/>
            <a:ext cx="9154439" cy="17526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SG" sz="3200" b="1" i="0" u="none" strike="noStrike" kern="1200" cap="none" spc="0" normalizeH="0" baseline="0" noProof="0" dirty="0">
                <a:ln>
                  <a:noFill/>
                </a:ln>
                <a:solidFill>
                  <a:prstClr val="white"/>
                </a:solidFill>
                <a:effectLst/>
                <a:uLnTx/>
                <a:uFillTx/>
                <a:latin typeface="Arial"/>
                <a:ea typeface="+mj-ea"/>
                <a:cs typeface="Arial"/>
              </a:rPr>
              <a:t>Laodicea</a:t>
            </a:r>
            <a:r>
              <a:rPr kumimoji="0" lang="fr-FR" sz="3200" b="1" i="0" u="none" strike="noStrike" kern="1200" cap="none" spc="0" normalizeH="0" baseline="0" noProof="0" dirty="0">
                <a:ln>
                  <a:noFill/>
                </a:ln>
                <a:solidFill>
                  <a:prstClr val="white"/>
                </a:solidFill>
                <a:effectLst/>
                <a:uLnTx/>
                <a:uFillTx/>
                <a:latin typeface="Arial"/>
                <a:ea typeface="+mj-ea"/>
                <a:cs typeface="Arial"/>
              </a:rPr>
              <a:t>'</a:t>
            </a:r>
            <a:r>
              <a:rPr kumimoji="0" lang="en-SG" sz="3200" b="1" i="0" u="none" strike="noStrike" kern="1200" cap="none" spc="0" normalizeH="0" baseline="0" noProof="0" dirty="0">
                <a:ln>
                  <a:noFill/>
                </a:ln>
                <a:solidFill>
                  <a:prstClr val="white"/>
                </a:solidFill>
                <a:effectLst/>
                <a:uLnTx/>
                <a:uFillTx/>
                <a:latin typeface="Arial"/>
                <a:ea typeface="+mj-ea"/>
                <a:cs typeface="Arial"/>
              </a:rPr>
              <a:t>s water channelled through this dual pipeline but it carried thick calcium impurities.  Combined with its lukewarm temperature, it would make a visitor vomit.</a:t>
            </a:r>
          </a:p>
        </p:txBody>
      </p:sp>
      <p:pic>
        <p:nvPicPr>
          <p:cNvPr id="7" name="Picture 2" descr="C:\Users\bs\Documents\Bible Text &amp; Chart\NT\Revelation\Others\Scan0004.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990600"/>
            <a:ext cx="9144000" cy="4090036"/>
          </a:xfrm>
          <a:prstGeom prst="rect">
            <a:avLst/>
          </a:prstGeom>
          <a:noFill/>
          <a:ln w="9525">
            <a:noFill/>
            <a:miter lim="800000"/>
            <a:headEnd/>
            <a:tailEnd/>
          </a:ln>
        </p:spPr>
      </p:pic>
      <p:sp>
        <p:nvSpPr>
          <p:cNvPr id="6"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91327554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4155266" y="0"/>
            <a:ext cx="4988734" cy="3492852"/>
          </a:xfrm>
          <a:noFill/>
        </p:spPr>
        <p:txBody>
          <a:bodyPr/>
          <a:lstStyle/>
          <a:p>
            <a:r>
              <a:rPr lang="en-US" b="1" dirty="0">
                <a:latin typeface="Arial" charset="0"/>
                <a:ea typeface="ＭＳ Ｐゴシック" charset="0"/>
              </a:rPr>
              <a:t>What does it mean for Jesus to vomit out the lukewarm?</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8712" y="662676"/>
            <a:ext cx="3319481" cy="2317274"/>
          </a:xfrm>
          <a:prstGeom prst="rect">
            <a:avLst/>
          </a:prstGeom>
        </p:spPr>
      </p:pic>
      <p:sp>
        <p:nvSpPr>
          <p:cNvPr id="5" name="Rectangle 2"/>
          <p:cNvSpPr txBox="1">
            <a:spLocks noChangeArrowheads="1"/>
          </p:cNvSpPr>
          <p:nvPr/>
        </p:nvSpPr>
        <p:spPr bwMode="auto">
          <a:xfrm>
            <a:off x="628712" y="3603296"/>
            <a:ext cx="8515288" cy="32961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l" defTabSz="457200" rtl="0" eaLnBrk="0" fontAlgn="base" latinLnBrk="0" hangingPunct="0">
              <a:lnSpc>
                <a:spcPct val="100000"/>
              </a:lnSpc>
              <a:spcBef>
                <a:spcPct val="0"/>
              </a:spcBef>
              <a:spcAft>
                <a:spcPct val="0"/>
              </a:spcAft>
              <a:buClrTx/>
              <a:buSzTx/>
              <a:buFont typeface="Arial"/>
              <a:buChar char="•"/>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a:rPr>
              <a:t>Lose their salvation?</a:t>
            </a:r>
          </a:p>
          <a:p>
            <a:pPr marL="571500" marR="0" lvl="0" indent="-571500" algn="l" defTabSz="457200" rtl="0" eaLnBrk="0" fontAlgn="base" latinLnBrk="0" hangingPunct="0">
              <a:lnSpc>
                <a:spcPct val="100000"/>
              </a:lnSpc>
              <a:spcBef>
                <a:spcPct val="0"/>
              </a:spcBef>
              <a:spcAft>
                <a:spcPct val="0"/>
              </a:spcAft>
              <a:buClrTx/>
              <a:buSzTx/>
              <a:buFont typeface="Arial"/>
              <a:buChar char="•"/>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Arial"/>
              </a:rPr>
              <a:t>Lose their privileges by being disciplined!</a:t>
            </a: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8731" y="4232978"/>
            <a:ext cx="1017711" cy="987692"/>
          </a:xfrm>
          <a:prstGeom prst="rect">
            <a:avLst/>
          </a:prstGeom>
        </p:spPr>
      </p:pic>
    </p:spTree>
    <p:extLst>
      <p:ext uri="{BB962C8B-B14F-4D97-AF65-F5344CB8AC3E}">
        <p14:creationId xmlns:p14="http://schemas.microsoft.com/office/powerpoint/2010/main" val="308253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1" end="1"/>
                                            </p:txEl>
                                          </p:spTgt>
                                        </p:tgtEl>
                                      </p:cBhvr>
                                    </p:animEffect>
                                  </p:childTnLst>
                                </p:cTn>
                              </p:par>
                              <p:par>
                                <p:cTn id="17" presetID="2" presetClass="entr" presetSubtype="8"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0-#ppt_w/2"/>
                                          </p:val>
                                        </p:tav>
                                        <p:tav tm="100000">
                                          <p:val>
                                            <p:strVal val="#ppt_x"/>
                                          </p:val>
                                        </p:tav>
                                      </p:tavLst>
                                    </p:anim>
                                    <p:anim calcmode="lin" valueType="num">
                                      <p:cBhvr additive="base">
                                        <p:cTn id="2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2337"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2338" name="Title 1"/>
          <p:cNvSpPr>
            <a:spLocks noGrp="1"/>
          </p:cNvSpPr>
          <p:nvPr>
            <p:ph type="title"/>
          </p:nvPr>
        </p:nvSpPr>
        <p:spPr>
          <a:xfrm>
            <a:off x="-31750" y="-26988"/>
            <a:ext cx="9212263" cy="719138"/>
          </a:xfrm>
        </p:spPr>
        <p:txBody>
          <a:bodyPr/>
          <a:lstStyle/>
          <a:p>
            <a:r>
              <a:rPr lang="en-US" dirty="0">
                <a:latin typeface="Arial" charset="0"/>
                <a:ea typeface="ＭＳ Ｐゴシック" charset="0"/>
              </a:rPr>
              <a:t>The Chiasm (Rev. 2–3)</a:t>
            </a:r>
          </a:p>
        </p:txBody>
      </p:sp>
      <p:sp>
        <p:nvSpPr>
          <p:cNvPr id="8" name="TextBox 7"/>
          <p:cNvSpPr txBox="1"/>
          <p:nvPr/>
        </p:nvSpPr>
        <p:spPr>
          <a:xfrm>
            <a:off x="12940" y="1052736"/>
            <a:ext cx="2494157" cy="58477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Ephesus</a:t>
            </a:r>
          </a:p>
        </p:txBody>
      </p:sp>
      <p:sp>
        <p:nvSpPr>
          <p:cNvPr id="10" name="TextBox 9"/>
          <p:cNvSpPr txBox="1"/>
          <p:nvPr/>
        </p:nvSpPr>
        <p:spPr>
          <a:xfrm>
            <a:off x="13733" y="5992961"/>
            <a:ext cx="2492060" cy="58477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Laodicea</a:t>
            </a:r>
          </a:p>
        </p:txBody>
      </p:sp>
      <p:sp>
        <p:nvSpPr>
          <p:cNvPr id="12" name="TextBox 11"/>
          <p:cNvSpPr txBox="1"/>
          <p:nvPr/>
        </p:nvSpPr>
        <p:spPr>
          <a:xfrm>
            <a:off x="2065168" y="5212560"/>
            <a:ext cx="3159126" cy="58477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Philadelphia</a:t>
            </a:r>
          </a:p>
        </p:txBody>
      </p:sp>
      <p:sp>
        <p:nvSpPr>
          <p:cNvPr id="14" name="TextBox 13"/>
          <p:cNvSpPr txBox="1"/>
          <p:nvPr/>
        </p:nvSpPr>
        <p:spPr>
          <a:xfrm>
            <a:off x="4513440" y="4432159"/>
            <a:ext cx="2208872" cy="58477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Sardis</a:t>
            </a:r>
          </a:p>
        </p:txBody>
      </p:sp>
      <p:sp>
        <p:nvSpPr>
          <p:cNvPr id="16" name="TextBox 15"/>
          <p:cNvSpPr txBox="1"/>
          <p:nvPr/>
        </p:nvSpPr>
        <p:spPr>
          <a:xfrm>
            <a:off x="6745688" y="3536069"/>
            <a:ext cx="2492060" cy="58477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Thyatira</a:t>
            </a:r>
          </a:p>
        </p:txBody>
      </p:sp>
      <p:sp>
        <p:nvSpPr>
          <p:cNvPr id="18" name="TextBox 17"/>
          <p:cNvSpPr txBox="1"/>
          <p:nvPr/>
        </p:nvSpPr>
        <p:spPr>
          <a:xfrm>
            <a:off x="4513440" y="2611950"/>
            <a:ext cx="2568363" cy="58477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Pergamum</a:t>
            </a:r>
          </a:p>
        </p:txBody>
      </p:sp>
      <p:sp>
        <p:nvSpPr>
          <p:cNvPr id="20" name="TextBox 19"/>
          <p:cNvSpPr txBox="1"/>
          <p:nvPr/>
        </p:nvSpPr>
        <p:spPr>
          <a:xfrm>
            <a:off x="2316787" y="1833137"/>
            <a:ext cx="2494157" cy="58477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Smyrna</a:t>
            </a:r>
          </a:p>
        </p:txBody>
      </p:sp>
      <p:sp>
        <p:nvSpPr>
          <p:cNvPr id="2" name="Up-Down Arrow Callout 1"/>
          <p:cNvSpPr/>
          <p:nvPr/>
        </p:nvSpPr>
        <p:spPr bwMode="auto">
          <a:xfrm>
            <a:off x="367196" y="1916832"/>
            <a:ext cx="1728192" cy="3856064"/>
          </a:xfrm>
          <a:prstGeom prst="upDownArrowCallout">
            <a:avLst>
              <a:gd name="adj1" fmla="val 25000"/>
              <a:gd name="adj2" fmla="val 25000"/>
              <a:gd name="adj3" fmla="val 25000"/>
              <a:gd name="adj4" fmla="val 50000"/>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rPr>
              <a:t>Existence Threatened</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13" name="Up-Down Arrow Callout 12"/>
          <p:cNvSpPr/>
          <p:nvPr/>
        </p:nvSpPr>
        <p:spPr bwMode="auto">
          <a:xfrm>
            <a:off x="2671043" y="2436510"/>
            <a:ext cx="1728192" cy="2633292"/>
          </a:xfrm>
          <a:prstGeom prst="upDownArrowCallout">
            <a:avLst>
              <a:gd name="adj1" fmla="val 25000"/>
              <a:gd name="adj2" fmla="val 25000"/>
              <a:gd name="adj3" fmla="val 25000"/>
              <a:gd name="adj4" fmla="val 50000"/>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rPr>
              <a:t>Faithful in Persecution</a:t>
            </a:r>
            <a:endParaRPr kumimoji="0" lang="en-US" sz="1600" b="1"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6" name="Group 5"/>
          <p:cNvGrpSpPr/>
          <p:nvPr/>
        </p:nvGrpSpPr>
        <p:grpSpPr>
          <a:xfrm>
            <a:off x="4716016" y="3070823"/>
            <a:ext cx="2376264" cy="1567635"/>
            <a:chOff x="4716016" y="3070823"/>
            <a:chExt cx="2376264" cy="1567635"/>
          </a:xfrm>
          <a:solidFill>
            <a:srgbClr val="FFFF00"/>
          </a:solidFill>
        </p:grpSpPr>
        <p:sp>
          <p:nvSpPr>
            <p:cNvPr id="15" name="Up-Down Arrow Callout 14"/>
            <p:cNvSpPr/>
            <p:nvPr/>
          </p:nvSpPr>
          <p:spPr bwMode="auto">
            <a:xfrm>
              <a:off x="4716016" y="3070823"/>
              <a:ext cx="1728192" cy="1567635"/>
            </a:xfrm>
            <a:prstGeom prst="upDownArrowCallout">
              <a:avLst>
                <a:gd name="adj1" fmla="val 23522"/>
                <a:gd name="adj2" fmla="val 16132"/>
                <a:gd name="adj3" fmla="val 25000"/>
                <a:gd name="adj4" fmla="val 39062"/>
              </a:avLst>
            </a:prstGeom>
            <a:gr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rPr>
                <a:t>Mixed Bag</a:t>
              </a:r>
              <a:endParaRPr kumimoji="0" lang="en-US" sz="800" b="1"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3" name="Right Arrow 2"/>
            <p:cNvSpPr/>
            <p:nvPr/>
          </p:nvSpPr>
          <p:spPr bwMode="auto">
            <a:xfrm>
              <a:off x="6444208" y="3645024"/>
              <a:ext cx="648072" cy="432048"/>
            </a:xfrm>
            <a:prstGeom prst="rightArrow">
              <a:avLst>
                <a:gd name="adj1" fmla="val 50000"/>
                <a:gd name="adj2" fmla="val 103890"/>
              </a:avLst>
            </a:prstGeom>
            <a:gr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Rectangle 4"/>
            <p:cNvSpPr/>
            <p:nvPr/>
          </p:nvSpPr>
          <p:spPr bwMode="auto">
            <a:xfrm>
              <a:off x="6350001" y="3765551"/>
              <a:ext cx="238224" cy="186847"/>
            </a:xfrm>
            <a:prstGeom prst="rect">
              <a:avLst/>
            </a:prstGeom>
            <a:grp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rPr>
                <a:t> </a:t>
              </a:r>
            </a:p>
          </p:txBody>
        </p:sp>
      </p:grpSp>
      <p:sp>
        <p:nvSpPr>
          <p:cNvPr id="19"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366</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89283699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3 laodicea_satellit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73897" y="0"/>
            <a:ext cx="7070103" cy="6858000"/>
          </a:xfrm>
          <a:prstGeom prst="rect">
            <a:avLst/>
          </a:prstGeom>
        </p:spPr>
      </p:pic>
      <p:sp>
        <p:nvSpPr>
          <p:cNvPr id="2" name="Title 1"/>
          <p:cNvSpPr>
            <a:spLocks noGrp="1"/>
          </p:cNvSpPr>
          <p:nvPr>
            <p:ph type="title"/>
          </p:nvPr>
        </p:nvSpPr>
        <p:spPr>
          <a:xfrm>
            <a:off x="37728" y="44624"/>
            <a:ext cx="2158008" cy="2952328"/>
          </a:xfrm>
        </p:spPr>
        <p:txBody>
          <a:bodyPr/>
          <a:lstStyle/>
          <a:p>
            <a:r>
              <a:rPr lang="en-US" sz="3200" b="1" dirty="0"/>
              <a:t>Laodicea Today</a:t>
            </a:r>
          </a:p>
        </p:txBody>
      </p:sp>
      <p:sp>
        <p:nvSpPr>
          <p:cNvPr id="4"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5" name="Title 1"/>
          <p:cNvSpPr txBox="1">
            <a:spLocks/>
          </p:cNvSpPr>
          <p:nvPr/>
        </p:nvSpPr>
        <p:spPr>
          <a:xfrm>
            <a:off x="5931744" y="5550821"/>
            <a:ext cx="3103016" cy="1252559"/>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Black"/>
                <a:ea typeface="+mj-ea"/>
                <a:cs typeface="Arial Black"/>
              </a:rPr>
              <a:t>LAODICEA ON THE LYCUS</a:t>
            </a:r>
          </a:p>
        </p:txBody>
      </p:sp>
      <p:sp>
        <p:nvSpPr>
          <p:cNvPr id="6" name="Rectangle 2"/>
          <p:cNvSpPr txBox="1">
            <a:spLocks noChangeArrowheads="1"/>
          </p:cNvSpPr>
          <p:nvPr/>
        </p:nvSpPr>
        <p:spPr>
          <a:xfrm>
            <a:off x="187504" y="2539521"/>
            <a:ext cx="5232310" cy="36925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ja-JP" sz="4800" b="1" i="0" u="none" strike="noStrike" kern="1200" cap="none" spc="0" normalizeH="0" baseline="0" noProof="0" dirty="0">
                <a:ln>
                  <a:noFill/>
                </a:ln>
                <a:solidFill>
                  <a:srgbClr val="FFFFFF"/>
                </a:solidFill>
                <a:effectLst>
                  <a:glow rad="317500">
                    <a:prstClr val="black">
                      <a:alpha val="75000"/>
                    </a:prstClr>
                  </a:glow>
                </a:effectLst>
                <a:uLnTx/>
                <a:uFillTx/>
                <a:latin typeface="Arial" charset="0"/>
                <a:ea typeface="ＭＳ Ｐゴシック" charset="0"/>
                <a:cs typeface="Arial"/>
              </a:rPr>
              <a:t>"I will spit you out of my mouth" (3:16)</a:t>
            </a:r>
            <a:endParaRPr kumimoji="0" lang="en-US" sz="4800" b="1" i="0" u="none" strike="noStrike" kern="1200" cap="none" spc="0" normalizeH="0" baseline="0" noProof="0" dirty="0">
              <a:ln>
                <a:noFill/>
              </a:ln>
              <a:solidFill>
                <a:srgbClr val="FFFFFF"/>
              </a:solidFill>
              <a:effectLst>
                <a:glow rad="317500">
                  <a:prstClr val="black">
                    <a:alpha val="75000"/>
                  </a:prstClr>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51860157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5170"/>
            <a:ext cx="9144000" cy="6075045"/>
          </a:xfrm>
          <a:prstGeom prst="rect">
            <a:avLst/>
          </a:prstGeom>
        </p:spPr>
      </p:pic>
      <p:sp>
        <p:nvSpPr>
          <p:cNvPr id="111618" name="Rectangle 2"/>
          <p:cNvSpPr>
            <a:spLocks noGrp="1" noChangeArrowheads="1"/>
          </p:cNvSpPr>
          <p:nvPr>
            <p:ph type="ctrTitle"/>
          </p:nvPr>
        </p:nvSpPr>
        <p:spPr>
          <a:xfrm>
            <a:off x="0" y="5832093"/>
            <a:ext cx="9144000" cy="1022404"/>
          </a:xfrm>
          <a:solidFill>
            <a:schemeClr val="tx1"/>
          </a:solidFill>
        </p:spPr>
        <p:txBody>
          <a:bodyPr/>
          <a:lstStyle/>
          <a:p>
            <a:r>
              <a:rPr lang="en-US" sz="4800" b="1" dirty="0">
                <a:latin typeface="Arial" charset="0"/>
                <a:ea typeface="ＭＳ Ｐゴシック" charset="0"/>
              </a:rPr>
              <a:t>Singapore "Super Trees"</a:t>
            </a:r>
          </a:p>
        </p:txBody>
      </p:sp>
    </p:spTree>
    <p:extLst>
      <p:ext uri="{BB962C8B-B14F-4D97-AF65-F5344CB8AC3E}">
        <p14:creationId xmlns:p14="http://schemas.microsoft.com/office/powerpoint/2010/main" val="3954738656"/>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205714" cy="6858000"/>
          </a:xfrm>
          <a:prstGeom prst="rect">
            <a:avLst/>
          </a:prstGeom>
        </p:spPr>
      </p:pic>
      <p:sp>
        <p:nvSpPr>
          <p:cNvPr id="111618" name="Rectangle 2"/>
          <p:cNvSpPr>
            <a:spLocks noGrp="1" noChangeArrowheads="1"/>
          </p:cNvSpPr>
          <p:nvPr>
            <p:ph type="ctrTitle"/>
          </p:nvPr>
        </p:nvSpPr>
        <p:spPr>
          <a:xfrm>
            <a:off x="0" y="5136811"/>
            <a:ext cx="9144000" cy="1717686"/>
          </a:xfrm>
          <a:solidFill>
            <a:schemeClr val="tx1"/>
          </a:solidFill>
        </p:spPr>
        <p:txBody>
          <a:bodyPr/>
          <a:lstStyle/>
          <a:p>
            <a:r>
              <a:rPr lang="en-US" sz="4800" b="1" dirty="0">
                <a:latin typeface="Arial" charset="0"/>
                <a:ea typeface="ＭＳ Ｐゴシック" charset="0"/>
              </a:rPr>
              <a:t>Marina Barrage </a:t>
            </a:r>
            <a:br>
              <a:rPr lang="en-US" sz="4800" b="1" dirty="0">
                <a:latin typeface="Arial" charset="0"/>
                <a:ea typeface="ＭＳ Ｐゴシック" charset="0"/>
              </a:rPr>
            </a:br>
            <a:r>
              <a:rPr lang="en-US" sz="4800" b="1" dirty="0">
                <a:latin typeface="Arial" charset="0"/>
                <a:ea typeface="ＭＳ Ｐゴシック" charset="0"/>
              </a:rPr>
              <a:t>Desalination Plant</a:t>
            </a:r>
          </a:p>
        </p:txBody>
      </p:sp>
    </p:spTree>
    <p:extLst>
      <p:ext uri="{BB962C8B-B14F-4D97-AF65-F5344CB8AC3E}">
        <p14:creationId xmlns:p14="http://schemas.microsoft.com/office/powerpoint/2010/main" val="174229514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teau_wood_ypres_1917.jpg"/>
          <p:cNvPicPr>
            <a:picLocks noChangeAspect="1"/>
          </p:cNvPicPr>
          <p:nvPr/>
        </p:nvPicPr>
        <p:blipFill rotWithShape="1">
          <a:blip r:embed="rId3">
            <a:extLst>
              <a:ext uri="{28A0092B-C50C-407E-A947-70E740481C1C}">
                <a14:useLocalDpi xmlns:a14="http://schemas.microsoft.com/office/drawing/2010/main"/>
              </a:ext>
            </a:extLst>
          </a:blip>
          <a:srcRect l="21477" b="38555"/>
          <a:stretch/>
        </p:blipFill>
        <p:spPr>
          <a:xfrm>
            <a:off x="0" y="-1"/>
            <a:ext cx="9144000" cy="6878015"/>
          </a:xfrm>
          <a:prstGeom prst="rect">
            <a:avLst/>
          </a:prstGeom>
        </p:spPr>
      </p:pic>
      <p:sp>
        <p:nvSpPr>
          <p:cNvPr id="111618" name="Rectangle 2"/>
          <p:cNvSpPr>
            <a:spLocks noGrp="1" noChangeArrowheads="1"/>
          </p:cNvSpPr>
          <p:nvPr>
            <p:ph type="ctrTitle"/>
          </p:nvPr>
        </p:nvSpPr>
        <p:spPr>
          <a:xfrm>
            <a:off x="0" y="5855610"/>
            <a:ext cx="9144000" cy="1022404"/>
          </a:xfrm>
          <a:solidFill>
            <a:schemeClr val="tx1"/>
          </a:solidFill>
        </p:spPr>
        <p:txBody>
          <a:bodyPr/>
          <a:lstStyle/>
          <a:p>
            <a:r>
              <a:rPr lang="en-US" sz="4800" b="1" dirty="0">
                <a:latin typeface="Arial" charset="0"/>
                <a:ea typeface="ＭＳ Ｐゴシック" charset="0"/>
              </a:rPr>
              <a:t>Eventually…</a:t>
            </a:r>
          </a:p>
        </p:txBody>
      </p:sp>
    </p:spTree>
    <p:extLst>
      <p:ext uri="{BB962C8B-B14F-4D97-AF65-F5344CB8AC3E}">
        <p14:creationId xmlns:p14="http://schemas.microsoft.com/office/powerpoint/2010/main" val="314457011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983" y="-73992"/>
            <a:ext cx="2620197" cy="6931992"/>
          </a:xfrm>
        </p:spPr>
        <p:txBody>
          <a:bodyPr vert="horz" lIns="91440" tIns="45720" rIns="91440" bIns="45720" rtlCol="0" anchor="ctr">
            <a:noAutofit/>
          </a:bodyPr>
          <a:lstStyle/>
          <a:p>
            <a:pPr algn="l"/>
            <a:r>
              <a:rPr lang="en-US" sz="4800" b="1" dirty="0">
                <a:effectLst>
                  <a:glow rad="317500">
                    <a:prstClr val="black">
                      <a:alpha val="75000"/>
                    </a:prstClr>
                  </a:glow>
                </a:effectLst>
                <a:latin typeface="Arial" charset="0"/>
                <a:ea typeface="ＭＳ Ｐゴシック" charset="0"/>
              </a:rPr>
              <a:t>Jesus: </a:t>
            </a:r>
            <a:br>
              <a:rPr lang="en-US" sz="4800" b="1" dirty="0">
                <a:effectLst>
                  <a:glow rad="317500">
                    <a:prstClr val="black">
                      <a:alpha val="75000"/>
                    </a:prstClr>
                  </a:glow>
                </a:effectLst>
                <a:latin typeface="Arial" charset="0"/>
                <a:ea typeface="ＭＳ Ｐゴシック" charset="0"/>
              </a:rPr>
            </a:br>
            <a:r>
              <a:rPr lang="en-US" sz="4800" b="1" dirty="0">
                <a:effectLst>
                  <a:glow rad="317500">
                    <a:prstClr val="black">
                      <a:alpha val="75000"/>
                    </a:prstClr>
                  </a:glow>
                </a:effectLst>
                <a:latin typeface="Arial" charset="0"/>
                <a:ea typeface="ＭＳ Ｐゴシック" charset="0"/>
              </a:rPr>
              <a:t>"No, you make </a:t>
            </a:r>
            <a:r>
              <a:rPr lang="en-US" sz="7200" b="1" i="1" dirty="0">
                <a:effectLst>
                  <a:glow rad="317500">
                    <a:prstClr val="black">
                      <a:alpha val="75000"/>
                    </a:prstClr>
                  </a:glow>
                </a:effectLst>
                <a:latin typeface="Arial" charset="0"/>
                <a:ea typeface="ＭＳ Ｐゴシック" charset="0"/>
              </a:rPr>
              <a:t>me</a:t>
            </a:r>
            <a:r>
              <a:rPr lang="en-US" sz="7200" b="1" dirty="0">
                <a:effectLst>
                  <a:glow rad="317500">
                    <a:prstClr val="black">
                      <a:alpha val="75000"/>
                    </a:prstClr>
                  </a:glow>
                </a:effectLst>
                <a:latin typeface="Arial" charset="0"/>
                <a:ea typeface="ＭＳ Ｐゴシック" charset="0"/>
              </a:rPr>
              <a:t> </a:t>
            </a:r>
            <a:r>
              <a:rPr lang="en-US" sz="4800" b="1" dirty="0">
                <a:effectLst>
                  <a:glow rad="317500">
                    <a:prstClr val="black">
                      <a:alpha val="75000"/>
                    </a:prstClr>
                  </a:glow>
                </a:effectLst>
                <a:latin typeface="Arial" charset="0"/>
                <a:ea typeface="ＭＳ Ｐゴシック" charset="0"/>
              </a:rPr>
              <a:t>sick!"</a:t>
            </a:r>
          </a:p>
        </p:txBody>
      </p:sp>
      <p:sp>
        <p:nvSpPr>
          <p:cNvPr id="4"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pic>
        <p:nvPicPr>
          <p:cNvPr id="7" name="Picture 6"/>
          <p:cNvPicPr>
            <a:picLocks noChangeAspect="1"/>
          </p:cNvPicPr>
          <p:nvPr/>
        </p:nvPicPr>
        <p:blipFill>
          <a:blip r:embed="rId3"/>
          <a:stretch>
            <a:fillRect/>
          </a:stretch>
        </p:blipFill>
        <p:spPr>
          <a:xfrm>
            <a:off x="4488940" y="-73992"/>
            <a:ext cx="4655060" cy="6931992"/>
          </a:xfrm>
          <a:prstGeom prst="rect">
            <a:avLst/>
          </a:prstGeom>
        </p:spPr>
      </p:pic>
      <p:sp>
        <p:nvSpPr>
          <p:cNvPr id="6" name="Rectangle 2"/>
          <p:cNvSpPr txBox="1">
            <a:spLocks noChangeArrowheads="1"/>
          </p:cNvSpPr>
          <p:nvPr/>
        </p:nvSpPr>
        <p:spPr>
          <a:xfrm>
            <a:off x="3156114" y="1150689"/>
            <a:ext cx="5232310" cy="36925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ja-JP" sz="4800" b="1" i="0" u="none" strike="noStrike" kern="1200" cap="none" spc="0" normalizeH="0" baseline="0" noProof="0" dirty="0">
                <a:ln>
                  <a:noFill/>
                </a:ln>
                <a:solidFill>
                  <a:srgbClr val="FFFFFF"/>
                </a:solidFill>
                <a:effectLst>
                  <a:glow rad="317500">
                    <a:prstClr val="black">
                      <a:alpha val="75000"/>
                    </a:prstClr>
                  </a:glow>
                </a:effectLst>
                <a:uLnTx/>
                <a:uFillTx/>
                <a:latin typeface="Arial" charset="0"/>
                <a:ea typeface="ＭＳ Ｐゴシック" charset="0"/>
                <a:cs typeface="Arial"/>
              </a:rPr>
              <a:t>The Lukewarm: "Jesus, </a:t>
            </a:r>
            <a:r>
              <a:rPr kumimoji="0" lang="en-US" altLang="ja-JP" sz="7200" b="1" i="0" u="none" strike="noStrike" kern="1200" cap="none" spc="0" normalizeH="0" baseline="0" noProof="0" dirty="0">
                <a:ln>
                  <a:noFill/>
                </a:ln>
                <a:solidFill>
                  <a:srgbClr val="FFFFFF"/>
                </a:solidFill>
                <a:effectLst>
                  <a:glow rad="317500">
                    <a:prstClr val="black">
                      <a:alpha val="75000"/>
                    </a:prstClr>
                  </a:glow>
                </a:effectLst>
                <a:uLnTx/>
                <a:uFillTx/>
                <a:latin typeface="Arial" charset="0"/>
                <a:ea typeface="ＭＳ Ｐゴシック" charset="0"/>
                <a:cs typeface="Arial"/>
              </a:rPr>
              <a:t>you </a:t>
            </a:r>
            <a:r>
              <a:rPr kumimoji="0" lang="en-US" altLang="ja-JP" sz="4800" b="1" i="0" u="none" strike="noStrike" kern="1200" cap="none" spc="0" normalizeH="0" baseline="0" noProof="0" dirty="0">
                <a:ln>
                  <a:noFill/>
                </a:ln>
                <a:solidFill>
                  <a:srgbClr val="FFFFFF"/>
                </a:solidFill>
                <a:effectLst>
                  <a:glow rad="317500">
                    <a:prstClr val="black">
                      <a:alpha val="75000"/>
                    </a:prstClr>
                  </a:glow>
                </a:effectLst>
                <a:uLnTx/>
                <a:uFillTx/>
                <a:latin typeface="Arial" charset="0"/>
                <a:ea typeface="ＭＳ Ｐゴシック" charset="0"/>
                <a:cs typeface="Arial"/>
              </a:rPr>
              <a:t>make me sick!"</a:t>
            </a:r>
            <a:endParaRPr kumimoji="0" lang="en-US" sz="4800" b="1" i="0" u="none" strike="noStrike" kern="1200" cap="none" spc="0" normalizeH="0" baseline="0" noProof="0" dirty="0">
              <a:ln>
                <a:noFill/>
              </a:ln>
              <a:solidFill>
                <a:srgbClr val="FFFFFF"/>
              </a:solidFill>
              <a:effectLst>
                <a:glow rad="317500">
                  <a:prstClr val="black">
                    <a:alpha val="75000"/>
                  </a:prstClr>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383263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238235" y="29451"/>
            <a:ext cx="6905765" cy="6905765"/>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The first way to cure spiritual apathy is to…</a:t>
            </a: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Rev. 3:14</a:t>
            </a:r>
          </a:p>
        </p:txBody>
      </p:sp>
      <p:sp>
        <p:nvSpPr>
          <p:cNvPr id="8" name="Title 7"/>
          <p:cNvSpPr>
            <a:spLocks noGrp="1"/>
          </p:cNvSpPr>
          <p:nvPr>
            <p:ph type="ctrTitle"/>
          </p:nvPr>
        </p:nvSpPr>
        <p:spPr>
          <a:xfrm>
            <a:off x="0" y="2130425"/>
            <a:ext cx="9144000" cy="1470025"/>
          </a:xfrm>
        </p:spPr>
        <p:txBody>
          <a:bodyPr/>
          <a:lstStyle/>
          <a:p>
            <a:r>
              <a:rPr lang="en-US" b="1" dirty="0">
                <a:solidFill>
                  <a:srgbClr val="FFFF00"/>
                </a:solidFill>
                <a:effectLst>
                  <a:glow rad="165100">
                    <a:schemeClr val="tx1"/>
                  </a:glow>
                </a:effectLst>
                <a:latin typeface="Arial" charset="0"/>
                <a:ea typeface="ＭＳ Ｐゴシック" charset="0"/>
              </a:rPr>
              <a:t>I.  Recognize</a:t>
            </a:r>
            <a:r>
              <a:rPr lang="en-US" b="1" dirty="0">
                <a:effectLst>
                  <a:glow rad="165100">
                    <a:schemeClr val="tx1"/>
                  </a:glow>
                </a:effectLst>
                <a:latin typeface="Arial" charset="0"/>
                <a:ea typeface="ＭＳ Ｐゴシック" charset="0"/>
              </a:rPr>
              <a:t> Christ</a:t>
            </a:r>
            <a:r>
              <a:rPr lang="fr-FR" b="1" dirty="0">
                <a:effectLst>
                  <a:glow rad="165100">
                    <a:schemeClr val="tx1"/>
                  </a:glow>
                </a:effectLst>
                <a:latin typeface="Arial" charset="0"/>
                <a:ea typeface="ＭＳ Ｐゴシック" charset="0"/>
              </a:rPr>
              <a:t>'</a:t>
            </a:r>
            <a:r>
              <a:rPr lang="en-US" b="1" dirty="0">
                <a:effectLst>
                  <a:glow rad="165100">
                    <a:schemeClr val="tx1"/>
                  </a:glow>
                </a:effectLst>
                <a:latin typeface="Arial" charset="0"/>
                <a:ea typeface="ＭＳ Ｐゴシック" charset="0"/>
              </a:rPr>
              <a:t>s authority</a:t>
            </a:r>
            <a:br>
              <a:rPr lang="en-US" b="1" dirty="0">
                <a:solidFill>
                  <a:srgbClr val="FFFF00"/>
                </a:solidFill>
                <a:effectLst>
                  <a:glow rad="165100">
                    <a:schemeClr val="tx1"/>
                  </a:glow>
                </a:effectLst>
                <a:latin typeface="Arial" charset="0"/>
                <a:ea typeface="ＭＳ Ｐゴシック" charset="0"/>
              </a:rPr>
            </a:br>
            <a:endParaRPr lang="en-US" dirty="0">
              <a:effectLst>
                <a:glow rad="165100">
                  <a:schemeClr val="tx1"/>
                </a:glow>
              </a:effectLst>
            </a:endParaRPr>
          </a:p>
        </p:txBody>
      </p:sp>
    </p:spTree>
    <p:extLst>
      <p:ext uri="{BB962C8B-B14F-4D97-AF65-F5344CB8AC3E}">
        <p14:creationId xmlns:p14="http://schemas.microsoft.com/office/powerpoint/2010/main" val="668240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Trailes</a:t>
            </a:r>
          </a:p>
        </p:txBody>
      </p:sp>
      <p:sp>
        <p:nvSpPr>
          <p:cNvPr id="24" name="TextBox 23"/>
          <p:cNvSpPr txBox="1"/>
          <p:nvPr/>
        </p:nvSpPr>
        <p:spPr>
          <a:xfrm>
            <a:off x="370840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Nysa</a:t>
            </a: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Erythrae</a:t>
            </a: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Aphrodisias</a:t>
            </a: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Eumenia</a:t>
            </a: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Aezani</a:t>
            </a: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Alabanda</a:t>
            </a: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Lebedus</a:t>
            </a: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200346"/>
            <a:ext cx="2246312"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Adramyttium</a:t>
            </a: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Patmos</a:t>
            </a: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8703" y="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345</a:t>
            </a:r>
          </a:p>
        </p:txBody>
      </p:sp>
      <p:sp>
        <p:nvSpPr>
          <p:cNvPr id="778244" name="Title 1"/>
          <p:cNvSpPr>
            <a:spLocks noGrp="1"/>
          </p:cNvSpPr>
          <p:nvPr>
            <p:ph type="title"/>
          </p:nvPr>
        </p:nvSpPr>
        <p:spPr>
          <a:xfrm>
            <a:off x="-31750" y="1"/>
            <a:ext cx="9212263" cy="1697332"/>
          </a:xfrm>
          <a:solidFill>
            <a:srgbClr val="000000"/>
          </a:solidFill>
        </p:spPr>
        <p:txBody>
          <a:bodyPr/>
          <a:lstStyle/>
          <a:p>
            <a:r>
              <a:rPr lang="en-US" sz="3600" b="1" dirty="0">
                <a:latin typeface="Arial" charset="0"/>
                <a:ea typeface="ＭＳ Ｐゴシック" charset="0"/>
              </a:rPr>
              <a:t>Jesus encouraged Sardis with the good news that he was sovereign and knew their faithfulness (3:1-2a)</a:t>
            </a:r>
          </a:p>
        </p:txBody>
      </p:sp>
    </p:spTree>
    <p:extLst>
      <p:ext uri="{BB962C8B-B14F-4D97-AF65-F5344CB8AC3E}">
        <p14:creationId xmlns:p14="http://schemas.microsoft.com/office/powerpoint/2010/main" val="39396475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nodeType="withGroup">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wipe(down)">
                                      <p:cBhvr>
                                        <p:cTn id="17" dur="500"/>
                                        <p:tgtEl>
                                          <p:spTgt spid="57"/>
                                        </p:tgtEl>
                                      </p:cBhvr>
                                    </p:animEffec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nodeType="afterGroup">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par>
                          <p:cTn id="24" fill="hold" nodeType="withGroup">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down)">
                                      <p:cBhvr>
                                        <p:cTn id="27" dur="500"/>
                                        <p:tgtEl>
                                          <p:spTgt spid="59"/>
                                        </p:tgtEl>
                                      </p:cBhvr>
                                    </p:animEffect>
                                  </p:childTnLst>
                                </p:cTn>
                              </p:par>
                            </p:childTnLst>
                          </p:cTn>
                        </p:par>
                        <p:par>
                          <p:cTn id="28" fill="hold" nodeType="afterGroup">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nodeType="afterGroup">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nodeType="withGroup">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left)">
                                      <p:cBhvr>
                                        <p:cTn id="37" dur="500"/>
                                        <p:tgtEl>
                                          <p:spTgt spid="60"/>
                                        </p:tgtEl>
                                      </p:cBhvr>
                                    </p:animEffect>
                                  </p:childTnLst>
                                </p:cTn>
                              </p:par>
                            </p:childTnLst>
                          </p:cTn>
                        </p:par>
                        <p:par>
                          <p:cTn id="38" fill="hold" nodeType="afterGroup">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par>
                          <p:cTn id="41" fill="hold" nodeType="afterGroup">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par>
                          <p:cTn id="44" fill="hold" nodeType="withGroup">
                            <p:stCondLst>
                              <p:cond delay="2000"/>
                            </p:stCondLst>
                            <p:childTnLst>
                              <p:par>
                                <p:cTn id="45" presetID="22" presetClass="entr" presetSubtype="1" fill="hold" grpId="0" nodeType="after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up)">
                                      <p:cBhvr>
                                        <p:cTn id="47" dur="500"/>
                                        <p:tgtEl>
                                          <p:spTgt spid="61"/>
                                        </p:tgtEl>
                                      </p:cBhvr>
                                    </p:animEffect>
                                  </p:childTnLst>
                                </p:cTn>
                              </p:par>
                            </p:childTnLst>
                          </p:cTn>
                        </p:par>
                        <p:par>
                          <p:cTn id="48" fill="hold" nodeType="afterGroup">
                            <p:stCondLst>
                              <p:cond delay="2500"/>
                            </p:stCondLst>
                            <p:childTnLst>
                              <p:par>
                                <p:cTn id="49" presetID="1"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par>
                          <p:cTn id="51" fill="hold" nodeType="afterGroup">
                            <p:stCondLst>
                              <p:cond delay="2500"/>
                            </p:stCondLst>
                            <p:childTnLst>
                              <p:par>
                                <p:cTn id="52" presetID="1" presetClass="entr" presetSubtype="0"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6" grpId="0"/>
      <p:bldP spid="18" grpId="0"/>
      <p:bldP spid="20" grpId="0"/>
      <p:bldP spid="57" grpId="0" animBg="1"/>
      <p:bldP spid="59" grpId="0" animBg="1"/>
      <p:bldP spid="60" grpId="0" animBg="1"/>
      <p:bldP spid="61" grpId="0" animBg="1"/>
      <p:bldP spid="5" grpId="0" animBg="1"/>
      <p:bldP spid="9" grpId="0" animBg="1"/>
      <p:bldP spid="15" grpId="0" animBg="1"/>
      <p:bldP spid="17" grpId="0" animBg="1"/>
      <p:bldP spid="19"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0550" y="0"/>
            <a:ext cx="10181167" cy="6858000"/>
          </a:xfrm>
          <a:prstGeom prst="rect">
            <a:avLst/>
          </a:prstGeom>
        </p:spPr>
      </p:pic>
      <p:sp>
        <p:nvSpPr>
          <p:cNvPr id="4" name="Rectangle 2"/>
          <p:cNvSpPr txBox="1">
            <a:spLocks noChangeArrowheads="1"/>
          </p:cNvSpPr>
          <p:nvPr/>
        </p:nvSpPr>
        <p:spPr bwMode="auto">
          <a:xfrm>
            <a:off x="0" y="1771718"/>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The second way to cure spiritual apathy is to…</a:t>
            </a: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Rev. 3:15-16</a:t>
            </a:r>
          </a:p>
        </p:txBody>
      </p:sp>
      <p:sp>
        <p:nvSpPr>
          <p:cNvPr id="8" name="Title 7"/>
          <p:cNvSpPr>
            <a:spLocks noGrp="1"/>
          </p:cNvSpPr>
          <p:nvPr>
            <p:ph type="ctrTitle"/>
          </p:nvPr>
        </p:nvSpPr>
        <p:spPr>
          <a:xfrm>
            <a:off x="0" y="3902143"/>
            <a:ext cx="9144000" cy="1470025"/>
          </a:xfrm>
        </p:spPr>
        <p:txBody>
          <a:bodyPr/>
          <a:lstStyle/>
          <a:p>
            <a:r>
              <a:rPr lang="en-US" b="1" dirty="0">
                <a:solidFill>
                  <a:srgbClr val="FFFF00"/>
                </a:solidFill>
                <a:effectLst>
                  <a:glow rad="165100">
                    <a:schemeClr val="tx1"/>
                  </a:glow>
                </a:effectLst>
                <a:latin typeface="Arial" charset="0"/>
                <a:ea typeface="ＭＳ Ｐゴシック" charset="0"/>
              </a:rPr>
              <a:t>II. Respond</a:t>
            </a:r>
            <a:r>
              <a:rPr lang="en-US" b="1" dirty="0">
                <a:solidFill>
                  <a:srgbClr val="FFFFFF"/>
                </a:solidFill>
                <a:effectLst>
                  <a:glow rad="165100">
                    <a:schemeClr val="tx1"/>
                  </a:glow>
                </a:effectLst>
                <a:latin typeface="Arial" charset="0"/>
                <a:ea typeface="ＭＳ Ｐゴシック" charset="0"/>
              </a:rPr>
              <a:t> to Christ’s rebuke</a:t>
            </a:r>
            <a:br>
              <a:rPr lang="en-US" b="1" dirty="0">
                <a:solidFill>
                  <a:srgbClr val="FFFF00"/>
                </a:solidFill>
                <a:effectLst>
                  <a:glow rad="165100">
                    <a:schemeClr val="tx1"/>
                  </a:glow>
                </a:effectLst>
                <a:latin typeface="Arial" charset="0"/>
                <a:ea typeface="ＭＳ Ｐゴシック" charset="0"/>
              </a:rPr>
            </a:br>
            <a:endParaRPr lang="en-US" dirty="0">
              <a:effectLst>
                <a:glow rad="165100">
                  <a:schemeClr val="tx1"/>
                </a:glow>
              </a:effectLst>
            </a:endParaRPr>
          </a:p>
        </p:txBody>
      </p:sp>
    </p:spTree>
    <p:extLst>
      <p:ext uri="{BB962C8B-B14F-4D97-AF65-F5344CB8AC3E}">
        <p14:creationId xmlns:p14="http://schemas.microsoft.com/office/powerpoint/2010/main" val="219141054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a:stretch/>
        </p:blipFill>
        <p:spPr>
          <a:xfrm>
            <a:off x="56353" y="3305160"/>
            <a:ext cx="3996187" cy="2993283"/>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The third way to cure spiritual apathy is to…</a:t>
            </a:r>
          </a:p>
        </p:txBody>
      </p:sp>
      <p:sp>
        <p:nvSpPr>
          <p:cNvPr id="8" name="Title 7"/>
          <p:cNvSpPr>
            <a:spLocks noGrp="1"/>
          </p:cNvSpPr>
          <p:nvPr>
            <p:ph type="ctrTitle"/>
          </p:nvPr>
        </p:nvSpPr>
        <p:spPr>
          <a:xfrm>
            <a:off x="0" y="1835135"/>
            <a:ext cx="9144000" cy="1470025"/>
          </a:xfrm>
        </p:spPr>
        <p:txBody>
          <a:bodyPr>
            <a:normAutofit/>
          </a:bodyPr>
          <a:lstStyle/>
          <a:p>
            <a:r>
              <a:rPr lang="en-US" b="1" dirty="0">
                <a:solidFill>
                  <a:srgbClr val="FFFF00"/>
                </a:solidFill>
                <a:effectLst>
                  <a:glow rad="165100">
                    <a:schemeClr val="tx1"/>
                  </a:glow>
                </a:effectLst>
                <a:latin typeface="Arial" charset="0"/>
                <a:ea typeface="ＭＳ Ｐゴシック" charset="0"/>
              </a:rPr>
              <a:t>III.  Receive </a:t>
            </a:r>
            <a:r>
              <a:rPr lang="en-US" b="1" dirty="0">
                <a:effectLst>
                  <a:glow rad="165100">
                    <a:schemeClr val="tx1"/>
                  </a:glow>
                </a:effectLst>
                <a:latin typeface="Arial" charset="0"/>
                <a:ea typeface="ＭＳ Ｐゴシック" charset="0"/>
              </a:rPr>
              <a:t>Christ</a:t>
            </a:r>
            <a:r>
              <a:rPr lang="fr-FR" b="1" dirty="0">
                <a:effectLst>
                  <a:glow rad="165100">
                    <a:schemeClr val="tx1"/>
                  </a:glow>
                </a:effectLst>
                <a:latin typeface="Arial" charset="0"/>
                <a:ea typeface="ＭＳ Ｐゴシック" charset="0"/>
              </a:rPr>
              <a:t>'</a:t>
            </a:r>
            <a:r>
              <a:rPr lang="en-US" b="1" dirty="0">
                <a:effectLst>
                  <a:glow rad="165100">
                    <a:schemeClr val="tx1"/>
                  </a:glow>
                </a:effectLst>
                <a:latin typeface="Arial" charset="0"/>
                <a:ea typeface="ＭＳ Ｐゴシック" charset="0"/>
              </a:rPr>
              <a:t>s </a:t>
            </a:r>
            <a:r>
              <a:rPr lang="en-US" b="1" dirty="0">
                <a:solidFill>
                  <a:srgbClr val="FFFFFF"/>
                </a:solidFill>
                <a:effectLst>
                  <a:glow rad="165100">
                    <a:schemeClr val="tx1"/>
                  </a:glow>
                </a:effectLst>
                <a:latin typeface="Arial" charset="0"/>
                <a:ea typeface="ＭＳ Ｐゴシック" charset="0"/>
              </a:rPr>
              <a:t>riches </a:t>
            </a:r>
            <a:r>
              <a:rPr lang="en-US" b="1" dirty="0">
                <a:effectLst>
                  <a:glow rad="165100">
                    <a:schemeClr val="tx1"/>
                  </a:glow>
                </a:effectLst>
                <a:latin typeface="Arial" charset="0"/>
                <a:ea typeface="ＭＳ Ｐゴシック" charset="0"/>
              </a:rPr>
              <a:t>and rule</a:t>
            </a:r>
            <a:endParaRPr lang="en-US" dirty="0">
              <a:effectLst>
                <a:glow rad="165100">
                  <a:schemeClr val="tx1"/>
                </a:glow>
              </a:effectLst>
            </a:endParaRPr>
          </a:p>
        </p:txBody>
      </p:sp>
      <p:sp>
        <p:nvSpPr>
          <p:cNvPr id="6" name="Right Arrow 5"/>
          <p:cNvSpPr/>
          <p:nvPr/>
        </p:nvSpPr>
        <p:spPr>
          <a:xfrm>
            <a:off x="4052540" y="4229635"/>
            <a:ext cx="1084346" cy="1262486"/>
          </a:xfrm>
          <a:prstGeom prst="righ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353" y="5469758"/>
            <a:ext cx="1787276" cy="815028"/>
          </a:xfrm>
          <a:prstGeom prst="rect">
            <a:avLst/>
          </a:prstGeom>
        </p:spPr>
      </p:pic>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Rev. 3:17-22</a:t>
            </a:r>
          </a:p>
        </p:txBody>
      </p:sp>
      <p:pic>
        <p:nvPicPr>
          <p:cNvPr id="7" name="Picture 6" descr="Rule with Christ.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70455" y="3276600"/>
            <a:ext cx="2336800" cy="3581400"/>
          </a:xfrm>
          <a:prstGeom prst="rect">
            <a:avLst/>
          </a:prstGeom>
        </p:spPr>
      </p:pic>
    </p:spTree>
    <p:extLst>
      <p:ext uri="{BB962C8B-B14F-4D97-AF65-F5344CB8AC3E}">
        <p14:creationId xmlns:p14="http://schemas.microsoft.com/office/powerpoint/2010/main" val="267321552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348260"/>
              <a:ext cx="2448495" cy="2307383"/>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Christ:</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The Amen, the faithful and true Witness, the Ruler of God</a:t>
              </a:r>
              <a:r>
                <a:rPr kumimoji="0" lang="fr-FR"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s creation</a:t>
              </a:r>
            </a:p>
          </p:txBody>
        </p:sp>
      </p:grpSp>
      <p:grpSp>
        <p:nvGrpSpPr>
          <p:cNvPr id="7" name="Group 6"/>
          <p:cNvGrpSpPr>
            <a:grpSpLocks/>
          </p:cNvGrpSpPr>
          <p:nvPr/>
        </p:nvGrpSpPr>
        <p:grpSpPr bwMode="auto">
          <a:xfrm>
            <a:off x="2987675" y="2349500"/>
            <a:ext cx="2811463" cy="2663825"/>
            <a:chOff x="2983932" y="2348880"/>
            <a:chExt cx="2963986" cy="2664296"/>
          </a:xfrm>
        </p:grpSpPr>
        <p:sp>
          <p:nvSpPr>
            <p:cNvPr id="8028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2983932" y="2420331"/>
              <a:ext cx="2963986" cy="120036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Commendation: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None!</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802839"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3" name="TextBox 22"/>
            <p:cNvSpPr txBox="1"/>
            <p:nvPr/>
          </p:nvSpPr>
          <p:spPr>
            <a:xfrm>
              <a:off x="2923257" y="1844824"/>
              <a:ext cx="3009454" cy="304684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Rebuke: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Lukewarm, neither cold nor hot.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Wretched, pitiful, poor, blind, and naked</a:t>
              </a:r>
            </a:p>
          </p:txBody>
        </p:sp>
      </p:gr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Smyrna</a:t>
            </a:r>
          </a:p>
        </p:txBody>
      </p:sp>
      <p:sp>
        <p:nvSpPr>
          <p:cNvPr id="31"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802823" name="Title 1"/>
          <p:cNvSpPr>
            <a:spLocks noGrp="1"/>
          </p:cNvSpPr>
          <p:nvPr>
            <p:ph type="title"/>
          </p:nvPr>
        </p:nvSpPr>
        <p:spPr>
          <a:xfrm>
            <a:off x="-31750" y="-26989"/>
            <a:ext cx="9212263" cy="1397001"/>
          </a:xfrm>
          <a:solidFill>
            <a:schemeClr val="tx1"/>
          </a:solidFill>
        </p:spPr>
        <p:txBody>
          <a:bodyPr>
            <a:normAutofit fontScale="90000"/>
          </a:bodyPr>
          <a:lstStyle/>
          <a:p>
            <a:r>
              <a:rPr lang="en-US" b="1" dirty="0"/>
              <a:t>Realize your sad state of spiritual self-sufficiency (3:17) </a:t>
            </a:r>
            <a:endParaRPr lang="en-US" b="1" dirty="0">
              <a:latin typeface="Arial" charset="0"/>
              <a:ea typeface="ＭＳ Ｐゴシック" charset="0"/>
            </a:endParaRPr>
          </a:p>
        </p:txBody>
      </p:sp>
      <p:sp>
        <p:nvSpPr>
          <p:cNvPr id="2" name="Curved Left Arrow 1"/>
          <p:cNvSpPr/>
          <p:nvPr/>
        </p:nvSpPr>
        <p:spPr>
          <a:xfrm rot="1585876">
            <a:off x="6115113" y="1304607"/>
            <a:ext cx="2796707" cy="4790240"/>
          </a:xfrm>
          <a:prstGeom prst="curvedLef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81214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348260"/>
              <a:ext cx="2448495" cy="2307383"/>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Christ:</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The Amen, the faithful and true Witness, the Ruler of God</a:t>
              </a:r>
              <a:r>
                <a:rPr kumimoji="0" lang="fr-FR"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s creation</a:t>
              </a:r>
            </a:p>
          </p:txBody>
        </p:sp>
      </p:grpSp>
      <p:grpSp>
        <p:nvGrpSpPr>
          <p:cNvPr id="7" name="Group 6"/>
          <p:cNvGrpSpPr>
            <a:grpSpLocks/>
          </p:cNvGrpSpPr>
          <p:nvPr/>
        </p:nvGrpSpPr>
        <p:grpSpPr bwMode="auto">
          <a:xfrm>
            <a:off x="2987675" y="2349500"/>
            <a:ext cx="2811463" cy="2663825"/>
            <a:chOff x="2983932" y="2348880"/>
            <a:chExt cx="2963986" cy="2664296"/>
          </a:xfrm>
        </p:grpSpPr>
        <p:sp>
          <p:nvSpPr>
            <p:cNvPr id="8028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2983932" y="2420331"/>
              <a:ext cx="2963986" cy="120036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Commendation: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None!</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802839"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3" name="TextBox 22"/>
            <p:cNvSpPr txBox="1"/>
            <p:nvPr/>
          </p:nvSpPr>
          <p:spPr>
            <a:xfrm>
              <a:off x="2923257" y="1844824"/>
              <a:ext cx="3009454" cy="304684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Rebuke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Lukewarm, neither cold nor hot.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Wretched, pitiful, poor, blind, and naked</a:t>
              </a:r>
            </a:p>
          </p:txBody>
        </p:sp>
      </p:grpSp>
      <p:grpSp>
        <p:nvGrpSpPr>
          <p:cNvPr id="11" name="Group 10"/>
          <p:cNvGrpSpPr>
            <a:grpSpLocks/>
          </p:cNvGrpSpPr>
          <p:nvPr/>
        </p:nvGrpSpPr>
        <p:grpSpPr bwMode="auto">
          <a:xfrm>
            <a:off x="2060575" y="1349375"/>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ＭＳ Ｐゴシック" charset="0"/>
              </a:endParaRPr>
            </a:p>
          </p:txBody>
        </p:sp>
        <p:sp>
          <p:nvSpPr>
            <p:cNvPr id="19" name="TextBox 18"/>
            <p:cNvSpPr txBox="1"/>
            <p:nvPr/>
          </p:nvSpPr>
          <p:spPr>
            <a:xfrm>
              <a:off x="3060255" y="1412646"/>
              <a:ext cx="2663895" cy="3415968"/>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Exhortation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Buy from Christ refined gold, white clothes, and eye salve.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Be earnest and repent.</a:t>
              </a:r>
            </a:p>
          </p:txBody>
        </p:sp>
      </p:gr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Smyrna</a:t>
            </a:r>
          </a:p>
        </p:txBody>
      </p:sp>
      <p:sp>
        <p:nvSpPr>
          <p:cNvPr id="31"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802823" name="Title 1"/>
          <p:cNvSpPr>
            <a:spLocks noGrp="1"/>
          </p:cNvSpPr>
          <p:nvPr>
            <p:ph type="title"/>
          </p:nvPr>
        </p:nvSpPr>
        <p:spPr>
          <a:xfrm>
            <a:off x="-31750" y="-26989"/>
            <a:ext cx="9212263" cy="1325563"/>
          </a:xfrm>
          <a:solidFill>
            <a:schemeClr val="tx1"/>
          </a:solidFill>
        </p:spPr>
        <p:txBody>
          <a:bodyPr>
            <a:normAutofit fontScale="90000"/>
          </a:bodyPr>
          <a:lstStyle/>
          <a:p>
            <a:r>
              <a:rPr lang="en-US" b="1" dirty="0">
                <a:latin typeface="Arial" charset="0"/>
                <a:ea typeface="ＭＳ Ｐゴシック" charset="0"/>
              </a:rPr>
              <a:t>Repent by trusting in Christ’s riches (3:18-19).</a:t>
            </a:r>
          </a:p>
        </p:txBody>
      </p:sp>
    </p:spTree>
    <p:extLst>
      <p:ext uri="{BB962C8B-B14F-4D97-AF65-F5344CB8AC3E}">
        <p14:creationId xmlns:p14="http://schemas.microsoft.com/office/powerpoint/2010/main" val="31329427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rev 3 laodicea money domna-6d.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37" y="1124744"/>
            <a:ext cx="9162252" cy="4581128"/>
          </a:xfrm>
          <a:prstGeom prst="rect">
            <a:avLst/>
          </a:prstGeom>
        </p:spPr>
      </p:pic>
      <p:sp>
        <p:nvSpPr>
          <p:cNvPr id="2" name="Title 1"/>
          <p:cNvSpPr>
            <a:spLocks noGrp="1"/>
          </p:cNvSpPr>
          <p:nvPr>
            <p:ph type="title"/>
          </p:nvPr>
        </p:nvSpPr>
        <p:spPr>
          <a:xfrm>
            <a:off x="37728" y="44624"/>
            <a:ext cx="9070776" cy="864096"/>
          </a:xfrm>
        </p:spPr>
        <p:txBody>
          <a:bodyPr/>
          <a:lstStyle/>
          <a:p>
            <a:r>
              <a:rPr lang="en-US" sz="4000" b="1" dirty="0">
                <a:effectLst>
                  <a:glow rad="177800">
                    <a:schemeClr val="tx1"/>
                  </a:glow>
                </a:effectLst>
              </a:rPr>
              <a:t>Luxurious Laodicea</a:t>
            </a:r>
          </a:p>
        </p:txBody>
      </p:sp>
      <p:sp>
        <p:nvSpPr>
          <p:cNvPr id="6" name="Title 1"/>
          <p:cNvSpPr txBox="1">
            <a:spLocks/>
          </p:cNvSpPr>
          <p:nvPr/>
        </p:nvSpPr>
        <p:spPr bwMode="auto">
          <a:xfrm>
            <a:off x="73224" y="692696"/>
            <a:ext cx="9070776" cy="79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glow rad="177800">
                    <a:prstClr val="black"/>
                  </a:glow>
                </a:effectLst>
                <a:uLnTx/>
                <a:uFillTx/>
                <a:latin typeface="Arial"/>
                <a:ea typeface="ＭＳ Ｐゴシック" pitchFamily="-108" charset="-128"/>
                <a:cs typeface="Arial"/>
              </a:rPr>
              <a:t>Rebuilt own city after AD 17 earthquake </a:t>
            </a:r>
          </a:p>
        </p:txBody>
      </p:sp>
      <p:sp>
        <p:nvSpPr>
          <p:cNvPr id="7"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067488966"/>
      </p:ext>
    </p:extLst>
  </p:cSld>
  <p:clrMapOvr>
    <a:overrideClrMapping bg1="lt1" tx1="dk1" bg2="lt2" tx2="dk2" accent1="accent1" accent2="accent2" accent3="accent3" accent4="accent4" accent5="accent5" accent6="accent6" hlink="hlink" folHlink="folHlink"/>
  </p:clrMapOvr>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 y="1118265"/>
            <a:ext cx="9171741" cy="5739735"/>
          </a:xfrm>
          <a:prstGeom prst="rect">
            <a:avLst/>
          </a:prstGeom>
        </p:spPr>
      </p:pic>
      <p:sp>
        <p:nvSpPr>
          <p:cNvPr id="2" name="Title 1"/>
          <p:cNvSpPr>
            <a:spLocks noGrp="1"/>
          </p:cNvSpPr>
          <p:nvPr>
            <p:ph type="title"/>
          </p:nvPr>
        </p:nvSpPr>
        <p:spPr>
          <a:xfrm>
            <a:off x="37728" y="44624"/>
            <a:ext cx="9070776" cy="864096"/>
          </a:xfrm>
        </p:spPr>
        <p:txBody>
          <a:bodyPr/>
          <a:lstStyle/>
          <a:p>
            <a:r>
              <a:rPr lang="en-US" sz="4000" b="1" dirty="0">
                <a:effectLst>
                  <a:glow rad="177800">
                    <a:schemeClr val="tx1"/>
                  </a:glow>
                </a:effectLst>
              </a:rPr>
              <a:t>Luxurious Laodicea</a:t>
            </a:r>
          </a:p>
        </p:txBody>
      </p:sp>
      <p:sp>
        <p:nvSpPr>
          <p:cNvPr id="4" name="Title 1"/>
          <p:cNvSpPr txBox="1">
            <a:spLocks/>
          </p:cNvSpPr>
          <p:nvPr/>
        </p:nvSpPr>
        <p:spPr bwMode="auto">
          <a:xfrm>
            <a:off x="23370" y="5157192"/>
            <a:ext cx="9070776" cy="16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glow rad="177800">
                    <a:prstClr val="black"/>
                  </a:glow>
                </a:effectLst>
                <a:uLnTx/>
                <a:uFillTx/>
                <a:latin typeface="Arial"/>
                <a:ea typeface="ＭＳ Ｐゴシック" pitchFamily="-108" charset="-128"/>
                <a:cs typeface="Arial"/>
              </a:rPr>
              <a:t>"So I advise you to buy gold from me—gold that has been purified by fire. Then you will be rich" (3:18a </a:t>
            </a:r>
            <a:r>
              <a:rPr kumimoji="0" lang="en-US" sz="3200" b="1" i="0" u="none" strike="noStrike" kern="1200" cap="none" spc="0" normalizeH="0" baseline="0" noProof="0" dirty="0">
                <a:ln>
                  <a:noFill/>
                </a:ln>
                <a:solidFill>
                  <a:prstClr val="white"/>
                </a:solidFill>
                <a:effectLst>
                  <a:glow rad="177800">
                    <a:prstClr val="black"/>
                  </a:glow>
                </a:effectLst>
                <a:uLnTx/>
                <a:uFillTx/>
                <a:latin typeface="Arial"/>
                <a:ea typeface="ＭＳ Ｐゴシック" pitchFamily="-108" charset="-128"/>
                <a:cs typeface="Arial"/>
              </a:rPr>
              <a:t>NLT</a:t>
            </a:r>
            <a:r>
              <a:rPr kumimoji="0" lang="en-US" sz="3600" b="1" i="0" u="none" strike="noStrike" kern="1200" cap="none" spc="0" normalizeH="0" baseline="0" noProof="0" dirty="0">
                <a:ln>
                  <a:noFill/>
                </a:ln>
                <a:solidFill>
                  <a:prstClr val="white"/>
                </a:solidFill>
                <a:effectLst>
                  <a:glow rad="177800">
                    <a:prstClr val="black"/>
                  </a:glow>
                </a:effectLst>
                <a:uLnTx/>
                <a:uFillTx/>
                <a:latin typeface="Arial"/>
                <a:ea typeface="ＭＳ Ｐゴシック" pitchFamily="-108" charset="-128"/>
                <a:cs typeface="Arial"/>
              </a:rPr>
              <a:t>)</a:t>
            </a:r>
          </a:p>
        </p:txBody>
      </p:sp>
      <p:sp>
        <p:nvSpPr>
          <p:cNvPr id="6" name="Title 1"/>
          <p:cNvSpPr txBox="1">
            <a:spLocks/>
          </p:cNvSpPr>
          <p:nvPr/>
        </p:nvSpPr>
        <p:spPr bwMode="auto">
          <a:xfrm>
            <a:off x="73224" y="692696"/>
            <a:ext cx="9070776" cy="79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glow rad="177800">
                    <a:prstClr val="black"/>
                  </a:glow>
                </a:effectLst>
                <a:uLnTx/>
                <a:uFillTx/>
                <a:latin typeface="Arial"/>
                <a:ea typeface="ＭＳ Ｐゴシック" pitchFamily="-108" charset="-128"/>
                <a:cs typeface="Arial"/>
              </a:rPr>
              <a:t>Rebuilt own city after AD 17 earthquake </a:t>
            </a:r>
          </a:p>
        </p:txBody>
      </p:sp>
      <p:sp>
        <p:nvSpPr>
          <p:cNvPr id="7"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4156495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728" y="44624"/>
            <a:ext cx="9070776" cy="792088"/>
          </a:xfrm>
        </p:spPr>
        <p:txBody>
          <a:bodyPr/>
          <a:lstStyle/>
          <a:p>
            <a:r>
              <a:rPr lang="en-US" sz="4000" b="1" dirty="0"/>
              <a:t>Laodicea  Garment Industry</a:t>
            </a:r>
          </a:p>
        </p:txBody>
      </p:sp>
      <p:sp>
        <p:nvSpPr>
          <p:cNvPr id="6" name="Title 1"/>
          <p:cNvSpPr txBox="1">
            <a:spLocks/>
          </p:cNvSpPr>
          <p:nvPr/>
        </p:nvSpPr>
        <p:spPr bwMode="auto">
          <a:xfrm>
            <a:off x="73224" y="836712"/>
            <a:ext cx="9070776" cy="86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Produced a unique black wool</a:t>
            </a:r>
          </a:p>
        </p:txBody>
      </p:sp>
      <p:pic>
        <p:nvPicPr>
          <p:cNvPr id="3" name="Picture 2" descr="rev 3 laodicea black woo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7504" y="1844824"/>
            <a:ext cx="4206240" cy="3136392"/>
          </a:xfrm>
          <a:prstGeom prst="rect">
            <a:avLst/>
          </a:prstGeom>
        </p:spPr>
      </p:pic>
      <p:pic>
        <p:nvPicPr>
          <p:cNvPr id="5" name="Picture 4" descr="rev 3 laodicea black yarn-640wi.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19975" y="1844824"/>
            <a:ext cx="4224024" cy="3158240"/>
          </a:xfrm>
          <a:prstGeom prst="rect">
            <a:avLst/>
          </a:prstGeom>
        </p:spPr>
      </p:pic>
      <p:pic>
        <p:nvPicPr>
          <p:cNvPr id="8" name="Picture 7" descr="rev 3 laodicea black wool robe.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555776" y="1778000"/>
            <a:ext cx="3619500" cy="5080000"/>
          </a:xfrm>
          <a:prstGeom prst="rect">
            <a:avLst/>
          </a:prstGeom>
        </p:spPr>
      </p:pic>
      <p:sp>
        <p:nvSpPr>
          <p:cNvPr id="7"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569513326"/>
      </p:ext>
    </p:extLst>
  </p:cSld>
  <p:clrMapOvr>
    <a:overrideClrMapping bg1="lt1" tx1="dk1" bg2="lt2" tx2="dk2" accent1="accent1" accent2="accent2" accent3="accent3" accent4="accent4" accent5="accent5" accent6="accent6" hlink="hlink" folHlink="folHlink"/>
  </p:clrMapOvr>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3314700" cy="6858000"/>
          </a:xfrm>
          <a:prstGeom prst="rect">
            <a:avLst/>
          </a:prstGeom>
        </p:spPr>
      </p:pic>
      <p:pic>
        <p:nvPicPr>
          <p:cNvPr id="3" name="Picture 2" descr="rev 3 laodicea Waffle-Weave-Robe.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41065" y="427408"/>
            <a:ext cx="3002935" cy="6237311"/>
          </a:xfrm>
          <a:prstGeom prst="rect">
            <a:avLst/>
          </a:prstGeom>
        </p:spPr>
      </p:pic>
      <p:sp>
        <p:nvSpPr>
          <p:cNvPr id="4" name="Title 1"/>
          <p:cNvSpPr txBox="1">
            <a:spLocks/>
          </p:cNvSpPr>
          <p:nvPr/>
        </p:nvSpPr>
        <p:spPr bwMode="auto">
          <a:xfrm>
            <a:off x="2758352" y="2708919"/>
            <a:ext cx="4522146" cy="4149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glow rad="152400">
                    <a:prstClr val="black"/>
                  </a:glow>
                </a:effectLst>
                <a:uLnTx/>
                <a:uFillTx/>
                <a:latin typeface="Arial"/>
                <a:ea typeface="ＭＳ Ｐゴシック" pitchFamily="-108" charset="-128"/>
                <a:cs typeface="Arial"/>
              </a:rPr>
              <a:t>"Also buy </a:t>
            </a:r>
            <a:r>
              <a:rPr kumimoji="0" lang="en-US" sz="3600" b="1" i="0" u="sng" strike="noStrike" kern="1200" cap="none" spc="0" normalizeH="0" baseline="0" noProof="0" dirty="0">
                <a:ln>
                  <a:noFill/>
                </a:ln>
                <a:solidFill>
                  <a:prstClr val="white"/>
                </a:solidFill>
                <a:effectLst>
                  <a:glow rad="152400">
                    <a:prstClr val="black"/>
                  </a:glow>
                </a:effectLst>
                <a:uLnTx/>
                <a:uFillTx/>
                <a:latin typeface="Arial"/>
                <a:ea typeface="ＭＳ Ｐゴシック" pitchFamily="-108" charset="-128"/>
                <a:cs typeface="Arial"/>
              </a:rPr>
              <a:t>white</a:t>
            </a:r>
            <a:r>
              <a:rPr kumimoji="0" lang="en-US" sz="3600" b="1" i="0" u="none" strike="noStrike" kern="1200" cap="none" spc="0" normalizeH="0" baseline="0" noProof="0" dirty="0">
                <a:ln>
                  <a:noFill/>
                </a:ln>
                <a:solidFill>
                  <a:prstClr val="white"/>
                </a:solidFill>
                <a:effectLst>
                  <a:glow rad="152400">
                    <a:prstClr val="black"/>
                  </a:glow>
                </a:effectLst>
                <a:uLnTx/>
                <a:uFillTx/>
                <a:latin typeface="Arial"/>
                <a:ea typeface="ＭＳ Ｐゴシック" pitchFamily="-108" charset="-128"/>
                <a:cs typeface="Arial"/>
              </a:rPr>
              <a:t> garments from me so you will not be shamed by your nakedness" </a:t>
            </a:r>
            <a:br>
              <a:rPr kumimoji="0" lang="en-US" sz="3600" b="1" i="0" u="none" strike="noStrike" kern="1200" cap="none" spc="0" normalizeH="0" baseline="0" noProof="0" dirty="0">
                <a:ln>
                  <a:noFill/>
                </a:ln>
                <a:solidFill>
                  <a:prstClr val="white"/>
                </a:solidFill>
                <a:effectLst>
                  <a:glow rad="152400">
                    <a:prstClr val="black"/>
                  </a:glow>
                </a:effectLst>
                <a:uLnTx/>
                <a:uFillTx/>
                <a:latin typeface="Arial"/>
                <a:ea typeface="ＭＳ Ｐゴシック" pitchFamily="-108" charset="-128"/>
                <a:cs typeface="Arial"/>
              </a:rPr>
            </a:br>
            <a:r>
              <a:rPr kumimoji="0" lang="en-US" sz="3600" b="1" i="0" u="none" strike="noStrike" kern="1200" cap="none" spc="0" normalizeH="0" baseline="0" noProof="0" dirty="0">
                <a:ln>
                  <a:noFill/>
                </a:ln>
                <a:solidFill>
                  <a:prstClr val="white"/>
                </a:solidFill>
                <a:effectLst>
                  <a:glow rad="152400">
                    <a:prstClr val="black"/>
                  </a:glow>
                </a:effectLst>
                <a:uLnTx/>
                <a:uFillTx/>
                <a:latin typeface="Arial"/>
                <a:ea typeface="ＭＳ Ｐゴシック" pitchFamily="-108" charset="-128"/>
                <a:cs typeface="Arial"/>
              </a:rPr>
              <a:t>(3:18b </a:t>
            </a:r>
            <a:r>
              <a:rPr kumimoji="0" lang="en-US" sz="3600" b="1" i="0" u="none" strike="noStrike" kern="1200" cap="none" spc="0" normalizeH="0" baseline="0" noProof="0" dirty="0">
                <a:ln>
                  <a:noFill/>
                </a:ln>
                <a:solidFill>
                  <a:prstClr val="white"/>
                </a:solidFill>
                <a:effectLst>
                  <a:glow rad="177800">
                    <a:prstClr val="black"/>
                  </a:glow>
                </a:effectLst>
                <a:uLnTx/>
                <a:uFillTx/>
                <a:latin typeface="Arial"/>
                <a:ea typeface="ＭＳ Ｐゴシック" pitchFamily="-108" charset="-128"/>
                <a:cs typeface="Arial"/>
              </a:rPr>
              <a:t>NLT</a:t>
            </a:r>
            <a:r>
              <a:rPr kumimoji="0" lang="en-US" sz="3600" b="1" i="0" u="none" strike="noStrike" kern="1200" cap="none" spc="0" normalizeH="0" baseline="0" noProof="0" dirty="0">
                <a:ln>
                  <a:noFill/>
                </a:ln>
                <a:solidFill>
                  <a:prstClr val="white"/>
                </a:solidFill>
                <a:effectLst>
                  <a:glow rad="152400">
                    <a:prstClr val="black"/>
                  </a:glow>
                </a:effectLst>
                <a:uLnTx/>
                <a:uFillTx/>
                <a:latin typeface="Arial"/>
                <a:ea typeface="ＭＳ Ｐゴシック" pitchFamily="-108" charset="-128"/>
                <a:cs typeface="Arial"/>
              </a:rPr>
              <a:t>)</a:t>
            </a:r>
          </a:p>
        </p:txBody>
      </p:sp>
      <p:sp>
        <p:nvSpPr>
          <p:cNvPr id="2" name="Title 1"/>
          <p:cNvSpPr>
            <a:spLocks noGrp="1"/>
          </p:cNvSpPr>
          <p:nvPr>
            <p:ph type="title"/>
          </p:nvPr>
        </p:nvSpPr>
        <p:spPr>
          <a:xfrm>
            <a:off x="37728" y="44624"/>
            <a:ext cx="9070776" cy="792088"/>
          </a:xfrm>
        </p:spPr>
        <p:txBody>
          <a:bodyPr/>
          <a:lstStyle/>
          <a:p>
            <a:r>
              <a:rPr lang="en-US" sz="4000" b="1" dirty="0">
                <a:effectLst>
                  <a:glow rad="152400">
                    <a:schemeClr val="tx1"/>
                  </a:glow>
                </a:effectLst>
              </a:rPr>
              <a:t>Laodicea  Garment Industry</a:t>
            </a:r>
          </a:p>
        </p:txBody>
      </p:sp>
      <p:sp>
        <p:nvSpPr>
          <p:cNvPr id="5"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552746877"/>
      </p:ext>
    </p:extLst>
  </p:cSld>
  <p:clrMapOvr>
    <a:overrideClrMapping bg1="lt1" tx1="dk1" bg2="lt2" tx2="dk2" accent1="accent1" accent2="accent2" accent3="accent3" accent4="accent4" accent5="accent5" accent6="accent6" hlink="hlink" folHlink="folHlink"/>
  </p:clrMapOvr>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3 laodicea eyebal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63" y="836712"/>
            <a:ext cx="9061899" cy="6017101"/>
          </a:xfrm>
          <a:prstGeom prst="rect">
            <a:avLst/>
          </a:prstGeom>
        </p:spPr>
      </p:pic>
      <p:sp>
        <p:nvSpPr>
          <p:cNvPr id="2" name="Title 1"/>
          <p:cNvSpPr>
            <a:spLocks noGrp="1"/>
          </p:cNvSpPr>
          <p:nvPr>
            <p:ph type="title"/>
          </p:nvPr>
        </p:nvSpPr>
        <p:spPr>
          <a:xfrm>
            <a:off x="37728" y="44624"/>
            <a:ext cx="9070776" cy="792088"/>
          </a:xfrm>
        </p:spPr>
        <p:txBody>
          <a:bodyPr>
            <a:normAutofit/>
          </a:bodyPr>
          <a:lstStyle/>
          <a:p>
            <a:r>
              <a:rPr lang="en-US" sz="3200" b="1" dirty="0"/>
              <a:t>Medical School at the Temple of Asclepius</a:t>
            </a:r>
          </a:p>
        </p:txBody>
      </p:sp>
      <p:sp>
        <p:nvSpPr>
          <p:cNvPr id="6" name="Title 1"/>
          <p:cNvSpPr txBox="1">
            <a:spLocks/>
          </p:cNvSpPr>
          <p:nvPr/>
        </p:nvSpPr>
        <p:spPr bwMode="auto">
          <a:xfrm>
            <a:off x="73224" y="1124744"/>
            <a:ext cx="9070776" cy="86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prstClr val="white"/>
                </a:solidFill>
                <a:effectLst>
                  <a:glow rad="177800">
                    <a:schemeClr val="tx1"/>
                  </a:glow>
                </a:effectLst>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glow rad="177800">
                    <a:prstClr val="black"/>
                  </a:glow>
                </a:effectLst>
                <a:uLnTx/>
                <a:uFillTx/>
                <a:latin typeface="Arial"/>
                <a:ea typeface="ＭＳ Ｐゴシック" pitchFamily="-108" charset="-128"/>
                <a:cs typeface="Arial"/>
              </a:rPr>
              <a:t>Exported an eye salve throughout the Roman Empire </a:t>
            </a:r>
          </a:p>
        </p:txBody>
      </p:sp>
      <p:pic>
        <p:nvPicPr>
          <p:cNvPr id="4" name="Picture 3"/>
          <p:cNvPicPr>
            <a:picLocks noChangeAspect="1"/>
          </p:cNvPicPr>
          <p:nvPr/>
        </p:nvPicPr>
        <p:blipFill>
          <a:blip r:embed="rId5"/>
          <a:stretch>
            <a:fillRect/>
          </a:stretch>
        </p:blipFill>
        <p:spPr>
          <a:xfrm>
            <a:off x="-2963" y="3580454"/>
            <a:ext cx="3277546" cy="3277546"/>
          </a:xfrm>
          <a:prstGeom prst="rect">
            <a:avLst/>
          </a:prstGeom>
        </p:spPr>
      </p:pic>
      <p:sp>
        <p:nvSpPr>
          <p:cNvPr id="7" name="Title 1"/>
          <p:cNvSpPr txBox="1">
            <a:spLocks/>
          </p:cNvSpPr>
          <p:nvPr/>
        </p:nvSpPr>
        <p:spPr bwMode="auto">
          <a:xfrm>
            <a:off x="1021560" y="4833637"/>
            <a:ext cx="8086944" cy="86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prstClr val="white"/>
                </a:solidFill>
                <a:effectLst>
                  <a:glow rad="177800">
                    <a:schemeClr val="tx1"/>
                  </a:glow>
                </a:effectLst>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prstClr val="white"/>
                </a:solidFill>
                <a:effectLst>
                  <a:glow rad="177800">
                    <a:prstClr val="black"/>
                  </a:glow>
                </a:effectLst>
                <a:uLnTx/>
                <a:uFillTx/>
                <a:latin typeface="Arial"/>
                <a:ea typeface="ＭＳ Ｐゴシック" pitchFamily="-108" charset="-128"/>
                <a:cs typeface="Arial"/>
              </a:rPr>
              <a:t>"You are blind…" (3:17)</a:t>
            </a:r>
          </a:p>
        </p:txBody>
      </p:sp>
    </p:spTree>
    <p:extLst>
      <p:ext uri="{BB962C8B-B14F-4D97-AF65-F5344CB8AC3E}">
        <p14:creationId xmlns:p14="http://schemas.microsoft.com/office/powerpoint/2010/main" val="374991346"/>
      </p:ext>
    </p:extLst>
  </p:cSld>
  <p:clrMapOvr>
    <a:overrideClrMapping bg1="lt1" tx1="dk1" bg2="lt2" tx2="dk2" accent1="accent1" accent2="accent2" accent3="accent3" accent4="accent4" accent5="accent5" accent6="accent6" hlink="hlink" folHlink="folHlink"/>
  </p:clrMapOvr>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728" y="44624"/>
            <a:ext cx="9070776" cy="792088"/>
          </a:xfrm>
        </p:spPr>
        <p:txBody>
          <a:bodyPr/>
          <a:lstStyle/>
          <a:p>
            <a:r>
              <a:rPr lang="en-US" sz="4000" b="1" dirty="0"/>
              <a:t>Laodicea Medical School</a:t>
            </a:r>
          </a:p>
        </p:txBody>
      </p:sp>
      <p:sp>
        <p:nvSpPr>
          <p:cNvPr id="4" name="Title 1"/>
          <p:cNvSpPr txBox="1">
            <a:spLocks/>
          </p:cNvSpPr>
          <p:nvPr/>
        </p:nvSpPr>
        <p:spPr bwMode="auto">
          <a:xfrm>
            <a:off x="4442016" y="2636912"/>
            <a:ext cx="4701984" cy="4149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"Buy… ointment for your eyes so you will be able to see" </a:t>
            </a:r>
            <a:br>
              <a:rPr kumimoji="0" lang="en-US" sz="3600" b="1" i="0" u="none" strike="noStrike" kern="1200" cap="none" spc="0" normalizeH="0" baseline="0" noProof="0" dirty="0">
                <a:ln>
                  <a:noFill/>
                </a:ln>
                <a:solidFill>
                  <a:prstClr val="white"/>
                </a:solidFill>
                <a:effectLst/>
                <a:uLnTx/>
                <a:uFillTx/>
                <a:latin typeface="Arial"/>
                <a:ea typeface="ＭＳ Ｐゴシック" pitchFamily="-108" charset="-128"/>
                <a:cs typeface="Arial"/>
              </a:rPr>
            </a:br>
            <a:r>
              <a:rPr kumimoji="0" lang="en-US" sz="36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(3:18c NLT)</a:t>
            </a:r>
          </a:p>
        </p:txBody>
      </p:sp>
      <p:sp>
        <p:nvSpPr>
          <p:cNvPr id="6" name="Title 1"/>
          <p:cNvSpPr txBox="1">
            <a:spLocks/>
          </p:cNvSpPr>
          <p:nvPr/>
        </p:nvSpPr>
        <p:spPr bwMode="auto">
          <a:xfrm>
            <a:off x="73224" y="1124744"/>
            <a:ext cx="9070776" cy="86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914400" eaLnBrk="0" fontAlgn="base" hangingPunct="0">
              <a:spcBef>
                <a:spcPct val="0"/>
              </a:spcBef>
              <a:spcAft>
                <a:spcPct val="0"/>
              </a:spcAft>
              <a:defRPr sz="3600" b="1">
                <a:solidFill>
                  <a:prstClr val="white"/>
                </a:solidFill>
                <a:effectLst>
                  <a:glow rad="177800">
                    <a:schemeClr val="tx1"/>
                  </a:glow>
                </a:effectLst>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glow rad="177800">
                    <a:prstClr val="black"/>
                  </a:glow>
                </a:effectLst>
                <a:uLnTx/>
                <a:uFillTx/>
                <a:latin typeface="Arial"/>
                <a:ea typeface="ＭＳ Ｐゴシック" pitchFamily="-108" charset="-128"/>
                <a:cs typeface="Arial"/>
              </a:rPr>
              <a:t>Exported an eye salve throughout the Roman Empire </a:t>
            </a:r>
          </a:p>
        </p:txBody>
      </p:sp>
      <p:pic>
        <p:nvPicPr>
          <p:cNvPr id="7" name="Picture 6" descr="rev 3 laodicea jaundiced_eye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84" y="2443750"/>
            <a:ext cx="4445000" cy="4445000"/>
          </a:xfrm>
          <a:prstGeom prst="rect">
            <a:avLst/>
          </a:prstGeom>
        </p:spPr>
      </p:pic>
      <p:sp>
        <p:nvSpPr>
          <p:cNvPr id="8"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364</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1513199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hidden="1"/>
          <p:cNvSpPr>
            <a:spLocks noGrp="1" noChangeArrowheads="1"/>
          </p:cNvSpPr>
          <p:nvPr>
            <p:ph type="title"/>
          </p:nvPr>
        </p:nvSpPr>
        <p:spPr/>
        <p:txBody>
          <a:bodyPr/>
          <a:lstStyle/>
          <a:p>
            <a:r>
              <a:rPr lang="en-US">
                <a:solidFill>
                  <a:schemeClr val="bg1"/>
                </a:solidFill>
              </a:rPr>
              <a:t>Sardis acropolis from below</a:t>
            </a:r>
          </a:p>
        </p:txBody>
      </p:sp>
      <p:pic>
        <p:nvPicPr>
          <p:cNvPr id="5123" name="Picture 3" descr="Sardis acropolis from below,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124" name="Text Box 4"/>
          <p:cNvSpPr txBox="1">
            <a:spLocks noChangeArrowheads="1"/>
          </p:cNvSpPr>
          <p:nvPr/>
        </p:nvSpPr>
        <p:spPr bwMode="auto">
          <a:xfrm>
            <a:off x="0" y="6036084"/>
            <a:ext cx="9144000" cy="821916"/>
          </a:xfrm>
          <a:prstGeom prst="rect">
            <a:avLst/>
          </a:prstGeom>
          <a:solidFill>
            <a:schemeClr val="tx1"/>
          </a:solidFill>
          <a:ln>
            <a:noFill/>
          </a:ln>
          <a:effectLst/>
        </p:spPr>
        <p:txBody>
          <a:bodyPr/>
          <a:lstStyle/>
          <a:p>
            <a:pPr algn="ctr" defTabSz="914400" fontAlgn="base">
              <a:spcBef>
                <a:spcPct val="0"/>
              </a:spcBef>
              <a:spcAft>
                <a:spcPct val="0"/>
              </a:spcAft>
            </a:pPr>
            <a:r>
              <a:rPr lang="en-US" sz="4000" b="1" dirty="0">
                <a:solidFill>
                  <a:srgbClr val="FFFFFF"/>
                </a:solidFill>
                <a:latin typeface="Arial" charset="0"/>
                <a:ea typeface="ＭＳ Ｐゴシック" charset="0"/>
              </a:rPr>
              <a:t>Sardis Acropolis from Below</a:t>
            </a:r>
          </a:p>
        </p:txBody>
      </p:sp>
    </p:spTree>
    <p:extLst>
      <p:ext uri="{BB962C8B-B14F-4D97-AF65-F5344CB8AC3E}">
        <p14:creationId xmlns:p14="http://schemas.microsoft.com/office/powerpoint/2010/main" val="1615014724"/>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44624"/>
            <a:ext cx="9070776" cy="864096"/>
          </a:xfrm>
        </p:spPr>
        <p:txBody>
          <a:bodyPr/>
          <a:lstStyle/>
          <a:p>
            <a:r>
              <a:rPr lang="en-US" sz="4000" b="1" dirty="0">
                <a:effectLst>
                  <a:glow rad="177800">
                    <a:schemeClr val="tx1"/>
                  </a:glow>
                </a:effectLst>
              </a:rPr>
              <a:t>Luxurious Laodicea</a:t>
            </a:r>
          </a:p>
        </p:txBody>
      </p:sp>
      <p:sp>
        <p:nvSpPr>
          <p:cNvPr id="7"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pic>
        <p:nvPicPr>
          <p:cNvPr id="9" name="Picture 8">
            <a:extLst>
              <a:ext uri="{FF2B5EF4-FFF2-40B4-BE49-F238E27FC236}">
                <a16:creationId xmlns:a16="http://schemas.microsoft.com/office/drawing/2014/main" id="{F1D1B5DE-0CC5-D340-A56A-45424A62461B}"/>
              </a:ext>
            </a:extLst>
          </p:cNvPr>
          <p:cNvPicPr>
            <a:picLocks noChangeAspect="1"/>
          </p:cNvPicPr>
          <p:nvPr/>
        </p:nvPicPr>
        <p:blipFill>
          <a:blip r:embed="rId3"/>
          <a:stretch>
            <a:fillRect/>
          </a:stretch>
        </p:blipFill>
        <p:spPr>
          <a:xfrm>
            <a:off x="35496" y="1185937"/>
            <a:ext cx="9144000" cy="5715000"/>
          </a:xfrm>
          <a:prstGeom prst="rect">
            <a:avLst/>
          </a:prstGeom>
        </p:spPr>
      </p:pic>
      <p:sp>
        <p:nvSpPr>
          <p:cNvPr id="6" name="Title 1"/>
          <p:cNvSpPr txBox="1">
            <a:spLocks/>
          </p:cNvSpPr>
          <p:nvPr/>
        </p:nvSpPr>
        <p:spPr bwMode="auto">
          <a:xfrm>
            <a:off x="15826" y="908720"/>
            <a:ext cx="9070776" cy="792088"/>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glow rad="177800">
                    <a:prstClr val="black"/>
                  </a:glow>
                </a:effectLst>
                <a:uLnTx/>
                <a:uFillTx/>
                <a:latin typeface="Arial"/>
                <a:ea typeface="ＭＳ Ｐゴシック" pitchFamily="-108" charset="-128"/>
                <a:cs typeface="Arial"/>
              </a:rPr>
              <a:t>The assessment by Jesus:</a:t>
            </a:r>
          </a:p>
        </p:txBody>
      </p:sp>
    </p:spTree>
    <p:extLst>
      <p:ext uri="{BB962C8B-B14F-4D97-AF65-F5344CB8AC3E}">
        <p14:creationId xmlns:p14="http://schemas.microsoft.com/office/powerpoint/2010/main" val="2829942661"/>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348260"/>
              <a:ext cx="2448495" cy="2307383"/>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Christ:</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The Amen, the faithful and true Witness, the Ruler of God</a:t>
              </a:r>
              <a:r>
                <a:rPr kumimoji="0" lang="fr-FR"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s creation</a:t>
              </a:r>
            </a:p>
          </p:txBody>
        </p:sp>
      </p:grpSp>
      <p:grpSp>
        <p:nvGrpSpPr>
          <p:cNvPr id="7" name="Group 6"/>
          <p:cNvGrpSpPr>
            <a:grpSpLocks/>
          </p:cNvGrpSpPr>
          <p:nvPr/>
        </p:nvGrpSpPr>
        <p:grpSpPr bwMode="auto">
          <a:xfrm>
            <a:off x="2987675" y="2349500"/>
            <a:ext cx="2811463" cy="2663825"/>
            <a:chOff x="2983932" y="2348880"/>
            <a:chExt cx="2963986" cy="2664296"/>
          </a:xfrm>
        </p:grpSpPr>
        <p:sp>
          <p:nvSpPr>
            <p:cNvPr id="8028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2983932" y="2420331"/>
              <a:ext cx="2963986" cy="120036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Commendation: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None!</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802839"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3" name="TextBox 22"/>
            <p:cNvSpPr txBox="1"/>
            <p:nvPr/>
          </p:nvSpPr>
          <p:spPr>
            <a:xfrm>
              <a:off x="2923257" y="1844824"/>
              <a:ext cx="3009454" cy="304684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Rebuke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Lukewarm, neither cold nor hot.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Wretched, pitiful, poor, blind, and naked</a:t>
              </a:r>
            </a:p>
          </p:txBody>
        </p:sp>
      </p:grpSp>
      <p:grpSp>
        <p:nvGrpSpPr>
          <p:cNvPr id="11" name="Group 10"/>
          <p:cNvGrpSpPr>
            <a:grpSpLocks/>
          </p:cNvGrpSpPr>
          <p:nvPr/>
        </p:nvGrpSpPr>
        <p:grpSpPr bwMode="auto">
          <a:xfrm>
            <a:off x="2060575" y="1349375"/>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ＭＳ Ｐゴシック" charset="0"/>
              </a:endParaRPr>
            </a:p>
          </p:txBody>
        </p:sp>
        <p:sp>
          <p:nvSpPr>
            <p:cNvPr id="19" name="TextBox 18"/>
            <p:cNvSpPr txBox="1"/>
            <p:nvPr/>
          </p:nvSpPr>
          <p:spPr>
            <a:xfrm>
              <a:off x="3060255" y="1412646"/>
              <a:ext cx="2663895" cy="3415968"/>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Exhortation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Buy from Christ refined gold, white clothes, and eye salve.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Be earnest and repent.</a:t>
              </a:r>
            </a:p>
          </p:txBody>
        </p:sp>
      </p:grpSp>
      <p:grpSp>
        <p:nvGrpSpPr>
          <p:cNvPr id="28" name="Group 27"/>
          <p:cNvGrpSpPr>
            <a:grpSpLocks noChangeAspect="1"/>
          </p:cNvGrpSpPr>
          <p:nvPr/>
        </p:nvGrpSpPr>
        <p:grpSpPr bwMode="auto">
          <a:xfrm>
            <a:off x="1604962" y="735013"/>
            <a:ext cx="5688013" cy="5688012"/>
            <a:chOff x="1475656" y="836712"/>
            <a:chExt cx="5904656" cy="5688632"/>
          </a:xfrm>
        </p:grpSpPr>
        <p:sp>
          <p:nvSpPr>
            <p:cNvPr id="802835"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30" name="TextBox 29"/>
            <p:cNvSpPr txBox="1"/>
            <p:nvPr/>
          </p:nvSpPr>
          <p:spPr>
            <a:xfrm>
              <a:off x="1923902" y="836712"/>
              <a:ext cx="5008164" cy="378606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Warning</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None!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But there is an invitation!</a:t>
              </a:r>
            </a:p>
          </p:txBody>
        </p:sp>
      </p:grpSp>
      <p:sp>
        <p:nvSpPr>
          <p:cNvPr id="802823" name="Title 1"/>
          <p:cNvSpPr>
            <a:spLocks noGrp="1"/>
          </p:cNvSpPr>
          <p:nvPr>
            <p:ph type="title"/>
          </p:nvPr>
        </p:nvSpPr>
        <p:spPr>
          <a:xfrm>
            <a:off x="-31750" y="-26988"/>
            <a:ext cx="9212263" cy="719138"/>
          </a:xfrm>
        </p:spPr>
        <p:txBody>
          <a:bodyPr>
            <a:normAutofit fontScale="90000"/>
          </a:bodyPr>
          <a:lstStyle/>
          <a:p>
            <a:r>
              <a:rPr lang="en-US" dirty="0">
                <a:latin typeface="Arial" charset="0"/>
                <a:ea typeface="ＭＳ Ｐゴシック" charset="0"/>
              </a:rPr>
              <a:t>Laodicea (Rev. 3:14-22)</a:t>
            </a: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Smyrna</a:t>
            </a:r>
          </a:p>
        </p:txBody>
      </p:sp>
      <p:sp>
        <p:nvSpPr>
          <p:cNvPr id="31"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1597270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85302"/>
            <a:ext cx="9109048" cy="6072698"/>
          </a:xfrm>
          <a:prstGeom prst="rect">
            <a:avLst/>
          </a:prstGeom>
        </p:spPr>
      </p:pic>
      <p:sp>
        <p:nvSpPr>
          <p:cNvPr id="841730" name="Rectangle 2"/>
          <p:cNvSpPr>
            <a:spLocks noGrp="1" noChangeArrowheads="1"/>
          </p:cNvSpPr>
          <p:nvPr>
            <p:ph type="title"/>
          </p:nvPr>
        </p:nvSpPr>
        <p:spPr>
          <a:xfrm>
            <a:off x="0" y="-116698"/>
            <a:ext cx="9144000" cy="1328192"/>
          </a:xfrm>
          <a:effectLst/>
        </p:spPr>
        <p:txBody>
          <a:bodyPr>
            <a:normAutofit/>
          </a:bodyPr>
          <a:lstStyle/>
          <a:p>
            <a:pPr>
              <a:defRPr/>
            </a:pPr>
            <a:r>
              <a:rPr lang="en-US" b="1" dirty="0">
                <a:effectLst>
                  <a:glow rad="165100">
                    <a:schemeClr val="tx1"/>
                  </a:glow>
                </a:effectLst>
                <a:ea typeface="ＭＳ Ｐゴシック" charset="0"/>
              </a:rPr>
              <a:t>Jesus to Philadelphia</a:t>
            </a:r>
          </a:p>
        </p:txBody>
      </p:sp>
      <p:sp>
        <p:nvSpPr>
          <p:cNvPr id="5" name="Rectangle 2"/>
          <p:cNvSpPr txBox="1">
            <a:spLocks noChangeArrowheads="1"/>
          </p:cNvSpPr>
          <p:nvPr/>
        </p:nvSpPr>
        <p:spPr bwMode="auto">
          <a:xfrm>
            <a:off x="502158" y="263205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"…I have given you an open door that no one can shut…" (3:8)</a:t>
            </a:r>
          </a:p>
        </p:txBody>
      </p:sp>
    </p:spTree>
    <p:extLst>
      <p:ext uri="{BB962C8B-B14F-4D97-AF65-F5344CB8AC3E}">
        <p14:creationId xmlns:p14="http://schemas.microsoft.com/office/powerpoint/2010/main" val="1169246507"/>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3 Jesus-knocking-288x3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962" y="-178"/>
            <a:ext cx="6568261" cy="6841938"/>
          </a:xfrm>
          <a:prstGeom prst="rect">
            <a:avLst/>
          </a:prstGeom>
        </p:spPr>
      </p:pic>
      <p:sp>
        <p:nvSpPr>
          <p:cNvPr id="113667" name="Rectangle 2"/>
          <p:cNvSpPr>
            <a:spLocks noGrp="1" noChangeArrowheads="1"/>
          </p:cNvSpPr>
          <p:nvPr>
            <p:ph type="ctrTitle"/>
          </p:nvPr>
        </p:nvSpPr>
        <p:spPr>
          <a:xfrm>
            <a:off x="5436096" y="0"/>
            <a:ext cx="3600400" cy="5508037"/>
          </a:xfrm>
        </p:spPr>
        <p:txBody>
          <a:bodyPr/>
          <a:lstStyle/>
          <a:p>
            <a:pPr algn="l"/>
            <a:r>
              <a:rPr lang="en-US" altLang="ja-JP" sz="4000" b="1" dirty="0">
                <a:effectLst>
                  <a:glow rad="317500">
                    <a:schemeClr val="tx1">
                      <a:alpha val="75000"/>
                    </a:schemeClr>
                  </a:glow>
                </a:effectLst>
                <a:latin typeface="Arial" charset="0"/>
                <a:ea typeface="ＭＳ Ｐゴシック" charset="0"/>
              </a:rPr>
              <a:t>"Look! I stand at the door and knock. If you hear my voice and open the door, I will come in…" </a:t>
            </a:r>
            <a:br>
              <a:rPr lang="en-US" altLang="ja-JP" sz="4000" b="1" dirty="0">
                <a:effectLst>
                  <a:glow rad="317500">
                    <a:schemeClr val="tx1">
                      <a:alpha val="75000"/>
                    </a:schemeClr>
                  </a:glow>
                </a:effectLst>
                <a:latin typeface="Arial" charset="0"/>
                <a:ea typeface="ＭＳ Ｐゴシック" charset="0"/>
              </a:rPr>
            </a:br>
            <a:r>
              <a:rPr lang="en-US" altLang="ja-JP" sz="4000" b="1" dirty="0">
                <a:effectLst>
                  <a:glow rad="317500">
                    <a:schemeClr val="tx1">
                      <a:alpha val="75000"/>
                    </a:schemeClr>
                  </a:glow>
                </a:effectLst>
                <a:latin typeface="Arial" charset="0"/>
                <a:ea typeface="ＭＳ Ｐゴシック" charset="0"/>
              </a:rPr>
              <a:t>(3:20a </a:t>
            </a:r>
            <a:r>
              <a:rPr lang="en-US" altLang="ja-JP" sz="3600" b="1" dirty="0">
                <a:effectLst>
                  <a:glow rad="317500">
                    <a:schemeClr val="tx1">
                      <a:alpha val="75000"/>
                    </a:schemeClr>
                  </a:glow>
                </a:effectLst>
                <a:latin typeface="Arial" charset="0"/>
                <a:ea typeface="ＭＳ Ｐゴシック" charset="0"/>
              </a:rPr>
              <a:t>NLT</a:t>
            </a:r>
            <a:r>
              <a:rPr lang="en-US" altLang="ja-JP" sz="4000" b="1" dirty="0">
                <a:effectLst>
                  <a:glow rad="317500">
                    <a:schemeClr val="tx1">
                      <a:alpha val="75000"/>
                    </a:schemeClr>
                  </a:glow>
                </a:effectLst>
                <a:latin typeface="Arial" charset="0"/>
                <a:ea typeface="ＭＳ Ｐゴシック" charset="0"/>
              </a:rPr>
              <a:t>)</a:t>
            </a:r>
            <a:endParaRPr lang="en-US" sz="4000" b="1" dirty="0">
              <a:effectLst>
                <a:glow rad="317500">
                  <a:schemeClr val="tx1">
                    <a:alpha val="75000"/>
                  </a:schemeClr>
                </a:glow>
              </a:effectLst>
              <a:latin typeface="Arial" charset="0"/>
              <a:ea typeface="ＭＳ Ｐゴシック" charset="0"/>
            </a:endParaRPr>
          </a:p>
        </p:txBody>
      </p:sp>
      <p:sp>
        <p:nvSpPr>
          <p:cNvPr id="4" name="Rectangle 2"/>
          <p:cNvSpPr txBox="1">
            <a:spLocks noChangeArrowheads="1"/>
          </p:cNvSpPr>
          <p:nvPr/>
        </p:nvSpPr>
        <p:spPr bwMode="auto">
          <a:xfrm>
            <a:off x="19962" y="5876176"/>
            <a:ext cx="9124038" cy="9384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ja-JP" sz="4800" b="1" i="0" u="none" strike="noStrike" kern="1200" cap="none" spc="0" normalizeH="0" baseline="0" noProof="0" dirty="0">
                <a:ln>
                  <a:noFill/>
                </a:ln>
                <a:solidFill>
                  <a:srgbClr val="FFFFFF"/>
                </a:solidFill>
                <a:effectLst>
                  <a:glow rad="317500">
                    <a:srgbClr val="000000">
                      <a:alpha val="75000"/>
                    </a:srgbClr>
                  </a:glow>
                </a:effectLst>
                <a:uLnTx/>
                <a:uFillTx/>
                <a:latin typeface="Arial" charset="0"/>
                <a:ea typeface="ＭＳ Ｐゴシック" charset="0"/>
                <a:cs typeface="Arial"/>
              </a:rPr>
              <a:t>Receive Christ into your life</a:t>
            </a:r>
            <a:endParaRPr kumimoji="0" lang="en-US" sz="4800" b="1" i="0" u="none" strike="noStrike" kern="1200" cap="none" spc="0" normalizeH="0" baseline="0" noProof="0" dirty="0">
              <a:ln>
                <a:noFill/>
              </a:ln>
              <a:solidFill>
                <a:srgbClr val="FFFFFF"/>
              </a:solidFill>
              <a:effectLst>
                <a:glow rad="317500">
                  <a:srgbClr val="000000">
                    <a:alpha val="75000"/>
                  </a:srgbClr>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2865086072"/>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13667" name="Rectangle 2"/>
          <p:cNvSpPr>
            <a:spLocks noGrp="1" noChangeArrowheads="1"/>
          </p:cNvSpPr>
          <p:nvPr>
            <p:ph type="ctrTitle"/>
          </p:nvPr>
        </p:nvSpPr>
        <p:spPr>
          <a:xfrm>
            <a:off x="176441" y="0"/>
            <a:ext cx="3337926" cy="5078906"/>
          </a:xfrm>
        </p:spPr>
        <p:txBody>
          <a:bodyPr/>
          <a:lstStyle/>
          <a:p>
            <a:pPr algn="l"/>
            <a:r>
              <a:rPr lang="en-US" altLang="ja-JP" sz="4000" b="1" dirty="0">
                <a:effectLst>
                  <a:glow rad="317500">
                    <a:schemeClr val="tx1">
                      <a:alpha val="75000"/>
                    </a:schemeClr>
                  </a:glow>
                </a:effectLst>
                <a:latin typeface="Arial" charset="0"/>
                <a:ea typeface="ＭＳ Ｐゴシック" charset="0"/>
              </a:rPr>
              <a:t>"Look! I stand at the door and knock. </a:t>
            </a:r>
            <a:r>
              <a:rPr lang="en-US" altLang="ja-JP" sz="4000" b="1" i="1" dirty="0">
                <a:solidFill>
                  <a:srgbClr val="FFFF00"/>
                </a:solidFill>
                <a:effectLst>
                  <a:glow rad="317500">
                    <a:schemeClr val="tx1">
                      <a:alpha val="75000"/>
                    </a:schemeClr>
                  </a:glow>
                </a:effectLst>
                <a:latin typeface="Arial" charset="0"/>
                <a:ea typeface="ＭＳ Ｐゴシック" charset="0"/>
              </a:rPr>
              <a:t> If anyone hears</a:t>
            </a:r>
            <a:r>
              <a:rPr lang="en-US" altLang="ja-JP" sz="4000" b="1" dirty="0">
                <a:effectLst>
                  <a:glow rad="317500">
                    <a:schemeClr val="tx1">
                      <a:alpha val="75000"/>
                    </a:schemeClr>
                  </a:glow>
                </a:effectLst>
                <a:latin typeface="Arial" charset="0"/>
                <a:ea typeface="ＭＳ Ｐゴシック" charset="0"/>
              </a:rPr>
              <a:t>…" </a:t>
            </a:r>
            <a:br>
              <a:rPr lang="en-US" altLang="ja-JP" sz="4000" b="1" dirty="0">
                <a:effectLst>
                  <a:glow rad="317500">
                    <a:schemeClr val="tx1">
                      <a:alpha val="75000"/>
                    </a:schemeClr>
                  </a:glow>
                </a:effectLst>
                <a:latin typeface="Arial" charset="0"/>
                <a:ea typeface="ＭＳ Ｐゴシック" charset="0"/>
              </a:rPr>
            </a:br>
            <a:r>
              <a:rPr lang="en-US" altLang="ja-JP" sz="4000" b="1" dirty="0">
                <a:effectLst>
                  <a:glow rad="317500">
                    <a:schemeClr val="tx1">
                      <a:alpha val="75000"/>
                    </a:schemeClr>
                  </a:glow>
                </a:effectLst>
                <a:latin typeface="Arial" charset="0"/>
                <a:ea typeface="ＭＳ Ｐゴシック" charset="0"/>
              </a:rPr>
              <a:t>(3:20a </a:t>
            </a:r>
            <a:r>
              <a:rPr lang="en-US" altLang="ja-JP" sz="3600" b="1" dirty="0">
                <a:effectLst>
                  <a:glow rad="317500">
                    <a:schemeClr val="tx1">
                      <a:alpha val="75000"/>
                    </a:schemeClr>
                  </a:glow>
                </a:effectLst>
                <a:latin typeface="Arial" charset="0"/>
                <a:ea typeface="ＭＳ Ｐゴシック" charset="0"/>
              </a:rPr>
              <a:t>NLT</a:t>
            </a:r>
            <a:r>
              <a:rPr lang="en-US" altLang="ja-JP" sz="4000" b="1" dirty="0">
                <a:effectLst>
                  <a:glow rad="317500">
                    <a:schemeClr val="tx1">
                      <a:alpha val="75000"/>
                    </a:schemeClr>
                  </a:glow>
                </a:effectLst>
                <a:latin typeface="Arial" charset="0"/>
                <a:ea typeface="ＭＳ Ｐゴシック" charset="0"/>
              </a:rPr>
              <a:t>)</a:t>
            </a:r>
            <a:endParaRPr lang="en-US" sz="4000" b="1" dirty="0">
              <a:effectLst>
                <a:glow rad="317500">
                  <a:schemeClr val="tx1">
                    <a:alpha val="75000"/>
                  </a:schemeClr>
                </a:glow>
              </a:effectLst>
              <a:latin typeface="Arial" charset="0"/>
              <a:ea typeface="ＭＳ Ｐゴシック" charset="0"/>
            </a:endParaRPr>
          </a:p>
        </p:txBody>
      </p:sp>
      <p:sp>
        <p:nvSpPr>
          <p:cNvPr id="4" name="Rectangle 2"/>
          <p:cNvSpPr txBox="1">
            <a:spLocks noChangeArrowheads="1"/>
          </p:cNvSpPr>
          <p:nvPr/>
        </p:nvSpPr>
        <p:spPr bwMode="auto">
          <a:xfrm>
            <a:off x="0" y="5101764"/>
            <a:ext cx="8967558" cy="17790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ja-JP" sz="4400" b="1" i="0" u="none" strike="noStrike" kern="1200" cap="none" spc="0" normalizeH="0" baseline="0" noProof="0" dirty="0">
                <a:ln>
                  <a:noFill/>
                </a:ln>
                <a:solidFill>
                  <a:srgbClr val="FFFFFF"/>
                </a:solidFill>
                <a:effectLst>
                  <a:glow rad="317500">
                    <a:srgbClr val="000000">
                      <a:alpha val="75000"/>
                    </a:srgbClr>
                  </a:glow>
                </a:effectLst>
                <a:uLnTx/>
                <a:uFillTx/>
                <a:latin typeface="Arial" charset="0"/>
                <a:ea typeface="ＭＳ Ｐゴシック" charset="0"/>
                <a:cs typeface="Arial"/>
              </a:rPr>
              <a:t>Is the invitation to a believer or non-believer?</a:t>
            </a:r>
            <a:endParaRPr kumimoji="0" lang="en-US" sz="4400" b="1" i="0" u="none" strike="noStrike" kern="1200" cap="none" spc="0" normalizeH="0" baseline="0" noProof="0" dirty="0">
              <a:ln>
                <a:noFill/>
              </a:ln>
              <a:solidFill>
                <a:srgbClr val="FFFFFF"/>
              </a:solidFill>
              <a:effectLst>
                <a:glow rad="317500">
                  <a:srgbClr val="000000">
                    <a:alpha val="75000"/>
                  </a:srgbClr>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3498526528"/>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113667" name="Rectangle 2"/>
          <p:cNvSpPr>
            <a:spLocks noGrp="1" noChangeArrowheads="1"/>
          </p:cNvSpPr>
          <p:nvPr>
            <p:ph type="ctrTitle"/>
          </p:nvPr>
        </p:nvSpPr>
        <p:spPr>
          <a:xfrm>
            <a:off x="165668" y="0"/>
            <a:ext cx="6588279" cy="3867872"/>
          </a:xfrm>
        </p:spPr>
        <p:txBody>
          <a:bodyPr/>
          <a:lstStyle/>
          <a:p>
            <a:pPr algn="l"/>
            <a:r>
              <a:rPr lang="en-US" altLang="ja-JP" sz="4000" b="1" dirty="0">
                <a:effectLst>
                  <a:glow rad="317500">
                    <a:schemeClr val="tx1">
                      <a:alpha val="75000"/>
                    </a:schemeClr>
                  </a:glow>
                </a:effectLst>
                <a:latin typeface="Arial" charset="0"/>
                <a:ea typeface="ＭＳ Ｐゴシック" charset="0"/>
              </a:rPr>
              <a:t>"…and we will share a meal together as friends" (3:20b </a:t>
            </a:r>
            <a:r>
              <a:rPr lang="en-US" altLang="ja-JP" sz="3600" b="1" dirty="0">
                <a:effectLst>
                  <a:glow rad="317500">
                    <a:schemeClr val="tx1">
                      <a:alpha val="75000"/>
                    </a:schemeClr>
                  </a:glow>
                </a:effectLst>
                <a:latin typeface="Arial" charset="0"/>
                <a:ea typeface="ＭＳ Ｐゴシック" charset="0"/>
              </a:rPr>
              <a:t>NLT</a:t>
            </a:r>
            <a:r>
              <a:rPr lang="en-US" altLang="ja-JP" sz="4000" b="1" dirty="0">
                <a:effectLst>
                  <a:glow rad="317500">
                    <a:schemeClr val="tx1">
                      <a:alpha val="75000"/>
                    </a:schemeClr>
                  </a:glow>
                </a:effectLst>
                <a:latin typeface="Arial" charset="0"/>
                <a:ea typeface="ＭＳ Ｐゴシック" charset="0"/>
              </a:rPr>
              <a:t>)</a:t>
            </a:r>
            <a:endParaRPr lang="en-US" sz="4000" b="1" dirty="0">
              <a:effectLst>
                <a:glow rad="317500">
                  <a:schemeClr val="tx1">
                    <a:alpha val="75000"/>
                  </a:schemeClr>
                </a:glow>
              </a:effectLst>
              <a:latin typeface="Arial" charset="0"/>
              <a:ea typeface="ＭＳ Ｐゴシック" charset="0"/>
            </a:endParaRPr>
          </a:p>
        </p:txBody>
      </p:sp>
      <p:sp>
        <p:nvSpPr>
          <p:cNvPr id="5" name="Rectangle 2"/>
          <p:cNvSpPr txBox="1">
            <a:spLocks noChangeArrowheads="1"/>
          </p:cNvSpPr>
          <p:nvPr/>
        </p:nvSpPr>
        <p:spPr bwMode="auto">
          <a:xfrm>
            <a:off x="19962" y="5876176"/>
            <a:ext cx="9124038" cy="9384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ja-JP" sz="4800" b="1" i="0" u="none" strike="noStrike" kern="1200" cap="none" spc="0" normalizeH="0" baseline="0" noProof="0" dirty="0">
                <a:ln>
                  <a:noFill/>
                </a:ln>
                <a:solidFill>
                  <a:srgbClr val="FFFFFF"/>
                </a:solidFill>
                <a:effectLst>
                  <a:glow rad="317500">
                    <a:srgbClr val="000000">
                      <a:alpha val="75000"/>
                    </a:srgbClr>
                  </a:glow>
                </a:effectLst>
                <a:uLnTx/>
                <a:uFillTx/>
                <a:latin typeface="Arial" charset="0"/>
                <a:ea typeface="ＭＳ Ｐゴシック" charset="0"/>
                <a:cs typeface="Arial"/>
              </a:rPr>
              <a:t>Receive Christ into your life</a:t>
            </a:r>
            <a:endParaRPr kumimoji="0" lang="en-US" sz="4800" b="1" i="0" u="none" strike="noStrike" kern="1200" cap="none" spc="0" normalizeH="0" baseline="0" noProof="0" dirty="0">
              <a:ln>
                <a:noFill/>
              </a:ln>
              <a:solidFill>
                <a:srgbClr val="FFFFFF"/>
              </a:solidFill>
              <a:effectLst>
                <a:glow rad="317500">
                  <a:srgbClr val="000000">
                    <a:alpha val="75000"/>
                  </a:srgbClr>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62773019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91269" y="1676400"/>
            <a:ext cx="3810000" cy="3962400"/>
          </a:xfrm>
        </p:spPr>
        <p:txBody>
          <a:bodyPr/>
          <a:lstStyle/>
          <a:p>
            <a:r>
              <a:rPr lang="en-US" b="1"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Rule with Christ just as he rules with the Father (3:21-22).</a:t>
            </a:r>
            <a:endParaRPr lang="en-US" sz="4800" i="1" dirty="0">
              <a:solidFill>
                <a:schemeClr val="tx1"/>
              </a:solidFill>
              <a:latin typeface="Arial" charset="0"/>
              <a:ea typeface="ヒラギノ角ゴ Pro W3" charset="0"/>
              <a:cs typeface="ヒラギノ角ゴ Pro W3" charset="0"/>
            </a:endParaRPr>
          </a:p>
        </p:txBody>
      </p:sp>
      <p:sp>
        <p:nvSpPr>
          <p:cNvPr id="3"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518475876"/>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348260"/>
              <a:ext cx="2448495" cy="2307383"/>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Christ:</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The Amen, the faithful and true Witness, the Ruler of God</a:t>
              </a:r>
              <a:r>
                <a:rPr kumimoji="0" lang="fr-FR"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s creation</a:t>
              </a:r>
            </a:p>
          </p:txBody>
        </p:sp>
      </p:grpSp>
      <p:grpSp>
        <p:nvGrpSpPr>
          <p:cNvPr id="7" name="Group 6"/>
          <p:cNvGrpSpPr>
            <a:grpSpLocks/>
          </p:cNvGrpSpPr>
          <p:nvPr/>
        </p:nvGrpSpPr>
        <p:grpSpPr bwMode="auto">
          <a:xfrm>
            <a:off x="2987675" y="2349500"/>
            <a:ext cx="2811463" cy="2663825"/>
            <a:chOff x="2983932" y="2348880"/>
            <a:chExt cx="2963986" cy="2664296"/>
          </a:xfrm>
        </p:grpSpPr>
        <p:sp>
          <p:nvSpPr>
            <p:cNvPr id="8028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2983932" y="2420331"/>
              <a:ext cx="2963986" cy="120036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Commendation: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None!</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802839"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3" name="TextBox 22"/>
            <p:cNvSpPr txBox="1"/>
            <p:nvPr/>
          </p:nvSpPr>
          <p:spPr>
            <a:xfrm>
              <a:off x="2923257" y="1844824"/>
              <a:ext cx="3009454" cy="304684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Rebuke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Lukewarm, neither cold nor hot.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Wretched, pitiful, poor, blind, and naked</a:t>
              </a:r>
            </a:p>
          </p:txBody>
        </p:sp>
      </p:grpSp>
      <p:grpSp>
        <p:nvGrpSpPr>
          <p:cNvPr id="11" name="Group 10"/>
          <p:cNvGrpSpPr>
            <a:grpSpLocks/>
          </p:cNvGrpSpPr>
          <p:nvPr/>
        </p:nvGrpSpPr>
        <p:grpSpPr bwMode="auto">
          <a:xfrm>
            <a:off x="2060575" y="1349375"/>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ＭＳ Ｐゴシック" charset="0"/>
              </a:endParaRPr>
            </a:p>
          </p:txBody>
        </p:sp>
        <p:sp>
          <p:nvSpPr>
            <p:cNvPr id="19" name="TextBox 18"/>
            <p:cNvSpPr txBox="1"/>
            <p:nvPr/>
          </p:nvSpPr>
          <p:spPr>
            <a:xfrm>
              <a:off x="3060255" y="1412646"/>
              <a:ext cx="2663895" cy="3415968"/>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Exhortation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Buy from Christ refined gold, white clothes, and eye salve.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Be earnest and repent.</a:t>
              </a:r>
            </a:p>
          </p:txBody>
        </p:sp>
      </p:grpSp>
      <p:grpSp>
        <p:nvGrpSpPr>
          <p:cNvPr id="28" name="Group 27"/>
          <p:cNvGrpSpPr>
            <a:grpSpLocks noChangeAspect="1"/>
          </p:cNvGrpSpPr>
          <p:nvPr/>
        </p:nvGrpSpPr>
        <p:grpSpPr bwMode="auto">
          <a:xfrm>
            <a:off x="1604962" y="735013"/>
            <a:ext cx="5688013" cy="5688012"/>
            <a:chOff x="1475656" y="836712"/>
            <a:chExt cx="5904656" cy="5688632"/>
          </a:xfrm>
        </p:grpSpPr>
        <p:sp>
          <p:nvSpPr>
            <p:cNvPr id="802835"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30" name="TextBox 29"/>
            <p:cNvSpPr txBox="1"/>
            <p:nvPr/>
          </p:nvSpPr>
          <p:spPr>
            <a:xfrm>
              <a:off x="1923902" y="836712"/>
              <a:ext cx="5008164" cy="1570208"/>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Warning</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None!</a:t>
              </a:r>
            </a:p>
          </p:txBody>
        </p:sp>
      </p:grpSp>
      <p:sp>
        <p:nvSpPr>
          <p:cNvPr id="802823" name="Title 1"/>
          <p:cNvSpPr>
            <a:spLocks noGrp="1"/>
          </p:cNvSpPr>
          <p:nvPr>
            <p:ph type="title"/>
          </p:nvPr>
        </p:nvSpPr>
        <p:spPr>
          <a:xfrm>
            <a:off x="-31750" y="-26988"/>
            <a:ext cx="9212263" cy="719138"/>
          </a:xfrm>
        </p:spPr>
        <p:txBody>
          <a:bodyPr>
            <a:normAutofit fontScale="90000"/>
          </a:bodyPr>
          <a:lstStyle/>
          <a:p>
            <a:r>
              <a:rPr lang="en-US" dirty="0">
                <a:latin typeface="Arial" charset="0"/>
                <a:ea typeface="ＭＳ Ｐゴシック" charset="0"/>
              </a:rPr>
              <a:t>Laodicea (Rev. 3:14-22)</a:t>
            </a: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Smyrna</a:t>
            </a:r>
          </a:p>
        </p:txBody>
      </p:sp>
      <p:grpSp>
        <p:nvGrpSpPr>
          <p:cNvPr id="13" name="Group 12"/>
          <p:cNvGrpSpPr>
            <a:grpSpLocks noChangeAspect="1"/>
          </p:cNvGrpSpPr>
          <p:nvPr/>
        </p:nvGrpSpPr>
        <p:grpSpPr bwMode="auto">
          <a:xfrm>
            <a:off x="1044575" y="273844"/>
            <a:ext cx="6696075" cy="6694488"/>
            <a:chOff x="1475656" y="836712"/>
            <a:chExt cx="5904656" cy="5688632"/>
          </a:xfrm>
        </p:grpSpPr>
        <p:sp>
          <p:nvSpPr>
            <p:cNvPr id="802833" name="Oval 4"/>
            <p:cNvSpPr>
              <a:spLocks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15" name="TextBox 14"/>
            <p:cNvSpPr txBox="1"/>
            <p:nvPr/>
          </p:nvSpPr>
          <p:spPr>
            <a:xfrm>
              <a:off x="3060310" y="836712"/>
              <a:ext cx="2743747" cy="337377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Promise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Overcomers will eat with Christ and rule with Christ</a:t>
              </a:r>
            </a:p>
          </p:txBody>
        </p:sp>
      </p:grpSp>
      <p:sp>
        <p:nvSpPr>
          <p:cNvPr id="31"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0470038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5-Point Star 21">
            <a:extLst>
              <a:ext uri="{FF2B5EF4-FFF2-40B4-BE49-F238E27FC236}">
                <a16:creationId xmlns:a16="http://schemas.microsoft.com/office/drawing/2014/main" id="{D8E3BB9E-2DB7-964B-8653-466D4782FC41}"/>
              </a:ext>
            </a:extLst>
          </p:cNvPr>
          <p:cNvSpPr>
            <a:spLocks noChangeAspect="1"/>
          </p:cNvSpPr>
          <p:nvPr/>
        </p:nvSpPr>
        <p:spPr bwMode="auto">
          <a:xfrm>
            <a:off x="2696066" y="50663"/>
            <a:ext cx="7522590" cy="636028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3" name="TextBox 22">
            <a:extLst>
              <a:ext uri="{FF2B5EF4-FFF2-40B4-BE49-F238E27FC236}">
                <a16:creationId xmlns:a16="http://schemas.microsoft.com/office/drawing/2014/main" id="{45D64725-BDD0-CD4E-98C8-FAA051F2F83B}"/>
              </a:ext>
            </a:extLst>
          </p:cNvPr>
          <p:cNvSpPr txBox="1">
            <a:spLocks noChangeArrowheads="1"/>
          </p:cNvSpPr>
          <p:nvPr/>
        </p:nvSpPr>
        <p:spPr bwMode="auto">
          <a:xfrm>
            <a:off x="4886714" y="2809187"/>
            <a:ext cx="3141295"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The overcomer has “kept my command to endure patiently” (Rev 3:10</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NIV</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and “does my will to the end” (Rev 2:26</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NIV</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
        <p:nvSpPr>
          <p:cNvPr id="12" name="TextBox 11">
            <a:extLst>
              <a:ext uri="{FF2B5EF4-FFF2-40B4-BE49-F238E27FC236}">
                <a16:creationId xmlns:a16="http://schemas.microsoft.com/office/drawing/2014/main" id="{26BF9246-CB30-4B4D-8ABE-0C617101B067}"/>
              </a:ext>
            </a:extLst>
          </p:cNvPr>
          <p:cNvSpPr txBox="1">
            <a:spLocks noChangeArrowheads="1"/>
          </p:cNvSpPr>
          <p:nvPr/>
        </p:nvSpPr>
        <p:spPr bwMode="auto">
          <a:xfrm>
            <a:off x="1595724" y="5232857"/>
            <a:ext cx="2375962" cy="156966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marR="0" lvl="0" indent="0" algn="r" defTabSz="914400" eaLnBrk="0" fontAlgn="base" hangingPunct="0">
              <a:lnSpc>
                <a:spcPct val="100000"/>
              </a:lnSpc>
              <a:spcBef>
                <a:spcPct val="0"/>
              </a:spcBef>
              <a:spcAft>
                <a:spcPct val="0"/>
              </a:spcAft>
              <a:buClrTx/>
              <a:buSzTx/>
              <a:buFontTx/>
              <a:buNone/>
              <a:tabLst/>
              <a:defRPr kumimoji="0" sz="2400" b="1" i="0" u="none" strike="noStrike" cap="none" spc="0" normalizeH="0" baseline="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Every believer overcomes</a:t>
            </a:r>
          </a:p>
        </p:txBody>
      </p:sp>
      <p:sp>
        <p:nvSpPr>
          <p:cNvPr id="25" name="TextBox 24">
            <a:extLst>
              <a:ext uri="{FF2B5EF4-FFF2-40B4-BE49-F238E27FC236}">
                <a16:creationId xmlns:a16="http://schemas.microsoft.com/office/drawing/2014/main" id="{A6CCDA33-ACA4-894C-9D55-C04D5352F7C2}"/>
              </a:ext>
            </a:extLst>
          </p:cNvPr>
          <p:cNvSpPr txBox="1">
            <a:spLocks noChangeArrowheads="1"/>
          </p:cNvSpPr>
          <p:nvPr/>
        </p:nvSpPr>
        <p:spPr bwMode="auto">
          <a:xfrm>
            <a:off x="5269380" y="5232857"/>
            <a:ext cx="2375962" cy="156966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marR="0" lvl="0" indent="0" algn="r" defTabSz="914400" eaLnBrk="0" fontAlgn="base" hangingPunct="0">
              <a:lnSpc>
                <a:spcPct val="100000"/>
              </a:lnSpc>
              <a:spcBef>
                <a:spcPct val="0"/>
              </a:spcBef>
              <a:spcAft>
                <a:spcPct val="0"/>
              </a:spcAft>
              <a:buClrTx/>
              <a:buSzTx/>
              <a:buFontTx/>
              <a:buNone/>
              <a:tabLst/>
              <a:defRPr kumimoji="0" sz="2400" b="1" i="0" u="none" strike="noStrike" cap="none" spc="0" normalizeH="0" baseline="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Faithful believers overcome</a:t>
            </a:r>
          </a:p>
        </p:txBody>
      </p:sp>
      <p:sp>
        <p:nvSpPr>
          <p:cNvPr id="3" name="5-Point Star 2"/>
          <p:cNvSpPr>
            <a:spLocks noChangeAspect="1"/>
          </p:cNvSpPr>
          <p:nvPr/>
        </p:nvSpPr>
        <p:spPr bwMode="auto">
          <a:xfrm>
            <a:off x="-1319753" y="-793396"/>
            <a:ext cx="8206917" cy="6938875"/>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1084286" y="1797022"/>
            <a:ext cx="3398839"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“For everyone born of God overcomes the world. This is the victory that has overcome the world, even our faith.  </a:t>
            </a:r>
            <a:r>
              <a:rPr kumimoji="0" lang="en-US" sz="20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Who is it that overcomes the world? Only he who believes that Jesus is the Son of God”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John 5:4-5 NIV)</a:t>
            </a:r>
            <a:endParaRPr kumimoji="0" lang="en-US" sz="20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04866" name="Title 1"/>
          <p:cNvSpPr>
            <a:spLocks noGrp="1"/>
          </p:cNvSpPr>
          <p:nvPr>
            <p:ph type="title"/>
          </p:nvPr>
        </p:nvSpPr>
        <p:spPr>
          <a:xfrm>
            <a:off x="-31750" y="-26988"/>
            <a:ext cx="9212263" cy="719138"/>
          </a:xfrm>
          <a:solidFill>
            <a:schemeClr val="accent4">
              <a:lumMod val="10000"/>
            </a:schemeClr>
          </a:solidFill>
        </p:spPr>
        <p:txBody>
          <a:bodyPr/>
          <a:lstStyle/>
          <a:p>
            <a:r>
              <a:rPr lang="en-US" dirty="0">
                <a:latin typeface="Arial" charset="0"/>
                <a:ea typeface="ＭＳ Ｐゴシック" charset="0"/>
              </a:rPr>
              <a:t>The Overcomers (Rev. 2–3)</a:t>
            </a:r>
          </a:p>
        </p:txBody>
      </p:sp>
      <p:sp>
        <p:nvSpPr>
          <p:cNvPr id="13"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2427207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strVal val="#ppt_w*0.70"/>
                                          </p:val>
                                        </p:tav>
                                        <p:tav tm="100000">
                                          <p:val>
                                            <p:strVal val="#ppt_w"/>
                                          </p:val>
                                        </p:tav>
                                      </p:tavLst>
                                    </p:anim>
                                    <p:anim calcmode="lin" valueType="num">
                                      <p:cBhvr>
                                        <p:cTn id="21" dur="1000" fill="hold"/>
                                        <p:tgtEl>
                                          <p:spTgt spid="12"/>
                                        </p:tgtEl>
                                        <p:attrNameLst>
                                          <p:attrName>ppt_h</p:attrName>
                                        </p:attrNameLst>
                                      </p:cBhvr>
                                      <p:tavLst>
                                        <p:tav tm="0">
                                          <p:val>
                                            <p:strVal val="#ppt_h"/>
                                          </p:val>
                                        </p:tav>
                                        <p:tav tm="100000">
                                          <p:val>
                                            <p:strVal val="#ppt_h"/>
                                          </p:val>
                                        </p:tav>
                                      </p:tavLst>
                                    </p:anim>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1000" fill="hold"/>
                                        <p:tgtEl>
                                          <p:spTgt spid="22"/>
                                        </p:tgtEl>
                                        <p:attrNameLst>
                                          <p:attrName>ppt_w</p:attrName>
                                        </p:attrNameLst>
                                      </p:cBhvr>
                                      <p:tavLst>
                                        <p:tav tm="0">
                                          <p:val>
                                            <p:strVal val="#ppt_w*0.70"/>
                                          </p:val>
                                        </p:tav>
                                        <p:tav tm="100000">
                                          <p:val>
                                            <p:strVal val="#ppt_w"/>
                                          </p:val>
                                        </p:tav>
                                      </p:tavLst>
                                    </p:anim>
                                    <p:anim calcmode="lin" valueType="num">
                                      <p:cBhvr>
                                        <p:cTn id="28" dur="1000" fill="hold"/>
                                        <p:tgtEl>
                                          <p:spTgt spid="22"/>
                                        </p:tgtEl>
                                        <p:attrNameLst>
                                          <p:attrName>ppt_h</p:attrName>
                                        </p:attrNameLst>
                                      </p:cBhvr>
                                      <p:tavLst>
                                        <p:tav tm="0">
                                          <p:val>
                                            <p:strVal val="#ppt_h"/>
                                          </p:val>
                                        </p:tav>
                                        <p:tav tm="100000">
                                          <p:val>
                                            <p:strVal val="#ppt_h"/>
                                          </p:val>
                                        </p:tav>
                                      </p:tavLst>
                                    </p:anim>
                                    <p:animEffect transition="in" filter="fade">
                                      <p:cBhvr>
                                        <p:cTn id="29" dur="1000"/>
                                        <p:tgtEl>
                                          <p:spTgt spid="22"/>
                                        </p:tgtEl>
                                      </p:cBhvr>
                                    </p:animEffect>
                                  </p:childTnLst>
                                </p:cTn>
                              </p:par>
                            </p:childTnLst>
                          </p:cTn>
                        </p:par>
                        <p:par>
                          <p:cTn id="30" fill="hold">
                            <p:stCondLst>
                              <p:cond delay="1000"/>
                            </p:stCondLst>
                            <p:childTnLst>
                              <p:par>
                                <p:cTn id="31" presetID="55"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1000" fill="hold"/>
                                        <p:tgtEl>
                                          <p:spTgt spid="23"/>
                                        </p:tgtEl>
                                        <p:attrNameLst>
                                          <p:attrName>ppt_w</p:attrName>
                                        </p:attrNameLst>
                                      </p:cBhvr>
                                      <p:tavLst>
                                        <p:tav tm="0">
                                          <p:val>
                                            <p:strVal val="#ppt_w*0.70"/>
                                          </p:val>
                                        </p:tav>
                                        <p:tav tm="100000">
                                          <p:val>
                                            <p:strVal val="#ppt_w"/>
                                          </p:val>
                                        </p:tav>
                                      </p:tavLst>
                                    </p:anim>
                                    <p:anim calcmode="lin" valueType="num">
                                      <p:cBhvr>
                                        <p:cTn id="34" dur="1000" fill="hold"/>
                                        <p:tgtEl>
                                          <p:spTgt spid="23"/>
                                        </p:tgtEl>
                                        <p:attrNameLst>
                                          <p:attrName>ppt_h</p:attrName>
                                        </p:attrNameLst>
                                      </p:cBhvr>
                                      <p:tavLst>
                                        <p:tav tm="0">
                                          <p:val>
                                            <p:strVal val="#ppt_h"/>
                                          </p:val>
                                        </p:tav>
                                        <p:tav tm="100000">
                                          <p:val>
                                            <p:strVal val="#ppt_h"/>
                                          </p:val>
                                        </p:tav>
                                      </p:tavLst>
                                    </p:anim>
                                    <p:animEffect transition="in" filter="fade">
                                      <p:cBhvr>
                                        <p:cTn id="35" dur="10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1000" fill="hold"/>
                                        <p:tgtEl>
                                          <p:spTgt spid="25"/>
                                        </p:tgtEl>
                                        <p:attrNameLst>
                                          <p:attrName>ppt_w</p:attrName>
                                        </p:attrNameLst>
                                      </p:cBhvr>
                                      <p:tavLst>
                                        <p:tav tm="0">
                                          <p:val>
                                            <p:strVal val="#ppt_w*0.70"/>
                                          </p:val>
                                        </p:tav>
                                        <p:tav tm="100000">
                                          <p:val>
                                            <p:strVal val="#ppt_w"/>
                                          </p:val>
                                        </p:tav>
                                      </p:tavLst>
                                    </p:anim>
                                    <p:anim calcmode="lin" valueType="num">
                                      <p:cBhvr>
                                        <p:cTn id="41" dur="1000" fill="hold"/>
                                        <p:tgtEl>
                                          <p:spTgt spid="25"/>
                                        </p:tgtEl>
                                        <p:attrNameLst>
                                          <p:attrName>ppt_h</p:attrName>
                                        </p:attrNameLst>
                                      </p:cBhvr>
                                      <p:tavLst>
                                        <p:tav tm="0">
                                          <p:val>
                                            <p:strVal val="#ppt_h"/>
                                          </p:val>
                                        </p:tav>
                                        <p:tav tm="100000">
                                          <p:val>
                                            <p:strVal val="#ppt_h"/>
                                          </p:val>
                                        </p:tav>
                                      </p:tavLst>
                                    </p:anim>
                                    <p:animEffect transition="in" filter="fade">
                                      <p:cBhvr>
                                        <p:cTn id="4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P spid="25" grpId="0"/>
      <p:bldP spid="5" grpId="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33572" y="3618597"/>
            <a:ext cx="2635138" cy="2677656"/>
          </a:xfrm>
          <a:prstGeom prst="rect">
            <a:avLst/>
          </a:prstGeom>
          <a:noFill/>
        </p:spPr>
        <p:txBody>
          <a:bodyPr wrap="square">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All believers overcome in 1 John 5:4-5, yet some will still “shrink away in shame” </a:t>
            </a:r>
            <a:b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b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(1 John 2:28) </a:t>
            </a:r>
          </a:p>
        </p:txBody>
      </p:sp>
      <p:sp>
        <p:nvSpPr>
          <p:cNvPr id="14" name="TextBox 13"/>
          <p:cNvSpPr txBox="1"/>
          <p:nvPr/>
        </p:nvSpPr>
        <p:spPr>
          <a:xfrm>
            <a:off x="6781800" y="3327400"/>
            <a:ext cx="2289858" cy="3785652"/>
          </a:xfrm>
          <a:prstGeom prst="rect">
            <a:avLst/>
          </a:prstGeom>
          <a:noFill/>
        </p:spPr>
        <p:txBody>
          <a:bodyPr wrap="square">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“You have made them to be a kingdom and priests to serve our God,</a:t>
            </a:r>
          </a:p>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and they will reign on the earth” (5:10).</a:t>
            </a:r>
          </a:p>
          <a:p>
            <a:pPr algn="r" defTabSz="914400" eaLnBrk="0" fontAlgn="base" hangingPunct="0">
              <a:spcBef>
                <a:spcPct val="0"/>
              </a:spcBef>
              <a:spcAft>
                <a:spcPct val="0"/>
              </a:spcAft>
              <a:defRPr/>
            </a:pP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6" name="TextBox 15"/>
          <p:cNvSpPr txBox="1"/>
          <p:nvPr/>
        </p:nvSpPr>
        <p:spPr>
          <a:xfrm>
            <a:off x="5781675" y="836613"/>
            <a:ext cx="3289983" cy="1569660"/>
          </a:xfrm>
          <a:prstGeom prst="rect">
            <a:avLst/>
          </a:prstGeom>
          <a:noFill/>
        </p:spPr>
        <p:txBody>
          <a:bodyPr wrap="square">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“Only the crowned and rewarded church in heaven will rule” (Dillow, 664)</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163093" y="2428774"/>
            <a:ext cx="3106737"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600" b="1" dirty="0">
                <a:latin typeface="Arial" panose="020B0604020202020204" pitchFamily="34" charset="0"/>
                <a:cs typeface="Arial" panose="020B0604020202020204" pitchFamily="34" charset="0"/>
              </a:rPr>
              <a:t>Are all Christians overcomers?</a:t>
            </a:r>
            <a:endParaRPr lang="en-US" sz="3600" b="1" i="1" dirty="0">
              <a:latin typeface="Arial" panose="020B0604020202020204" pitchFamily="34" charset="0"/>
              <a:cs typeface="Arial" panose="020B0604020202020204" pitchFamily="34" charset="0"/>
            </a:endParaRPr>
          </a:p>
        </p:txBody>
      </p:sp>
      <p:sp>
        <p:nvSpPr>
          <p:cNvPr id="13"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
        <p:nvSpPr>
          <p:cNvPr id="18" name="TextBox 17"/>
          <p:cNvSpPr txBox="1"/>
          <p:nvPr/>
        </p:nvSpPr>
        <p:spPr>
          <a:xfrm>
            <a:off x="24716" y="692150"/>
            <a:ext cx="4820333" cy="2308324"/>
          </a:xfrm>
          <a:prstGeom prst="rect">
            <a:avLst/>
          </a:prstGeom>
          <a:noFill/>
        </p:spPr>
        <p:txBody>
          <a:bodyPr wrap="square">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“…whoever hates his brother </a:t>
            </a:r>
            <a:b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b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is in the darkness and walks around in the darkness… because the darkness has blinded him” (1 John 2:11)</a:t>
            </a:r>
          </a:p>
          <a:p>
            <a:pPr algn="r" defTabSz="914400" eaLnBrk="0" fontAlgn="base" hangingPunct="0">
              <a:spcBef>
                <a:spcPct val="0"/>
              </a:spcBef>
              <a:spcAft>
                <a:spcPct val="0"/>
              </a:spcAft>
              <a:defRPr/>
            </a:pPr>
            <a:endPar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endParaRPr>
          </a:p>
        </p:txBody>
      </p:sp>
      <p:sp>
        <p:nvSpPr>
          <p:cNvPr id="15" name="TextBox 14">
            <a:extLst>
              <a:ext uri="{FF2B5EF4-FFF2-40B4-BE49-F238E27FC236}">
                <a16:creationId xmlns:a16="http://schemas.microsoft.com/office/drawing/2014/main" id="{2F77CFD5-0783-264A-B8D6-A1E2F2D84B43}"/>
              </a:ext>
            </a:extLst>
          </p:cNvPr>
          <p:cNvSpPr txBox="1">
            <a:spLocks noChangeArrowheads="1"/>
          </p:cNvSpPr>
          <p:nvPr/>
        </p:nvSpPr>
        <p:spPr bwMode="auto">
          <a:xfrm>
            <a:off x="3181349" y="4090767"/>
            <a:ext cx="310673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600" b="1" i="1" dirty="0">
                <a:latin typeface="Arial" panose="020B0604020202020204" pitchFamily="34" charset="0"/>
                <a:cs typeface="Arial" panose="020B0604020202020204" pitchFamily="34" charset="0"/>
              </a:rPr>
              <a:t>No. Only faithful ones.</a:t>
            </a:r>
          </a:p>
        </p:txBody>
      </p:sp>
    </p:spTree>
    <p:extLst>
      <p:ext uri="{BB962C8B-B14F-4D97-AF65-F5344CB8AC3E}">
        <p14:creationId xmlns:p14="http://schemas.microsoft.com/office/powerpoint/2010/main" val="583372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strVal val="#ppt_w*0.70"/>
                                          </p:val>
                                        </p:tav>
                                        <p:tav tm="100000">
                                          <p:val>
                                            <p:strVal val="#ppt_w"/>
                                          </p:val>
                                        </p:tav>
                                      </p:tavLst>
                                    </p:anim>
                                    <p:anim calcmode="lin" valueType="num">
                                      <p:cBhvr>
                                        <p:cTn id="21" dur="1000" fill="hold"/>
                                        <p:tgtEl>
                                          <p:spTgt spid="15"/>
                                        </p:tgtEl>
                                        <p:attrNameLst>
                                          <p:attrName>ppt_h</p:attrName>
                                        </p:attrNameLst>
                                      </p:cBhvr>
                                      <p:tavLst>
                                        <p:tav tm="0">
                                          <p:val>
                                            <p:strVal val="#ppt_h"/>
                                          </p:val>
                                        </p:tav>
                                        <p:tav tm="100000">
                                          <p:val>
                                            <p:strVal val="#ppt_h"/>
                                          </p:val>
                                        </p:tav>
                                      </p:tavLst>
                                    </p:anim>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6" grpId="0"/>
      <p:bldP spid="5" grpId="0"/>
      <p:bldP spid="18"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hidden="1"/>
          <p:cNvSpPr>
            <a:spLocks noGrp="1" noChangeArrowheads="1"/>
          </p:cNvSpPr>
          <p:nvPr>
            <p:ph type="title"/>
          </p:nvPr>
        </p:nvSpPr>
        <p:spPr/>
        <p:txBody>
          <a:bodyPr/>
          <a:lstStyle/>
          <a:p>
            <a:r>
              <a:rPr lang="en-US">
                <a:solidFill>
                  <a:schemeClr val="bg1"/>
                </a:solidFill>
              </a:rPr>
              <a:t>Sardis from acropolis</a:t>
            </a:r>
          </a:p>
        </p:txBody>
      </p:sp>
      <p:pic>
        <p:nvPicPr>
          <p:cNvPr id="8195" name="Picture 3" descr="Sardis from acropolis,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8196" name="Text Box 4"/>
          <p:cNvSpPr txBox="1">
            <a:spLocks noChangeArrowheads="1"/>
          </p:cNvSpPr>
          <p:nvPr/>
        </p:nvSpPr>
        <p:spPr bwMode="auto">
          <a:xfrm>
            <a:off x="0" y="6157849"/>
            <a:ext cx="9144000" cy="700151"/>
          </a:xfrm>
          <a:prstGeom prst="rect">
            <a:avLst/>
          </a:prstGeom>
          <a:solidFill>
            <a:srgbClr val="000000"/>
          </a:solidFill>
          <a:ln>
            <a:noFill/>
          </a:ln>
          <a:effectLst/>
        </p:spPr>
        <p:txBody>
          <a:bodyPr/>
          <a:lstStyle>
            <a:defPPr>
              <a:defRPr lang="en-US"/>
            </a:defPPr>
            <a:lvl1pPr algn="ctr" defTabSz="914400" fontAlgn="base">
              <a:spcBef>
                <a:spcPct val="0"/>
              </a:spcBef>
              <a:spcAft>
                <a:spcPct val="0"/>
              </a:spcAft>
              <a:defRPr sz="4000" b="1">
                <a:solidFill>
                  <a:srgbClr val="FFFFFF"/>
                </a:solidFill>
                <a:latin typeface="Arial" charset="0"/>
                <a:ea typeface="ＭＳ Ｐゴシック" charset="0"/>
              </a:defRPr>
            </a:lvl1pPr>
          </a:lstStyle>
          <a:p>
            <a:r>
              <a:rPr lang="en-US" dirty="0"/>
              <a:t>Sardis from Acropolis</a:t>
            </a:r>
          </a:p>
        </p:txBody>
      </p:sp>
    </p:spTree>
    <p:extLst>
      <p:ext uri="{BB962C8B-B14F-4D97-AF65-F5344CB8AC3E}">
        <p14:creationId xmlns:p14="http://schemas.microsoft.com/office/powerpoint/2010/main" val="209174410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24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1250"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18" name="TextBox 17"/>
          <p:cNvSpPr txBox="1"/>
          <p:nvPr/>
        </p:nvSpPr>
        <p:spPr>
          <a:xfrm>
            <a:off x="971550" y="908050"/>
            <a:ext cx="2808288" cy="1569660"/>
          </a:xfrm>
          <a:prstGeom prst="rect">
            <a:avLst/>
          </a:prstGeom>
          <a:noFill/>
        </p:spPr>
        <p:txBody>
          <a:bodyPr wrap="square">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The context of Rev 21:6-8 presents three types of people:</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059113" y="2852738"/>
            <a:ext cx="3313112" cy="1938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a:solidFill>
                  <a:srgbClr val="000000"/>
                </a:solidFill>
              </a:rPr>
              <a:t>He who overcomes </a:t>
            </a:r>
            <a:r>
              <a:rPr lang="en-US">
                <a:solidFill>
                  <a:srgbClr val="FF0000"/>
                </a:solidFill>
              </a:rPr>
              <a:t>will inherit these things, and I will be his God and he will be My son</a:t>
            </a:r>
            <a:r>
              <a:rPr lang="en-US">
                <a:solidFill>
                  <a:srgbClr val="000000"/>
                </a:solidFill>
              </a:rPr>
              <a:t> (21:7)</a:t>
            </a:r>
          </a:p>
        </p:txBody>
      </p:sp>
      <p:sp>
        <p:nvSpPr>
          <p:cNvPr id="34"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
        <p:nvSpPr>
          <p:cNvPr id="8" name="TextBox 7"/>
          <p:cNvSpPr txBox="1"/>
          <p:nvPr/>
        </p:nvSpPr>
        <p:spPr>
          <a:xfrm>
            <a:off x="48761" y="2636005"/>
            <a:ext cx="3017384" cy="4154984"/>
          </a:xfrm>
          <a:prstGeom prst="rect">
            <a:avLst/>
          </a:prstGeom>
          <a:solidFill>
            <a:schemeClr val="tx1"/>
          </a:solidFill>
        </p:spPr>
        <p:txBody>
          <a:bodyPr wrap="square">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All Saints</a:t>
            </a: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 “</a:t>
            </a:r>
            <a:r>
              <a:rPr lang="en-SG" sz="2400" b="1" dirty="0">
                <a:solidFill>
                  <a:srgbClr val="FFFFFF"/>
                </a:solidFill>
                <a:effectLst>
                  <a:outerShdw blurRad="38100" dist="38100" dir="2700000" algn="tl">
                    <a:srgbClr val="000000">
                      <a:alpha val="43137"/>
                    </a:srgbClr>
                  </a:outerShdw>
                </a:effectLst>
                <a:latin typeface="Arial"/>
                <a:ea typeface="ＭＳ Ｐゴシック" charset="0"/>
                <a:cs typeface="Arial"/>
              </a:rPr>
              <a:t>He said to me: “It is done. I am the Alpha and the Omega, the Beginning and the End. To him who is thirsty I will give to drink without cost from the spring of the water of life</a:t>
            </a: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 (21:6).</a:t>
            </a:r>
          </a:p>
        </p:txBody>
      </p:sp>
      <p:sp>
        <p:nvSpPr>
          <p:cNvPr id="14" name="TextBox 13"/>
          <p:cNvSpPr txBox="1"/>
          <p:nvPr/>
        </p:nvSpPr>
        <p:spPr>
          <a:xfrm>
            <a:off x="6282395" y="730930"/>
            <a:ext cx="2808288" cy="6081831"/>
          </a:xfrm>
          <a:prstGeom prst="rect">
            <a:avLst/>
          </a:prstGeom>
          <a:solidFill>
            <a:schemeClr val="tx1"/>
          </a:solidFill>
        </p:spPr>
        <p:txBody>
          <a:bodyPr wrap="square">
            <a:spAutoFit/>
          </a:bodyPr>
          <a:lstStyle>
            <a:defPPr>
              <a:defRPr lang="en-US"/>
            </a:defPPr>
            <a:lvl1pPr defTabSz="914400" eaLnBrk="0" fontAlgn="base" hangingPunct="0">
              <a:spcBef>
                <a:spcPct val="0"/>
              </a:spcBef>
              <a:spcAft>
                <a:spcPct val="0"/>
              </a:spcAft>
              <a:defRPr sz="2400" b="1">
                <a:solidFill>
                  <a:srgbClr val="FFFFFF"/>
                </a:solidFill>
                <a:effectLst>
                  <a:outerShdw blurRad="38100" dist="38100" dir="2700000" algn="tl">
                    <a:srgbClr val="000000">
                      <a:alpha val="43137"/>
                    </a:srgbClr>
                  </a:outerShdw>
                </a:effectLst>
                <a:latin typeface="Arial"/>
                <a:ea typeface="ＭＳ Ｐゴシック" charset="0"/>
                <a:cs typeface="Arial"/>
              </a:defRPr>
            </a:lvl1pPr>
          </a:lstStyle>
          <a:p>
            <a:r>
              <a:rPr lang="en-US" dirty="0">
                <a:solidFill>
                  <a:srgbClr val="FFFF00"/>
                </a:solidFill>
              </a:rPr>
              <a:t>Unbelievers</a:t>
            </a:r>
            <a:r>
              <a:rPr lang="en-US" dirty="0"/>
              <a:t>: “</a:t>
            </a:r>
            <a:r>
              <a:rPr lang="en-SG" dirty="0">
                <a:effectLst/>
              </a:rPr>
              <a:t>But the cowardly, the unbelieving, the vile, the murderers, the sexually immoral, those who practice magic arts, the idolaters and all liars—their place will be in the fiery lake of burning sulphur. This is the second death” (21:8).</a:t>
            </a:r>
          </a:p>
        </p:txBody>
      </p:sp>
    </p:spTree>
    <p:extLst>
      <p:ext uri="{BB962C8B-B14F-4D97-AF65-F5344CB8AC3E}">
        <p14:creationId xmlns:p14="http://schemas.microsoft.com/office/powerpoint/2010/main" val="16467087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p:bldP spid="8" grpId="0" animBg="1"/>
      <p:bldP spid="14" grpId="0" animBg="1"/>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33572" y="3618597"/>
            <a:ext cx="2635138" cy="1938992"/>
          </a:xfrm>
          <a:prstGeom prst="rect">
            <a:avLst/>
          </a:prstGeom>
          <a:noFill/>
        </p:spPr>
        <p:txBody>
          <a:bodyPr wrap="square">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If we all overcome, then why all the warnings and promises?</a:t>
            </a:r>
          </a:p>
        </p:txBody>
      </p:sp>
      <p:sp>
        <p:nvSpPr>
          <p:cNvPr id="14" name="TextBox 13"/>
          <p:cNvSpPr txBox="1"/>
          <p:nvPr/>
        </p:nvSpPr>
        <p:spPr>
          <a:xfrm>
            <a:off x="6728846" y="3958772"/>
            <a:ext cx="2289858" cy="1938992"/>
          </a:xfrm>
          <a:prstGeom prst="rect">
            <a:avLst/>
          </a:prstGeom>
          <a:noFill/>
        </p:spPr>
        <p:txBody>
          <a:bodyPr wrap="square">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His name will not be removed from the book of life (3:5)</a:t>
            </a:r>
          </a:p>
        </p:txBody>
      </p:sp>
      <p:sp>
        <p:nvSpPr>
          <p:cNvPr id="16" name="TextBox 15"/>
          <p:cNvSpPr txBox="1"/>
          <p:nvPr/>
        </p:nvSpPr>
        <p:spPr>
          <a:xfrm>
            <a:off x="5475517" y="692150"/>
            <a:ext cx="3683229" cy="1938992"/>
          </a:xfrm>
          <a:prstGeom prst="rect">
            <a:avLst/>
          </a:prstGeom>
          <a:noFill/>
        </p:spPr>
        <p:txBody>
          <a:bodyPr wrap="square">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“The seven letters deal with Christian works, not salvation (2:2, 9, 13, 19; 3:1, 8, 15)” —Yates, </a:t>
            </a:r>
            <a:r>
              <a:rPr lang="en-US" sz="2400" b="1" i="1" dirty="0">
                <a:solidFill>
                  <a:srgbClr val="FFFFFF"/>
                </a:solidFill>
                <a:effectLst>
                  <a:outerShdw blurRad="38100" dist="38100" dir="2700000" algn="tl">
                    <a:srgbClr val="000000">
                      <a:alpha val="43137"/>
                    </a:srgbClr>
                  </a:outerShdw>
                </a:effectLst>
                <a:latin typeface="Arial"/>
                <a:ea typeface="ＭＳ Ｐゴシック" charset="0"/>
                <a:cs typeface="Arial"/>
              </a:rPr>
              <a:t>BibSac</a:t>
            </a: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 (2006): 227</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163093" y="2428774"/>
            <a:ext cx="3106737"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600" b="1" dirty="0">
                <a:latin typeface="Arial" panose="020B0604020202020204" pitchFamily="34" charset="0"/>
                <a:cs typeface="Arial" panose="020B0604020202020204" pitchFamily="34" charset="0"/>
              </a:rPr>
              <a:t>Are all Christians overcomers?</a:t>
            </a:r>
            <a:endParaRPr lang="en-US" sz="3600" b="1" i="1" dirty="0">
              <a:latin typeface="Arial" panose="020B0604020202020204" pitchFamily="34" charset="0"/>
              <a:cs typeface="Arial" panose="020B0604020202020204" pitchFamily="34" charset="0"/>
            </a:endParaRPr>
          </a:p>
        </p:txBody>
      </p:sp>
      <p:sp>
        <p:nvSpPr>
          <p:cNvPr id="13"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
        <p:nvSpPr>
          <p:cNvPr id="18" name="TextBox 17"/>
          <p:cNvSpPr txBox="1"/>
          <p:nvPr/>
        </p:nvSpPr>
        <p:spPr>
          <a:xfrm>
            <a:off x="24716" y="692150"/>
            <a:ext cx="4820333" cy="1938992"/>
          </a:xfrm>
          <a:prstGeom prst="rect">
            <a:avLst/>
          </a:prstGeom>
          <a:noFill/>
        </p:spPr>
        <p:txBody>
          <a:bodyPr wrap="square">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If all overcome, then none could lose their crown: “I am coming soon. Hold on to what you have, so that no one will take your crown” (3:11).</a:t>
            </a:r>
          </a:p>
        </p:txBody>
      </p:sp>
      <p:sp>
        <p:nvSpPr>
          <p:cNvPr id="15" name="TextBox 14">
            <a:extLst>
              <a:ext uri="{FF2B5EF4-FFF2-40B4-BE49-F238E27FC236}">
                <a16:creationId xmlns:a16="http://schemas.microsoft.com/office/drawing/2014/main" id="{2F77CFD5-0783-264A-B8D6-A1E2F2D84B43}"/>
              </a:ext>
            </a:extLst>
          </p:cNvPr>
          <p:cNvSpPr txBox="1">
            <a:spLocks noChangeArrowheads="1"/>
          </p:cNvSpPr>
          <p:nvPr/>
        </p:nvSpPr>
        <p:spPr bwMode="auto">
          <a:xfrm>
            <a:off x="3181349" y="4090767"/>
            <a:ext cx="3106737"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3600" b="1" i="1" dirty="0">
                <a:latin typeface="Arial" panose="020B0604020202020204" pitchFamily="34" charset="0"/>
                <a:cs typeface="Arial" panose="020B0604020202020204" pitchFamily="34" charset="0"/>
              </a:rPr>
              <a:t>No. Only faithful ones.</a:t>
            </a:r>
          </a:p>
        </p:txBody>
      </p:sp>
    </p:spTree>
    <p:extLst>
      <p:ext uri="{BB962C8B-B14F-4D97-AF65-F5344CB8AC3E}">
        <p14:creationId xmlns:p14="http://schemas.microsoft.com/office/powerpoint/2010/main" val="10988499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strVal val="#ppt_w*0.70"/>
                                          </p:val>
                                        </p:tav>
                                        <p:tav tm="100000">
                                          <p:val>
                                            <p:strVal val="#ppt_w"/>
                                          </p:val>
                                        </p:tav>
                                      </p:tavLst>
                                    </p:anim>
                                    <p:anim calcmode="lin" valueType="num">
                                      <p:cBhvr>
                                        <p:cTn id="21" dur="1000" fill="hold"/>
                                        <p:tgtEl>
                                          <p:spTgt spid="15"/>
                                        </p:tgtEl>
                                        <p:attrNameLst>
                                          <p:attrName>ppt_h</p:attrName>
                                        </p:attrNameLst>
                                      </p:cBhvr>
                                      <p:tavLst>
                                        <p:tav tm="0">
                                          <p:val>
                                            <p:strVal val="#ppt_h"/>
                                          </p:val>
                                        </p:tav>
                                        <p:tav tm="100000">
                                          <p:val>
                                            <p:strVal val="#ppt_h"/>
                                          </p:val>
                                        </p:tav>
                                      </p:tavLst>
                                    </p:anim>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6" grpId="0"/>
      <p:bldP spid="5" grpId="0"/>
      <p:bldP spid="18" grpId="0"/>
      <p:bldP spid="15" grpId="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132138" y="2565400"/>
            <a:ext cx="3106737" cy="267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dirty="0">
                <a:solidFill>
                  <a:srgbClr val="FF0000"/>
                </a:solidFill>
              </a:rPr>
              <a:t>"He who overcomes"</a:t>
            </a:r>
            <a:r>
              <a:rPr lang="en-US" dirty="0">
                <a:solidFill>
                  <a:srgbClr val="000000"/>
                </a:solidFill>
              </a:rPr>
              <a:t> (NAU) is used once for each of the 7 churches, plus 21:7 with a total of 8 times in Revelation</a:t>
            </a:r>
          </a:p>
        </p:txBody>
      </p:sp>
      <p:sp>
        <p:nvSpPr>
          <p:cNvPr id="13"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41383193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691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6914"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4"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06927"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sp>
        <p:nvSpPr>
          <p:cNvPr id="5" name="TextBox 4"/>
          <p:cNvSpPr txBox="1">
            <a:spLocks noChangeArrowheads="1"/>
          </p:cNvSpPr>
          <p:nvPr/>
        </p:nvSpPr>
        <p:spPr bwMode="auto">
          <a:xfrm>
            <a:off x="3132138" y="2705100"/>
            <a:ext cx="3106737" cy="230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a:solidFill>
                  <a:srgbClr val="000000"/>
                </a:solidFill>
              </a:rPr>
              <a:t>To him who overcomes, I will grant to </a:t>
            </a:r>
            <a:r>
              <a:rPr lang="en-US">
                <a:solidFill>
                  <a:srgbClr val="FF0000"/>
                </a:solidFill>
              </a:rPr>
              <a:t>eat of the tree of life</a:t>
            </a:r>
            <a:r>
              <a:rPr lang="en-US">
                <a:solidFill>
                  <a:srgbClr val="000000"/>
                </a:solidFill>
              </a:rPr>
              <a:t> which is in the Paradise of God (2:7)</a:t>
            </a:r>
          </a:p>
        </p:txBody>
      </p:sp>
      <p:sp>
        <p:nvSpPr>
          <p:cNvPr id="19"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657761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6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8962"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808971"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08978"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grpSp>
        <p:nvGrpSpPr>
          <p:cNvPr id="17"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08976"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2:11</a:t>
              </a:r>
            </a:p>
          </p:txBody>
        </p:sp>
      </p:grpSp>
      <p:sp>
        <p:nvSpPr>
          <p:cNvPr id="5" name="TextBox 4"/>
          <p:cNvSpPr txBox="1">
            <a:spLocks noChangeArrowheads="1"/>
          </p:cNvSpPr>
          <p:nvPr/>
        </p:nvSpPr>
        <p:spPr bwMode="auto">
          <a:xfrm>
            <a:off x="3132138" y="2705100"/>
            <a:ext cx="3106737"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a:solidFill>
                  <a:srgbClr val="000000"/>
                </a:solidFill>
              </a:rPr>
              <a:t>He who overcomes will </a:t>
            </a:r>
            <a:r>
              <a:rPr lang="en-US">
                <a:solidFill>
                  <a:srgbClr val="FF0000"/>
                </a:solidFill>
              </a:rPr>
              <a:t>not be hurt by the second death</a:t>
            </a:r>
            <a:r>
              <a:rPr lang="en-US">
                <a:solidFill>
                  <a:srgbClr val="000000"/>
                </a:solidFill>
              </a:rPr>
              <a:t> (2:11)</a:t>
            </a:r>
          </a:p>
        </p:txBody>
      </p:sp>
      <p:sp>
        <p:nvSpPr>
          <p:cNvPr id="21"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23392740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00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1010"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811019"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1027"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grpSp>
        <p:nvGrpSpPr>
          <p:cNvPr id="811020"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1025"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defTabSz="914400" eaLnBrk="0" fontAlgn="base" hangingPunct="0">
                <a:spcBef>
                  <a:spcPct val="0"/>
                </a:spcBef>
                <a:spcAft>
                  <a:spcPct val="0"/>
                </a:spcAft>
                <a:defRPr/>
              </a:pPr>
              <a:r>
                <a:rPr lang="en-US" sz="2400" dirty="0">
                  <a:solidFill>
                    <a:srgbClr val="000000"/>
                  </a:solidFill>
                  <a:latin typeface="Comic Sans MS" charset="0"/>
                  <a:ea typeface="ＭＳ Ｐゴシック" charset="0"/>
                  <a:cs typeface="ＭＳ Ｐゴシック" charset="0"/>
                </a:rPr>
                <a:t>2:17</a:t>
              </a:r>
            </a:p>
          </p:txBody>
        </p:sp>
      </p:grpSp>
      <p:sp>
        <p:nvSpPr>
          <p:cNvPr id="5" name="TextBox 4"/>
          <p:cNvSpPr txBox="1">
            <a:spLocks noChangeArrowheads="1"/>
          </p:cNvSpPr>
          <p:nvPr/>
        </p:nvSpPr>
        <p:spPr bwMode="auto">
          <a:xfrm>
            <a:off x="2771775" y="1125538"/>
            <a:ext cx="3971925" cy="415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a:solidFill>
                  <a:srgbClr val="000000"/>
                </a:solidFill>
              </a:rPr>
              <a:t>To </a:t>
            </a:r>
            <a:br>
              <a:rPr lang="en-US">
                <a:solidFill>
                  <a:srgbClr val="000000"/>
                </a:solidFill>
              </a:rPr>
            </a:br>
            <a:r>
              <a:rPr lang="en-US">
                <a:solidFill>
                  <a:srgbClr val="000000"/>
                </a:solidFill>
              </a:rPr>
              <a:t>him </a:t>
            </a:r>
            <a:br>
              <a:rPr lang="en-US">
                <a:solidFill>
                  <a:srgbClr val="000000"/>
                </a:solidFill>
              </a:rPr>
            </a:br>
            <a:r>
              <a:rPr lang="en-US">
                <a:solidFill>
                  <a:srgbClr val="000000"/>
                </a:solidFill>
              </a:rPr>
              <a:t>who </a:t>
            </a:r>
            <a:br>
              <a:rPr lang="en-US">
                <a:solidFill>
                  <a:srgbClr val="000000"/>
                </a:solidFill>
              </a:rPr>
            </a:br>
            <a:r>
              <a:rPr lang="en-US">
                <a:solidFill>
                  <a:srgbClr val="000000"/>
                </a:solidFill>
              </a:rPr>
              <a:t>overcomes, </a:t>
            </a:r>
            <a:br>
              <a:rPr lang="en-US">
                <a:solidFill>
                  <a:srgbClr val="000000"/>
                </a:solidFill>
              </a:rPr>
            </a:br>
            <a:r>
              <a:rPr lang="en-US">
                <a:solidFill>
                  <a:srgbClr val="000000"/>
                </a:solidFill>
              </a:rPr>
              <a:t>to him I will give some of the </a:t>
            </a:r>
            <a:r>
              <a:rPr lang="en-US">
                <a:solidFill>
                  <a:srgbClr val="FF0000"/>
                </a:solidFill>
              </a:rPr>
              <a:t>hidden manna</a:t>
            </a:r>
            <a:r>
              <a:rPr lang="en-US">
                <a:solidFill>
                  <a:srgbClr val="000000"/>
                </a:solidFill>
              </a:rPr>
              <a:t>, and I will give him a </a:t>
            </a:r>
            <a:r>
              <a:rPr lang="en-US">
                <a:solidFill>
                  <a:srgbClr val="FF0000"/>
                </a:solidFill>
              </a:rPr>
              <a:t>white stone</a:t>
            </a:r>
            <a:r>
              <a:rPr lang="en-US">
                <a:solidFill>
                  <a:srgbClr val="000000"/>
                </a:solidFill>
              </a:rPr>
              <a:t>, and a </a:t>
            </a:r>
            <a:r>
              <a:rPr lang="en-US">
                <a:solidFill>
                  <a:srgbClr val="FF0000"/>
                </a:solidFill>
              </a:rPr>
              <a:t>new name</a:t>
            </a:r>
            <a:r>
              <a:rPr lang="en-US">
                <a:solidFill>
                  <a:srgbClr val="000000"/>
                </a:solidFill>
              </a:rPr>
              <a:t> written </a:t>
            </a:r>
            <a:br>
              <a:rPr lang="en-US">
                <a:solidFill>
                  <a:srgbClr val="000000"/>
                </a:solidFill>
              </a:rPr>
            </a:br>
            <a:r>
              <a:rPr lang="en-US">
                <a:solidFill>
                  <a:srgbClr val="000000"/>
                </a:solidFill>
              </a:rPr>
              <a:t>on the stone which </a:t>
            </a:r>
            <a:br>
              <a:rPr lang="en-US">
                <a:solidFill>
                  <a:srgbClr val="000000"/>
                </a:solidFill>
              </a:rPr>
            </a:br>
            <a:r>
              <a:rPr lang="en-US">
                <a:solidFill>
                  <a:srgbClr val="000000"/>
                </a:solidFill>
              </a:rPr>
              <a:t>no one knows but he </a:t>
            </a:r>
            <a:br>
              <a:rPr lang="en-US">
                <a:solidFill>
                  <a:srgbClr val="000000"/>
                </a:solidFill>
              </a:rPr>
            </a:br>
            <a:r>
              <a:rPr lang="en-US">
                <a:solidFill>
                  <a:srgbClr val="000000"/>
                </a:solidFill>
              </a:rPr>
              <a:t>who receives it (2:17)</a:t>
            </a:r>
          </a:p>
        </p:txBody>
      </p:sp>
      <p:sp>
        <p:nvSpPr>
          <p:cNvPr id="25"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35588235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ircle(in)">
                                      <p:cBhvr>
                                        <p:cTn id="1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3057"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3058"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813067"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3078"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grpSp>
        <p:nvGrpSpPr>
          <p:cNvPr id="813068"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3076"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defTabSz="914400" eaLnBrk="0" fontAlgn="base" hangingPunct="0">
                <a:spcBef>
                  <a:spcPct val="0"/>
                </a:spcBef>
                <a:spcAft>
                  <a:spcPct val="0"/>
                </a:spcAft>
                <a:defRPr/>
              </a:pPr>
              <a:r>
                <a:rPr lang="en-US" sz="2400" dirty="0">
                  <a:solidFill>
                    <a:srgbClr val="000000"/>
                  </a:solidFill>
                  <a:latin typeface="Comic Sans MS" charset="0"/>
                  <a:ea typeface="ＭＳ Ｐゴシック" charset="0"/>
                  <a:cs typeface="ＭＳ Ｐゴシック" charset="0"/>
                </a:rPr>
                <a:t>2:17</a:t>
              </a:r>
            </a:p>
          </p:txBody>
        </p:sp>
      </p:grpSp>
      <p:grpSp>
        <p:nvGrpSpPr>
          <p:cNvPr id="25"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3074"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2:26</a:t>
              </a:r>
            </a:p>
          </p:txBody>
        </p:sp>
      </p:grpSp>
      <p:sp>
        <p:nvSpPr>
          <p:cNvPr id="5" name="TextBox 4"/>
          <p:cNvSpPr txBox="1">
            <a:spLocks noChangeArrowheads="1"/>
          </p:cNvSpPr>
          <p:nvPr/>
        </p:nvSpPr>
        <p:spPr bwMode="auto">
          <a:xfrm>
            <a:off x="2976563" y="2636838"/>
            <a:ext cx="3467100" cy="230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a:solidFill>
                  <a:srgbClr val="000000"/>
                </a:solidFill>
              </a:rPr>
              <a:t>He who overcomes, and he who keeps My deeds until the end, TO HIM I WILL GIVE </a:t>
            </a:r>
            <a:r>
              <a:rPr lang="en-US">
                <a:solidFill>
                  <a:srgbClr val="FF0000"/>
                </a:solidFill>
              </a:rPr>
              <a:t>AUTHORITY OVER THE NATIONS</a:t>
            </a:r>
            <a:r>
              <a:rPr lang="en-US">
                <a:solidFill>
                  <a:srgbClr val="000000"/>
                </a:solidFill>
              </a:rPr>
              <a:t> (2:26)</a:t>
            </a:r>
          </a:p>
        </p:txBody>
      </p:sp>
      <p:sp>
        <p:nvSpPr>
          <p:cNvPr id="27"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35853107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in)">
                                      <p:cBhvr>
                                        <p:cTn id="13"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510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5106"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815115"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5129"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grpSp>
        <p:nvGrpSpPr>
          <p:cNvPr id="815116"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5127"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defTabSz="914400" eaLnBrk="0" fontAlgn="base" hangingPunct="0">
                <a:spcBef>
                  <a:spcPct val="0"/>
                </a:spcBef>
                <a:spcAft>
                  <a:spcPct val="0"/>
                </a:spcAft>
                <a:defRPr/>
              </a:pPr>
              <a:r>
                <a:rPr lang="en-US" sz="2400" dirty="0">
                  <a:solidFill>
                    <a:srgbClr val="000000"/>
                  </a:solidFill>
                  <a:latin typeface="Comic Sans MS" charset="0"/>
                  <a:ea typeface="ＭＳ Ｐゴシック" charset="0"/>
                  <a:cs typeface="ＭＳ Ｐゴシック" charset="0"/>
                </a:rPr>
                <a:t>2:17</a:t>
              </a:r>
            </a:p>
          </p:txBody>
        </p:sp>
      </p:grpSp>
      <p:grpSp>
        <p:nvGrpSpPr>
          <p:cNvPr id="815118"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5125"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2:26</a:t>
              </a:r>
            </a:p>
          </p:txBody>
        </p:sp>
      </p:grpSp>
      <p:grpSp>
        <p:nvGrpSpPr>
          <p:cNvPr id="28"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5123"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3:5</a:t>
              </a:r>
            </a:p>
          </p:txBody>
        </p:sp>
      </p:grpSp>
      <p:sp>
        <p:nvSpPr>
          <p:cNvPr id="5" name="TextBox 4"/>
          <p:cNvSpPr txBox="1">
            <a:spLocks noChangeArrowheads="1"/>
          </p:cNvSpPr>
          <p:nvPr/>
        </p:nvSpPr>
        <p:spPr bwMode="auto">
          <a:xfrm>
            <a:off x="2555875" y="1741488"/>
            <a:ext cx="4332288" cy="341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a:solidFill>
                  <a:srgbClr val="000000"/>
                </a:solidFill>
              </a:rPr>
              <a:t>He </a:t>
            </a:r>
            <a:br>
              <a:rPr lang="en-US">
                <a:solidFill>
                  <a:srgbClr val="000000"/>
                </a:solidFill>
              </a:rPr>
            </a:br>
            <a:r>
              <a:rPr lang="en-US">
                <a:solidFill>
                  <a:srgbClr val="000000"/>
                </a:solidFill>
              </a:rPr>
              <a:t>who </a:t>
            </a:r>
            <a:br>
              <a:rPr lang="en-US">
                <a:solidFill>
                  <a:srgbClr val="000000"/>
                </a:solidFill>
              </a:rPr>
            </a:br>
            <a:r>
              <a:rPr lang="en-US">
                <a:solidFill>
                  <a:srgbClr val="000000"/>
                </a:solidFill>
              </a:rPr>
              <a:t>overcomes will thus be </a:t>
            </a:r>
            <a:r>
              <a:rPr lang="en-US">
                <a:solidFill>
                  <a:srgbClr val="FF0000"/>
                </a:solidFill>
              </a:rPr>
              <a:t>clothed in white garments</a:t>
            </a:r>
            <a:r>
              <a:rPr lang="en-US">
                <a:solidFill>
                  <a:srgbClr val="000000"/>
                </a:solidFill>
              </a:rPr>
              <a:t>; and I will </a:t>
            </a:r>
            <a:r>
              <a:rPr lang="en-US">
                <a:solidFill>
                  <a:srgbClr val="FF0000"/>
                </a:solidFill>
              </a:rPr>
              <a:t>not erase his name</a:t>
            </a:r>
            <a:r>
              <a:rPr lang="en-US">
                <a:solidFill>
                  <a:srgbClr val="000000"/>
                </a:solidFill>
              </a:rPr>
              <a:t> from the book of life, and I</a:t>
            </a:r>
            <a:br>
              <a:rPr lang="en-US">
                <a:solidFill>
                  <a:srgbClr val="000000"/>
                </a:solidFill>
              </a:rPr>
            </a:br>
            <a:r>
              <a:rPr lang="en-US">
                <a:solidFill>
                  <a:srgbClr val="000000"/>
                </a:solidFill>
              </a:rPr>
              <a:t> will </a:t>
            </a:r>
            <a:r>
              <a:rPr lang="en-US">
                <a:solidFill>
                  <a:srgbClr val="FF0000"/>
                </a:solidFill>
              </a:rPr>
              <a:t>confess his name</a:t>
            </a:r>
            <a:r>
              <a:rPr lang="en-US">
                <a:solidFill>
                  <a:srgbClr val="000000"/>
                </a:solidFill>
              </a:rPr>
              <a:t> </a:t>
            </a:r>
            <a:br>
              <a:rPr lang="en-US">
                <a:solidFill>
                  <a:srgbClr val="000000"/>
                </a:solidFill>
              </a:rPr>
            </a:br>
            <a:r>
              <a:rPr lang="en-US">
                <a:solidFill>
                  <a:srgbClr val="000000"/>
                </a:solidFill>
              </a:rPr>
              <a:t>before My Father and before His angels (3:5)</a:t>
            </a:r>
          </a:p>
        </p:txBody>
      </p:sp>
      <p:sp>
        <p:nvSpPr>
          <p:cNvPr id="30"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34798602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circle(in)">
                                      <p:cBhvr>
                                        <p:cTn id="1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7154"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817163"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7180"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grpSp>
        <p:nvGrpSpPr>
          <p:cNvPr id="817164"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7178"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defTabSz="914400" eaLnBrk="0" fontAlgn="base" hangingPunct="0">
                <a:spcBef>
                  <a:spcPct val="0"/>
                </a:spcBef>
                <a:spcAft>
                  <a:spcPct val="0"/>
                </a:spcAft>
                <a:defRPr/>
              </a:pPr>
              <a:r>
                <a:rPr lang="en-US" sz="2400" dirty="0">
                  <a:solidFill>
                    <a:srgbClr val="000000"/>
                  </a:solidFill>
                  <a:latin typeface="Comic Sans MS" charset="0"/>
                  <a:ea typeface="ＭＳ Ｐゴシック" charset="0"/>
                  <a:cs typeface="ＭＳ Ｐゴシック" charset="0"/>
                </a:rPr>
                <a:t>2:17</a:t>
              </a:r>
            </a:p>
          </p:txBody>
        </p:sp>
      </p:grpSp>
      <p:grpSp>
        <p:nvGrpSpPr>
          <p:cNvPr id="817166"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7176"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2:26</a:t>
              </a:r>
            </a:p>
          </p:txBody>
        </p:sp>
      </p:grpSp>
      <p:grpSp>
        <p:nvGrpSpPr>
          <p:cNvPr id="817167"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7174"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3:5</a:t>
              </a:r>
            </a:p>
          </p:txBody>
        </p:sp>
      </p:grpSp>
      <p:grpSp>
        <p:nvGrpSpPr>
          <p:cNvPr id="31"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7172"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3:12</a:t>
              </a:r>
            </a:p>
          </p:txBody>
        </p:sp>
      </p:grpSp>
      <p:sp>
        <p:nvSpPr>
          <p:cNvPr id="5" name="TextBox 4"/>
          <p:cNvSpPr txBox="1">
            <a:spLocks noChangeArrowheads="1"/>
          </p:cNvSpPr>
          <p:nvPr/>
        </p:nvSpPr>
        <p:spPr bwMode="auto">
          <a:xfrm>
            <a:off x="2627313" y="2203450"/>
            <a:ext cx="4248150" cy="3170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sz="2000">
                <a:solidFill>
                  <a:srgbClr val="000000"/>
                </a:solidFill>
              </a:rPr>
              <a:t>He who </a:t>
            </a:r>
            <a:br>
              <a:rPr lang="en-US" sz="2000">
                <a:solidFill>
                  <a:srgbClr val="000000"/>
                </a:solidFill>
              </a:rPr>
            </a:br>
            <a:r>
              <a:rPr lang="en-US" sz="2000">
                <a:solidFill>
                  <a:srgbClr val="000000"/>
                </a:solidFill>
              </a:rPr>
              <a:t>overcomes, I will </a:t>
            </a:r>
            <a:r>
              <a:rPr lang="en-US" sz="2000">
                <a:solidFill>
                  <a:srgbClr val="FF0000"/>
                </a:solidFill>
              </a:rPr>
              <a:t>make him a pillar</a:t>
            </a:r>
            <a:r>
              <a:rPr lang="en-US" sz="2000">
                <a:solidFill>
                  <a:srgbClr val="000000"/>
                </a:solidFill>
              </a:rPr>
              <a:t> in the temple of My God, and he will </a:t>
            </a:r>
            <a:r>
              <a:rPr lang="en-US" sz="2000">
                <a:solidFill>
                  <a:srgbClr val="FF0000"/>
                </a:solidFill>
              </a:rPr>
              <a:t>not go out from it anymore</a:t>
            </a:r>
            <a:r>
              <a:rPr lang="en-US" sz="2000">
                <a:solidFill>
                  <a:srgbClr val="000000"/>
                </a:solidFill>
              </a:rPr>
              <a:t>; and I will </a:t>
            </a:r>
            <a:r>
              <a:rPr lang="en-US" sz="2000">
                <a:solidFill>
                  <a:srgbClr val="FF0000"/>
                </a:solidFill>
              </a:rPr>
              <a:t>write on him the name of My God</a:t>
            </a:r>
            <a:r>
              <a:rPr lang="en-US" sz="2000">
                <a:solidFill>
                  <a:srgbClr val="000000"/>
                </a:solidFill>
              </a:rPr>
              <a:t>, and the </a:t>
            </a:r>
            <a:r>
              <a:rPr lang="en-US" sz="2000">
                <a:solidFill>
                  <a:srgbClr val="FF0000"/>
                </a:solidFill>
              </a:rPr>
              <a:t>name of the city </a:t>
            </a:r>
            <a:r>
              <a:rPr lang="en-US" sz="2000">
                <a:solidFill>
                  <a:srgbClr val="000000"/>
                </a:solidFill>
              </a:rPr>
              <a:t>of My God, the new Jerusalem, which comes </a:t>
            </a:r>
            <a:br>
              <a:rPr lang="en-US" sz="2000">
                <a:solidFill>
                  <a:srgbClr val="000000"/>
                </a:solidFill>
              </a:rPr>
            </a:br>
            <a:r>
              <a:rPr lang="en-US" sz="2000">
                <a:solidFill>
                  <a:srgbClr val="000000"/>
                </a:solidFill>
              </a:rPr>
              <a:t>down out of heaven from My </a:t>
            </a:r>
            <a:br>
              <a:rPr lang="en-US" sz="2000">
                <a:solidFill>
                  <a:srgbClr val="000000"/>
                </a:solidFill>
              </a:rPr>
            </a:br>
            <a:r>
              <a:rPr lang="en-US" sz="2000">
                <a:solidFill>
                  <a:srgbClr val="000000"/>
                </a:solidFill>
              </a:rPr>
              <a:t>God, </a:t>
            </a:r>
            <a:r>
              <a:rPr lang="en-US" sz="2000">
                <a:solidFill>
                  <a:srgbClr val="FF0000"/>
                </a:solidFill>
              </a:rPr>
              <a:t>and My new name</a:t>
            </a:r>
            <a:r>
              <a:rPr lang="en-US" sz="2000">
                <a:solidFill>
                  <a:srgbClr val="000000"/>
                </a:solidFill>
              </a:rPr>
              <a:t> (3:12)</a:t>
            </a:r>
          </a:p>
        </p:txBody>
      </p:sp>
      <p:sp>
        <p:nvSpPr>
          <p:cNvPr id="33"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2767989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circle(in)">
                                      <p:cBhvr>
                                        <p:cTn id="13"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0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02"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819211"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9231"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grpSp>
        <p:nvGrpSpPr>
          <p:cNvPr id="819212"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9229"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defTabSz="914400" eaLnBrk="0" fontAlgn="base" hangingPunct="0">
                <a:spcBef>
                  <a:spcPct val="0"/>
                </a:spcBef>
                <a:spcAft>
                  <a:spcPct val="0"/>
                </a:spcAft>
                <a:defRPr/>
              </a:pPr>
              <a:r>
                <a:rPr lang="en-US" sz="2400" dirty="0">
                  <a:solidFill>
                    <a:srgbClr val="000000"/>
                  </a:solidFill>
                  <a:latin typeface="Comic Sans MS" charset="0"/>
                  <a:ea typeface="ＭＳ Ｐゴシック" charset="0"/>
                  <a:cs typeface="ＭＳ Ｐゴシック" charset="0"/>
                </a:rPr>
                <a:t>2:17</a:t>
              </a:r>
            </a:p>
          </p:txBody>
        </p:sp>
      </p:grpSp>
      <p:grpSp>
        <p:nvGrpSpPr>
          <p:cNvPr id="819214"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9227"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2:26</a:t>
              </a:r>
            </a:p>
          </p:txBody>
        </p:sp>
      </p:grpSp>
      <p:grpSp>
        <p:nvGrpSpPr>
          <p:cNvPr id="819215"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9225"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3:5</a:t>
              </a:r>
            </a:p>
          </p:txBody>
        </p:sp>
      </p:grpSp>
      <p:grpSp>
        <p:nvGrpSpPr>
          <p:cNvPr id="819216"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9223"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3:12</a:t>
              </a:r>
            </a:p>
          </p:txBody>
        </p:sp>
      </p:grpSp>
      <p:grpSp>
        <p:nvGrpSpPr>
          <p:cNvPr id="34" name="Group 33"/>
          <p:cNvGrpSpPr>
            <a:grpSpLocks/>
          </p:cNvGrpSpPr>
          <p:nvPr/>
        </p:nvGrpSpPr>
        <p:grpSpPr bwMode="auto">
          <a:xfrm>
            <a:off x="3563938" y="5373688"/>
            <a:ext cx="1728787" cy="1295400"/>
            <a:chOff x="1115616" y="5157192"/>
            <a:chExt cx="1728192" cy="1296144"/>
          </a:xfrm>
        </p:grpSpPr>
        <p:sp>
          <p:nvSpPr>
            <p:cNvPr id="35" name="5-Point Star 34"/>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9221" name="TextBox 35"/>
            <p:cNvSpPr txBox="1">
              <a:spLocks noChangeArrowheads="1"/>
            </p:cNvSpPr>
            <p:nvPr/>
          </p:nvSpPr>
          <p:spPr bwMode="auto">
            <a:xfrm>
              <a:off x="1619672" y="5631631"/>
              <a:ext cx="7909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3:21</a:t>
              </a:r>
            </a:p>
          </p:txBody>
        </p:sp>
      </p:grpSp>
      <p:sp>
        <p:nvSpPr>
          <p:cNvPr id="5" name="TextBox 4"/>
          <p:cNvSpPr txBox="1">
            <a:spLocks noChangeArrowheads="1"/>
          </p:cNvSpPr>
          <p:nvPr/>
        </p:nvSpPr>
        <p:spPr bwMode="auto">
          <a:xfrm>
            <a:off x="3059113" y="2565400"/>
            <a:ext cx="3313112" cy="267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a:solidFill>
                  <a:srgbClr val="000000"/>
                </a:solidFill>
              </a:rPr>
              <a:t>He who overcomes, I will grant to him to </a:t>
            </a:r>
            <a:r>
              <a:rPr lang="en-US">
                <a:solidFill>
                  <a:srgbClr val="FF0000"/>
                </a:solidFill>
              </a:rPr>
              <a:t>sit down with Me on My throne</a:t>
            </a:r>
            <a:r>
              <a:rPr lang="en-US">
                <a:solidFill>
                  <a:srgbClr val="000000"/>
                </a:solidFill>
              </a:rPr>
              <a:t>, as I also overcame and sat down with My Father on His throne (3:21)</a:t>
            </a:r>
          </a:p>
        </p:txBody>
      </p:sp>
      <p:sp>
        <p:nvSpPr>
          <p:cNvPr id="36"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42114379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circle(in)">
                                      <p:cBhvr>
                                        <p:cTn id="13"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hidden="1"/>
          <p:cNvSpPr>
            <a:spLocks noGrp="1" noChangeArrowheads="1"/>
          </p:cNvSpPr>
          <p:nvPr>
            <p:ph type="title"/>
          </p:nvPr>
        </p:nvSpPr>
        <p:spPr/>
        <p:txBody>
          <a:bodyPr/>
          <a:lstStyle/>
          <a:p>
            <a:r>
              <a:rPr lang="en-US">
                <a:solidFill>
                  <a:schemeClr val="bg1"/>
                </a:solidFill>
              </a:rPr>
              <a:t>Sardis Temple of Artemis from above</a:t>
            </a:r>
          </a:p>
        </p:txBody>
      </p:sp>
      <p:pic>
        <p:nvPicPr>
          <p:cNvPr id="17411" name="Picture 3" descr="Sardis Temple of Artemis from above2,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7412" name="Text Box 4"/>
          <p:cNvSpPr txBox="1">
            <a:spLocks noChangeArrowheads="1"/>
          </p:cNvSpPr>
          <p:nvPr/>
        </p:nvSpPr>
        <p:spPr bwMode="auto">
          <a:xfrm>
            <a:off x="0" y="6175244"/>
            <a:ext cx="9144000" cy="682756"/>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4000" b="1">
                <a:solidFill>
                  <a:srgbClr val="FFFFFF"/>
                </a:solidFill>
                <a:latin typeface="Arial" charset="0"/>
                <a:ea typeface="ＭＳ Ｐゴシック" charset="0"/>
              </a:defRPr>
            </a:lvl1pPr>
          </a:lstStyle>
          <a:p>
            <a:r>
              <a:rPr lang="en-US" sz="3600" dirty="0"/>
              <a:t>Sardis Temple of Artemis from Above</a:t>
            </a:r>
          </a:p>
        </p:txBody>
      </p:sp>
    </p:spTree>
    <p:extLst>
      <p:ext uri="{BB962C8B-B14F-4D97-AF65-F5344CB8AC3E}">
        <p14:creationId xmlns:p14="http://schemas.microsoft.com/office/powerpoint/2010/main" val="2073510244"/>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24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1250"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821259"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21278"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grpSp>
        <p:nvGrpSpPr>
          <p:cNvPr id="821260"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21276"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defTabSz="914400" eaLnBrk="0" fontAlgn="base" hangingPunct="0">
                <a:spcBef>
                  <a:spcPct val="0"/>
                </a:spcBef>
                <a:spcAft>
                  <a:spcPct val="0"/>
                </a:spcAft>
                <a:defRPr/>
              </a:pPr>
              <a:r>
                <a:rPr lang="en-US" sz="2400" dirty="0">
                  <a:solidFill>
                    <a:srgbClr val="000000"/>
                  </a:solidFill>
                  <a:latin typeface="Comic Sans MS" charset="0"/>
                  <a:ea typeface="ＭＳ Ｐゴシック" charset="0"/>
                  <a:cs typeface="ＭＳ Ｐゴシック" charset="0"/>
                </a:rPr>
                <a:t>2:17</a:t>
              </a:r>
            </a:p>
          </p:txBody>
        </p:sp>
      </p:grpSp>
      <p:grpSp>
        <p:nvGrpSpPr>
          <p:cNvPr id="821262"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21274"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2:26</a:t>
              </a:r>
            </a:p>
          </p:txBody>
        </p:sp>
      </p:grpSp>
      <p:grpSp>
        <p:nvGrpSpPr>
          <p:cNvPr id="821263"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21272"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3:5</a:t>
              </a:r>
            </a:p>
          </p:txBody>
        </p:sp>
      </p:grpSp>
      <p:grpSp>
        <p:nvGrpSpPr>
          <p:cNvPr id="821264"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21270"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3:12</a:t>
              </a:r>
            </a:p>
          </p:txBody>
        </p:sp>
      </p:grpSp>
      <p:grpSp>
        <p:nvGrpSpPr>
          <p:cNvPr id="821265" name="Group 33"/>
          <p:cNvGrpSpPr>
            <a:grpSpLocks/>
          </p:cNvGrpSpPr>
          <p:nvPr/>
        </p:nvGrpSpPr>
        <p:grpSpPr bwMode="auto">
          <a:xfrm>
            <a:off x="3563938" y="5373688"/>
            <a:ext cx="1728787" cy="1295400"/>
            <a:chOff x="1115616" y="5157192"/>
            <a:chExt cx="1728192" cy="1296144"/>
          </a:xfrm>
        </p:grpSpPr>
        <p:sp>
          <p:nvSpPr>
            <p:cNvPr id="35" name="5-Point Star 34"/>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21268" name="TextBox 35"/>
            <p:cNvSpPr txBox="1">
              <a:spLocks noChangeArrowheads="1"/>
            </p:cNvSpPr>
            <p:nvPr/>
          </p:nvSpPr>
          <p:spPr bwMode="auto">
            <a:xfrm>
              <a:off x="1619672" y="5631631"/>
              <a:ext cx="7909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3:21</a:t>
              </a:r>
            </a:p>
          </p:txBody>
        </p:sp>
      </p:grpSp>
      <p:sp>
        <p:nvSpPr>
          <p:cNvPr id="5" name="TextBox 4"/>
          <p:cNvSpPr txBox="1">
            <a:spLocks noChangeArrowheads="1"/>
          </p:cNvSpPr>
          <p:nvPr/>
        </p:nvSpPr>
        <p:spPr bwMode="auto">
          <a:xfrm>
            <a:off x="3135313" y="2852738"/>
            <a:ext cx="3217862" cy="1938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dirty="0">
                <a:solidFill>
                  <a:srgbClr val="000000"/>
                </a:solidFill>
              </a:rPr>
              <a:t>He who overcomes </a:t>
            </a:r>
            <a:r>
              <a:rPr lang="en-US" dirty="0">
                <a:solidFill>
                  <a:srgbClr val="FF0000"/>
                </a:solidFill>
              </a:rPr>
              <a:t>will inherit these things, and I will be his God and he will be My son</a:t>
            </a:r>
            <a:r>
              <a:rPr lang="en-US" dirty="0">
                <a:solidFill>
                  <a:srgbClr val="000000"/>
                </a:solidFill>
              </a:rPr>
              <a:t> (21:7)</a:t>
            </a:r>
          </a:p>
        </p:txBody>
      </p:sp>
      <p:sp>
        <p:nvSpPr>
          <p:cNvPr id="34"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29717620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956658"/>
            <a:ext cx="9144000" cy="1703372"/>
          </a:xfrm>
          <a:solidFill>
            <a:schemeClr val="tx1"/>
          </a:solidFill>
        </p:spPr>
        <p:txBody>
          <a:bodyPr/>
          <a:lstStyle/>
          <a:p>
            <a:r>
              <a:rPr lang="en-US" sz="6000" b="1" dirty="0">
                <a:latin typeface="Arial" charset="0"/>
                <a:ea typeface="ＭＳ Ｐゴシック" charset="0"/>
              </a:rPr>
              <a:t>How can you cure spiritual </a:t>
            </a:r>
            <a:r>
              <a:rPr lang="en-US" sz="6000" b="1" dirty="0">
                <a:solidFill>
                  <a:srgbClr val="FFFF00"/>
                </a:solidFill>
                <a:latin typeface="Arial" charset="0"/>
                <a:ea typeface="ＭＳ Ｐゴシック" charset="0"/>
              </a:rPr>
              <a:t>apathy</a:t>
            </a:r>
            <a:r>
              <a:rPr lang="en-US" sz="6000" b="1" dirty="0">
                <a:latin typeface="Arial" charset="0"/>
                <a:ea typeface="ＭＳ Ｐゴシック" charset="0"/>
              </a:rPr>
              <a:t>?</a:t>
            </a:r>
          </a:p>
        </p:txBody>
      </p:sp>
      <p:pic>
        <p:nvPicPr>
          <p:cNvPr id="3" name="Picture 2"/>
          <p:cNvPicPr>
            <a:picLocks noChangeAspect="1"/>
          </p:cNvPicPr>
          <p:nvPr/>
        </p:nvPicPr>
        <p:blipFill>
          <a:blip r:embed="rId3"/>
          <a:stretch>
            <a:fillRect/>
          </a:stretch>
        </p:blipFill>
        <p:spPr>
          <a:xfrm>
            <a:off x="1142463" y="332925"/>
            <a:ext cx="6602908" cy="4401939"/>
          </a:xfrm>
          <a:prstGeom prst="rect">
            <a:avLst/>
          </a:prstGeom>
        </p:spPr>
      </p:pic>
    </p:spTree>
    <p:extLst>
      <p:ext uri="{BB962C8B-B14F-4D97-AF65-F5344CB8AC3E}">
        <p14:creationId xmlns:p14="http://schemas.microsoft.com/office/powerpoint/2010/main" val="228592756"/>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16660" y="5057328"/>
            <a:ext cx="9144000" cy="1748142"/>
          </a:xfrm>
          <a:noFill/>
        </p:spPr>
        <p:txBody>
          <a:bodyPr/>
          <a:lstStyle/>
          <a:p>
            <a:r>
              <a:rPr lang="en-US" sz="5400" b="1" dirty="0">
                <a:effectLst>
                  <a:glow rad="152400">
                    <a:schemeClr val="tx1"/>
                  </a:glow>
                </a:effectLst>
                <a:latin typeface="Arial" charset="0"/>
                <a:ea typeface="ＭＳ Ｐゴシック" charset="0"/>
              </a:rPr>
              <a:t>Replace </a:t>
            </a:r>
            <a:r>
              <a:rPr lang="en-US" sz="5400" b="1" dirty="0">
                <a:solidFill>
                  <a:srgbClr val="FFFF00"/>
                </a:solidFill>
                <a:effectLst>
                  <a:glow rad="152400">
                    <a:schemeClr val="tx1"/>
                  </a:glow>
                </a:effectLst>
                <a:latin typeface="Arial" charset="0"/>
                <a:ea typeface="ＭＳ Ｐゴシック" charset="0"/>
              </a:rPr>
              <a:t>self</a:t>
            </a:r>
            <a:r>
              <a:rPr lang="en-US" sz="5400" b="1" dirty="0">
                <a:effectLst>
                  <a:glow rad="152400">
                    <a:schemeClr val="tx1"/>
                  </a:glow>
                </a:effectLst>
                <a:latin typeface="Arial" charset="0"/>
                <a:ea typeface="ＭＳ Ｐゴシック" charset="0"/>
              </a:rPr>
              <a:t>-reliance with </a:t>
            </a:r>
            <a:r>
              <a:rPr lang="en-US" sz="5400" b="1" dirty="0">
                <a:solidFill>
                  <a:srgbClr val="FFFF00"/>
                </a:solidFill>
                <a:effectLst>
                  <a:glow rad="152400">
                    <a:schemeClr val="tx1"/>
                  </a:glow>
                </a:effectLst>
                <a:latin typeface="Arial" charset="0"/>
                <a:ea typeface="ＭＳ Ｐゴシック" charset="0"/>
              </a:rPr>
              <a:t>Christ</a:t>
            </a:r>
            <a:r>
              <a:rPr lang="en-US" sz="5400" b="1" dirty="0">
                <a:effectLst>
                  <a:glow rad="152400">
                    <a:schemeClr val="tx1"/>
                  </a:glow>
                </a:effectLst>
                <a:latin typeface="Arial" charset="0"/>
                <a:ea typeface="ＭＳ Ｐゴシック" charset="0"/>
              </a:rPr>
              <a:t>-reliance </a:t>
            </a:r>
          </a:p>
        </p:txBody>
      </p:sp>
      <p:sp>
        <p:nvSpPr>
          <p:cNvPr id="7" name="Rectangle 2"/>
          <p:cNvSpPr txBox="1">
            <a:spLocks noChangeArrowheads="1"/>
          </p:cNvSpPr>
          <p:nvPr/>
        </p:nvSpPr>
        <p:spPr bwMode="auto">
          <a:xfrm>
            <a:off x="16660" y="20920"/>
            <a:ext cx="9144000" cy="127049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5400" b="1" dirty="0">
                <a:solidFill>
                  <a:srgbClr val="FFFFFF"/>
                </a:solidFill>
                <a:effectLst>
                  <a:glow rad="152400">
                    <a:srgbClr val="000000"/>
                  </a:glow>
                </a:effectLst>
                <a:latin typeface="Arial" charset="0"/>
                <a:ea typeface="ＭＳ Ｐゴシック" charset="0"/>
              </a:rPr>
              <a:t>Main Idea</a:t>
            </a:r>
          </a:p>
        </p:txBody>
      </p:sp>
      <p:pic>
        <p:nvPicPr>
          <p:cNvPr id="2" name="Picture 1"/>
          <p:cNvPicPr>
            <a:picLocks noChangeAspect="1"/>
          </p:cNvPicPr>
          <p:nvPr/>
        </p:nvPicPr>
        <p:blipFill>
          <a:blip r:embed="rId3"/>
          <a:stretch>
            <a:fillRect/>
          </a:stretch>
        </p:blipFill>
        <p:spPr>
          <a:xfrm>
            <a:off x="969160" y="1364623"/>
            <a:ext cx="7239000" cy="3619500"/>
          </a:xfrm>
          <a:prstGeom prst="rect">
            <a:avLst/>
          </a:prstGeom>
        </p:spPr>
      </p:pic>
    </p:spTree>
    <p:extLst>
      <p:ext uri="{BB962C8B-B14F-4D97-AF65-F5344CB8AC3E}">
        <p14:creationId xmlns:p14="http://schemas.microsoft.com/office/powerpoint/2010/main" val="1298227298"/>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11618" name="Rectangle 2"/>
          <p:cNvSpPr>
            <a:spLocks noGrp="1" noChangeArrowheads="1"/>
          </p:cNvSpPr>
          <p:nvPr>
            <p:ph type="ctrTitle"/>
          </p:nvPr>
        </p:nvSpPr>
        <p:spPr>
          <a:xfrm>
            <a:off x="5924859" y="905191"/>
            <a:ext cx="3205768" cy="2891429"/>
          </a:xfrm>
          <a:noFill/>
        </p:spPr>
        <p:txBody>
          <a:bodyPr anchor="t"/>
          <a:lstStyle/>
          <a:p>
            <a:r>
              <a:rPr lang="en-US" sz="8000" b="1" dirty="0">
                <a:solidFill>
                  <a:srgbClr val="FF0000"/>
                </a:solidFill>
                <a:latin typeface="Bradley Hand ITC TT-Bold"/>
                <a:ea typeface="ＭＳ Ｐゴシック" charset="0"/>
                <a:cs typeface="Bradley Hand ITC TT-Bold"/>
              </a:rPr>
              <a:t>Be Hot!</a:t>
            </a:r>
          </a:p>
        </p:txBody>
      </p:sp>
      <p:sp>
        <p:nvSpPr>
          <p:cNvPr id="4" name="Rectangle 2"/>
          <p:cNvSpPr txBox="1">
            <a:spLocks noChangeArrowheads="1"/>
          </p:cNvSpPr>
          <p:nvPr/>
        </p:nvSpPr>
        <p:spPr bwMode="auto">
          <a:xfrm>
            <a:off x="0" y="0"/>
            <a:ext cx="9144000" cy="980728"/>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800" b="1" dirty="0">
                <a:solidFill>
                  <a:srgbClr val="FFFFFF"/>
                </a:solidFill>
                <a:latin typeface="Arial" charset="0"/>
                <a:ea typeface="ＭＳ Ｐゴシック" charset="0"/>
              </a:rPr>
              <a:t>Three "</a:t>
            </a:r>
            <a:r>
              <a:rPr lang="en-US" sz="4800" b="1" dirty="0" err="1">
                <a:solidFill>
                  <a:srgbClr val="FFFFFF"/>
                </a:solidFill>
                <a:latin typeface="Arial" charset="0"/>
                <a:ea typeface="ＭＳ Ｐゴシック" charset="0"/>
              </a:rPr>
              <a:t>Rs</a:t>
            </a:r>
            <a:r>
              <a:rPr lang="en-US" sz="4800" b="1" dirty="0">
                <a:solidFill>
                  <a:srgbClr val="FFFFFF"/>
                </a:solidFill>
                <a:latin typeface="Arial" charset="0"/>
                <a:ea typeface="ＭＳ Ｐゴシック" charset="0"/>
              </a:rPr>
              <a:t>" to cure apathy…</a:t>
            </a: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800" b="1" i="1" dirty="0">
                <a:solidFill>
                  <a:srgbClr val="FFFFFF"/>
                </a:solidFill>
                <a:latin typeface="Arial" charset="0"/>
                <a:ea typeface="ＭＳ Ｐゴシック" charset="0"/>
              </a:rPr>
              <a:t>Rev. 3:14-22</a:t>
            </a:r>
          </a:p>
        </p:txBody>
      </p:sp>
    </p:spTree>
    <p:extLst>
      <p:ext uri="{BB962C8B-B14F-4D97-AF65-F5344CB8AC3E}">
        <p14:creationId xmlns:p14="http://schemas.microsoft.com/office/powerpoint/2010/main" val="411727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238235" y="29451"/>
            <a:ext cx="6905765" cy="6905765"/>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i="1" dirty="0">
                <a:solidFill>
                  <a:srgbClr val="FFFFFF"/>
                </a:solidFill>
                <a:effectLst>
                  <a:glow rad="165100">
                    <a:srgbClr val="000000"/>
                  </a:glow>
                </a:effectLst>
                <a:latin typeface="Arial" charset="0"/>
                <a:ea typeface="ＭＳ Ｐゴシック" charset="0"/>
              </a:rPr>
              <a:t>The first way to cure spiritual apathy is to see the contrast in the…</a:t>
            </a: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i="1" dirty="0">
                <a:solidFill>
                  <a:srgbClr val="FFFFFF"/>
                </a:solidFill>
                <a:effectLst>
                  <a:glow rad="165100">
                    <a:srgbClr val="000000"/>
                  </a:glow>
                </a:effectLst>
                <a:latin typeface="Arial" charset="0"/>
                <a:ea typeface="ＭＳ Ｐゴシック" charset="0"/>
              </a:rPr>
              <a:t>Rev. 3:14</a:t>
            </a:r>
          </a:p>
        </p:txBody>
      </p:sp>
      <p:sp>
        <p:nvSpPr>
          <p:cNvPr id="8" name="Title 7"/>
          <p:cNvSpPr>
            <a:spLocks noGrp="1"/>
          </p:cNvSpPr>
          <p:nvPr>
            <p:ph type="ctrTitle"/>
          </p:nvPr>
        </p:nvSpPr>
        <p:spPr>
          <a:xfrm>
            <a:off x="0" y="2130425"/>
            <a:ext cx="9144000" cy="1470025"/>
          </a:xfrm>
        </p:spPr>
        <p:txBody>
          <a:bodyPr>
            <a:normAutofit fontScale="90000"/>
          </a:bodyPr>
          <a:lstStyle/>
          <a:p>
            <a:r>
              <a:rPr lang="en-US" b="1" dirty="0">
                <a:solidFill>
                  <a:srgbClr val="FFFF00"/>
                </a:solidFill>
                <a:effectLst>
                  <a:glow rad="165100">
                    <a:schemeClr val="tx1"/>
                  </a:glow>
                </a:effectLst>
                <a:latin typeface="Arial" charset="0"/>
                <a:ea typeface="ＭＳ Ｐゴシック" charset="0"/>
              </a:rPr>
              <a:t>I.  Relationship</a:t>
            </a:r>
            <a:r>
              <a:rPr lang="en-US" b="1" dirty="0">
                <a:effectLst>
                  <a:glow rad="165100">
                    <a:schemeClr val="tx1"/>
                  </a:glow>
                </a:effectLst>
                <a:latin typeface="Arial" charset="0"/>
                <a:ea typeface="ＭＳ Ｐゴシック" charset="0"/>
              </a:rPr>
              <a:t>: Our pride falls short of Christ</a:t>
            </a:r>
            <a:r>
              <a:rPr lang="fr-FR" b="1" dirty="0">
                <a:effectLst>
                  <a:glow rad="165100">
                    <a:schemeClr val="tx1"/>
                  </a:glow>
                </a:effectLst>
                <a:latin typeface="Arial" charset="0"/>
                <a:ea typeface="ＭＳ Ｐゴシック" charset="0"/>
              </a:rPr>
              <a:t>'</a:t>
            </a:r>
            <a:r>
              <a:rPr lang="en-US" b="1" dirty="0">
                <a:effectLst>
                  <a:glow rad="165100">
                    <a:schemeClr val="tx1"/>
                  </a:glow>
                </a:effectLst>
                <a:latin typeface="Arial" charset="0"/>
                <a:ea typeface="ＭＳ Ｐゴシック" charset="0"/>
              </a:rPr>
              <a:t>s real </a:t>
            </a:r>
            <a:r>
              <a:rPr lang="en-US" b="1" dirty="0">
                <a:solidFill>
                  <a:srgbClr val="FFFF00"/>
                </a:solidFill>
                <a:effectLst>
                  <a:glow rad="165100">
                    <a:schemeClr val="tx1"/>
                  </a:glow>
                </a:effectLst>
                <a:latin typeface="Arial" charset="0"/>
                <a:ea typeface="ＭＳ Ｐゴシック" charset="0"/>
              </a:rPr>
              <a:t>authority</a:t>
            </a:r>
            <a:br>
              <a:rPr lang="en-US" b="1" dirty="0">
                <a:solidFill>
                  <a:srgbClr val="FFFF00"/>
                </a:solidFill>
                <a:effectLst>
                  <a:glow rad="165100">
                    <a:schemeClr val="tx1"/>
                  </a:glow>
                </a:effectLst>
                <a:latin typeface="Arial" charset="0"/>
                <a:ea typeface="ＭＳ Ｐゴシック" charset="0"/>
              </a:rPr>
            </a:br>
            <a:endParaRPr lang="en-US" dirty="0">
              <a:effectLst>
                <a:glow rad="165100">
                  <a:schemeClr val="tx1"/>
                </a:glow>
              </a:effectLst>
            </a:endParaRPr>
          </a:p>
        </p:txBody>
      </p:sp>
    </p:spTree>
    <p:extLst>
      <p:ext uri="{BB962C8B-B14F-4D97-AF65-F5344CB8AC3E}">
        <p14:creationId xmlns:p14="http://schemas.microsoft.com/office/powerpoint/2010/main" val="863645509"/>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4" name="Rectangle 2"/>
          <p:cNvSpPr txBox="1">
            <a:spLocks noChangeArrowheads="1"/>
          </p:cNvSpPr>
          <p:nvPr/>
        </p:nvSpPr>
        <p:spPr bwMode="auto">
          <a:xfrm>
            <a:off x="0" y="1771718"/>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i="1" dirty="0">
                <a:solidFill>
                  <a:srgbClr val="FFFFFF"/>
                </a:solidFill>
                <a:effectLst>
                  <a:glow rad="165100">
                    <a:srgbClr val="000000"/>
                  </a:glow>
                </a:effectLst>
                <a:latin typeface="Arial" charset="0"/>
                <a:ea typeface="ＭＳ Ｐゴシック" charset="0"/>
              </a:rPr>
              <a:t>The second way to cure spiritual apathy is to heed Christ</a:t>
            </a:r>
            <a:r>
              <a:rPr lang="fr-FR" sz="4000" b="1" i="1" dirty="0">
                <a:solidFill>
                  <a:srgbClr val="FFFFFF"/>
                </a:solidFill>
                <a:effectLst>
                  <a:glow rad="165100">
                    <a:srgbClr val="000000"/>
                  </a:glow>
                </a:effectLst>
                <a:latin typeface="Arial" charset="0"/>
                <a:ea typeface="ＭＳ Ｐゴシック" charset="0"/>
              </a:rPr>
              <a:t>'</a:t>
            </a:r>
            <a:r>
              <a:rPr lang="en-US" sz="4000" b="1" i="1" dirty="0">
                <a:solidFill>
                  <a:srgbClr val="FFFFFF"/>
                </a:solidFill>
                <a:effectLst>
                  <a:glow rad="165100">
                    <a:srgbClr val="000000"/>
                  </a:glow>
                </a:effectLst>
                <a:latin typeface="Arial" charset="0"/>
                <a:ea typeface="ＭＳ Ｐゴシック" charset="0"/>
              </a:rPr>
              <a:t>s…</a:t>
            </a:r>
          </a:p>
        </p:txBody>
      </p:sp>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i="1" dirty="0">
                <a:solidFill>
                  <a:srgbClr val="FFFFFF"/>
                </a:solidFill>
                <a:effectLst>
                  <a:glow rad="165100">
                    <a:srgbClr val="000000"/>
                  </a:glow>
                </a:effectLst>
                <a:latin typeface="Arial" charset="0"/>
                <a:ea typeface="ＭＳ Ｐゴシック" charset="0"/>
              </a:rPr>
              <a:t>Rev. 3:15-16</a:t>
            </a:r>
          </a:p>
        </p:txBody>
      </p:sp>
      <p:sp>
        <p:nvSpPr>
          <p:cNvPr id="8" name="Title 7"/>
          <p:cNvSpPr>
            <a:spLocks noGrp="1"/>
          </p:cNvSpPr>
          <p:nvPr>
            <p:ph type="ctrTitle"/>
          </p:nvPr>
        </p:nvSpPr>
        <p:spPr>
          <a:xfrm>
            <a:off x="0" y="3902143"/>
            <a:ext cx="9144000" cy="1470025"/>
          </a:xfrm>
        </p:spPr>
        <p:txBody>
          <a:bodyPr>
            <a:normAutofit fontScale="90000"/>
          </a:bodyPr>
          <a:lstStyle/>
          <a:p>
            <a:r>
              <a:rPr lang="en-US" b="1" dirty="0">
                <a:solidFill>
                  <a:srgbClr val="FFFF00"/>
                </a:solidFill>
                <a:effectLst>
                  <a:glow rad="165100">
                    <a:schemeClr val="tx1"/>
                  </a:glow>
                </a:effectLst>
                <a:latin typeface="Arial" charset="0"/>
                <a:ea typeface="ＭＳ Ｐゴシック" charset="0"/>
              </a:rPr>
              <a:t>II. Rebuke: </a:t>
            </a:r>
            <a:r>
              <a:rPr lang="en-US" b="1" dirty="0">
                <a:effectLst>
                  <a:glow rad="165100">
                    <a:schemeClr val="tx1"/>
                  </a:glow>
                </a:effectLst>
                <a:latin typeface="Arial" charset="0"/>
                <a:ea typeface="ＭＳ Ｐゴシック" charset="0"/>
              </a:rPr>
              <a:t>Christ responds to apathy with</a:t>
            </a:r>
            <a:r>
              <a:rPr lang="en-US" b="1" dirty="0">
                <a:solidFill>
                  <a:srgbClr val="FFFF00"/>
                </a:solidFill>
                <a:effectLst>
                  <a:glow rad="165100">
                    <a:schemeClr val="tx1"/>
                  </a:glow>
                </a:effectLst>
                <a:latin typeface="Arial" charset="0"/>
                <a:ea typeface="ＭＳ Ｐゴシック" charset="0"/>
              </a:rPr>
              <a:t> discipline </a:t>
            </a:r>
            <a:br>
              <a:rPr lang="en-US" b="1" dirty="0">
                <a:solidFill>
                  <a:srgbClr val="FFFF00"/>
                </a:solidFill>
                <a:effectLst>
                  <a:glow rad="165100">
                    <a:schemeClr val="tx1"/>
                  </a:glow>
                </a:effectLst>
                <a:latin typeface="Arial" charset="0"/>
                <a:ea typeface="ＭＳ Ｐゴシック" charset="0"/>
              </a:rPr>
            </a:br>
            <a:endParaRPr lang="en-US" dirty="0">
              <a:effectLst>
                <a:glow rad="165100">
                  <a:schemeClr val="tx1"/>
                </a:glow>
              </a:effectLst>
            </a:endParaRPr>
          </a:p>
        </p:txBody>
      </p:sp>
    </p:spTree>
    <p:extLst>
      <p:ext uri="{BB962C8B-B14F-4D97-AF65-F5344CB8AC3E}">
        <p14:creationId xmlns:p14="http://schemas.microsoft.com/office/powerpoint/2010/main" val="195925509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a:stretch/>
        </p:blipFill>
        <p:spPr>
          <a:xfrm>
            <a:off x="56353" y="3305160"/>
            <a:ext cx="3996187" cy="2993283"/>
          </a:xfrm>
          <a:prstGeom prst="rect">
            <a:avLst/>
          </a:prstGeom>
        </p:spPr>
      </p:pic>
      <p:sp>
        <p:nvSpPr>
          <p:cNvPr id="4" name="Rectangle 2"/>
          <p:cNvSpPr txBox="1">
            <a:spLocks noChangeArrowheads="1"/>
          </p:cNvSpPr>
          <p:nvPr/>
        </p:nvSpPr>
        <p:spPr bwMode="auto">
          <a:xfrm>
            <a:off x="0" y="0"/>
            <a:ext cx="9144000" cy="17421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i="1" dirty="0">
                <a:solidFill>
                  <a:srgbClr val="FFFFFF"/>
                </a:solidFill>
                <a:effectLst>
                  <a:glow rad="165100">
                    <a:srgbClr val="000000"/>
                  </a:glow>
                </a:effectLst>
                <a:latin typeface="Arial" charset="0"/>
                <a:ea typeface="ＭＳ Ｐゴシック" charset="0"/>
              </a:rPr>
              <a:t>The third way to cure spiritual apathy is to change our…</a:t>
            </a:r>
          </a:p>
        </p:txBody>
      </p:sp>
      <p:sp>
        <p:nvSpPr>
          <p:cNvPr id="8" name="Title 7"/>
          <p:cNvSpPr>
            <a:spLocks noGrp="1"/>
          </p:cNvSpPr>
          <p:nvPr>
            <p:ph type="ctrTitle"/>
          </p:nvPr>
        </p:nvSpPr>
        <p:spPr>
          <a:xfrm>
            <a:off x="0" y="1835135"/>
            <a:ext cx="9144000" cy="1470025"/>
          </a:xfrm>
        </p:spPr>
        <p:txBody>
          <a:bodyPr>
            <a:normAutofit fontScale="90000"/>
          </a:bodyPr>
          <a:lstStyle/>
          <a:p>
            <a:r>
              <a:rPr lang="en-US" b="1" dirty="0">
                <a:solidFill>
                  <a:srgbClr val="FFFF00"/>
                </a:solidFill>
                <a:effectLst>
                  <a:glow rad="165100">
                    <a:schemeClr val="tx1"/>
                  </a:glow>
                </a:effectLst>
                <a:latin typeface="Arial" charset="0"/>
                <a:ea typeface="ＭＳ Ｐゴシック" charset="0"/>
              </a:rPr>
              <a:t>III.  Reliance</a:t>
            </a:r>
            <a:r>
              <a:rPr lang="en-US" b="1" dirty="0">
                <a:effectLst>
                  <a:glow rad="165100">
                    <a:schemeClr val="tx1"/>
                  </a:glow>
                </a:effectLst>
                <a:latin typeface="Arial" charset="0"/>
                <a:ea typeface="ＭＳ Ｐゴシック" charset="0"/>
              </a:rPr>
              <a:t>: Replace self-reliance by receiving Christ</a:t>
            </a:r>
            <a:r>
              <a:rPr lang="fr-FR" b="1" dirty="0">
                <a:effectLst>
                  <a:glow rad="165100">
                    <a:schemeClr val="tx1"/>
                  </a:glow>
                </a:effectLst>
                <a:latin typeface="Arial" charset="0"/>
                <a:ea typeface="ＭＳ Ｐゴシック" charset="0"/>
              </a:rPr>
              <a:t>'</a:t>
            </a:r>
            <a:r>
              <a:rPr lang="en-US" b="1" dirty="0">
                <a:effectLst>
                  <a:glow rad="165100">
                    <a:schemeClr val="tx1"/>
                  </a:glow>
                </a:effectLst>
                <a:latin typeface="Arial" charset="0"/>
                <a:ea typeface="ＭＳ Ｐゴシック" charset="0"/>
              </a:rPr>
              <a:t>s </a:t>
            </a:r>
            <a:r>
              <a:rPr lang="en-US" b="1" dirty="0">
                <a:solidFill>
                  <a:srgbClr val="FFFF00"/>
                </a:solidFill>
                <a:effectLst>
                  <a:glow rad="165100">
                    <a:schemeClr val="tx1"/>
                  </a:glow>
                </a:effectLst>
                <a:latin typeface="Arial" charset="0"/>
                <a:ea typeface="ＭＳ Ｐゴシック" charset="0"/>
              </a:rPr>
              <a:t>riches</a:t>
            </a:r>
            <a:r>
              <a:rPr lang="en-US" b="1" dirty="0">
                <a:effectLst>
                  <a:glow rad="165100">
                    <a:schemeClr val="tx1"/>
                  </a:glow>
                </a:effectLst>
                <a:latin typeface="Arial" charset="0"/>
                <a:ea typeface="ＭＳ Ｐゴシック" charset="0"/>
              </a:rPr>
              <a:t> and rule</a:t>
            </a:r>
            <a:endParaRPr lang="en-US" dirty="0">
              <a:effectLst>
                <a:glow rad="165100">
                  <a:schemeClr val="tx1"/>
                </a:glow>
              </a:effectLst>
            </a:endParaRPr>
          </a:p>
        </p:txBody>
      </p:sp>
      <p:sp>
        <p:nvSpPr>
          <p:cNvPr id="6" name="Right Arrow 5"/>
          <p:cNvSpPr/>
          <p:nvPr/>
        </p:nvSpPr>
        <p:spPr>
          <a:xfrm>
            <a:off x="4052540" y="4229635"/>
            <a:ext cx="1084346" cy="1262486"/>
          </a:xfrm>
          <a:prstGeom prst="righ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Times New Roman"/>
            </a:endParaRPr>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353" y="5469758"/>
            <a:ext cx="1787276" cy="815028"/>
          </a:xfrm>
          <a:prstGeom prst="rect">
            <a:avLst/>
          </a:prstGeom>
        </p:spPr>
      </p:pic>
      <p:sp>
        <p:nvSpPr>
          <p:cNvPr id="5" name="Rectangle 2"/>
          <p:cNvSpPr txBox="1">
            <a:spLocks noChangeArrowheads="1"/>
          </p:cNvSpPr>
          <p:nvPr/>
        </p:nvSpPr>
        <p:spPr bwMode="auto">
          <a:xfrm>
            <a:off x="0" y="5877272"/>
            <a:ext cx="4831378"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i="1" dirty="0">
                <a:solidFill>
                  <a:srgbClr val="FFFFFF"/>
                </a:solidFill>
                <a:effectLst>
                  <a:glow rad="165100">
                    <a:srgbClr val="000000"/>
                  </a:glow>
                </a:effectLst>
                <a:latin typeface="Arial" charset="0"/>
                <a:ea typeface="ＭＳ Ｐゴシック" charset="0"/>
              </a:rPr>
              <a:t>Rev. 3:17-22</a:t>
            </a:r>
          </a:p>
        </p:txBody>
      </p:sp>
      <p:pic>
        <p:nvPicPr>
          <p:cNvPr id="7" name="Picture 6" descr="Rule with Christ.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70455" y="3276600"/>
            <a:ext cx="2336800" cy="3581400"/>
          </a:xfrm>
          <a:prstGeom prst="rect">
            <a:avLst/>
          </a:prstGeom>
        </p:spPr>
      </p:pic>
    </p:spTree>
    <p:extLst>
      <p:ext uri="{BB962C8B-B14F-4D97-AF65-F5344CB8AC3E}">
        <p14:creationId xmlns:p14="http://schemas.microsoft.com/office/powerpoint/2010/main" val="884723328"/>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451014"/>
            <a:ext cx="9144000" cy="1406986"/>
          </a:xfrm>
          <a:solidFill>
            <a:schemeClr val="tx1"/>
          </a:solidFill>
        </p:spPr>
        <p:txBody>
          <a:bodyPr/>
          <a:lstStyle/>
          <a:p>
            <a:r>
              <a:rPr lang="en-US" sz="4000" b="1" dirty="0">
                <a:latin typeface="Arial" charset="0"/>
                <a:ea typeface="ＭＳ Ｐゴシック" charset="0"/>
              </a:rPr>
              <a:t>How are you like luxurious yet lukewarm Laodicea?</a:t>
            </a:r>
          </a:p>
        </p:txBody>
      </p:sp>
      <p:pic>
        <p:nvPicPr>
          <p:cNvPr id="2" name="Picture 1"/>
          <p:cNvPicPr>
            <a:picLocks noChangeAspect="1"/>
          </p:cNvPicPr>
          <p:nvPr/>
        </p:nvPicPr>
        <p:blipFill>
          <a:blip r:embed="rId3"/>
          <a:stretch>
            <a:fillRect/>
          </a:stretch>
        </p:blipFill>
        <p:spPr>
          <a:xfrm>
            <a:off x="-40918" y="436049"/>
            <a:ext cx="9184918" cy="5014965"/>
          </a:xfrm>
          <a:prstGeom prst="rect">
            <a:avLst/>
          </a:prstGeom>
        </p:spPr>
      </p:pic>
      <p:sp>
        <p:nvSpPr>
          <p:cNvPr id="4" name="Rectangle 2"/>
          <p:cNvSpPr txBox="1">
            <a:spLocks noChangeArrowheads="1"/>
          </p:cNvSpPr>
          <p:nvPr/>
        </p:nvSpPr>
        <p:spPr bwMode="auto">
          <a:xfrm>
            <a:off x="2560553" y="1343960"/>
            <a:ext cx="6583447" cy="2251350"/>
          </a:xfrm>
          <a:prstGeom prst="rect">
            <a:avLst/>
          </a:prstGeom>
          <a:solidFill>
            <a:srgbClr val="8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50875" algn="l"/>
            <a:r>
              <a:rPr lang="en-US" sz="6000" b="1" dirty="0">
                <a:solidFill>
                  <a:srgbClr val="FFFFFF"/>
                </a:solidFill>
                <a:effectLst>
                  <a:glow rad="101600">
                    <a:srgbClr val="000000"/>
                  </a:glow>
                </a:effectLst>
                <a:latin typeface="Arial" charset="0"/>
                <a:ea typeface="ＭＳ Ｐゴシック" charset="0"/>
              </a:rPr>
              <a:t>LUKEWARM…</a:t>
            </a:r>
            <a:br>
              <a:rPr lang="en-US" sz="6000" b="1" dirty="0">
                <a:solidFill>
                  <a:srgbClr val="FFFFFF"/>
                </a:solidFill>
                <a:effectLst>
                  <a:glow rad="101600">
                    <a:srgbClr val="000000"/>
                  </a:glow>
                </a:effectLst>
                <a:latin typeface="Arial" charset="0"/>
                <a:ea typeface="ＭＳ Ｐゴシック" charset="0"/>
              </a:rPr>
            </a:br>
            <a:r>
              <a:rPr lang="en-US" sz="4000" b="1" i="1" dirty="0">
                <a:solidFill>
                  <a:srgbClr val="FFFFFF"/>
                </a:solidFill>
                <a:effectLst>
                  <a:glow rad="101600">
                    <a:srgbClr val="000000"/>
                  </a:glow>
                </a:effectLst>
                <a:latin typeface="Arial" charset="0"/>
                <a:ea typeface="ＭＳ Ｐゴシック" charset="0"/>
              </a:rPr>
              <a:t>AND LOVING IT</a:t>
            </a:r>
            <a:endParaRPr lang="en-US" sz="4800" b="1" i="1" dirty="0">
              <a:solidFill>
                <a:srgbClr val="FFFFFF"/>
              </a:solidFill>
              <a:effectLst>
                <a:glow rad="101600">
                  <a:srgbClr val="000000"/>
                </a:glow>
              </a:effectLst>
              <a:latin typeface="Arial" charset="0"/>
              <a:ea typeface="ＭＳ Ｐゴシック" charset="0"/>
            </a:endParaRPr>
          </a:p>
        </p:txBody>
      </p:sp>
    </p:spTree>
    <p:extLst>
      <p:ext uri="{BB962C8B-B14F-4D97-AF65-F5344CB8AC3E}">
        <p14:creationId xmlns:p14="http://schemas.microsoft.com/office/powerpoint/2010/main" val="389243391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03218"/>
            <a:ext cx="9144000" cy="980728"/>
          </a:xfrm>
          <a:solidFill>
            <a:schemeClr val="tx1"/>
          </a:solidFill>
        </p:spPr>
        <p:txBody>
          <a:bodyPr/>
          <a:lstStyle/>
          <a:p>
            <a:r>
              <a:rPr lang="en-US" b="1" dirty="0">
                <a:latin typeface="Arial" charset="0"/>
                <a:ea typeface="ＭＳ Ｐゴシック" charset="0"/>
              </a:rPr>
              <a:t>What does lukewarm look like?</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17312"/>
            <a:ext cx="9144000" cy="4435240"/>
          </a:xfrm>
          <a:prstGeom prst="rect">
            <a:avLst/>
          </a:prstGeom>
        </p:spPr>
      </p:pic>
      <p:sp>
        <p:nvSpPr>
          <p:cNvPr id="5" name="Rectangle 2"/>
          <p:cNvSpPr txBox="1">
            <a:spLocks noChangeArrowheads="1"/>
          </p:cNvSpPr>
          <p:nvPr/>
        </p:nvSpPr>
        <p:spPr bwMode="auto">
          <a:xfrm>
            <a:off x="5149215" y="1592468"/>
            <a:ext cx="3994785" cy="356307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b="1" dirty="0">
                <a:solidFill>
                  <a:srgbClr val="FFFFFF"/>
                </a:solidFill>
                <a:effectLst>
                  <a:glow rad="152400">
                    <a:srgbClr val="000000"/>
                  </a:glow>
                </a:effectLst>
                <a:latin typeface="Arial" charset="0"/>
                <a:ea typeface="ＭＳ Ｐゴシック" charset="0"/>
              </a:rPr>
              <a:t>Loss of spiritual passion</a:t>
            </a:r>
          </a:p>
        </p:txBody>
      </p:sp>
    </p:spTree>
    <p:extLst>
      <p:ext uri="{BB962C8B-B14F-4D97-AF65-F5344CB8AC3E}">
        <p14:creationId xmlns:p14="http://schemas.microsoft.com/office/powerpoint/2010/main" val="1906227695"/>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44000" cy="6087291"/>
          </a:xfrm>
          <a:prstGeom prst="rect">
            <a:avLst/>
          </a:prstGeom>
        </p:spPr>
      </p:pic>
      <p:sp>
        <p:nvSpPr>
          <p:cNvPr id="111618" name="Rectangle 2"/>
          <p:cNvSpPr>
            <a:spLocks noGrp="1" noChangeArrowheads="1"/>
          </p:cNvSpPr>
          <p:nvPr>
            <p:ph type="ctrTitle"/>
          </p:nvPr>
        </p:nvSpPr>
        <p:spPr>
          <a:xfrm>
            <a:off x="0" y="5872248"/>
            <a:ext cx="9144000" cy="980728"/>
          </a:xfrm>
          <a:solidFill>
            <a:schemeClr val="tx1"/>
          </a:solidFill>
        </p:spPr>
        <p:txBody>
          <a:bodyPr/>
          <a:lstStyle/>
          <a:p>
            <a:r>
              <a:rPr lang="en-US" b="1" dirty="0">
                <a:latin typeface="Arial" charset="0"/>
                <a:ea typeface="ＭＳ Ｐゴシック" charset="0"/>
              </a:rPr>
              <a:t>What does lukewarm look like?</a:t>
            </a:r>
          </a:p>
        </p:txBody>
      </p:sp>
      <p:sp>
        <p:nvSpPr>
          <p:cNvPr id="5" name="Rectangle 2"/>
          <p:cNvSpPr txBox="1">
            <a:spLocks noChangeArrowheads="1"/>
          </p:cNvSpPr>
          <p:nvPr/>
        </p:nvSpPr>
        <p:spPr bwMode="auto">
          <a:xfrm>
            <a:off x="96634" y="584649"/>
            <a:ext cx="4293314" cy="98072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r>
              <a:rPr lang="en-US" b="1" dirty="0">
                <a:solidFill>
                  <a:srgbClr val="000000"/>
                </a:solidFill>
                <a:latin typeface="Arial" charset="0"/>
                <a:ea typeface="ＭＳ Ｐゴシック" charset="0"/>
              </a:rPr>
              <a:t>Not listening</a:t>
            </a:r>
          </a:p>
        </p:txBody>
      </p:sp>
    </p:spTree>
    <p:extLst>
      <p:ext uri="{BB962C8B-B14F-4D97-AF65-F5344CB8AC3E}">
        <p14:creationId xmlns:p14="http://schemas.microsoft.com/office/powerpoint/2010/main" val="16096618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hidden="1"/>
          <p:cNvSpPr>
            <a:spLocks noGrp="1" noChangeArrowheads="1"/>
          </p:cNvSpPr>
          <p:nvPr>
            <p:ph type="title"/>
          </p:nvPr>
        </p:nvSpPr>
        <p:spPr/>
        <p:txBody>
          <a:bodyPr/>
          <a:lstStyle/>
          <a:p>
            <a:r>
              <a:rPr lang="en-US">
                <a:solidFill>
                  <a:schemeClr val="bg1"/>
                </a:solidFill>
              </a:rPr>
              <a:t>Sardis Temple of Artemis from above</a:t>
            </a:r>
          </a:p>
        </p:txBody>
      </p:sp>
      <p:pic>
        <p:nvPicPr>
          <p:cNvPr id="18435" name="Picture 3" descr="Sardis Temple of Artemis from above3,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8436" name="Text Box 4"/>
          <p:cNvSpPr txBox="1">
            <a:spLocks noChangeArrowheads="1"/>
          </p:cNvSpPr>
          <p:nvPr/>
        </p:nvSpPr>
        <p:spPr bwMode="auto">
          <a:xfrm>
            <a:off x="0" y="6175244"/>
            <a:ext cx="9144000" cy="682756"/>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en-US" dirty="0"/>
              <a:t>Sardis Temple of Artemis from Above</a:t>
            </a:r>
          </a:p>
        </p:txBody>
      </p:sp>
    </p:spTree>
    <p:extLst>
      <p:ext uri="{BB962C8B-B14F-4D97-AF65-F5344CB8AC3E}">
        <p14:creationId xmlns:p14="http://schemas.microsoft.com/office/powerpoint/2010/main" val="3802039034"/>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2"/>
          <p:cNvSpPr txBox="1">
            <a:spLocks noChangeArrowheads="1"/>
          </p:cNvSpPr>
          <p:nvPr/>
        </p:nvSpPr>
        <p:spPr bwMode="auto">
          <a:xfrm>
            <a:off x="1765300" y="2514600"/>
            <a:ext cx="5867400" cy="395112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dirty="0">
                <a:solidFill>
                  <a:srgbClr val="FFFFFF"/>
                </a:solidFill>
                <a:effectLst>
                  <a:glow rad="152400">
                    <a:srgbClr val="000000"/>
                  </a:glow>
                </a:effectLst>
                <a:latin typeface="Arial" charset="0"/>
                <a:ea typeface="ＭＳ Ｐゴシック" charset="0"/>
              </a:rPr>
              <a:t>"To be satisfied with where you are spiritually is to commit spiritual suicide!"</a:t>
            </a:r>
            <a:br>
              <a:rPr lang="en-US" sz="4000" b="1" dirty="0">
                <a:solidFill>
                  <a:srgbClr val="FFFFFF"/>
                </a:solidFill>
                <a:effectLst>
                  <a:glow rad="152400">
                    <a:srgbClr val="000000"/>
                  </a:glow>
                </a:effectLst>
                <a:latin typeface="Arial" charset="0"/>
                <a:ea typeface="ＭＳ Ｐゴシック" charset="0"/>
              </a:rPr>
            </a:br>
            <a:endParaRPr lang="en-US" sz="4000" b="1" dirty="0">
              <a:solidFill>
                <a:srgbClr val="FFFFFF"/>
              </a:solidFill>
              <a:effectLst>
                <a:glow rad="152400">
                  <a:srgbClr val="000000"/>
                </a:glow>
              </a:effectLst>
              <a:latin typeface="Arial" charset="0"/>
              <a:ea typeface="ＭＳ Ｐゴシック" charset="0"/>
            </a:endParaRPr>
          </a:p>
          <a:p>
            <a:r>
              <a:rPr lang="en-US" sz="4000" b="1" dirty="0">
                <a:solidFill>
                  <a:srgbClr val="FFFFFF"/>
                </a:solidFill>
                <a:effectLst>
                  <a:glow rad="152400">
                    <a:srgbClr val="000000"/>
                  </a:glow>
                </a:effectLst>
                <a:latin typeface="Arial" charset="0"/>
                <a:ea typeface="ＭＳ Ｐゴシック" charset="0"/>
              </a:rPr>
              <a:t>—Lisa Haven</a:t>
            </a:r>
          </a:p>
        </p:txBody>
      </p:sp>
      <p:sp>
        <p:nvSpPr>
          <p:cNvPr id="8" name="Rectangle 2"/>
          <p:cNvSpPr txBox="1">
            <a:spLocks noChangeArrowheads="1"/>
          </p:cNvSpPr>
          <p:nvPr/>
        </p:nvSpPr>
        <p:spPr bwMode="auto">
          <a:xfrm>
            <a:off x="1317838" y="5343818"/>
            <a:ext cx="6265723" cy="151418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endParaRPr lang="en-US" sz="4000" b="1" dirty="0">
              <a:solidFill>
                <a:srgbClr val="FFFFFF"/>
              </a:solidFill>
              <a:effectLst>
                <a:glow rad="152400">
                  <a:srgbClr val="000000"/>
                </a:glow>
              </a:effectLst>
              <a:latin typeface="Arial" charset="0"/>
              <a:ea typeface="ＭＳ Ｐゴシック" charset="0"/>
            </a:endParaRPr>
          </a:p>
        </p:txBody>
      </p:sp>
      <p:sp>
        <p:nvSpPr>
          <p:cNvPr id="3" name="Title 2"/>
          <p:cNvSpPr>
            <a:spLocks noGrp="1"/>
          </p:cNvSpPr>
          <p:nvPr>
            <p:ph type="ctrTitle"/>
          </p:nvPr>
        </p:nvSpPr>
        <p:spPr>
          <a:xfrm>
            <a:off x="0" y="1"/>
            <a:ext cx="9144000" cy="927100"/>
          </a:xfrm>
          <a:noFill/>
          <a:ln>
            <a:noFill/>
          </a:ln>
        </p:spPr>
        <p:txBody>
          <a:bodyPr vert="horz" wrap="square" lIns="91440" tIns="45720" rIns="91440" bIns="45720" numCol="1" anchor="ctr" anchorCtr="0" compatLnSpc="1">
            <a:prstTxWarp prst="textNoShape">
              <a:avLst/>
            </a:prstTxWarp>
          </a:bodyPr>
          <a:lstStyle/>
          <a:p>
            <a:pPr defTabSz="457200"/>
            <a:r>
              <a:rPr lang="en-US" sz="4000" b="1" kern="1200" dirty="0">
                <a:effectLst>
                  <a:glow rad="152400">
                    <a:schemeClr val="tx1"/>
                  </a:glow>
                </a:effectLst>
                <a:latin typeface="Arial" charset="0"/>
                <a:ea typeface="ＭＳ Ｐゴシック" charset="0"/>
              </a:rPr>
              <a:t>Where are you on the continuum?</a:t>
            </a:r>
          </a:p>
        </p:txBody>
      </p:sp>
      <p:sp>
        <p:nvSpPr>
          <p:cNvPr id="6" name="Title 2"/>
          <p:cNvSpPr txBox="1">
            <a:spLocks/>
          </p:cNvSpPr>
          <p:nvPr/>
        </p:nvSpPr>
        <p:spPr bwMode="auto">
          <a:xfrm>
            <a:off x="774700" y="965200"/>
            <a:ext cx="7772400" cy="973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dirty="0">
                <a:solidFill>
                  <a:srgbClr val="FFFFFF"/>
                </a:solidFill>
                <a:effectLst>
                  <a:glow rad="152400">
                    <a:srgbClr val="000000"/>
                  </a:glow>
                </a:effectLst>
                <a:latin typeface="Arial" charset="0"/>
                <a:ea typeface="ＭＳ Ｐゴシック" charset="0"/>
              </a:rPr>
              <a:t>Don</a:t>
            </a:r>
            <a:r>
              <a:rPr lang="fr-FR" sz="4000" b="1" dirty="0">
                <a:solidFill>
                  <a:srgbClr val="FFFFFF"/>
                </a:solidFill>
                <a:effectLst>
                  <a:glow rad="152400">
                    <a:srgbClr val="000000"/>
                  </a:glow>
                </a:effectLst>
                <a:latin typeface="Arial" charset="0"/>
                <a:ea typeface="ＭＳ Ｐゴシック" charset="0"/>
              </a:rPr>
              <a:t>'</a:t>
            </a:r>
            <a:r>
              <a:rPr lang="en-US" sz="4000" b="1" dirty="0">
                <a:solidFill>
                  <a:srgbClr val="FFFFFF"/>
                </a:solidFill>
                <a:effectLst>
                  <a:glow rad="152400">
                    <a:srgbClr val="000000"/>
                  </a:glow>
                </a:effectLst>
                <a:latin typeface="Arial" charset="0"/>
                <a:ea typeface="ＭＳ Ｐゴシック" charset="0"/>
              </a:rPr>
              <a:t>t be satisfied!</a:t>
            </a:r>
          </a:p>
        </p:txBody>
      </p:sp>
    </p:spTree>
    <p:extLst>
      <p:ext uri="{BB962C8B-B14F-4D97-AF65-F5344CB8AC3E}">
        <p14:creationId xmlns:p14="http://schemas.microsoft.com/office/powerpoint/2010/main" val="406304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2"/>
          <p:cNvSpPr txBox="1">
            <a:spLocks noChangeArrowheads="1"/>
          </p:cNvSpPr>
          <p:nvPr/>
        </p:nvSpPr>
        <p:spPr bwMode="auto">
          <a:xfrm>
            <a:off x="191372" y="1909898"/>
            <a:ext cx="8838220" cy="4765031"/>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a:solidFill>
                  <a:srgbClr val="FFFFFF"/>
                </a:solidFill>
                <a:effectLst>
                  <a:glow rad="177800">
                    <a:srgbClr val="000000"/>
                  </a:glow>
                </a:effectLst>
              </a:rPr>
              <a:t>"Everyone who acknowledges me publicly here on earth, I will also acknowledge before my Father in heaven. </a:t>
            </a:r>
            <a:r>
              <a:rPr lang="en-US" sz="3200" b="1" baseline="30000" dirty="0">
                <a:solidFill>
                  <a:srgbClr val="FFFFFF"/>
                </a:solidFill>
                <a:effectLst>
                  <a:glow rad="177800">
                    <a:srgbClr val="000000"/>
                  </a:glow>
                </a:effectLst>
              </a:rPr>
              <a:t>33 </a:t>
            </a:r>
            <a:r>
              <a:rPr lang="en-US" sz="3200" b="1" dirty="0">
                <a:solidFill>
                  <a:srgbClr val="FFFFFF"/>
                </a:solidFill>
                <a:effectLst>
                  <a:glow rad="177800">
                    <a:srgbClr val="000000"/>
                  </a:glow>
                </a:effectLst>
              </a:rPr>
              <a:t>But everyone who denies me here on earth, I will also deny before my Father in heaven."</a:t>
            </a:r>
          </a:p>
          <a:p>
            <a:endParaRPr lang="en-US" sz="3200" b="1" dirty="0">
              <a:solidFill>
                <a:srgbClr val="FFFFFF"/>
              </a:solidFill>
              <a:effectLst>
                <a:glow rad="177800">
                  <a:srgbClr val="000000"/>
                </a:glow>
              </a:effectLst>
            </a:endParaRPr>
          </a:p>
          <a:p>
            <a:r>
              <a:rPr lang="en-US" sz="3200" b="1" baseline="30000" dirty="0">
                <a:solidFill>
                  <a:srgbClr val="FFFFFF"/>
                </a:solidFill>
                <a:effectLst>
                  <a:glow rad="177800">
                    <a:srgbClr val="000000"/>
                  </a:glow>
                </a:effectLst>
              </a:rPr>
              <a:t>34 </a:t>
            </a:r>
            <a:r>
              <a:rPr lang="en-US" sz="3200" b="1" dirty="0">
                <a:solidFill>
                  <a:srgbClr val="FFFFFF"/>
                </a:solidFill>
                <a:effectLst>
                  <a:glow rad="177800">
                    <a:srgbClr val="000000"/>
                  </a:glow>
                </a:effectLst>
              </a:rPr>
              <a:t>"Don</a:t>
            </a:r>
            <a:r>
              <a:rPr lang="fr-FR" sz="3200" b="1" dirty="0">
                <a:solidFill>
                  <a:srgbClr val="FFFFFF"/>
                </a:solidFill>
                <a:effectLst>
                  <a:glow rad="177800">
                    <a:srgbClr val="000000"/>
                  </a:glow>
                </a:effectLst>
              </a:rPr>
              <a:t>'</a:t>
            </a:r>
            <a:r>
              <a:rPr lang="en-US" sz="3200" b="1" dirty="0">
                <a:solidFill>
                  <a:srgbClr val="FFFFFF"/>
                </a:solidFill>
                <a:effectLst>
                  <a:glow rad="177800">
                    <a:srgbClr val="000000"/>
                  </a:glow>
                </a:effectLst>
              </a:rPr>
              <a:t>t imagine that I came to bring peace to the earth! I came not to bring peace, but a sword."</a:t>
            </a:r>
            <a:endParaRPr lang="en-US" sz="3200" b="1" dirty="0">
              <a:solidFill>
                <a:srgbClr val="FFFFFF"/>
              </a:solidFill>
              <a:effectLst>
                <a:glow rad="177800">
                  <a:srgbClr val="000000"/>
                </a:glow>
              </a:effectLst>
              <a:latin typeface="Arial" charset="0"/>
              <a:ea typeface="ＭＳ Ｐゴシック" charset="0"/>
            </a:endParaRPr>
          </a:p>
        </p:txBody>
      </p:sp>
      <p:sp>
        <p:nvSpPr>
          <p:cNvPr id="3" name="Title 2"/>
          <p:cNvSpPr>
            <a:spLocks noGrp="1"/>
          </p:cNvSpPr>
          <p:nvPr>
            <p:ph type="ctrTitle"/>
          </p:nvPr>
        </p:nvSpPr>
        <p:spPr>
          <a:xfrm>
            <a:off x="0" y="0"/>
            <a:ext cx="9144000" cy="1693187"/>
          </a:xfrm>
          <a:noFill/>
          <a:ln>
            <a:noFill/>
          </a:ln>
        </p:spPr>
        <p:txBody>
          <a:bodyPr vert="horz" wrap="square" lIns="91440" tIns="45720" rIns="91440" bIns="45720" numCol="1" anchor="ctr" anchorCtr="0" compatLnSpc="1">
            <a:prstTxWarp prst="textNoShape">
              <a:avLst/>
            </a:prstTxWarp>
          </a:bodyPr>
          <a:lstStyle/>
          <a:p>
            <a:pPr defTabSz="457200"/>
            <a:r>
              <a:rPr lang="en-US" sz="4800" b="1" kern="1200" dirty="0">
                <a:effectLst>
                  <a:glow rad="152400">
                    <a:schemeClr val="tx1"/>
                  </a:glow>
                </a:effectLst>
                <a:latin typeface="Arial" charset="0"/>
                <a:ea typeface="ＭＳ Ｐゴシック" charset="0"/>
              </a:rPr>
              <a:t>The Call of Jesus to Radical Commitment (Matt. 10:32-39)</a:t>
            </a:r>
          </a:p>
        </p:txBody>
      </p:sp>
    </p:spTree>
    <p:extLst>
      <p:ext uri="{BB962C8B-B14F-4D97-AF65-F5344CB8AC3E}">
        <p14:creationId xmlns:p14="http://schemas.microsoft.com/office/powerpoint/2010/main" val="360713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2"/>
          <p:cNvSpPr txBox="1">
            <a:spLocks noChangeArrowheads="1"/>
          </p:cNvSpPr>
          <p:nvPr/>
        </p:nvSpPr>
        <p:spPr bwMode="auto">
          <a:xfrm>
            <a:off x="191372" y="1909898"/>
            <a:ext cx="8838220" cy="4765031"/>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baseline="30000" dirty="0">
                <a:solidFill>
                  <a:srgbClr val="FFFFFF"/>
                </a:solidFill>
                <a:effectLst>
                  <a:glow rad="177800">
                    <a:srgbClr val="000000"/>
                  </a:glow>
                </a:effectLst>
              </a:rPr>
              <a:t>35</a:t>
            </a:r>
            <a:r>
              <a:rPr lang="en-US" sz="3200" b="1" dirty="0">
                <a:solidFill>
                  <a:srgbClr val="FFFFFF"/>
                </a:solidFill>
                <a:effectLst>
                  <a:glow rad="177800">
                    <a:srgbClr val="000000"/>
                  </a:glow>
                </a:effectLst>
              </a:rPr>
              <a:t> "I have come to set a man against his father,  a daughter against her mother, </a:t>
            </a:r>
          </a:p>
          <a:p>
            <a:r>
              <a:rPr lang="en-US" sz="3200" b="1" dirty="0">
                <a:solidFill>
                  <a:srgbClr val="FFFFFF"/>
                </a:solidFill>
                <a:effectLst>
                  <a:glow rad="177800">
                    <a:srgbClr val="000000"/>
                  </a:glow>
                </a:effectLst>
              </a:rPr>
              <a:t>	 and a daughter-in-law against her mother-in-law.</a:t>
            </a:r>
          </a:p>
          <a:p>
            <a:r>
              <a:rPr lang="en-US" sz="3200" b="1" baseline="30000" dirty="0">
                <a:solidFill>
                  <a:srgbClr val="FFFFFF"/>
                </a:solidFill>
                <a:effectLst>
                  <a:glow rad="177800">
                    <a:srgbClr val="000000"/>
                  </a:glow>
                </a:effectLst>
              </a:rPr>
              <a:t>36</a:t>
            </a:r>
            <a:r>
              <a:rPr lang="en-US" sz="3200" b="1" dirty="0">
                <a:solidFill>
                  <a:srgbClr val="FFFFFF"/>
                </a:solidFill>
                <a:effectLst>
                  <a:glow rad="177800">
                    <a:srgbClr val="000000"/>
                  </a:glow>
                </a:effectLst>
              </a:rPr>
              <a:t>  Your enemies will be right in your own household!"</a:t>
            </a:r>
            <a:endParaRPr lang="en-US" sz="3200" b="1" dirty="0">
              <a:solidFill>
                <a:srgbClr val="FFFFFF"/>
              </a:solidFill>
              <a:effectLst>
                <a:glow rad="177800">
                  <a:srgbClr val="000000"/>
                </a:glow>
              </a:effectLst>
              <a:latin typeface="Arial" charset="0"/>
              <a:ea typeface="ＭＳ Ｐゴシック" charset="0"/>
            </a:endParaRPr>
          </a:p>
        </p:txBody>
      </p:sp>
      <p:sp>
        <p:nvSpPr>
          <p:cNvPr id="3" name="Title 2"/>
          <p:cNvSpPr>
            <a:spLocks noGrp="1"/>
          </p:cNvSpPr>
          <p:nvPr>
            <p:ph type="ctrTitle"/>
          </p:nvPr>
        </p:nvSpPr>
        <p:spPr>
          <a:xfrm>
            <a:off x="0" y="0"/>
            <a:ext cx="9144000" cy="1693187"/>
          </a:xfrm>
          <a:noFill/>
          <a:ln>
            <a:noFill/>
          </a:ln>
        </p:spPr>
        <p:txBody>
          <a:bodyPr vert="horz" wrap="square" lIns="91440" tIns="45720" rIns="91440" bIns="45720" numCol="1" anchor="ctr" anchorCtr="0" compatLnSpc="1">
            <a:prstTxWarp prst="textNoShape">
              <a:avLst/>
            </a:prstTxWarp>
          </a:bodyPr>
          <a:lstStyle/>
          <a:p>
            <a:pPr defTabSz="457200"/>
            <a:r>
              <a:rPr lang="en-US" sz="4800" b="1" kern="1200" dirty="0">
                <a:effectLst>
                  <a:glow rad="152400">
                    <a:schemeClr val="tx1"/>
                  </a:glow>
                </a:effectLst>
                <a:latin typeface="Arial" charset="0"/>
                <a:ea typeface="ＭＳ Ｐゴシック" charset="0"/>
              </a:rPr>
              <a:t>The Call of Jesus to Radical Commitment (Matt. 10:32-39)</a:t>
            </a:r>
          </a:p>
        </p:txBody>
      </p:sp>
    </p:spTree>
    <p:extLst>
      <p:ext uri="{BB962C8B-B14F-4D97-AF65-F5344CB8AC3E}">
        <p14:creationId xmlns:p14="http://schemas.microsoft.com/office/powerpoint/2010/main" val="2110346739"/>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2"/>
          <p:cNvSpPr txBox="1">
            <a:spLocks noChangeArrowheads="1"/>
          </p:cNvSpPr>
          <p:nvPr/>
        </p:nvSpPr>
        <p:spPr bwMode="auto">
          <a:xfrm>
            <a:off x="191372" y="1909898"/>
            <a:ext cx="8838220" cy="4765031"/>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baseline="30000" dirty="0">
                <a:solidFill>
                  <a:srgbClr val="FFFFFF"/>
                </a:solidFill>
                <a:effectLst>
                  <a:glow rad="177800">
                    <a:srgbClr val="000000"/>
                  </a:glow>
                </a:effectLst>
              </a:rPr>
              <a:t>37</a:t>
            </a:r>
            <a:r>
              <a:rPr lang="en-US" sz="3200" b="1" dirty="0">
                <a:solidFill>
                  <a:srgbClr val="FFFFFF"/>
                </a:solidFill>
                <a:effectLst>
                  <a:glow rad="177800">
                    <a:srgbClr val="000000"/>
                  </a:glow>
                </a:effectLst>
              </a:rPr>
              <a:t> "If you love your father or mother more than you love me, you are not worthy of being mine; or if you love your son or daughter more than me, you are not worthy of being mine. </a:t>
            </a:r>
            <a:r>
              <a:rPr lang="en-US" sz="3200" b="1" baseline="30000" dirty="0">
                <a:solidFill>
                  <a:srgbClr val="FFFFFF"/>
                </a:solidFill>
                <a:effectLst>
                  <a:glow rad="177800">
                    <a:srgbClr val="000000"/>
                  </a:glow>
                </a:effectLst>
              </a:rPr>
              <a:t>38</a:t>
            </a:r>
            <a:r>
              <a:rPr lang="en-US" sz="3200" b="1" dirty="0">
                <a:solidFill>
                  <a:srgbClr val="FFFFFF"/>
                </a:solidFill>
                <a:effectLst>
                  <a:glow rad="177800">
                    <a:srgbClr val="000000"/>
                  </a:glow>
                </a:effectLst>
              </a:rPr>
              <a:t> If you refuse to take up your cross and follow me, you are not worthy of being mine. </a:t>
            </a:r>
            <a:r>
              <a:rPr lang="en-US" sz="3200" b="1" baseline="30000" dirty="0">
                <a:solidFill>
                  <a:srgbClr val="FFFFFF"/>
                </a:solidFill>
                <a:effectLst>
                  <a:glow rad="177800">
                    <a:srgbClr val="000000"/>
                  </a:glow>
                </a:effectLst>
              </a:rPr>
              <a:t>39</a:t>
            </a:r>
            <a:r>
              <a:rPr lang="en-US" sz="3200" b="1" dirty="0">
                <a:solidFill>
                  <a:srgbClr val="FFFFFF"/>
                </a:solidFill>
                <a:effectLst>
                  <a:glow rad="177800">
                    <a:srgbClr val="000000"/>
                  </a:glow>
                </a:effectLst>
              </a:rPr>
              <a:t> If you cling to your life, you will lose it; but if you give up your life for me, you will find it."</a:t>
            </a:r>
            <a:endParaRPr lang="en-US" sz="3200" b="1" dirty="0">
              <a:solidFill>
                <a:srgbClr val="FFFFFF"/>
              </a:solidFill>
              <a:effectLst>
                <a:glow rad="177800">
                  <a:srgbClr val="000000"/>
                </a:glow>
              </a:effectLst>
              <a:latin typeface="Arial" charset="0"/>
              <a:ea typeface="ＭＳ Ｐゴシック" charset="0"/>
            </a:endParaRPr>
          </a:p>
        </p:txBody>
      </p:sp>
      <p:sp>
        <p:nvSpPr>
          <p:cNvPr id="3" name="Title 2"/>
          <p:cNvSpPr>
            <a:spLocks noGrp="1"/>
          </p:cNvSpPr>
          <p:nvPr>
            <p:ph type="ctrTitle"/>
          </p:nvPr>
        </p:nvSpPr>
        <p:spPr>
          <a:xfrm>
            <a:off x="0" y="0"/>
            <a:ext cx="9144000" cy="1693187"/>
          </a:xfrm>
          <a:noFill/>
          <a:ln>
            <a:noFill/>
          </a:ln>
        </p:spPr>
        <p:txBody>
          <a:bodyPr vert="horz" wrap="square" lIns="91440" tIns="45720" rIns="91440" bIns="45720" numCol="1" anchor="ctr" anchorCtr="0" compatLnSpc="1">
            <a:prstTxWarp prst="textNoShape">
              <a:avLst/>
            </a:prstTxWarp>
          </a:bodyPr>
          <a:lstStyle/>
          <a:p>
            <a:pPr defTabSz="457200"/>
            <a:r>
              <a:rPr lang="en-US" sz="4800" b="1" kern="1200" dirty="0">
                <a:effectLst>
                  <a:glow rad="152400">
                    <a:schemeClr val="tx1"/>
                  </a:glow>
                </a:effectLst>
                <a:latin typeface="Arial" charset="0"/>
                <a:ea typeface="ＭＳ Ｐゴシック" charset="0"/>
              </a:rPr>
              <a:t>The Call of Jesus to Radical Commitment (Matt. 10:32-39)</a:t>
            </a:r>
          </a:p>
        </p:txBody>
      </p:sp>
    </p:spTree>
    <p:extLst>
      <p:ext uri="{BB962C8B-B14F-4D97-AF65-F5344CB8AC3E}">
        <p14:creationId xmlns:p14="http://schemas.microsoft.com/office/powerpoint/2010/main" val="1058884034"/>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3 Jesus-knocking-288x3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962" y="-178"/>
            <a:ext cx="6568261" cy="6841938"/>
          </a:xfrm>
          <a:prstGeom prst="rect">
            <a:avLst/>
          </a:prstGeom>
        </p:spPr>
      </p:pic>
      <p:sp>
        <p:nvSpPr>
          <p:cNvPr id="113667" name="Rectangle 2"/>
          <p:cNvSpPr>
            <a:spLocks noGrp="1" noChangeArrowheads="1"/>
          </p:cNvSpPr>
          <p:nvPr>
            <p:ph type="ctrTitle"/>
          </p:nvPr>
        </p:nvSpPr>
        <p:spPr>
          <a:xfrm>
            <a:off x="5436096" y="0"/>
            <a:ext cx="3600400" cy="5508037"/>
          </a:xfrm>
        </p:spPr>
        <p:txBody>
          <a:bodyPr/>
          <a:lstStyle/>
          <a:p>
            <a:pPr algn="l"/>
            <a:r>
              <a:rPr lang="en-US" altLang="ja-JP" sz="4000" b="1" dirty="0">
                <a:effectLst>
                  <a:glow rad="317500">
                    <a:schemeClr val="tx1">
                      <a:alpha val="75000"/>
                    </a:schemeClr>
                  </a:glow>
                </a:effectLst>
                <a:latin typeface="Arial" charset="0"/>
                <a:ea typeface="ＭＳ Ｐゴシック" charset="0"/>
              </a:rPr>
              <a:t>"Look! I stand at the door and knock. If you hear my voice and open the door, I will come in…" </a:t>
            </a:r>
            <a:br>
              <a:rPr lang="en-US" altLang="ja-JP" sz="4000" b="1" dirty="0">
                <a:effectLst>
                  <a:glow rad="317500">
                    <a:schemeClr val="tx1">
                      <a:alpha val="75000"/>
                    </a:schemeClr>
                  </a:glow>
                </a:effectLst>
                <a:latin typeface="Arial" charset="0"/>
                <a:ea typeface="ＭＳ Ｐゴシック" charset="0"/>
              </a:rPr>
            </a:br>
            <a:r>
              <a:rPr lang="en-US" altLang="ja-JP" sz="4000" b="1" dirty="0">
                <a:effectLst>
                  <a:glow rad="317500">
                    <a:schemeClr val="tx1">
                      <a:alpha val="75000"/>
                    </a:schemeClr>
                  </a:glow>
                </a:effectLst>
                <a:latin typeface="Arial" charset="0"/>
                <a:ea typeface="ＭＳ Ｐゴシック" charset="0"/>
              </a:rPr>
              <a:t>(3:20a </a:t>
            </a:r>
            <a:r>
              <a:rPr lang="en-US" altLang="ja-JP" sz="3600" b="1" dirty="0">
                <a:effectLst>
                  <a:glow rad="317500">
                    <a:schemeClr val="tx1">
                      <a:alpha val="75000"/>
                    </a:schemeClr>
                  </a:glow>
                </a:effectLst>
                <a:latin typeface="Arial" charset="0"/>
                <a:ea typeface="ＭＳ Ｐゴシック" charset="0"/>
              </a:rPr>
              <a:t>NLT</a:t>
            </a:r>
            <a:r>
              <a:rPr lang="en-US" altLang="ja-JP" sz="4000" b="1" dirty="0">
                <a:effectLst>
                  <a:glow rad="317500">
                    <a:schemeClr val="tx1">
                      <a:alpha val="75000"/>
                    </a:schemeClr>
                  </a:glow>
                </a:effectLst>
                <a:latin typeface="Arial" charset="0"/>
                <a:ea typeface="ＭＳ Ｐゴシック" charset="0"/>
              </a:rPr>
              <a:t>)</a:t>
            </a:r>
            <a:endParaRPr lang="en-US" sz="4000" b="1" dirty="0">
              <a:effectLst>
                <a:glow rad="317500">
                  <a:schemeClr val="tx1">
                    <a:alpha val="75000"/>
                  </a:schemeClr>
                </a:glow>
              </a:effectLst>
              <a:latin typeface="Arial" charset="0"/>
              <a:ea typeface="ＭＳ Ｐゴシック" charset="0"/>
            </a:endParaRPr>
          </a:p>
        </p:txBody>
      </p:sp>
      <p:sp>
        <p:nvSpPr>
          <p:cNvPr id="4" name="Rectangle 2"/>
          <p:cNvSpPr txBox="1">
            <a:spLocks noChangeArrowheads="1"/>
          </p:cNvSpPr>
          <p:nvPr/>
        </p:nvSpPr>
        <p:spPr bwMode="auto">
          <a:xfrm>
            <a:off x="19962" y="5876176"/>
            <a:ext cx="9124038" cy="9384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altLang="ja-JP" sz="4800" b="1" dirty="0">
                <a:solidFill>
                  <a:srgbClr val="FFFFFF"/>
                </a:solidFill>
                <a:effectLst>
                  <a:glow rad="317500">
                    <a:srgbClr val="000000">
                      <a:alpha val="75000"/>
                    </a:srgbClr>
                  </a:glow>
                </a:effectLst>
                <a:latin typeface="Arial" charset="0"/>
                <a:ea typeface="ＭＳ Ｐゴシック" charset="0"/>
              </a:rPr>
              <a:t>Receive Christ into your life</a:t>
            </a:r>
            <a:endParaRPr lang="en-US" sz="4800" b="1" dirty="0">
              <a:solidFill>
                <a:srgbClr val="FFFFFF"/>
              </a:solidFill>
              <a:effectLst>
                <a:glow rad="317500">
                  <a:srgbClr val="000000">
                    <a:alpha val="75000"/>
                  </a:srgbClr>
                </a:glow>
              </a:effectLst>
              <a:latin typeface="Arial" charset="0"/>
              <a:ea typeface="ＭＳ Ｐゴシック" charset="0"/>
            </a:endParaRPr>
          </a:p>
        </p:txBody>
      </p:sp>
    </p:spTree>
    <p:extLst>
      <p:ext uri="{BB962C8B-B14F-4D97-AF65-F5344CB8AC3E}">
        <p14:creationId xmlns:p14="http://schemas.microsoft.com/office/powerpoint/2010/main" val="3979802277"/>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noFill/>
          <a:ln>
            <a:noFill/>
          </a:ln>
        </p:spPr>
        <p:txBody>
          <a:bodyPr vert="horz" wrap="square" lIns="91440" tIns="45720" rIns="91440" bIns="45720" numCol="1" anchor="ctr" anchorCtr="0" compatLnSpc="1">
            <a:prstTxWarp prst="textNoShape">
              <a:avLst/>
            </a:prstTxWarp>
          </a:bodyPr>
          <a:lstStyle/>
          <a:p>
            <a:pPr defTabSz="457200"/>
            <a:r>
              <a:rPr lang="en-US" sz="4000" b="1" kern="1200" dirty="0">
                <a:effectLst>
                  <a:glow rad="152400">
                    <a:schemeClr val="tx1"/>
                  </a:glow>
                </a:effectLst>
                <a:latin typeface="Arial" charset="0"/>
                <a:ea typeface="ＭＳ Ｐゴシック" charset="0"/>
              </a:rPr>
              <a:t>Will you answer Jesus?</a:t>
            </a:r>
          </a:p>
        </p:txBody>
      </p:sp>
      <p:pic>
        <p:nvPicPr>
          <p:cNvPr id="3" name="Picture 2"/>
          <p:cNvPicPr>
            <a:picLocks noChangeAspect="1"/>
          </p:cNvPicPr>
          <p:nvPr/>
        </p:nvPicPr>
        <p:blipFill>
          <a:blip r:embed="rId3"/>
          <a:stretch>
            <a:fillRect/>
          </a:stretch>
        </p:blipFill>
        <p:spPr>
          <a:xfrm>
            <a:off x="449070" y="0"/>
            <a:ext cx="8165710" cy="6804758"/>
          </a:xfrm>
          <a:prstGeom prst="rect">
            <a:avLst/>
          </a:prstGeom>
        </p:spPr>
      </p:pic>
      <p:sp>
        <p:nvSpPr>
          <p:cNvPr id="8" name="Rectangle 2"/>
          <p:cNvSpPr txBox="1">
            <a:spLocks noChangeArrowheads="1"/>
          </p:cNvSpPr>
          <p:nvPr/>
        </p:nvSpPr>
        <p:spPr bwMode="auto">
          <a:xfrm>
            <a:off x="0" y="6110314"/>
            <a:ext cx="9144000" cy="74768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dirty="0">
                <a:solidFill>
                  <a:srgbClr val="FFFFFF"/>
                </a:solidFill>
                <a:effectLst>
                  <a:glow rad="152400">
                    <a:srgbClr val="000000"/>
                  </a:glow>
                </a:effectLst>
                <a:latin typeface="Arial" charset="0"/>
                <a:ea typeface="ＭＳ Ｐゴシック" charset="0"/>
              </a:rPr>
              <a:t>Will you answer?</a:t>
            </a:r>
          </a:p>
        </p:txBody>
      </p:sp>
      <p:sp>
        <p:nvSpPr>
          <p:cNvPr id="5" name="Rectangle 2"/>
          <p:cNvSpPr txBox="1">
            <a:spLocks noChangeArrowheads="1"/>
          </p:cNvSpPr>
          <p:nvPr/>
        </p:nvSpPr>
        <p:spPr bwMode="auto">
          <a:xfrm>
            <a:off x="449070" y="0"/>
            <a:ext cx="8165710" cy="2505044"/>
          </a:xfrm>
          <a:prstGeom prst="rect">
            <a:avLst/>
          </a:prstGeom>
          <a:gradFill flip="none" rotWithShape="1">
            <a:gsLst>
              <a:gs pos="0">
                <a:schemeClr val="bg2">
                  <a:lumMod val="75000"/>
                </a:schemeClr>
              </a:gs>
              <a:gs pos="100000">
                <a:schemeClr val="tx1"/>
              </a:gs>
            </a:gsLst>
            <a:path path="shape">
              <a:fillToRect l="50000" t="50000" r="50000" b="50000"/>
            </a:path>
            <a:tileRect/>
          </a:gra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8000" dirty="0">
                <a:solidFill>
                  <a:srgbClr val="FFFFFF"/>
                </a:solidFill>
                <a:effectLst/>
                <a:latin typeface="Helvetica"/>
                <a:ea typeface="ＭＳ Ｐゴシック" charset="0"/>
                <a:cs typeface="Helvetica"/>
              </a:rPr>
              <a:t>Jesus</a:t>
            </a:r>
            <a:endParaRPr lang="en-US" dirty="0">
              <a:solidFill>
                <a:srgbClr val="FFFFFF"/>
              </a:solidFill>
              <a:effectLst/>
              <a:latin typeface="Helvetica"/>
              <a:ea typeface="ＭＳ Ｐゴシック" charset="0"/>
              <a:cs typeface="Helvetica"/>
            </a:endParaRPr>
          </a:p>
          <a:p>
            <a:endParaRPr lang="en-US" sz="1600" dirty="0">
              <a:solidFill>
                <a:srgbClr val="FFFFFF"/>
              </a:solidFill>
              <a:effectLst/>
              <a:latin typeface="Helvetica"/>
              <a:ea typeface="ＭＳ Ｐゴシック" charset="0"/>
              <a:cs typeface="Helvetica"/>
            </a:endParaRPr>
          </a:p>
          <a:p>
            <a:r>
              <a:rPr lang="en-US" dirty="0">
                <a:solidFill>
                  <a:srgbClr val="FFFFFF"/>
                </a:solidFill>
                <a:effectLst/>
                <a:latin typeface="Helvetica"/>
                <a:ea typeface="ＭＳ Ｐゴシック" charset="0"/>
                <a:cs typeface="Helvetica"/>
              </a:rPr>
              <a:t>mobile</a:t>
            </a:r>
          </a:p>
        </p:txBody>
      </p:sp>
      <p:sp>
        <p:nvSpPr>
          <p:cNvPr id="11" name="Rounded Rectangle 10"/>
          <p:cNvSpPr/>
          <p:nvPr/>
        </p:nvSpPr>
        <p:spPr bwMode="auto">
          <a:xfrm>
            <a:off x="4649318" y="5005955"/>
            <a:ext cx="3353674" cy="1220184"/>
          </a:xfrm>
          <a:prstGeom prst="roundRect">
            <a:avLst/>
          </a:prstGeom>
          <a:solidFill>
            <a:srgbClr val="00B00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2" name="Rectangle 2"/>
          <p:cNvSpPr txBox="1">
            <a:spLocks noChangeArrowheads="1"/>
          </p:cNvSpPr>
          <p:nvPr/>
        </p:nvSpPr>
        <p:spPr bwMode="auto">
          <a:xfrm>
            <a:off x="5765259" y="5183215"/>
            <a:ext cx="2278079" cy="74768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dirty="0">
                <a:solidFill>
                  <a:srgbClr val="FFFFFF"/>
                </a:solidFill>
                <a:effectLst>
                  <a:glow rad="152400">
                    <a:srgbClr val="000000"/>
                  </a:glow>
                </a:effectLst>
                <a:latin typeface="Arial" charset="0"/>
                <a:ea typeface="ＭＳ Ｐゴシック" charset="0"/>
              </a:rPr>
              <a:t>Accept</a:t>
            </a: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39376" y="5035588"/>
            <a:ext cx="1104359" cy="1104359"/>
          </a:xfrm>
          <a:prstGeom prst="rect">
            <a:avLst/>
          </a:prstGeom>
        </p:spPr>
      </p:pic>
      <p:grpSp>
        <p:nvGrpSpPr>
          <p:cNvPr id="13" name="Group 12"/>
          <p:cNvGrpSpPr/>
          <p:nvPr/>
        </p:nvGrpSpPr>
        <p:grpSpPr>
          <a:xfrm>
            <a:off x="979018" y="5005955"/>
            <a:ext cx="3394020" cy="1220184"/>
            <a:chOff x="979018" y="5005955"/>
            <a:chExt cx="3394020" cy="1220184"/>
          </a:xfrm>
        </p:grpSpPr>
        <p:sp>
          <p:nvSpPr>
            <p:cNvPr id="7" name="Rounded Rectangle 6"/>
            <p:cNvSpPr/>
            <p:nvPr/>
          </p:nvSpPr>
          <p:spPr bwMode="auto">
            <a:xfrm>
              <a:off x="979018" y="5005955"/>
              <a:ext cx="3353674" cy="1220184"/>
            </a:xfrm>
            <a:prstGeom prst="roundRect">
              <a:avLst/>
            </a:prstGeom>
            <a:solidFill>
              <a:srgbClr val="7E010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a:off x="1312566" y="5061578"/>
              <a:ext cx="633641" cy="1108937"/>
            </a:xfrm>
            <a:prstGeom prst="rect">
              <a:avLst/>
            </a:prstGeom>
          </p:spPr>
        </p:pic>
        <p:sp>
          <p:nvSpPr>
            <p:cNvPr id="9" name="Rectangle 2"/>
            <p:cNvSpPr txBox="1">
              <a:spLocks noChangeArrowheads="1"/>
            </p:cNvSpPr>
            <p:nvPr/>
          </p:nvSpPr>
          <p:spPr bwMode="auto">
            <a:xfrm>
              <a:off x="2094959" y="5183215"/>
              <a:ext cx="2278079" cy="74768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dirty="0">
                  <a:solidFill>
                    <a:srgbClr val="FFFFFF"/>
                  </a:solidFill>
                  <a:effectLst>
                    <a:glow rad="152400">
                      <a:srgbClr val="000000"/>
                    </a:glow>
                  </a:effectLst>
                  <a:latin typeface="Arial" charset="0"/>
                  <a:ea typeface="ＭＳ Ｐゴシック" charset="0"/>
                </a:rPr>
                <a:t>Decline</a:t>
              </a:r>
            </a:p>
          </p:txBody>
        </p:sp>
      </p:grpSp>
    </p:spTree>
    <p:extLst>
      <p:ext uri="{BB962C8B-B14F-4D97-AF65-F5344CB8AC3E}">
        <p14:creationId xmlns:p14="http://schemas.microsoft.com/office/powerpoint/2010/main" val="1606542343"/>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407" y="102977"/>
            <a:ext cx="6704266" cy="6670639"/>
          </a:xfrm>
          <a:prstGeom prst="rect">
            <a:avLst/>
          </a:prstGeom>
        </p:spPr>
      </p:pic>
      <p:sp>
        <p:nvSpPr>
          <p:cNvPr id="2" name="Title 1"/>
          <p:cNvSpPr>
            <a:spLocks noGrp="1"/>
          </p:cNvSpPr>
          <p:nvPr>
            <p:ph type="ctrTitle"/>
          </p:nvPr>
        </p:nvSpPr>
        <p:spPr>
          <a:xfrm>
            <a:off x="4469092" y="0"/>
            <a:ext cx="4398529" cy="6858000"/>
          </a:xfrm>
          <a:noFill/>
          <a:ln>
            <a:noFill/>
          </a:ln>
        </p:spPr>
        <p:txBody>
          <a:bodyPr vert="horz" wrap="square" lIns="91440" tIns="45720" rIns="91440" bIns="45720" numCol="1" anchor="ctr" anchorCtr="0" compatLnSpc="1">
            <a:prstTxWarp prst="textNoShape">
              <a:avLst/>
            </a:prstTxWarp>
          </a:bodyPr>
          <a:lstStyle/>
          <a:p>
            <a:pPr defTabSz="457200"/>
            <a:r>
              <a:rPr lang="en-US" b="1" kern="1200" dirty="0">
                <a:effectLst>
                  <a:glow rad="152400">
                    <a:schemeClr val="tx1"/>
                  </a:glow>
                </a:effectLst>
                <a:latin typeface="Arial" charset="0"/>
                <a:ea typeface="ＭＳ Ｐゴシック" charset="0"/>
              </a:rPr>
              <a:t>"Anyone with ears to hear must listen to the Spirit and understand what he is saying to the churches" </a:t>
            </a:r>
            <a:br>
              <a:rPr lang="en-US" b="1" kern="1200" dirty="0">
                <a:effectLst>
                  <a:glow rad="152400">
                    <a:schemeClr val="tx1"/>
                  </a:glow>
                </a:effectLst>
                <a:latin typeface="Arial" charset="0"/>
                <a:ea typeface="ＭＳ Ｐゴシック" charset="0"/>
              </a:rPr>
            </a:br>
            <a:r>
              <a:rPr lang="en-US" b="1" kern="1200" dirty="0">
                <a:effectLst>
                  <a:glow rad="152400">
                    <a:schemeClr val="tx1"/>
                  </a:glow>
                </a:effectLst>
                <a:latin typeface="Arial" charset="0"/>
                <a:ea typeface="ＭＳ Ｐゴシック" charset="0"/>
              </a:rPr>
              <a:t>(3:22 NLT)</a:t>
            </a:r>
          </a:p>
        </p:txBody>
      </p:sp>
    </p:spTree>
    <p:extLst>
      <p:ext uri="{BB962C8B-B14F-4D97-AF65-F5344CB8AC3E}">
        <p14:creationId xmlns:p14="http://schemas.microsoft.com/office/powerpoint/2010/main" val="1504778538"/>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8" name="Rectangle 7"/>
          <p:cNvSpPr/>
          <p:nvPr/>
        </p:nvSpPr>
        <p:spPr>
          <a:xfrm>
            <a:off x="-35611" y="-35611"/>
            <a:ext cx="9246375" cy="6967799"/>
          </a:xfrm>
          <a:prstGeom prst="rect">
            <a:avLst/>
          </a:prstGeom>
          <a:gradFill>
            <a:gsLst>
              <a:gs pos="0">
                <a:schemeClr val="tx1"/>
              </a:gs>
              <a:gs pos="80000">
                <a:schemeClr val="accent1">
                  <a:shade val="93000"/>
                  <a:satMod val="130000"/>
                </a:schemeClr>
              </a:gs>
              <a:gs pos="100000">
                <a:schemeClr val="tx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prstClr val="white"/>
              </a:solidFill>
            </a:endParaRPr>
          </a:p>
        </p:txBody>
      </p:sp>
      <p:sp>
        <p:nvSpPr>
          <p:cNvPr id="13314" name="Title 1"/>
          <p:cNvSpPr>
            <a:spLocks noGrp="1"/>
          </p:cNvSpPr>
          <p:nvPr>
            <p:ph type="title"/>
          </p:nvPr>
        </p:nvSpPr>
        <p:spPr>
          <a:xfrm>
            <a:off x="457200" y="46038"/>
            <a:ext cx="8229600" cy="868362"/>
          </a:xfrm>
        </p:spPr>
        <p:txBody>
          <a:bodyPr/>
          <a:lstStyle/>
          <a:p>
            <a:pPr eaLnBrk="1" hangingPunct="1"/>
            <a:r>
              <a:rPr lang="en-SG" dirty="0">
                <a:solidFill>
                  <a:schemeClr val="bg1"/>
                </a:solidFill>
              </a:rPr>
              <a:t>Laodicea Water Supply</a:t>
            </a:r>
          </a:p>
        </p:txBody>
      </p:sp>
      <p:pic>
        <p:nvPicPr>
          <p:cNvPr id="13316" name="Picture 2" descr="C:\Users\bs\Documents\Bible Text &amp; Chart\NT\Revelation\Others\Scan0004.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990600"/>
            <a:ext cx="9313771" cy="4114800"/>
          </a:xfrm>
          <a:prstGeom prst="rect">
            <a:avLst/>
          </a:prstGeom>
          <a:noFill/>
          <a:ln w="9525">
            <a:noFill/>
            <a:miter lim="800000"/>
            <a:headEnd/>
            <a:tailEnd/>
          </a:ln>
        </p:spPr>
      </p:pic>
      <p:sp>
        <p:nvSpPr>
          <p:cNvPr id="6" name="Title 1"/>
          <p:cNvSpPr txBox="1">
            <a:spLocks/>
          </p:cNvSpPr>
          <p:nvPr/>
        </p:nvSpPr>
        <p:spPr>
          <a:xfrm>
            <a:off x="18550" y="5105400"/>
            <a:ext cx="9125450" cy="1752600"/>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SG" sz="3600" dirty="0">
                <a:solidFill>
                  <a:prstClr val="white"/>
                </a:solidFill>
                <a:latin typeface="Calibri"/>
              </a:rPr>
              <a:t>The lukewarm water in the village next to Laodicea helps the eyes.  Note the calcium layer on the ruins.</a:t>
            </a:r>
          </a:p>
        </p:txBody>
      </p:sp>
      <p:sp>
        <p:nvSpPr>
          <p:cNvPr id="7"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2346333605"/>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3 Complacenc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4" y="-193520"/>
            <a:ext cx="9144883" cy="7315906"/>
          </a:xfrm>
          <a:prstGeom prst="rect">
            <a:avLst/>
          </a:prstGeom>
        </p:spPr>
      </p:pic>
      <p:sp>
        <p:nvSpPr>
          <p:cNvPr id="4"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363</a:t>
            </a:r>
            <a:endParaRPr lang="en-US" b="1" dirty="0">
              <a:solidFill>
                <a:srgbClr val="000000"/>
              </a:solidFill>
              <a:latin typeface="Arial"/>
              <a:cs typeface="Arial"/>
            </a:endParaRPr>
          </a:p>
        </p:txBody>
      </p:sp>
      <p:sp>
        <p:nvSpPr>
          <p:cNvPr id="5" name="Rectangle 2"/>
          <p:cNvSpPr txBox="1">
            <a:spLocks noChangeArrowheads="1"/>
          </p:cNvSpPr>
          <p:nvPr/>
        </p:nvSpPr>
        <p:spPr bwMode="auto">
          <a:xfrm>
            <a:off x="0" y="6071810"/>
            <a:ext cx="9188896" cy="891263"/>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defRPr sz="4000" b="1">
                <a:solidFill>
                  <a:schemeClr val="bg1"/>
                </a:solidFill>
                <a:effectLst>
                  <a:glow rad="317500">
                    <a:schemeClr val="tx1">
                      <a:alpha val="75000"/>
                    </a:schemeClr>
                  </a:glow>
                </a:effectLst>
                <a:latin typeface="Times New Roman"/>
                <a:cs typeface="Times New Roman"/>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defTabSz="914400" eaLnBrk="0" fontAlgn="base" hangingPunct="0">
              <a:spcBef>
                <a:spcPct val="0"/>
              </a:spcBef>
              <a:spcAft>
                <a:spcPct val="0"/>
              </a:spcAft>
            </a:pPr>
            <a:r>
              <a:rPr lang="en-US" altLang="ja-JP" sz="3600" dirty="0">
                <a:solidFill>
                  <a:srgbClr val="FFFFFF"/>
                </a:solidFill>
                <a:effectLst>
                  <a:glow rad="317500">
                    <a:srgbClr val="000000">
                      <a:alpha val="75000"/>
                    </a:srgbClr>
                  </a:glow>
                </a:effectLst>
                <a:ea typeface="ＭＳ Ｐゴシック" charset="0"/>
              </a:rPr>
              <a:t>is dangerous in both love and technology</a:t>
            </a:r>
            <a:endParaRPr lang="en-US" sz="3600" dirty="0">
              <a:solidFill>
                <a:srgbClr val="FFFFFF"/>
              </a:solidFill>
              <a:effectLst>
                <a:glow rad="317500">
                  <a:srgbClr val="000000">
                    <a:alpha val="75000"/>
                  </a:srgbClr>
                </a:glow>
              </a:effectLst>
              <a:ea typeface="ＭＳ Ｐゴシック" charset="0"/>
            </a:endParaRPr>
          </a:p>
        </p:txBody>
      </p:sp>
      <p:sp>
        <p:nvSpPr>
          <p:cNvPr id="113667" name="Rectangle 2"/>
          <p:cNvSpPr>
            <a:spLocks noGrp="1" noChangeArrowheads="1"/>
          </p:cNvSpPr>
          <p:nvPr>
            <p:ph type="ctrTitle"/>
          </p:nvPr>
        </p:nvSpPr>
        <p:spPr>
          <a:xfrm>
            <a:off x="107504" y="5500912"/>
            <a:ext cx="9036496" cy="836990"/>
          </a:xfrm>
          <a:solidFill>
            <a:schemeClr val="tx1"/>
          </a:solidFill>
        </p:spPr>
        <p:txBody>
          <a:bodyPr/>
          <a:lstStyle/>
          <a:p>
            <a:r>
              <a:rPr lang="en-US" altLang="ja-JP" sz="6600" b="1" dirty="0">
                <a:effectLst>
                  <a:glow rad="317500">
                    <a:schemeClr val="tx1">
                      <a:alpha val="75000"/>
                    </a:schemeClr>
                  </a:glow>
                </a:effectLst>
                <a:latin typeface="Times New Roman"/>
                <a:ea typeface="ＭＳ Ｐゴシック" charset="0"/>
                <a:cs typeface="Times New Roman"/>
              </a:rPr>
              <a:t>COMPLACENCY</a:t>
            </a:r>
            <a:endParaRPr lang="en-US" sz="6600" b="1" dirty="0">
              <a:effectLst>
                <a:glow rad="317500">
                  <a:schemeClr val="tx1">
                    <a:alpha val="75000"/>
                  </a:schemeClr>
                </a:glow>
              </a:effectLst>
              <a:latin typeface="Times New Roman"/>
              <a:ea typeface="ＭＳ Ｐゴシック" charset="0"/>
              <a:cs typeface="Times New Roman"/>
            </a:endParaRPr>
          </a:p>
        </p:txBody>
      </p:sp>
    </p:spTree>
    <p:extLst>
      <p:ext uri="{BB962C8B-B14F-4D97-AF65-F5344CB8AC3E}">
        <p14:creationId xmlns:p14="http://schemas.microsoft.com/office/powerpoint/2010/main" val="2047548319"/>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3" name="Title 1"/>
          <p:cNvSpPr>
            <a:spLocks noGrp="1"/>
          </p:cNvSpPr>
          <p:nvPr>
            <p:ph type="title"/>
          </p:nvPr>
        </p:nvSpPr>
        <p:spPr>
          <a:xfrm>
            <a:off x="1976596" y="-10413"/>
            <a:ext cx="5296718" cy="2222500"/>
          </a:xfrm>
          <a:noFill/>
          <a:ln>
            <a:noFill/>
          </a:ln>
        </p:spPr>
        <p:txBody>
          <a:bodyPr vert="horz" wrap="square" lIns="91440" tIns="45720" rIns="91440" bIns="45720" numCol="1" anchor="ctr" anchorCtr="0" compatLnSpc="1">
            <a:prstTxWarp prst="textNoShape">
              <a:avLst/>
            </a:prstTxWarp>
          </a:bodyPr>
          <a:lstStyle/>
          <a:p>
            <a:r>
              <a:rPr lang="en-US" sz="4800" b="1" kern="1200"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Christ is Sovereign over All Churches</a:t>
            </a:r>
          </a:p>
        </p:txBody>
      </p:sp>
      <p:sp>
        <p:nvSpPr>
          <p:cNvPr id="4"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345</a:t>
            </a:r>
            <a:endParaRPr lang="en-US" b="1" dirty="0">
              <a:solidFill>
                <a:srgbClr val="000000"/>
              </a:solidFill>
              <a:latin typeface="Arial"/>
              <a:cs typeface="Arial"/>
            </a:endParaRPr>
          </a:p>
        </p:txBody>
      </p:sp>
      <p:sp>
        <p:nvSpPr>
          <p:cNvPr id="5" name="Title 1"/>
          <p:cNvSpPr txBox="1">
            <a:spLocks/>
          </p:cNvSpPr>
          <p:nvPr/>
        </p:nvSpPr>
        <p:spPr bwMode="auto">
          <a:xfrm>
            <a:off x="15875" y="3703669"/>
            <a:ext cx="9074968" cy="274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defTabSz="914400"/>
            <a:r>
              <a:rPr lang="en-US" sz="3600" b="1"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II.  Jesus revealed the internal compromise and external opposition of seven churches in seven letters to show His sovereignty to judge all churches (Rev. 2–3)</a:t>
            </a:r>
          </a:p>
        </p:txBody>
      </p:sp>
      <p:pic>
        <p:nvPicPr>
          <p:cNvPr id="7" name="Picture 6" descr="rev_inro_Wax_Sealed_Envelope_cn_b_sm.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46797" y="1613699"/>
            <a:ext cx="1154835" cy="866126"/>
          </a:xfrm>
          <a:prstGeom prst="rect">
            <a:avLst/>
          </a:prstGeom>
        </p:spPr>
      </p:pic>
      <p:pic>
        <p:nvPicPr>
          <p:cNvPr id="8" name="Picture 7" descr="rev_inro_Wax_Sealed_Envelope_cn_b_sm.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3898" y="2218709"/>
            <a:ext cx="1154835" cy="866126"/>
          </a:xfrm>
          <a:prstGeom prst="rect">
            <a:avLst/>
          </a:prstGeom>
        </p:spPr>
      </p:pic>
      <p:pic>
        <p:nvPicPr>
          <p:cNvPr id="9" name="Picture 8" descr="rev_inro_Wax_Sealed_Envelope_cn_b_sm.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1531" y="2747750"/>
            <a:ext cx="1154835" cy="866126"/>
          </a:xfrm>
          <a:prstGeom prst="rect">
            <a:avLst/>
          </a:prstGeom>
        </p:spPr>
      </p:pic>
      <p:pic>
        <p:nvPicPr>
          <p:cNvPr id="10" name="Picture 9" descr="rev_inro_Wax_Sealed_Envelope_cn_b_sm.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09164" y="2218709"/>
            <a:ext cx="1154835" cy="866126"/>
          </a:xfrm>
          <a:prstGeom prst="rect">
            <a:avLst/>
          </a:prstGeom>
        </p:spPr>
      </p:pic>
      <p:pic>
        <p:nvPicPr>
          <p:cNvPr id="11" name="Picture 10" descr="rev_inro_Wax_Sealed_Envelope_cn_b_sm.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96265" y="1613699"/>
            <a:ext cx="1154835" cy="866126"/>
          </a:xfrm>
          <a:prstGeom prst="rect">
            <a:avLst/>
          </a:prstGeom>
        </p:spPr>
      </p:pic>
      <p:pic>
        <p:nvPicPr>
          <p:cNvPr id="12" name="Picture 11" descr="rev_inro_Wax_Sealed_Envelope_cn_b_sm.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8631" y="776818"/>
            <a:ext cx="1154835" cy="866126"/>
          </a:xfrm>
          <a:prstGeom prst="rect">
            <a:avLst/>
          </a:prstGeom>
        </p:spPr>
      </p:pic>
      <p:pic>
        <p:nvPicPr>
          <p:cNvPr id="13" name="Picture 12" descr="rev_inro_Wax_Sealed_Envelope_cn_b_sm.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4430" y="776818"/>
            <a:ext cx="1154835" cy="866126"/>
          </a:xfrm>
          <a:prstGeom prst="rect">
            <a:avLst/>
          </a:prstGeom>
        </p:spPr>
      </p:pic>
    </p:spTree>
    <p:extLst>
      <p:ext uri="{BB962C8B-B14F-4D97-AF65-F5344CB8AC3E}">
        <p14:creationId xmlns:p14="http://schemas.microsoft.com/office/powerpoint/2010/main" val="145342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hidden="1"/>
          <p:cNvSpPr>
            <a:spLocks noGrp="1" noChangeArrowheads="1"/>
          </p:cNvSpPr>
          <p:nvPr>
            <p:ph type="title"/>
          </p:nvPr>
        </p:nvSpPr>
        <p:spPr/>
        <p:txBody>
          <a:bodyPr/>
          <a:lstStyle/>
          <a:p>
            <a:r>
              <a:rPr lang="en-US">
                <a:solidFill>
                  <a:schemeClr val="bg1"/>
                </a:solidFill>
              </a:rPr>
              <a:t>Sardis Temple of Artemis</a:t>
            </a:r>
          </a:p>
        </p:txBody>
      </p:sp>
      <p:pic>
        <p:nvPicPr>
          <p:cNvPr id="23555" name="Picture 3" descr="Sardis Temple of Artemis5,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3556" name="Text Box 4"/>
          <p:cNvSpPr txBox="1">
            <a:spLocks noChangeArrowheads="1"/>
          </p:cNvSpPr>
          <p:nvPr/>
        </p:nvSpPr>
        <p:spPr bwMode="auto">
          <a:xfrm>
            <a:off x="0" y="6175244"/>
            <a:ext cx="9144000" cy="682756"/>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en-US" dirty="0"/>
              <a:t>Sardis Temple of Artemis</a:t>
            </a:r>
          </a:p>
        </p:txBody>
      </p:sp>
    </p:spTree>
    <p:extLst>
      <p:ext uri="{BB962C8B-B14F-4D97-AF65-F5344CB8AC3E}">
        <p14:creationId xmlns:p14="http://schemas.microsoft.com/office/powerpoint/2010/main" val="829225324"/>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114686888"/>
      </p:ext>
    </p:extLst>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Preaching (Homiletics) link at </a:t>
            </a:r>
            <a:r>
              <a:rPr lang="en-US" sz="2400" b="1" dirty="0" err="1">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0901938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hidden="1"/>
          <p:cNvSpPr>
            <a:spLocks noGrp="1" noChangeArrowheads="1"/>
          </p:cNvSpPr>
          <p:nvPr>
            <p:ph type="title"/>
          </p:nvPr>
        </p:nvSpPr>
        <p:spPr/>
        <p:txBody>
          <a:bodyPr/>
          <a:lstStyle/>
          <a:p>
            <a:r>
              <a:rPr lang="en-US">
                <a:solidFill>
                  <a:schemeClr val="bg1"/>
                </a:solidFill>
              </a:rPr>
              <a:t>Sardis gymnasium</a:t>
            </a:r>
          </a:p>
        </p:txBody>
      </p:sp>
      <p:pic>
        <p:nvPicPr>
          <p:cNvPr id="10243" name="Picture 3" descr="Sardis gymnasium2,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0244" name="Text Box 4"/>
          <p:cNvSpPr txBox="1">
            <a:spLocks noChangeArrowheads="1"/>
          </p:cNvSpPr>
          <p:nvPr/>
        </p:nvSpPr>
        <p:spPr bwMode="auto">
          <a:xfrm>
            <a:off x="0" y="6105664"/>
            <a:ext cx="9144000" cy="752336"/>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en-US" dirty="0"/>
              <a:t>Sardis Gymnasium</a:t>
            </a:r>
          </a:p>
        </p:txBody>
      </p:sp>
    </p:spTree>
    <p:extLst>
      <p:ext uri="{BB962C8B-B14F-4D97-AF65-F5344CB8AC3E}">
        <p14:creationId xmlns:p14="http://schemas.microsoft.com/office/powerpoint/2010/main" val="2544132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en-US" sz="8800" dirty="0">
                <a:solidFill>
                  <a:schemeClr val="bg1"/>
                </a:solidFill>
                <a:latin typeface="Arial" charset="0"/>
                <a:ea typeface="Osaka" charset="0"/>
                <a:cs typeface="Arial" charset="0"/>
              </a:rPr>
              <a:t>Sardis</a:t>
            </a:r>
            <a:br>
              <a:rPr lang="en-US" sz="8800" dirty="0">
                <a:solidFill>
                  <a:schemeClr val="bg1"/>
                </a:solidFill>
                <a:latin typeface="Arial" charset="0"/>
                <a:ea typeface="Osaka" charset="0"/>
                <a:cs typeface="Arial" charset="0"/>
              </a:rPr>
            </a:br>
            <a:r>
              <a:rPr lang="en-US" sz="7200" dirty="0">
                <a:solidFill>
                  <a:schemeClr val="bg1"/>
                </a:solidFill>
                <a:latin typeface="Arial" charset="0"/>
                <a:ea typeface="Osaka" charset="0"/>
                <a:cs typeface="Arial" charset="0"/>
              </a:rPr>
              <a:t>Revelation 3:1-6</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6875838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hidden="1"/>
          <p:cNvSpPr>
            <a:spLocks noGrp="1" noChangeArrowheads="1"/>
          </p:cNvSpPr>
          <p:nvPr>
            <p:ph type="title"/>
          </p:nvPr>
        </p:nvSpPr>
        <p:spPr/>
        <p:txBody>
          <a:bodyPr/>
          <a:lstStyle/>
          <a:p>
            <a:r>
              <a:rPr lang="en-US">
                <a:solidFill>
                  <a:schemeClr val="bg1"/>
                </a:solidFill>
              </a:rPr>
              <a:t>Sardis synagogue, 4th c AD</a:t>
            </a:r>
          </a:p>
        </p:txBody>
      </p:sp>
      <p:pic>
        <p:nvPicPr>
          <p:cNvPr id="16387" name="Picture 3" descr="Sardis synagogue, 4th c AD2,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6388" name="Text Box 4"/>
          <p:cNvSpPr txBox="1">
            <a:spLocks noChangeArrowheads="1"/>
          </p:cNvSpPr>
          <p:nvPr/>
        </p:nvSpPr>
        <p:spPr bwMode="auto">
          <a:xfrm>
            <a:off x="0" y="6036084"/>
            <a:ext cx="9144000" cy="821916"/>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en-US" dirty="0"/>
              <a:t>Sardis Synagogue, 4th c AD</a:t>
            </a:r>
          </a:p>
        </p:txBody>
      </p:sp>
    </p:spTree>
    <p:extLst>
      <p:ext uri="{BB962C8B-B14F-4D97-AF65-F5344CB8AC3E}">
        <p14:creationId xmlns:p14="http://schemas.microsoft.com/office/powerpoint/2010/main" val="5421414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hidden="1"/>
          <p:cNvSpPr>
            <a:spLocks noGrp="1" noChangeArrowheads="1"/>
          </p:cNvSpPr>
          <p:nvPr>
            <p:ph type="title"/>
          </p:nvPr>
        </p:nvSpPr>
        <p:spPr/>
        <p:txBody>
          <a:bodyPr/>
          <a:lstStyle/>
          <a:p>
            <a:r>
              <a:rPr lang="en-US">
                <a:solidFill>
                  <a:schemeClr val="bg1"/>
                </a:solidFill>
              </a:rPr>
              <a:t>Sardis synagogue bema</a:t>
            </a:r>
          </a:p>
        </p:txBody>
      </p:sp>
      <p:pic>
        <p:nvPicPr>
          <p:cNvPr id="14339" name="Picture 3" descr="Sardis synagogue bema2,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4340" name="Text Box 4"/>
          <p:cNvSpPr txBox="1">
            <a:spLocks noChangeArrowheads="1"/>
          </p:cNvSpPr>
          <p:nvPr/>
        </p:nvSpPr>
        <p:spPr bwMode="auto">
          <a:xfrm>
            <a:off x="0" y="6088269"/>
            <a:ext cx="9144000" cy="769731"/>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en-US" dirty="0"/>
              <a:t>Sardis Synagogue Bema</a:t>
            </a:r>
          </a:p>
        </p:txBody>
      </p:sp>
    </p:spTree>
    <p:extLst>
      <p:ext uri="{BB962C8B-B14F-4D97-AF65-F5344CB8AC3E}">
        <p14:creationId xmlns:p14="http://schemas.microsoft.com/office/powerpoint/2010/main" val="31871101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hidden="1"/>
          <p:cNvSpPr>
            <a:spLocks noGrp="1" noChangeArrowheads="1"/>
          </p:cNvSpPr>
          <p:nvPr>
            <p:ph type="title"/>
          </p:nvPr>
        </p:nvSpPr>
        <p:spPr/>
        <p:txBody>
          <a:bodyPr/>
          <a:lstStyle/>
          <a:p>
            <a:r>
              <a:rPr lang="en-US"/>
              <a:t>Sardis synagogue mosaic, 400 AD</a:t>
            </a:r>
          </a:p>
        </p:txBody>
      </p:sp>
      <p:pic>
        <p:nvPicPr>
          <p:cNvPr id="15363" name="Picture 3" descr="Sardis synagogue mosaic, 400 AD,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5364" name="Text Box 4"/>
          <p:cNvSpPr txBox="1">
            <a:spLocks noChangeArrowheads="1"/>
          </p:cNvSpPr>
          <p:nvPr/>
        </p:nvSpPr>
        <p:spPr bwMode="auto">
          <a:xfrm>
            <a:off x="0" y="6175244"/>
            <a:ext cx="9144000" cy="682756"/>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en-US" dirty="0"/>
              <a:t>Sardis Synagogue Mosaic, AD 400</a:t>
            </a:r>
          </a:p>
        </p:txBody>
      </p:sp>
    </p:spTree>
    <p:extLst>
      <p:ext uri="{BB962C8B-B14F-4D97-AF65-F5344CB8AC3E}">
        <p14:creationId xmlns:p14="http://schemas.microsoft.com/office/powerpoint/2010/main" val="35135962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hidden="1"/>
          <p:cNvSpPr>
            <a:spLocks noGrp="1" noChangeArrowheads="1"/>
          </p:cNvSpPr>
          <p:nvPr>
            <p:ph type="title"/>
          </p:nvPr>
        </p:nvSpPr>
        <p:spPr/>
        <p:txBody>
          <a:bodyPr/>
          <a:lstStyle/>
          <a:p>
            <a:r>
              <a:rPr lang="en-US">
                <a:solidFill>
                  <a:schemeClr val="bg1"/>
                </a:solidFill>
              </a:rPr>
              <a:t>Sardis paved Roman street leading to Persia</a:t>
            </a:r>
          </a:p>
        </p:txBody>
      </p:sp>
      <p:pic>
        <p:nvPicPr>
          <p:cNvPr id="11267" name="Picture 3" descr="Sardis paved Roman street leading to Persia,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1268" name="Text Box 4"/>
          <p:cNvSpPr txBox="1">
            <a:spLocks noChangeArrowheads="1"/>
          </p:cNvSpPr>
          <p:nvPr/>
        </p:nvSpPr>
        <p:spPr bwMode="auto">
          <a:xfrm>
            <a:off x="0" y="6279614"/>
            <a:ext cx="9144000" cy="638712"/>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r>
              <a:rPr lang="en-US" sz="3200" dirty="0"/>
              <a:t>Sardis Paved Roman Street Leading to Persia</a:t>
            </a:r>
          </a:p>
        </p:txBody>
      </p:sp>
    </p:spTree>
    <p:extLst>
      <p:ext uri="{BB962C8B-B14F-4D97-AF65-F5344CB8AC3E}">
        <p14:creationId xmlns:p14="http://schemas.microsoft.com/office/powerpoint/2010/main" val="31672951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2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3059113" y="2349500"/>
            <a:ext cx="2665412" cy="2663825"/>
            <a:chOff x="3059832" y="2348880"/>
            <a:chExt cx="2664304" cy="2664312"/>
          </a:xfrm>
        </p:grpSpPr>
        <p:sp>
          <p:nvSpPr>
            <p:cNvPr id="798747" name="Oval Callout 2"/>
            <p:cNvSpPr>
              <a:spLocks noChangeArrowheads="1"/>
            </p:cNvSpPr>
            <p:nvPr/>
          </p:nvSpPr>
          <p:spPr bwMode="auto">
            <a:xfrm>
              <a:off x="3059832" y="2348880"/>
              <a:ext cx="2664304" cy="2664312"/>
            </a:xfrm>
            <a:prstGeom prst="wedgeEllipseCallout">
              <a:avLst>
                <a:gd name="adj1" fmla="val 111606"/>
                <a:gd name="adj2" fmla="val -18079"/>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709309"/>
              <a:ext cx="2448495" cy="1938691"/>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Holds the seven spirits of God and the seven stars</a:t>
              </a:r>
            </a:p>
          </p:txBody>
        </p:sp>
      </p:grpSp>
      <p:sp>
        <p:nvSpPr>
          <p:cNvPr id="798727"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Sardis (Rev. 3:1-6)</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1"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prstClr val="white"/>
                </a:solidFill>
                <a:latin typeface="Arial" charset="0"/>
                <a:cs typeface="Arial" charset="0"/>
              </a:rPr>
              <a:t>357</a:t>
            </a:r>
          </a:p>
        </p:txBody>
      </p:sp>
    </p:spTree>
    <p:extLst>
      <p:ext uri="{BB962C8B-B14F-4D97-AF65-F5344CB8AC3E}">
        <p14:creationId xmlns:p14="http://schemas.microsoft.com/office/powerpoint/2010/main" val="10774226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 Christ Among Lampsta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60835" name="Rectangle 2"/>
          <p:cNvSpPr>
            <a:spLocks noGrp="1" noChangeArrowheads="1"/>
          </p:cNvSpPr>
          <p:nvPr>
            <p:ph type="ctrTitle"/>
          </p:nvPr>
        </p:nvSpPr>
        <p:spPr>
          <a:xfrm>
            <a:off x="5213398" y="1064321"/>
            <a:ext cx="3906762" cy="4703610"/>
          </a:xfrm>
        </p:spPr>
        <p:txBody>
          <a:bodyPr>
            <a:normAutofit fontScale="90000"/>
          </a:bodyPr>
          <a:lstStyle/>
          <a:p>
            <a:r>
              <a:rPr lang="en-US" sz="3600" b="1" dirty="0">
                <a:effectLst>
                  <a:glow rad="152400">
                    <a:schemeClr val="tx1"/>
                  </a:glow>
                </a:effectLst>
                <a:latin typeface="Arial" charset="0"/>
                <a:ea typeface="ＭＳ Ｐゴシック" charset="0"/>
              </a:rPr>
              <a:t>John</a:t>
            </a:r>
            <a:r>
              <a:rPr lang="fr-FR" sz="3600" b="1" dirty="0">
                <a:effectLst>
                  <a:glow rad="152400">
                    <a:schemeClr val="tx1"/>
                  </a:glow>
                </a:effectLst>
                <a:latin typeface="Arial" charset="0"/>
                <a:ea typeface="ＭＳ Ｐゴシック" charset="0"/>
              </a:rPr>
              <a:t>'</a:t>
            </a:r>
            <a:r>
              <a:rPr lang="en-US" sz="3600" b="1" dirty="0">
                <a:effectLst>
                  <a:glow rad="152400">
                    <a:schemeClr val="tx1"/>
                  </a:glow>
                </a:effectLst>
                <a:latin typeface="Arial" charset="0"/>
                <a:ea typeface="ＭＳ Ｐゴシック" charset="0"/>
              </a:rPr>
              <a:t>s vision of the glorified Christ proves He can handle the Church</a:t>
            </a:r>
            <a:r>
              <a:rPr lang="fr-FR" sz="3600" b="1" dirty="0">
                <a:effectLst>
                  <a:glow rad="152400">
                    <a:schemeClr val="tx1"/>
                  </a:glow>
                </a:effectLst>
                <a:latin typeface="Arial" charset="0"/>
                <a:ea typeface="ＭＳ Ｐゴシック" charset="0"/>
              </a:rPr>
              <a:t>'</a:t>
            </a:r>
            <a:r>
              <a:rPr lang="en-US" sz="3600" b="1" dirty="0">
                <a:effectLst>
                  <a:glow rad="152400">
                    <a:schemeClr val="tx1"/>
                  </a:glow>
                </a:effectLst>
                <a:latin typeface="Arial" charset="0"/>
                <a:ea typeface="ＭＳ Ｐゴシック" charset="0"/>
              </a:rPr>
              <a:t>s internal and external problems </a:t>
            </a:r>
            <a:br>
              <a:rPr lang="en-US" sz="3600" b="1" dirty="0">
                <a:effectLst>
                  <a:glow rad="152400">
                    <a:schemeClr val="tx1"/>
                  </a:glow>
                </a:effectLst>
                <a:latin typeface="Arial" charset="0"/>
                <a:ea typeface="ＭＳ Ｐゴシック" charset="0"/>
              </a:rPr>
            </a:br>
            <a:r>
              <a:rPr lang="en-US" sz="3600" b="1" dirty="0">
                <a:effectLst>
                  <a:glow rad="152400">
                    <a:schemeClr val="tx1"/>
                  </a:glow>
                </a:effectLst>
                <a:latin typeface="Arial" charset="0"/>
                <a:ea typeface="ＭＳ Ｐゴシック" charset="0"/>
              </a:rPr>
              <a:t>(1:12-16)</a:t>
            </a: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343</a:t>
            </a:r>
          </a:p>
        </p:txBody>
      </p:sp>
    </p:spTree>
    <p:extLst>
      <p:ext uri="{BB962C8B-B14F-4D97-AF65-F5344CB8AC3E}">
        <p14:creationId xmlns:p14="http://schemas.microsoft.com/office/powerpoint/2010/main" val="7634458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350"/>
            <a:ext cx="9144000" cy="1980793"/>
          </a:xfrm>
        </p:spPr>
        <p:txBody>
          <a:bodyPr/>
          <a:lstStyle/>
          <a:p>
            <a:r>
              <a:rPr lang="en-US" sz="4000" b="1" dirty="0">
                <a:solidFill>
                  <a:schemeClr val="bg1"/>
                </a:solidFill>
                <a:effectLst>
                  <a:glow rad="152400">
                    <a:schemeClr val="tx1"/>
                  </a:glow>
                </a:effectLst>
                <a:latin typeface="Arial"/>
                <a:cs typeface="Arial"/>
              </a:rPr>
              <a:t>What are the 7 Stars &amp; 7 Lampstands (1:20 </a:t>
            </a:r>
            <a:r>
              <a:rPr lang="en-US" sz="3200" b="1" dirty="0">
                <a:solidFill>
                  <a:schemeClr val="bg1"/>
                </a:solidFill>
                <a:effectLst>
                  <a:glow rad="152400">
                    <a:schemeClr val="tx1"/>
                  </a:glow>
                </a:effectLst>
                <a:latin typeface="Arial"/>
                <a:cs typeface="Arial"/>
              </a:rPr>
              <a:t>NLT</a:t>
            </a:r>
            <a:r>
              <a:rPr lang="en-US" sz="4000" b="1" dirty="0">
                <a:solidFill>
                  <a:schemeClr val="bg1"/>
                </a:solidFill>
                <a:effectLst>
                  <a:glow rad="152400">
                    <a:schemeClr val="tx1"/>
                  </a:glow>
                </a:effectLst>
                <a:latin typeface="Arial"/>
                <a:cs typeface="Arial"/>
              </a:rPr>
              <a:t>)?</a:t>
            </a:r>
          </a:p>
        </p:txBody>
      </p:sp>
      <p:pic>
        <p:nvPicPr>
          <p:cNvPr id="4" name="Picture 3"/>
          <p:cNvPicPr>
            <a:picLocks noChangeAspect="1"/>
          </p:cNvPicPr>
          <p:nvPr/>
        </p:nvPicPr>
        <p:blipFill>
          <a:blip r:embed="rId3"/>
          <a:stretch>
            <a:fillRect/>
          </a:stretch>
        </p:blipFill>
        <p:spPr>
          <a:xfrm>
            <a:off x="5030760" y="2070100"/>
            <a:ext cx="4089400" cy="4787900"/>
          </a:xfrm>
          <a:prstGeom prst="rect">
            <a:avLst/>
          </a:prstGeom>
        </p:spPr>
      </p:pic>
      <p:sp>
        <p:nvSpPr>
          <p:cNvPr id="3" name="Title 1"/>
          <p:cNvSpPr txBox="1">
            <a:spLocks/>
          </p:cNvSpPr>
          <p:nvPr/>
        </p:nvSpPr>
        <p:spPr bwMode="auto">
          <a:xfrm>
            <a:off x="1" y="1987143"/>
            <a:ext cx="5458080" cy="45974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a:lnSpc>
                <a:spcPct val="90000"/>
              </a:lnSpc>
            </a:pPr>
            <a:r>
              <a:rPr lang="en-US" sz="3200" b="1" dirty="0">
                <a:solidFill>
                  <a:prstClr val="white"/>
                </a:solidFill>
                <a:effectLst>
                  <a:glow rad="152400">
                    <a:prstClr val="black"/>
                  </a:glow>
                </a:effectLst>
                <a:latin typeface="Arial"/>
                <a:cs typeface="Arial"/>
              </a:rPr>
              <a:t>"This is the meaning of the mystery of the seven stars you saw in my right hand and the seven gold lampstands: The seven </a:t>
            </a:r>
            <a:r>
              <a:rPr lang="en-US" sz="3200" b="1" dirty="0">
                <a:solidFill>
                  <a:srgbClr val="FFFF00"/>
                </a:solidFill>
                <a:effectLst>
                  <a:glow rad="152400">
                    <a:prstClr val="black"/>
                  </a:glow>
                </a:effectLst>
                <a:latin typeface="Arial"/>
                <a:cs typeface="Arial"/>
              </a:rPr>
              <a:t>stars are the angels</a:t>
            </a:r>
            <a:r>
              <a:rPr lang="en-US" sz="3200" b="1" dirty="0">
                <a:solidFill>
                  <a:prstClr val="white"/>
                </a:solidFill>
                <a:effectLst>
                  <a:glow rad="152400">
                    <a:prstClr val="black"/>
                  </a:glow>
                </a:effectLst>
                <a:latin typeface="Arial"/>
                <a:cs typeface="Arial"/>
              </a:rPr>
              <a:t> </a:t>
            </a:r>
            <a:br>
              <a:rPr lang="en-US" sz="3200" b="1" dirty="0">
                <a:solidFill>
                  <a:prstClr val="white"/>
                </a:solidFill>
                <a:effectLst>
                  <a:glow rad="152400">
                    <a:prstClr val="black"/>
                  </a:glow>
                </a:effectLst>
                <a:latin typeface="Arial"/>
                <a:cs typeface="Arial"/>
              </a:rPr>
            </a:br>
            <a:r>
              <a:rPr lang="en-US" sz="3200" b="1" dirty="0">
                <a:solidFill>
                  <a:prstClr val="white"/>
                </a:solidFill>
                <a:effectLst>
                  <a:glow rad="152400">
                    <a:prstClr val="black"/>
                  </a:glow>
                </a:effectLst>
                <a:latin typeface="Arial"/>
                <a:cs typeface="Arial"/>
              </a:rPr>
              <a:t>of the seven churches, and the seven </a:t>
            </a:r>
            <a:br>
              <a:rPr lang="en-US" sz="3200" b="1" dirty="0">
                <a:solidFill>
                  <a:prstClr val="white"/>
                </a:solidFill>
                <a:effectLst>
                  <a:glow rad="152400">
                    <a:prstClr val="black"/>
                  </a:glow>
                </a:effectLst>
                <a:latin typeface="Arial"/>
                <a:cs typeface="Arial"/>
              </a:rPr>
            </a:br>
            <a:r>
              <a:rPr lang="en-US" sz="3200" b="1" dirty="0">
                <a:solidFill>
                  <a:srgbClr val="FFFF00"/>
                </a:solidFill>
                <a:effectLst>
                  <a:glow rad="152400">
                    <a:prstClr val="black"/>
                  </a:glow>
                </a:effectLst>
                <a:latin typeface="Arial"/>
                <a:cs typeface="Arial"/>
              </a:rPr>
              <a:t>lampstands are the seven churches</a:t>
            </a:r>
            <a:r>
              <a:rPr lang="en-US" sz="3200" b="1" dirty="0">
                <a:solidFill>
                  <a:prstClr val="white"/>
                </a:solidFill>
                <a:effectLst>
                  <a:glow rad="152400">
                    <a:prstClr val="black"/>
                  </a:glow>
                </a:effectLst>
                <a:latin typeface="Arial"/>
                <a:cs typeface="Arial"/>
              </a:rPr>
              <a:t>."</a:t>
            </a:r>
          </a:p>
        </p:txBody>
      </p:sp>
    </p:spTree>
    <p:extLst>
      <p:ext uri="{BB962C8B-B14F-4D97-AF65-F5344CB8AC3E}">
        <p14:creationId xmlns:p14="http://schemas.microsoft.com/office/powerpoint/2010/main" val="334465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2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3059113" y="2349500"/>
            <a:ext cx="2665412" cy="2663825"/>
            <a:chOff x="3059832" y="2348880"/>
            <a:chExt cx="2664304" cy="2664312"/>
          </a:xfrm>
        </p:grpSpPr>
        <p:sp>
          <p:nvSpPr>
            <p:cNvPr id="798747" name="Oval Callout 2"/>
            <p:cNvSpPr>
              <a:spLocks noChangeArrowheads="1"/>
            </p:cNvSpPr>
            <p:nvPr/>
          </p:nvSpPr>
          <p:spPr bwMode="auto">
            <a:xfrm>
              <a:off x="3059832" y="2348880"/>
              <a:ext cx="2664304" cy="2664312"/>
            </a:xfrm>
            <a:prstGeom prst="wedgeEllipseCallout">
              <a:avLst>
                <a:gd name="adj1" fmla="val 111606"/>
                <a:gd name="adj2" fmla="val -18079"/>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709309"/>
              <a:ext cx="2448495" cy="1938691"/>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Holds the seven spirits of God and the seven stars</a:t>
              </a:r>
            </a:p>
          </p:txBody>
        </p:sp>
      </p:grpSp>
      <p:grpSp>
        <p:nvGrpSpPr>
          <p:cNvPr id="7" name="Group 6"/>
          <p:cNvGrpSpPr>
            <a:grpSpLocks noChangeAspect="1"/>
          </p:cNvGrpSpPr>
          <p:nvPr/>
        </p:nvGrpSpPr>
        <p:grpSpPr bwMode="auto">
          <a:xfrm>
            <a:off x="2987675" y="2349500"/>
            <a:ext cx="2882900" cy="2663825"/>
            <a:chOff x="2983932" y="2348880"/>
            <a:chExt cx="2963986" cy="2664296"/>
          </a:xfrm>
        </p:grpSpPr>
        <p:sp>
          <p:nvSpPr>
            <p:cNvPr id="798745"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331"/>
              <a:ext cx="2963986" cy="230863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Deeds</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Reputation for being alive</a:t>
              </a:r>
            </a:p>
          </p:txBody>
        </p:sp>
      </p:grpSp>
      <p:sp>
        <p:nvSpPr>
          <p:cNvPr id="798727"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Sardis (Rev. 3:1-6)</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1"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prstClr val="white"/>
                </a:solidFill>
                <a:latin typeface="Arial" charset="0"/>
                <a:cs typeface="Arial" charset="0"/>
              </a:rPr>
              <a:t>357</a:t>
            </a:r>
          </a:p>
        </p:txBody>
      </p:sp>
    </p:spTree>
    <p:extLst>
      <p:ext uri="{BB962C8B-B14F-4D97-AF65-F5344CB8AC3E}">
        <p14:creationId xmlns:p14="http://schemas.microsoft.com/office/powerpoint/2010/main" val="30015044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258336" y="5113459"/>
            <a:ext cx="8568127" cy="1744541"/>
          </a:xfrm>
          <a:solidFill>
            <a:schemeClr val="tx1"/>
          </a:solidFill>
        </p:spPr>
        <p:txBody>
          <a:bodyPr/>
          <a:lstStyle/>
          <a:p>
            <a:r>
              <a:rPr lang="en-US" b="1" dirty="0">
                <a:latin typeface="Arial" charset="0"/>
                <a:ea typeface="ＭＳ Ｐゴシック" charset="0"/>
              </a:rPr>
              <a:t>Christ knows all your good deeds and reputation</a:t>
            </a:r>
          </a:p>
        </p:txBody>
      </p:sp>
      <p:pic>
        <p:nvPicPr>
          <p:cNvPr id="2" name="Picture 1"/>
          <p:cNvPicPr>
            <a:picLocks noChangeAspect="1"/>
          </p:cNvPicPr>
          <p:nvPr/>
        </p:nvPicPr>
        <p:blipFill>
          <a:blip r:embed="rId3"/>
          <a:stretch>
            <a:fillRect/>
          </a:stretch>
        </p:blipFill>
        <p:spPr>
          <a:xfrm>
            <a:off x="0" y="-982"/>
            <a:ext cx="9144000" cy="5114441"/>
          </a:xfrm>
          <a:prstGeom prst="rect">
            <a:avLst/>
          </a:prstGeom>
        </p:spPr>
      </p:pic>
    </p:spTree>
    <p:extLst>
      <p:ext uri="{BB962C8B-B14F-4D97-AF65-F5344CB8AC3E}">
        <p14:creationId xmlns:p14="http://schemas.microsoft.com/office/powerpoint/2010/main" val="12052263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46266"/>
            <a:ext cx="9144000" cy="980728"/>
          </a:xfrm>
          <a:solidFill>
            <a:schemeClr val="tx1"/>
          </a:solidFill>
        </p:spPr>
        <p:txBody>
          <a:bodyPr/>
          <a:lstStyle/>
          <a:p>
            <a:r>
              <a:rPr lang="en-US" b="1" dirty="0">
                <a:latin typeface="Arial" charset="0"/>
                <a:ea typeface="ＭＳ Ｐゴシック" charset="0"/>
              </a:rPr>
              <a:t>How much do you care?</a:t>
            </a:r>
          </a:p>
        </p:txBody>
      </p:sp>
      <p:pic>
        <p:nvPicPr>
          <p:cNvPr id="2" name="Picture 1"/>
          <p:cNvPicPr>
            <a:picLocks noChangeAspect="1"/>
          </p:cNvPicPr>
          <p:nvPr/>
        </p:nvPicPr>
        <p:blipFill>
          <a:blip r:embed="rId3"/>
          <a:stretch>
            <a:fillRect/>
          </a:stretch>
        </p:blipFill>
        <p:spPr>
          <a:xfrm>
            <a:off x="0" y="0"/>
            <a:ext cx="9144000" cy="6085230"/>
          </a:xfrm>
          <a:prstGeom prst="rect">
            <a:avLst/>
          </a:prstGeom>
        </p:spPr>
      </p:pic>
    </p:spTree>
    <p:extLst>
      <p:ext uri="{BB962C8B-B14F-4D97-AF65-F5344CB8AC3E}">
        <p14:creationId xmlns:p14="http://schemas.microsoft.com/office/powerpoint/2010/main" val="125498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1618" name="Rectangle 2"/>
          <p:cNvSpPr>
            <a:spLocks noGrp="1" noChangeArrowheads="1"/>
          </p:cNvSpPr>
          <p:nvPr>
            <p:ph type="ctrTitle"/>
          </p:nvPr>
        </p:nvSpPr>
        <p:spPr>
          <a:xfrm>
            <a:off x="0" y="5609502"/>
            <a:ext cx="9144000" cy="980728"/>
          </a:xfrm>
          <a:noFill/>
        </p:spPr>
        <p:txBody>
          <a:bodyPr/>
          <a:lstStyle/>
          <a:p>
            <a:r>
              <a:rPr lang="en-US" b="1" dirty="0">
                <a:latin typeface="Arial" charset="0"/>
                <a:ea typeface="ＭＳ Ｐゴシック" charset="0"/>
              </a:rPr>
              <a:t>Distinguished Yet Dead</a:t>
            </a:r>
          </a:p>
        </p:txBody>
      </p:sp>
      <p:pic>
        <p:nvPicPr>
          <p:cNvPr id="2" name="Picture 1"/>
          <p:cNvPicPr>
            <a:picLocks noChangeAspect="1"/>
          </p:cNvPicPr>
          <p:nvPr/>
        </p:nvPicPr>
        <p:blipFill>
          <a:blip r:embed="rId3"/>
          <a:stretch>
            <a:fillRect/>
          </a:stretch>
        </p:blipFill>
        <p:spPr>
          <a:xfrm>
            <a:off x="508000" y="353238"/>
            <a:ext cx="8128000" cy="5410200"/>
          </a:xfrm>
          <a:prstGeom prst="rect">
            <a:avLst/>
          </a:prstGeom>
        </p:spPr>
      </p:pic>
      <p:sp>
        <p:nvSpPr>
          <p:cNvPr id="7" name="Rectangle 2"/>
          <p:cNvSpPr txBox="1">
            <a:spLocks noChangeArrowheads="1"/>
          </p:cNvSpPr>
          <p:nvPr/>
        </p:nvSpPr>
        <p:spPr bwMode="auto">
          <a:xfrm>
            <a:off x="33321" y="408352"/>
            <a:ext cx="9144000" cy="169538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b="1" dirty="0">
                <a:solidFill>
                  <a:srgbClr val="000000"/>
                </a:solidFill>
                <a:latin typeface="Arial" charset="0"/>
                <a:ea typeface="ＭＳ Ｐゴシック" charset="0"/>
              </a:rPr>
              <a:t>The Church of Sardis</a:t>
            </a:r>
            <a:br>
              <a:rPr lang="en-US" b="1" dirty="0">
                <a:solidFill>
                  <a:srgbClr val="000000"/>
                </a:solidFill>
                <a:latin typeface="Arial" charset="0"/>
                <a:ea typeface="ＭＳ Ｐゴシック" charset="0"/>
              </a:rPr>
            </a:br>
            <a:r>
              <a:rPr lang="en-US" b="1" dirty="0">
                <a:solidFill>
                  <a:srgbClr val="000000"/>
                </a:solidFill>
                <a:latin typeface="Arial" charset="0"/>
                <a:ea typeface="ＭＳ Ｐゴシック" charset="0"/>
              </a:rPr>
              <a:t>(Rev. 3:1-6)</a:t>
            </a:r>
          </a:p>
        </p:txBody>
      </p:sp>
    </p:spTree>
    <p:extLst>
      <p:ext uri="{BB962C8B-B14F-4D97-AF65-F5344CB8AC3E}">
        <p14:creationId xmlns:p14="http://schemas.microsoft.com/office/powerpoint/2010/main" val="33327493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887"/>
            <a:ext cx="9144000" cy="6854881"/>
          </a:xfrm>
          <a:prstGeom prst="rect">
            <a:avLst/>
          </a:prstGeom>
        </p:spPr>
      </p:pic>
      <p:sp>
        <p:nvSpPr>
          <p:cNvPr id="111618" name="Rectangle 2"/>
          <p:cNvSpPr>
            <a:spLocks noGrp="1" noChangeArrowheads="1"/>
          </p:cNvSpPr>
          <p:nvPr>
            <p:ph type="ctrTitle"/>
          </p:nvPr>
        </p:nvSpPr>
        <p:spPr>
          <a:xfrm>
            <a:off x="0" y="0"/>
            <a:ext cx="9144000" cy="980728"/>
          </a:xfrm>
          <a:noFill/>
        </p:spPr>
        <p:txBody>
          <a:bodyPr/>
          <a:lstStyle/>
          <a:p>
            <a:r>
              <a:rPr lang="en-US" b="1" dirty="0">
                <a:latin typeface="Arial" charset="0"/>
                <a:ea typeface="ＭＳ Ｐゴシック" charset="0"/>
              </a:rPr>
              <a:t>I.	Jesus knows the </a:t>
            </a:r>
            <a:r>
              <a:rPr lang="en-US" b="1" dirty="0">
                <a:solidFill>
                  <a:srgbClr val="FFFF00"/>
                </a:solidFill>
                <a:latin typeface="Arial" charset="0"/>
                <a:ea typeface="ＭＳ Ｐゴシック" charset="0"/>
              </a:rPr>
              <a:t>good</a:t>
            </a:r>
            <a:r>
              <a:rPr lang="en-US" b="1" dirty="0">
                <a:latin typeface="Arial" charset="0"/>
                <a:ea typeface="ＭＳ Ｐゴシック" charset="0"/>
              </a:rPr>
              <a:t>.</a:t>
            </a:r>
          </a:p>
        </p:txBody>
      </p:sp>
    </p:spTree>
    <p:extLst>
      <p:ext uri="{BB962C8B-B14F-4D97-AF65-F5344CB8AC3E}">
        <p14:creationId xmlns:p14="http://schemas.microsoft.com/office/powerpoint/2010/main" val="30137589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0" y="-27887"/>
            <a:ext cx="9144000" cy="6854881"/>
          </a:xfrm>
          <a:prstGeom prst="rect">
            <a:avLst/>
          </a:prstGeom>
        </p:spPr>
      </p:pic>
      <p:sp>
        <p:nvSpPr>
          <p:cNvPr id="111618" name="Rectangle 2"/>
          <p:cNvSpPr>
            <a:spLocks noGrp="1" noChangeArrowheads="1"/>
          </p:cNvSpPr>
          <p:nvPr>
            <p:ph type="ctrTitle"/>
          </p:nvPr>
        </p:nvSpPr>
        <p:spPr>
          <a:xfrm>
            <a:off x="0" y="5846266"/>
            <a:ext cx="9144000" cy="980728"/>
          </a:xfrm>
          <a:noFill/>
        </p:spPr>
        <p:txBody>
          <a:bodyPr/>
          <a:lstStyle/>
          <a:p>
            <a:r>
              <a:rPr lang="en-US" b="1" dirty="0">
                <a:effectLst>
                  <a:outerShdw blurRad="38100" dist="38100" dir="2700000" algn="tl">
                    <a:srgbClr val="000000">
                      <a:alpha val="43137"/>
                    </a:srgbClr>
                  </a:outerShdw>
                </a:effectLst>
                <a:latin typeface="Arial" charset="0"/>
                <a:ea typeface="ＭＳ Ｐゴシック" charset="0"/>
              </a:rPr>
              <a:t>II.	Jesus knows the </a:t>
            </a:r>
            <a:r>
              <a:rPr lang="en-US" b="1" dirty="0">
                <a:solidFill>
                  <a:srgbClr val="FFFF00"/>
                </a:solidFill>
                <a:effectLst>
                  <a:outerShdw blurRad="38100" dist="38100" dir="2700000" algn="tl">
                    <a:srgbClr val="000000">
                      <a:alpha val="43137"/>
                    </a:srgbClr>
                  </a:outerShdw>
                </a:effectLst>
                <a:latin typeface="Arial" charset="0"/>
                <a:ea typeface="ＭＳ Ｐゴシック" charset="0"/>
              </a:rPr>
              <a:t>bad</a:t>
            </a:r>
            <a:r>
              <a:rPr lang="en-US" b="1" dirty="0">
                <a:effectLst>
                  <a:outerShdw blurRad="38100" dist="38100" dir="2700000" algn="tl">
                    <a:srgbClr val="000000">
                      <a:alpha val="43137"/>
                    </a:srgbClr>
                  </a:outerShdw>
                </a:effectLst>
                <a:latin typeface="Arial" charset="0"/>
                <a:ea typeface="ＭＳ Ｐゴシック" charset="0"/>
              </a:rPr>
              <a:t>.</a:t>
            </a:r>
          </a:p>
        </p:txBody>
      </p:sp>
    </p:spTree>
    <p:extLst>
      <p:ext uri="{BB962C8B-B14F-4D97-AF65-F5344CB8AC3E}">
        <p14:creationId xmlns:p14="http://schemas.microsoft.com/office/powerpoint/2010/main" val="11189701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2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3059113" y="2349500"/>
            <a:ext cx="2665412" cy="2663825"/>
            <a:chOff x="3059832" y="2348880"/>
            <a:chExt cx="2664304" cy="2664312"/>
          </a:xfrm>
        </p:grpSpPr>
        <p:sp>
          <p:nvSpPr>
            <p:cNvPr id="798747" name="Oval Callout 2"/>
            <p:cNvSpPr>
              <a:spLocks noChangeArrowheads="1"/>
            </p:cNvSpPr>
            <p:nvPr/>
          </p:nvSpPr>
          <p:spPr bwMode="auto">
            <a:xfrm>
              <a:off x="3059832" y="2348880"/>
              <a:ext cx="2664304" cy="2664312"/>
            </a:xfrm>
            <a:prstGeom prst="wedgeEllipseCallout">
              <a:avLst>
                <a:gd name="adj1" fmla="val 111606"/>
                <a:gd name="adj2" fmla="val -18079"/>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709309"/>
              <a:ext cx="2448495" cy="1938691"/>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Holds the seven spirits of God and the seven stars</a:t>
              </a:r>
            </a:p>
          </p:txBody>
        </p:sp>
      </p:grpSp>
      <p:grpSp>
        <p:nvGrpSpPr>
          <p:cNvPr id="7" name="Group 6"/>
          <p:cNvGrpSpPr>
            <a:grpSpLocks noChangeAspect="1"/>
          </p:cNvGrpSpPr>
          <p:nvPr/>
        </p:nvGrpSpPr>
        <p:grpSpPr bwMode="auto">
          <a:xfrm>
            <a:off x="2987675" y="2349500"/>
            <a:ext cx="2882900" cy="2663825"/>
            <a:chOff x="2983932" y="2348880"/>
            <a:chExt cx="2963986" cy="2664296"/>
          </a:xfrm>
        </p:grpSpPr>
        <p:sp>
          <p:nvSpPr>
            <p:cNvPr id="798745"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331"/>
              <a:ext cx="2963986" cy="230863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Deeds</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Reputation for being alive</a:t>
              </a:r>
            </a:p>
          </p:txBody>
        </p:sp>
      </p:grpSp>
      <p:grpSp>
        <p:nvGrpSpPr>
          <p:cNvPr id="9" name="Group 8"/>
          <p:cNvGrpSpPr>
            <a:grpSpLocks noChangeAspect="1"/>
          </p:cNvGrpSpPr>
          <p:nvPr/>
        </p:nvGrpSpPr>
        <p:grpSpPr bwMode="auto">
          <a:xfrm>
            <a:off x="2555875" y="1844675"/>
            <a:ext cx="3671888" cy="3671888"/>
            <a:chOff x="2555776" y="1844824"/>
            <a:chExt cx="3744416" cy="3672408"/>
          </a:xfrm>
        </p:grpSpPr>
        <p:sp>
          <p:nvSpPr>
            <p:cNvPr id="798743"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1865" y="1878167"/>
              <a:ext cx="2012238" cy="1570259"/>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You are dead</a:t>
              </a:r>
            </a:p>
          </p:txBody>
        </p:sp>
      </p:grpSp>
      <p:sp>
        <p:nvSpPr>
          <p:cNvPr id="798727"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Sardis (Rev. 3:1-6)</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1"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prstClr val="white"/>
                </a:solidFill>
                <a:latin typeface="Arial" charset="0"/>
                <a:cs typeface="Arial" charset="0"/>
              </a:rPr>
              <a:t>357</a:t>
            </a:r>
          </a:p>
        </p:txBody>
      </p:sp>
    </p:spTree>
    <p:extLst>
      <p:ext uri="{BB962C8B-B14F-4D97-AF65-F5344CB8AC3E}">
        <p14:creationId xmlns:p14="http://schemas.microsoft.com/office/powerpoint/2010/main" val="42380420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0308" name="Picture 4" descr="churchwindow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610306" name="Rectangle 2"/>
          <p:cNvSpPr>
            <a:spLocks noGrp="1" noChangeArrowheads="1"/>
          </p:cNvSpPr>
          <p:nvPr>
            <p:ph type="ctrTitle"/>
          </p:nvPr>
        </p:nvSpPr>
        <p:spPr>
          <a:xfrm>
            <a:off x="0" y="304428"/>
            <a:ext cx="9144000" cy="923617"/>
          </a:xfrm>
          <a:effectLst>
            <a:outerShdw blurRad="63500" dist="35921" dir="2700000" algn="ctr" rotWithShape="0">
              <a:srgbClr val="000000">
                <a:alpha val="74998"/>
              </a:srgbClr>
            </a:outerShdw>
          </a:effectLst>
        </p:spPr>
        <p:txBody>
          <a:bodyPr/>
          <a:lstStyle/>
          <a:p>
            <a:r>
              <a:rPr lang="en-US" b="1" dirty="0">
                <a:solidFill>
                  <a:schemeClr val="bg1"/>
                </a:solidFill>
              </a:rPr>
              <a:t>Sardis: Distinguished Yet Dead</a:t>
            </a:r>
            <a:endParaRPr lang="en-US" b="1" dirty="0"/>
          </a:p>
        </p:txBody>
      </p:sp>
      <p:sp>
        <p:nvSpPr>
          <p:cNvPr id="4" name="Rectangle 2"/>
          <p:cNvSpPr txBox="1">
            <a:spLocks noChangeArrowheads="1"/>
          </p:cNvSpPr>
          <p:nvPr/>
        </p:nvSpPr>
        <p:spPr bwMode="auto">
          <a:xfrm>
            <a:off x="35496" y="4865712"/>
            <a:ext cx="9144000" cy="13716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r>
              <a:rPr lang="en-US" sz="3600" b="1" dirty="0">
                <a:solidFill>
                  <a:srgbClr val="FFFFFF"/>
                </a:solidFill>
              </a:rPr>
              <a:t>"You have a reputation for being </a:t>
            </a:r>
            <a:r>
              <a:rPr lang="en-US" sz="3600" b="1" dirty="0">
                <a:solidFill>
                  <a:srgbClr val="FFFF00"/>
                </a:solidFill>
              </a:rPr>
              <a:t>alive</a:t>
            </a:r>
            <a:r>
              <a:rPr lang="en-US" sz="3600" b="1" dirty="0">
                <a:solidFill>
                  <a:srgbClr val="FFFFFF"/>
                </a:solidFill>
              </a:rPr>
              <a:t>, but in reality you are </a:t>
            </a:r>
            <a:r>
              <a:rPr lang="en-US" sz="3600" b="1" dirty="0">
                <a:solidFill>
                  <a:srgbClr val="FFFF00"/>
                </a:solidFill>
              </a:rPr>
              <a:t>dead</a:t>
            </a:r>
            <a:r>
              <a:rPr lang="en-US" sz="3600" b="1" dirty="0">
                <a:solidFill>
                  <a:srgbClr val="FFFFFF"/>
                </a:solidFill>
              </a:rPr>
              <a:t>" (3:2)</a:t>
            </a:r>
          </a:p>
        </p:txBody>
      </p:sp>
      <p:sp>
        <p:nvSpPr>
          <p:cNvPr id="5"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357</a:t>
            </a:r>
          </a:p>
        </p:txBody>
      </p:sp>
    </p:spTree>
    <p:extLst>
      <p:ext uri="{BB962C8B-B14F-4D97-AF65-F5344CB8AC3E}">
        <p14:creationId xmlns:p14="http://schemas.microsoft.com/office/powerpoint/2010/main" val="26393513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4279875"/>
            <a:ext cx="9144000" cy="2578125"/>
          </a:xfrm>
        </p:spPr>
        <p:txBody>
          <a:bodyPr/>
          <a:lstStyle/>
          <a:p>
            <a:r>
              <a:rPr lang="en-US" sz="6000" b="1" dirty="0">
                <a:effectLst>
                  <a:glow rad="177800">
                    <a:schemeClr val="tx1"/>
                  </a:glow>
                </a:effectLst>
                <a:latin typeface="Arial" charset="0"/>
                <a:ea typeface="ＭＳ Ｐゴシック" charset="0"/>
              </a:rPr>
              <a:t>Sardis: </a:t>
            </a:r>
            <a:br>
              <a:rPr lang="en-US" sz="6000" b="1" dirty="0">
                <a:effectLst>
                  <a:glow rad="177800">
                    <a:schemeClr val="tx1"/>
                  </a:glow>
                </a:effectLst>
                <a:latin typeface="Arial" charset="0"/>
                <a:ea typeface="ＭＳ Ｐゴシック" charset="0"/>
              </a:rPr>
            </a:br>
            <a:r>
              <a:rPr lang="en-US" sz="6000" b="1" dirty="0">
                <a:effectLst>
                  <a:glow rad="177800">
                    <a:schemeClr val="tx1"/>
                  </a:glow>
                </a:effectLst>
                <a:latin typeface="Arial" charset="0"/>
                <a:ea typeface="ＭＳ Ｐゴシック" charset="0"/>
              </a:rPr>
              <a:t>Distinguished Yet Dead</a:t>
            </a:r>
          </a:p>
        </p:txBody>
      </p:sp>
    </p:spTree>
    <p:extLst>
      <p:ext uri="{BB962C8B-B14F-4D97-AF65-F5344CB8AC3E}">
        <p14:creationId xmlns:p14="http://schemas.microsoft.com/office/powerpoint/2010/main" val="29757740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09030" y="0"/>
            <a:ext cx="8734969" cy="990600"/>
          </a:xfrm>
        </p:spPr>
        <p:txBody>
          <a:bodyPr/>
          <a:lstStyle/>
          <a:p>
            <a:pPr algn="l" eaLnBrk="1" hangingPunct="1"/>
            <a:r>
              <a:rPr lang="en-SG" dirty="0"/>
              <a:t>A. W. Tozer</a:t>
            </a:r>
          </a:p>
        </p:txBody>
      </p:sp>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pPr>
            <a:endParaRPr lang="en-SG"/>
          </a:p>
        </p:txBody>
      </p:sp>
      <p:sp>
        <p:nvSpPr>
          <p:cNvPr id="6" name="Content Placeholder 2"/>
          <p:cNvSpPr txBox="1">
            <a:spLocks/>
          </p:cNvSpPr>
          <p:nvPr/>
        </p:nvSpPr>
        <p:spPr>
          <a:xfrm>
            <a:off x="122901" y="3132832"/>
            <a:ext cx="8925514" cy="369019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b="1" dirty="0"/>
              <a:t>"If the Holy Spirit was withdrawn from the church today, 95 percent of what we do would go on and no one would know the difference. If the Holy Spirit had been withdrawn from the New Testament church, 95 percent of what they did would stop, and everybody would know the difference." </a:t>
            </a:r>
            <a:endParaRPr lang="en-SG" b="1" dirty="0">
              <a:effectLst>
                <a:glow rad="279400">
                  <a:prstClr val="black">
                    <a:alpha val="94000"/>
                  </a:prstClr>
                </a:glow>
              </a:effectLst>
            </a:endParaRPr>
          </a:p>
        </p:txBody>
      </p:sp>
      <p:pic>
        <p:nvPicPr>
          <p:cNvPr id="2" name="Picture 1"/>
          <p:cNvPicPr>
            <a:picLocks noChangeAspect="1"/>
          </p:cNvPicPr>
          <p:nvPr/>
        </p:nvPicPr>
        <p:blipFill>
          <a:blip r:embed="rId3"/>
          <a:stretch>
            <a:fillRect/>
          </a:stretch>
        </p:blipFill>
        <p:spPr>
          <a:xfrm>
            <a:off x="122901" y="-1"/>
            <a:ext cx="3493796" cy="3029889"/>
          </a:xfrm>
          <a:prstGeom prst="rect">
            <a:avLst/>
          </a:prstGeom>
        </p:spPr>
      </p:pic>
    </p:spTree>
    <p:extLst>
      <p:ext uri="{BB962C8B-B14F-4D97-AF65-F5344CB8AC3E}">
        <p14:creationId xmlns:p14="http://schemas.microsoft.com/office/powerpoint/2010/main" val="27002227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2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3059113" y="2349500"/>
            <a:ext cx="2665412" cy="2663825"/>
            <a:chOff x="3059832" y="2348880"/>
            <a:chExt cx="2664304" cy="2664312"/>
          </a:xfrm>
        </p:grpSpPr>
        <p:sp>
          <p:nvSpPr>
            <p:cNvPr id="798747" name="Oval Callout 2"/>
            <p:cNvSpPr>
              <a:spLocks noChangeArrowheads="1"/>
            </p:cNvSpPr>
            <p:nvPr/>
          </p:nvSpPr>
          <p:spPr bwMode="auto">
            <a:xfrm>
              <a:off x="3059832" y="2348880"/>
              <a:ext cx="2664304" cy="2664312"/>
            </a:xfrm>
            <a:prstGeom prst="wedgeEllipseCallout">
              <a:avLst>
                <a:gd name="adj1" fmla="val 111606"/>
                <a:gd name="adj2" fmla="val -18079"/>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709309"/>
              <a:ext cx="2448495" cy="1938691"/>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Holds the seven spirits of God and the seven stars</a:t>
              </a:r>
            </a:p>
          </p:txBody>
        </p:sp>
      </p:grpSp>
      <p:grpSp>
        <p:nvGrpSpPr>
          <p:cNvPr id="7" name="Group 6"/>
          <p:cNvGrpSpPr>
            <a:grpSpLocks noChangeAspect="1"/>
          </p:cNvGrpSpPr>
          <p:nvPr/>
        </p:nvGrpSpPr>
        <p:grpSpPr bwMode="auto">
          <a:xfrm>
            <a:off x="2987675" y="2349500"/>
            <a:ext cx="2882900" cy="2663825"/>
            <a:chOff x="2983932" y="2348880"/>
            <a:chExt cx="2963986" cy="2664296"/>
          </a:xfrm>
        </p:grpSpPr>
        <p:sp>
          <p:nvSpPr>
            <p:cNvPr id="798745"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331"/>
              <a:ext cx="2963986" cy="230863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Deeds</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Reputation for being alive</a:t>
              </a:r>
            </a:p>
          </p:txBody>
        </p:sp>
      </p:grpSp>
      <p:grpSp>
        <p:nvGrpSpPr>
          <p:cNvPr id="9" name="Group 8"/>
          <p:cNvGrpSpPr>
            <a:grpSpLocks noChangeAspect="1"/>
          </p:cNvGrpSpPr>
          <p:nvPr/>
        </p:nvGrpSpPr>
        <p:grpSpPr bwMode="auto">
          <a:xfrm>
            <a:off x="2555875" y="1844675"/>
            <a:ext cx="3671888" cy="3671888"/>
            <a:chOff x="2555776" y="1844824"/>
            <a:chExt cx="3744416" cy="3672408"/>
          </a:xfrm>
        </p:grpSpPr>
        <p:sp>
          <p:nvSpPr>
            <p:cNvPr id="798743"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1865" y="1878167"/>
              <a:ext cx="2012238" cy="1570259"/>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You are dead</a:t>
              </a:r>
            </a:p>
          </p:txBody>
        </p:sp>
      </p:grpSp>
      <p:grpSp>
        <p:nvGrpSpPr>
          <p:cNvPr id="11" name="Group 10"/>
          <p:cNvGrpSpPr>
            <a:grpSpLocks noChangeAspect="1"/>
          </p:cNvGrpSpPr>
          <p:nvPr/>
        </p:nvGrpSpPr>
        <p:grpSpPr bwMode="auto">
          <a:xfrm>
            <a:off x="2060575" y="1349375"/>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9" name="TextBox 18"/>
            <p:cNvSpPr txBox="1"/>
            <p:nvPr/>
          </p:nvSpPr>
          <p:spPr>
            <a:xfrm>
              <a:off x="3059552" y="1412646"/>
              <a:ext cx="2665193" cy="1938804"/>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Exhortation</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Wake up!</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p:txBody>
        </p:sp>
      </p:grpSp>
      <p:sp>
        <p:nvSpPr>
          <p:cNvPr id="798727"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Sardis (Rev. 3:1-6)</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1"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prstClr val="white"/>
                </a:solidFill>
                <a:latin typeface="Arial" charset="0"/>
                <a:cs typeface="Arial" charset="0"/>
              </a:rPr>
              <a:t>357</a:t>
            </a:r>
          </a:p>
        </p:txBody>
      </p:sp>
    </p:spTree>
    <p:extLst>
      <p:ext uri="{BB962C8B-B14F-4D97-AF65-F5344CB8AC3E}">
        <p14:creationId xmlns:p14="http://schemas.microsoft.com/office/powerpoint/2010/main" val="10237519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3v2 guard asleep.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486400" cy="6943024"/>
          </a:xfrm>
          <a:prstGeom prst="rect">
            <a:avLst/>
          </a:prstGeom>
        </p:spPr>
      </p:pic>
      <p:sp>
        <p:nvSpPr>
          <p:cNvPr id="11266" name="Title 1"/>
          <p:cNvSpPr>
            <a:spLocks noGrp="1"/>
          </p:cNvSpPr>
          <p:nvPr>
            <p:ph type="title"/>
          </p:nvPr>
        </p:nvSpPr>
        <p:spPr>
          <a:xfrm>
            <a:off x="457200" y="0"/>
            <a:ext cx="8686800" cy="990600"/>
          </a:xfrm>
        </p:spPr>
        <p:txBody>
          <a:bodyPr/>
          <a:lstStyle/>
          <a:p>
            <a:pPr algn="l" eaLnBrk="1" hangingPunct="1"/>
            <a:r>
              <a:rPr lang="en-SG" dirty="0"/>
              <a:t>Sardis</a:t>
            </a:r>
          </a:p>
        </p:txBody>
      </p:sp>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pPr>
            <a:endParaRPr lang="en-SG"/>
          </a:p>
        </p:txBody>
      </p:sp>
      <p:sp>
        <p:nvSpPr>
          <p:cNvPr id="6" name="Content Placeholder 2"/>
          <p:cNvSpPr txBox="1">
            <a:spLocks/>
          </p:cNvSpPr>
          <p:nvPr/>
        </p:nvSpPr>
        <p:spPr>
          <a:xfrm>
            <a:off x="3757575" y="838200"/>
            <a:ext cx="5181600" cy="5334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charset="0"/>
              <a:buNone/>
            </a:pPr>
            <a:r>
              <a:rPr lang="en-US" sz="4400" dirty="0">
                <a:solidFill>
                  <a:srgbClr val="FFFF00"/>
                </a:solidFill>
              </a:rPr>
              <a:t>Wake up!</a:t>
            </a:r>
            <a:r>
              <a:rPr lang="en-US" dirty="0">
                <a:solidFill>
                  <a:srgbClr val="FFFF00"/>
                </a:solidFill>
              </a:rPr>
              <a:t> </a:t>
            </a:r>
            <a:r>
              <a:rPr lang="en-US" dirty="0"/>
              <a:t>Strengthen what little remains, for even what is left is almost dead…</a:t>
            </a:r>
            <a:br>
              <a:rPr lang="en-US" dirty="0"/>
            </a:br>
            <a:r>
              <a:rPr lang="en-US" dirty="0"/>
              <a:t> (3:2 </a:t>
            </a:r>
            <a:r>
              <a:rPr lang="en-US" sz="2400" dirty="0"/>
              <a:t>NLT</a:t>
            </a:r>
            <a:r>
              <a:rPr lang="en-US" dirty="0"/>
              <a:t>).</a:t>
            </a:r>
            <a:endParaRPr lang="en-SG" dirty="0"/>
          </a:p>
        </p:txBody>
      </p:sp>
      <p:sp>
        <p:nvSpPr>
          <p:cNvPr id="7"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prstClr val="white"/>
                </a:solidFill>
                <a:latin typeface="Arial" charset="0"/>
                <a:cs typeface="Arial" charset="0"/>
              </a:rPr>
              <a:t>358</a:t>
            </a:r>
          </a:p>
        </p:txBody>
      </p:sp>
    </p:spTree>
    <p:extLst>
      <p:ext uri="{BB962C8B-B14F-4D97-AF65-F5344CB8AC3E}">
        <p14:creationId xmlns:p14="http://schemas.microsoft.com/office/powerpoint/2010/main" val="24172800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0" y="0"/>
            <a:ext cx="9144000" cy="990600"/>
          </a:xfrm>
        </p:spPr>
        <p:txBody>
          <a:bodyPr/>
          <a:lstStyle/>
          <a:p>
            <a:pPr eaLnBrk="1" hangingPunct="1"/>
            <a:r>
              <a:rPr lang="en-SG" dirty="0"/>
              <a:t>Sardis</a:t>
            </a:r>
          </a:p>
        </p:txBody>
      </p:sp>
      <p:pic>
        <p:nvPicPr>
          <p:cNvPr id="11268" name="Picture 2" descr="C:\Users\bs\Documents\Bible Text &amp; Chart\NT\Revelation\Others\Thyatira &amp; Sardis.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1963" y="990600"/>
            <a:ext cx="9165963" cy="5131217"/>
          </a:xfrm>
          <a:prstGeom prst="rect">
            <a:avLst/>
          </a:prstGeom>
          <a:noFill/>
          <a:ln w="9525">
            <a:noFill/>
            <a:miter lim="800000"/>
            <a:headEnd/>
            <a:tailEnd/>
          </a:ln>
        </p:spPr>
      </p:pic>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pPr>
            <a:endParaRPr lang="en-SG"/>
          </a:p>
        </p:txBody>
      </p:sp>
      <p:sp>
        <p:nvSpPr>
          <p:cNvPr id="6" name="Content Placeholder 2"/>
          <p:cNvSpPr txBox="1">
            <a:spLocks/>
          </p:cNvSpPr>
          <p:nvPr/>
        </p:nvSpPr>
        <p:spPr>
          <a:xfrm>
            <a:off x="122901" y="3003688"/>
            <a:ext cx="8925514" cy="315207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b="1" dirty="0">
                <a:effectLst>
                  <a:glow rad="279400">
                    <a:prstClr val="black">
                      <a:alpha val="94000"/>
                    </a:prstClr>
                  </a:glow>
                </a:effectLst>
              </a:rPr>
              <a:t>Sardis stood on this impregnable lookout 457.5 m. (1500 ft.) above the plain.  Soldiers of Cyrus (549 BC) and Antiochus (214 BC) </a:t>
            </a:r>
            <a:r>
              <a:rPr lang="en-US" b="1" dirty="0">
                <a:solidFill>
                  <a:srgbClr val="FFFF00"/>
                </a:solidFill>
                <a:effectLst>
                  <a:glow rad="279400">
                    <a:prstClr val="black">
                      <a:alpha val="94000"/>
                    </a:prstClr>
                  </a:glow>
                </a:effectLst>
              </a:rPr>
              <a:t>conquered it twice</a:t>
            </a:r>
            <a:r>
              <a:rPr lang="en-US" b="1" dirty="0">
                <a:effectLst>
                  <a:glow rad="279400">
                    <a:prstClr val="black">
                      <a:alpha val="94000"/>
                    </a:prstClr>
                  </a:glow>
                </a:effectLst>
              </a:rPr>
              <a:t> by climbing the unguarded north cliff at night when </a:t>
            </a:r>
            <a:r>
              <a:rPr lang="en-US" b="1" dirty="0">
                <a:solidFill>
                  <a:srgbClr val="FFFF00"/>
                </a:solidFill>
                <a:effectLst>
                  <a:glow rad="279400">
                    <a:prstClr val="black">
                      <a:alpha val="94000"/>
                    </a:prstClr>
                  </a:glow>
                </a:effectLst>
              </a:rPr>
              <a:t>the guards were asleep</a:t>
            </a:r>
            <a:r>
              <a:rPr lang="en-US" b="1" dirty="0">
                <a:effectLst>
                  <a:glow rad="279400">
                    <a:prstClr val="black">
                      <a:alpha val="94000"/>
                    </a:prstClr>
                  </a:glow>
                </a:effectLst>
              </a:rPr>
              <a:t>.</a:t>
            </a:r>
            <a:endParaRPr lang="en-SG" b="1" dirty="0">
              <a:effectLst>
                <a:glow rad="279400">
                  <a:prstClr val="black">
                    <a:alpha val="94000"/>
                  </a:prstClr>
                </a:glow>
              </a:effectLst>
            </a:endParaRPr>
          </a:p>
        </p:txBody>
      </p:sp>
      <p:sp>
        <p:nvSpPr>
          <p:cNvPr id="7"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prstClr val="white"/>
                </a:solidFill>
                <a:latin typeface="Arial" charset="0"/>
                <a:cs typeface="Arial" charset="0"/>
              </a:rPr>
              <a:t>358</a:t>
            </a:r>
          </a:p>
        </p:txBody>
      </p:sp>
    </p:spTree>
    <p:extLst>
      <p:ext uri="{BB962C8B-B14F-4D97-AF65-F5344CB8AC3E}">
        <p14:creationId xmlns:p14="http://schemas.microsoft.com/office/powerpoint/2010/main" val="22775799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6606" y="1592756"/>
            <a:ext cx="9202774" cy="5258728"/>
          </a:xfrm>
          <a:prstGeom prst="rect">
            <a:avLst/>
          </a:prstGeom>
        </p:spPr>
      </p:pic>
      <p:sp>
        <p:nvSpPr>
          <p:cNvPr id="111618" name="Rectangle 2"/>
          <p:cNvSpPr>
            <a:spLocks noGrp="1" noChangeArrowheads="1"/>
          </p:cNvSpPr>
          <p:nvPr>
            <p:ph type="ctrTitle"/>
          </p:nvPr>
        </p:nvSpPr>
        <p:spPr>
          <a:xfrm>
            <a:off x="0" y="5553124"/>
            <a:ext cx="9144000" cy="1304876"/>
          </a:xfrm>
        </p:spPr>
        <p:txBody>
          <a:bodyPr/>
          <a:lstStyle/>
          <a:p>
            <a:r>
              <a:rPr lang="en-US" sz="6000" b="1" dirty="0">
                <a:effectLst>
                  <a:glow rad="177800">
                    <a:schemeClr val="tx1"/>
                  </a:glow>
                </a:effectLst>
                <a:latin typeface="Arial" charset="0"/>
                <a:ea typeface="ＭＳ Ｐゴシック" charset="0"/>
              </a:rPr>
              <a:t>Sleeping in Church</a:t>
            </a:r>
          </a:p>
        </p:txBody>
      </p:sp>
      <p:pic>
        <p:nvPicPr>
          <p:cNvPr id="2" name="Picture 1"/>
          <p:cNvPicPr>
            <a:picLocks noChangeAspect="1"/>
          </p:cNvPicPr>
          <p:nvPr/>
        </p:nvPicPr>
        <p:blipFill>
          <a:blip r:embed="rId4"/>
          <a:stretch>
            <a:fillRect/>
          </a:stretch>
        </p:blipFill>
        <p:spPr>
          <a:xfrm>
            <a:off x="507701" y="419186"/>
            <a:ext cx="4443729" cy="4406698"/>
          </a:xfrm>
          <a:prstGeom prst="rect">
            <a:avLst/>
          </a:prstGeom>
          <a:ln w="57150" cmpd="sng">
            <a:solidFill>
              <a:srgbClr val="FFFFFF"/>
            </a:solidFill>
          </a:ln>
        </p:spPr>
      </p:pic>
    </p:spTree>
    <p:extLst>
      <p:ext uri="{BB962C8B-B14F-4D97-AF65-F5344CB8AC3E}">
        <p14:creationId xmlns:p14="http://schemas.microsoft.com/office/powerpoint/2010/main" val="893068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44000" cy="6822831"/>
          </a:xfrm>
          <a:prstGeom prst="rect">
            <a:avLst/>
          </a:prstGeom>
        </p:spPr>
      </p:pic>
      <p:sp>
        <p:nvSpPr>
          <p:cNvPr id="111618" name="Rectangle 2"/>
          <p:cNvSpPr>
            <a:spLocks noGrp="1" noChangeArrowheads="1"/>
          </p:cNvSpPr>
          <p:nvPr>
            <p:ph type="ctrTitle"/>
          </p:nvPr>
        </p:nvSpPr>
        <p:spPr>
          <a:xfrm>
            <a:off x="0" y="5868411"/>
            <a:ext cx="9144000" cy="980728"/>
          </a:xfrm>
          <a:solidFill>
            <a:schemeClr val="tx1"/>
          </a:solidFill>
        </p:spPr>
        <p:txBody>
          <a:bodyPr/>
          <a:lstStyle/>
          <a:p>
            <a:r>
              <a:rPr lang="en-US" b="1" dirty="0">
                <a:latin typeface="Arial" charset="0"/>
                <a:ea typeface="ＭＳ Ｐゴシック" charset="0"/>
              </a:rPr>
              <a:t>How well do you know yourself?</a:t>
            </a:r>
          </a:p>
        </p:txBody>
      </p:sp>
    </p:spTree>
    <p:extLst>
      <p:ext uri="{BB962C8B-B14F-4D97-AF65-F5344CB8AC3E}">
        <p14:creationId xmlns:p14="http://schemas.microsoft.com/office/powerpoint/2010/main" val="5472363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5553124"/>
            <a:ext cx="9144000" cy="1304876"/>
          </a:xfrm>
        </p:spPr>
        <p:txBody>
          <a:bodyPr/>
          <a:lstStyle/>
          <a:p>
            <a:r>
              <a:rPr lang="en-US" sz="6000" b="1" i="1" dirty="0">
                <a:effectLst>
                  <a:glow rad="177800">
                    <a:schemeClr val="tx1"/>
                  </a:glow>
                </a:effectLst>
                <a:latin typeface="Arial" charset="0"/>
                <a:ea typeface="ＭＳ Ｐゴシック" charset="0"/>
              </a:rPr>
              <a:t>Not</a:t>
            </a:r>
            <a:r>
              <a:rPr lang="en-US" sz="6000" b="1" dirty="0">
                <a:effectLst>
                  <a:glow rad="177800">
                    <a:schemeClr val="tx1"/>
                  </a:glow>
                </a:effectLst>
                <a:latin typeface="Arial" charset="0"/>
                <a:ea typeface="ＭＳ Ｐゴシック" charset="0"/>
              </a:rPr>
              <a:t> Sleeping in Church</a:t>
            </a:r>
          </a:p>
        </p:txBody>
      </p:sp>
    </p:spTree>
    <p:extLst>
      <p:ext uri="{BB962C8B-B14F-4D97-AF65-F5344CB8AC3E}">
        <p14:creationId xmlns:p14="http://schemas.microsoft.com/office/powerpoint/2010/main" val="34218597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430475"/>
            <a:ext cx="9182179" cy="6427525"/>
          </a:xfrm>
          <a:prstGeom prst="rect">
            <a:avLst/>
          </a:prstGeom>
        </p:spPr>
      </p:pic>
      <p:sp>
        <p:nvSpPr>
          <p:cNvPr id="111618" name="Rectangle 2"/>
          <p:cNvSpPr>
            <a:spLocks noGrp="1" noChangeArrowheads="1"/>
          </p:cNvSpPr>
          <p:nvPr>
            <p:ph type="ctrTitle"/>
          </p:nvPr>
        </p:nvSpPr>
        <p:spPr>
          <a:xfrm>
            <a:off x="199570" y="0"/>
            <a:ext cx="8853714" cy="2630716"/>
          </a:xfrm>
        </p:spPr>
        <p:txBody>
          <a:bodyPr/>
          <a:lstStyle/>
          <a:p>
            <a:r>
              <a:rPr lang="en-US" sz="5400" b="1" dirty="0">
                <a:effectLst>
                  <a:glow rad="177800">
                    <a:schemeClr val="tx1"/>
                  </a:glow>
                </a:effectLst>
                <a:latin typeface="Arial" charset="0"/>
                <a:ea typeface="ＭＳ Ｐゴシック" charset="0"/>
              </a:rPr>
              <a:t>Signs Your Pastor Caught You Napping During His Sermon:</a:t>
            </a:r>
          </a:p>
        </p:txBody>
      </p:sp>
      <p:sp>
        <p:nvSpPr>
          <p:cNvPr id="6" name="Rectangle 2"/>
          <p:cNvSpPr txBox="1">
            <a:spLocks noChangeArrowheads="1"/>
          </p:cNvSpPr>
          <p:nvPr/>
        </p:nvSpPr>
        <p:spPr bwMode="auto">
          <a:xfrm>
            <a:off x="38178" y="3519713"/>
            <a:ext cx="5150679" cy="33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73075" indent="-473075" algn="l">
              <a:buFont typeface="Arial"/>
              <a:buChar char="•"/>
            </a:pPr>
            <a:r>
              <a:rPr lang="en-US" sz="3600" b="1" dirty="0">
                <a:solidFill>
                  <a:srgbClr val="FFFFFF"/>
                </a:solidFill>
                <a:effectLst>
                  <a:glow rad="177800">
                    <a:srgbClr val="000000"/>
                  </a:glow>
                </a:effectLst>
                <a:latin typeface="Arial" charset="0"/>
                <a:ea typeface="ＭＳ Ｐゴシック" charset="0"/>
              </a:rPr>
              <a:t>He serves you </a:t>
            </a:r>
            <a:br>
              <a:rPr lang="en-US" sz="3600" b="1" dirty="0">
                <a:solidFill>
                  <a:srgbClr val="FFFFFF"/>
                </a:solidFill>
                <a:effectLst>
                  <a:glow rad="177800">
                    <a:srgbClr val="000000"/>
                  </a:glow>
                </a:effectLst>
                <a:latin typeface="Arial" charset="0"/>
                <a:ea typeface="ＭＳ Ｐゴシック" charset="0"/>
              </a:rPr>
            </a:br>
            <a:r>
              <a:rPr lang="en-US" sz="3600" b="1" dirty="0">
                <a:solidFill>
                  <a:srgbClr val="FFFFFF"/>
                </a:solidFill>
                <a:effectLst>
                  <a:glow rad="177800">
                    <a:srgbClr val="000000"/>
                  </a:glow>
                </a:effectLst>
                <a:latin typeface="Arial" charset="0"/>
                <a:ea typeface="ＭＳ Ｐゴシック" charset="0"/>
              </a:rPr>
              <a:t>Red Bull during communion</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802054">
            <a:off x="5950858" y="2558143"/>
            <a:ext cx="2104572" cy="4771572"/>
          </a:xfrm>
          <a:prstGeom prst="rect">
            <a:avLst/>
          </a:prstGeom>
        </p:spPr>
      </p:pic>
    </p:spTree>
    <p:extLst>
      <p:ext uri="{BB962C8B-B14F-4D97-AF65-F5344CB8AC3E}">
        <p14:creationId xmlns:p14="http://schemas.microsoft.com/office/powerpoint/2010/main" val="153456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blinds(horizontal)">
                                      <p:cBhvr>
                                        <p:cTn id="7" dur="500"/>
                                        <p:tgtEl>
                                          <p:spTgt spid="1116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par>
                          <p:cTn id="13" fill="hold">
                            <p:stCondLst>
                              <p:cond delay="500"/>
                            </p:stCondLst>
                            <p:childTnLst>
                              <p:par>
                                <p:cTn id="14" presetID="55"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430475"/>
            <a:ext cx="9182179" cy="6427525"/>
          </a:xfrm>
          <a:prstGeom prst="rect">
            <a:avLst/>
          </a:prstGeom>
        </p:spPr>
      </p:pic>
      <p:sp>
        <p:nvSpPr>
          <p:cNvPr id="111618" name="Rectangle 2"/>
          <p:cNvSpPr>
            <a:spLocks noGrp="1" noChangeArrowheads="1"/>
          </p:cNvSpPr>
          <p:nvPr>
            <p:ph type="ctrTitle"/>
          </p:nvPr>
        </p:nvSpPr>
        <p:spPr>
          <a:xfrm>
            <a:off x="199570" y="0"/>
            <a:ext cx="8853714" cy="2630716"/>
          </a:xfrm>
        </p:spPr>
        <p:txBody>
          <a:bodyPr/>
          <a:lstStyle/>
          <a:p>
            <a:r>
              <a:rPr lang="en-US" sz="5400" b="1" dirty="0">
                <a:effectLst>
                  <a:glow rad="177800">
                    <a:schemeClr val="tx1"/>
                  </a:glow>
                </a:effectLst>
                <a:latin typeface="Arial" charset="0"/>
                <a:ea typeface="ＭＳ Ｐゴシック" charset="0"/>
              </a:rPr>
              <a:t>Signs Your Pastor Caught You Napping During His Sermon:</a:t>
            </a:r>
          </a:p>
        </p:txBody>
      </p:sp>
      <p:pic>
        <p:nvPicPr>
          <p:cNvPr id="2" name="Picture 1"/>
          <p:cNvPicPr>
            <a:picLocks noChangeAspect="1"/>
          </p:cNvPicPr>
          <p:nvPr/>
        </p:nvPicPr>
        <p:blipFill>
          <a:blip r:embed="rId4"/>
          <a:stretch>
            <a:fillRect/>
          </a:stretch>
        </p:blipFill>
        <p:spPr>
          <a:xfrm>
            <a:off x="6718378" y="3183505"/>
            <a:ext cx="2463800" cy="3289300"/>
          </a:xfrm>
          <a:prstGeom prst="rect">
            <a:avLst/>
          </a:prstGeom>
        </p:spPr>
      </p:pic>
      <p:sp>
        <p:nvSpPr>
          <p:cNvPr id="6" name="Rectangle 2"/>
          <p:cNvSpPr txBox="1">
            <a:spLocks noChangeArrowheads="1"/>
          </p:cNvSpPr>
          <p:nvPr/>
        </p:nvSpPr>
        <p:spPr bwMode="auto">
          <a:xfrm>
            <a:off x="38178" y="3392713"/>
            <a:ext cx="8126108" cy="3498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73075" indent="-473075" algn="l">
              <a:buFont typeface="Arial"/>
              <a:buChar char="•"/>
            </a:pPr>
            <a:r>
              <a:rPr lang="en-US" sz="3600" b="1" dirty="0">
                <a:solidFill>
                  <a:srgbClr val="FFFFFF"/>
                </a:solidFill>
                <a:effectLst>
                  <a:glow rad="177800">
                    <a:srgbClr val="000000"/>
                  </a:glow>
                </a:effectLst>
                <a:latin typeface="Arial" charset="0"/>
                <a:ea typeface="ＭＳ Ｐゴシック" charset="0"/>
              </a:rPr>
              <a:t>He interrupts his sermon to put shaving foam in your hand, then tickles your nose with a feather</a:t>
            </a:r>
          </a:p>
        </p:txBody>
      </p:sp>
    </p:spTree>
    <p:extLst>
      <p:ext uri="{BB962C8B-B14F-4D97-AF65-F5344CB8AC3E}">
        <p14:creationId xmlns:p14="http://schemas.microsoft.com/office/powerpoint/2010/main" val="25217965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430475"/>
            <a:ext cx="9182179" cy="6427525"/>
          </a:xfrm>
          <a:prstGeom prst="rect">
            <a:avLst/>
          </a:prstGeom>
        </p:spPr>
      </p:pic>
      <p:sp>
        <p:nvSpPr>
          <p:cNvPr id="111618" name="Rectangle 2"/>
          <p:cNvSpPr>
            <a:spLocks noGrp="1" noChangeArrowheads="1"/>
          </p:cNvSpPr>
          <p:nvPr>
            <p:ph type="ctrTitle"/>
          </p:nvPr>
        </p:nvSpPr>
        <p:spPr>
          <a:xfrm>
            <a:off x="199570" y="0"/>
            <a:ext cx="8853714" cy="2630716"/>
          </a:xfrm>
        </p:spPr>
        <p:txBody>
          <a:bodyPr/>
          <a:lstStyle/>
          <a:p>
            <a:r>
              <a:rPr lang="en-US" sz="5400" b="1" dirty="0">
                <a:effectLst>
                  <a:glow rad="177800">
                    <a:schemeClr val="tx1"/>
                  </a:glow>
                </a:effectLst>
                <a:latin typeface="Arial" charset="0"/>
                <a:ea typeface="ＭＳ Ｐゴシック" charset="0"/>
              </a:rPr>
              <a:t>Signs Your Pastor Caught You Napping During His Sermon:</a:t>
            </a:r>
          </a:p>
        </p:txBody>
      </p:sp>
      <p:sp>
        <p:nvSpPr>
          <p:cNvPr id="6" name="Rectangle 2"/>
          <p:cNvSpPr txBox="1">
            <a:spLocks noChangeArrowheads="1"/>
          </p:cNvSpPr>
          <p:nvPr/>
        </p:nvSpPr>
        <p:spPr bwMode="auto">
          <a:xfrm>
            <a:off x="38178" y="2652774"/>
            <a:ext cx="9144000" cy="40277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73075" indent="-473075" algn="l">
              <a:buFont typeface="Arial"/>
              <a:buChar char="•"/>
            </a:pPr>
            <a:r>
              <a:rPr lang="en-US" sz="3600" b="1" dirty="0">
                <a:solidFill>
                  <a:srgbClr val="FFFFFF"/>
                </a:solidFill>
                <a:effectLst>
                  <a:glow rad="177800">
                    <a:srgbClr val="000000"/>
                  </a:glow>
                </a:effectLst>
                <a:latin typeface="Arial" charset="0"/>
                <a:ea typeface="ＭＳ Ｐゴシック" charset="0"/>
              </a:rPr>
              <a:t>He begins questioning his calling due to your inattentiveness, then quits the ministry, starts drinking heavily, and dies alone in a skid row flophouse.</a:t>
            </a:r>
          </a:p>
        </p:txBody>
      </p:sp>
    </p:spTree>
    <p:extLst>
      <p:ext uri="{BB962C8B-B14F-4D97-AF65-F5344CB8AC3E}">
        <p14:creationId xmlns:p14="http://schemas.microsoft.com/office/powerpoint/2010/main" val="38970833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2826" y="-206044"/>
            <a:ext cx="9433816" cy="7159593"/>
            <a:chOff x="-92826" y="-206044"/>
            <a:chExt cx="9433816" cy="7159593"/>
          </a:xfrm>
        </p:grpSpPr>
        <p:pic>
          <p:nvPicPr>
            <p:cNvPr id="2" name="Picture 1"/>
            <p:cNvPicPr>
              <a:picLocks noChangeAspect="1"/>
            </p:cNvPicPr>
            <p:nvPr/>
          </p:nvPicPr>
          <p:blipFill>
            <a:blip r:embed="rId3"/>
            <a:stretch>
              <a:fillRect/>
            </a:stretch>
          </p:blipFill>
          <p:spPr>
            <a:xfrm>
              <a:off x="-92826" y="-206044"/>
              <a:ext cx="9433816" cy="7159593"/>
            </a:xfrm>
            <a:prstGeom prst="rect">
              <a:avLst/>
            </a:prstGeom>
          </p:spPr>
        </p:pic>
        <p:sp>
          <p:nvSpPr>
            <p:cNvPr id="6" name="Oval 5"/>
            <p:cNvSpPr/>
            <p:nvPr/>
          </p:nvSpPr>
          <p:spPr bwMode="auto">
            <a:xfrm>
              <a:off x="1911100" y="456173"/>
              <a:ext cx="3353673" cy="1837020"/>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grpSp>
      <p:sp>
        <p:nvSpPr>
          <p:cNvPr id="111618" name="Rectangle 2"/>
          <p:cNvSpPr>
            <a:spLocks noGrp="1" noChangeArrowheads="1"/>
          </p:cNvSpPr>
          <p:nvPr>
            <p:ph type="ctrTitle"/>
          </p:nvPr>
        </p:nvSpPr>
        <p:spPr>
          <a:xfrm>
            <a:off x="0" y="5553124"/>
            <a:ext cx="9144000" cy="1304876"/>
          </a:xfrm>
        </p:spPr>
        <p:txBody>
          <a:bodyPr/>
          <a:lstStyle/>
          <a:p>
            <a:r>
              <a:rPr lang="en-US" sz="6000" b="1" dirty="0">
                <a:effectLst>
                  <a:glow rad="177800">
                    <a:schemeClr val="tx1"/>
                  </a:glow>
                </a:effectLst>
                <a:latin typeface="Arial" charset="0"/>
                <a:ea typeface="ＭＳ Ｐゴシック" charset="0"/>
              </a:rPr>
              <a:t>Sleeping in Church</a:t>
            </a:r>
          </a:p>
        </p:txBody>
      </p:sp>
      <p:sp>
        <p:nvSpPr>
          <p:cNvPr id="4" name="Rectangle 2"/>
          <p:cNvSpPr txBox="1">
            <a:spLocks noChangeArrowheads="1"/>
          </p:cNvSpPr>
          <p:nvPr/>
        </p:nvSpPr>
        <p:spPr bwMode="auto">
          <a:xfrm>
            <a:off x="0" y="5854257"/>
            <a:ext cx="9291670" cy="1003743"/>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a:solidFill>
                  <a:srgbClr val="000000"/>
                </a:solidFill>
                <a:latin typeface="Arial" charset="0"/>
                <a:ea typeface="ＭＳ Ｐゴシック" charset="0"/>
              </a:rPr>
              <a:t>A good sign the pastor caught you napping during his sermon.</a:t>
            </a:r>
          </a:p>
        </p:txBody>
      </p:sp>
      <p:sp>
        <p:nvSpPr>
          <p:cNvPr id="5" name="Rectangle 2"/>
          <p:cNvSpPr txBox="1">
            <a:spLocks noChangeArrowheads="1"/>
          </p:cNvSpPr>
          <p:nvPr/>
        </p:nvSpPr>
        <p:spPr bwMode="auto">
          <a:xfrm>
            <a:off x="2082492" y="456173"/>
            <a:ext cx="3520478" cy="20732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i="1" dirty="0">
                <a:solidFill>
                  <a:srgbClr val="000000"/>
                </a:solidFill>
                <a:latin typeface="Chalkboard"/>
                <a:ea typeface="ＭＳ Ｐゴシック" charset="0"/>
                <a:cs typeface="Chalkboard"/>
              </a:rPr>
              <a:t>See you next Sunday, Eutychus!</a:t>
            </a:r>
          </a:p>
        </p:txBody>
      </p:sp>
    </p:spTree>
    <p:extLst>
      <p:ext uri="{BB962C8B-B14F-4D97-AF65-F5344CB8AC3E}">
        <p14:creationId xmlns:p14="http://schemas.microsoft.com/office/powerpoint/2010/main" val="18970270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2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3059113" y="2349500"/>
            <a:ext cx="2665412" cy="2663825"/>
            <a:chOff x="3059832" y="2348880"/>
            <a:chExt cx="2664304" cy="2664312"/>
          </a:xfrm>
        </p:grpSpPr>
        <p:sp>
          <p:nvSpPr>
            <p:cNvPr id="798747" name="Oval Callout 2"/>
            <p:cNvSpPr>
              <a:spLocks noChangeArrowheads="1"/>
            </p:cNvSpPr>
            <p:nvPr/>
          </p:nvSpPr>
          <p:spPr bwMode="auto">
            <a:xfrm>
              <a:off x="3059832" y="2348880"/>
              <a:ext cx="2664304" cy="2664312"/>
            </a:xfrm>
            <a:prstGeom prst="wedgeEllipseCallout">
              <a:avLst>
                <a:gd name="adj1" fmla="val 111606"/>
                <a:gd name="adj2" fmla="val -18079"/>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709309"/>
              <a:ext cx="2448495" cy="1938691"/>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Holds the seven spirits of God and the seven stars</a:t>
              </a:r>
            </a:p>
          </p:txBody>
        </p:sp>
      </p:grpSp>
      <p:grpSp>
        <p:nvGrpSpPr>
          <p:cNvPr id="7" name="Group 6"/>
          <p:cNvGrpSpPr>
            <a:grpSpLocks noChangeAspect="1"/>
          </p:cNvGrpSpPr>
          <p:nvPr/>
        </p:nvGrpSpPr>
        <p:grpSpPr bwMode="auto">
          <a:xfrm>
            <a:off x="2987675" y="2349500"/>
            <a:ext cx="2882900" cy="2663825"/>
            <a:chOff x="2983932" y="2348880"/>
            <a:chExt cx="2963986" cy="2664296"/>
          </a:xfrm>
        </p:grpSpPr>
        <p:sp>
          <p:nvSpPr>
            <p:cNvPr id="798745"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331"/>
              <a:ext cx="2963986" cy="230863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Deeds</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Reputation for being alive</a:t>
              </a:r>
            </a:p>
          </p:txBody>
        </p:sp>
      </p:grpSp>
      <p:grpSp>
        <p:nvGrpSpPr>
          <p:cNvPr id="9" name="Group 8"/>
          <p:cNvGrpSpPr>
            <a:grpSpLocks noChangeAspect="1"/>
          </p:cNvGrpSpPr>
          <p:nvPr/>
        </p:nvGrpSpPr>
        <p:grpSpPr bwMode="auto">
          <a:xfrm>
            <a:off x="2555875" y="1844675"/>
            <a:ext cx="3671888" cy="3671888"/>
            <a:chOff x="2555776" y="1844824"/>
            <a:chExt cx="3744416" cy="3672408"/>
          </a:xfrm>
        </p:grpSpPr>
        <p:sp>
          <p:nvSpPr>
            <p:cNvPr id="798743"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1865" y="1878167"/>
              <a:ext cx="2012238" cy="1570259"/>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You are dead</a:t>
              </a:r>
            </a:p>
          </p:txBody>
        </p:sp>
      </p:grpSp>
      <p:grpSp>
        <p:nvGrpSpPr>
          <p:cNvPr id="11" name="Group 10"/>
          <p:cNvGrpSpPr>
            <a:grpSpLocks noChangeAspect="1"/>
          </p:cNvGrpSpPr>
          <p:nvPr/>
        </p:nvGrpSpPr>
        <p:grpSpPr bwMode="auto">
          <a:xfrm>
            <a:off x="2060575" y="1349375"/>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9" name="TextBox 18"/>
            <p:cNvSpPr txBox="1"/>
            <p:nvPr/>
          </p:nvSpPr>
          <p:spPr>
            <a:xfrm>
              <a:off x="3059552" y="1412646"/>
              <a:ext cx="2665193" cy="4155671"/>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Exhortation</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Wake up!</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Strengthen what remains</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Remember what you received, obey it, repent</a:t>
              </a:r>
            </a:p>
          </p:txBody>
        </p:sp>
      </p:grpSp>
      <p:grpSp>
        <p:nvGrpSpPr>
          <p:cNvPr id="28" name="Group 27"/>
          <p:cNvGrpSpPr>
            <a:grpSpLocks noChangeAspect="1"/>
          </p:cNvGrpSpPr>
          <p:nvPr/>
        </p:nvGrpSpPr>
        <p:grpSpPr bwMode="auto">
          <a:xfrm>
            <a:off x="1476375" y="836613"/>
            <a:ext cx="5688013" cy="5688012"/>
            <a:chOff x="1475656" y="836712"/>
            <a:chExt cx="5904656" cy="5688632"/>
          </a:xfrm>
        </p:grpSpPr>
        <p:sp>
          <p:nvSpPr>
            <p:cNvPr id="798739"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30" name="TextBox 29"/>
            <p:cNvSpPr txBox="1"/>
            <p:nvPr/>
          </p:nvSpPr>
          <p:spPr>
            <a:xfrm>
              <a:off x="2596272" y="836712"/>
              <a:ext cx="3663425" cy="2247014"/>
            </a:xfrm>
            <a:prstGeom prst="rect">
              <a:avLst/>
            </a:prstGeom>
            <a:noFill/>
          </p:spPr>
          <p:txBody>
            <a:bodyPr>
              <a:spAutoFit/>
            </a:bodyPr>
            <a:lstStyle/>
            <a:p>
              <a:pPr algn="ctr" defTabSz="914400" eaLnBrk="0" fontAlgn="base" hangingPunct="0">
                <a:spcBef>
                  <a:spcPct val="0"/>
                </a:spcBef>
                <a:spcAft>
                  <a:spcPct val="0"/>
                </a:spcAft>
                <a:defRPr/>
              </a:pPr>
              <a:r>
                <a:rPr lang="en-US" sz="2800" b="1" dirty="0">
                  <a:solidFill>
                    <a:prstClr val="black"/>
                  </a:solidFill>
                  <a:effectLst>
                    <a:outerShdw blurRad="38100" dist="38100" dir="2700000" algn="tl">
                      <a:srgbClr val="000000">
                        <a:alpha val="43137"/>
                      </a:srgbClr>
                    </a:outerShdw>
                  </a:effectLst>
                  <a:latin typeface="Arial"/>
                  <a:ea typeface="ＭＳ Ｐゴシック" charset="0"/>
                  <a:cs typeface="Arial"/>
                </a:rPr>
                <a:t>Warning</a:t>
              </a:r>
            </a:p>
            <a:p>
              <a:pPr algn="ctr" defTabSz="914400" eaLnBrk="0" fontAlgn="base" hangingPunct="0">
                <a:spcBef>
                  <a:spcPct val="0"/>
                </a:spcBef>
                <a:spcAft>
                  <a:spcPct val="0"/>
                </a:spcAft>
                <a:defRPr/>
              </a:pPr>
              <a:endParaRPr lang="en-US" sz="28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800" b="1" dirty="0">
                  <a:solidFill>
                    <a:prstClr val="black"/>
                  </a:solidFill>
                  <a:effectLst>
                    <a:outerShdw blurRad="38100" dist="38100" dir="2700000" algn="tl">
                      <a:srgbClr val="000000">
                        <a:alpha val="43137"/>
                      </a:srgbClr>
                    </a:outerShdw>
                  </a:effectLst>
                  <a:latin typeface="Arial"/>
                  <a:ea typeface="ＭＳ Ｐゴシック" charset="0"/>
                  <a:cs typeface="Arial"/>
                </a:rPr>
                <a:t>If you do not wake up, I will come like a thief against you</a:t>
              </a:r>
            </a:p>
          </p:txBody>
        </p:sp>
      </p:grpSp>
      <p:sp>
        <p:nvSpPr>
          <p:cNvPr id="798727"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Sardis (Rev. 3:1-6)</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1"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prstClr val="white"/>
                </a:solidFill>
                <a:latin typeface="Arial" charset="0"/>
                <a:cs typeface="Arial" charset="0"/>
              </a:rPr>
              <a:t>357</a:t>
            </a:r>
          </a:p>
        </p:txBody>
      </p:sp>
    </p:spTree>
    <p:extLst>
      <p:ext uri="{BB962C8B-B14F-4D97-AF65-F5344CB8AC3E}">
        <p14:creationId xmlns:p14="http://schemas.microsoft.com/office/powerpoint/2010/main" val="19472409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500" fill="hold"/>
                                        <p:tgtEl>
                                          <p:spTgt spid="28"/>
                                        </p:tgtEl>
                                        <p:attrNameLst>
                                          <p:attrName>ppt_w</p:attrName>
                                        </p:attrNameLst>
                                      </p:cBhvr>
                                      <p:tavLst>
                                        <p:tav tm="0">
                                          <p:val>
                                            <p:fltVal val="0"/>
                                          </p:val>
                                        </p:tav>
                                        <p:tav tm="100000">
                                          <p:val>
                                            <p:strVal val="#ppt_w"/>
                                          </p:val>
                                        </p:tav>
                                      </p:tavLst>
                                    </p:anim>
                                    <p:anim calcmode="lin" valueType="num">
                                      <p:cBhvr>
                                        <p:cTn id="36" dur="500" fill="hold"/>
                                        <p:tgtEl>
                                          <p:spTgt spid="28"/>
                                        </p:tgtEl>
                                        <p:attrNameLst>
                                          <p:attrName>ppt_h</p:attrName>
                                        </p:attrNameLst>
                                      </p:cBhvr>
                                      <p:tavLst>
                                        <p:tav tm="0">
                                          <p:val>
                                            <p:fltVal val="0"/>
                                          </p:val>
                                        </p:tav>
                                        <p:tav tm="100000">
                                          <p:val>
                                            <p:strVal val="#ppt_h"/>
                                          </p:val>
                                        </p:tav>
                                      </p:tavLst>
                                    </p:anim>
                                    <p:animEffect transition="in" filter="fade">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3v2 guard asleep.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486400" cy="6943024"/>
          </a:xfrm>
          <a:prstGeom prst="rect">
            <a:avLst/>
          </a:prstGeom>
        </p:spPr>
      </p:pic>
      <p:sp>
        <p:nvSpPr>
          <p:cNvPr id="11266" name="Title 1"/>
          <p:cNvSpPr>
            <a:spLocks noGrp="1"/>
          </p:cNvSpPr>
          <p:nvPr>
            <p:ph type="title"/>
          </p:nvPr>
        </p:nvSpPr>
        <p:spPr>
          <a:xfrm>
            <a:off x="457200" y="0"/>
            <a:ext cx="8686800" cy="990600"/>
          </a:xfrm>
        </p:spPr>
        <p:txBody>
          <a:bodyPr/>
          <a:lstStyle/>
          <a:p>
            <a:pPr algn="l" eaLnBrk="1" hangingPunct="1"/>
            <a:r>
              <a:rPr lang="en-SG" dirty="0"/>
              <a:t>Sardis</a:t>
            </a:r>
          </a:p>
        </p:txBody>
      </p:sp>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pPr>
            <a:endParaRPr lang="en-SG"/>
          </a:p>
        </p:txBody>
      </p:sp>
      <p:sp>
        <p:nvSpPr>
          <p:cNvPr id="6" name="Content Placeholder 2"/>
          <p:cNvSpPr txBox="1">
            <a:spLocks/>
          </p:cNvSpPr>
          <p:nvPr/>
        </p:nvSpPr>
        <p:spPr>
          <a:xfrm>
            <a:off x="3757575" y="838200"/>
            <a:ext cx="5181600" cy="5334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charset="0"/>
              <a:buNone/>
            </a:pPr>
            <a:r>
              <a:rPr lang="en-US" sz="4400" dirty="0">
                <a:solidFill>
                  <a:srgbClr val="FFFF00"/>
                </a:solidFill>
              </a:rPr>
              <a:t>Wake up!</a:t>
            </a:r>
            <a:r>
              <a:rPr lang="en-US" dirty="0">
                <a:solidFill>
                  <a:srgbClr val="FFFF00"/>
                </a:solidFill>
              </a:rPr>
              <a:t> </a:t>
            </a:r>
            <a:r>
              <a:rPr lang="en-US" dirty="0"/>
              <a:t>Strengthen what little remains, for even what is left is almost dead…</a:t>
            </a:r>
            <a:br>
              <a:rPr lang="en-US" dirty="0"/>
            </a:br>
            <a:r>
              <a:rPr lang="en-US" dirty="0"/>
              <a:t>If you don</a:t>
            </a:r>
            <a:r>
              <a:rPr lang="fr-FR" dirty="0"/>
              <a:t>'</a:t>
            </a:r>
            <a:r>
              <a:rPr lang="en-US" dirty="0"/>
              <a:t>t </a:t>
            </a:r>
            <a:r>
              <a:rPr lang="en-US" sz="4400" dirty="0">
                <a:solidFill>
                  <a:srgbClr val="FFFF00"/>
                </a:solidFill>
              </a:rPr>
              <a:t>wake up</a:t>
            </a:r>
            <a:r>
              <a:rPr lang="en-US" dirty="0"/>
              <a:t>, </a:t>
            </a:r>
            <a:br>
              <a:rPr lang="en-US" dirty="0"/>
            </a:br>
            <a:r>
              <a:rPr lang="en-US" dirty="0"/>
              <a:t>I will come to you suddenly, as unexpected as a thief </a:t>
            </a:r>
            <a:br>
              <a:rPr lang="en-US" dirty="0"/>
            </a:br>
            <a:r>
              <a:rPr lang="en-US" dirty="0"/>
              <a:t>(3:2-3 </a:t>
            </a:r>
            <a:r>
              <a:rPr lang="en-US" sz="2400" dirty="0"/>
              <a:t>NLT</a:t>
            </a:r>
            <a:r>
              <a:rPr lang="en-US" dirty="0"/>
              <a:t>).</a:t>
            </a:r>
            <a:endParaRPr lang="en-SG" dirty="0"/>
          </a:p>
        </p:txBody>
      </p:sp>
      <p:sp>
        <p:nvSpPr>
          <p:cNvPr id="7"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prstClr val="white"/>
                </a:solidFill>
                <a:latin typeface="Arial" charset="0"/>
                <a:cs typeface="Arial" charset="0"/>
              </a:rPr>
              <a:t>358</a:t>
            </a:r>
          </a:p>
        </p:txBody>
      </p:sp>
    </p:spTree>
    <p:extLst>
      <p:ext uri="{BB962C8B-B14F-4D97-AF65-F5344CB8AC3E}">
        <p14:creationId xmlns:p14="http://schemas.microsoft.com/office/powerpoint/2010/main" val="9867314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3057" y="0"/>
            <a:ext cx="8158663" cy="6858000"/>
            <a:chOff x="-43057" y="0"/>
            <a:chExt cx="8158663" cy="6858000"/>
          </a:xfrm>
        </p:grpSpPr>
        <p:pic>
          <p:nvPicPr>
            <p:cNvPr id="2" name="Picture 1"/>
            <p:cNvPicPr>
              <a:picLocks noChangeAspect="1"/>
            </p:cNvPicPr>
            <p:nvPr/>
          </p:nvPicPr>
          <p:blipFill>
            <a:blip r:embed="rId3"/>
            <a:stretch>
              <a:fillRect/>
            </a:stretch>
          </p:blipFill>
          <p:spPr>
            <a:xfrm>
              <a:off x="-43057" y="4723"/>
              <a:ext cx="8158663" cy="6853277"/>
            </a:xfrm>
            <a:prstGeom prst="rect">
              <a:avLst/>
            </a:prstGeom>
          </p:spPr>
        </p:pic>
        <p:sp>
          <p:nvSpPr>
            <p:cNvPr id="13" name="Rectangle 12"/>
            <p:cNvSpPr/>
            <p:nvPr/>
          </p:nvSpPr>
          <p:spPr bwMode="auto">
            <a:xfrm>
              <a:off x="530176" y="0"/>
              <a:ext cx="7585430" cy="6423403"/>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grpSp>
      <p:sp>
        <p:nvSpPr>
          <p:cNvPr id="4" name="Rectangle 2"/>
          <p:cNvSpPr txBox="1">
            <a:spLocks noChangeArrowheads="1"/>
          </p:cNvSpPr>
          <p:nvPr/>
        </p:nvSpPr>
        <p:spPr bwMode="auto">
          <a:xfrm>
            <a:off x="1115838" y="1886859"/>
            <a:ext cx="2552243"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a:solidFill>
                  <a:srgbClr val="000000"/>
                </a:solidFill>
                <a:latin typeface="Arial Black"/>
                <a:ea typeface="ＭＳ Ｐゴシック" charset="0"/>
                <a:cs typeface="Arial Black"/>
              </a:rPr>
              <a:t>Open</a:t>
            </a:r>
          </a:p>
        </p:txBody>
      </p:sp>
      <p:sp>
        <p:nvSpPr>
          <p:cNvPr id="5" name="Rectangle 2"/>
          <p:cNvSpPr txBox="1">
            <a:spLocks noChangeArrowheads="1"/>
          </p:cNvSpPr>
          <p:nvPr/>
        </p:nvSpPr>
        <p:spPr bwMode="auto">
          <a:xfrm>
            <a:off x="1171323" y="3215479"/>
            <a:ext cx="2552243"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a:solidFill>
                  <a:srgbClr val="000000"/>
                </a:solidFill>
                <a:latin typeface="Arial Black"/>
                <a:ea typeface="ＭＳ Ｐゴシック" charset="0"/>
                <a:cs typeface="Arial Black"/>
              </a:rPr>
              <a:t>Hidden</a:t>
            </a:r>
          </a:p>
        </p:txBody>
      </p:sp>
      <p:sp>
        <p:nvSpPr>
          <p:cNvPr id="6" name="Rectangle 2"/>
          <p:cNvSpPr txBox="1">
            <a:spLocks noChangeArrowheads="1"/>
          </p:cNvSpPr>
          <p:nvPr/>
        </p:nvSpPr>
        <p:spPr bwMode="auto">
          <a:xfrm>
            <a:off x="4925714" y="3215479"/>
            <a:ext cx="2552243"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a:solidFill>
                  <a:srgbClr val="000000"/>
                </a:solidFill>
                <a:latin typeface="Arial Black"/>
                <a:ea typeface="ＭＳ Ｐゴシック" charset="0"/>
                <a:cs typeface="Arial Black"/>
              </a:rPr>
              <a:t>Unknown</a:t>
            </a:r>
          </a:p>
        </p:txBody>
      </p:sp>
      <p:sp>
        <p:nvSpPr>
          <p:cNvPr id="7" name="Rectangle 2"/>
          <p:cNvSpPr txBox="1">
            <a:spLocks noChangeArrowheads="1"/>
          </p:cNvSpPr>
          <p:nvPr/>
        </p:nvSpPr>
        <p:spPr bwMode="auto">
          <a:xfrm>
            <a:off x="4870229" y="1886859"/>
            <a:ext cx="2663209"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a:solidFill>
                  <a:srgbClr val="000000"/>
                </a:solidFill>
                <a:latin typeface="Arial Black"/>
                <a:ea typeface="ＭＳ Ｐゴシック" charset="0"/>
                <a:cs typeface="Arial Black"/>
              </a:rPr>
              <a:t>Blind Spot</a:t>
            </a:r>
          </a:p>
        </p:txBody>
      </p:sp>
      <p:sp>
        <p:nvSpPr>
          <p:cNvPr id="8" name="Rectangle 2"/>
          <p:cNvSpPr txBox="1">
            <a:spLocks noChangeArrowheads="1"/>
          </p:cNvSpPr>
          <p:nvPr/>
        </p:nvSpPr>
        <p:spPr bwMode="auto">
          <a:xfrm>
            <a:off x="628814" y="95926"/>
            <a:ext cx="3526290" cy="10506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400" dirty="0">
                <a:solidFill>
                  <a:srgbClr val="000000"/>
                </a:solidFill>
                <a:latin typeface="Chalkduster"/>
                <a:ea typeface="ＭＳ Ｐゴシック" charset="0"/>
                <a:cs typeface="Chalkduster"/>
              </a:rPr>
              <a:t>Known to others and myself</a:t>
            </a:r>
          </a:p>
        </p:txBody>
      </p:sp>
      <p:sp>
        <p:nvSpPr>
          <p:cNvPr id="9" name="Rectangle 2"/>
          <p:cNvSpPr txBox="1">
            <a:spLocks noChangeArrowheads="1"/>
          </p:cNvSpPr>
          <p:nvPr/>
        </p:nvSpPr>
        <p:spPr bwMode="auto">
          <a:xfrm>
            <a:off x="4304995" y="95926"/>
            <a:ext cx="3916167" cy="372576"/>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400" dirty="0">
                <a:solidFill>
                  <a:srgbClr val="000000"/>
                </a:solidFill>
                <a:latin typeface="Chalkduster"/>
                <a:ea typeface="ＭＳ Ｐゴシック" charset="0"/>
                <a:cs typeface="Chalkduster"/>
              </a:rPr>
              <a:t>Known only to others</a:t>
            </a:r>
          </a:p>
        </p:txBody>
      </p:sp>
      <p:sp>
        <p:nvSpPr>
          <p:cNvPr id="10" name="Rectangle 2"/>
          <p:cNvSpPr txBox="1">
            <a:spLocks noChangeArrowheads="1"/>
          </p:cNvSpPr>
          <p:nvPr/>
        </p:nvSpPr>
        <p:spPr bwMode="auto">
          <a:xfrm>
            <a:off x="684299" y="4919064"/>
            <a:ext cx="3526290" cy="10506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400" dirty="0">
                <a:solidFill>
                  <a:srgbClr val="000000"/>
                </a:solidFill>
                <a:latin typeface="Chalkduster"/>
                <a:ea typeface="ＭＳ Ｐゴシック" charset="0"/>
                <a:cs typeface="Chalkduster"/>
              </a:rPr>
              <a:t>Known only to myself</a:t>
            </a:r>
          </a:p>
        </p:txBody>
      </p:sp>
      <p:sp>
        <p:nvSpPr>
          <p:cNvPr id="11" name="Rectangle 2"/>
          <p:cNvSpPr txBox="1">
            <a:spLocks noChangeArrowheads="1"/>
          </p:cNvSpPr>
          <p:nvPr/>
        </p:nvSpPr>
        <p:spPr bwMode="auto">
          <a:xfrm>
            <a:off x="4438690" y="4919064"/>
            <a:ext cx="3526290" cy="10506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400" dirty="0">
                <a:solidFill>
                  <a:srgbClr val="000000"/>
                </a:solidFill>
                <a:latin typeface="Chalkduster"/>
                <a:ea typeface="ＭＳ Ｐゴシック" charset="0"/>
                <a:cs typeface="Chalkduster"/>
              </a:rPr>
              <a:t>Known to no one</a:t>
            </a:r>
          </a:p>
        </p:txBody>
      </p:sp>
      <p:cxnSp>
        <p:nvCxnSpPr>
          <p:cNvPr id="12" name="Straight Connector 11"/>
          <p:cNvCxnSpPr/>
          <p:nvPr/>
        </p:nvCxnSpPr>
        <p:spPr bwMode="auto">
          <a:xfrm>
            <a:off x="4266071" y="468502"/>
            <a:ext cx="0" cy="5501234"/>
          </a:xfrm>
          <a:prstGeom prst="line">
            <a:avLst/>
          </a:prstGeom>
          <a:solidFill>
            <a:schemeClr val="accent1"/>
          </a:solidFill>
          <a:ln w="57150" cap="flat" cmpd="sng" algn="ctr">
            <a:solidFill>
              <a:schemeClr val="tx1"/>
            </a:solidFill>
            <a:prstDash val="solid"/>
            <a:round/>
            <a:headEnd type="none" w="med" len="med"/>
            <a:tailEnd type="none" w="lg" len="lg"/>
          </a:ln>
          <a:effectLst/>
        </p:spPr>
      </p:cxnSp>
      <p:cxnSp>
        <p:nvCxnSpPr>
          <p:cNvPr id="14" name="Straight Connector 13"/>
          <p:cNvCxnSpPr/>
          <p:nvPr/>
        </p:nvCxnSpPr>
        <p:spPr bwMode="auto">
          <a:xfrm rot="16200000">
            <a:off x="4155104" y="283567"/>
            <a:ext cx="0" cy="5501234"/>
          </a:xfrm>
          <a:prstGeom prst="line">
            <a:avLst/>
          </a:prstGeom>
          <a:solidFill>
            <a:schemeClr val="accent1"/>
          </a:solidFill>
          <a:ln w="57150" cap="flat" cmpd="sng" algn="ctr">
            <a:solidFill>
              <a:schemeClr val="tx1"/>
            </a:solidFill>
            <a:prstDash val="solid"/>
            <a:round/>
            <a:headEnd type="none" w="med" len="med"/>
            <a:tailEnd type="none" w="lg" len="lg"/>
          </a:ln>
          <a:effectLst/>
        </p:spPr>
      </p:cxnSp>
      <p:sp>
        <p:nvSpPr>
          <p:cNvPr id="3" name="Oval 2"/>
          <p:cNvSpPr/>
          <p:nvPr/>
        </p:nvSpPr>
        <p:spPr bwMode="auto">
          <a:xfrm>
            <a:off x="4044136" y="-155554"/>
            <a:ext cx="4071470" cy="3254853"/>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16" name="Rectangle 2"/>
          <p:cNvSpPr txBox="1">
            <a:spLocks noChangeArrowheads="1"/>
          </p:cNvSpPr>
          <p:nvPr/>
        </p:nvSpPr>
        <p:spPr bwMode="auto">
          <a:xfrm>
            <a:off x="4537328" y="517819"/>
            <a:ext cx="3676917" cy="1500186"/>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95275" indent="-295275" algn="l"/>
            <a:r>
              <a:rPr lang="en-US" sz="2800" b="1" dirty="0">
                <a:solidFill>
                  <a:srgbClr val="000000"/>
                </a:solidFill>
                <a:latin typeface="Arial Black"/>
                <a:ea typeface="ＭＳ Ｐゴシック" charset="0"/>
                <a:cs typeface="Arial Black"/>
              </a:rPr>
              <a:t>• Family</a:t>
            </a:r>
          </a:p>
          <a:p>
            <a:pPr marL="295275" indent="-295275" algn="l"/>
            <a:r>
              <a:rPr lang="en-US" sz="2800" b="1" dirty="0">
                <a:solidFill>
                  <a:srgbClr val="000000"/>
                </a:solidFill>
                <a:latin typeface="Arial Black"/>
                <a:ea typeface="ＭＳ Ｐゴシック" charset="0"/>
                <a:cs typeface="Arial Black"/>
              </a:rPr>
              <a:t>• Spiritually malnourished</a:t>
            </a:r>
          </a:p>
        </p:txBody>
      </p:sp>
      <p:sp>
        <p:nvSpPr>
          <p:cNvPr id="17" name="Rectangle 2"/>
          <p:cNvSpPr txBox="1">
            <a:spLocks noChangeArrowheads="1"/>
          </p:cNvSpPr>
          <p:nvPr/>
        </p:nvSpPr>
        <p:spPr bwMode="auto">
          <a:xfrm rot="16200000">
            <a:off x="5184387" y="3255879"/>
            <a:ext cx="6857999" cy="5380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1800" b="1" dirty="0">
                <a:solidFill>
                  <a:srgbClr val="FFFFFF"/>
                </a:solidFill>
                <a:effectLst>
                  <a:glow rad="177800">
                    <a:srgbClr val="000000"/>
                  </a:glow>
                </a:effectLst>
                <a:latin typeface="Arial" charset="0"/>
                <a:ea typeface="ＭＳ Ｐゴシック" charset="0"/>
              </a:rPr>
              <a:t>http://</a:t>
            </a:r>
            <a:r>
              <a:rPr lang="en-US" sz="1800" b="1" dirty="0" err="1">
                <a:solidFill>
                  <a:srgbClr val="FFFFFF"/>
                </a:solidFill>
                <a:effectLst>
                  <a:glow rad="177800">
                    <a:srgbClr val="000000"/>
                  </a:glow>
                </a:effectLst>
                <a:latin typeface="Arial" charset="0"/>
                <a:ea typeface="ＭＳ Ｐゴシック" charset="0"/>
              </a:rPr>
              <a:t>asalesguy.com</a:t>
            </a:r>
            <a:r>
              <a:rPr lang="en-US" sz="1800" b="1" dirty="0">
                <a:solidFill>
                  <a:srgbClr val="FFFFFF"/>
                </a:solidFill>
                <a:effectLst>
                  <a:glow rad="177800">
                    <a:srgbClr val="000000"/>
                  </a:glow>
                </a:effectLst>
                <a:latin typeface="Arial" charset="0"/>
                <a:ea typeface="ＭＳ Ｐゴシック" charset="0"/>
              </a:rPr>
              <a:t>/2012/12/11/how-well-do-you-know-you/</a:t>
            </a:r>
          </a:p>
        </p:txBody>
      </p:sp>
      <p:sp>
        <p:nvSpPr>
          <p:cNvPr id="111618" name="Rectangle 2"/>
          <p:cNvSpPr>
            <a:spLocks noGrp="1" noChangeArrowheads="1"/>
          </p:cNvSpPr>
          <p:nvPr>
            <p:ph type="ctrTitle"/>
          </p:nvPr>
        </p:nvSpPr>
        <p:spPr>
          <a:xfrm rot="20288274">
            <a:off x="200504" y="2623588"/>
            <a:ext cx="5599296" cy="2389557"/>
          </a:xfrm>
        </p:spPr>
        <p:txBody>
          <a:bodyPr/>
          <a:lstStyle/>
          <a:p>
            <a:r>
              <a:rPr lang="en-US" sz="11500" b="1" dirty="0">
                <a:effectLst>
                  <a:glow rad="177800">
                    <a:schemeClr val="tx1"/>
                  </a:glow>
                </a:effectLst>
                <a:latin typeface="Arial" charset="0"/>
                <a:ea typeface="ＭＳ Ｐゴシック" charset="0"/>
              </a:rPr>
              <a:t>Wake up!</a:t>
            </a:r>
          </a:p>
        </p:txBody>
      </p:sp>
    </p:spTree>
    <p:extLst>
      <p:ext uri="{BB962C8B-B14F-4D97-AF65-F5344CB8AC3E}">
        <p14:creationId xmlns:p14="http://schemas.microsoft.com/office/powerpoint/2010/main" val="88082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 calcmode="lin" valueType="num">
                                      <p:cBhvr>
                                        <p:cTn id="14" dur="1000" fill="hold"/>
                                        <p:tgtEl>
                                          <p:spTgt spid="16">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16">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1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6">
                                            <p:txEl>
                                              <p:pRg st="1" end="1"/>
                                            </p:txEl>
                                          </p:spTgt>
                                        </p:tgtEl>
                                        <p:attrNameLst>
                                          <p:attrName>style.visibility</p:attrName>
                                        </p:attrNameLst>
                                      </p:cBhvr>
                                      <p:to>
                                        <p:strVal val="visible"/>
                                      </p:to>
                                    </p:set>
                                    <p:anim calcmode="lin" valueType="num">
                                      <p:cBhvr>
                                        <p:cTn id="21" dur="1000" fill="hold"/>
                                        <p:tgtEl>
                                          <p:spTgt spid="16">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16">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3056" y="908720"/>
            <a:ext cx="9273458" cy="5949280"/>
          </a:xfrm>
          <a:prstGeom prst="rect">
            <a:avLst/>
          </a:prstGeom>
        </p:spPr>
      </p:pic>
      <p:sp>
        <p:nvSpPr>
          <p:cNvPr id="111618" name="Rectangle 2"/>
          <p:cNvSpPr>
            <a:spLocks noGrp="1" noChangeArrowheads="1"/>
          </p:cNvSpPr>
          <p:nvPr>
            <p:ph type="ctrTitle"/>
          </p:nvPr>
        </p:nvSpPr>
        <p:spPr>
          <a:xfrm>
            <a:off x="0" y="4724"/>
            <a:ext cx="9144000" cy="2152850"/>
          </a:xfrm>
        </p:spPr>
        <p:txBody>
          <a:bodyPr/>
          <a:lstStyle/>
          <a:p>
            <a:r>
              <a:rPr lang="en-US" sz="6000" b="1" dirty="0">
                <a:effectLst>
                  <a:glow rad="177800">
                    <a:schemeClr val="tx1"/>
                  </a:glow>
                </a:effectLst>
                <a:latin typeface="Arial" charset="0"/>
                <a:ea typeface="ＭＳ Ｐゴシック" charset="0"/>
              </a:rPr>
              <a:t>Christ warns us as a church to wake up too </a:t>
            </a:r>
          </a:p>
        </p:txBody>
      </p:sp>
      <p:sp>
        <p:nvSpPr>
          <p:cNvPr id="4" name="Rectangle 2"/>
          <p:cNvSpPr txBox="1">
            <a:spLocks noChangeArrowheads="1"/>
          </p:cNvSpPr>
          <p:nvPr/>
        </p:nvSpPr>
        <p:spPr bwMode="auto">
          <a:xfrm>
            <a:off x="0" y="3146812"/>
            <a:ext cx="9230402" cy="30927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14400" indent="-914400" algn="l">
              <a:buFont typeface="+mj-lt"/>
              <a:buAutoNum type="arabicPeriod"/>
            </a:pPr>
            <a:r>
              <a:rPr lang="en-US" sz="4800" b="1" dirty="0">
                <a:solidFill>
                  <a:srgbClr val="FFFFFF"/>
                </a:solidFill>
                <a:effectLst>
                  <a:glow rad="177800">
                    <a:srgbClr val="000000"/>
                  </a:glow>
                </a:effectLst>
                <a:latin typeface="Arial" charset="0"/>
                <a:ea typeface="ＭＳ Ｐゴシック" charset="0"/>
              </a:rPr>
              <a:t>He owns all we have</a:t>
            </a:r>
          </a:p>
          <a:p>
            <a:pPr marL="914400" indent="-914400" algn="l">
              <a:buFont typeface="+mj-lt"/>
              <a:buAutoNum type="arabicPeriod"/>
            </a:pPr>
            <a:r>
              <a:rPr lang="en-US" sz="4800" b="1" dirty="0">
                <a:solidFill>
                  <a:srgbClr val="FFFFFF"/>
                </a:solidFill>
                <a:effectLst>
                  <a:glow rad="177800">
                    <a:srgbClr val="000000"/>
                  </a:glow>
                </a:effectLst>
                <a:latin typeface="Arial" charset="0"/>
                <a:ea typeface="ＭＳ Ｐゴシック" charset="0"/>
              </a:rPr>
              <a:t>Caring for people means caring for their kids</a:t>
            </a:r>
          </a:p>
        </p:txBody>
      </p:sp>
    </p:spTree>
    <p:extLst>
      <p:ext uri="{BB962C8B-B14F-4D97-AF65-F5344CB8AC3E}">
        <p14:creationId xmlns:p14="http://schemas.microsoft.com/office/powerpoint/2010/main" val="291642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887"/>
            <a:ext cx="9144000" cy="6854881"/>
          </a:xfrm>
          <a:prstGeom prst="rect">
            <a:avLst/>
          </a:prstGeom>
        </p:spPr>
      </p:pic>
      <p:sp>
        <p:nvSpPr>
          <p:cNvPr id="111618" name="Rectangle 2"/>
          <p:cNvSpPr>
            <a:spLocks noGrp="1" noChangeArrowheads="1"/>
          </p:cNvSpPr>
          <p:nvPr>
            <p:ph type="ctrTitle"/>
          </p:nvPr>
        </p:nvSpPr>
        <p:spPr>
          <a:xfrm>
            <a:off x="0" y="0"/>
            <a:ext cx="9144000" cy="980728"/>
          </a:xfrm>
          <a:noFill/>
        </p:spPr>
        <p:txBody>
          <a:bodyPr/>
          <a:lstStyle/>
          <a:p>
            <a:r>
              <a:rPr lang="en-US" b="1" dirty="0">
                <a:latin typeface="Arial" charset="0"/>
                <a:ea typeface="ＭＳ Ｐゴシック" charset="0"/>
              </a:rPr>
              <a:t>I.	Jesus knows the </a:t>
            </a:r>
            <a:r>
              <a:rPr lang="en-US" b="1" dirty="0">
                <a:solidFill>
                  <a:srgbClr val="FFFF00"/>
                </a:solidFill>
                <a:latin typeface="Arial" charset="0"/>
                <a:ea typeface="ＭＳ Ｐゴシック" charset="0"/>
              </a:rPr>
              <a:t>good</a:t>
            </a:r>
            <a:r>
              <a:rPr lang="en-US" b="1" dirty="0">
                <a:latin typeface="Arial" charset="0"/>
                <a:ea typeface="ＭＳ Ｐゴシック" charset="0"/>
              </a:rPr>
              <a:t>.</a:t>
            </a:r>
          </a:p>
        </p:txBody>
      </p:sp>
    </p:spTree>
    <p:extLst>
      <p:ext uri="{BB962C8B-B14F-4D97-AF65-F5344CB8AC3E}">
        <p14:creationId xmlns:p14="http://schemas.microsoft.com/office/powerpoint/2010/main" val="479552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111618" name="Rectangle 2"/>
          <p:cNvSpPr>
            <a:spLocks noGrp="1" noChangeArrowheads="1"/>
          </p:cNvSpPr>
          <p:nvPr>
            <p:ph type="ctrTitle"/>
          </p:nvPr>
        </p:nvSpPr>
        <p:spPr>
          <a:xfrm>
            <a:off x="0" y="5880740"/>
            <a:ext cx="9144000" cy="980728"/>
          </a:xfrm>
          <a:solidFill>
            <a:schemeClr val="tx1"/>
          </a:solidFill>
        </p:spPr>
        <p:txBody>
          <a:bodyPr/>
          <a:lstStyle/>
          <a:p>
            <a:r>
              <a:rPr lang="en-US" b="1" dirty="0">
                <a:latin typeface="Arial" charset="0"/>
                <a:ea typeface="ＭＳ Ｐゴシック" charset="0"/>
              </a:rPr>
              <a:t>Jim Keenan</a:t>
            </a:r>
          </a:p>
        </p:txBody>
      </p:sp>
    </p:spTree>
    <p:extLst>
      <p:ext uri="{BB962C8B-B14F-4D97-AF65-F5344CB8AC3E}">
        <p14:creationId xmlns:p14="http://schemas.microsoft.com/office/powerpoint/2010/main" val="11041535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0" y="-27887"/>
            <a:ext cx="9144000" cy="6854881"/>
          </a:xfrm>
          <a:prstGeom prst="rect">
            <a:avLst/>
          </a:prstGeom>
        </p:spPr>
      </p:pic>
      <p:sp>
        <p:nvSpPr>
          <p:cNvPr id="111618" name="Rectangle 2"/>
          <p:cNvSpPr>
            <a:spLocks noGrp="1" noChangeArrowheads="1"/>
          </p:cNvSpPr>
          <p:nvPr>
            <p:ph type="ctrTitle"/>
          </p:nvPr>
        </p:nvSpPr>
        <p:spPr>
          <a:xfrm>
            <a:off x="0" y="5846266"/>
            <a:ext cx="9144000" cy="980728"/>
          </a:xfrm>
          <a:noFill/>
        </p:spPr>
        <p:txBody>
          <a:bodyPr/>
          <a:lstStyle/>
          <a:p>
            <a:r>
              <a:rPr lang="en-US" b="1" dirty="0">
                <a:effectLst>
                  <a:outerShdw blurRad="38100" dist="38100" dir="2700000" algn="tl">
                    <a:srgbClr val="000000">
                      <a:alpha val="43137"/>
                    </a:srgbClr>
                  </a:outerShdw>
                </a:effectLst>
                <a:latin typeface="Arial" charset="0"/>
                <a:ea typeface="ＭＳ Ｐゴシック" charset="0"/>
              </a:rPr>
              <a:t>II.	Jesus knows the </a:t>
            </a:r>
            <a:r>
              <a:rPr lang="en-US" b="1" dirty="0">
                <a:solidFill>
                  <a:srgbClr val="FFFF00"/>
                </a:solidFill>
                <a:effectLst>
                  <a:outerShdw blurRad="38100" dist="38100" dir="2700000" algn="tl">
                    <a:srgbClr val="000000">
                      <a:alpha val="43137"/>
                    </a:srgbClr>
                  </a:outerShdw>
                </a:effectLst>
                <a:latin typeface="Arial" charset="0"/>
                <a:ea typeface="ＭＳ Ｐゴシック" charset="0"/>
              </a:rPr>
              <a:t>bad</a:t>
            </a:r>
            <a:r>
              <a:rPr lang="en-US" b="1" dirty="0">
                <a:effectLst>
                  <a:outerShdw blurRad="38100" dist="38100" dir="2700000" algn="tl">
                    <a:srgbClr val="000000">
                      <a:alpha val="43137"/>
                    </a:srgbClr>
                  </a:outerShdw>
                </a:effectLst>
                <a:latin typeface="Arial" charset="0"/>
                <a:ea typeface="ＭＳ Ｐゴシック" charset="0"/>
              </a:rPr>
              <a:t>.</a:t>
            </a:r>
          </a:p>
        </p:txBody>
      </p:sp>
    </p:spTree>
    <p:extLst>
      <p:ext uri="{BB962C8B-B14F-4D97-AF65-F5344CB8AC3E}">
        <p14:creationId xmlns:p14="http://schemas.microsoft.com/office/powerpoint/2010/main" val="29626536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46266"/>
            <a:ext cx="9144000" cy="980728"/>
          </a:xfrm>
          <a:noFill/>
        </p:spPr>
        <p:txBody>
          <a:bodyPr/>
          <a:lstStyle/>
          <a:p>
            <a:r>
              <a:rPr lang="en-US" b="1" dirty="0">
                <a:effectLst>
                  <a:outerShdw blurRad="38100" dist="38100" dir="2700000" algn="tl">
                    <a:srgbClr val="000000">
                      <a:alpha val="43137"/>
                    </a:srgbClr>
                  </a:outerShdw>
                </a:effectLst>
                <a:latin typeface="Arial" charset="0"/>
                <a:ea typeface="ＭＳ Ｐゴシック" charset="0"/>
              </a:rPr>
              <a:t>III.	Jesus knows the </a:t>
            </a:r>
            <a:r>
              <a:rPr lang="en-US" b="1" dirty="0">
                <a:solidFill>
                  <a:srgbClr val="FFFF00"/>
                </a:solidFill>
                <a:effectLst>
                  <a:outerShdw blurRad="38100" dist="38100" dir="2700000" algn="tl">
                    <a:srgbClr val="000000">
                      <a:alpha val="43137"/>
                    </a:srgbClr>
                  </a:outerShdw>
                </a:effectLst>
                <a:latin typeface="Arial" charset="0"/>
                <a:ea typeface="ＭＳ Ｐゴシック" charset="0"/>
              </a:rPr>
              <a:t>future</a:t>
            </a:r>
            <a:r>
              <a:rPr lang="en-US" b="1" dirty="0">
                <a:effectLst>
                  <a:outerShdw blurRad="38100" dist="38100" dir="2700000" algn="tl">
                    <a:srgbClr val="000000">
                      <a:alpha val="43137"/>
                    </a:srgbClr>
                  </a:outerShdw>
                </a:effectLst>
                <a:latin typeface="Arial" charset="0"/>
                <a:ea typeface="ＭＳ Ｐゴシック" charset="0"/>
              </a:rPr>
              <a:t>.</a:t>
            </a:r>
          </a:p>
        </p:txBody>
      </p:sp>
      <p:pic>
        <p:nvPicPr>
          <p:cNvPr id="3" name="Picture 2"/>
          <p:cNvPicPr>
            <a:picLocks noChangeAspect="1"/>
          </p:cNvPicPr>
          <p:nvPr/>
        </p:nvPicPr>
        <p:blipFill>
          <a:blip r:embed="rId3"/>
          <a:stretch>
            <a:fillRect/>
          </a:stretch>
        </p:blipFill>
        <p:spPr>
          <a:xfrm>
            <a:off x="204754" y="181772"/>
            <a:ext cx="8707819" cy="5780190"/>
          </a:xfrm>
          <a:prstGeom prst="rect">
            <a:avLst/>
          </a:prstGeom>
        </p:spPr>
      </p:pic>
    </p:spTree>
    <p:extLst>
      <p:ext uri="{BB962C8B-B14F-4D97-AF65-F5344CB8AC3E}">
        <p14:creationId xmlns:p14="http://schemas.microsoft.com/office/powerpoint/2010/main" val="1064004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2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3059113" y="2349500"/>
            <a:ext cx="2665412" cy="2663825"/>
            <a:chOff x="3059832" y="2348880"/>
            <a:chExt cx="2664304" cy="2664312"/>
          </a:xfrm>
        </p:grpSpPr>
        <p:sp>
          <p:nvSpPr>
            <p:cNvPr id="798747" name="Oval Callout 2"/>
            <p:cNvSpPr>
              <a:spLocks noChangeArrowheads="1"/>
            </p:cNvSpPr>
            <p:nvPr/>
          </p:nvSpPr>
          <p:spPr bwMode="auto">
            <a:xfrm>
              <a:off x="3059832" y="2348880"/>
              <a:ext cx="2664304" cy="2664312"/>
            </a:xfrm>
            <a:prstGeom prst="wedgeEllipseCallout">
              <a:avLst>
                <a:gd name="adj1" fmla="val 111606"/>
                <a:gd name="adj2" fmla="val -18079"/>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709309"/>
              <a:ext cx="2448495" cy="1938691"/>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Holds the seven spirits of God and the seven stars</a:t>
              </a:r>
            </a:p>
          </p:txBody>
        </p:sp>
      </p:grpSp>
      <p:grpSp>
        <p:nvGrpSpPr>
          <p:cNvPr id="7" name="Group 6"/>
          <p:cNvGrpSpPr>
            <a:grpSpLocks noChangeAspect="1"/>
          </p:cNvGrpSpPr>
          <p:nvPr/>
        </p:nvGrpSpPr>
        <p:grpSpPr bwMode="auto">
          <a:xfrm>
            <a:off x="2987675" y="2349500"/>
            <a:ext cx="2882900" cy="2663825"/>
            <a:chOff x="2983932" y="2348880"/>
            <a:chExt cx="2963986" cy="2664296"/>
          </a:xfrm>
        </p:grpSpPr>
        <p:sp>
          <p:nvSpPr>
            <p:cNvPr id="798745"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20331"/>
              <a:ext cx="2963986" cy="230863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Deeds</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Reputation for being alive</a:t>
              </a:r>
            </a:p>
          </p:txBody>
        </p:sp>
      </p:grpSp>
      <p:grpSp>
        <p:nvGrpSpPr>
          <p:cNvPr id="9" name="Group 8"/>
          <p:cNvGrpSpPr>
            <a:grpSpLocks noChangeAspect="1"/>
          </p:cNvGrpSpPr>
          <p:nvPr/>
        </p:nvGrpSpPr>
        <p:grpSpPr bwMode="auto">
          <a:xfrm>
            <a:off x="2555875" y="1844675"/>
            <a:ext cx="3671888" cy="3671888"/>
            <a:chOff x="2555776" y="1844824"/>
            <a:chExt cx="3744416" cy="3672408"/>
          </a:xfrm>
        </p:grpSpPr>
        <p:sp>
          <p:nvSpPr>
            <p:cNvPr id="798743"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3" name="TextBox 22"/>
            <p:cNvSpPr txBox="1"/>
            <p:nvPr/>
          </p:nvSpPr>
          <p:spPr>
            <a:xfrm>
              <a:off x="3421865" y="1878167"/>
              <a:ext cx="2012238" cy="1570259"/>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Rebuke</a:t>
              </a:r>
            </a:p>
            <a:p>
              <a:pPr algn="ctr" defTabSz="914400" eaLnBrk="0" fontAlgn="base" hangingPunct="0">
                <a:spcBef>
                  <a:spcPct val="0"/>
                </a:spcBef>
                <a:spcAft>
                  <a:spcPct val="0"/>
                </a:spcAft>
                <a:defRPr/>
              </a:pP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You are dead</a:t>
              </a:r>
            </a:p>
          </p:txBody>
        </p:sp>
      </p:grpSp>
      <p:grpSp>
        <p:nvGrpSpPr>
          <p:cNvPr id="11" name="Group 10"/>
          <p:cNvGrpSpPr>
            <a:grpSpLocks noChangeAspect="1"/>
          </p:cNvGrpSpPr>
          <p:nvPr/>
        </p:nvGrpSpPr>
        <p:grpSpPr bwMode="auto">
          <a:xfrm>
            <a:off x="2060575" y="1349375"/>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defTabSz="914400" eaLnBrk="0" fontAlgn="base" hangingPunct="0">
                <a:spcBef>
                  <a:spcPct val="0"/>
                </a:spcBef>
                <a:spcAft>
                  <a:spcPct val="0"/>
                </a:spcAft>
                <a:defRPr/>
              </a:pPr>
              <a:endParaRPr lang="en-US" sz="2400">
                <a:solidFill>
                  <a:prstClr val="black"/>
                </a:solidFill>
                <a:latin typeface="Comic Sans MS" pitchFamily="-112" charset="0"/>
                <a:ea typeface="ＭＳ Ｐゴシック" charset="0"/>
                <a:cs typeface="ＭＳ Ｐゴシック" charset="0"/>
              </a:endParaRPr>
            </a:p>
          </p:txBody>
        </p:sp>
        <p:sp>
          <p:nvSpPr>
            <p:cNvPr id="19" name="TextBox 18"/>
            <p:cNvSpPr txBox="1"/>
            <p:nvPr/>
          </p:nvSpPr>
          <p:spPr>
            <a:xfrm>
              <a:off x="3059552" y="1412646"/>
              <a:ext cx="2665193" cy="4155671"/>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Exhortation</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Wake up!</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Strengthen what remains</a:t>
              </a:r>
            </a:p>
            <a:p>
              <a:pPr algn="ctr" defTabSz="914400" eaLnBrk="0" fontAlgn="base" hangingPunct="0">
                <a:spcBef>
                  <a:spcPct val="0"/>
                </a:spcBef>
                <a:spcAft>
                  <a:spcPct val="0"/>
                </a:spcAft>
                <a:defRPr/>
              </a:pPr>
              <a:endPar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srgbClr val="000000"/>
                  </a:solidFill>
                  <a:effectLst>
                    <a:outerShdw blurRad="38100" dist="38100" dir="2700000" algn="tl">
                      <a:srgbClr val="000000">
                        <a:alpha val="43137"/>
                      </a:srgbClr>
                    </a:outerShdw>
                  </a:effectLst>
                  <a:latin typeface="Arial"/>
                  <a:ea typeface="ＭＳ Ｐゴシック" charset="0"/>
                  <a:cs typeface="Arial"/>
                </a:rPr>
                <a:t>Remember what you received, obey it, repent</a:t>
              </a:r>
            </a:p>
          </p:txBody>
        </p:sp>
      </p:grpSp>
      <p:grpSp>
        <p:nvGrpSpPr>
          <p:cNvPr id="28" name="Group 27"/>
          <p:cNvGrpSpPr>
            <a:grpSpLocks noChangeAspect="1"/>
          </p:cNvGrpSpPr>
          <p:nvPr/>
        </p:nvGrpSpPr>
        <p:grpSpPr bwMode="auto">
          <a:xfrm>
            <a:off x="1476375" y="836613"/>
            <a:ext cx="5688013" cy="5688012"/>
            <a:chOff x="1475656" y="836712"/>
            <a:chExt cx="5904656" cy="5688632"/>
          </a:xfrm>
        </p:grpSpPr>
        <p:sp>
          <p:nvSpPr>
            <p:cNvPr id="798739"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30" name="TextBox 29"/>
            <p:cNvSpPr txBox="1"/>
            <p:nvPr/>
          </p:nvSpPr>
          <p:spPr>
            <a:xfrm>
              <a:off x="2596272" y="836712"/>
              <a:ext cx="3663425" cy="1938548"/>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Warning</a:t>
              </a:r>
            </a:p>
            <a:p>
              <a:pPr algn="ctr" defTabSz="914400" eaLnBrk="0" fontAlgn="base" hangingPunct="0">
                <a:spcBef>
                  <a:spcPct val="0"/>
                </a:spcBef>
                <a:spcAft>
                  <a:spcPct val="0"/>
                </a:spcAft>
                <a:defRPr/>
              </a:pPr>
              <a:endPar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black"/>
                  </a:solidFill>
                  <a:effectLst>
                    <a:outerShdw blurRad="38100" dist="38100" dir="2700000" algn="tl">
                      <a:srgbClr val="000000">
                        <a:alpha val="43137"/>
                      </a:srgbClr>
                    </a:outerShdw>
                  </a:effectLst>
                  <a:latin typeface="Arial"/>
                  <a:ea typeface="ＭＳ Ｐゴシック" charset="0"/>
                  <a:cs typeface="Arial"/>
                </a:rPr>
                <a:t>If you do not wake up, I will come like a thief against you</a:t>
              </a:r>
            </a:p>
          </p:txBody>
        </p:sp>
      </p:grpSp>
      <p:sp>
        <p:nvSpPr>
          <p:cNvPr id="798727"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Sardis (Rev. 3:1-6)</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grpSp>
        <p:nvGrpSpPr>
          <p:cNvPr id="13" name="Group 12"/>
          <p:cNvGrpSpPr>
            <a:grpSpLocks noChangeAspect="1"/>
          </p:cNvGrpSpPr>
          <p:nvPr/>
        </p:nvGrpSpPr>
        <p:grpSpPr bwMode="auto">
          <a:xfrm>
            <a:off x="971550" y="321536"/>
            <a:ext cx="6697663" cy="6696075"/>
            <a:chOff x="1475656" y="836712"/>
            <a:chExt cx="5904656" cy="5688632"/>
          </a:xfrm>
        </p:grpSpPr>
        <p:sp>
          <p:nvSpPr>
            <p:cNvPr id="798737" name="Oval 4"/>
            <p:cNvSpPr>
              <a:spLocks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15" name="TextBox 14"/>
            <p:cNvSpPr txBox="1"/>
            <p:nvPr/>
          </p:nvSpPr>
          <p:spPr>
            <a:xfrm>
              <a:off x="2628876" y="1109036"/>
              <a:ext cx="3598216" cy="3425267"/>
            </a:xfrm>
            <a:prstGeom prst="rect">
              <a:avLst/>
            </a:prstGeom>
            <a:noFill/>
          </p:spPr>
          <p:txBody>
            <a:bodyPr>
              <a:spAutoFit/>
            </a:bodyPr>
            <a:lstStyle/>
            <a:p>
              <a:pPr algn="ctr" defTabSz="914400" eaLnBrk="0" fontAlgn="base" hangingPunct="0">
                <a:spcBef>
                  <a:spcPct val="0"/>
                </a:spcBef>
                <a:spcAft>
                  <a:spcPct val="0"/>
                </a:spcAft>
                <a:defRPr/>
              </a:pPr>
              <a:r>
                <a:rPr lang="en-US" sz="3200" b="1" dirty="0">
                  <a:solidFill>
                    <a:prstClr val="white"/>
                  </a:solidFill>
                  <a:effectLst>
                    <a:outerShdw blurRad="38100" dist="38100" dir="2700000" algn="tl">
                      <a:srgbClr val="000000">
                        <a:alpha val="43137"/>
                      </a:srgbClr>
                    </a:outerShdw>
                  </a:effectLst>
                  <a:latin typeface="Arial"/>
                  <a:ea typeface="ＭＳ Ｐゴシック" charset="0"/>
                  <a:cs typeface="Arial"/>
                </a:rPr>
                <a:t>Promise</a:t>
              </a:r>
            </a:p>
            <a:p>
              <a:pPr algn="ctr" defTabSz="914400" eaLnBrk="0" fontAlgn="base" hangingPunct="0">
                <a:spcBef>
                  <a:spcPct val="0"/>
                </a:spcBef>
                <a:spcAft>
                  <a:spcPct val="0"/>
                </a:spcAft>
                <a:defRPr/>
              </a:pPr>
              <a:endParaRPr lang="en-US" sz="32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3200" b="1" dirty="0">
                  <a:solidFill>
                    <a:prstClr val="white"/>
                  </a:solidFill>
                  <a:effectLst>
                    <a:outerShdw blurRad="38100" dist="38100" dir="2700000" algn="tl">
                      <a:srgbClr val="000000">
                        <a:alpha val="43137"/>
                      </a:srgbClr>
                    </a:outerShdw>
                  </a:effectLst>
                  <a:latin typeface="Arial"/>
                  <a:ea typeface="ＭＳ Ｐゴシック" charset="0"/>
                  <a:cs typeface="Arial"/>
                </a:rPr>
                <a:t>Jesus promised believers at Sardis that they are victorious and secure to walk with him in purity (3:4-6) </a:t>
              </a:r>
            </a:p>
          </p:txBody>
        </p:sp>
      </p:grpSp>
      <p:sp>
        <p:nvSpPr>
          <p:cNvPr id="31"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prstClr val="white"/>
                </a:solidFill>
                <a:latin typeface="Arial" charset="0"/>
                <a:cs typeface="Arial" charset="0"/>
              </a:rPr>
              <a:t>357</a:t>
            </a:r>
          </a:p>
        </p:txBody>
      </p:sp>
    </p:spTree>
    <p:extLst>
      <p:ext uri="{BB962C8B-B14F-4D97-AF65-F5344CB8AC3E}">
        <p14:creationId xmlns:p14="http://schemas.microsoft.com/office/powerpoint/2010/main" val="17792555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510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5106"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2400" dirty="0">
              <a:solidFill>
                <a:srgbClr val="000000"/>
              </a:solidFill>
              <a:latin typeface="Comic Sans MS" pitchFamily="-112" charset="0"/>
              <a:ea typeface="ＭＳ Ｐゴシック" charset="0"/>
              <a:cs typeface="ＭＳ Ｐゴシック" charset="0"/>
            </a:endParaRPr>
          </a:p>
        </p:txBody>
      </p:sp>
      <p:grpSp>
        <p:nvGrpSpPr>
          <p:cNvPr id="815115"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5129"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2:7</a:t>
              </a:r>
            </a:p>
          </p:txBody>
        </p:sp>
      </p:grpSp>
      <p:grpSp>
        <p:nvGrpSpPr>
          <p:cNvPr id="815116"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5127"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defTabSz="914400" eaLnBrk="0" fontAlgn="base" hangingPunct="0">
                <a:spcBef>
                  <a:spcPct val="0"/>
                </a:spcBef>
                <a:spcAft>
                  <a:spcPct val="0"/>
                </a:spcAft>
                <a:defRPr/>
              </a:pPr>
              <a:r>
                <a:rPr lang="en-US" sz="2400" dirty="0">
                  <a:solidFill>
                    <a:srgbClr val="000000"/>
                  </a:solidFill>
                  <a:latin typeface="Comic Sans MS" charset="0"/>
                  <a:ea typeface="ＭＳ Ｐゴシック" charset="0"/>
                  <a:cs typeface="ＭＳ Ｐゴシック" charset="0"/>
                </a:rPr>
                <a:t>2:17</a:t>
              </a:r>
            </a:p>
          </p:txBody>
        </p:sp>
      </p:grpSp>
      <p:grpSp>
        <p:nvGrpSpPr>
          <p:cNvPr id="815118"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5125"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2:26</a:t>
              </a:r>
            </a:p>
          </p:txBody>
        </p:sp>
      </p:grpSp>
      <p:grpSp>
        <p:nvGrpSpPr>
          <p:cNvPr id="28"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defTabSz="914400" eaLnBrk="0" fontAlgn="base" hangingPunct="0">
                <a:spcBef>
                  <a:spcPct val="0"/>
                </a:spcBef>
                <a:spcAft>
                  <a:spcPct val="0"/>
                </a:spcAft>
                <a:defRPr/>
              </a:pPr>
              <a:endParaRPr lang="en-US" sz="1600" dirty="0">
                <a:solidFill>
                  <a:srgbClr val="000000"/>
                </a:solidFill>
                <a:latin typeface="Comic Sans MS" pitchFamily="-112" charset="0"/>
                <a:ea typeface="ＭＳ Ｐゴシック" charset="0"/>
                <a:cs typeface="ＭＳ Ｐゴシック" charset="0"/>
              </a:endParaRPr>
            </a:p>
          </p:txBody>
        </p:sp>
        <p:sp>
          <p:nvSpPr>
            <p:cNvPr id="815123"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a:solidFill>
                    <a:srgbClr val="000000"/>
                  </a:solidFill>
                </a:rPr>
                <a:t>3:5</a:t>
              </a:r>
            </a:p>
          </p:txBody>
        </p:sp>
      </p:grpSp>
      <p:sp>
        <p:nvSpPr>
          <p:cNvPr id="5" name="TextBox 4"/>
          <p:cNvSpPr txBox="1">
            <a:spLocks noChangeArrowheads="1"/>
          </p:cNvSpPr>
          <p:nvPr/>
        </p:nvSpPr>
        <p:spPr bwMode="auto">
          <a:xfrm>
            <a:off x="2555875" y="1741488"/>
            <a:ext cx="4332288" cy="341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a:solidFill>
                  <a:srgbClr val="000000"/>
                </a:solidFill>
              </a:rPr>
              <a:t>He </a:t>
            </a:r>
            <a:br>
              <a:rPr lang="en-US">
                <a:solidFill>
                  <a:srgbClr val="000000"/>
                </a:solidFill>
              </a:rPr>
            </a:br>
            <a:r>
              <a:rPr lang="en-US">
                <a:solidFill>
                  <a:srgbClr val="000000"/>
                </a:solidFill>
              </a:rPr>
              <a:t>who </a:t>
            </a:r>
            <a:br>
              <a:rPr lang="en-US">
                <a:solidFill>
                  <a:srgbClr val="000000"/>
                </a:solidFill>
              </a:rPr>
            </a:br>
            <a:r>
              <a:rPr lang="en-US">
                <a:solidFill>
                  <a:srgbClr val="000000"/>
                </a:solidFill>
              </a:rPr>
              <a:t>overcomes will thus be </a:t>
            </a:r>
            <a:r>
              <a:rPr lang="en-US">
                <a:solidFill>
                  <a:srgbClr val="FF0000"/>
                </a:solidFill>
              </a:rPr>
              <a:t>clothed in white garments</a:t>
            </a:r>
            <a:r>
              <a:rPr lang="en-US">
                <a:solidFill>
                  <a:srgbClr val="000000"/>
                </a:solidFill>
              </a:rPr>
              <a:t>; and I will </a:t>
            </a:r>
            <a:r>
              <a:rPr lang="en-US">
                <a:solidFill>
                  <a:srgbClr val="FF0000"/>
                </a:solidFill>
              </a:rPr>
              <a:t>not erase his name</a:t>
            </a:r>
            <a:r>
              <a:rPr lang="en-US">
                <a:solidFill>
                  <a:srgbClr val="000000"/>
                </a:solidFill>
              </a:rPr>
              <a:t> from the book of life, and I</a:t>
            </a:r>
            <a:br>
              <a:rPr lang="en-US">
                <a:solidFill>
                  <a:srgbClr val="000000"/>
                </a:solidFill>
              </a:rPr>
            </a:br>
            <a:r>
              <a:rPr lang="en-US">
                <a:solidFill>
                  <a:srgbClr val="000000"/>
                </a:solidFill>
              </a:rPr>
              <a:t> will </a:t>
            </a:r>
            <a:r>
              <a:rPr lang="en-US">
                <a:solidFill>
                  <a:srgbClr val="FF0000"/>
                </a:solidFill>
              </a:rPr>
              <a:t>confess his name</a:t>
            </a:r>
            <a:r>
              <a:rPr lang="en-US">
                <a:solidFill>
                  <a:srgbClr val="000000"/>
                </a:solidFill>
              </a:rPr>
              <a:t> </a:t>
            </a:r>
            <a:br>
              <a:rPr lang="en-US">
                <a:solidFill>
                  <a:srgbClr val="000000"/>
                </a:solidFill>
              </a:rPr>
            </a:br>
            <a:r>
              <a:rPr lang="en-US">
                <a:solidFill>
                  <a:srgbClr val="000000"/>
                </a:solidFill>
              </a:rPr>
              <a:t>before My Father and before His angels (3:5)</a:t>
            </a:r>
          </a:p>
        </p:txBody>
      </p:sp>
      <p:sp>
        <p:nvSpPr>
          <p:cNvPr id="30"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30825238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circle(in)">
                                      <p:cBhvr>
                                        <p:cTn id="1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60010"/>
          </a:xfrm>
          <a:prstGeom prst="rect">
            <a:avLst/>
          </a:prstGeom>
        </p:spPr>
      </p:pic>
      <p:sp>
        <p:nvSpPr>
          <p:cNvPr id="111618" name="Rectangle 2"/>
          <p:cNvSpPr>
            <a:spLocks noGrp="1" noChangeArrowheads="1"/>
          </p:cNvSpPr>
          <p:nvPr>
            <p:ph type="ctrTitle"/>
          </p:nvPr>
        </p:nvSpPr>
        <p:spPr>
          <a:xfrm>
            <a:off x="0" y="4723"/>
            <a:ext cx="8912574" cy="2771839"/>
          </a:xfrm>
        </p:spPr>
        <p:txBody>
          <a:bodyPr/>
          <a:lstStyle/>
          <a:p>
            <a:r>
              <a:rPr lang="en-US" sz="5400" b="1" dirty="0">
                <a:effectLst>
                  <a:glow rad="177800">
                    <a:schemeClr val="tx1"/>
                  </a:glow>
                </a:effectLst>
                <a:latin typeface="Arial" charset="0"/>
                <a:ea typeface="ＭＳ Ｐゴシック" charset="0"/>
              </a:rPr>
              <a:t>Christ has a fantastic future for you!</a:t>
            </a:r>
          </a:p>
        </p:txBody>
      </p:sp>
      <p:sp>
        <p:nvSpPr>
          <p:cNvPr id="4" name="Rectangle 2"/>
          <p:cNvSpPr txBox="1">
            <a:spLocks noChangeArrowheads="1"/>
          </p:cNvSpPr>
          <p:nvPr/>
        </p:nvSpPr>
        <p:spPr bwMode="auto">
          <a:xfrm>
            <a:off x="-2" y="3997025"/>
            <a:ext cx="9144001" cy="27718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dirty="0">
                <a:solidFill>
                  <a:srgbClr val="FFFFFF"/>
                </a:solidFill>
                <a:effectLst>
                  <a:glow rad="177800">
                    <a:srgbClr val="000000"/>
                  </a:glow>
                </a:effectLst>
                <a:latin typeface="Arial" charset="0"/>
                <a:ea typeface="ＭＳ Ｐゴシック" charset="0"/>
              </a:rPr>
              <a:t>"Anyone with ears to hear must listen to the Spirit and understand what he is saying to the churches" </a:t>
            </a:r>
            <a:br>
              <a:rPr lang="en-US" sz="4000" b="1" dirty="0">
                <a:solidFill>
                  <a:srgbClr val="FFFFFF"/>
                </a:solidFill>
                <a:effectLst>
                  <a:glow rad="177800">
                    <a:srgbClr val="000000"/>
                  </a:glow>
                </a:effectLst>
                <a:latin typeface="Arial" charset="0"/>
                <a:ea typeface="ＭＳ Ｐゴシック" charset="0"/>
              </a:rPr>
            </a:br>
            <a:r>
              <a:rPr lang="en-US" sz="4000" b="1" dirty="0">
                <a:solidFill>
                  <a:srgbClr val="FFFFFF"/>
                </a:solidFill>
                <a:effectLst>
                  <a:glow rad="177800">
                    <a:srgbClr val="000000"/>
                  </a:glow>
                </a:effectLst>
                <a:latin typeface="Arial" charset="0"/>
                <a:ea typeface="ＭＳ Ｐゴシック" charset="0"/>
              </a:rPr>
              <a:t>(3:6 </a:t>
            </a:r>
            <a:r>
              <a:rPr lang="en-US" sz="3600" b="1" dirty="0">
                <a:solidFill>
                  <a:srgbClr val="FFFFFF"/>
                </a:solidFill>
                <a:effectLst>
                  <a:glow rad="177800">
                    <a:srgbClr val="000000"/>
                  </a:glow>
                </a:effectLst>
                <a:latin typeface="Arial" charset="0"/>
                <a:ea typeface="ＭＳ Ｐゴシック" charset="0"/>
              </a:rPr>
              <a:t>NLT</a:t>
            </a:r>
            <a:r>
              <a:rPr lang="en-US" sz="4000" b="1" dirty="0">
                <a:solidFill>
                  <a:srgbClr val="FFFFFF"/>
                </a:solidFill>
                <a:effectLst>
                  <a:glow rad="177800">
                    <a:srgbClr val="000000"/>
                  </a:glow>
                </a:effectLst>
                <a:latin typeface="Arial" charset="0"/>
                <a:ea typeface="ＭＳ Ｐゴシック" charset="0"/>
              </a:rPr>
              <a:t>)</a:t>
            </a:r>
          </a:p>
        </p:txBody>
      </p:sp>
    </p:spTree>
    <p:extLst>
      <p:ext uri="{BB962C8B-B14F-4D97-AF65-F5344CB8AC3E}">
        <p14:creationId xmlns:p14="http://schemas.microsoft.com/office/powerpoint/2010/main" val="192729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2304256"/>
          </a:xfrm>
        </p:spPr>
        <p:txBody>
          <a:bodyPr/>
          <a:lstStyle/>
          <a:p>
            <a:r>
              <a:rPr lang="en-US" b="1" dirty="0">
                <a:latin typeface="Alan Den"/>
                <a:cs typeface="Alan Den"/>
              </a:rPr>
              <a:t>If Jesus wrote a letter to </a:t>
            </a:r>
            <a:r>
              <a:rPr lang="en-US" b="1" dirty="0">
                <a:solidFill>
                  <a:srgbClr val="FFFF00"/>
                </a:solidFill>
                <a:latin typeface="Alan Den"/>
                <a:cs typeface="Alan Den"/>
              </a:rPr>
              <a:t>you</a:t>
            </a:r>
            <a:r>
              <a:rPr lang="en-US" b="1" dirty="0">
                <a:latin typeface="Alan Den"/>
                <a:cs typeface="Alan Den"/>
              </a:rPr>
              <a:t>, </a:t>
            </a:r>
            <a:br>
              <a:rPr lang="en-US" b="1" dirty="0">
                <a:latin typeface="Alan Den"/>
                <a:cs typeface="Alan Den"/>
              </a:rPr>
            </a:br>
            <a:r>
              <a:rPr lang="en-US" sz="5400" b="1" dirty="0">
                <a:solidFill>
                  <a:srgbClr val="FFFF00"/>
                </a:solidFill>
                <a:latin typeface="Alan Den"/>
                <a:cs typeface="Alan Den"/>
              </a:rPr>
              <a:t>w</a:t>
            </a:r>
            <a:r>
              <a:rPr lang="en-US" sz="5400" b="1" dirty="0">
                <a:latin typeface="Alan Den"/>
                <a:cs typeface="Alan Den"/>
              </a:rPr>
              <a:t>hat </a:t>
            </a:r>
            <a:r>
              <a:rPr lang="en-US" sz="5400" b="1" dirty="0">
                <a:solidFill>
                  <a:srgbClr val="FFFF00"/>
                </a:solidFill>
                <a:latin typeface="Alan Den"/>
                <a:cs typeface="Alan Den"/>
              </a:rPr>
              <a:t>w</a:t>
            </a:r>
            <a:r>
              <a:rPr lang="en-US" sz="5400" b="1" dirty="0">
                <a:latin typeface="Alan Den"/>
                <a:cs typeface="Alan Den"/>
              </a:rPr>
              <a:t>ould </a:t>
            </a:r>
            <a:r>
              <a:rPr lang="en-US" sz="5400" b="1" dirty="0">
                <a:solidFill>
                  <a:srgbClr val="FFFF00"/>
                </a:solidFill>
                <a:latin typeface="Alan Den"/>
                <a:cs typeface="Alan Den"/>
              </a:rPr>
              <a:t>J</a:t>
            </a:r>
            <a:r>
              <a:rPr lang="en-US" sz="5400" b="1" dirty="0">
                <a:latin typeface="Alan Den"/>
                <a:cs typeface="Alan Den"/>
              </a:rPr>
              <a:t>esus </a:t>
            </a:r>
            <a:r>
              <a:rPr lang="en-US" sz="5400" b="1" dirty="0">
                <a:solidFill>
                  <a:srgbClr val="FFFF00"/>
                </a:solidFill>
                <a:latin typeface="Alan Den"/>
                <a:cs typeface="Alan Den"/>
              </a:rPr>
              <a:t>s</a:t>
            </a:r>
            <a:r>
              <a:rPr lang="en-US" sz="5400" b="1" dirty="0">
                <a:latin typeface="Alan Den"/>
                <a:cs typeface="Alan Den"/>
              </a:rPr>
              <a:t>ay?</a:t>
            </a:r>
            <a:endParaRPr lang="en-US" b="1" dirty="0">
              <a:latin typeface="Alan Den"/>
              <a:cs typeface="Alan Den"/>
            </a:endParaRPr>
          </a:p>
        </p:txBody>
      </p:sp>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5000" y="2511982"/>
            <a:ext cx="5588000" cy="4191000"/>
          </a:xfrm>
          <a:prstGeom prst="rect">
            <a:avLst/>
          </a:prstGeom>
        </p:spPr>
      </p:pic>
      <p:sp>
        <p:nvSpPr>
          <p:cNvPr id="5" name="TextBox 4"/>
          <p:cNvSpPr txBox="1"/>
          <p:nvPr/>
        </p:nvSpPr>
        <p:spPr>
          <a:xfrm>
            <a:off x="4473223" y="3146782"/>
            <a:ext cx="659155" cy="923330"/>
          </a:xfrm>
          <a:prstGeom prst="rect">
            <a:avLst/>
          </a:prstGeom>
          <a:noFill/>
        </p:spPr>
        <p:txBody>
          <a:bodyPr wrap="none" rtlCol="0">
            <a:spAutoFit/>
          </a:bodyPr>
          <a:lstStyle/>
          <a:p>
            <a:pPr defTabSz="914400" eaLnBrk="0" fontAlgn="base" hangingPunct="0">
              <a:spcBef>
                <a:spcPct val="0"/>
              </a:spcBef>
              <a:spcAft>
                <a:spcPct val="0"/>
              </a:spcAft>
            </a:pPr>
            <a:r>
              <a:rPr lang="en-US" sz="5400" dirty="0">
                <a:solidFill>
                  <a:srgbClr val="FFFFFF"/>
                </a:solidFill>
                <a:latin typeface="Times New Roman"/>
                <a:ea typeface="ＭＳ Ｐゴシック" charset="0"/>
                <a:cs typeface="Times New Roman"/>
              </a:rPr>
              <a:t>R</a:t>
            </a:r>
          </a:p>
        </p:txBody>
      </p:sp>
      <p:sp>
        <p:nvSpPr>
          <p:cNvPr id="6" name="TextBox 5"/>
          <p:cNvSpPr txBox="1"/>
          <p:nvPr/>
        </p:nvSpPr>
        <p:spPr>
          <a:xfrm>
            <a:off x="2003778" y="4473228"/>
            <a:ext cx="5400933" cy="1200329"/>
          </a:xfrm>
          <a:prstGeom prst="rect">
            <a:avLst/>
          </a:prstGeom>
          <a:noFill/>
        </p:spPr>
        <p:txBody>
          <a:bodyPr wrap="square" rtlCol="0">
            <a:spAutoFit/>
          </a:bodyPr>
          <a:lstStyle/>
          <a:p>
            <a:pPr algn="ctr" defTabSz="914400" eaLnBrk="0" fontAlgn="base" hangingPunct="0">
              <a:spcBef>
                <a:spcPct val="0"/>
              </a:spcBef>
              <a:spcAft>
                <a:spcPct val="0"/>
              </a:spcAft>
            </a:pPr>
            <a:r>
              <a:rPr lang="en-US" sz="7200" dirty="0">
                <a:solidFill>
                  <a:srgbClr val="000000"/>
                </a:solidFill>
                <a:latin typeface="Times New Roman"/>
                <a:ea typeface="ＭＳ Ｐゴシック" charset="0"/>
                <a:cs typeface="Times New Roman"/>
              </a:rPr>
              <a:t>Revelation</a:t>
            </a:r>
          </a:p>
        </p:txBody>
      </p:sp>
    </p:spTree>
    <p:extLst>
      <p:ext uri="{BB962C8B-B14F-4D97-AF65-F5344CB8AC3E}">
        <p14:creationId xmlns:p14="http://schemas.microsoft.com/office/powerpoint/2010/main" val="27897255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272250" y="4723"/>
            <a:ext cx="5871750" cy="6860464"/>
          </a:xfrm>
          <a:prstGeom prst="rect">
            <a:avLst/>
          </a:prstGeom>
        </p:spPr>
      </p:pic>
      <p:sp>
        <p:nvSpPr>
          <p:cNvPr id="4" name="Rectangle 2"/>
          <p:cNvSpPr txBox="1">
            <a:spLocks noChangeArrowheads="1"/>
          </p:cNvSpPr>
          <p:nvPr/>
        </p:nvSpPr>
        <p:spPr bwMode="auto">
          <a:xfrm>
            <a:off x="0" y="1248377"/>
            <a:ext cx="4241008" cy="46397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7200" b="1" dirty="0">
                <a:solidFill>
                  <a:srgbClr val="FFFFFF"/>
                </a:solidFill>
                <a:effectLst>
                  <a:glow rad="177800">
                    <a:srgbClr val="000000"/>
                  </a:glow>
                </a:effectLst>
                <a:latin typeface="Arial" charset="0"/>
                <a:ea typeface="ＭＳ Ｐゴシック" charset="0"/>
              </a:rPr>
              <a:t>Don't sleep in church!</a:t>
            </a:r>
          </a:p>
        </p:txBody>
      </p:sp>
      <p:sp>
        <p:nvSpPr>
          <p:cNvPr id="111618" name="Rectangle 2"/>
          <p:cNvSpPr>
            <a:spLocks noGrp="1" noChangeArrowheads="1"/>
          </p:cNvSpPr>
          <p:nvPr>
            <p:ph type="ctrTitle"/>
          </p:nvPr>
        </p:nvSpPr>
        <p:spPr>
          <a:xfrm>
            <a:off x="3272250" y="241484"/>
            <a:ext cx="4036492" cy="963845"/>
          </a:xfrm>
          <a:noFill/>
        </p:spPr>
        <p:txBody>
          <a:bodyPr/>
          <a:lstStyle/>
          <a:p>
            <a:r>
              <a:rPr lang="en-US" sz="4800" b="1" dirty="0">
                <a:effectLst>
                  <a:glow rad="177800">
                    <a:schemeClr val="tx1"/>
                  </a:glow>
                </a:effectLst>
                <a:latin typeface="Arial" charset="0"/>
                <a:ea typeface="ＭＳ Ｐゴシック" charset="0"/>
              </a:rPr>
              <a:t>Main Idea?</a:t>
            </a:r>
          </a:p>
        </p:txBody>
      </p:sp>
      <p:sp>
        <p:nvSpPr>
          <p:cNvPr id="6" name="Rectangle 2"/>
          <p:cNvSpPr txBox="1">
            <a:spLocks noChangeArrowheads="1"/>
          </p:cNvSpPr>
          <p:nvPr/>
        </p:nvSpPr>
        <p:spPr bwMode="auto">
          <a:xfrm>
            <a:off x="2794412" y="5888161"/>
            <a:ext cx="6349588" cy="963845"/>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a:solidFill>
                  <a:srgbClr val="000000"/>
                </a:solidFill>
                <a:latin typeface="Arial" charset="0"/>
                <a:ea typeface="ＭＳ Ｐゴシック" charset="0"/>
              </a:rPr>
              <a:t>Mom, I think Dad is taking the "day of rest" a little too far.</a:t>
            </a:r>
          </a:p>
        </p:txBody>
      </p:sp>
    </p:spTree>
    <p:extLst>
      <p:ext uri="{BB962C8B-B14F-4D97-AF65-F5344CB8AC3E}">
        <p14:creationId xmlns:p14="http://schemas.microsoft.com/office/powerpoint/2010/main" val="6931054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56458"/>
            <a:ext cx="9144000" cy="6101542"/>
          </a:xfrm>
          <a:prstGeom prst="rect">
            <a:avLst/>
          </a:prstGeom>
        </p:spPr>
      </p:pic>
      <p:sp>
        <p:nvSpPr>
          <p:cNvPr id="111618" name="Rectangle 2"/>
          <p:cNvSpPr>
            <a:spLocks noGrp="1" noChangeArrowheads="1"/>
          </p:cNvSpPr>
          <p:nvPr>
            <p:ph type="ctrTitle"/>
          </p:nvPr>
        </p:nvSpPr>
        <p:spPr>
          <a:xfrm>
            <a:off x="0" y="4723"/>
            <a:ext cx="9144000" cy="1243654"/>
          </a:xfrm>
          <a:solidFill>
            <a:schemeClr val="tx1"/>
          </a:solidFill>
        </p:spPr>
        <p:txBody>
          <a:bodyPr/>
          <a:lstStyle/>
          <a:p>
            <a:r>
              <a:rPr lang="en-US" sz="6000" b="1" dirty="0">
                <a:effectLst>
                  <a:glow rad="177800">
                    <a:schemeClr val="tx1"/>
                  </a:glow>
                </a:effectLst>
                <a:latin typeface="Arial" charset="0"/>
                <a:ea typeface="ＭＳ Ｐゴシック" charset="0"/>
              </a:rPr>
              <a:t>Main Idea:</a:t>
            </a:r>
          </a:p>
        </p:txBody>
      </p:sp>
      <p:sp>
        <p:nvSpPr>
          <p:cNvPr id="4" name="Rectangle 2"/>
          <p:cNvSpPr txBox="1">
            <a:spLocks noChangeArrowheads="1"/>
          </p:cNvSpPr>
          <p:nvPr/>
        </p:nvSpPr>
        <p:spPr bwMode="auto">
          <a:xfrm>
            <a:off x="184942" y="1829517"/>
            <a:ext cx="8823428" cy="426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6000" b="1" dirty="0">
                <a:solidFill>
                  <a:srgbClr val="FFFFFF"/>
                </a:solidFill>
                <a:effectLst>
                  <a:glow rad="177800">
                    <a:srgbClr val="000000"/>
                  </a:glow>
                </a:effectLst>
                <a:latin typeface="Arial" charset="0"/>
                <a:ea typeface="ＭＳ Ｐゴシック" charset="0"/>
              </a:rPr>
              <a:t>Jesus knows your good, bad, and </a:t>
            </a:r>
            <a:r>
              <a:rPr lang="en-US" sz="6000" b="1" dirty="0">
                <a:solidFill>
                  <a:srgbClr val="FFFF00"/>
                </a:solidFill>
                <a:effectLst>
                  <a:glow rad="177800">
                    <a:srgbClr val="000000"/>
                  </a:glow>
                </a:effectLst>
                <a:latin typeface="Arial" charset="0"/>
                <a:ea typeface="ＭＳ Ｐゴシック" charset="0"/>
              </a:rPr>
              <a:t>future</a:t>
            </a:r>
            <a:r>
              <a:rPr lang="en-US" sz="6000" b="1" dirty="0">
                <a:solidFill>
                  <a:srgbClr val="FFFFFF"/>
                </a:solidFill>
                <a:effectLst>
                  <a:glow rad="177800">
                    <a:srgbClr val="000000"/>
                  </a:glow>
                </a:effectLst>
                <a:latin typeface="Arial" charset="0"/>
                <a:ea typeface="ＭＳ Ｐゴシック" charset="0"/>
              </a:rPr>
              <a:t>! </a:t>
            </a:r>
          </a:p>
        </p:txBody>
      </p:sp>
    </p:spTree>
    <p:extLst>
      <p:ext uri="{BB962C8B-B14F-4D97-AF65-F5344CB8AC3E}">
        <p14:creationId xmlns:p14="http://schemas.microsoft.com/office/powerpoint/2010/main" val="40108815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723"/>
            <a:ext cx="9144000" cy="1374134"/>
          </a:xfrm>
        </p:spPr>
        <p:txBody>
          <a:bodyPr/>
          <a:lstStyle/>
          <a:p>
            <a:r>
              <a:rPr lang="en-US" sz="6600" b="1" dirty="0">
                <a:effectLst>
                  <a:glow rad="177800">
                    <a:schemeClr val="tx1"/>
                  </a:glow>
                </a:effectLst>
                <a:latin typeface="Chalkboard"/>
                <a:ea typeface="ＭＳ Ｐゴシック" charset="0"/>
                <a:cs typeface="Chalkboard"/>
              </a:rPr>
              <a:t>Will you wake up?</a:t>
            </a:r>
          </a:p>
        </p:txBody>
      </p:sp>
      <p:sp>
        <p:nvSpPr>
          <p:cNvPr id="4" name="Rectangle 2"/>
          <p:cNvSpPr txBox="1">
            <a:spLocks noChangeArrowheads="1"/>
          </p:cNvSpPr>
          <p:nvPr/>
        </p:nvSpPr>
        <p:spPr bwMode="auto">
          <a:xfrm>
            <a:off x="158761" y="2300389"/>
            <a:ext cx="8802054" cy="2864862"/>
          </a:xfrm>
          <a:prstGeom prst="rect">
            <a:avLst/>
          </a:prstGeom>
          <a:solidFill>
            <a:srgbClr val="0000F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5400" b="1" dirty="0">
                <a:effectLst>
                  <a:glow rad="177800">
                    <a:schemeClr val="tx1"/>
                  </a:glow>
                </a:effectLst>
                <a:latin typeface="Chalkboard"/>
                <a:ea typeface="ＭＳ Ｐゴシック" charset="0"/>
                <a:cs typeface="Chalkboard"/>
              </a:rPr>
              <a:t>How can you be more spiritually awake in this coming year?</a:t>
            </a:r>
          </a:p>
        </p:txBody>
      </p:sp>
    </p:spTree>
    <p:extLst>
      <p:ext uri="{BB962C8B-B14F-4D97-AF65-F5344CB8AC3E}">
        <p14:creationId xmlns:p14="http://schemas.microsoft.com/office/powerpoint/2010/main" val="36658383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7755" y="1523999"/>
            <a:ext cx="7612028" cy="4567217"/>
          </a:xfrm>
          <a:prstGeom prst="rect">
            <a:avLst/>
          </a:prstGeom>
        </p:spPr>
      </p:pic>
      <p:sp>
        <p:nvSpPr>
          <p:cNvPr id="111618" name="Rectangle 2"/>
          <p:cNvSpPr>
            <a:spLocks noGrp="1" noChangeArrowheads="1"/>
          </p:cNvSpPr>
          <p:nvPr>
            <p:ph type="ctrTitle"/>
          </p:nvPr>
        </p:nvSpPr>
        <p:spPr>
          <a:xfrm>
            <a:off x="0" y="4723"/>
            <a:ext cx="9144000" cy="1374134"/>
          </a:xfrm>
        </p:spPr>
        <p:txBody>
          <a:bodyPr/>
          <a:lstStyle/>
          <a:p>
            <a:r>
              <a:rPr lang="en-US" sz="6600" b="1" dirty="0">
                <a:effectLst>
                  <a:glow rad="177800">
                    <a:schemeClr val="tx1"/>
                  </a:glow>
                </a:effectLst>
                <a:latin typeface="Chalkboard"/>
                <a:ea typeface="ＭＳ Ｐゴシック" charset="0"/>
                <a:cs typeface="Chalkboard"/>
              </a:rPr>
              <a:t>Will you wake up?</a:t>
            </a:r>
          </a:p>
        </p:txBody>
      </p:sp>
      <p:sp>
        <p:nvSpPr>
          <p:cNvPr id="5" name="Rectangle 4"/>
          <p:cNvSpPr/>
          <p:nvPr/>
        </p:nvSpPr>
        <p:spPr bwMode="auto">
          <a:xfrm>
            <a:off x="5715692" y="-1567119"/>
            <a:ext cx="1540042" cy="1571842"/>
          </a:xfrm>
          <a:prstGeom prst="rect">
            <a:avLst/>
          </a:prstGeom>
          <a:solidFill>
            <a:sysClr val="windowText" lastClr="000000"/>
          </a:solidFill>
          <a:ln w="9525" cap="flat" cmpd="sng" algn="ctr">
            <a:solidFill>
              <a:srgbClr val="01020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800" b="0" i="0" u="none" strike="noStrike" kern="0" cap="none" spc="0" normalizeH="0" baseline="0" noProof="0" dirty="0">
                <a:ln>
                  <a:noFill/>
                </a:ln>
                <a:solidFill>
                  <a:sysClr val="window" lastClr="FFFFFF"/>
                </a:solidFill>
                <a:effectLst/>
                <a:uLnTx/>
                <a:uFillTx/>
                <a:latin typeface="Chalkboard"/>
                <a:cs typeface="Chalkboard"/>
              </a:rPr>
              <a:t>Yes</a:t>
            </a:r>
            <a:br>
              <a:rPr kumimoji="0" lang="en-US" altLang="zh-CN" sz="4800" b="0" i="0" u="none" strike="noStrike" kern="0" cap="none" spc="0" normalizeH="0" baseline="0" noProof="0" dirty="0">
                <a:ln>
                  <a:noFill/>
                </a:ln>
                <a:solidFill>
                  <a:sysClr val="window" lastClr="FFFFFF"/>
                </a:solidFill>
                <a:effectLst/>
                <a:uLnTx/>
                <a:uFillTx/>
                <a:latin typeface="Chalkboard"/>
                <a:cs typeface="Chalkboard"/>
              </a:rPr>
            </a:br>
            <a:r>
              <a:rPr kumimoji="0" lang="en-US" altLang="zh-CN" sz="4800" b="0" i="0" u="none" strike="noStrike" kern="0" cap="none" spc="0" normalizeH="0" baseline="0" noProof="0" dirty="0">
                <a:ln>
                  <a:noFill/>
                </a:ln>
                <a:solidFill>
                  <a:sysClr val="window" lastClr="FFFFFF"/>
                </a:solidFill>
                <a:effectLst/>
                <a:uLnTx/>
                <a:uFillTx/>
                <a:latin typeface="Chalkboard"/>
                <a:cs typeface="Chalkboard"/>
              </a:rPr>
              <a:t>No</a:t>
            </a:r>
            <a:endParaRPr kumimoji="0" lang="en-US" sz="4800" b="0" i="0" u="none" strike="noStrike" kern="0" cap="none" spc="0" normalizeH="0" baseline="0" noProof="0" dirty="0">
              <a:ln>
                <a:noFill/>
              </a:ln>
              <a:solidFill>
                <a:sysClr val="window" lastClr="FFFFFF"/>
              </a:solidFill>
              <a:effectLst/>
              <a:uLnTx/>
              <a:uFillTx/>
              <a:latin typeface="Chalkboard"/>
              <a:cs typeface="Chalkboard"/>
            </a:endParaRPr>
          </a:p>
        </p:txBody>
      </p:sp>
      <p:sp>
        <p:nvSpPr>
          <p:cNvPr id="6" name="Rectangle 2"/>
          <p:cNvSpPr txBox="1">
            <a:spLocks noChangeArrowheads="1"/>
          </p:cNvSpPr>
          <p:nvPr/>
        </p:nvSpPr>
        <p:spPr bwMode="auto">
          <a:xfrm>
            <a:off x="4115558" y="2417777"/>
            <a:ext cx="3724772" cy="989090"/>
          </a:xfrm>
          <a:prstGeom prst="rect">
            <a:avLst/>
          </a:prstGeom>
          <a:solidFill>
            <a:srgbClr val="060607"/>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r>
              <a:rPr lang="en-US" sz="5400" dirty="0">
                <a:effectLst>
                  <a:glow rad="177800">
                    <a:schemeClr val="tx1"/>
                  </a:glow>
                </a:effectLst>
                <a:latin typeface="Marker Felt"/>
                <a:ea typeface="ＭＳ Ｐゴシック" charset="0"/>
                <a:cs typeface="Marker Felt"/>
              </a:rPr>
              <a:t>Yes</a:t>
            </a:r>
          </a:p>
        </p:txBody>
      </p:sp>
      <p:sp>
        <p:nvSpPr>
          <p:cNvPr id="7" name="Rectangle 2"/>
          <p:cNvSpPr txBox="1">
            <a:spLocks noChangeArrowheads="1"/>
          </p:cNvSpPr>
          <p:nvPr/>
        </p:nvSpPr>
        <p:spPr bwMode="auto">
          <a:xfrm>
            <a:off x="4115558" y="3235914"/>
            <a:ext cx="3724772" cy="989090"/>
          </a:xfrm>
          <a:prstGeom prst="rect">
            <a:avLst/>
          </a:prstGeom>
          <a:solidFill>
            <a:srgbClr val="060607"/>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r>
              <a:rPr lang="en-US" sz="5400" dirty="0">
                <a:effectLst>
                  <a:glow rad="177800">
                    <a:schemeClr val="tx1"/>
                  </a:glow>
                </a:effectLst>
                <a:latin typeface="Marker Felt"/>
                <a:ea typeface="ＭＳ Ｐゴシック" charset="0"/>
                <a:cs typeface="Marker Felt"/>
              </a:rPr>
              <a:t>No</a:t>
            </a:r>
          </a:p>
        </p:txBody>
      </p:sp>
    </p:spTree>
    <p:extLst>
      <p:ext uri="{BB962C8B-B14F-4D97-AF65-F5344CB8AC3E}">
        <p14:creationId xmlns:p14="http://schemas.microsoft.com/office/powerpoint/2010/main" val="2118794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3057" y="0"/>
            <a:ext cx="8158663" cy="6858000"/>
            <a:chOff x="-43057" y="0"/>
            <a:chExt cx="8158663" cy="6858000"/>
          </a:xfrm>
        </p:grpSpPr>
        <p:pic>
          <p:nvPicPr>
            <p:cNvPr id="2" name="Picture 1"/>
            <p:cNvPicPr>
              <a:picLocks noChangeAspect="1"/>
            </p:cNvPicPr>
            <p:nvPr/>
          </p:nvPicPr>
          <p:blipFill>
            <a:blip r:embed="rId3"/>
            <a:stretch>
              <a:fillRect/>
            </a:stretch>
          </p:blipFill>
          <p:spPr>
            <a:xfrm>
              <a:off x="-43057" y="4723"/>
              <a:ext cx="8158663" cy="6853277"/>
            </a:xfrm>
            <a:prstGeom prst="rect">
              <a:avLst/>
            </a:prstGeom>
          </p:spPr>
        </p:pic>
        <p:sp>
          <p:nvSpPr>
            <p:cNvPr id="13" name="Rectangle 12"/>
            <p:cNvSpPr/>
            <p:nvPr/>
          </p:nvSpPr>
          <p:spPr bwMode="auto">
            <a:xfrm>
              <a:off x="530176" y="0"/>
              <a:ext cx="7585430" cy="6423403"/>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grpSp>
      <p:sp>
        <p:nvSpPr>
          <p:cNvPr id="111618" name="Rectangle 2"/>
          <p:cNvSpPr>
            <a:spLocks noGrp="1" noChangeArrowheads="1"/>
          </p:cNvSpPr>
          <p:nvPr>
            <p:ph type="ctrTitle"/>
          </p:nvPr>
        </p:nvSpPr>
        <p:spPr>
          <a:xfrm rot="16200000">
            <a:off x="5194902" y="3159954"/>
            <a:ext cx="6857999" cy="538093"/>
          </a:xfrm>
        </p:spPr>
        <p:txBody>
          <a:bodyPr/>
          <a:lstStyle/>
          <a:p>
            <a:r>
              <a:rPr lang="en-US" sz="1800" b="1" dirty="0">
                <a:effectLst>
                  <a:glow rad="177800">
                    <a:schemeClr val="tx1"/>
                  </a:glow>
                </a:effectLst>
                <a:latin typeface="Arial" charset="0"/>
                <a:ea typeface="ＭＳ Ｐゴシック" charset="0"/>
              </a:rPr>
              <a:t>http://asalesguy.com/2012/12/11/how-well-do-you-know-you/</a:t>
            </a:r>
          </a:p>
        </p:txBody>
      </p:sp>
      <p:sp>
        <p:nvSpPr>
          <p:cNvPr id="4" name="Rectangle 2"/>
          <p:cNvSpPr txBox="1">
            <a:spLocks noChangeArrowheads="1"/>
          </p:cNvSpPr>
          <p:nvPr/>
        </p:nvSpPr>
        <p:spPr bwMode="auto">
          <a:xfrm>
            <a:off x="1115838" y="1886859"/>
            <a:ext cx="2552243"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a:solidFill>
                  <a:srgbClr val="000000"/>
                </a:solidFill>
                <a:latin typeface="Arial Black"/>
                <a:ea typeface="ＭＳ Ｐゴシック" charset="0"/>
                <a:cs typeface="Arial Black"/>
              </a:rPr>
              <a:t>Open</a:t>
            </a:r>
          </a:p>
        </p:txBody>
      </p:sp>
      <p:sp>
        <p:nvSpPr>
          <p:cNvPr id="5" name="Rectangle 2"/>
          <p:cNvSpPr txBox="1">
            <a:spLocks noChangeArrowheads="1"/>
          </p:cNvSpPr>
          <p:nvPr/>
        </p:nvSpPr>
        <p:spPr bwMode="auto">
          <a:xfrm>
            <a:off x="1171323" y="3215479"/>
            <a:ext cx="2552243"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a:solidFill>
                  <a:srgbClr val="000000"/>
                </a:solidFill>
                <a:latin typeface="Arial Black"/>
                <a:ea typeface="ＭＳ Ｐゴシック" charset="0"/>
                <a:cs typeface="Arial Black"/>
              </a:rPr>
              <a:t>Hidden</a:t>
            </a:r>
          </a:p>
        </p:txBody>
      </p:sp>
      <p:sp>
        <p:nvSpPr>
          <p:cNvPr id="6" name="Rectangle 2"/>
          <p:cNvSpPr txBox="1">
            <a:spLocks noChangeArrowheads="1"/>
          </p:cNvSpPr>
          <p:nvPr/>
        </p:nvSpPr>
        <p:spPr bwMode="auto">
          <a:xfrm>
            <a:off x="4925714" y="3215479"/>
            <a:ext cx="2552243"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a:solidFill>
                  <a:srgbClr val="000000"/>
                </a:solidFill>
                <a:latin typeface="Arial Black"/>
                <a:ea typeface="ＭＳ Ｐゴシック" charset="0"/>
                <a:cs typeface="Arial Black"/>
              </a:rPr>
              <a:t>Unknown</a:t>
            </a:r>
          </a:p>
        </p:txBody>
      </p:sp>
      <p:sp>
        <p:nvSpPr>
          <p:cNvPr id="7" name="Rectangle 2"/>
          <p:cNvSpPr txBox="1">
            <a:spLocks noChangeArrowheads="1"/>
          </p:cNvSpPr>
          <p:nvPr/>
        </p:nvSpPr>
        <p:spPr bwMode="auto">
          <a:xfrm>
            <a:off x="4870229" y="1886859"/>
            <a:ext cx="2663209"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a:solidFill>
                  <a:srgbClr val="000000"/>
                </a:solidFill>
                <a:latin typeface="Arial Black"/>
                <a:ea typeface="ＭＳ Ｐゴシック" charset="0"/>
                <a:cs typeface="Arial Black"/>
              </a:rPr>
              <a:t>Blind Spot</a:t>
            </a:r>
          </a:p>
        </p:txBody>
      </p:sp>
      <p:sp>
        <p:nvSpPr>
          <p:cNvPr id="8" name="Rectangle 2"/>
          <p:cNvSpPr txBox="1">
            <a:spLocks noChangeArrowheads="1"/>
          </p:cNvSpPr>
          <p:nvPr/>
        </p:nvSpPr>
        <p:spPr bwMode="auto">
          <a:xfrm>
            <a:off x="628814" y="95926"/>
            <a:ext cx="3526290" cy="10506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800" dirty="0">
                <a:solidFill>
                  <a:srgbClr val="000000"/>
                </a:solidFill>
                <a:latin typeface="Chalkduster"/>
                <a:ea typeface="ＭＳ Ｐゴシック" charset="0"/>
                <a:cs typeface="Chalkduster"/>
              </a:rPr>
              <a:t>Known to others and myself</a:t>
            </a:r>
          </a:p>
        </p:txBody>
      </p:sp>
      <p:sp>
        <p:nvSpPr>
          <p:cNvPr id="9" name="Rectangle 2"/>
          <p:cNvSpPr txBox="1">
            <a:spLocks noChangeArrowheads="1"/>
          </p:cNvSpPr>
          <p:nvPr/>
        </p:nvSpPr>
        <p:spPr bwMode="auto">
          <a:xfrm>
            <a:off x="4438688" y="95926"/>
            <a:ext cx="3526290" cy="10506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800" dirty="0">
                <a:solidFill>
                  <a:srgbClr val="000000"/>
                </a:solidFill>
                <a:latin typeface="Chalkduster"/>
                <a:ea typeface="ＭＳ Ｐゴシック" charset="0"/>
                <a:cs typeface="Chalkduster"/>
              </a:rPr>
              <a:t>Known only to others</a:t>
            </a:r>
          </a:p>
        </p:txBody>
      </p:sp>
      <p:sp>
        <p:nvSpPr>
          <p:cNvPr id="10" name="Rectangle 2"/>
          <p:cNvSpPr txBox="1">
            <a:spLocks noChangeArrowheads="1"/>
          </p:cNvSpPr>
          <p:nvPr/>
        </p:nvSpPr>
        <p:spPr bwMode="auto">
          <a:xfrm>
            <a:off x="684299" y="4919064"/>
            <a:ext cx="3526290" cy="10506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800" dirty="0">
                <a:solidFill>
                  <a:srgbClr val="000000"/>
                </a:solidFill>
                <a:latin typeface="Chalkduster"/>
                <a:ea typeface="ＭＳ Ｐゴシック" charset="0"/>
                <a:cs typeface="Chalkduster"/>
              </a:rPr>
              <a:t>Known only to myself</a:t>
            </a:r>
          </a:p>
        </p:txBody>
      </p:sp>
      <p:sp>
        <p:nvSpPr>
          <p:cNvPr id="11" name="Rectangle 2"/>
          <p:cNvSpPr txBox="1">
            <a:spLocks noChangeArrowheads="1"/>
          </p:cNvSpPr>
          <p:nvPr/>
        </p:nvSpPr>
        <p:spPr bwMode="auto">
          <a:xfrm>
            <a:off x="4438690" y="4919064"/>
            <a:ext cx="3526290" cy="10506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800" dirty="0">
                <a:solidFill>
                  <a:srgbClr val="000000"/>
                </a:solidFill>
                <a:latin typeface="Chalkduster"/>
                <a:ea typeface="ＭＳ Ｐゴシック" charset="0"/>
                <a:cs typeface="Chalkduster"/>
              </a:rPr>
              <a:t>Known to no one</a:t>
            </a:r>
          </a:p>
        </p:txBody>
      </p:sp>
      <p:cxnSp>
        <p:nvCxnSpPr>
          <p:cNvPr id="12" name="Straight Connector 11"/>
          <p:cNvCxnSpPr/>
          <p:nvPr/>
        </p:nvCxnSpPr>
        <p:spPr bwMode="auto">
          <a:xfrm>
            <a:off x="4266071" y="468502"/>
            <a:ext cx="0" cy="5501234"/>
          </a:xfrm>
          <a:prstGeom prst="line">
            <a:avLst/>
          </a:prstGeom>
          <a:solidFill>
            <a:schemeClr val="accent1"/>
          </a:solidFill>
          <a:ln w="57150" cap="flat" cmpd="sng" algn="ctr">
            <a:solidFill>
              <a:schemeClr val="tx1"/>
            </a:solidFill>
            <a:prstDash val="solid"/>
            <a:round/>
            <a:headEnd type="none" w="med" len="med"/>
            <a:tailEnd type="none" w="lg" len="lg"/>
          </a:ln>
          <a:effectLst/>
        </p:spPr>
      </p:cxnSp>
      <p:cxnSp>
        <p:nvCxnSpPr>
          <p:cNvPr id="14" name="Straight Connector 13"/>
          <p:cNvCxnSpPr/>
          <p:nvPr/>
        </p:nvCxnSpPr>
        <p:spPr bwMode="auto">
          <a:xfrm rot="16200000">
            <a:off x="4155104" y="283567"/>
            <a:ext cx="0" cy="5501234"/>
          </a:xfrm>
          <a:prstGeom prst="line">
            <a:avLst/>
          </a:prstGeom>
          <a:solidFill>
            <a:schemeClr val="accent1"/>
          </a:solidFill>
          <a:ln w="57150" cap="flat" cmpd="sng" algn="ctr">
            <a:solidFill>
              <a:schemeClr val="tx1"/>
            </a:solidFill>
            <a:prstDash val="solid"/>
            <a:round/>
            <a:headEnd type="none" w="med" len="med"/>
            <a:tailEnd type="none" w="lg" len="lg"/>
          </a:ln>
          <a:effectLst/>
        </p:spPr>
      </p:cxnSp>
    </p:spTree>
    <p:extLst>
      <p:ext uri="{BB962C8B-B14F-4D97-AF65-F5344CB8AC3E}">
        <p14:creationId xmlns:p14="http://schemas.microsoft.com/office/powerpoint/2010/main" val="248970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r>
              <a:rPr lang="en-US" sz="8800" dirty="0">
                <a:solidFill>
                  <a:schemeClr val="bg1"/>
                </a:solidFill>
                <a:latin typeface="Arial" charset="0"/>
                <a:ea typeface="Osaka" charset="0"/>
                <a:cs typeface="Arial" charset="0"/>
              </a:rPr>
              <a:t>Philadelphia</a:t>
            </a:r>
            <a:br>
              <a:rPr lang="en-US" sz="8800" dirty="0">
                <a:solidFill>
                  <a:schemeClr val="bg1"/>
                </a:solidFill>
                <a:latin typeface="Arial" charset="0"/>
                <a:ea typeface="Osaka" charset="0"/>
                <a:cs typeface="Arial" charset="0"/>
              </a:rPr>
            </a:br>
            <a:r>
              <a:rPr lang="en-US" sz="7200" dirty="0">
                <a:solidFill>
                  <a:schemeClr val="bg1"/>
                </a:solidFill>
                <a:latin typeface="Arial" charset="0"/>
                <a:ea typeface="Osaka" charset="0"/>
                <a:cs typeface="Arial" charset="0"/>
              </a:rPr>
              <a:t>Revelation 3:7-13</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9959715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252632" cy="6858001"/>
          </a:xfrm>
          <a:prstGeom prst="rect">
            <a:avLst/>
          </a:prstGeom>
        </p:spPr>
      </p:pic>
      <p:sp>
        <p:nvSpPr>
          <p:cNvPr id="6" name="Text Box 1028"/>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1600" b="1" i="1" dirty="0">
                <a:solidFill>
                  <a:srgbClr val="E5E5FF"/>
                </a:solidFill>
                <a:latin typeface="Arial" charset="0"/>
                <a:cs typeface="Arial" charset="0"/>
              </a:rPr>
              <a:t>Dr. Rick Griffith • Singapore Bible College • biblestudydownloads.com</a:t>
            </a:r>
          </a:p>
        </p:txBody>
      </p:sp>
      <p:sp>
        <p:nvSpPr>
          <p:cNvPr id="111618" name="Rectangle 2"/>
          <p:cNvSpPr>
            <a:spLocks noGrp="1" noChangeArrowheads="1"/>
          </p:cNvSpPr>
          <p:nvPr>
            <p:ph type="ctrTitle"/>
          </p:nvPr>
        </p:nvSpPr>
        <p:spPr>
          <a:xfrm>
            <a:off x="0" y="5609502"/>
            <a:ext cx="9144000" cy="980728"/>
          </a:xfrm>
          <a:noFill/>
        </p:spPr>
        <p:txBody>
          <a:bodyPr/>
          <a:lstStyle/>
          <a:p>
            <a:r>
              <a:rPr lang="en-US" sz="4000" b="1" dirty="0">
                <a:effectLst>
                  <a:glow rad="165100">
                    <a:schemeClr val="tx1"/>
                  </a:glow>
                </a:effectLst>
                <a:latin typeface="Arial" charset="0"/>
                <a:ea typeface="ＭＳ Ｐゴシック" charset="0"/>
              </a:rPr>
              <a:t>Mistreated Yet Missions-Focused</a:t>
            </a:r>
          </a:p>
        </p:txBody>
      </p:sp>
      <p:sp>
        <p:nvSpPr>
          <p:cNvPr id="7" name="Rectangle 2"/>
          <p:cNvSpPr txBox="1">
            <a:spLocks noChangeArrowheads="1"/>
          </p:cNvSpPr>
          <p:nvPr/>
        </p:nvSpPr>
        <p:spPr bwMode="auto">
          <a:xfrm>
            <a:off x="33321" y="408352"/>
            <a:ext cx="9144000" cy="169538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b="1" dirty="0">
                <a:solidFill>
                  <a:srgbClr val="FFFFFF"/>
                </a:solidFill>
                <a:effectLst>
                  <a:glow rad="165100">
                    <a:srgbClr val="000000"/>
                  </a:glow>
                </a:effectLst>
                <a:latin typeface="Arial" charset="0"/>
                <a:ea typeface="ＭＳ Ｐゴシック" charset="0"/>
              </a:rPr>
              <a:t>The Church of Philadelphia</a:t>
            </a:r>
            <a:br>
              <a:rPr lang="en-US" b="1" dirty="0">
                <a:solidFill>
                  <a:srgbClr val="FFFFFF"/>
                </a:solidFill>
                <a:effectLst>
                  <a:glow rad="165100">
                    <a:srgbClr val="000000"/>
                  </a:glow>
                </a:effectLst>
                <a:latin typeface="Arial" charset="0"/>
                <a:ea typeface="ＭＳ Ｐゴシック" charset="0"/>
              </a:rPr>
            </a:br>
            <a:r>
              <a:rPr lang="en-US" b="1" dirty="0">
                <a:solidFill>
                  <a:srgbClr val="FFFFFF"/>
                </a:solidFill>
                <a:effectLst>
                  <a:glow rad="165100">
                    <a:srgbClr val="000000"/>
                  </a:glow>
                </a:effectLst>
                <a:latin typeface="Arial" charset="0"/>
                <a:ea typeface="ＭＳ Ｐゴシック" charset="0"/>
              </a:rPr>
              <a:t>(Rev. 3:7-13)</a:t>
            </a:r>
          </a:p>
        </p:txBody>
      </p:sp>
    </p:spTree>
    <p:extLst>
      <p:ext uri="{BB962C8B-B14F-4D97-AF65-F5344CB8AC3E}">
        <p14:creationId xmlns:p14="http://schemas.microsoft.com/office/powerpoint/2010/main" val="8644745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747987"/>
            <a:ext cx="9174194" cy="6110013"/>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en-US" sz="9600" b="1" dirty="0">
                <a:effectLst>
                  <a:glow rad="165100">
                    <a:schemeClr val="tx1"/>
                  </a:glow>
                </a:effectLst>
                <a:ea typeface="ＭＳ Ｐゴシック" charset="0"/>
              </a:rPr>
              <a:t>The Huddle</a:t>
            </a:r>
          </a:p>
        </p:txBody>
      </p:sp>
    </p:spTree>
    <p:extLst>
      <p:ext uri="{BB962C8B-B14F-4D97-AF65-F5344CB8AC3E}">
        <p14:creationId xmlns:p14="http://schemas.microsoft.com/office/powerpoint/2010/main" val="1070778609"/>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9144000" cy="6858000"/>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en-US" sz="6000" b="1" dirty="0">
                <a:effectLst>
                  <a:glow rad="165100">
                    <a:schemeClr val="tx1"/>
                  </a:glow>
                </a:effectLst>
                <a:ea typeface="ＭＳ Ｐゴシック" charset="0"/>
              </a:rPr>
              <a:t>Who hates unity?</a:t>
            </a:r>
          </a:p>
        </p:txBody>
      </p:sp>
      <p:sp>
        <p:nvSpPr>
          <p:cNvPr id="5" name="Rectangle 2"/>
          <p:cNvSpPr txBox="1">
            <a:spLocks noChangeArrowheads="1"/>
          </p:cNvSpPr>
          <p:nvPr/>
        </p:nvSpPr>
        <p:spPr bwMode="auto">
          <a:xfrm>
            <a:off x="5495113" y="5719215"/>
            <a:ext cx="3648887" cy="103619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prstClr val="white"/>
                </a:solidFill>
                <a:effectLst>
                  <a:glow rad="165100">
                    <a:prstClr val="black"/>
                  </a:glow>
                </a:effectLst>
                <a:ea typeface="ＭＳ Ｐゴシック" charset="0"/>
              </a:rPr>
              <a:t>No one.</a:t>
            </a:r>
          </a:p>
        </p:txBody>
      </p:sp>
    </p:spTree>
    <p:extLst>
      <p:ext uri="{BB962C8B-B14F-4D97-AF65-F5344CB8AC3E}">
        <p14:creationId xmlns:p14="http://schemas.microsoft.com/office/powerpoint/2010/main" val="545380567"/>
      </p:ext>
    </p:extLst>
  </p:cSld>
  <p:clrMapOvr>
    <a:overrideClrMapping bg1="lt1" tx1="dk1" bg2="lt2" tx2="dk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4984588" y="228600"/>
            <a:ext cx="4159412" cy="1328192"/>
          </a:xfrm>
          <a:effectLst/>
        </p:spPr>
        <p:txBody>
          <a:bodyPr>
            <a:normAutofit/>
          </a:bodyPr>
          <a:lstStyle/>
          <a:p>
            <a:pPr>
              <a:defRPr/>
            </a:pPr>
            <a:r>
              <a:rPr lang="en-US" sz="5400" b="1" dirty="0">
                <a:effectLst>
                  <a:glow rad="165100">
                    <a:schemeClr val="tx1"/>
                  </a:glow>
                </a:effectLst>
                <a:ea typeface="ＭＳ Ｐゴシック" charset="0"/>
              </a:rPr>
              <a:t>Our Huddle</a:t>
            </a:r>
          </a:p>
        </p:txBody>
      </p:sp>
      <p:sp>
        <p:nvSpPr>
          <p:cNvPr id="5" name="Rectangle 2"/>
          <p:cNvSpPr txBox="1">
            <a:spLocks noChangeArrowheads="1"/>
          </p:cNvSpPr>
          <p:nvPr/>
        </p:nvSpPr>
        <p:spPr bwMode="auto">
          <a:xfrm>
            <a:off x="5088964" y="1936254"/>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prstClr val="white"/>
                </a:solidFill>
                <a:effectLst>
                  <a:glow rad="165100">
                    <a:prstClr val="black"/>
                  </a:glow>
                </a:effectLst>
                <a:ea typeface="ＭＳ Ｐゴシック" charset="0"/>
              </a:rPr>
              <a:t>Thank God for making us one despite our 16 countries!</a:t>
            </a:r>
          </a:p>
        </p:txBody>
      </p:sp>
      <p:pic>
        <p:nvPicPr>
          <p:cNvPr id="2" name="Picture 1"/>
          <p:cNvPicPr>
            <a:picLocks noChangeAspect="1"/>
          </p:cNvPicPr>
          <p:nvPr/>
        </p:nvPicPr>
        <p:blipFill>
          <a:blip r:embed="rId4"/>
          <a:stretch>
            <a:fillRect/>
          </a:stretch>
        </p:blipFill>
        <p:spPr>
          <a:xfrm>
            <a:off x="165100" y="228600"/>
            <a:ext cx="4819488" cy="6008712"/>
          </a:xfrm>
          <a:prstGeom prst="rect">
            <a:avLst/>
          </a:prstGeom>
        </p:spPr>
      </p:pic>
    </p:spTree>
    <p:extLst>
      <p:ext uri="{BB962C8B-B14F-4D97-AF65-F5344CB8AC3E}">
        <p14:creationId xmlns:p14="http://schemas.microsoft.com/office/powerpoint/2010/main" val="3124953505"/>
      </p:ext>
    </p:extLst>
  </p:cSld>
  <p:clrMapOvr>
    <a:overrideClrMapping bg1="lt1" tx1="dk1" bg2="lt2" tx2="dk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en-US" sz="9600" b="1" dirty="0">
                <a:effectLst>
                  <a:glow rad="165100">
                    <a:schemeClr val="tx1"/>
                  </a:glow>
                </a:effectLst>
                <a:ea typeface="ＭＳ Ｐゴシック" charset="0"/>
              </a:rPr>
              <a:t>The Huddle</a:t>
            </a:r>
          </a:p>
        </p:txBody>
      </p:sp>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52543" y="1791919"/>
            <a:ext cx="6846685" cy="4766018"/>
          </a:xfrm>
          <a:prstGeom prst="rect">
            <a:avLst/>
          </a:prstGeom>
        </p:spPr>
      </p:pic>
    </p:spTree>
    <p:extLst>
      <p:ext uri="{BB962C8B-B14F-4D97-AF65-F5344CB8AC3E}">
        <p14:creationId xmlns:p14="http://schemas.microsoft.com/office/powerpoint/2010/main" val="2565272691"/>
      </p:ext>
    </p:extLst>
  </p:cSld>
  <p:clrMapOvr>
    <a:overrideClrMapping bg1="lt1" tx1="dk1" bg2="lt2" tx2="dk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556792"/>
            <a:ext cx="9144000" cy="1328192"/>
          </a:xfrm>
          <a:effectLst/>
        </p:spPr>
        <p:txBody>
          <a:bodyPr>
            <a:normAutofit fontScale="90000"/>
          </a:bodyPr>
          <a:lstStyle/>
          <a:p>
            <a:pPr>
              <a:defRPr/>
            </a:pPr>
            <a:r>
              <a:rPr lang="en-US" b="1" dirty="0">
                <a:effectLst>
                  <a:glow rad="165100">
                    <a:schemeClr val="tx1"/>
                  </a:glow>
                </a:effectLst>
                <a:ea typeface="ＭＳ Ｐゴシック" charset="0"/>
              </a:rPr>
              <a:t>The </a:t>
            </a:r>
            <a:r>
              <a:rPr lang="en-US" sz="9600" b="1" dirty="0">
                <a:effectLst>
                  <a:glow rad="165100">
                    <a:schemeClr val="tx1"/>
                  </a:glow>
                </a:effectLst>
                <a:ea typeface="ＭＳ Ｐゴシック" charset="0"/>
              </a:rPr>
              <a:t>Holy </a:t>
            </a:r>
            <a:r>
              <a:rPr lang="en-US" b="1" dirty="0">
                <a:effectLst>
                  <a:glow rad="165100">
                    <a:schemeClr val="tx1"/>
                  </a:glow>
                </a:effectLst>
                <a:ea typeface="ＭＳ Ｐゴシック" charset="0"/>
              </a:rPr>
              <a:t>Huddle</a:t>
            </a:r>
          </a:p>
        </p:txBody>
      </p:sp>
      <p:pic>
        <p:nvPicPr>
          <p:cNvPr id="2" name="Picture 1"/>
          <p:cNvPicPr>
            <a:picLocks noChangeAspect="1"/>
          </p:cNvPicPr>
          <p:nvPr/>
        </p:nvPicPr>
        <p:blipFill>
          <a:blip r:embed="rId3"/>
          <a:stretch>
            <a:fillRect/>
          </a:stretch>
        </p:blipFill>
        <p:spPr>
          <a:xfrm>
            <a:off x="0" y="1"/>
            <a:ext cx="9144000" cy="5150498"/>
          </a:xfrm>
          <a:prstGeom prst="rect">
            <a:avLst/>
          </a:prstGeom>
        </p:spPr>
      </p:pic>
      <p:sp>
        <p:nvSpPr>
          <p:cNvPr id="5" name="Rectangle 2"/>
          <p:cNvSpPr txBox="1">
            <a:spLocks noChangeArrowheads="1"/>
          </p:cNvSpPr>
          <p:nvPr/>
        </p:nvSpPr>
        <p:spPr bwMode="auto">
          <a:xfrm>
            <a:off x="0" y="5444652"/>
            <a:ext cx="9144000" cy="141334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prstClr val="white"/>
                </a:solidFill>
                <a:effectLst>
                  <a:glow rad="165100">
                    <a:prstClr val="black"/>
                  </a:glow>
                </a:effectLst>
                <a:ea typeface="ＭＳ Ｐゴシック" charset="0"/>
              </a:rPr>
              <a:t>Worship • Unity • Focus</a:t>
            </a:r>
          </a:p>
        </p:txBody>
      </p:sp>
      <p:sp>
        <p:nvSpPr>
          <p:cNvPr id="6" name="Rectangle 2"/>
          <p:cNvSpPr txBox="1">
            <a:spLocks noChangeArrowheads="1"/>
          </p:cNvSpPr>
          <p:nvPr/>
        </p:nvSpPr>
        <p:spPr bwMode="auto">
          <a:xfrm>
            <a:off x="0" y="400201"/>
            <a:ext cx="9144000" cy="1413348"/>
          </a:xfrm>
          <a:prstGeom prst="rect">
            <a:avLst/>
          </a:prstGeom>
          <a:solidFill>
            <a:srgbClr val="000000"/>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7200" b="1" dirty="0">
                <a:solidFill>
                  <a:prstClr val="white"/>
                </a:solidFill>
                <a:effectLst>
                  <a:glow rad="165100">
                    <a:prstClr val="black"/>
                  </a:glow>
                </a:effectLst>
                <a:ea typeface="ＭＳ Ｐゴシック" charset="0"/>
              </a:rPr>
              <a:t>THE HOLY HUDDLE</a:t>
            </a:r>
          </a:p>
        </p:txBody>
      </p:sp>
    </p:spTree>
    <p:extLst>
      <p:ext uri="{BB962C8B-B14F-4D97-AF65-F5344CB8AC3E}">
        <p14:creationId xmlns:p14="http://schemas.microsoft.com/office/powerpoint/2010/main" val="10240377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647700"/>
            <a:ext cx="9144000" cy="5541264"/>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en-US" b="1" dirty="0">
                <a:effectLst>
                  <a:glow rad="165100">
                    <a:schemeClr val="tx1"/>
                  </a:glow>
                </a:effectLst>
                <a:ea typeface="ＭＳ Ｐゴシック" charset="0"/>
              </a:rPr>
              <a:t>The Holy Huddle</a:t>
            </a:r>
          </a:p>
        </p:txBody>
      </p:sp>
      <p:sp>
        <p:nvSpPr>
          <p:cNvPr id="5" name="Rectangle 2"/>
          <p:cNvSpPr txBox="1">
            <a:spLocks noChangeArrowheads="1"/>
          </p:cNvSpPr>
          <p:nvPr/>
        </p:nvSpPr>
        <p:spPr bwMode="auto">
          <a:xfrm>
            <a:off x="0" y="4453134"/>
            <a:ext cx="9144000" cy="240486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prstClr val="white"/>
                </a:solidFill>
                <a:effectLst>
                  <a:glow rad="165100">
                    <a:prstClr val="black"/>
                  </a:glow>
                </a:effectLst>
                <a:ea typeface="ＭＳ Ｐゴシック" charset="0"/>
              </a:rPr>
              <a:t>Where everyone </a:t>
            </a:r>
            <a:br>
              <a:rPr lang="en-US" sz="4000" b="1" dirty="0">
                <a:solidFill>
                  <a:prstClr val="white"/>
                </a:solidFill>
                <a:effectLst>
                  <a:glow rad="165100">
                    <a:prstClr val="black"/>
                  </a:glow>
                </a:effectLst>
                <a:ea typeface="ＭＳ Ｐゴシック" charset="0"/>
              </a:rPr>
            </a:br>
            <a:r>
              <a:rPr lang="en-US" sz="4000" b="1" dirty="0">
                <a:solidFill>
                  <a:prstClr val="white"/>
                </a:solidFill>
                <a:effectLst>
                  <a:glow rad="165100">
                    <a:prstClr val="black"/>
                  </a:glow>
                </a:effectLst>
                <a:ea typeface="ＭＳ Ｐゴシック" charset="0"/>
              </a:rPr>
              <a:t>looks • acts • sounds • smells </a:t>
            </a:r>
            <a:br>
              <a:rPr lang="en-US" sz="4000" b="1" dirty="0">
                <a:solidFill>
                  <a:prstClr val="white"/>
                </a:solidFill>
                <a:effectLst>
                  <a:glow rad="165100">
                    <a:prstClr val="black"/>
                  </a:glow>
                </a:effectLst>
                <a:ea typeface="ＭＳ Ｐゴシック" charset="0"/>
              </a:rPr>
            </a:br>
            <a:r>
              <a:rPr lang="en-US" sz="4000" b="1" dirty="0">
                <a:solidFill>
                  <a:prstClr val="white"/>
                </a:solidFill>
                <a:effectLst>
                  <a:glow rad="165100">
                    <a:prstClr val="black"/>
                  </a:glow>
                </a:effectLst>
                <a:ea typeface="ＭＳ Ｐゴシック" charset="0"/>
              </a:rPr>
              <a:t>just like us!</a:t>
            </a:r>
          </a:p>
        </p:txBody>
      </p:sp>
    </p:spTree>
    <p:extLst>
      <p:ext uri="{BB962C8B-B14F-4D97-AF65-F5344CB8AC3E}">
        <p14:creationId xmlns:p14="http://schemas.microsoft.com/office/powerpoint/2010/main" val="1608228800"/>
      </p:ext>
    </p:extLst>
  </p:cSld>
  <p:clrMapOvr>
    <a:overrideClrMapping bg1="lt1" tx1="dk1" bg2="lt2" tx2="dk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77082" y="728049"/>
            <a:ext cx="8435235" cy="5509263"/>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a:bodyPr>
          <a:lstStyle/>
          <a:p>
            <a:pPr>
              <a:defRPr/>
            </a:pPr>
            <a:r>
              <a:rPr lang="en-US" b="1" dirty="0">
                <a:effectLst>
                  <a:glow rad="165100">
                    <a:schemeClr val="tx1"/>
                  </a:glow>
                </a:effectLst>
                <a:ea typeface="ＭＳ Ｐゴシック" charset="0"/>
              </a:rPr>
              <a:t>The Holy Huddle</a:t>
            </a: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prstClr val="white"/>
                </a:solidFill>
                <a:effectLst>
                  <a:glow rad="165100">
                    <a:prstClr val="black"/>
                  </a:glow>
                </a:effectLst>
                <a:ea typeface="ＭＳ Ｐゴシック" charset="0"/>
              </a:rPr>
              <a:t>Uniformity—not unity</a:t>
            </a:r>
          </a:p>
        </p:txBody>
      </p:sp>
    </p:spTree>
    <p:extLst>
      <p:ext uri="{BB962C8B-B14F-4D97-AF65-F5344CB8AC3E}">
        <p14:creationId xmlns:p14="http://schemas.microsoft.com/office/powerpoint/2010/main" val="854370137"/>
      </p:ext>
    </p:extLst>
  </p:cSld>
  <p:clrMapOvr>
    <a:overrideClrMapping bg1="lt1" tx1="dk1" bg2="lt2" tx2="dk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16395"/>
            <a:ext cx="9154516" cy="6071873"/>
          </a:xfrm>
          <a:prstGeom prst="rect">
            <a:avLst/>
          </a:prstGeom>
        </p:spPr>
      </p:pic>
      <p:sp>
        <p:nvSpPr>
          <p:cNvPr id="841730" name="Rectangle 2"/>
          <p:cNvSpPr>
            <a:spLocks noGrp="1" noChangeArrowheads="1"/>
          </p:cNvSpPr>
          <p:nvPr>
            <p:ph type="title"/>
          </p:nvPr>
        </p:nvSpPr>
        <p:spPr>
          <a:xfrm>
            <a:off x="0" y="5966502"/>
            <a:ext cx="9144000" cy="934919"/>
          </a:xfrm>
          <a:effectLst/>
        </p:spPr>
        <p:txBody>
          <a:bodyPr>
            <a:normAutofit/>
          </a:bodyPr>
          <a:lstStyle/>
          <a:p>
            <a:pPr>
              <a:defRPr/>
            </a:pPr>
            <a:r>
              <a:rPr lang="en-US" b="1" dirty="0">
                <a:effectLst>
                  <a:glow rad="165100">
                    <a:schemeClr val="tx1"/>
                  </a:glow>
                </a:effectLst>
                <a:ea typeface="ＭＳ Ｐゴシック" charset="0"/>
              </a:rPr>
              <a:t>Why do you like CIC?</a:t>
            </a:r>
          </a:p>
        </p:txBody>
      </p:sp>
    </p:spTree>
    <p:extLst>
      <p:ext uri="{BB962C8B-B14F-4D97-AF65-F5344CB8AC3E}">
        <p14:creationId xmlns:p14="http://schemas.microsoft.com/office/powerpoint/2010/main" val="277816919"/>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93218"/>
          </a:xfrm>
          <a:prstGeom prst="rect">
            <a:avLst/>
          </a:prstGeom>
        </p:spPr>
      </p:pic>
      <p:sp>
        <p:nvSpPr>
          <p:cNvPr id="111618" name="Rectangle 2"/>
          <p:cNvSpPr>
            <a:spLocks noGrp="1" noChangeArrowheads="1"/>
          </p:cNvSpPr>
          <p:nvPr>
            <p:ph type="ctrTitle"/>
          </p:nvPr>
        </p:nvSpPr>
        <p:spPr>
          <a:xfrm>
            <a:off x="0" y="5930056"/>
            <a:ext cx="9144000" cy="980728"/>
          </a:xfrm>
          <a:solidFill>
            <a:schemeClr val="tx1"/>
          </a:solidFill>
        </p:spPr>
        <p:txBody>
          <a:bodyPr/>
          <a:lstStyle/>
          <a:p>
            <a:r>
              <a:rPr lang="en-US" b="1" dirty="0">
                <a:latin typeface="Arial" charset="0"/>
                <a:ea typeface="ＭＳ Ｐゴシック" charset="0"/>
              </a:rPr>
              <a:t>How well do you know yourself?</a:t>
            </a:r>
          </a:p>
        </p:txBody>
      </p:sp>
    </p:spTree>
    <p:extLst>
      <p:ext uri="{BB962C8B-B14F-4D97-AF65-F5344CB8AC3E}">
        <p14:creationId xmlns:p14="http://schemas.microsoft.com/office/powerpoint/2010/main" val="665587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3"/>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90466" name="Title 1"/>
          <p:cNvSpPr>
            <a:spLocks noGrp="1"/>
          </p:cNvSpPr>
          <p:nvPr>
            <p:ph type="title" idx="4294967295"/>
          </p:nvPr>
        </p:nvSpPr>
        <p:spPr>
          <a:xfrm>
            <a:off x="2298700" y="228600"/>
            <a:ext cx="4686300" cy="533400"/>
          </a:xfrm>
        </p:spPr>
        <p:txBody>
          <a:bodyPr/>
          <a:lstStyle/>
          <a:p>
            <a:pPr eaLnBrk="1" hangingPunct="1"/>
            <a:r>
              <a:rPr lang="en-US" sz="3200" b="1" i="1">
                <a:solidFill>
                  <a:srgbClr val="800000"/>
                </a:solidFill>
                <a:latin typeface="Arial" charset="0"/>
                <a:ea typeface="ＭＳ Ｐゴシック" charset="0"/>
                <a:cs typeface="Arial" charset="0"/>
              </a:rPr>
              <a:t>Our Vision is to…</a:t>
            </a:r>
          </a:p>
        </p:txBody>
      </p:sp>
      <p:pic>
        <p:nvPicPr>
          <p:cNvPr id="190467" name="Picture 4" descr="Crossroads-Logo.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 y="228600"/>
            <a:ext cx="1743075" cy="2244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5"/>
          <p:cNvGrpSpPr>
            <a:grpSpLocks/>
          </p:cNvGrpSpPr>
          <p:nvPr/>
        </p:nvGrpSpPr>
        <p:grpSpPr bwMode="auto">
          <a:xfrm>
            <a:off x="2971800" y="1143000"/>
            <a:ext cx="3048000" cy="3048000"/>
            <a:chOff x="2819400" y="1143000"/>
            <a:chExt cx="3048000" cy="3048000"/>
          </a:xfrm>
        </p:grpSpPr>
        <p:pic>
          <p:nvPicPr>
            <p:cNvPr id="190477" name="Picture 6" descr="loveclou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19400" y="1905000"/>
              <a:ext cx="30480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1"/>
            <p:cNvSpPr txBox="1">
              <a:spLocks/>
            </p:cNvSpPr>
            <p:nvPr/>
          </p:nvSpPr>
          <p:spPr bwMode="auto">
            <a:xfrm>
              <a:off x="2819400" y="1143000"/>
              <a:ext cx="2971800" cy="914400"/>
            </a:xfrm>
            <a:prstGeom prst="rect">
              <a:avLst/>
            </a:prstGeom>
            <a:noFill/>
            <a:ln w="9525">
              <a:noFill/>
              <a:miter lim="800000"/>
              <a:headEnd/>
              <a:tailEnd/>
            </a:ln>
            <a:effectLst/>
          </p:spPr>
          <p:txBody>
            <a:bodyPr anchor="ctr"/>
            <a:lstStyle/>
            <a:p>
              <a:pPr algn="ctr" defTabSz="914400" eaLnBrk="0" fontAlgn="base" hangingPunct="0">
                <a:spcBef>
                  <a:spcPct val="0"/>
                </a:spcBef>
                <a:spcAft>
                  <a:spcPct val="0"/>
                </a:spcAft>
                <a:defRPr/>
              </a:pPr>
              <a:r>
                <a:rPr lang="en-US" sz="4400" b="1" kern="0" dirty="0">
                  <a:solidFill>
                    <a:srgbClr val="800000"/>
                  </a:solidFill>
                  <a:latin typeface="Arial"/>
                  <a:ea typeface="ＭＳ Ｐゴシック" pitchFamily="-107" charset="-128"/>
                  <a:cs typeface="Arial"/>
                </a:rPr>
                <a:t>Love God</a:t>
              </a:r>
            </a:p>
          </p:txBody>
        </p:sp>
      </p:grpSp>
      <p:grpSp>
        <p:nvGrpSpPr>
          <p:cNvPr id="3" name="Group 14"/>
          <p:cNvGrpSpPr>
            <a:grpSpLocks/>
          </p:cNvGrpSpPr>
          <p:nvPr/>
        </p:nvGrpSpPr>
        <p:grpSpPr bwMode="auto">
          <a:xfrm>
            <a:off x="0" y="3360738"/>
            <a:ext cx="3048000" cy="3497262"/>
            <a:chOff x="0" y="3360420"/>
            <a:chExt cx="3048000" cy="3497579"/>
          </a:xfrm>
        </p:grpSpPr>
        <p:sp>
          <p:nvSpPr>
            <p:cNvPr id="10" name="Title 1"/>
            <p:cNvSpPr txBox="1">
              <a:spLocks/>
            </p:cNvSpPr>
            <p:nvPr/>
          </p:nvSpPr>
          <p:spPr bwMode="auto">
            <a:xfrm>
              <a:off x="0" y="3360420"/>
              <a:ext cx="3048000" cy="1211372"/>
            </a:xfrm>
            <a:prstGeom prst="rect">
              <a:avLst/>
            </a:prstGeom>
            <a:noFill/>
            <a:ln w="9525">
              <a:noFill/>
              <a:miter lim="800000"/>
              <a:headEnd/>
              <a:tailEnd/>
            </a:ln>
            <a:effectLst/>
          </p:spPr>
          <p:txBody>
            <a:bodyPr anchor="ctr"/>
            <a:lstStyle/>
            <a:p>
              <a:pPr algn="ctr" defTabSz="914400" eaLnBrk="0" fontAlgn="base" hangingPunct="0">
                <a:spcBef>
                  <a:spcPct val="0"/>
                </a:spcBef>
                <a:spcAft>
                  <a:spcPct val="0"/>
                </a:spcAft>
                <a:defRPr/>
              </a:pPr>
              <a:r>
                <a:rPr lang="en-US" sz="4400" b="1" kern="0" dirty="0">
                  <a:solidFill>
                    <a:srgbClr val="800000"/>
                  </a:solidFill>
                  <a:latin typeface="Arial"/>
                  <a:ea typeface="ＭＳ Ｐゴシック" pitchFamily="-107" charset="-128"/>
                  <a:cs typeface="Arial"/>
                </a:rPr>
                <a:t>Love the Church</a:t>
              </a:r>
            </a:p>
          </p:txBody>
        </p:sp>
        <p:pic>
          <p:nvPicPr>
            <p:cNvPr id="190476" name="Picture 12" descr="body_of_Christ2.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 y="4572000"/>
              <a:ext cx="3047999" cy="2285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9" name="Right Arrow 18"/>
          <p:cNvSpPr>
            <a:spLocks noChangeArrowheads="1"/>
          </p:cNvSpPr>
          <p:nvPr/>
        </p:nvSpPr>
        <p:spPr bwMode="auto">
          <a:xfrm rot="8286027">
            <a:off x="2128838" y="2709863"/>
            <a:ext cx="762000" cy="533400"/>
          </a:xfrm>
          <a:prstGeom prst="rightArrow">
            <a:avLst>
              <a:gd name="adj1" fmla="val 50000"/>
              <a:gd name="adj2" fmla="val 50000"/>
            </a:avLst>
          </a:prstGeom>
          <a:solidFill>
            <a:srgbClr val="8E0C09"/>
          </a:solidFill>
          <a:ln w="12700" cap="sq">
            <a:solidFill>
              <a:schemeClr val="tx1"/>
            </a:solidFill>
            <a:round/>
            <a:headEnd type="none" w="sm" len="sm"/>
            <a:tailEnd type="none" w="sm" len="sm"/>
          </a:ln>
        </p:spPr>
        <p:txBody>
          <a:bodyPr wrap="none"/>
          <a:lstStyle/>
          <a:p>
            <a:pPr algn="ctr" defTabSz="914400" eaLnBrk="0" fontAlgn="base" hangingPunct="0">
              <a:spcBef>
                <a:spcPct val="0"/>
              </a:spcBef>
              <a:spcAft>
                <a:spcPct val="0"/>
              </a:spcAft>
            </a:pPr>
            <a:endParaRPr lang="en-US" sz="2400">
              <a:solidFill>
                <a:srgbClr val="8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634415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8676456" cy="2740152"/>
          </a:xfrm>
          <a:effectLst/>
        </p:spPr>
        <p:txBody>
          <a:bodyPr>
            <a:normAutofit/>
          </a:bodyPr>
          <a:lstStyle/>
          <a:p>
            <a:pPr>
              <a:defRPr/>
            </a:pPr>
            <a:r>
              <a:rPr lang="en-US" sz="6600" b="1" dirty="0">
                <a:effectLst>
                  <a:glow rad="165100">
                    <a:schemeClr val="tx1"/>
                  </a:glow>
                </a:effectLst>
                <a:ea typeface="ＭＳ Ｐゴシック" charset="0"/>
              </a:rPr>
              <a:t>Do you want our church to stay </a:t>
            </a:r>
            <a:r>
              <a:rPr lang="en-US" b="1" dirty="0">
                <a:effectLst>
                  <a:glow rad="165100">
                    <a:schemeClr val="tx1"/>
                  </a:glow>
                </a:effectLst>
                <a:ea typeface="ＭＳ Ｐゴシック" charset="0"/>
              </a:rPr>
              <a:t>small?</a:t>
            </a: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prstClr val="white"/>
                </a:solidFill>
                <a:effectLst>
                  <a:glow rad="165100">
                    <a:prstClr val="black"/>
                  </a:glow>
                </a:effectLst>
                <a:ea typeface="ＭＳ Ｐゴシック" charset="0"/>
              </a:rPr>
              <a:t>Where everyone looks like you</a:t>
            </a:r>
          </a:p>
        </p:txBody>
      </p:sp>
      <p:pic>
        <p:nvPicPr>
          <p:cNvPr id="3" name="Picture 2"/>
          <p:cNvPicPr>
            <a:picLocks noChangeAspect="1"/>
          </p:cNvPicPr>
          <p:nvPr/>
        </p:nvPicPr>
        <p:blipFill>
          <a:blip r:embed="rId4"/>
          <a:stretch>
            <a:fillRect/>
          </a:stretch>
        </p:blipFill>
        <p:spPr>
          <a:xfrm>
            <a:off x="0" y="3011800"/>
            <a:ext cx="9144000" cy="3889248"/>
          </a:xfrm>
          <a:prstGeom prst="rect">
            <a:avLst/>
          </a:prstGeom>
        </p:spPr>
      </p:pic>
    </p:spTree>
    <p:extLst>
      <p:ext uri="{BB962C8B-B14F-4D97-AF65-F5344CB8AC3E}">
        <p14:creationId xmlns:p14="http://schemas.microsoft.com/office/powerpoint/2010/main" val="1313018182"/>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rmAutofit fontScale="90000"/>
          </a:bodyPr>
          <a:lstStyle/>
          <a:p>
            <a:pPr>
              <a:defRPr/>
            </a:pPr>
            <a:r>
              <a:rPr lang="en-US" b="1" dirty="0">
                <a:effectLst>
                  <a:glow rad="165100">
                    <a:schemeClr val="tx1"/>
                  </a:glow>
                </a:effectLst>
                <a:ea typeface="ＭＳ Ｐゴシック" charset="0"/>
              </a:rPr>
              <a:t>What does Jesus want for us?  Doesn't he want us to reach out?</a:t>
            </a:r>
          </a:p>
        </p:txBody>
      </p:sp>
      <p:sp>
        <p:nvSpPr>
          <p:cNvPr id="5" name="Rectangle 2"/>
          <p:cNvSpPr txBox="1">
            <a:spLocks noChangeArrowheads="1"/>
          </p:cNvSpPr>
          <p:nvPr/>
        </p:nvSpPr>
        <p:spPr bwMode="auto">
          <a:xfrm>
            <a:off x="0" y="4864376"/>
            <a:ext cx="9144000" cy="199362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800" b="1" i="1" dirty="0">
                <a:solidFill>
                  <a:prstClr val="white"/>
                </a:solidFill>
                <a:effectLst>
                  <a:glow rad="165100">
                    <a:prstClr val="black"/>
                  </a:glow>
                </a:effectLst>
                <a:ea typeface="ＭＳ Ｐゴシック" charset="0"/>
              </a:rPr>
              <a:t>How</a:t>
            </a:r>
            <a:r>
              <a:rPr lang="en-US" sz="4800" b="1" dirty="0">
                <a:solidFill>
                  <a:prstClr val="white"/>
                </a:solidFill>
                <a:effectLst>
                  <a:glow rad="165100">
                    <a:prstClr val="black"/>
                  </a:glow>
                </a:effectLst>
                <a:ea typeface="ＭＳ Ｐゴシック" charset="0"/>
              </a:rPr>
              <a:t> does Jesus encourage us to </a:t>
            </a:r>
            <a:r>
              <a:rPr lang="en-US" sz="4800" b="1" dirty="0">
                <a:solidFill>
                  <a:srgbClr val="FFFF00"/>
                </a:solidFill>
                <a:effectLst>
                  <a:glow rad="165100">
                    <a:prstClr val="black"/>
                  </a:glow>
                </a:effectLst>
                <a:ea typeface="ＭＳ Ｐゴシック" charset="0"/>
              </a:rPr>
              <a:t>reach out</a:t>
            </a:r>
            <a:r>
              <a:rPr lang="en-US" sz="4800" b="1" dirty="0">
                <a:solidFill>
                  <a:prstClr val="white"/>
                </a:solidFill>
                <a:effectLst>
                  <a:glow rad="165100">
                    <a:prstClr val="black"/>
                  </a:glow>
                </a:effectLst>
                <a:ea typeface="ＭＳ Ｐゴシック" charset="0"/>
              </a:rPr>
              <a:t>?</a:t>
            </a:r>
          </a:p>
        </p:txBody>
      </p:sp>
      <p:pic>
        <p:nvPicPr>
          <p:cNvPr id="3" name="Picture 2"/>
          <p:cNvPicPr>
            <a:picLocks noChangeAspect="1"/>
          </p:cNvPicPr>
          <p:nvPr/>
        </p:nvPicPr>
        <p:blipFill>
          <a:blip r:embed="rId4"/>
          <a:stretch>
            <a:fillRect/>
          </a:stretch>
        </p:blipFill>
        <p:spPr>
          <a:xfrm>
            <a:off x="0" y="1968500"/>
            <a:ext cx="9144000" cy="2895877"/>
          </a:xfrm>
          <a:prstGeom prst="rect">
            <a:avLst/>
          </a:prstGeom>
        </p:spPr>
      </p:pic>
    </p:spTree>
    <p:extLst>
      <p:ext uri="{BB962C8B-B14F-4D97-AF65-F5344CB8AC3E}">
        <p14:creationId xmlns:p14="http://schemas.microsoft.com/office/powerpoint/2010/main" val="21022533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0308" name="Text Box 1028"/>
          <p:cNvSpPr txBox="1">
            <a:spLocks noChangeArrowheads="1"/>
          </p:cNvSpPr>
          <p:nvPr/>
        </p:nvSpPr>
        <p:spPr bwMode="auto">
          <a:xfrm>
            <a:off x="150095" y="5358193"/>
            <a:ext cx="8878455"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4000" b="1" i="1" dirty="0">
                <a:solidFill>
                  <a:srgbClr val="E5E5FF"/>
                </a:solidFill>
                <a:effectLst>
                  <a:outerShdw blurRad="38100" dist="38100" dir="2700000" algn="tl">
                    <a:srgbClr val="000000"/>
                  </a:outerShdw>
                </a:effectLst>
                <a:latin typeface="Arial" charset="0"/>
                <a:cs typeface="Arial" charset="0"/>
              </a:rPr>
              <a:t>This is the second to last of the seven letters of Revelation 2–3</a:t>
            </a:r>
          </a:p>
        </p:txBody>
      </p:sp>
      <p:sp>
        <p:nvSpPr>
          <p:cNvPr id="86019" name="Rectangle 1029"/>
          <p:cNvSpPr>
            <a:spLocks noGrp="1" noChangeArrowheads="1"/>
          </p:cNvSpPr>
          <p:nvPr>
            <p:ph type="ctrTitle"/>
          </p:nvPr>
        </p:nvSpPr>
        <p:spPr>
          <a:xfrm>
            <a:off x="0" y="2819400"/>
            <a:ext cx="5562600" cy="1828800"/>
          </a:xfrm>
          <a:effectLst>
            <a:outerShdw blurRad="50800" dist="38100" dir="2700000">
              <a:srgbClr val="000000">
                <a:alpha val="43000"/>
              </a:srgbClr>
            </a:outerShdw>
          </a:effectLst>
        </p:spPr>
        <p:txBody>
          <a:bodyPr/>
          <a:lstStyle/>
          <a:p>
            <a:pPr eaLnBrk="1" hangingPunct="1">
              <a:defRPr/>
            </a:pPr>
            <a:r>
              <a:rPr lang="en-US" sz="8000" dirty="0">
                <a:latin typeface="Arial" charset="0"/>
                <a:ea typeface="ＭＳ Ｐゴシック" charset="0"/>
                <a:cs typeface="Arial Rounded MT Bold" charset="0"/>
              </a:rPr>
              <a:t>Revelation</a:t>
            </a:r>
            <a:endParaRPr lang="en-US" dirty="0">
              <a:solidFill>
                <a:srgbClr val="FF0000"/>
              </a:solidFill>
              <a:latin typeface="Arial Rounded MT Bold" charset="0"/>
              <a:ea typeface="ＭＳ Ｐゴシック" charset="0"/>
              <a:cs typeface="Arial Rounded MT Bold" charset="0"/>
            </a:endParaRPr>
          </a:p>
        </p:txBody>
      </p:sp>
      <p:pic>
        <p:nvPicPr>
          <p:cNvPr id="2" name="Picture 1" descr="Rev 2-3 Buildings of 7 Churches.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5209822"/>
          </a:xfrm>
          <a:prstGeom prst="rect">
            <a:avLst/>
          </a:prstGeom>
        </p:spPr>
      </p:pic>
      <p:sp>
        <p:nvSpPr>
          <p:cNvPr id="6" name="Text Box 1028"/>
          <p:cNvSpPr txBox="1">
            <a:spLocks noChangeArrowheads="1"/>
          </p:cNvSpPr>
          <p:nvPr/>
        </p:nvSpPr>
        <p:spPr bwMode="auto">
          <a:xfrm>
            <a:off x="4387273" y="2131076"/>
            <a:ext cx="4756729" cy="559015"/>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b="1" dirty="0">
                <a:solidFill>
                  <a:srgbClr val="E5E5FF"/>
                </a:solidFill>
                <a:effectLst>
                  <a:outerShdw blurRad="38100" dist="38100" dir="2700000" algn="tl">
                    <a:srgbClr val="000000"/>
                  </a:outerShdw>
                </a:effectLst>
                <a:latin typeface="Arial" charset="0"/>
                <a:cs typeface="Arial" charset="0"/>
              </a:rPr>
              <a:t>The Writing Ministry of Jesus</a:t>
            </a:r>
          </a:p>
        </p:txBody>
      </p:sp>
      <p:sp>
        <p:nvSpPr>
          <p:cNvPr id="7" name="Text Box 1028"/>
          <p:cNvSpPr txBox="1">
            <a:spLocks noChangeArrowheads="1"/>
          </p:cNvSpPr>
          <p:nvPr/>
        </p:nvSpPr>
        <p:spPr bwMode="auto">
          <a:xfrm>
            <a:off x="1" y="513497"/>
            <a:ext cx="9144001" cy="609450"/>
          </a:xfrm>
          <a:prstGeom prst="rect">
            <a:avLst/>
          </a:prstGeom>
          <a:solidFill>
            <a:schemeClr val="tx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en-US" sz="3600" b="1" dirty="0">
                <a:solidFill>
                  <a:srgbClr val="E5E5FF"/>
                </a:solidFill>
                <a:effectLst>
                  <a:outerShdw blurRad="38100" dist="38100" dir="2700000" algn="tl">
                    <a:srgbClr val="000000"/>
                  </a:outerShdw>
                </a:effectLst>
                <a:latin typeface="Arial" charset="0"/>
                <a:cs typeface="Arial" charset="0"/>
              </a:rPr>
              <a:t>The Seven Churches of Revelation</a:t>
            </a:r>
          </a:p>
        </p:txBody>
      </p:sp>
    </p:spTree>
    <p:extLst>
      <p:ext uri="{BB962C8B-B14F-4D97-AF65-F5344CB8AC3E}">
        <p14:creationId xmlns:p14="http://schemas.microsoft.com/office/powerpoint/2010/main" val="498877370"/>
      </p:ext>
    </p:extLst>
  </p:cSld>
  <p:clrMapOvr>
    <a:overrideClrMapping bg1="lt1" tx1="dk1" bg2="lt2" tx2="dk2" accent1="accent1" accent2="accent2" accent3="accent3" accent4="accent4" accent5="accent5" accent6="accent6" hlink="hlink" folHlink="folHlink"/>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pic>
        <p:nvPicPr>
          <p:cNvPr id="105474" name="Picture 1" descr="01 Map of the Seven Church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8" y="0"/>
            <a:ext cx="87725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75" name="Rectangle 2"/>
          <p:cNvSpPr>
            <a:spLocks noGrp="1" noChangeArrowheads="1"/>
          </p:cNvSpPr>
          <p:nvPr>
            <p:ph type="ctrTitle"/>
          </p:nvPr>
        </p:nvSpPr>
        <p:spPr>
          <a:xfrm>
            <a:off x="179388" y="44450"/>
            <a:ext cx="8816975" cy="863600"/>
          </a:xfrm>
        </p:spPr>
        <p:txBody>
          <a:bodyPr/>
          <a:lstStyle/>
          <a:p>
            <a:r>
              <a:rPr lang="en-US" b="1">
                <a:solidFill>
                  <a:srgbClr val="000000"/>
                </a:solidFill>
                <a:latin typeface="Arial" charset="0"/>
                <a:ea typeface="ＭＳ Ｐゴシック" charset="0"/>
              </a:rPr>
              <a:t>Asia in the Roman Empire</a:t>
            </a: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321</a:t>
            </a:r>
          </a:p>
        </p:txBody>
      </p:sp>
    </p:spTree>
    <p:extLst>
      <p:ext uri="{BB962C8B-B14F-4D97-AF65-F5344CB8AC3E}">
        <p14:creationId xmlns:p14="http://schemas.microsoft.com/office/powerpoint/2010/main" val="256434375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800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173069" name="Rectangle 13"/>
          <p:cNvSpPr>
            <a:spLocks noGrp="1" noChangeArrowheads="1"/>
          </p:cNvSpPr>
          <p:nvPr>
            <p:ph type="title" idx="4294967295"/>
          </p:nvPr>
        </p:nvSpPr>
        <p:spPr>
          <a:xfrm>
            <a:off x="251520" y="4419680"/>
            <a:ext cx="4140696" cy="2105664"/>
          </a:xfrm>
          <a:solidFill>
            <a:srgbClr val="020009"/>
          </a:solidFill>
          <a:effectLst>
            <a:outerShdw blurRad="63500" dist="53882" dir="2700000" algn="ctr" rotWithShape="0">
              <a:srgbClr val="020009">
                <a:alpha val="74998"/>
              </a:srgbClr>
            </a:outerShdw>
          </a:effectLst>
        </p:spPr>
        <p:txBody>
          <a:bodyPr wrap="square" lIns="73622" tIns="36810" rIns="73622" bIns="36810" anchor="t">
            <a:spAutoFit/>
          </a:bodyPr>
          <a:lstStyle/>
          <a:p>
            <a:pPr algn="ctr">
              <a:spcBef>
                <a:spcPct val="50000"/>
              </a:spcBef>
              <a:defRPr/>
            </a:pPr>
            <a:r>
              <a:rPr lang="en-US" b="1" dirty="0">
                <a:solidFill>
                  <a:srgbClr val="FFEA18"/>
                </a:solidFill>
                <a:latin typeface="Comic Sans MS" charset="0"/>
                <a:ea typeface="ＭＳ Ｐゴシック" charset="0"/>
              </a:rPr>
              <a:t>What did John see around him?</a:t>
            </a:r>
          </a:p>
        </p:txBody>
      </p:sp>
      <p:sp>
        <p:nvSpPr>
          <p:cNvPr id="1408013" name="Oval 14"/>
          <p:cNvSpPr>
            <a:spLocks noChangeArrowheads="1"/>
          </p:cNvSpPr>
          <p:nvPr/>
        </p:nvSpPr>
        <p:spPr bwMode="auto">
          <a:xfrm>
            <a:off x="533400" y="2895600"/>
            <a:ext cx="457200" cy="381000"/>
          </a:xfrm>
          <a:prstGeom prst="ellipse">
            <a:avLst/>
          </a:prstGeom>
          <a:solidFill>
            <a:srgbClr val="3166B3"/>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5" name="Group 4"/>
          <p:cNvGrpSpPr/>
          <p:nvPr/>
        </p:nvGrpSpPr>
        <p:grpSpPr>
          <a:xfrm>
            <a:off x="4644008" y="404664"/>
            <a:ext cx="4320034" cy="4548118"/>
            <a:chOff x="4644008" y="404664"/>
            <a:chExt cx="4320034" cy="4548118"/>
          </a:xfrm>
        </p:grpSpPr>
        <p:sp>
          <p:nvSpPr>
            <p:cNvPr id="2" name="Oval 1"/>
            <p:cNvSpPr/>
            <p:nvPr/>
          </p:nvSpPr>
          <p:spPr bwMode="auto">
            <a:xfrm>
              <a:off x="4932040" y="980728"/>
              <a:ext cx="2088232" cy="1800200"/>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73059" name="Oval 3"/>
            <p:cNvSpPr>
              <a:spLocks noChangeArrowheads="1"/>
            </p:cNvSpPr>
            <p:nvPr/>
          </p:nvSpPr>
          <p:spPr bwMode="auto">
            <a:xfrm>
              <a:off x="6372200" y="220486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0" name="Text Box 4"/>
            <p:cNvSpPr txBox="1">
              <a:spLocks noChangeArrowheads="1"/>
            </p:cNvSpPr>
            <p:nvPr/>
          </p:nvSpPr>
          <p:spPr bwMode="auto">
            <a:xfrm>
              <a:off x="5724128" y="404664"/>
              <a:ext cx="2232248" cy="830997"/>
            </a:xfrm>
            <a:prstGeom prst="rect">
              <a:avLst/>
            </a:prstGeom>
            <a:no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latin typeface="26" charset="0"/>
                </a:rPr>
                <a:t>Asian Churches</a:t>
              </a:r>
              <a:endParaRPr lang="en-US" dirty="0">
                <a:solidFill>
                  <a:srgbClr val="FFFFFF"/>
                </a:solidFill>
                <a:effectLst>
                  <a:outerShdw blurRad="38100" dist="38100" dir="2700000" algn="tl">
                    <a:srgbClr val="000000"/>
                  </a:outerShdw>
                </a:effectLst>
                <a:latin typeface="26" charset="0"/>
              </a:endParaRPr>
            </a:p>
          </p:txBody>
        </p:sp>
        <p:sp>
          <p:nvSpPr>
            <p:cNvPr id="173062" name="Oval 6"/>
            <p:cNvSpPr>
              <a:spLocks noChangeArrowheads="1"/>
            </p:cNvSpPr>
            <p:nvPr/>
          </p:nvSpPr>
          <p:spPr bwMode="auto">
            <a:xfrm>
              <a:off x="5364088" y="198884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3" name="Oval 7"/>
            <p:cNvSpPr>
              <a:spLocks noChangeArrowheads="1"/>
            </p:cNvSpPr>
            <p:nvPr/>
          </p:nvSpPr>
          <p:spPr bwMode="auto">
            <a:xfrm>
              <a:off x="5561186" y="16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4" name="Oval 8"/>
            <p:cNvSpPr>
              <a:spLocks noChangeArrowheads="1"/>
            </p:cNvSpPr>
            <p:nvPr/>
          </p:nvSpPr>
          <p:spPr bwMode="auto">
            <a:xfrm>
              <a:off x="5940152" y="148478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5" name="Oval 9"/>
            <p:cNvSpPr>
              <a:spLocks noChangeArrowheads="1"/>
            </p:cNvSpPr>
            <p:nvPr/>
          </p:nvSpPr>
          <p:spPr bwMode="auto">
            <a:xfrm>
              <a:off x="5724128" y="1196752"/>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6" name="Oval 10"/>
            <p:cNvSpPr>
              <a:spLocks noChangeArrowheads="1"/>
            </p:cNvSpPr>
            <p:nvPr/>
          </p:nvSpPr>
          <p:spPr bwMode="auto">
            <a:xfrm>
              <a:off x="5364088" y="1340768"/>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68" name="Oval 12"/>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6" name="Text Box 15"/>
            <p:cNvSpPr txBox="1">
              <a:spLocks noChangeArrowheads="1"/>
            </p:cNvSpPr>
            <p:nvPr/>
          </p:nvSpPr>
          <p:spPr bwMode="auto">
            <a:xfrm>
              <a:off x="4644008" y="2890679"/>
              <a:ext cx="4320034" cy="2062103"/>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indent="-571500" defTabSz="914400" eaLnBrk="0" fontAlgn="base" hangingPunct="0">
                <a:spcBef>
                  <a:spcPct val="0"/>
                </a:spcBef>
                <a:spcAft>
                  <a:spcPct val="0"/>
                </a:spcAft>
                <a:defRPr/>
              </a:pPr>
              <a:r>
                <a:rPr lang="en-US" altLang="ja-JP" sz="3200" b="1" dirty="0">
                  <a:solidFill>
                    <a:srgbClr val="FFFFFF"/>
                  </a:solidFill>
                  <a:effectLst>
                    <a:outerShdw blurRad="38100" dist="38100" dir="2700000" algn="tl">
                      <a:srgbClr val="000000"/>
                    </a:outerShdw>
                  </a:effectLst>
                  <a:latin typeface="Arial" charset="0"/>
                </a:rPr>
                <a:t>1.  </a:t>
              </a:r>
              <a:r>
                <a:rPr lang="en-US" altLang="ja-JP" sz="3200" b="1" u="sng" dirty="0">
                  <a:solidFill>
                    <a:srgbClr val="FFFFFF"/>
                  </a:solidFill>
                  <a:effectLst>
                    <a:outerShdw blurRad="38100" dist="38100" dir="2700000" algn="tl">
                      <a:srgbClr val="000000"/>
                    </a:outerShdw>
                  </a:effectLst>
                  <a:latin typeface="Arial" charset="0"/>
                </a:rPr>
                <a:t>Internal Struggles</a:t>
              </a:r>
              <a:r>
                <a:rPr lang="en-US" altLang="ja-JP" sz="3200" b="1" dirty="0">
                  <a:solidFill>
                    <a:srgbClr val="FFFFFF"/>
                  </a:solidFill>
                  <a:effectLst>
                    <a:outerShdw blurRad="38100" dist="38100" dir="2700000" algn="tl">
                      <a:srgbClr val="000000"/>
                    </a:outerShdw>
                  </a:effectLst>
                  <a:latin typeface="Arial" charset="0"/>
                </a:rPr>
                <a:t> inside churches (2:4, 14-15, 21-24; 3:1, 15-17)</a:t>
              </a:r>
              <a:endParaRPr lang="en-US" sz="3200" b="1" dirty="0">
                <a:solidFill>
                  <a:srgbClr val="FFFFFF"/>
                </a:solidFill>
                <a:effectLst>
                  <a:outerShdw blurRad="38100" dist="38100" dir="2700000" algn="tl">
                    <a:srgbClr val="000000"/>
                  </a:outerShdw>
                </a:effectLst>
                <a:latin typeface="26" charset="0"/>
              </a:endParaRPr>
            </a:p>
          </p:txBody>
        </p:sp>
      </p:grpSp>
      <p:grpSp>
        <p:nvGrpSpPr>
          <p:cNvPr id="4" name="Group 3"/>
          <p:cNvGrpSpPr/>
          <p:nvPr/>
        </p:nvGrpSpPr>
        <p:grpSpPr>
          <a:xfrm>
            <a:off x="107504" y="260648"/>
            <a:ext cx="6048672" cy="3502263"/>
            <a:chOff x="107504" y="260648"/>
            <a:chExt cx="6048672" cy="3502263"/>
          </a:xfrm>
        </p:grpSpPr>
        <p:sp>
          <p:nvSpPr>
            <p:cNvPr id="173061" name="Text Box 5"/>
            <p:cNvSpPr txBox="1">
              <a:spLocks noChangeArrowheads="1"/>
            </p:cNvSpPr>
            <p:nvPr/>
          </p:nvSpPr>
          <p:spPr bwMode="auto">
            <a:xfrm>
              <a:off x="609600" y="685800"/>
              <a:ext cx="1039768" cy="461665"/>
            </a:xfrm>
            <a:prstGeom prst="rect">
              <a:avLst/>
            </a:prstGeom>
            <a:noFill/>
            <a:ln>
              <a:noFill/>
            </a:ln>
            <a:effectLst>
              <a:outerShdw blurRad="63500" dist="38099" dir="2700000" algn="ctr" rotWithShape="0">
                <a:srgbClr val="020009">
                  <a:alpha val="74998"/>
                </a:srgbClr>
              </a:outerShdw>
            </a:effec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latin typeface="26" charset="0"/>
                </a:rPr>
                <a:t>Rome</a:t>
              </a: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3071" name="Text Box 15"/>
            <p:cNvSpPr txBox="1">
              <a:spLocks noChangeArrowheads="1"/>
            </p:cNvSpPr>
            <p:nvPr/>
          </p:nvSpPr>
          <p:spPr bwMode="auto">
            <a:xfrm>
              <a:off x="107504" y="1700808"/>
              <a:ext cx="4032002" cy="2062103"/>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indent="-571500" defTabSz="914400" eaLnBrk="0" fontAlgn="base" hangingPunct="0">
                <a:spcBef>
                  <a:spcPct val="0"/>
                </a:spcBef>
                <a:spcAft>
                  <a:spcPct val="0"/>
                </a:spcAft>
                <a:defRPr/>
              </a:pPr>
              <a:r>
                <a:rPr lang="en-US" altLang="ja-JP" sz="3200" b="1" dirty="0">
                  <a:solidFill>
                    <a:srgbClr val="FFFFFF"/>
                  </a:solidFill>
                  <a:effectLst>
                    <a:outerShdw blurRad="38100" dist="38100" dir="2700000" algn="tl">
                      <a:srgbClr val="000000"/>
                    </a:outerShdw>
                  </a:effectLst>
                  <a:latin typeface="Arial" charset="0"/>
                </a:rPr>
                <a:t>2.  </a:t>
              </a:r>
              <a:r>
                <a:rPr lang="en-US" altLang="ja-JP" sz="3200" b="1" u="sng" dirty="0">
                  <a:solidFill>
                    <a:srgbClr val="FFFFFF"/>
                  </a:solidFill>
                  <a:effectLst>
                    <a:outerShdw blurRad="38100" dist="38100" dir="2700000" algn="tl">
                      <a:srgbClr val="000000"/>
                    </a:outerShdw>
                  </a:effectLst>
                  <a:latin typeface="Arial" charset="0"/>
                </a:rPr>
                <a:t>External Persecution</a:t>
              </a:r>
              <a:r>
                <a:rPr lang="en-US" altLang="ja-JP" sz="3200" b="1" dirty="0">
                  <a:solidFill>
                    <a:srgbClr val="FFFFFF"/>
                  </a:solidFill>
                  <a:effectLst>
                    <a:outerShdw blurRad="38100" dist="38100" dir="2700000" algn="tl">
                      <a:srgbClr val="000000"/>
                    </a:outerShdw>
                  </a:effectLst>
                  <a:latin typeface="Arial" charset="0"/>
                </a:rPr>
                <a:t> from Rome (1:9; 2:9-10; 3:10)</a:t>
              </a:r>
              <a:endParaRPr lang="en-US" sz="3200" b="1" dirty="0">
                <a:solidFill>
                  <a:srgbClr val="FFFFFF"/>
                </a:solidFill>
                <a:effectLst>
                  <a:outerShdw blurRad="38100" dist="38100" dir="2700000" algn="tl">
                    <a:srgbClr val="000000"/>
                  </a:outerShdw>
                </a:effectLst>
                <a:latin typeface="26" charset="0"/>
              </a:endParaRPr>
            </a:p>
          </p:txBody>
        </p:sp>
        <p:sp>
          <p:nvSpPr>
            <p:cNvPr id="3" name="Lightning Bolt 2"/>
            <p:cNvSpPr/>
            <p:nvPr/>
          </p:nvSpPr>
          <p:spPr bwMode="auto">
            <a:xfrm>
              <a:off x="1259632" y="26064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 name="Lightning Bolt 18"/>
            <p:cNvSpPr/>
            <p:nvPr/>
          </p:nvSpPr>
          <p:spPr bwMode="auto">
            <a:xfrm>
              <a:off x="2411760" y="908720"/>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0" name="Lightning Bolt 19"/>
            <p:cNvSpPr/>
            <p:nvPr/>
          </p:nvSpPr>
          <p:spPr bwMode="auto">
            <a:xfrm>
              <a:off x="2915816" y="404664"/>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1" name="Lightning Bolt 20"/>
            <p:cNvSpPr/>
            <p:nvPr/>
          </p:nvSpPr>
          <p:spPr bwMode="auto">
            <a:xfrm>
              <a:off x="3491880" y="1772816"/>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3" name="Lightning Bolt 22"/>
            <p:cNvSpPr/>
            <p:nvPr/>
          </p:nvSpPr>
          <p:spPr bwMode="auto">
            <a:xfrm>
              <a:off x="4067944" y="1196752"/>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4" name="Lightning Bolt 23"/>
            <p:cNvSpPr/>
            <p:nvPr/>
          </p:nvSpPr>
          <p:spPr bwMode="auto">
            <a:xfrm>
              <a:off x="4427984" y="62068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26" name="Rectangle 3"/>
          <p:cNvSpPr txBox="1">
            <a:spLocks noChangeArrowheads="1"/>
          </p:cNvSpPr>
          <p:nvPr/>
        </p:nvSpPr>
        <p:spPr bwMode="auto">
          <a:xfrm>
            <a:off x="7496415" y="0"/>
            <a:ext cx="1647585" cy="7125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defTabSz="914400" eaLnBrk="1" hangingPunct="1">
              <a:defRPr/>
            </a:pPr>
            <a:r>
              <a:rPr lang="en-US" sz="2400" b="1" kern="0" dirty="0">
                <a:solidFill>
                  <a:srgbClr val="FFFFFF"/>
                </a:solidFill>
                <a:effectLst>
                  <a:glow rad="266700">
                    <a:srgbClr val="000000">
                      <a:alpha val="75000"/>
                    </a:srgbClr>
                  </a:glow>
                </a:effectLst>
                <a:latin typeface="Arial" charset="0"/>
                <a:ea typeface="ＭＳ Ｐゴシック"/>
              </a:rPr>
              <a:t>Title Page</a:t>
            </a:r>
            <a:br>
              <a:rPr lang="en-US" sz="2400" b="1" kern="0" dirty="0">
                <a:solidFill>
                  <a:srgbClr val="FFFFFF"/>
                </a:solidFill>
                <a:effectLst>
                  <a:glow rad="266700">
                    <a:srgbClr val="000000">
                      <a:alpha val="75000"/>
                    </a:srgbClr>
                  </a:glow>
                </a:effectLst>
                <a:latin typeface="Arial" charset="0"/>
                <a:ea typeface="ＭＳ Ｐゴシック"/>
              </a:rPr>
            </a:br>
            <a:r>
              <a:rPr lang="en-US" sz="2400" b="1" kern="0" dirty="0">
                <a:solidFill>
                  <a:srgbClr val="FFFFFF"/>
                </a:solidFill>
                <a:effectLst>
                  <a:glow rad="266700">
                    <a:srgbClr val="000000">
                      <a:alpha val="75000"/>
                    </a:srgbClr>
                  </a:glow>
                </a:effectLst>
                <a:latin typeface="Arial" charset="0"/>
                <a:ea typeface="ＭＳ Ｐゴシック"/>
              </a:rPr>
              <a:t>321</a:t>
            </a:r>
          </a:p>
        </p:txBody>
      </p:sp>
    </p:spTree>
    <p:extLst>
      <p:ext uri="{BB962C8B-B14F-4D97-AF65-F5344CB8AC3E}">
        <p14:creationId xmlns:p14="http://schemas.microsoft.com/office/powerpoint/2010/main" val="2876682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3069"/>
                                        </p:tgtEl>
                                        <p:attrNameLst>
                                          <p:attrName>style.visibility</p:attrName>
                                        </p:attrNameLst>
                                      </p:cBhvr>
                                      <p:to>
                                        <p:strVal val="visible"/>
                                      </p:to>
                                    </p:set>
                                    <p:animEffect transition="in" filter="blinds(horizontal)">
                                      <p:cBhvr>
                                        <p:cTn id="7" dur="500"/>
                                        <p:tgtEl>
                                          <p:spTgt spid="1730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2337"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2338" name="Title 1"/>
          <p:cNvSpPr>
            <a:spLocks noGrp="1"/>
          </p:cNvSpPr>
          <p:nvPr>
            <p:ph type="title"/>
          </p:nvPr>
        </p:nvSpPr>
        <p:spPr>
          <a:xfrm>
            <a:off x="-31750" y="-26988"/>
            <a:ext cx="9212263" cy="719138"/>
          </a:xfrm>
        </p:spPr>
        <p:txBody>
          <a:bodyPr/>
          <a:lstStyle/>
          <a:p>
            <a:r>
              <a:rPr lang="en-US" dirty="0">
                <a:latin typeface="Arial" charset="0"/>
                <a:ea typeface="ＭＳ Ｐゴシック" charset="0"/>
              </a:rPr>
              <a:t>The Chiasm (Rev. 2–3)</a:t>
            </a:r>
          </a:p>
        </p:txBody>
      </p:sp>
      <p:sp>
        <p:nvSpPr>
          <p:cNvPr id="8" name="TextBox 7"/>
          <p:cNvSpPr txBox="1"/>
          <p:nvPr/>
        </p:nvSpPr>
        <p:spPr>
          <a:xfrm>
            <a:off x="12940" y="1052736"/>
            <a:ext cx="2494157" cy="584776"/>
          </a:xfrm>
          <a:prstGeom prst="rect">
            <a:avLst/>
          </a:prstGeom>
          <a:noFill/>
        </p:spPr>
        <p:txBody>
          <a:bodyPr wrap="square">
            <a:spAutoFit/>
          </a:bodyPr>
          <a:lstStyle/>
          <a:p>
            <a:pPr algn="ctr" defTabSz="914400" eaLnBrk="0" fontAlgn="base" hangingPunct="0">
              <a:spcBef>
                <a:spcPct val="0"/>
              </a:spcBef>
              <a:spcAft>
                <a:spcPct val="0"/>
              </a:spcAft>
              <a:defRPr/>
            </a:pPr>
            <a:r>
              <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13733" y="5992961"/>
            <a:ext cx="2492060" cy="584776"/>
          </a:xfrm>
          <a:prstGeom prst="rect">
            <a:avLst/>
          </a:prstGeom>
          <a:noFill/>
        </p:spPr>
        <p:txBody>
          <a:bodyPr wrap="square">
            <a:spAutoFit/>
          </a:bodyPr>
          <a:lstStyle/>
          <a:p>
            <a:pPr algn="ctr" defTabSz="914400" eaLnBrk="0" fontAlgn="base" hangingPunct="0">
              <a:spcBef>
                <a:spcPct val="0"/>
              </a:spcBef>
              <a:spcAft>
                <a:spcPct val="0"/>
              </a:spcAft>
              <a:defRPr/>
            </a:pPr>
            <a:r>
              <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2065168" y="5212560"/>
            <a:ext cx="3159126" cy="584776"/>
          </a:xfrm>
          <a:prstGeom prst="rect">
            <a:avLst/>
          </a:prstGeom>
          <a:noFill/>
        </p:spPr>
        <p:txBody>
          <a:bodyPr wrap="square">
            <a:spAutoFit/>
          </a:bodyPr>
          <a:lstStyle/>
          <a:p>
            <a:pPr algn="ctr" defTabSz="914400" eaLnBrk="0" fontAlgn="base" hangingPunct="0">
              <a:spcBef>
                <a:spcPct val="0"/>
              </a:spcBef>
              <a:spcAft>
                <a:spcPct val="0"/>
              </a:spcAft>
              <a:defRPr/>
            </a:pPr>
            <a:r>
              <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4513440" y="4432159"/>
            <a:ext cx="2208872" cy="584776"/>
          </a:xfrm>
          <a:prstGeom prst="rect">
            <a:avLst/>
          </a:prstGeom>
          <a:noFill/>
        </p:spPr>
        <p:txBody>
          <a:bodyPr wrap="square">
            <a:spAutoFit/>
          </a:bodyPr>
          <a:lstStyle/>
          <a:p>
            <a:pPr algn="ctr" defTabSz="914400" eaLnBrk="0" fontAlgn="base" hangingPunct="0">
              <a:spcBef>
                <a:spcPct val="0"/>
              </a:spcBef>
              <a:spcAft>
                <a:spcPct val="0"/>
              </a:spcAft>
              <a:defRPr/>
            </a:pPr>
            <a:r>
              <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6745688" y="3536069"/>
            <a:ext cx="2492060" cy="584776"/>
          </a:xfrm>
          <a:prstGeom prst="rect">
            <a:avLst/>
          </a:prstGeom>
          <a:noFill/>
        </p:spPr>
        <p:txBody>
          <a:bodyPr wrap="square">
            <a:spAutoFit/>
          </a:bodyPr>
          <a:lstStyle/>
          <a:p>
            <a:pPr algn="ctr" defTabSz="914400" eaLnBrk="0" fontAlgn="base" hangingPunct="0">
              <a:spcBef>
                <a:spcPct val="0"/>
              </a:spcBef>
              <a:spcAft>
                <a:spcPct val="0"/>
              </a:spcAft>
              <a:defRPr/>
            </a:pPr>
            <a:r>
              <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4513440" y="2611950"/>
            <a:ext cx="2568363" cy="584776"/>
          </a:xfrm>
          <a:prstGeom prst="rect">
            <a:avLst/>
          </a:prstGeom>
          <a:noFill/>
        </p:spPr>
        <p:txBody>
          <a:bodyPr wrap="square">
            <a:spAutoFit/>
          </a:bodyPr>
          <a:lstStyle/>
          <a:p>
            <a:pPr algn="ctr" defTabSz="914400" eaLnBrk="0" fontAlgn="base" hangingPunct="0">
              <a:spcBef>
                <a:spcPct val="0"/>
              </a:spcBef>
              <a:spcAft>
                <a:spcPct val="0"/>
              </a:spcAft>
              <a:defRPr/>
            </a:pPr>
            <a:r>
              <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2316787" y="1833137"/>
            <a:ext cx="2494157" cy="584776"/>
          </a:xfrm>
          <a:prstGeom prst="rect">
            <a:avLst/>
          </a:prstGeom>
          <a:noFill/>
        </p:spPr>
        <p:txBody>
          <a:bodyPr wrap="square">
            <a:spAutoFit/>
          </a:bodyPr>
          <a:lstStyle/>
          <a:p>
            <a:pPr algn="ctr" defTabSz="914400" eaLnBrk="0" fontAlgn="base" hangingPunct="0">
              <a:spcBef>
                <a:spcPct val="0"/>
              </a:spcBef>
              <a:spcAft>
                <a:spcPct val="0"/>
              </a:spcAft>
              <a:defRPr/>
            </a:pPr>
            <a:r>
              <a:rPr lang="en-US" sz="32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2" name="Up-Down Arrow Callout 1"/>
          <p:cNvSpPr/>
          <p:nvPr/>
        </p:nvSpPr>
        <p:spPr bwMode="auto">
          <a:xfrm>
            <a:off x="367196" y="1916832"/>
            <a:ext cx="1728192" cy="3856064"/>
          </a:xfrm>
          <a:prstGeom prst="upDownArrowCallout">
            <a:avLst>
              <a:gd name="adj1" fmla="val 25000"/>
              <a:gd name="adj2" fmla="val 25000"/>
              <a:gd name="adj3" fmla="val 25000"/>
              <a:gd name="adj4" fmla="val 50000"/>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endParaRPr lang="en-US" sz="2000" b="1" dirty="0">
              <a:solidFill>
                <a:srgbClr val="000000"/>
              </a:solidFill>
              <a:latin typeface="Comic Sans MS" pitchFamily="-112" charset="0"/>
              <a:ea typeface="ＭＳ Ｐゴシック" charset="0"/>
              <a:cs typeface="ＭＳ Ｐゴシック" charset="0"/>
            </a:endParaRPr>
          </a:p>
          <a:p>
            <a:pPr algn="ctr" defTabSz="914400" eaLnBrk="0" fontAlgn="base" hangingPunct="0">
              <a:spcBef>
                <a:spcPct val="0"/>
              </a:spcBef>
              <a:spcAft>
                <a:spcPct val="0"/>
              </a:spcAft>
            </a:pPr>
            <a:endParaRPr lang="en-US" sz="2000" b="1" dirty="0">
              <a:solidFill>
                <a:srgbClr val="000000"/>
              </a:solidFill>
              <a:latin typeface="Comic Sans MS" pitchFamily="-112" charset="0"/>
              <a:ea typeface="ＭＳ Ｐゴシック" charset="0"/>
              <a:cs typeface="ＭＳ Ｐゴシック" charset="0"/>
            </a:endParaRPr>
          </a:p>
          <a:p>
            <a:pPr algn="ctr" defTabSz="914400" eaLnBrk="0" fontAlgn="base" hangingPunct="0">
              <a:spcBef>
                <a:spcPct val="0"/>
              </a:spcBef>
              <a:spcAft>
                <a:spcPct val="0"/>
              </a:spcAft>
            </a:pPr>
            <a:r>
              <a:rPr lang="en-US" sz="2000" b="1" dirty="0">
                <a:solidFill>
                  <a:srgbClr val="000000"/>
                </a:solidFill>
                <a:latin typeface="Comic Sans MS" pitchFamily="-112" charset="0"/>
                <a:ea typeface="ＭＳ Ｐゴシック" charset="0"/>
                <a:cs typeface="ＭＳ Ｐゴシック" charset="0"/>
              </a:rPr>
              <a:t>Existence Threatened</a:t>
            </a:r>
          </a:p>
          <a:p>
            <a:pPr algn="ctr" defTabSz="914400" eaLnBrk="0" fontAlgn="base" hangingPunct="0">
              <a:spcBef>
                <a:spcPct val="0"/>
              </a:spcBef>
              <a:spcAft>
                <a:spcPct val="0"/>
              </a:spcAft>
            </a:pPr>
            <a:endParaRPr lang="en-US" sz="2000" b="1" dirty="0">
              <a:solidFill>
                <a:srgbClr val="000000"/>
              </a:solidFill>
              <a:latin typeface="Comic Sans MS" pitchFamily="-112" charset="0"/>
              <a:ea typeface="ＭＳ Ｐゴシック" charset="0"/>
              <a:cs typeface="ＭＳ Ｐゴシック" charset="0"/>
            </a:endParaRPr>
          </a:p>
          <a:p>
            <a:pPr algn="ctr" defTabSz="914400" eaLnBrk="0" fontAlgn="base" hangingPunct="0">
              <a:spcBef>
                <a:spcPct val="0"/>
              </a:spcBef>
              <a:spcAft>
                <a:spcPct val="0"/>
              </a:spcAft>
            </a:pPr>
            <a:endParaRPr lang="en-US" sz="2000" b="1" dirty="0">
              <a:solidFill>
                <a:srgbClr val="000000"/>
              </a:solidFill>
              <a:latin typeface="Comic Sans MS" pitchFamily="-112" charset="0"/>
              <a:ea typeface="ＭＳ Ｐゴシック" charset="0"/>
              <a:cs typeface="ＭＳ Ｐゴシック" charset="0"/>
            </a:endParaRPr>
          </a:p>
        </p:txBody>
      </p:sp>
      <p:sp>
        <p:nvSpPr>
          <p:cNvPr id="13" name="Up-Down Arrow Callout 12"/>
          <p:cNvSpPr/>
          <p:nvPr/>
        </p:nvSpPr>
        <p:spPr bwMode="auto">
          <a:xfrm>
            <a:off x="2671043" y="2436510"/>
            <a:ext cx="1728192" cy="2633292"/>
          </a:xfrm>
          <a:prstGeom prst="upDownArrowCallout">
            <a:avLst>
              <a:gd name="adj1" fmla="val 25000"/>
              <a:gd name="adj2" fmla="val 25000"/>
              <a:gd name="adj3" fmla="val 25000"/>
              <a:gd name="adj4" fmla="val 50000"/>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endParaRPr lang="en-US" sz="1200" b="1" dirty="0">
              <a:solidFill>
                <a:srgbClr val="000000"/>
              </a:solidFill>
              <a:latin typeface="Comic Sans MS" pitchFamily="-112" charset="0"/>
              <a:ea typeface="ＭＳ Ｐゴシック" charset="0"/>
              <a:cs typeface="ＭＳ Ｐゴシック" charset="0"/>
            </a:endParaRPr>
          </a:p>
          <a:p>
            <a:pPr algn="ctr" defTabSz="914400" eaLnBrk="0" fontAlgn="base" hangingPunct="0">
              <a:spcBef>
                <a:spcPct val="0"/>
              </a:spcBef>
              <a:spcAft>
                <a:spcPct val="0"/>
              </a:spcAft>
            </a:pPr>
            <a:endParaRPr lang="en-US" sz="1200" b="1" dirty="0">
              <a:solidFill>
                <a:srgbClr val="000000"/>
              </a:solidFill>
              <a:latin typeface="Comic Sans MS" pitchFamily="-112" charset="0"/>
              <a:ea typeface="ＭＳ Ｐゴシック" charset="0"/>
              <a:cs typeface="ＭＳ Ｐゴシック" charset="0"/>
            </a:endParaRPr>
          </a:p>
          <a:p>
            <a:pPr algn="ctr" defTabSz="914400" eaLnBrk="0" fontAlgn="base" hangingPunct="0">
              <a:spcBef>
                <a:spcPct val="0"/>
              </a:spcBef>
              <a:spcAft>
                <a:spcPct val="0"/>
              </a:spcAft>
            </a:pPr>
            <a:r>
              <a:rPr lang="en-US" sz="2000" b="1" dirty="0">
                <a:solidFill>
                  <a:srgbClr val="000000"/>
                </a:solidFill>
                <a:latin typeface="Comic Sans MS" pitchFamily="-112" charset="0"/>
                <a:ea typeface="ＭＳ Ｐゴシック" charset="0"/>
                <a:cs typeface="ＭＳ Ｐゴシック" charset="0"/>
              </a:rPr>
              <a:t>Faithful in Persecution</a:t>
            </a:r>
            <a:endParaRPr lang="en-US" sz="1600" b="1" dirty="0">
              <a:solidFill>
                <a:srgbClr val="000000"/>
              </a:solidFill>
              <a:latin typeface="Comic Sans MS" pitchFamily="-112" charset="0"/>
              <a:ea typeface="ＭＳ Ｐゴシック" charset="0"/>
              <a:cs typeface="ＭＳ Ｐゴシック" charset="0"/>
            </a:endParaRPr>
          </a:p>
          <a:p>
            <a:pPr algn="ctr" defTabSz="914400" eaLnBrk="0" fontAlgn="base" hangingPunct="0">
              <a:spcBef>
                <a:spcPct val="0"/>
              </a:spcBef>
              <a:spcAft>
                <a:spcPct val="0"/>
              </a:spcAft>
            </a:pPr>
            <a:endParaRPr lang="en-US" sz="1600" b="1" dirty="0">
              <a:solidFill>
                <a:srgbClr val="000000"/>
              </a:solidFill>
              <a:latin typeface="Comic Sans MS" pitchFamily="-112" charset="0"/>
              <a:ea typeface="ＭＳ Ｐゴシック" charset="0"/>
              <a:cs typeface="ＭＳ Ｐゴシック" charset="0"/>
            </a:endParaRPr>
          </a:p>
        </p:txBody>
      </p:sp>
      <p:grpSp>
        <p:nvGrpSpPr>
          <p:cNvPr id="6" name="Group 5"/>
          <p:cNvGrpSpPr/>
          <p:nvPr/>
        </p:nvGrpSpPr>
        <p:grpSpPr>
          <a:xfrm>
            <a:off x="4716016" y="3070823"/>
            <a:ext cx="2376264" cy="1567635"/>
            <a:chOff x="4716016" y="3070823"/>
            <a:chExt cx="2376264" cy="1567635"/>
          </a:xfrm>
          <a:solidFill>
            <a:srgbClr val="FFFF00"/>
          </a:solidFill>
        </p:grpSpPr>
        <p:sp>
          <p:nvSpPr>
            <p:cNvPr id="15" name="Up-Down Arrow Callout 14"/>
            <p:cNvSpPr/>
            <p:nvPr/>
          </p:nvSpPr>
          <p:spPr bwMode="auto">
            <a:xfrm>
              <a:off x="4716016" y="3070823"/>
              <a:ext cx="1728192" cy="1567635"/>
            </a:xfrm>
            <a:prstGeom prst="upDownArrowCallout">
              <a:avLst>
                <a:gd name="adj1" fmla="val 23522"/>
                <a:gd name="adj2" fmla="val 16132"/>
                <a:gd name="adj3" fmla="val 25000"/>
                <a:gd name="adj4" fmla="val 39062"/>
              </a:avLst>
            </a:prstGeom>
            <a:gr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endParaRPr lang="en-US" sz="700" b="1" dirty="0">
                <a:solidFill>
                  <a:srgbClr val="000000"/>
                </a:solidFill>
                <a:latin typeface="Comic Sans MS" pitchFamily="-112" charset="0"/>
                <a:ea typeface="ＭＳ Ｐゴシック" charset="0"/>
                <a:cs typeface="ＭＳ Ｐゴシック" charset="0"/>
              </a:endParaRPr>
            </a:p>
            <a:p>
              <a:pPr algn="ctr" defTabSz="914400" eaLnBrk="0" fontAlgn="base" hangingPunct="0">
                <a:spcBef>
                  <a:spcPct val="0"/>
                </a:spcBef>
                <a:spcAft>
                  <a:spcPct val="0"/>
                </a:spcAft>
              </a:pPr>
              <a:r>
                <a:rPr lang="en-US" sz="2000" b="1" dirty="0">
                  <a:solidFill>
                    <a:srgbClr val="000000"/>
                  </a:solidFill>
                  <a:latin typeface="Comic Sans MS" pitchFamily="-112" charset="0"/>
                  <a:ea typeface="ＭＳ Ｐゴシック" charset="0"/>
                  <a:cs typeface="ＭＳ Ｐゴシック" charset="0"/>
                </a:rPr>
                <a:t>Mixed Bag</a:t>
              </a:r>
              <a:endParaRPr lang="en-US" sz="800" b="1" dirty="0">
                <a:solidFill>
                  <a:srgbClr val="000000"/>
                </a:solidFill>
                <a:latin typeface="Comic Sans MS" pitchFamily="-112" charset="0"/>
                <a:ea typeface="ＭＳ Ｐゴシック" charset="0"/>
                <a:cs typeface="ＭＳ Ｐゴシック" charset="0"/>
              </a:endParaRPr>
            </a:p>
            <a:p>
              <a:pPr algn="ctr" defTabSz="914400" eaLnBrk="0" fontAlgn="base" hangingPunct="0">
                <a:spcBef>
                  <a:spcPct val="0"/>
                </a:spcBef>
                <a:spcAft>
                  <a:spcPct val="0"/>
                </a:spcAft>
              </a:pPr>
              <a:endParaRPr lang="en-US" sz="700" b="1" dirty="0">
                <a:solidFill>
                  <a:srgbClr val="000000"/>
                </a:solidFill>
                <a:latin typeface="Comic Sans MS" pitchFamily="-112" charset="0"/>
                <a:ea typeface="ＭＳ Ｐゴシック" charset="0"/>
                <a:cs typeface="ＭＳ Ｐゴシック" charset="0"/>
              </a:endParaRPr>
            </a:p>
          </p:txBody>
        </p:sp>
        <p:sp>
          <p:nvSpPr>
            <p:cNvPr id="3" name="Right Arrow 2"/>
            <p:cNvSpPr/>
            <p:nvPr/>
          </p:nvSpPr>
          <p:spPr bwMode="auto">
            <a:xfrm>
              <a:off x="6444208" y="3645024"/>
              <a:ext cx="648072" cy="432048"/>
            </a:xfrm>
            <a:prstGeom prst="rightArrow">
              <a:avLst>
                <a:gd name="adj1" fmla="val 50000"/>
                <a:gd name="adj2" fmla="val 103890"/>
              </a:avLst>
            </a:prstGeom>
            <a:grp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5" name="Rectangle 4"/>
            <p:cNvSpPr/>
            <p:nvPr/>
          </p:nvSpPr>
          <p:spPr bwMode="auto">
            <a:xfrm>
              <a:off x="6350001" y="3765551"/>
              <a:ext cx="238224" cy="186847"/>
            </a:xfrm>
            <a:prstGeom prst="rect">
              <a:avLst/>
            </a:prstGeom>
            <a:grp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r>
                <a:rPr lang="en-US" sz="600" dirty="0">
                  <a:solidFill>
                    <a:srgbClr val="000000"/>
                  </a:solidFill>
                  <a:latin typeface="Comic Sans MS" pitchFamily="-112" charset="0"/>
                  <a:ea typeface="ＭＳ Ｐゴシック" charset="0"/>
                  <a:cs typeface="ＭＳ Ｐゴシック" charset="0"/>
                </a:rPr>
                <a:t> </a:t>
              </a:r>
            </a:p>
          </p:txBody>
        </p:sp>
      </p:grpSp>
      <p:sp>
        <p:nvSpPr>
          <p:cNvPr id="19"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a:solidFill>
                  <a:srgbClr val="FFFFFF"/>
                </a:solidFill>
                <a:latin typeface="Arial"/>
                <a:cs typeface="Arial"/>
              </a:rPr>
              <a:t>366</a:t>
            </a:r>
            <a:endParaRPr lang="en-US" b="1" dirty="0">
              <a:solidFill>
                <a:srgbClr val="000000"/>
              </a:solidFill>
              <a:latin typeface="Arial"/>
              <a:cs typeface="Arial"/>
            </a:endParaRPr>
          </a:p>
        </p:txBody>
      </p:sp>
    </p:spTree>
    <p:extLst>
      <p:ext uri="{BB962C8B-B14F-4D97-AF65-F5344CB8AC3E}">
        <p14:creationId xmlns:p14="http://schemas.microsoft.com/office/powerpoint/2010/main" val="348042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1"/>
            <a:ext cx="9174831" cy="6858001"/>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en-US" b="1" dirty="0">
                <a:effectLst>
                  <a:glow rad="165100">
                    <a:schemeClr val="tx1"/>
                  </a:glow>
                </a:effectLst>
                <a:ea typeface="ＭＳ Ｐゴシック" charset="0"/>
              </a:rPr>
              <a:t>So how </a:t>
            </a:r>
            <a:r>
              <a:rPr lang="en-US" b="1" dirty="0">
                <a:solidFill>
                  <a:prstClr val="white"/>
                </a:solidFill>
                <a:effectLst>
                  <a:glow rad="165100">
                    <a:schemeClr val="tx1"/>
                  </a:glow>
                </a:effectLst>
                <a:ea typeface="ＭＳ Ｐゴシック" charset="0"/>
              </a:rPr>
              <a:t>does Jesus encourage us to </a:t>
            </a:r>
            <a:r>
              <a:rPr lang="en-US" b="1" dirty="0">
                <a:solidFill>
                  <a:srgbClr val="FFFF00"/>
                </a:solidFill>
                <a:effectLst>
                  <a:glow rad="165100">
                    <a:schemeClr val="tx1"/>
                  </a:glow>
                </a:effectLst>
                <a:ea typeface="ＭＳ Ｐゴシック" charset="0"/>
              </a:rPr>
              <a:t>reach out</a:t>
            </a:r>
            <a:r>
              <a:rPr lang="en-US" b="1" dirty="0">
                <a:solidFill>
                  <a:prstClr val="white"/>
                </a:solidFill>
                <a:effectLst>
                  <a:glow rad="165100">
                    <a:schemeClr val="tx1"/>
                  </a:glow>
                </a:effectLst>
                <a:ea typeface="ＭＳ Ｐゴシック" charset="0"/>
              </a:rPr>
              <a:t>?</a:t>
            </a:r>
            <a:endParaRPr lang="en-US" b="1" dirty="0">
              <a:effectLst>
                <a:glow rad="165100">
                  <a:schemeClr val="tx1"/>
                </a:glow>
              </a:effectLst>
              <a:ea typeface="ＭＳ Ｐゴシック" charset="0"/>
            </a:endParaRPr>
          </a:p>
        </p:txBody>
      </p:sp>
      <p:sp>
        <p:nvSpPr>
          <p:cNvPr id="4" name="Rectangle 2"/>
          <p:cNvSpPr txBox="1">
            <a:spLocks noChangeArrowheads="1"/>
          </p:cNvSpPr>
          <p:nvPr/>
        </p:nvSpPr>
        <p:spPr>
          <a:xfrm>
            <a:off x="-1" y="3070563"/>
            <a:ext cx="9144000" cy="132819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en-US" sz="7200" b="1" dirty="0">
                <a:effectLst>
                  <a:glow rad="165100">
                    <a:prstClr val="black"/>
                  </a:glow>
                </a:effectLst>
                <a:ea typeface="ＭＳ Ｐゴシック" charset="0"/>
              </a:rPr>
              <a:t>In two ways…</a:t>
            </a:r>
          </a:p>
        </p:txBody>
      </p:sp>
      <p:sp>
        <p:nvSpPr>
          <p:cNvPr id="5" name="Rectangle 2"/>
          <p:cNvSpPr txBox="1">
            <a:spLocks noChangeArrowheads="1"/>
          </p:cNvSpPr>
          <p:nvPr/>
        </p:nvSpPr>
        <p:spPr>
          <a:xfrm>
            <a:off x="-1" y="5529808"/>
            <a:ext cx="8687935" cy="132819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lgn="r">
              <a:defRPr/>
            </a:pPr>
            <a:r>
              <a:rPr lang="en-US" sz="5400" b="1" i="1" dirty="0">
                <a:effectLst>
                  <a:glow rad="165100">
                    <a:prstClr val="black"/>
                  </a:glow>
                </a:effectLst>
                <a:ea typeface="ＭＳ Ｐゴシック" charset="0"/>
              </a:rPr>
              <a:t>Rev. 3:7-13</a:t>
            </a:r>
          </a:p>
        </p:txBody>
      </p:sp>
    </p:spTree>
    <p:extLst>
      <p:ext uri="{BB962C8B-B14F-4D97-AF65-F5344CB8AC3E}">
        <p14:creationId xmlns:p14="http://schemas.microsoft.com/office/powerpoint/2010/main" val="643270432"/>
      </p:ext>
    </p:extLst>
  </p:cSld>
  <p:clrMapOvr>
    <a:overrideClrMapping bg1="lt1" tx1="dk1" bg2="lt2" tx2="dk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600"/>
            <a:ext cx="9144000" cy="1328192"/>
          </a:xfrm>
          <a:effectLst/>
        </p:spPr>
        <p:txBody>
          <a:bodyPr>
            <a:noAutofit/>
          </a:bodyPr>
          <a:lstStyle/>
          <a:p>
            <a:pPr>
              <a:defRPr/>
            </a:pPr>
            <a:r>
              <a:rPr lang="en-US" b="1" dirty="0">
                <a:effectLst>
                  <a:glow rad="165100">
                    <a:schemeClr val="tx1"/>
                  </a:glow>
                </a:effectLst>
                <a:ea typeface="ＭＳ Ｐゴシック" charset="0"/>
              </a:rPr>
              <a:t>I. Christ </a:t>
            </a:r>
            <a:r>
              <a:rPr lang="en-US" b="1" dirty="0">
                <a:solidFill>
                  <a:srgbClr val="FFFF00"/>
                </a:solidFill>
                <a:effectLst>
                  <a:glow rad="165100">
                    <a:schemeClr val="tx1"/>
                  </a:glow>
                </a:effectLst>
                <a:ea typeface="ＭＳ Ｐゴシック" charset="0"/>
              </a:rPr>
              <a:t>opens</a:t>
            </a:r>
            <a:r>
              <a:rPr lang="en-US" b="1" dirty="0">
                <a:effectLst>
                  <a:glow rad="165100">
                    <a:schemeClr val="tx1"/>
                  </a:glow>
                </a:effectLst>
                <a:ea typeface="ＭＳ Ｐゴシック" charset="0"/>
              </a:rPr>
              <a:t> doors for witness (3:7-8). </a:t>
            </a:r>
          </a:p>
        </p:txBody>
      </p:sp>
      <p:pic>
        <p:nvPicPr>
          <p:cNvPr id="2" name="Picture 1"/>
          <p:cNvPicPr>
            <a:picLocks noChangeAspect="1"/>
          </p:cNvPicPr>
          <p:nvPr/>
        </p:nvPicPr>
        <p:blipFill>
          <a:blip r:embed="rId3"/>
          <a:stretch>
            <a:fillRect/>
          </a:stretch>
        </p:blipFill>
        <p:spPr>
          <a:xfrm>
            <a:off x="1727200" y="2112968"/>
            <a:ext cx="5689600" cy="4254500"/>
          </a:xfrm>
          <a:prstGeom prst="rect">
            <a:avLst/>
          </a:prstGeom>
        </p:spPr>
      </p:pic>
    </p:spTree>
    <p:extLst>
      <p:ext uri="{BB962C8B-B14F-4D97-AF65-F5344CB8AC3E}">
        <p14:creationId xmlns:p14="http://schemas.microsoft.com/office/powerpoint/2010/main" val="17930878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281" y="374443"/>
            <a:ext cx="9160281" cy="6234178"/>
            <a:chOff x="-16281" y="374443"/>
            <a:chExt cx="9160281" cy="6234178"/>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281" y="374443"/>
              <a:ext cx="9160281" cy="6234178"/>
            </a:xfrm>
            <a:prstGeom prst="rect">
              <a:avLst/>
            </a:prstGeom>
          </p:spPr>
        </p:pic>
        <p:sp>
          <p:nvSpPr>
            <p:cNvPr id="3" name="Oval 2"/>
            <p:cNvSpPr/>
            <p:nvPr/>
          </p:nvSpPr>
          <p:spPr>
            <a:xfrm>
              <a:off x="280737" y="1684421"/>
              <a:ext cx="2299368" cy="220579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430421" y="1737895"/>
              <a:ext cx="2299368" cy="220579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41730" name="Rectangle 2"/>
          <p:cNvSpPr>
            <a:spLocks noGrp="1" noChangeArrowheads="1"/>
          </p:cNvSpPr>
          <p:nvPr>
            <p:ph type="title"/>
          </p:nvPr>
        </p:nvSpPr>
        <p:spPr>
          <a:xfrm>
            <a:off x="253998" y="1550734"/>
            <a:ext cx="3382210" cy="2446421"/>
          </a:xfrm>
          <a:effectLst/>
        </p:spPr>
        <p:txBody>
          <a:bodyPr>
            <a:normAutofit/>
          </a:bodyPr>
          <a:lstStyle/>
          <a:p>
            <a:pPr>
              <a:defRPr/>
            </a:pPr>
            <a:r>
              <a:rPr lang="en-US" sz="3600" b="1" i="1" dirty="0">
                <a:solidFill>
                  <a:srgbClr val="000000"/>
                </a:solidFill>
                <a:effectLst/>
                <a:latin typeface="Chalkboard"/>
                <a:ea typeface="ＭＳ Ｐゴシック" charset="0"/>
                <a:cs typeface="Chalkboard"/>
              </a:rPr>
              <a:t>OH NO! NOT EVANGELISM!</a:t>
            </a:r>
          </a:p>
        </p:txBody>
      </p:sp>
    </p:spTree>
    <p:extLst>
      <p:ext uri="{BB962C8B-B14F-4D97-AF65-F5344CB8AC3E}">
        <p14:creationId xmlns:p14="http://schemas.microsoft.com/office/powerpoint/2010/main" val="627907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3" name="Picture 2" descr="rev 2 jesus-john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78" y="0"/>
            <a:ext cx="9205366" cy="5877272"/>
          </a:xfrm>
          <a:prstGeom prst="rect">
            <a:avLst/>
          </a:prstGeom>
        </p:spPr>
      </p:pic>
      <p:sp>
        <p:nvSpPr>
          <p:cNvPr id="111618" name="Rectangle 2"/>
          <p:cNvSpPr>
            <a:spLocks noGrp="1" noChangeArrowheads="1"/>
          </p:cNvSpPr>
          <p:nvPr>
            <p:ph type="ctrTitle"/>
          </p:nvPr>
        </p:nvSpPr>
        <p:spPr>
          <a:xfrm>
            <a:off x="0" y="5609502"/>
            <a:ext cx="9144000" cy="980728"/>
          </a:xfrm>
          <a:solidFill>
            <a:schemeClr val="tx1"/>
          </a:solidFill>
        </p:spPr>
        <p:txBody>
          <a:bodyPr/>
          <a:lstStyle/>
          <a:p>
            <a:r>
              <a:rPr lang="en-US" b="1" dirty="0">
                <a:latin typeface="Arial" charset="0"/>
                <a:ea typeface="ＭＳ Ｐゴシック" charset="0"/>
              </a:rPr>
              <a:t>What does </a:t>
            </a:r>
            <a:r>
              <a:rPr lang="en-US" b="1" dirty="0">
                <a:solidFill>
                  <a:srgbClr val="FFFF00"/>
                </a:solidFill>
                <a:latin typeface="Arial" charset="0"/>
                <a:ea typeface="ＭＳ Ｐゴシック" charset="0"/>
              </a:rPr>
              <a:t>Jesus</a:t>
            </a:r>
            <a:r>
              <a:rPr lang="en-US" b="1" dirty="0">
                <a:latin typeface="Arial" charset="0"/>
                <a:ea typeface="ＭＳ Ｐゴシック" charset="0"/>
              </a:rPr>
              <a:t> think of you?</a:t>
            </a:r>
          </a:p>
        </p:txBody>
      </p:sp>
    </p:spTree>
    <p:extLst>
      <p:ext uri="{BB962C8B-B14F-4D97-AF65-F5344CB8AC3E}">
        <p14:creationId xmlns:p14="http://schemas.microsoft.com/office/powerpoint/2010/main" val="15261285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252632" cy="6858001"/>
          </a:xfrm>
          <a:prstGeom prst="rect">
            <a:avLst/>
          </a:prstGeom>
        </p:spPr>
      </p:pic>
      <p:sp>
        <p:nvSpPr>
          <p:cNvPr id="111618" name="Rectangle 2"/>
          <p:cNvSpPr>
            <a:spLocks noGrp="1" noChangeArrowheads="1"/>
          </p:cNvSpPr>
          <p:nvPr>
            <p:ph type="ctrTitle"/>
          </p:nvPr>
        </p:nvSpPr>
        <p:spPr>
          <a:xfrm>
            <a:off x="0" y="4723"/>
            <a:ext cx="9144000" cy="2952436"/>
          </a:xfrm>
        </p:spPr>
        <p:txBody>
          <a:bodyPr/>
          <a:lstStyle/>
          <a:p>
            <a:pPr lvl="1"/>
            <a:r>
              <a:rPr lang="en-US" b="1" dirty="0">
                <a:effectLst>
                  <a:glow rad="177800">
                    <a:schemeClr val="tx1"/>
                  </a:glow>
                </a:effectLst>
                <a:ea typeface="ＭＳ Ｐゴシック" charset="0"/>
              </a:rPr>
              <a:t>Christ gave Philadelphia opportunities to witness (3:7-8).</a:t>
            </a:r>
            <a:br>
              <a:rPr lang="en-US" b="1" dirty="0">
                <a:effectLst>
                  <a:glow rad="177800">
                    <a:schemeClr val="tx1"/>
                  </a:glow>
                </a:effectLst>
                <a:ea typeface="ＭＳ Ｐゴシック" charset="0"/>
              </a:rPr>
            </a:b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10020606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hidden="1"/>
          <p:cNvSpPr>
            <a:spLocks noGrp="1" noChangeArrowheads="1"/>
          </p:cNvSpPr>
          <p:nvPr>
            <p:ph type="title"/>
          </p:nvPr>
        </p:nvSpPr>
        <p:spPr/>
        <p:txBody>
          <a:bodyPr/>
          <a:lstStyle/>
          <a:p>
            <a:r>
              <a:rPr lang="en-US">
                <a:solidFill>
                  <a:schemeClr val="bg1"/>
                </a:solidFill>
              </a:rPr>
              <a:t>Philadelphia view to south from acropolis</a:t>
            </a:r>
          </a:p>
        </p:txBody>
      </p:sp>
      <p:pic>
        <p:nvPicPr>
          <p:cNvPr id="13315" name="Picture 3" descr="Philadelphia view to south from acropolis, tb n0108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3316" name="Text Box 4"/>
          <p:cNvSpPr txBox="1">
            <a:spLocks noChangeArrowheads="1"/>
          </p:cNvSpPr>
          <p:nvPr/>
        </p:nvSpPr>
        <p:spPr bwMode="auto">
          <a:xfrm>
            <a:off x="15875" y="6400800"/>
            <a:ext cx="9128125" cy="457200"/>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pPr>
            <a:r>
              <a:rPr lang="en-US" sz="2400" dirty="0">
                <a:solidFill>
                  <a:srgbClr val="FFFFFF"/>
                </a:solidFill>
                <a:latin typeface="Arial" charset="0"/>
                <a:ea typeface="ＭＳ Ｐゴシック" charset="0"/>
              </a:rPr>
              <a:t>Philadelphia view to south from acropolis</a:t>
            </a:r>
          </a:p>
        </p:txBody>
      </p:sp>
      <p:sp>
        <p:nvSpPr>
          <p:cNvPr id="5" name="Text Box 4"/>
          <p:cNvSpPr txBox="1">
            <a:spLocks noChangeArrowheads="1"/>
          </p:cNvSpPr>
          <p:nvPr/>
        </p:nvSpPr>
        <p:spPr bwMode="auto">
          <a:xfrm>
            <a:off x="-31161" y="-60638"/>
            <a:ext cx="9238365" cy="2213011"/>
          </a:xfrm>
          <a:prstGeom prst="rect">
            <a:avLst/>
          </a:prstGeom>
          <a:solidFill>
            <a:schemeClr val="tx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fontAlgn="base">
              <a:spcBef>
                <a:spcPct val="0"/>
              </a:spcBef>
              <a:spcAft>
                <a:spcPct val="0"/>
              </a:spcAft>
            </a:pPr>
            <a:r>
              <a:rPr lang="en-US" sz="3200" b="1" dirty="0">
                <a:solidFill>
                  <a:srgbClr val="FFFFFF"/>
                </a:solidFill>
                <a:latin typeface="Arial" charset="0"/>
                <a:ea typeface="ＭＳ Ｐゴシック" charset="0"/>
              </a:rPr>
              <a:t>Founded by </a:t>
            </a:r>
            <a:r>
              <a:rPr lang="en-US" sz="3200" b="1" dirty="0" err="1">
                <a:solidFill>
                  <a:srgbClr val="FFFFFF"/>
                </a:solidFill>
                <a:latin typeface="Arial" charset="0"/>
                <a:ea typeface="ＭＳ Ｐゴシック" charset="0"/>
              </a:rPr>
              <a:t>Eumenes</a:t>
            </a:r>
            <a:r>
              <a:rPr lang="en-US" sz="3200" b="1" dirty="0">
                <a:solidFill>
                  <a:srgbClr val="FFFFFF"/>
                </a:solidFill>
                <a:latin typeface="Arial" charset="0"/>
                <a:ea typeface="ＭＳ Ｐゴシック" charset="0"/>
              </a:rPr>
              <a:t> II, king of Pergamum, </a:t>
            </a:r>
            <a:br>
              <a:rPr lang="en-US" sz="3200" b="1" dirty="0">
                <a:solidFill>
                  <a:srgbClr val="FFFFFF"/>
                </a:solidFill>
                <a:latin typeface="Arial" charset="0"/>
                <a:ea typeface="ＭＳ Ｐゴシック" charset="0"/>
              </a:rPr>
            </a:br>
            <a:r>
              <a:rPr lang="en-US" sz="3200" b="1" dirty="0">
                <a:solidFill>
                  <a:srgbClr val="FFFFFF"/>
                </a:solidFill>
                <a:latin typeface="Arial" charset="0"/>
                <a:ea typeface="ＭＳ Ｐゴシック" charset="0"/>
              </a:rPr>
              <a:t>or his brother, </a:t>
            </a:r>
            <a:r>
              <a:rPr lang="en-US" sz="3200" b="1" dirty="0" err="1">
                <a:solidFill>
                  <a:srgbClr val="FFFFFF"/>
                </a:solidFill>
                <a:latin typeface="Arial" charset="0"/>
                <a:ea typeface="ＭＳ Ｐゴシック" charset="0"/>
              </a:rPr>
              <a:t>Attalus</a:t>
            </a:r>
            <a:r>
              <a:rPr lang="en-US" sz="3200" b="1" dirty="0">
                <a:solidFill>
                  <a:srgbClr val="FFFFFF"/>
                </a:solidFill>
                <a:latin typeface="Arial" charset="0"/>
                <a:ea typeface="ＭＳ Ｐゴシック" charset="0"/>
              </a:rPr>
              <a:t> II </a:t>
            </a:r>
            <a:r>
              <a:rPr lang="en-US" sz="3200" b="1" dirty="0" err="1">
                <a:solidFill>
                  <a:srgbClr val="FFFFFF"/>
                </a:solidFill>
                <a:latin typeface="Arial" charset="0"/>
                <a:ea typeface="ＭＳ Ｐゴシック" charset="0"/>
              </a:rPr>
              <a:t>Philadelphus</a:t>
            </a:r>
            <a:r>
              <a:rPr lang="en-US" sz="3200" b="1" dirty="0">
                <a:solidFill>
                  <a:srgbClr val="FFFFFF"/>
                </a:solidFill>
                <a:latin typeface="Arial" charset="0"/>
                <a:ea typeface="ＭＳ Ｐゴシック" charset="0"/>
              </a:rPr>
              <a:t> </a:t>
            </a:r>
            <a:br>
              <a:rPr lang="en-US" sz="3200" b="1" dirty="0">
                <a:solidFill>
                  <a:srgbClr val="FFFFFF"/>
                </a:solidFill>
                <a:latin typeface="Arial" charset="0"/>
                <a:ea typeface="ＭＳ Ｐゴシック" charset="0"/>
              </a:rPr>
            </a:br>
            <a:r>
              <a:rPr lang="en-US" sz="3200" b="1" dirty="0">
                <a:solidFill>
                  <a:srgbClr val="FFFFFF"/>
                </a:solidFill>
                <a:latin typeface="Arial" charset="0"/>
                <a:ea typeface="ＭＳ Ｐゴシック" charset="0"/>
              </a:rPr>
              <a:t>(reigned 159-138 BC), </a:t>
            </a:r>
            <a:br>
              <a:rPr lang="en-US" sz="3200" b="1" dirty="0">
                <a:solidFill>
                  <a:srgbClr val="FFFFFF"/>
                </a:solidFill>
                <a:latin typeface="Arial" charset="0"/>
                <a:ea typeface="ＭＳ Ｐゴシック" charset="0"/>
              </a:rPr>
            </a:br>
            <a:r>
              <a:rPr lang="en-US" sz="3200" b="1" dirty="0">
                <a:solidFill>
                  <a:srgbClr val="FFFFFF"/>
                </a:solidFill>
                <a:latin typeface="Arial" charset="0"/>
                <a:ea typeface="ＭＳ Ｐゴシック" charset="0"/>
              </a:rPr>
              <a:t>meaning "lover of his brother"</a:t>
            </a:r>
          </a:p>
        </p:txBody>
      </p:sp>
    </p:spTree>
    <p:extLst>
      <p:ext uri="{BB962C8B-B14F-4D97-AF65-F5344CB8AC3E}">
        <p14:creationId xmlns:p14="http://schemas.microsoft.com/office/powerpoint/2010/main" val="1087200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Trailes</a:t>
            </a:r>
          </a:p>
        </p:txBody>
      </p:sp>
      <p:sp>
        <p:nvSpPr>
          <p:cNvPr id="24" name="TextBox 23"/>
          <p:cNvSpPr txBox="1"/>
          <p:nvPr/>
        </p:nvSpPr>
        <p:spPr>
          <a:xfrm>
            <a:off x="3708400" y="4983163"/>
            <a:ext cx="129540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Nysa</a:t>
            </a:r>
          </a:p>
        </p:txBody>
      </p:sp>
      <p:sp>
        <p:nvSpPr>
          <p:cNvPr id="778244" name="Title 1"/>
          <p:cNvSpPr>
            <a:spLocks noGrp="1"/>
          </p:cNvSpPr>
          <p:nvPr>
            <p:ph type="title"/>
          </p:nvPr>
        </p:nvSpPr>
        <p:spPr>
          <a:xfrm>
            <a:off x="-31750" y="-26988"/>
            <a:ext cx="9212263" cy="719138"/>
          </a:xfrm>
        </p:spPr>
        <p:txBody>
          <a:bodyPr/>
          <a:lstStyle/>
          <a:p>
            <a:r>
              <a:rPr lang="en-US" sz="4000" b="1" dirty="0">
                <a:latin typeface="Arial" charset="0"/>
                <a:ea typeface="ＭＳ Ｐゴシック" charset="0"/>
              </a:rPr>
              <a:t>Where was Philadelphia?</a:t>
            </a:r>
          </a:p>
        </p:txBody>
      </p:sp>
      <p:sp>
        <p:nvSpPr>
          <p:cNvPr id="8" name="TextBox 7"/>
          <p:cNvSpPr txBox="1"/>
          <p:nvPr/>
        </p:nvSpPr>
        <p:spPr>
          <a:xfrm>
            <a:off x="1042988" y="5013325"/>
            <a:ext cx="1887537"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4716463" y="4941888"/>
            <a:ext cx="1885950"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3492500" y="4292600"/>
            <a:ext cx="23907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2987675" y="3644900"/>
            <a:ext cx="16716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2268538" y="2565400"/>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00113" y="1916113"/>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827088" y="39338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Smyrna</a:t>
            </a: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Erythrae</a:t>
            </a: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Aphrodisias</a:t>
            </a: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Eumenia</a:t>
            </a: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Aezani</a:t>
            </a: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Alabanda</a:t>
            </a: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Lebedus</a:t>
            </a: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Adramyttium</a:t>
            </a: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alpha val="43137"/>
                    </a:srgbClr>
                  </a:outerShdw>
                </a:effectLst>
                <a:latin typeface="Arial"/>
                <a:ea typeface="ＭＳ Ｐゴシック" charset="0"/>
                <a:cs typeface="Arial"/>
              </a:rPr>
              <a:t>Patmos</a:t>
            </a: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8703" y="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srgbClr val="FFFFFF"/>
                </a:solidFill>
                <a:latin typeface="Arial" charset="0"/>
                <a:cs typeface="Arial" charset="0"/>
              </a:rPr>
              <a:t>345</a:t>
            </a:r>
          </a:p>
        </p:txBody>
      </p:sp>
      <p:sp>
        <p:nvSpPr>
          <p:cNvPr id="63" name="TextBox 62"/>
          <p:cNvSpPr txBox="1"/>
          <p:nvPr/>
        </p:nvSpPr>
        <p:spPr>
          <a:xfrm>
            <a:off x="5152310" y="3193517"/>
            <a:ext cx="3098766" cy="1200329"/>
          </a:xfrm>
          <a:prstGeom prst="rect">
            <a:avLst/>
          </a:prstGeom>
          <a:noFill/>
        </p:spPr>
        <p:txBody>
          <a:bodyPr wrap="square">
            <a:spAutoFit/>
          </a:bodyPr>
          <a:lstStyle/>
          <a:p>
            <a:pPr algn="ctr" defTabSz="914400" eaLnBrk="0" fontAlgn="base" hangingPunct="0">
              <a:spcBef>
                <a:spcPct val="0"/>
              </a:spcBef>
              <a:spcAft>
                <a:spcPct val="0"/>
              </a:spcAft>
              <a:defRPr/>
            </a:pPr>
            <a:r>
              <a:rPr lang="en-US" sz="3600" b="1" dirty="0">
                <a:solidFill>
                  <a:srgbClr val="FFFFFF"/>
                </a:solidFill>
                <a:effectLst>
                  <a:outerShdw blurRad="38100" dist="38100" dir="2700000" algn="tl">
                    <a:srgbClr val="000000">
                      <a:alpha val="43137"/>
                    </a:srgbClr>
                  </a:outerShdw>
                </a:effectLst>
                <a:latin typeface="Arial"/>
                <a:ea typeface="ＭＳ Ｐゴシック" charset="0"/>
                <a:cs typeface="Arial"/>
              </a:rPr>
              <a:t>"Gateway to the East"</a:t>
            </a:r>
          </a:p>
        </p:txBody>
      </p:sp>
    </p:spTree>
    <p:extLst>
      <p:ext uri="{BB962C8B-B14F-4D97-AF65-F5344CB8AC3E}">
        <p14:creationId xmlns:p14="http://schemas.microsoft.com/office/powerpoint/2010/main" val="8899285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nodeType="withGroup">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wipe(down)">
                                      <p:cBhvr>
                                        <p:cTn id="17" dur="500"/>
                                        <p:tgtEl>
                                          <p:spTgt spid="57"/>
                                        </p:tgtEl>
                                      </p:cBhvr>
                                    </p:animEffec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nodeType="afterGroup">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par>
                          <p:cTn id="24" fill="hold" nodeType="withGroup">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down)">
                                      <p:cBhvr>
                                        <p:cTn id="27" dur="500"/>
                                        <p:tgtEl>
                                          <p:spTgt spid="59"/>
                                        </p:tgtEl>
                                      </p:cBhvr>
                                    </p:animEffect>
                                  </p:childTnLst>
                                </p:cTn>
                              </p:par>
                            </p:childTnLst>
                          </p:cTn>
                        </p:par>
                        <p:par>
                          <p:cTn id="28" fill="hold" nodeType="afterGroup">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nodeType="afterGroup">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nodeType="withGroup">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left)">
                                      <p:cBhvr>
                                        <p:cTn id="37" dur="500"/>
                                        <p:tgtEl>
                                          <p:spTgt spid="60"/>
                                        </p:tgtEl>
                                      </p:cBhvr>
                                    </p:animEffect>
                                  </p:childTnLst>
                                </p:cTn>
                              </p:par>
                            </p:childTnLst>
                          </p:cTn>
                        </p:par>
                        <p:par>
                          <p:cTn id="38" fill="hold" nodeType="afterGroup">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par>
                          <p:cTn id="41" fill="hold" nodeType="afterGroup">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par>
                          <p:cTn id="44" fill="hold" nodeType="withGroup">
                            <p:stCondLst>
                              <p:cond delay="2000"/>
                            </p:stCondLst>
                            <p:childTnLst>
                              <p:par>
                                <p:cTn id="45" presetID="22" presetClass="entr" presetSubtype="1" fill="hold" grpId="0" nodeType="after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up)">
                                      <p:cBhvr>
                                        <p:cTn id="47" dur="500"/>
                                        <p:tgtEl>
                                          <p:spTgt spid="61"/>
                                        </p:tgtEl>
                                      </p:cBhvr>
                                    </p:animEffect>
                                  </p:childTnLst>
                                </p:cTn>
                              </p:par>
                            </p:childTnLst>
                          </p:cTn>
                        </p:par>
                        <p:par>
                          <p:cTn id="48" fill="hold" nodeType="afterGroup">
                            <p:stCondLst>
                              <p:cond delay="2500"/>
                            </p:stCondLst>
                            <p:childTnLst>
                              <p:par>
                                <p:cTn id="49" presetID="1"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par>
                          <p:cTn id="51" fill="hold" nodeType="afterGroup">
                            <p:stCondLst>
                              <p:cond delay="2500"/>
                            </p:stCondLst>
                            <p:childTnLst>
                              <p:par>
                                <p:cTn id="52" presetID="1" presetClass="entr" presetSubtype="0"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childTnLst>
                                </p:cTn>
                              </p:par>
                            </p:childTnLst>
                          </p:cTn>
                        </p:par>
                        <p:par>
                          <p:cTn id="54" fill="hold" nodeType="withGroup">
                            <p:stCondLst>
                              <p:cond delay="2500"/>
                            </p:stCondLst>
                            <p:childTnLst>
                              <p:par>
                                <p:cTn id="55" presetID="22" presetClass="entr" presetSubtype="1" fill="hold" grpId="0" nodeType="afterEffect">
                                  <p:stCondLst>
                                    <p:cond delay="0"/>
                                  </p:stCondLst>
                                  <p:childTnLst>
                                    <p:set>
                                      <p:cBhvr>
                                        <p:cTn id="56" dur="1" fill="hold">
                                          <p:stCondLst>
                                            <p:cond delay="0"/>
                                          </p:stCondLst>
                                        </p:cTn>
                                        <p:tgtEl>
                                          <p:spTgt spid="62"/>
                                        </p:tgtEl>
                                        <p:attrNameLst>
                                          <p:attrName>style.visibility</p:attrName>
                                        </p:attrNameLst>
                                      </p:cBhvr>
                                      <p:to>
                                        <p:strVal val="visible"/>
                                      </p:to>
                                    </p:set>
                                    <p:animEffect transition="in" filter="wipe(up)">
                                      <p:cBhvr>
                                        <p:cTn id="57" dur="500"/>
                                        <p:tgtEl>
                                          <p:spTgt spid="62"/>
                                        </p:tgtEl>
                                      </p:cBhvr>
                                    </p:animEffect>
                                  </p:childTnLst>
                                </p:cTn>
                              </p:par>
                            </p:childTnLst>
                          </p:cTn>
                        </p:par>
                        <p:par>
                          <p:cTn id="58" fill="hold" nodeType="afterGroup">
                            <p:stCondLst>
                              <p:cond delay="3000"/>
                            </p:stCondLst>
                            <p:childTnLst>
                              <p:par>
                                <p:cTn id="59" presetID="1" presetClass="entr" presetSubtype="0"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childTnLst>
                          </p:cTn>
                        </p:par>
                        <p:par>
                          <p:cTn id="61" fill="hold" nodeType="afterGroup">
                            <p:stCondLst>
                              <p:cond delay="3000"/>
                            </p:stCondLst>
                            <p:childTnLst>
                              <p:par>
                                <p:cTn id="62" presetID="1" presetClass="entr" presetSubtype="0"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childTnLst>
                                </p:cTn>
                              </p:par>
                            </p:childTnLst>
                          </p:cTn>
                        </p:par>
                        <p:par>
                          <p:cTn id="64" fill="hold" nodeType="afterGroup">
                            <p:stCondLst>
                              <p:cond delay="3000"/>
                            </p:stCondLst>
                            <p:childTnLst>
                              <p:par>
                                <p:cTn id="65" presetID="1" presetClass="entr" presetSubtype="0"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childTnLst>
                          </p:cTn>
                        </p:par>
                        <p:par>
                          <p:cTn id="67" fill="hold" nodeType="afterGroup">
                            <p:stCondLst>
                              <p:cond delay="3000"/>
                            </p:stCondLst>
                            <p:childTnLst>
                              <p:par>
                                <p:cTn id="68" presetID="1" presetClass="entr" presetSubtype="0" fill="hold" grpId="0" nodeType="afterEffect">
                                  <p:stCondLst>
                                    <p:cond delay="0"/>
                                  </p:stCondLst>
                                  <p:childTnLst>
                                    <p:set>
                                      <p:cBhvr>
                                        <p:cTn id="69" dur="1" fill="hold">
                                          <p:stCondLst>
                                            <p:cond delay="0"/>
                                          </p:stCondLst>
                                        </p:cTn>
                                        <p:tgtEl>
                                          <p:spTgt spid="10"/>
                                        </p:tgtEl>
                                        <p:attrNameLst>
                                          <p:attrName>style.visibility</p:attrName>
                                        </p:attrNameLst>
                                      </p:cBhvr>
                                      <p:to>
                                        <p:strVal val="visible"/>
                                      </p:to>
                                    </p:set>
                                  </p:childTnLst>
                                </p:cTn>
                              </p:par>
                            </p:childTnLst>
                          </p:cTn>
                        </p:par>
                        <p:par>
                          <p:cTn id="70" fill="hold">
                            <p:stCondLst>
                              <p:cond delay="3000"/>
                            </p:stCondLst>
                            <p:childTnLst>
                              <p:par>
                                <p:cTn id="71" presetID="1" presetClass="entr" presetSubtype="0" fill="hold" grpId="0" nodeType="afterEffect">
                                  <p:stCondLst>
                                    <p:cond delay="0"/>
                                  </p:stCondLst>
                                  <p:childTnLst>
                                    <p:set>
                                      <p:cBhvr>
                                        <p:cTn id="72"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5" grpId="0" animBg="1"/>
      <p:bldP spid="9" grpId="0" animBg="1"/>
      <p:bldP spid="11" grpId="0" animBg="1"/>
      <p:bldP spid="13" grpId="0" animBg="1"/>
      <p:bldP spid="15" grpId="0" animBg="1"/>
      <p:bldP spid="17" grpId="0" animBg="1"/>
      <p:bldP spid="19" grpId="0" animBg="1"/>
      <p:bldP spid="63"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0769"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825"/>
            <a:chOff x="3059832" y="2348880"/>
            <a:chExt cx="2664304" cy="2664312"/>
          </a:xfrm>
        </p:grpSpPr>
        <p:sp>
          <p:nvSpPr>
            <p:cNvPr id="800795" name="Oval Callout 2"/>
            <p:cNvSpPr>
              <a:spLocks noChangeArrowheads="1"/>
            </p:cNvSpPr>
            <p:nvPr/>
          </p:nvSpPr>
          <p:spPr bwMode="auto">
            <a:xfrm>
              <a:off x="3059832" y="2348880"/>
              <a:ext cx="2664304" cy="2664312"/>
            </a:xfrm>
            <a:prstGeom prst="wedgeEllipseCallout">
              <a:avLst>
                <a:gd name="adj1" fmla="val 107778"/>
                <a:gd name="adj2" fmla="val 57255"/>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709309"/>
              <a:ext cx="2448495" cy="1938691"/>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Holy and true, holds the key of David</a:t>
              </a:r>
            </a:p>
          </p:txBody>
        </p:sp>
      </p:grpSp>
      <p:sp>
        <p:nvSpPr>
          <p:cNvPr id="800775"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Philadelphia (Rev. 3:7-13)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1"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prstClr val="white"/>
                </a:solidFill>
                <a:latin typeface="Arial" charset="0"/>
                <a:cs typeface="Arial" charset="0"/>
              </a:rPr>
              <a:t>359</a:t>
            </a:r>
          </a:p>
        </p:txBody>
      </p:sp>
    </p:spTree>
    <p:extLst>
      <p:ext uri="{BB962C8B-B14F-4D97-AF65-F5344CB8AC3E}">
        <p14:creationId xmlns:p14="http://schemas.microsoft.com/office/powerpoint/2010/main" val="3142749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3 philadelphia key_unlocking.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512" y="3081"/>
            <a:ext cx="6912768" cy="6854920"/>
          </a:xfrm>
          <a:prstGeom prst="rect">
            <a:avLst/>
          </a:prstGeom>
        </p:spPr>
      </p:pic>
      <p:sp>
        <p:nvSpPr>
          <p:cNvPr id="841730" name="Rectangle 2"/>
          <p:cNvSpPr>
            <a:spLocks noGrp="1" noChangeArrowheads="1"/>
          </p:cNvSpPr>
          <p:nvPr>
            <p:ph type="title"/>
          </p:nvPr>
        </p:nvSpPr>
        <p:spPr>
          <a:xfrm>
            <a:off x="5653841" y="0"/>
            <a:ext cx="3490159" cy="6770513"/>
          </a:xfrm>
          <a:effectLst/>
        </p:spPr>
        <p:txBody>
          <a:bodyPr>
            <a:normAutofit/>
          </a:bodyPr>
          <a:lstStyle/>
          <a:p>
            <a:pPr>
              <a:defRPr/>
            </a:pPr>
            <a:r>
              <a:rPr lang="en-US" sz="3600" b="1" dirty="0">
                <a:effectLst>
                  <a:glow rad="165100">
                    <a:schemeClr val="tx1"/>
                  </a:glow>
                </a:effectLst>
                <a:ea typeface="ＭＳ Ｐゴシック" charset="0"/>
              </a:rPr>
              <a:t>"This is the message from the one who is </a:t>
            </a:r>
            <a:r>
              <a:rPr lang="en-US" sz="3600" b="1" dirty="0">
                <a:solidFill>
                  <a:srgbClr val="FFFF00"/>
                </a:solidFill>
                <a:effectLst>
                  <a:glow rad="165100">
                    <a:schemeClr val="tx1"/>
                  </a:glow>
                </a:effectLst>
                <a:ea typeface="ＭＳ Ｐゴシック" charset="0"/>
              </a:rPr>
              <a:t>holy and true</a:t>
            </a:r>
            <a:r>
              <a:rPr lang="en-US" sz="3600" b="1" dirty="0">
                <a:effectLst>
                  <a:glow rad="165100">
                    <a:schemeClr val="tx1"/>
                  </a:glow>
                </a:effectLst>
                <a:ea typeface="ＭＳ Ｐゴシック" charset="0"/>
              </a:rPr>
              <a:t>, the one who </a:t>
            </a:r>
            <a:r>
              <a:rPr lang="en-US" sz="3600" b="1" dirty="0">
                <a:solidFill>
                  <a:srgbClr val="FFFF00"/>
                </a:solidFill>
                <a:effectLst>
                  <a:glow rad="165100">
                    <a:schemeClr val="tx1"/>
                  </a:glow>
                </a:effectLst>
                <a:ea typeface="ＭＳ Ｐゴシック" charset="0"/>
              </a:rPr>
              <a:t>has the key of David</a:t>
            </a:r>
            <a:r>
              <a:rPr lang="en-US" sz="3600" b="1" dirty="0">
                <a:effectLst>
                  <a:glow rad="165100">
                    <a:schemeClr val="tx1"/>
                  </a:glow>
                </a:effectLst>
                <a:ea typeface="ＭＳ Ｐゴシック" charset="0"/>
              </a:rPr>
              <a:t>" </a:t>
            </a:r>
            <a:br>
              <a:rPr lang="en-US" sz="3600" b="1" dirty="0">
                <a:effectLst>
                  <a:glow rad="165100">
                    <a:schemeClr val="tx1"/>
                  </a:glow>
                </a:effectLst>
                <a:ea typeface="ＭＳ Ｐゴシック" charset="0"/>
              </a:rPr>
            </a:br>
            <a:r>
              <a:rPr lang="en-US" sz="3600" b="1" dirty="0">
                <a:effectLst>
                  <a:glow rad="165100">
                    <a:schemeClr val="tx1"/>
                  </a:glow>
                </a:effectLst>
                <a:ea typeface="ＭＳ Ｐゴシック" charset="0"/>
              </a:rPr>
              <a:t>(3:7b NLT</a:t>
            </a:r>
            <a:r>
              <a:rPr lang="en-US" b="1" dirty="0">
                <a:effectLst>
                  <a:glow rad="165100">
                    <a:schemeClr val="tx1"/>
                  </a:glow>
                </a:effectLst>
                <a:ea typeface="ＭＳ Ｐゴシック" charset="0"/>
              </a:rPr>
              <a:t>)</a:t>
            </a:r>
            <a:endParaRPr lang="en-US" sz="3600" b="1" dirty="0">
              <a:effectLst>
                <a:glow rad="165100">
                  <a:schemeClr val="tx1"/>
                </a:glow>
              </a:effectLst>
              <a:ea typeface="ＭＳ Ｐゴシック" charset="0"/>
            </a:endParaRPr>
          </a:p>
        </p:txBody>
      </p:sp>
    </p:spTree>
    <p:extLst>
      <p:ext uri="{BB962C8B-B14F-4D97-AF65-F5344CB8AC3E}">
        <p14:creationId xmlns:p14="http://schemas.microsoft.com/office/powerpoint/2010/main" val="1537983281"/>
      </p:ext>
    </p:extLst>
  </p:cSld>
  <p:clrMapOvr>
    <a:overrideClrMapping bg1="lt1" tx1="dk1" bg2="lt2" tx2="dk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Key hole.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125913"/>
            <a:ext cx="4972958" cy="3732087"/>
          </a:xfrm>
          <a:prstGeom prst="rect">
            <a:avLst/>
          </a:prstGeom>
        </p:spPr>
      </p:pic>
      <p:pic>
        <p:nvPicPr>
          <p:cNvPr id="5" name="Picture 4" descr="keys-copy.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 y="0"/>
            <a:ext cx="4972959" cy="3319215"/>
          </a:xfrm>
          <a:prstGeom prst="rect">
            <a:avLst/>
          </a:prstGeom>
        </p:spPr>
      </p:pic>
      <p:sp>
        <p:nvSpPr>
          <p:cNvPr id="841730" name="Rectangle 2"/>
          <p:cNvSpPr>
            <a:spLocks noGrp="1" noChangeArrowheads="1"/>
          </p:cNvSpPr>
          <p:nvPr>
            <p:ph type="title"/>
          </p:nvPr>
        </p:nvSpPr>
        <p:spPr>
          <a:xfrm>
            <a:off x="4972958" y="0"/>
            <a:ext cx="4171042" cy="6858000"/>
          </a:xfrm>
          <a:effectLst/>
        </p:spPr>
        <p:txBody>
          <a:bodyPr>
            <a:normAutofit fontScale="90000"/>
          </a:bodyPr>
          <a:lstStyle/>
          <a:p>
            <a:pPr>
              <a:defRPr/>
            </a:pPr>
            <a:r>
              <a:rPr lang="en-US" sz="3600" b="1" dirty="0">
                <a:effectLst>
                  <a:glow rad="165100">
                    <a:schemeClr val="tx1"/>
                  </a:glow>
                </a:effectLst>
                <a:ea typeface="ＭＳ Ｐゴシック" charset="0"/>
              </a:rPr>
              <a:t>"I will give [</a:t>
            </a:r>
            <a:r>
              <a:rPr lang="en-US" sz="3600" b="1" dirty="0" err="1">
                <a:effectLst>
                  <a:glow rad="165100">
                    <a:schemeClr val="tx1"/>
                  </a:glow>
                </a:effectLst>
                <a:ea typeface="ＭＳ Ｐゴシック" charset="0"/>
              </a:rPr>
              <a:t>Eliakim</a:t>
            </a:r>
            <a:r>
              <a:rPr lang="en-US" sz="3600" b="1" dirty="0">
                <a:effectLst>
                  <a:glow rad="165100">
                    <a:schemeClr val="tx1"/>
                  </a:glow>
                </a:effectLst>
                <a:ea typeface="ＭＳ Ｐゴシック" charset="0"/>
              </a:rPr>
              <a:t>] the key to the house of David—the highest position in the royal court. When he opens doors, no one will be able to close them; when he closes doors, no one will be able to open them" </a:t>
            </a:r>
            <a:br>
              <a:rPr lang="en-US" sz="3600" b="1" dirty="0">
                <a:effectLst>
                  <a:glow rad="165100">
                    <a:schemeClr val="tx1"/>
                  </a:glow>
                </a:effectLst>
                <a:ea typeface="ＭＳ Ｐゴシック" charset="0"/>
              </a:rPr>
            </a:br>
            <a:r>
              <a:rPr lang="en-US" sz="3600" b="1" dirty="0">
                <a:effectLst>
                  <a:glow rad="165100">
                    <a:schemeClr val="tx1"/>
                  </a:glow>
                </a:effectLst>
                <a:ea typeface="ＭＳ Ｐゴシック" charset="0"/>
              </a:rPr>
              <a:t>(Isa. 22:22 </a:t>
            </a:r>
            <a:r>
              <a:rPr lang="en-US" sz="3100" b="1" dirty="0">
                <a:effectLst>
                  <a:glow rad="165100">
                    <a:schemeClr val="tx1"/>
                  </a:glow>
                </a:effectLst>
                <a:ea typeface="ＭＳ Ｐゴシック" charset="0"/>
              </a:rPr>
              <a:t>NLT</a:t>
            </a:r>
            <a:r>
              <a:rPr lang="en-US" b="1" dirty="0">
                <a:effectLst>
                  <a:glow rad="165100">
                    <a:schemeClr val="tx1"/>
                  </a:glow>
                </a:effectLst>
                <a:ea typeface="ＭＳ Ｐゴシック" charset="0"/>
              </a:rPr>
              <a:t>)</a:t>
            </a:r>
            <a:endParaRPr lang="en-US" sz="3600" b="1" dirty="0">
              <a:effectLst>
                <a:glow rad="165100">
                  <a:schemeClr val="tx1"/>
                </a:glow>
              </a:effectLst>
              <a:ea typeface="ＭＳ Ｐゴシック" charset="0"/>
            </a:endParaRPr>
          </a:p>
        </p:txBody>
      </p:sp>
      <p:sp>
        <p:nvSpPr>
          <p:cNvPr id="4" name="Rectangle 2"/>
          <p:cNvSpPr txBox="1">
            <a:spLocks noChangeArrowheads="1"/>
          </p:cNvSpPr>
          <p:nvPr/>
        </p:nvSpPr>
        <p:spPr>
          <a:xfrm>
            <a:off x="0" y="258286"/>
            <a:ext cx="4972958" cy="4670650"/>
          </a:xfrm>
          <a:prstGeom prst="rect">
            <a:avLst/>
          </a:prstGeom>
          <a:effectLst/>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en-US" sz="3600" b="1" dirty="0">
                <a:effectLst>
                  <a:glow rad="165100">
                    <a:prstClr val="black"/>
                  </a:glow>
                </a:effectLst>
                <a:ea typeface="ＭＳ Ｐゴシック" charset="0"/>
              </a:rPr>
              <a:t>"key" = access to David's wealth</a:t>
            </a:r>
          </a:p>
          <a:p>
            <a:pPr>
              <a:defRPr/>
            </a:pPr>
            <a:endParaRPr lang="en-US" sz="3600" b="1" dirty="0">
              <a:effectLst>
                <a:glow rad="165100">
                  <a:prstClr val="black"/>
                </a:glow>
              </a:effectLst>
              <a:ea typeface="ＭＳ Ｐゴシック" charset="0"/>
            </a:endParaRPr>
          </a:p>
          <a:p>
            <a:pPr>
              <a:defRPr/>
            </a:pPr>
            <a:r>
              <a:rPr lang="en-US" sz="3600" b="1" dirty="0">
                <a:effectLst>
                  <a:glow rad="165100">
                    <a:prstClr val="black"/>
                  </a:glow>
                </a:effectLst>
                <a:ea typeface="ＭＳ Ｐゴシック" charset="0"/>
              </a:rPr>
              <a:t>= holding spiritual treasures (e.g., opportunities for service)</a:t>
            </a:r>
          </a:p>
        </p:txBody>
      </p:sp>
    </p:spTree>
    <p:extLst>
      <p:ext uri="{BB962C8B-B14F-4D97-AF65-F5344CB8AC3E}">
        <p14:creationId xmlns:p14="http://schemas.microsoft.com/office/powerpoint/2010/main" val="32281240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228599"/>
            <a:ext cx="9144000" cy="2154523"/>
          </a:xfrm>
          <a:effectLst/>
        </p:spPr>
        <p:txBody>
          <a:bodyPr>
            <a:normAutofit/>
          </a:bodyPr>
          <a:lstStyle/>
          <a:p>
            <a:pPr>
              <a:defRPr/>
            </a:pPr>
            <a:r>
              <a:rPr lang="en-US" sz="4000" b="1" dirty="0">
                <a:effectLst>
                  <a:glow rad="165100">
                    <a:schemeClr val="tx1"/>
                  </a:glow>
                </a:effectLst>
                <a:ea typeface="ＭＳ Ｐゴシック" charset="0"/>
              </a:rPr>
              <a:t>"What he opens, no one can close; and what he closes, no one can open" (3:7c </a:t>
            </a:r>
            <a:r>
              <a:rPr lang="en-US" sz="3600" b="1" dirty="0">
                <a:effectLst>
                  <a:glow rad="165100">
                    <a:schemeClr val="tx1"/>
                  </a:glow>
                </a:effectLst>
                <a:ea typeface="ＭＳ Ｐゴシック" charset="0"/>
              </a:rPr>
              <a:t>NLT</a:t>
            </a:r>
            <a:r>
              <a:rPr lang="en-US" sz="4000" b="1" dirty="0">
                <a:effectLst>
                  <a:glow rad="165100">
                    <a:schemeClr val="tx1"/>
                  </a:glow>
                </a:effectLst>
                <a:ea typeface="ＭＳ Ｐゴシック" charset="0"/>
              </a:rPr>
              <a:t>)</a:t>
            </a:r>
          </a:p>
        </p:txBody>
      </p:sp>
      <p:pic>
        <p:nvPicPr>
          <p:cNvPr id="3" name="Picture 2"/>
          <p:cNvPicPr>
            <a:picLocks noChangeAspect="1"/>
          </p:cNvPicPr>
          <p:nvPr/>
        </p:nvPicPr>
        <p:blipFill>
          <a:blip r:embed="rId3"/>
          <a:stretch>
            <a:fillRect/>
          </a:stretch>
        </p:blipFill>
        <p:spPr>
          <a:xfrm>
            <a:off x="1658672" y="2509977"/>
            <a:ext cx="6018808" cy="4017517"/>
          </a:xfrm>
          <a:prstGeom prst="rect">
            <a:avLst/>
          </a:prstGeom>
        </p:spPr>
      </p:pic>
    </p:spTree>
    <p:extLst>
      <p:ext uri="{BB962C8B-B14F-4D97-AF65-F5344CB8AC3E}">
        <p14:creationId xmlns:p14="http://schemas.microsoft.com/office/powerpoint/2010/main" val="12326636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3 philadelphia doo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0173" y="2036254"/>
            <a:ext cx="3409950" cy="4543425"/>
          </a:xfrm>
          <a:prstGeom prst="rect">
            <a:avLst/>
          </a:prstGeom>
        </p:spPr>
      </p:pic>
      <p:sp>
        <p:nvSpPr>
          <p:cNvPr id="7" name="Rectangle 2"/>
          <p:cNvSpPr txBox="1">
            <a:spLocks noChangeArrowheads="1"/>
          </p:cNvSpPr>
          <p:nvPr/>
        </p:nvSpPr>
        <p:spPr>
          <a:xfrm>
            <a:off x="0" y="37254"/>
            <a:ext cx="9144000" cy="1328192"/>
          </a:xfrm>
          <a:prstGeom prst="rect">
            <a:avLst/>
          </a:prstGeom>
          <a:gradFill flip="none" rotWithShape="1">
            <a:gsLst>
              <a:gs pos="0">
                <a:srgbClr val="008000"/>
              </a:gs>
              <a:gs pos="100000">
                <a:schemeClr val="tx1"/>
              </a:gs>
            </a:gsLst>
            <a:path path="rect">
              <a:fillToRect l="50000" t="50000" r="50000" b="50000"/>
            </a:path>
            <a:tileRect/>
          </a:gradFill>
          <a:effectLst>
            <a:outerShdw blurRad="63500" dist="35921" dir="2700000" algn="ctr" rotWithShape="0">
              <a:schemeClr val="tx2">
                <a:alpha val="74998"/>
              </a:schemeClr>
            </a:outerShdw>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en-US" sz="3200" b="1" dirty="0"/>
              <a:t>Commendation: He gave them opportunities based on their faithfulness (3:8).</a:t>
            </a:r>
            <a:endParaRPr lang="en-US" sz="3200" b="1" dirty="0">
              <a:solidFill>
                <a:prstClr val="white"/>
              </a:solidFill>
              <a:ea typeface="ＭＳ Ｐゴシック" charset="0"/>
            </a:endParaRPr>
          </a:p>
        </p:txBody>
      </p:sp>
      <p:sp>
        <p:nvSpPr>
          <p:cNvPr id="841730" name="Rectangle 2"/>
          <p:cNvSpPr>
            <a:spLocks noGrp="1" noChangeArrowheads="1"/>
          </p:cNvSpPr>
          <p:nvPr>
            <p:ph type="title"/>
          </p:nvPr>
        </p:nvSpPr>
        <p:spPr>
          <a:xfrm>
            <a:off x="3409700" y="1669925"/>
            <a:ext cx="5687865" cy="5188075"/>
          </a:xfrm>
          <a:effectLst>
            <a:outerShdw blurRad="63500" dist="35921" dir="2700000" algn="ctr" rotWithShape="0">
              <a:schemeClr val="tx2">
                <a:alpha val="74998"/>
              </a:schemeClr>
            </a:outerShdw>
          </a:effectLst>
        </p:spPr>
        <p:txBody>
          <a:bodyPr>
            <a:normAutofit/>
          </a:bodyPr>
          <a:lstStyle/>
          <a:p>
            <a:pPr>
              <a:defRPr/>
            </a:pPr>
            <a:r>
              <a:rPr lang="en-US" sz="3600" b="1" dirty="0">
                <a:solidFill>
                  <a:prstClr val="white"/>
                </a:solidFill>
                <a:ea typeface="ＭＳ Ｐゴシック" charset="0"/>
              </a:rPr>
              <a:t>"I know all the things you do, and I have opened a door for you that no one can close. You have little strength, yet you obeyed my word and did not deny me" (3:8 </a:t>
            </a:r>
            <a:r>
              <a:rPr lang="en-US" sz="3200" b="1" dirty="0">
                <a:solidFill>
                  <a:prstClr val="white"/>
                </a:solidFill>
                <a:ea typeface="ＭＳ Ｐゴシック" charset="0"/>
              </a:rPr>
              <a:t>NLT</a:t>
            </a:r>
            <a:r>
              <a:rPr lang="en-US" sz="3600" b="1" dirty="0">
                <a:solidFill>
                  <a:prstClr val="white"/>
                </a:solidFill>
                <a:ea typeface="ＭＳ Ｐゴシック" charset="0"/>
              </a:rPr>
              <a:t>).</a:t>
            </a:r>
          </a:p>
        </p:txBody>
      </p:sp>
    </p:spTree>
    <p:extLst>
      <p:ext uri="{BB962C8B-B14F-4D97-AF65-F5344CB8AC3E}">
        <p14:creationId xmlns:p14="http://schemas.microsoft.com/office/powerpoint/2010/main" val="3535279063"/>
      </p:ext>
    </p:extLst>
  </p:cSld>
  <p:clrMapOvr>
    <a:overrideClrMapping bg1="lt1" tx1="dk1" bg2="lt2" tx2="dk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0769"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825"/>
            <a:chOff x="3059832" y="2348880"/>
            <a:chExt cx="2664304" cy="2664312"/>
          </a:xfrm>
        </p:grpSpPr>
        <p:sp>
          <p:nvSpPr>
            <p:cNvPr id="800795" name="Oval Callout 2"/>
            <p:cNvSpPr>
              <a:spLocks noChangeArrowheads="1"/>
            </p:cNvSpPr>
            <p:nvPr/>
          </p:nvSpPr>
          <p:spPr bwMode="auto">
            <a:xfrm>
              <a:off x="3059832" y="2348880"/>
              <a:ext cx="2664304" cy="2664312"/>
            </a:xfrm>
            <a:prstGeom prst="wedgeEllipseCallout">
              <a:avLst>
                <a:gd name="adj1" fmla="val 107778"/>
                <a:gd name="adj2" fmla="val 57255"/>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7" name="TextBox 26"/>
            <p:cNvSpPr txBox="1"/>
            <p:nvPr/>
          </p:nvSpPr>
          <p:spPr>
            <a:xfrm>
              <a:off x="3204234" y="2709309"/>
              <a:ext cx="2448495" cy="1938691"/>
            </a:xfrm>
            <a:prstGeom prst="rect">
              <a:avLst/>
            </a:prstGeom>
            <a:noFill/>
            <a:ln>
              <a:noFill/>
            </a:ln>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Christ:</a:t>
              </a:r>
              <a:b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br>
              <a:endPar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endParaRP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Holy and true, holds the key of David</a:t>
              </a:r>
            </a:p>
          </p:txBody>
        </p:sp>
      </p:grpSp>
      <p:grpSp>
        <p:nvGrpSpPr>
          <p:cNvPr id="7" name="Group 6"/>
          <p:cNvGrpSpPr>
            <a:grpSpLocks/>
          </p:cNvGrpSpPr>
          <p:nvPr/>
        </p:nvGrpSpPr>
        <p:grpSpPr bwMode="auto">
          <a:xfrm>
            <a:off x="2913063" y="2276475"/>
            <a:ext cx="2954337" cy="2808288"/>
            <a:chOff x="2983932" y="2348880"/>
            <a:chExt cx="2963986" cy="2664296"/>
          </a:xfrm>
        </p:grpSpPr>
        <p:sp>
          <p:nvSpPr>
            <p:cNvPr id="800793"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prstClr val="black"/>
                </a:solidFill>
                <a:latin typeface="Comic Sans MS" charset="0"/>
                <a:ea typeface="ＭＳ Ｐゴシック" charset="0"/>
                <a:cs typeface="ＭＳ Ｐゴシック" charset="0"/>
              </a:endParaRPr>
            </a:p>
          </p:txBody>
        </p:sp>
        <p:sp>
          <p:nvSpPr>
            <p:cNvPr id="25" name="TextBox 24"/>
            <p:cNvSpPr txBox="1"/>
            <p:nvPr/>
          </p:nvSpPr>
          <p:spPr>
            <a:xfrm>
              <a:off x="2983932" y="2419667"/>
              <a:ext cx="2963986" cy="218987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Commendation:</a:t>
              </a:r>
            </a:p>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Deeds, keeps Christ</a:t>
              </a:r>
              <a:r>
                <a:rPr lang="fr-FR" sz="2400" b="1" dirty="0">
                  <a:solidFill>
                    <a:prstClr val="white"/>
                  </a:solidFill>
                  <a:effectLst>
                    <a:outerShdw blurRad="38100" dist="38100" dir="2700000" algn="tl">
                      <a:srgbClr val="000000">
                        <a:alpha val="43137"/>
                      </a:srgbClr>
                    </a:outerShdw>
                  </a:effectLst>
                  <a:latin typeface="Arial"/>
                  <a:ea typeface="ＭＳ Ｐゴシック" charset="0"/>
                  <a:cs typeface="Arial"/>
                </a:rPr>
                <a:t>'</a:t>
              </a: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 word and does not deny His name, endures patiently</a:t>
              </a:r>
            </a:p>
          </p:txBody>
        </p:sp>
      </p:grpSp>
      <p:sp>
        <p:nvSpPr>
          <p:cNvPr id="800775"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Philadelphia (Rev. 3:7-13)</a:t>
            </a:r>
          </a:p>
        </p:txBody>
      </p:sp>
      <p:sp>
        <p:nvSpPr>
          <p:cNvPr id="8" name="TextBox 7"/>
          <p:cNvSpPr txBox="1"/>
          <p:nvPr/>
        </p:nvSpPr>
        <p:spPr>
          <a:xfrm>
            <a:off x="107950" y="5013325"/>
            <a:ext cx="1885950"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srgbClr val="FFFF00"/>
                </a:solidFill>
                <a:effectLst>
                  <a:outerShdw blurRad="38100" dist="38100" dir="2700000" algn="tl">
                    <a:srgbClr val="000000">
                      <a:alpha val="43137"/>
                    </a:srgbClr>
                  </a:outerShdw>
                </a:effectLst>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defTabSz="914400" eaLnBrk="0" fontAlgn="base" hangingPunct="0">
              <a:spcBef>
                <a:spcPct val="0"/>
              </a:spcBef>
              <a:spcAft>
                <a:spcPct val="0"/>
              </a:spcAft>
              <a:defRPr/>
            </a:pPr>
            <a:r>
              <a:rPr lang="en-US" sz="2400" b="1" dirty="0">
                <a:solidFill>
                  <a:prstClr val="white"/>
                </a:solidFill>
                <a:effectLst>
                  <a:outerShdw blurRad="38100" dist="38100" dir="2700000" algn="tl">
                    <a:srgbClr val="000000">
                      <a:alpha val="43137"/>
                    </a:srgbClr>
                  </a:outerShdw>
                </a:effectLst>
                <a:latin typeface="Arial"/>
                <a:ea typeface="ＭＳ Ｐゴシック" charset="0"/>
                <a:cs typeface="Arial"/>
              </a:rPr>
              <a:t>Smyrna</a:t>
            </a:r>
          </a:p>
        </p:txBody>
      </p:sp>
      <p:sp>
        <p:nvSpPr>
          <p:cNvPr id="31" name="Text Box 37"/>
          <p:cNvSpPr txBox="1">
            <a:spLocks noChangeArrowheads="1"/>
          </p:cNvSpPr>
          <p:nvPr/>
        </p:nvSpPr>
        <p:spPr bwMode="auto">
          <a:xfrm>
            <a:off x="8413778" y="4445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a:solidFill>
                  <a:prstClr val="white"/>
                </a:solidFill>
                <a:latin typeface="Arial" charset="0"/>
                <a:cs typeface="Arial" charset="0"/>
              </a:rPr>
              <a:t>359</a:t>
            </a:r>
          </a:p>
        </p:txBody>
      </p:sp>
    </p:spTree>
    <p:extLst>
      <p:ext uri="{BB962C8B-B14F-4D97-AF65-F5344CB8AC3E}">
        <p14:creationId xmlns:p14="http://schemas.microsoft.com/office/powerpoint/2010/main" val="3039472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8157" y="713197"/>
            <a:ext cx="9217205" cy="6144803"/>
          </a:xfrm>
          <a:prstGeom prst="rect">
            <a:avLst/>
          </a:prstGeom>
        </p:spPr>
      </p:pic>
      <p:sp>
        <p:nvSpPr>
          <p:cNvPr id="841730" name="Rectangle 2"/>
          <p:cNvSpPr>
            <a:spLocks noGrp="1" noChangeArrowheads="1"/>
          </p:cNvSpPr>
          <p:nvPr>
            <p:ph type="title"/>
          </p:nvPr>
        </p:nvSpPr>
        <p:spPr>
          <a:xfrm>
            <a:off x="0" y="228600"/>
            <a:ext cx="9144000" cy="1328192"/>
          </a:xfrm>
          <a:effectLst/>
        </p:spPr>
        <p:txBody>
          <a:bodyPr>
            <a:normAutofit fontScale="90000"/>
          </a:bodyPr>
          <a:lstStyle/>
          <a:p>
            <a:pPr>
              <a:defRPr/>
            </a:pPr>
            <a:r>
              <a:rPr lang="en-US" b="1" dirty="0">
                <a:effectLst>
                  <a:glow rad="165100">
                    <a:schemeClr val="tx1"/>
                  </a:glow>
                </a:effectLst>
                <a:ea typeface="ＭＳ Ｐゴシック" charset="0"/>
              </a:rPr>
              <a:t>Jesus has given our church many open doors for witness too!</a:t>
            </a:r>
          </a:p>
        </p:txBody>
      </p:sp>
      <p:sp>
        <p:nvSpPr>
          <p:cNvPr id="5" name="Rectangle 2"/>
          <p:cNvSpPr txBox="1">
            <a:spLocks noChangeArrowheads="1"/>
          </p:cNvSpPr>
          <p:nvPr/>
        </p:nvSpPr>
        <p:spPr bwMode="auto">
          <a:xfrm>
            <a:off x="197931" y="2632056"/>
            <a:ext cx="5113218" cy="37444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dirty="0">
                <a:solidFill>
                  <a:prstClr val="white"/>
                </a:solidFill>
                <a:effectLst>
                  <a:glow rad="165100">
                    <a:prstClr val="black"/>
                  </a:glow>
                </a:effectLst>
                <a:ea typeface="ＭＳ Ｐゴシック" charset="0"/>
              </a:rPr>
              <a:t>"…I have given you an open door that no one can shut…" </a:t>
            </a:r>
            <a:br>
              <a:rPr lang="en-US" sz="4000" b="1" dirty="0">
                <a:solidFill>
                  <a:prstClr val="white"/>
                </a:solidFill>
                <a:effectLst>
                  <a:glow rad="165100">
                    <a:prstClr val="black"/>
                  </a:glow>
                </a:effectLst>
                <a:ea typeface="ＭＳ Ｐゴシック" charset="0"/>
              </a:rPr>
            </a:br>
            <a:r>
              <a:rPr lang="en-US" sz="4000" b="1" dirty="0">
                <a:solidFill>
                  <a:prstClr val="white"/>
                </a:solidFill>
                <a:effectLst>
                  <a:glow rad="165100">
                    <a:prstClr val="black"/>
                  </a:glow>
                </a:effectLst>
                <a:ea typeface="ＭＳ Ｐゴシック" charset="0"/>
              </a:rPr>
              <a:t>(3:8 </a:t>
            </a:r>
            <a:r>
              <a:rPr lang="en-US" sz="3600" b="1" dirty="0">
                <a:solidFill>
                  <a:prstClr val="white"/>
                </a:solidFill>
                <a:effectLst>
                  <a:glow rad="165100">
                    <a:prstClr val="black"/>
                  </a:glow>
                </a:effectLst>
                <a:ea typeface="ＭＳ Ｐゴシック" charset="0"/>
              </a:rPr>
              <a:t>NLT</a:t>
            </a:r>
            <a:r>
              <a:rPr lang="en-US" sz="4000" b="1" dirty="0">
                <a:solidFill>
                  <a:prstClr val="white"/>
                </a:solidFill>
                <a:effectLst>
                  <a:glow rad="165100">
                    <a:prstClr val="black"/>
                  </a:glow>
                </a:effectLst>
                <a:ea typeface="ＭＳ Ｐゴシック" charset="0"/>
              </a:rPr>
              <a:t>)</a:t>
            </a:r>
          </a:p>
        </p:txBody>
      </p:sp>
    </p:spTree>
    <p:extLst>
      <p:ext uri="{BB962C8B-B14F-4D97-AF65-F5344CB8AC3E}">
        <p14:creationId xmlns:p14="http://schemas.microsoft.com/office/powerpoint/2010/main" val="399858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41730"/>
                                        </p:tgtEl>
                                        <p:attrNameLst>
                                          <p:attrName>style.visibility</p:attrName>
                                        </p:attrNameLst>
                                      </p:cBhvr>
                                      <p:to>
                                        <p:strVal val="visible"/>
                                      </p:to>
                                    </p:set>
                                    <p:animEffect transition="in" filter="fade">
                                      <p:cBhvr>
                                        <p:cTn id="7" dur="2000"/>
                                        <p:tgtEl>
                                          <p:spTgt spid="841730"/>
                                        </p:tgtEl>
                                      </p:cBhvr>
                                    </p:animEffect>
                                    <p:anim calcmode="lin" valueType="num">
                                      <p:cBhvr>
                                        <p:cTn id="8" dur="2000" fill="hold"/>
                                        <p:tgtEl>
                                          <p:spTgt spid="841730"/>
                                        </p:tgtEl>
                                        <p:attrNameLst>
                                          <p:attrName>ppt_w</p:attrName>
                                        </p:attrNameLst>
                                      </p:cBhvr>
                                      <p:tavLst>
                                        <p:tav tm="0" fmla="#ppt_w*sin(2.5*pi*$)">
                                          <p:val>
                                            <p:fltVal val="0"/>
                                          </p:val>
                                        </p:tav>
                                        <p:tav tm="100000">
                                          <p:val>
                                            <p:fltVal val="1"/>
                                          </p:val>
                                        </p:tav>
                                      </p:tavLst>
                                    </p:anim>
                                    <p:anim calcmode="lin" valueType="num">
                                      <p:cBhvr>
                                        <p:cTn id="9" dur="2000" fill="hold"/>
                                        <p:tgtEl>
                                          <p:spTgt spid="8417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1730" grpId="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acropolis from below, tb n010700.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paved Roman street leading to Persia, tb n010700.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D:\7 Turkey sr\Philadelphia\Philadelphia view to south from acropolis, tb n010801.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D:\7 Turkey sr\Philadelphia\Philadelphia city from acropolis, tb n010801.jpg"/>
</p:tagLst>
</file>

<file path=ppt/tags/tag13.xml><?xml version="1.0" encoding="utf-8"?>
<p:tagLst xmlns:a="http://schemas.openxmlformats.org/drawingml/2006/main" xmlns:r="http://schemas.openxmlformats.org/officeDocument/2006/relationships" xmlns:p="http://schemas.openxmlformats.org/presentationml/2006/main">
  <p:tag name="PHOTO" val="TRUE"/>
  <p:tag name="FILENAME" val="D:\7 Turkey sr\Philadelphia\Philadelphia Church of St John columns2, tb n010801.jpg"/>
</p:tagLst>
</file>

<file path=ppt/tags/tag14.xml><?xml version="1.0" encoding="utf-8"?>
<p:tagLst xmlns:a="http://schemas.openxmlformats.org/drawingml/2006/main" xmlns:r="http://schemas.openxmlformats.org/officeDocument/2006/relationships" xmlns:p="http://schemas.openxmlformats.org/presentationml/2006/main">
  <p:tag name="PHOTO" val="TRUE"/>
  <p:tag name="FILENAME" val="E:\Todd Sites\7 Turkey\0replace in powerpoint\Laodicea tell from southwest, tb n010301.jpg"/>
</p:tagLst>
</file>

<file path=ppt/tags/tag15.xml><?xml version="1.0" encoding="utf-8"?>
<p:tagLst xmlns:a="http://schemas.openxmlformats.org/drawingml/2006/main" xmlns:r="http://schemas.openxmlformats.org/officeDocument/2006/relationships" xmlns:p="http://schemas.openxmlformats.org/presentationml/2006/main">
  <p:tag name="PHOTO" val="TRUE"/>
  <p:tag name="FILENAME" val="E:\Todd Sites\7 Turkey\0replace in powerpoint\Laodicea tell from south, tb n010301.jpg"/>
</p:tagLst>
</file>

<file path=ppt/tags/tag16.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aqueduct south of tell, tb n010301.jpg"/>
</p:tagLst>
</file>

<file path=ppt/tags/tag17.xml><?xml version="1.0" encoding="utf-8"?>
<p:tagLst xmlns:a="http://schemas.openxmlformats.org/drawingml/2006/main" xmlns:r="http://schemas.openxmlformats.org/officeDocument/2006/relationships" xmlns:p="http://schemas.openxmlformats.org/presentationml/2006/main">
  <p:tag name="PHOTO" val="TRUE"/>
  <p:tag name="FILENAME" val="E:\Todd Sites\0 Adds\7 Turkey\Turkey from RS\sr\Laodicea pipe with calcium, rs 031902.jpg"/>
</p:tagLst>
</file>

<file path=ppt/tags/tag18.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graveyard with bathhouse remains, tb n010301.jpg"/>
</p:tagLst>
</file>

<file path=ppt/tags/tag19.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bathhouse arches, tb n010301.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from acropolis, tb n010700.jpg"/>
</p:tagLst>
</file>

<file path=ppt/tags/tag20.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Roman theater, tb n010301.jpg"/>
</p:tagLst>
</file>

<file path=ppt/tags/tag21.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Greek theater, tb n010301.jpg"/>
</p:tagLst>
</file>

<file path=ppt/tags/tag22.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stadium seating northern side, tb n010301.jpg"/>
</p:tagLst>
</file>

<file path=ppt/tags/tag23.xml><?xml version="1.0" encoding="utf-8"?>
<p:tagLst xmlns:a="http://schemas.openxmlformats.org/drawingml/2006/main" xmlns:r="http://schemas.openxmlformats.org/officeDocument/2006/relationships" xmlns:p="http://schemas.openxmlformats.org/presentationml/2006/main">
  <p:tag name="PHOTO" val="TRUE"/>
  <p:tag name="FILENAME" val="D:\7 Turkey sr\Laodicea\Laodicea walls still standing, tb n010301.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Temple of Artemis from above2, tb n010700.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Temple of Artemis from above3, tb n010700.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Temple of Artemis5, tb n010700.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gymnasium2, tb n010700.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synagogue, 4th c AD2, tb n010700.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synagogue bema2, tb n010700.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synagogue mosaic, 400 AD, tb n010700.jpg"/>
</p:tagLst>
</file>

<file path=ppt/theme/theme1.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5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ngsana New"/>
      </a:majorFont>
      <a:minorFont>
        <a:latin typeface="Arial"/>
        <a:ea typeface="ＭＳ Ｐゴシック"/>
        <a:cs typeface="Angsana N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0.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8.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5882</TotalTime>
  <Words>17856</Words>
  <Application>Microsoft Macintosh PowerPoint</Application>
  <PresentationFormat>On-screen Show (4:3)</PresentationFormat>
  <Paragraphs>2270</Paragraphs>
  <Slides>281</Slides>
  <Notes>259</Notes>
  <HiddenSlides>0</HiddenSlides>
  <MMClips>1</MMClips>
  <ScaleCrop>false</ScaleCrop>
  <HeadingPairs>
    <vt:vector size="6" baseType="variant">
      <vt:variant>
        <vt:lpstr>Fonts Used</vt:lpstr>
      </vt:variant>
      <vt:variant>
        <vt:i4>26</vt:i4>
      </vt:variant>
      <vt:variant>
        <vt:lpstr>Theme</vt:lpstr>
      </vt:variant>
      <vt:variant>
        <vt:i4>28</vt:i4>
      </vt:variant>
      <vt:variant>
        <vt:lpstr>Slide Titles</vt:lpstr>
      </vt:variant>
      <vt:variant>
        <vt:i4>281</vt:i4>
      </vt:variant>
    </vt:vector>
  </HeadingPairs>
  <TitlesOfParts>
    <vt:vector size="335" baseType="lpstr">
      <vt:lpstr>26</vt:lpstr>
      <vt:lpstr>Alan Den</vt:lpstr>
      <vt:lpstr>ＭＳ 明朝</vt:lpstr>
      <vt:lpstr>ＭＳ Ｐゴシック</vt:lpstr>
      <vt:lpstr>Osaka</vt:lpstr>
      <vt:lpstr>Times</vt:lpstr>
      <vt:lpstr>Angsana New</vt:lpstr>
      <vt:lpstr>Arial</vt:lpstr>
      <vt:lpstr>Arial Black</vt:lpstr>
      <vt:lpstr>Arial Rounded MT Bold</vt:lpstr>
      <vt:lpstr>Bradley Hand ITC TT-Bold</vt:lpstr>
      <vt:lpstr>Bwgrkl</vt:lpstr>
      <vt:lpstr>Calibri</vt:lpstr>
      <vt:lpstr>Capitals</vt:lpstr>
      <vt:lpstr>Chalkboard</vt:lpstr>
      <vt:lpstr>Chalkduster</vt:lpstr>
      <vt:lpstr>Comic Sans MS</vt:lpstr>
      <vt:lpstr>Helvetica</vt:lpstr>
      <vt:lpstr>Lucida Bright</vt:lpstr>
      <vt:lpstr>Lucida Sans Unicode</vt:lpstr>
      <vt:lpstr>LucidaGrande</vt:lpstr>
      <vt:lpstr>Marker Felt</vt:lpstr>
      <vt:lpstr>Monotype Sorts</vt:lpstr>
      <vt:lpstr>Noteworthy Light</vt:lpstr>
      <vt:lpstr>Times New Roman</vt:lpstr>
      <vt:lpstr>Wingdings</vt:lpstr>
      <vt:lpstr>16_Blank Presentation</vt:lpstr>
      <vt:lpstr>21_Blank Presentation</vt:lpstr>
      <vt:lpstr>4_Office Theme</vt:lpstr>
      <vt:lpstr>預設簡報設計</vt:lpstr>
      <vt:lpstr>20_Blank Presentation</vt:lpstr>
      <vt:lpstr>1_Office Theme</vt:lpstr>
      <vt:lpstr>18_Blank Presentation</vt:lpstr>
      <vt:lpstr>Office Theme</vt:lpstr>
      <vt:lpstr>19_Blank Presentation</vt:lpstr>
      <vt:lpstr>9_Default Design</vt:lpstr>
      <vt:lpstr>untitled 1</vt:lpstr>
      <vt:lpstr>2_White</vt:lpstr>
      <vt:lpstr>Beam</vt:lpstr>
      <vt:lpstr>15_Default Design</vt:lpstr>
      <vt:lpstr>5_Blank Presentation</vt:lpstr>
      <vt:lpstr>Blank Presentation</vt:lpstr>
      <vt:lpstr>2_Office Theme</vt:lpstr>
      <vt:lpstr>2_Default Design</vt:lpstr>
      <vt:lpstr>30_Blank Presentation</vt:lpstr>
      <vt:lpstr>31_Blank Presentation</vt:lpstr>
      <vt:lpstr>22_Default Design</vt:lpstr>
      <vt:lpstr>32_Blank Presentation</vt:lpstr>
      <vt:lpstr>Orbit</vt:lpstr>
      <vt:lpstr>49_Blank Presentation</vt:lpstr>
      <vt:lpstr>1_Blank Presentation</vt:lpstr>
      <vt:lpstr>White</vt:lpstr>
      <vt:lpstr>22_Blank Presentation</vt:lpstr>
      <vt:lpstr>2_Blank Presentation</vt:lpstr>
      <vt:lpstr>The Overcomers (Rev. 2–3)</vt:lpstr>
      <vt:lpstr>Revelation 3</vt:lpstr>
      <vt:lpstr>Sardis Revelation 3:1-6</vt:lpstr>
      <vt:lpstr>Distinguished Yet Dead</vt:lpstr>
      <vt:lpstr>How well do you know yourself?</vt:lpstr>
      <vt:lpstr>Jim Keenan</vt:lpstr>
      <vt:lpstr>http://asalesguy.com/2012/12/11/how-well-do-you-know-you/</vt:lpstr>
      <vt:lpstr>How well do you know yourself?</vt:lpstr>
      <vt:lpstr>What does Jesus think of you?</vt:lpstr>
      <vt:lpstr>If Jesus wrote a letter to our church,  what would Jesus say?</vt:lpstr>
      <vt:lpstr>Revelation</vt:lpstr>
      <vt:lpstr>The 7 Churches (Rev. 2–3)</vt:lpstr>
      <vt:lpstr>The 7 Churches (Rev. 2–3)</vt:lpstr>
      <vt:lpstr>7 Church Stages?</vt:lpstr>
      <vt:lpstr>Four Views on Rev. 2–3</vt:lpstr>
      <vt:lpstr>Christ has authority over all churches</vt:lpstr>
      <vt:lpstr>So Jesus wrote 7 churches (Rev. 2–3)</vt:lpstr>
      <vt:lpstr>Revelation</vt:lpstr>
      <vt:lpstr>The 7 Churches (Rev. 2–3)</vt:lpstr>
      <vt:lpstr>Clint Eastwood 1966</vt:lpstr>
      <vt:lpstr>Christ knows it all</vt:lpstr>
      <vt:lpstr>I. Jesus knows the good.</vt:lpstr>
      <vt:lpstr>Jesus encouraged Sardis with the good news that he was sovereign and knew their faithfulness (3:1-2a)</vt:lpstr>
      <vt:lpstr>Sardis acropolis from below</vt:lpstr>
      <vt:lpstr>Sardis from acropolis</vt:lpstr>
      <vt:lpstr>Sardis Temple of Artemis from above</vt:lpstr>
      <vt:lpstr>Sardis Temple of Artemis from above</vt:lpstr>
      <vt:lpstr>Sardis Temple of Artemis</vt:lpstr>
      <vt:lpstr>Sardis gymnasium</vt:lpstr>
      <vt:lpstr>Sardis synagogue, 4th c AD</vt:lpstr>
      <vt:lpstr>Sardis synagogue bema</vt:lpstr>
      <vt:lpstr>Sardis synagogue mosaic, 400 AD</vt:lpstr>
      <vt:lpstr>Sardis paved Roman street leading to Persia</vt:lpstr>
      <vt:lpstr>Sardis (Rev. 3:1-6)</vt:lpstr>
      <vt:lpstr>John's vision of the glorified Christ proves He can handle the Church's internal and external problems  (1:12-16)</vt:lpstr>
      <vt:lpstr>What are the 7 Stars &amp; 7 Lampstands (1:20 NLT)?</vt:lpstr>
      <vt:lpstr>Sardis (Rev. 3:1-6)</vt:lpstr>
      <vt:lpstr>Christ knows all your good deeds and reputation</vt:lpstr>
      <vt:lpstr>How much do you care?</vt:lpstr>
      <vt:lpstr>I. Jesus knows the good.</vt:lpstr>
      <vt:lpstr>II. Jesus knows the bad.</vt:lpstr>
      <vt:lpstr>Sardis (Rev. 3:1-6)</vt:lpstr>
      <vt:lpstr>Sardis: Distinguished Yet Dead</vt:lpstr>
      <vt:lpstr>Sardis:  Distinguished Yet Dead</vt:lpstr>
      <vt:lpstr>A. W. Tozer</vt:lpstr>
      <vt:lpstr>Sardis (Rev. 3:1-6)</vt:lpstr>
      <vt:lpstr>Sardis</vt:lpstr>
      <vt:lpstr>Sardis</vt:lpstr>
      <vt:lpstr>Sleeping in Church</vt:lpstr>
      <vt:lpstr>Not Sleeping in Church</vt:lpstr>
      <vt:lpstr>Signs Your Pastor Caught You Napping During His Sermon:</vt:lpstr>
      <vt:lpstr>Signs Your Pastor Caught You Napping During His Sermon:</vt:lpstr>
      <vt:lpstr>Signs Your Pastor Caught You Napping During His Sermon:</vt:lpstr>
      <vt:lpstr>Sleeping in Church</vt:lpstr>
      <vt:lpstr>Sardis (Rev. 3:1-6)</vt:lpstr>
      <vt:lpstr>Sardis</vt:lpstr>
      <vt:lpstr>Wake up!</vt:lpstr>
      <vt:lpstr>Christ warns us as a church to wake up too </vt:lpstr>
      <vt:lpstr>I. Jesus knows the good.</vt:lpstr>
      <vt:lpstr>II. Jesus knows the bad.</vt:lpstr>
      <vt:lpstr>III. Jesus knows the future.</vt:lpstr>
      <vt:lpstr>Sardis (Rev. 3:1-6)</vt:lpstr>
      <vt:lpstr>The Overcomers (Rev. 2–3)</vt:lpstr>
      <vt:lpstr>Christ has a fantastic future for you!</vt:lpstr>
      <vt:lpstr>If Jesus wrote a letter to you,  what would Jesus say?</vt:lpstr>
      <vt:lpstr>Main Idea?</vt:lpstr>
      <vt:lpstr>Main Idea:</vt:lpstr>
      <vt:lpstr>Will you wake up?</vt:lpstr>
      <vt:lpstr>Will you wake up?</vt:lpstr>
      <vt:lpstr>Philadelphia Revelation 3:7-13</vt:lpstr>
      <vt:lpstr>Mistreated Yet Missions-Focused</vt:lpstr>
      <vt:lpstr>The Huddle</vt:lpstr>
      <vt:lpstr>Who hates unity?</vt:lpstr>
      <vt:lpstr>Our Huddle</vt:lpstr>
      <vt:lpstr>The Huddle</vt:lpstr>
      <vt:lpstr>The Holy Huddle</vt:lpstr>
      <vt:lpstr>The Holy Huddle</vt:lpstr>
      <vt:lpstr>The Holy Huddle</vt:lpstr>
      <vt:lpstr>Why do you like CIC?</vt:lpstr>
      <vt:lpstr>Our Vision is to…</vt:lpstr>
      <vt:lpstr>Do you want our church to stay small?</vt:lpstr>
      <vt:lpstr>What does Jesus want for us?  Doesn't he want us to reach out?</vt:lpstr>
      <vt:lpstr>Revelation</vt:lpstr>
      <vt:lpstr>Asia in the Roman Empire</vt:lpstr>
      <vt:lpstr>What did John see around him?</vt:lpstr>
      <vt:lpstr>The Chiasm (Rev. 2–3)</vt:lpstr>
      <vt:lpstr>So how does Jesus encourage us to reach out?</vt:lpstr>
      <vt:lpstr>I. Christ opens doors for witness (3:7-8). </vt:lpstr>
      <vt:lpstr>OH NO! NOT EVANGELISM!</vt:lpstr>
      <vt:lpstr>Christ gave Philadelphia opportunities to witness (3:7-8). </vt:lpstr>
      <vt:lpstr>Philadelphia view to south from acropolis</vt:lpstr>
      <vt:lpstr>Where was Philadelphia?</vt:lpstr>
      <vt:lpstr>Philadelphia (Rev. 3:7-13)</vt:lpstr>
      <vt:lpstr>"This is the message from the one who is holy and true, the one who has the key of David"  (3:7b NLT)</vt:lpstr>
      <vt:lpstr>"I will give [Eliakim] the key to the house of David—the highest position in the royal court. When he opens doors, no one will be able to close them; when he closes doors, no one will be able to open them"  (Isa. 22:22 NLT)</vt:lpstr>
      <vt:lpstr>"What he opens, no one can close; and what he closes, no one can open" (3:7c NLT)</vt:lpstr>
      <vt:lpstr>"I know all the things you do, and I have opened a door for you that no one can close. You have little strength, yet you obeyed my word and did not deny me" (3:8 NLT).</vt:lpstr>
      <vt:lpstr>Philadelphia (Rev. 3:7-13)</vt:lpstr>
      <vt:lpstr>Jesus has given our church many open doors for witness too!</vt:lpstr>
      <vt:lpstr>Crossroads People 2014</vt:lpstr>
      <vt:lpstr>PowerPoint Presentation</vt:lpstr>
      <vt:lpstr>Our Vision is to…</vt:lpstr>
      <vt:lpstr>Our Mission Giving</vt:lpstr>
      <vt:lpstr>Missions Giving</vt:lpstr>
      <vt:lpstr>Open door to mission trips</vt:lpstr>
      <vt:lpstr>56 Teaching Trips (1997-2015)</vt:lpstr>
      <vt:lpstr>2010 MISSION TRIP</vt:lpstr>
      <vt:lpstr>2012 MYANMAR MISSION</vt:lpstr>
      <vt:lpstr>Invitations to Reach Outside Singapore Now</vt:lpstr>
      <vt:lpstr>Myanmar 2014?</vt:lpstr>
      <vt:lpstr>PowerPoint Presentation</vt:lpstr>
      <vt:lpstr>Manik's International Church Plant</vt:lpstr>
      <vt:lpstr>Lakeside Family Centre</vt:lpstr>
      <vt:lpstr>Prison</vt:lpstr>
      <vt:lpstr>Ineffective Evangelism</vt:lpstr>
      <vt:lpstr>Let's be enfolding</vt:lpstr>
      <vt:lpstr>Your place of work is a mission field too!</vt:lpstr>
      <vt:lpstr>Just talk to people!</vt:lpstr>
      <vt:lpstr>So how does Jesus encourage us to reach out?</vt:lpstr>
      <vt:lpstr>I. Christ opens doors for witness (3:7-8). </vt:lpstr>
      <vt:lpstr>II. Christ promises rewards for service (3:9-13).</vt:lpstr>
      <vt:lpstr>Philadelphia (Rev. 3:7-13)</vt:lpstr>
      <vt:lpstr>Christ promises honor before enemies (3:9). </vt:lpstr>
      <vt:lpstr>Deliverance from the Tribulation</vt:lpstr>
      <vt:lpstr>When will the Rapture occur?</vt:lpstr>
      <vt:lpstr>Greek Prepositions</vt:lpstr>
      <vt:lpstr>Premillennialism</vt:lpstr>
      <vt:lpstr>"Pre-Trib" Rapture</vt:lpstr>
      <vt:lpstr>Why Am I Pretrib?</vt:lpstr>
      <vt:lpstr>"Pre-Trib" Rapture</vt:lpstr>
      <vt:lpstr>"Pre-Trib" Rapture</vt:lpstr>
      <vt:lpstr>The Only Other NT Occurrence of "Keep  From" (tereo ek)</vt:lpstr>
      <vt:lpstr>"Pre-Trib" Rapture</vt:lpstr>
      <vt:lpstr>Why Am I Pretrib?</vt:lpstr>
      <vt:lpstr>Why Am I Pretrib?</vt:lpstr>
      <vt:lpstr>"Pre-Trib" Rapture</vt:lpstr>
      <vt:lpstr>Why Am I Pretrib?</vt:lpstr>
      <vt:lpstr>Stages of the Second Coming</vt:lpstr>
      <vt:lpstr>Stages of the Second Coming</vt:lpstr>
      <vt:lpstr>Stages of the Second Coming</vt:lpstr>
      <vt:lpstr>Stages of the Second Coming</vt:lpstr>
      <vt:lpstr>A "Pre-Trib" Rapture explains how the Millennium will have both babies &amp; death</vt:lpstr>
      <vt:lpstr>"Mid-Trib" Rapture</vt:lpstr>
      <vt:lpstr>"Post-Trib" Rapture</vt:lpstr>
      <vt:lpstr>Critiques of a “Post-Trib” Rapture</vt:lpstr>
      <vt:lpstr>Why Am I Not Posttrib?</vt:lpstr>
      <vt:lpstr>"Partial" Rapture</vt:lpstr>
      <vt:lpstr>"Prewrath" Rapture</vt:lpstr>
      <vt:lpstr>Pretribulational Premillennialism</vt:lpstr>
      <vt:lpstr>He promises rewards for perseverance (3:11b). </vt:lpstr>
      <vt:lpstr>Rewards can be lost!</vt:lpstr>
      <vt:lpstr>The Overcomers (Rev. 2–3)</vt:lpstr>
      <vt:lpstr>Philadelphia city from acropolis</vt:lpstr>
      <vt:lpstr>Philadelphia Church of St John columns</vt:lpstr>
      <vt:lpstr>The Overcomers (Rev. 2–3)</vt:lpstr>
      <vt:lpstr>Albert Einstein</vt:lpstr>
      <vt:lpstr>Rewards are not wrong</vt:lpstr>
      <vt:lpstr>The Reign of the Servant Kings</vt:lpstr>
      <vt:lpstr>How does Jesus encourage us to reach out?</vt:lpstr>
      <vt:lpstr>I. Christ opens doors for witness (3:7-8). </vt:lpstr>
      <vt:lpstr>II. Christ promises rewards for service (3:9-13).</vt:lpstr>
      <vt:lpstr>Main Idea</vt:lpstr>
      <vt:lpstr>Jesus will reward our service too!</vt:lpstr>
      <vt:lpstr>The Holy Huddle</vt:lpstr>
      <vt:lpstr>What open doors has Christ given you for this year? </vt:lpstr>
      <vt:lpstr>Laodicea Revelation 3:14-33</vt:lpstr>
      <vt:lpstr>Luxurious Yet Lukewarm</vt:lpstr>
      <vt:lpstr>The Lord's Prayer</vt:lpstr>
      <vt:lpstr>Ah, comfort...</vt:lpstr>
      <vt:lpstr>What's wrong with comfort?</vt:lpstr>
      <vt:lpstr>When on the beautiful road, seek no other road.</vt:lpstr>
      <vt:lpstr>“I seek to  comfort the disturbed and  disturb the comforted.” </vt:lpstr>
      <vt:lpstr>"We are either hot or cold with God."</vt:lpstr>
      <vt:lpstr>But are there only two options?</vt:lpstr>
      <vt:lpstr>Luxurious Yet Lukewarm Laodicea </vt:lpstr>
      <vt:lpstr>Luxurious Yet Lukewarm Laodicea </vt:lpstr>
      <vt:lpstr>A Christian can be in the middle</vt:lpstr>
      <vt:lpstr>Are you lukewarm?</vt:lpstr>
      <vt:lpstr>How can you cure spiritual apathy?</vt:lpstr>
      <vt:lpstr>What does Jesus think of you?</vt:lpstr>
      <vt:lpstr>If Jesus wrote a letter to you,  what would Jesus say?</vt:lpstr>
      <vt:lpstr>Revelation</vt:lpstr>
      <vt:lpstr>What was Laodicea like?</vt:lpstr>
      <vt:lpstr>Laodicea Video</vt:lpstr>
      <vt:lpstr>The 7 Churches (Rev. 2–3)</vt:lpstr>
      <vt:lpstr>Lycus River Valley</vt:lpstr>
      <vt:lpstr>Laodicea tell from southwest</vt:lpstr>
      <vt:lpstr>Laodicea tell from south</vt:lpstr>
      <vt:lpstr>Hot and Cold Channels</vt:lpstr>
      <vt:lpstr>Laodicea aqueduct south of tell</vt:lpstr>
      <vt:lpstr>Laodicea pipe with calcium</vt:lpstr>
      <vt:lpstr>Laodicea graveyard with bathhouse remains</vt:lpstr>
      <vt:lpstr>Laodicea bathhouse arches</vt:lpstr>
      <vt:lpstr>Laodicea Greek theater</vt:lpstr>
      <vt:lpstr>Laodicea Greek theater</vt:lpstr>
      <vt:lpstr>Laodicea stadium seating northern side</vt:lpstr>
      <vt:lpstr>Laodicea walls still standing</vt:lpstr>
      <vt:lpstr>Be Hot!</vt:lpstr>
      <vt:lpstr>I.  Recognize Christ's authority </vt:lpstr>
      <vt:lpstr>Luxurious Laodicea</vt:lpstr>
      <vt:lpstr>Laodicea  Garment Industry</vt:lpstr>
      <vt:lpstr>Laodicea Medical School</vt:lpstr>
      <vt:lpstr>Ruler: Jesus is the sovereign, faithful Creator (3:14b) </vt:lpstr>
      <vt:lpstr>Jesus is the "So Be It" (cf. 1:6)!</vt:lpstr>
      <vt:lpstr>"the faithful and true witness"</vt:lpstr>
      <vt:lpstr>"Ruler (Beginning, Head, First)  of all creation" (cf. 21:6)</vt:lpstr>
      <vt:lpstr>I.  Recognize Christ's authority </vt:lpstr>
      <vt:lpstr>II. Respond to Christ’s rebuke </vt:lpstr>
      <vt:lpstr>Reality: We can be active but compromised (3:15-16a). </vt:lpstr>
      <vt:lpstr>Laodicea (Rev. 3:14-22)</vt:lpstr>
      <vt:lpstr>Luxurious Yet Lukewarm Laodicea </vt:lpstr>
      <vt:lpstr>Luxurious Yet Lukewarm Laodicea </vt:lpstr>
      <vt:lpstr>Laodicea Aqueduct</vt:lpstr>
      <vt:lpstr>Lycus River Valley</vt:lpstr>
      <vt:lpstr>Most prefer one or the other</vt:lpstr>
      <vt:lpstr>On fire for Christ!</vt:lpstr>
      <vt:lpstr>On fire for Christ!</vt:lpstr>
      <vt:lpstr>"Cold"</vt:lpstr>
      <vt:lpstr>"Lukewarm"</vt:lpstr>
      <vt:lpstr>Result: Christ stops compromise (3:16b). </vt:lpstr>
      <vt:lpstr>Laodicea Water Supply</vt:lpstr>
      <vt:lpstr>What does it mean for Jesus to vomit out the lukewarm?</vt:lpstr>
      <vt:lpstr>The Chiasm (Rev. 2–3)</vt:lpstr>
      <vt:lpstr>Laodicea Today</vt:lpstr>
      <vt:lpstr>Singapore "Super Trees"</vt:lpstr>
      <vt:lpstr>Marina Barrage  Desalination Plant</vt:lpstr>
      <vt:lpstr>Eventually…</vt:lpstr>
      <vt:lpstr>Jesus:  "No, you make me sick!"</vt:lpstr>
      <vt:lpstr>I.  Recognize Christ's authority </vt:lpstr>
      <vt:lpstr>II. Respond to Christ’s rebuke </vt:lpstr>
      <vt:lpstr>III.  Receive Christ's riches and rule</vt:lpstr>
      <vt:lpstr>Realize your sad state of spiritual self-sufficiency (3:17) </vt:lpstr>
      <vt:lpstr>Repent by trusting in Christ’s riches (3:18-19).</vt:lpstr>
      <vt:lpstr>Luxurious Laodicea</vt:lpstr>
      <vt:lpstr>Luxurious Laodicea</vt:lpstr>
      <vt:lpstr>Laodicea  Garment Industry</vt:lpstr>
      <vt:lpstr>Laodicea  Garment Industry</vt:lpstr>
      <vt:lpstr>Medical School at the Temple of Asclepius</vt:lpstr>
      <vt:lpstr>Laodicea Medical School</vt:lpstr>
      <vt:lpstr>Luxurious Laodicea</vt:lpstr>
      <vt:lpstr>Laodicea (Rev. 3:14-22)</vt:lpstr>
      <vt:lpstr>Jesus to Philadelphia</vt:lpstr>
      <vt:lpstr>"Look! I stand at the door and knock. If you hear my voice and open the door, I will come in…"  (3:20a NLT)</vt:lpstr>
      <vt:lpstr>"Look! I stand at the door and knock.  If anyone hears…"  (3:20a NLT)</vt:lpstr>
      <vt:lpstr>"…and we will share a meal together as friends" (3:20b NLT)</vt:lpstr>
      <vt:lpstr>Rule with Christ just as he rules with the Father (3:21-22).</vt:lpstr>
      <vt:lpstr>Laodicea (Rev. 3:14-22)</vt:lpstr>
      <vt:lpstr>The Overcomers (Rev. 2–3)</vt:lpstr>
      <vt:lpstr>The Overcomers (Rev. 2–3)</vt:lpstr>
      <vt:lpstr>The Overcomers (Rev. 2–3)</vt:lpstr>
      <vt:lpstr>The Overcomers (Rev. 2–3)</vt:lpstr>
      <vt:lpstr>The Overcomers (Rev. 2–3)</vt:lpstr>
      <vt:lpstr>The Overcomers (Rev. 2–3)</vt:lpstr>
      <vt:lpstr>The Overcomers (Rev. 2–3)</vt:lpstr>
      <vt:lpstr>The Overcomers (Rev. 2–3)</vt:lpstr>
      <vt:lpstr>The Overcomers (Rev. 2–3)</vt:lpstr>
      <vt:lpstr>The Overcomers (Rev. 2–3)</vt:lpstr>
      <vt:lpstr>The Overcomers (Rev. 2–3)</vt:lpstr>
      <vt:lpstr>The Overcomers (Rev. 2–3)</vt:lpstr>
      <vt:lpstr>The Overcomers (Rev. 2–3)</vt:lpstr>
      <vt:lpstr>How can you cure spiritual apathy?</vt:lpstr>
      <vt:lpstr>Replace self-reliance with Christ-reliance </vt:lpstr>
      <vt:lpstr>Be Hot!</vt:lpstr>
      <vt:lpstr>I.  Relationship: Our pride falls short of Christ's real authority </vt:lpstr>
      <vt:lpstr>II. Rebuke: Christ responds to apathy with discipline  </vt:lpstr>
      <vt:lpstr>III.  Reliance: Replace self-reliance by receiving Christ's riches and rule</vt:lpstr>
      <vt:lpstr>How are you like luxurious yet lukewarm Laodicea?</vt:lpstr>
      <vt:lpstr>What does lukewarm look like?</vt:lpstr>
      <vt:lpstr>What does lukewarm look like?</vt:lpstr>
      <vt:lpstr>Where are you on the continuum?</vt:lpstr>
      <vt:lpstr>The Call of Jesus to Radical Commitment (Matt. 10:32-39)</vt:lpstr>
      <vt:lpstr>The Call of Jesus to Radical Commitment (Matt. 10:32-39)</vt:lpstr>
      <vt:lpstr>The Call of Jesus to Radical Commitment (Matt. 10:32-39)</vt:lpstr>
      <vt:lpstr>"Look! I stand at the door and knock. If you hear my voice and open the door, I will come in…"  (3:20a NLT)</vt:lpstr>
      <vt:lpstr>Will you answer Jesus?</vt:lpstr>
      <vt:lpstr>"Anyone with ears to hear must listen to the Spirit and understand what he is saying to the churches"  (3:22 NLT)</vt:lpstr>
      <vt:lpstr>Laodicea Water Supply</vt:lpstr>
      <vt:lpstr>COMPLACENCY</vt:lpstr>
      <vt:lpstr>Christ is Sovereign over All Churches</vt:lpstr>
      <vt:lpstr>Black</vt:lpstr>
      <vt:lpstr>Preaching (Homiletics)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Christ's Writing Ministry</dc:title>
  <dc:creator>Dr Rick Griffith</dc:creator>
  <cp:lastModifiedBy>Rick Griffith</cp:lastModifiedBy>
  <cp:revision>148</cp:revision>
  <dcterms:created xsi:type="dcterms:W3CDTF">2012-06-24T13:37:09Z</dcterms:created>
  <dcterms:modified xsi:type="dcterms:W3CDTF">2026-03-14T18:17:30Z</dcterms:modified>
</cp:coreProperties>
</file>