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4.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5.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6.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38.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8.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9.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0.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1.xml" ContentType="application/vnd.openxmlformats-officedocument.themeOverride+xml"/>
  <Override PartName="/ppt/notesSlides/notesSlide54.xml" ContentType="application/vnd.openxmlformats-officedocument.presentationml.notesSlide+xml"/>
  <Override PartName="/ppt/theme/themeOverride12.xml" ContentType="application/vnd.openxmlformats-officedocument.themeOverride+xml"/>
  <Override PartName="/ppt/notesSlides/notesSlide55.xml" ContentType="application/vnd.openxmlformats-officedocument.presentationml.notesSlide+xml"/>
  <Override PartName="/ppt/theme/themeOverride13.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4.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17.xml" ContentType="application/vnd.openxmlformats-officedocument.themeOverride+xml"/>
  <Override PartName="/ppt/notesSlides/notesSlide10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101.xml" ContentType="application/vnd.openxmlformats-officedocument.presentationml.notesSlide+xml"/>
  <Override PartName="/ppt/theme/themeOverride20.xml" ContentType="application/vnd.openxmlformats-officedocument.themeOverride+xml"/>
  <Override PartName="/ppt/notesSlides/notesSlide102.xml" ContentType="application/vnd.openxmlformats-officedocument.presentationml.notesSlide+xml"/>
  <Override PartName="/ppt/theme/themeOverride21.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31.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32.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33.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34.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35.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heme/themeOverride36.xml" ContentType="application/vnd.openxmlformats-officedocument.themeOverr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0" r:id="rId4"/>
    <p:sldMasterId id="2147483712" r:id="rId5"/>
    <p:sldMasterId id="2147483726" r:id="rId6"/>
    <p:sldMasterId id="2147483738" r:id="rId7"/>
    <p:sldMasterId id="2147483750" r:id="rId8"/>
    <p:sldMasterId id="2147483762" r:id="rId9"/>
    <p:sldMasterId id="2147483840" r:id="rId10"/>
    <p:sldMasterId id="2147483856" r:id="rId11"/>
    <p:sldMasterId id="2147483868" r:id="rId12"/>
    <p:sldMasterId id="2147483880" r:id="rId13"/>
    <p:sldMasterId id="2147483904" r:id="rId14"/>
    <p:sldMasterId id="2147483930" r:id="rId15"/>
    <p:sldMasterId id="2147483944" r:id="rId16"/>
    <p:sldMasterId id="2147483968" r:id="rId17"/>
    <p:sldMasterId id="2147483980" r:id="rId18"/>
    <p:sldMasterId id="2147483992" r:id="rId19"/>
    <p:sldMasterId id="2147484006" r:id="rId20"/>
    <p:sldMasterId id="2147484018" r:id="rId21"/>
    <p:sldMasterId id="2147484030" r:id="rId22"/>
    <p:sldMasterId id="2147484042" r:id="rId23"/>
    <p:sldMasterId id="2147484066" r:id="rId24"/>
    <p:sldMasterId id="2147484078" r:id="rId25"/>
    <p:sldMasterId id="2147484090" r:id="rId26"/>
    <p:sldMasterId id="2147484092" r:id="rId27"/>
    <p:sldMasterId id="2147484104" r:id="rId28"/>
    <p:sldMasterId id="2147484107" r:id="rId29"/>
    <p:sldMasterId id="2147484119" r:id="rId30"/>
    <p:sldMasterId id="2147484131" r:id="rId31"/>
    <p:sldMasterId id="2147484143" r:id="rId32"/>
    <p:sldMasterId id="2147484155" r:id="rId33"/>
    <p:sldMasterId id="2147484169" r:id="rId34"/>
    <p:sldMasterId id="2147484181" r:id="rId35"/>
    <p:sldMasterId id="2147484195" r:id="rId36"/>
    <p:sldMasterId id="2147484207" r:id="rId37"/>
    <p:sldMasterId id="2147484219" r:id="rId38"/>
    <p:sldMasterId id="2147484231" r:id="rId39"/>
  </p:sldMasterIdLst>
  <p:notesMasterIdLst>
    <p:notesMasterId r:id="rId301"/>
  </p:notesMasterIdLst>
  <p:sldIdLst>
    <p:sldId id="257" r:id="rId40"/>
    <p:sldId id="1216" r:id="rId41"/>
    <p:sldId id="651" r:id="rId42"/>
    <p:sldId id="258" r:id="rId43"/>
    <p:sldId id="259" r:id="rId44"/>
    <p:sldId id="260" r:id="rId45"/>
    <p:sldId id="261" r:id="rId46"/>
    <p:sldId id="262" r:id="rId47"/>
    <p:sldId id="263" r:id="rId48"/>
    <p:sldId id="632" r:id="rId49"/>
    <p:sldId id="264" r:id="rId50"/>
    <p:sldId id="374" r:id="rId51"/>
    <p:sldId id="373" r:id="rId52"/>
    <p:sldId id="266" r:id="rId53"/>
    <p:sldId id="1217" r:id="rId54"/>
    <p:sldId id="267" r:id="rId55"/>
    <p:sldId id="256" r:id="rId56"/>
    <p:sldId id="289" r:id="rId57"/>
    <p:sldId id="3959" r:id="rId58"/>
    <p:sldId id="3960" r:id="rId59"/>
    <p:sldId id="265" r:id="rId60"/>
    <p:sldId id="268" r:id="rId61"/>
    <p:sldId id="269" r:id="rId62"/>
    <p:sldId id="270" r:id="rId63"/>
    <p:sldId id="271" r:id="rId64"/>
    <p:sldId id="272" r:id="rId65"/>
    <p:sldId id="273" r:id="rId66"/>
    <p:sldId id="274" r:id="rId67"/>
    <p:sldId id="3961" r:id="rId68"/>
    <p:sldId id="3956" r:id="rId69"/>
    <p:sldId id="3962" r:id="rId70"/>
    <p:sldId id="275" r:id="rId71"/>
    <p:sldId id="276" r:id="rId72"/>
    <p:sldId id="277" r:id="rId73"/>
    <p:sldId id="278" r:id="rId74"/>
    <p:sldId id="279" r:id="rId75"/>
    <p:sldId id="280" r:id="rId76"/>
    <p:sldId id="281" r:id="rId77"/>
    <p:sldId id="282" r:id="rId78"/>
    <p:sldId id="283" r:id="rId79"/>
    <p:sldId id="284" r:id="rId80"/>
    <p:sldId id="290" r:id="rId81"/>
    <p:sldId id="291" r:id="rId82"/>
    <p:sldId id="3963" r:id="rId83"/>
    <p:sldId id="3964" r:id="rId84"/>
    <p:sldId id="3965" r:id="rId85"/>
    <p:sldId id="3966" r:id="rId86"/>
    <p:sldId id="3967" r:id="rId87"/>
    <p:sldId id="3968" r:id="rId88"/>
    <p:sldId id="3969" r:id="rId89"/>
    <p:sldId id="3970" r:id="rId90"/>
    <p:sldId id="3971" r:id="rId91"/>
    <p:sldId id="3972" r:id="rId92"/>
    <p:sldId id="3973" r:id="rId93"/>
    <p:sldId id="3974" r:id="rId94"/>
    <p:sldId id="3975" r:id="rId95"/>
    <p:sldId id="3976" r:id="rId96"/>
    <p:sldId id="3977" r:id="rId97"/>
    <p:sldId id="3978" r:id="rId98"/>
    <p:sldId id="3979" r:id="rId99"/>
    <p:sldId id="292" r:id="rId100"/>
    <p:sldId id="3980" r:id="rId101"/>
    <p:sldId id="3981" r:id="rId102"/>
    <p:sldId id="3982" r:id="rId103"/>
    <p:sldId id="3983" r:id="rId104"/>
    <p:sldId id="3984" r:id="rId105"/>
    <p:sldId id="3985" r:id="rId106"/>
    <p:sldId id="3986" r:id="rId107"/>
    <p:sldId id="3987" r:id="rId108"/>
    <p:sldId id="288" r:id="rId109"/>
    <p:sldId id="285" r:id="rId110"/>
    <p:sldId id="286" r:id="rId111"/>
    <p:sldId id="287" r:id="rId112"/>
    <p:sldId id="652" r:id="rId113"/>
    <p:sldId id="399" r:id="rId114"/>
    <p:sldId id="624" r:id="rId115"/>
    <p:sldId id="401" r:id="rId116"/>
    <p:sldId id="402" r:id="rId117"/>
    <p:sldId id="403" r:id="rId118"/>
    <p:sldId id="404" r:id="rId119"/>
    <p:sldId id="405" r:id="rId120"/>
    <p:sldId id="406" r:id="rId121"/>
    <p:sldId id="407" r:id="rId122"/>
    <p:sldId id="408" r:id="rId123"/>
    <p:sldId id="409" r:id="rId124"/>
    <p:sldId id="410" r:id="rId125"/>
    <p:sldId id="411" r:id="rId126"/>
    <p:sldId id="412" r:id="rId127"/>
    <p:sldId id="413" r:id="rId128"/>
    <p:sldId id="414" r:id="rId129"/>
    <p:sldId id="415" r:id="rId130"/>
    <p:sldId id="416" r:id="rId131"/>
    <p:sldId id="417" r:id="rId132"/>
    <p:sldId id="418" r:id="rId133"/>
    <p:sldId id="419" r:id="rId134"/>
    <p:sldId id="420" r:id="rId135"/>
    <p:sldId id="625" r:id="rId136"/>
    <p:sldId id="422" r:id="rId137"/>
    <p:sldId id="423" r:id="rId138"/>
    <p:sldId id="424" r:id="rId139"/>
    <p:sldId id="425" r:id="rId140"/>
    <p:sldId id="426" r:id="rId141"/>
    <p:sldId id="427" r:id="rId142"/>
    <p:sldId id="428" r:id="rId143"/>
    <p:sldId id="429" r:id="rId144"/>
    <p:sldId id="430" r:id="rId145"/>
    <p:sldId id="431" r:id="rId146"/>
    <p:sldId id="432" r:id="rId147"/>
    <p:sldId id="433" r:id="rId148"/>
    <p:sldId id="434" r:id="rId149"/>
    <p:sldId id="435" r:id="rId150"/>
    <p:sldId id="436" r:id="rId151"/>
    <p:sldId id="437" r:id="rId152"/>
    <p:sldId id="438" r:id="rId153"/>
    <p:sldId id="439" r:id="rId154"/>
    <p:sldId id="440" r:id="rId155"/>
    <p:sldId id="441" r:id="rId156"/>
    <p:sldId id="626" r:id="rId157"/>
    <p:sldId id="443" r:id="rId158"/>
    <p:sldId id="444" r:id="rId159"/>
    <p:sldId id="445" r:id="rId160"/>
    <p:sldId id="446" r:id="rId161"/>
    <p:sldId id="447" r:id="rId162"/>
    <p:sldId id="448" r:id="rId163"/>
    <p:sldId id="449" r:id="rId164"/>
    <p:sldId id="450" r:id="rId165"/>
    <p:sldId id="451" r:id="rId166"/>
    <p:sldId id="455" r:id="rId167"/>
    <p:sldId id="456" r:id="rId168"/>
    <p:sldId id="452" r:id="rId169"/>
    <p:sldId id="453" r:id="rId170"/>
    <p:sldId id="454" r:id="rId171"/>
    <p:sldId id="457" r:id="rId172"/>
    <p:sldId id="458" r:id="rId173"/>
    <p:sldId id="459" r:id="rId174"/>
    <p:sldId id="634" r:id="rId175"/>
    <p:sldId id="461" r:id="rId176"/>
    <p:sldId id="462" r:id="rId177"/>
    <p:sldId id="463" r:id="rId178"/>
    <p:sldId id="464" r:id="rId179"/>
    <p:sldId id="465" r:id="rId180"/>
    <p:sldId id="466" r:id="rId181"/>
    <p:sldId id="467" r:id="rId182"/>
    <p:sldId id="293" r:id="rId183"/>
    <p:sldId id="294" r:id="rId184"/>
    <p:sldId id="295" r:id="rId185"/>
    <p:sldId id="296" r:id="rId186"/>
    <p:sldId id="297" r:id="rId187"/>
    <p:sldId id="653" r:id="rId188"/>
    <p:sldId id="375" r:id="rId189"/>
    <p:sldId id="3988" r:id="rId190"/>
    <p:sldId id="3989" r:id="rId191"/>
    <p:sldId id="3990" r:id="rId192"/>
    <p:sldId id="3991" r:id="rId193"/>
    <p:sldId id="3992" r:id="rId194"/>
    <p:sldId id="376" r:id="rId195"/>
    <p:sldId id="377" r:id="rId196"/>
    <p:sldId id="378" r:id="rId197"/>
    <p:sldId id="379" r:id="rId198"/>
    <p:sldId id="380" r:id="rId199"/>
    <p:sldId id="3958" r:id="rId200"/>
    <p:sldId id="381" r:id="rId201"/>
    <p:sldId id="442" r:id="rId202"/>
    <p:sldId id="3957" r:id="rId203"/>
    <p:sldId id="382" r:id="rId204"/>
    <p:sldId id="383" r:id="rId205"/>
    <p:sldId id="384" r:id="rId206"/>
    <p:sldId id="385" r:id="rId207"/>
    <p:sldId id="386" r:id="rId208"/>
    <p:sldId id="387" r:id="rId209"/>
    <p:sldId id="388" r:id="rId210"/>
    <p:sldId id="389" r:id="rId211"/>
    <p:sldId id="390" r:id="rId212"/>
    <p:sldId id="391" r:id="rId213"/>
    <p:sldId id="392" r:id="rId214"/>
    <p:sldId id="393" r:id="rId215"/>
    <p:sldId id="394" r:id="rId216"/>
    <p:sldId id="395" r:id="rId217"/>
    <p:sldId id="396" r:id="rId218"/>
    <p:sldId id="397" r:id="rId219"/>
    <p:sldId id="654" r:id="rId220"/>
    <p:sldId id="536" r:id="rId221"/>
    <p:sldId id="537" r:id="rId222"/>
    <p:sldId id="538" r:id="rId223"/>
    <p:sldId id="647" r:id="rId224"/>
    <p:sldId id="638" r:id="rId225"/>
    <p:sldId id="639" r:id="rId226"/>
    <p:sldId id="640" r:id="rId227"/>
    <p:sldId id="641" r:id="rId228"/>
    <p:sldId id="642" r:id="rId229"/>
    <p:sldId id="643" r:id="rId230"/>
    <p:sldId id="644" r:id="rId231"/>
    <p:sldId id="645" r:id="rId232"/>
    <p:sldId id="646" r:id="rId233"/>
    <p:sldId id="549" r:id="rId234"/>
    <p:sldId id="550" r:id="rId235"/>
    <p:sldId id="635" r:id="rId236"/>
    <p:sldId id="552" r:id="rId237"/>
    <p:sldId id="553" r:id="rId238"/>
    <p:sldId id="554" r:id="rId239"/>
    <p:sldId id="555" r:id="rId240"/>
    <p:sldId id="629" r:id="rId241"/>
    <p:sldId id="557" r:id="rId242"/>
    <p:sldId id="558" r:id="rId243"/>
    <p:sldId id="559" r:id="rId244"/>
    <p:sldId id="560" r:id="rId245"/>
    <p:sldId id="561" r:id="rId246"/>
    <p:sldId id="562" r:id="rId247"/>
    <p:sldId id="627" r:id="rId248"/>
    <p:sldId id="564" r:id="rId249"/>
    <p:sldId id="565" r:id="rId250"/>
    <p:sldId id="566" r:id="rId251"/>
    <p:sldId id="567" r:id="rId252"/>
    <p:sldId id="568" r:id="rId253"/>
    <p:sldId id="569" r:id="rId254"/>
    <p:sldId id="570" r:id="rId255"/>
    <p:sldId id="571" r:id="rId256"/>
    <p:sldId id="572" r:id="rId257"/>
    <p:sldId id="573" r:id="rId258"/>
    <p:sldId id="574" r:id="rId259"/>
    <p:sldId id="575" r:id="rId260"/>
    <p:sldId id="576" r:id="rId261"/>
    <p:sldId id="577" r:id="rId262"/>
    <p:sldId id="578" r:id="rId263"/>
    <p:sldId id="579" r:id="rId264"/>
    <p:sldId id="580" r:id="rId265"/>
    <p:sldId id="581" r:id="rId266"/>
    <p:sldId id="582" r:id="rId267"/>
    <p:sldId id="583" r:id="rId268"/>
    <p:sldId id="584" r:id="rId269"/>
    <p:sldId id="585" r:id="rId270"/>
    <p:sldId id="586" r:id="rId271"/>
    <p:sldId id="587" r:id="rId272"/>
    <p:sldId id="588" r:id="rId273"/>
    <p:sldId id="589" r:id="rId274"/>
    <p:sldId id="590" r:id="rId275"/>
    <p:sldId id="630" r:id="rId276"/>
    <p:sldId id="592" r:id="rId277"/>
    <p:sldId id="593" r:id="rId278"/>
    <p:sldId id="594" r:id="rId279"/>
    <p:sldId id="595" r:id="rId280"/>
    <p:sldId id="596" r:id="rId281"/>
    <p:sldId id="597" r:id="rId282"/>
    <p:sldId id="598" r:id="rId283"/>
    <p:sldId id="599" r:id="rId284"/>
    <p:sldId id="600" r:id="rId285"/>
    <p:sldId id="601" r:id="rId286"/>
    <p:sldId id="602" r:id="rId287"/>
    <p:sldId id="649" r:id="rId288"/>
    <p:sldId id="604" r:id="rId289"/>
    <p:sldId id="605" r:id="rId290"/>
    <p:sldId id="633" r:id="rId291"/>
    <p:sldId id="607" r:id="rId292"/>
    <p:sldId id="631" r:id="rId293"/>
    <p:sldId id="609" r:id="rId294"/>
    <p:sldId id="610" r:id="rId295"/>
    <p:sldId id="611" r:id="rId296"/>
    <p:sldId id="612" r:id="rId297"/>
    <p:sldId id="613" r:id="rId298"/>
    <p:sldId id="637" r:id="rId299"/>
    <p:sldId id="648" r:id="rId3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B7"/>
    <a:srgbClr val="222E38"/>
    <a:srgbClr val="016349"/>
    <a:srgbClr val="37A99D"/>
    <a:srgbClr val="FFF6CB"/>
    <a:srgbClr val="F6FFD5"/>
    <a:srgbClr val="FFEB82"/>
    <a:srgbClr val="00634B"/>
    <a:srgbClr val="E5D473"/>
    <a:srgbClr val="49E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1908" autoAdjust="0"/>
    <p:restoredTop sz="63053" autoAdjust="0"/>
  </p:normalViewPr>
  <p:slideViewPr>
    <p:cSldViewPr snapToGrid="0" snapToObjects="1">
      <p:cViewPr varScale="1">
        <p:scale>
          <a:sx n="47" d="100"/>
          <a:sy n="47" d="100"/>
        </p:scale>
        <p:origin x="600" y="200"/>
      </p:cViewPr>
      <p:guideLst>
        <p:guide orient="horz" pos="2160"/>
        <p:guide pos="2880"/>
      </p:guideLst>
    </p:cSldViewPr>
  </p:slideViewPr>
  <p:outlineViewPr>
    <p:cViewPr>
      <p:scale>
        <a:sx n="33" d="100"/>
        <a:sy n="33" d="100"/>
      </p:scale>
      <p:origin x="0" y="38080"/>
    </p:cViewPr>
  </p:outlineViewPr>
  <p:notesTextViewPr>
    <p:cViewPr>
      <p:scale>
        <a:sx n="100" d="100"/>
        <a:sy n="100" d="100"/>
      </p:scale>
      <p:origin x="0" y="0"/>
    </p:cViewPr>
  </p:notesTextViewPr>
  <p:sorterViewPr>
    <p:cViewPr varScale="1">
      <p:scale>
        <a:sx n="50" d="100"/>
        <a:sy n="50" d="100"/>
      </p:scale>
      <p:origin x="0" y="274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theme" Target="theme/theme1.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291" Type="http://schemas.openxmlformats.org/officeDocument/2006/relationships/slide" Target="slides/slide252.xml"/><Relationship Id="rId305" Type="http://schemas.openxmlformats.org/officeDocument/2006/relationships/tableStyles" Target="tableStyles.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228" Type="http://schemas.openxmlformats.org/officeDocument/2006/relationships/slide" Target="slides/slide189.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281" Type="http://schemas.openxmlformats.org/officeDocument/2006/relationships/slide" Target="slides/slide242.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71" Type="http://schemas.openxmlformats.org/officeDocument/2006/relationships/slide" Target="slides/slide232.xml"/><Relationship Id="rId292" Type="http://schemas.openxmlformats.org/officeDocument/2006/relationships/slide" Target="slides/slide253.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293" Type="http://schemas.openxmlformats.org/officeDocument/2006/relationships/slide" Target="slides/slide25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notesMaster" Target="notesMasters/notesMaster1.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viewProps" Target="viewProps.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9/28/24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2.bp.blogspot.com/-UNEKbVr2yEA/U6cl4HrBjdI/AAAAAAAAB3M/axOErVcyxTk/s1600/Pergamum13.jpg" TargetMode="External"/><Relationship Id="rId2" Type="http://schemas.openxmlformats.org/officeDocument/2006/relationships/slide" Target="../slides/slide162.xml"/><Relationship Id="rId1" Type="http://schemas.openxmlformats.org/officeDocument/2006/relationships/notesMaster" Target="../notesMasters/notesMaster1.xml"/><Relationship Id="rId6" Type="http://schemas.openxmlformats.org/officeDocument/2006/relationships/hyperlink" Target="https://www.flickr.com/photos/chasid68/sets/72157645293175751/" TargetMode="External"/><Relationship Id="rId5" Type="http://schemas.openxmlformats.org/officeDocument/2006/relationships/hyperlink" Target="http://2.bp.blogspot.com/-IC0lzBQZjC8/U6cl4zxv3lI/AAAAAAAAB3Q/OK3RacyI-NA/s1600/Pergamum10.jpg" TargetMode="External"/><Relationship Id="rId4" Type="http://schemas.openxmlformats.org/officeDocument/2006/relationships/hyperlink" Target="http://2.bp.blogspot.com/-vd05CEX0e7U/U6clhGEb0QI/AAAAAAAAB3E/pOXVW0z-Feo/s1600/Pergamum04.jpg"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en.wikipedia.org/wiki/Intensive_care_unit" TargetMode="External"/><Relationship Id="rId4" Type="http://schemas.openxmlformats.org/officeDocument/2006/relationships/hyperlink" Target="http://tribune.com.pk/story/608541/fia-team-arrives-in-peshawar-to-investigate-church-attack/"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We have NO actual accounts</a:t>
            </a:r>
            <a:r>
              <a:rPr lang="en-US" baseline="0" dirty="0">
                <a:latin typeface="Arial" panose="020B0604020202020204" pitchFamily="34" charset="0"/>
                <a:ea typeface="ＭＳ Ｐゴシック" charset="0"/>
                <a:cs typeface="Arial" panose="020B0604020202020204" pitchFamily="34" charset="0"/>
              </a:rPr>
              <a:t> of Jesus writing anything except what he wrote in the sand in John 8—and we have no idea what he wrote!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13</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57708DD-8058-7A41-93BF-A3E76B4EFD0D}" type="slidenum">
              <a:rPr lang="en-GB" sz="1200">
                <a:solidFill>
                  <a:prstClr val="white"/>
                </a:solidFill>
              </a:rPr>
              <a:pPr/>
              <a:t>156</a:t>
            </a:fld>
            <a:endParaRPr lang="en-GB" sz="1200">
              <a:solidFill>
                <a:prstClr val="white"/>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It has long been assumed that the temple was dedicated to Zeus. The altar is mentioned in the Book of Revelation, 2:11-12: "To the angel of the church in Pergamum, write this: . . . </a:t>
            </a:r>
            <a:r>
              <a:rPr lang="fr-FR"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I know that you live where Satan</a:t>
            </a:r>
            <a:r>
              <a:rPr lang="fr-FR"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 throne is . . . . </a:t>
            </a:r>
            <a:r>
              <a:rPr lang="fr-FR"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b="0" dirty="0">
                <a:effectLst/>
                <a:latin typeface="Arial" panose="020B0604020202020204" pitchFamily="34" charset="0"/>
                <a:cs typeface="Arial" panose="020B0604020202020204" pitchFamily="34" charset="0"/>
              </a:rPr>
              <a:t> </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This is a scale model of the altar.</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1503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b="1" dirty="0"/>
              <a:t>Satan's throne has been moved to Berlin</a:t>
            </a:r>
          </a:p>
          <a:p>
            <a:r>
              <a:rPr lang="en-US" b="1" dirty="0"/>
              <a:t>Mikael Good</a:t>
            </a:r>
          </a:p>
          <a:p>
            <a:br>
              <a:rPr lang="en-US" dirty="0"/>
            </a:br>
            <a:r>
              <a:rPr lang="en-US" b="1" dirty="0"/>
              <a:t>All that is left of the ancient city Pergamum are worn and looted ruins. The main sites of Pergamum are to the north and west of the modern city of Bergama in Turkey.</a:t>
            </a:r>
            <a:r>
              <a:rPr lang="en-US" dirty="0"/>
              <a:t> Even if the town was known for it's beauty it was also one of the darkest and greediest cities in the Roman Empire. Because it was a political and economical center in the province Asia Minor the city had a unique status that differed it from other cities in the Roman Empire. Pergamum was one of the most influential cities in the Empire and a also the center for worship of the Roman Emperor who was believed to be part God and part human in ancient times. </a:t>
            </a:r>
            <a:br>
              <a:rPr lang="en-US" dirty="0">
                <a:effectLst/>
                <a:hlinkClick r:id="rId3"/>
              </a:rPr>
            </a:br>
            <a:br>
              <a:rPr lang="en-US" dirty="0">
                <a:effectLst/>
                <a:hlinkClick r:id="rId3"/>
              </a:rPr>
            </a:br>
            <a:r>
              <a:rPr lang="en-US" dirty="0"/>
              <a:t>There was also a temple for worship of the War goddess Athena. But the most important altar for worship in the City was the Great Altar of Zeus which is also mentioned as the Throne of Satan in the Book of Revelation in the Bible:  </a:t>
            </a:r>
            <a:r>
              <a:rPr lang="en-US" i="1" dirty="0"/>
              <a:t>“To the angel of the church in Pergamum write: ‘I know your works, and where you dwell... where Satan’s throne is. And you hold fast to my name, and did not deny my faith even in the days in which Antipas was my faithful martyr, who was killed among you, where Satan dwells - Revelation 2:12</a:t>
            </a:r>
            <a:br>
              <a:rPr lang="en-US" dirty="0">
                <a:effectLst/>
                <a:hlinkClick r:id="rId4"/>
              </a:rPr>
            </a:br>
            <a:br>
              <a:rPr lang="en-US" dirty="0">
                <a:effectLst/>
                <a:hlinkClick r:id="rId4"/>
              </a:rPr>
            </a:br>
            <a:r>
              <a:rPr lang="en-US" dirty="0"/>
              <a:t>In 1878 the German engineer Carl </a:t>
            </a:r>
            <a:r>
              <a:rPr lang="en-US" dirty="0" err="1"/>
              <a:t>Humann</a:t>
            </a:r>
            <a:r>
              <a:rPr lang="en-US" dirty="0"/>
              <a:t> started to dismantle the Altar of Zeus from the since long abandoned city of Pergamum and took it to Berlin. The altar was stored until the building of a new museum in Berlin started in 1910. Due to war and economic depression in Germany the museum was not opened for visitors until 1930. The Great Altar of Zeus or the Throne of Satan that some people call it went on display in Berlin's Pergamon Museum in 1930 together with a reconstruction of the Ishtar Gate of ancient Babylon. The Ishtar Gate are also known as the gates of hell. </a:t>
            </a:r>
            <a:br>
              <a:rPr lang="en-US" dirty="0">
                <a:effectLst/>
                <a:hlinkClick r:id="rId5"/>
              </a:rPr>
            </a:br>
            <a:br>
              <a:rPr lang="en-US" dirty="0">
                <a:effectLst/>
                <a:hlinkClick r:id="rId5"/>
              </a:rPr>
            </a:br>
            <a:r>
              <a:rPr lang="en-US" dirty="0"/>
              <a:t>It might just be a awful coincidence but just three years after the grand opening of the museum Germany experienced a revival from hell when Adolf Hitler became the Chancellor of Germany and soon it's dictator and Führer. Adolf Hitler decided to commission the young architect Albert Speer to design the new parade grounds for his big party rallies in Nuremberg. Albert Speer took the inspiration from the Great Altar of Zeus in Berlin when he designed the colossal altar for his Führer. The altar became known as the </a:t>
            </a:r>
            <a:r>
              <a:rPr lang="en-US" dirty="0" err="1"/>
              <a:t>Zeppelintribüne</a:t>
            </a:r>
            <a:r>
              <a:rPr lang="en-US" dirty="0"/>
              <a:t> and it was here that Adolf Hitler received the adoration of the masses at the political rallies in Nuremberg like so many Roman Emperors had done before him. I am convinced that Adolf Hitler was deceived to think that he was both man and god when he stood on top of his altar in Nuremberg and received deafening salutations from hundreds of thousand devoted followers that would soon follow him into death. </a:t>
            </a:r>
            <a:br>
              <a:rPr lang="en-US" dirty="0"/>
            </a:br>
            <a:br>
              <a:rPr lang="en-US" dirty="0"/>
            </a:br>
            <a:r>
              <a:rPr lang="en-US" dirty="0"/>
              <a:t>The good old Canon EOS 20D are still a really good and capable camera as you can see in my pictures from Pergamum: </a:t>
            </a:r>
            <a:r>
              <a:rPr lang="en-US" dirty="0">
                <a:hlinkClick r:id="rId6"/>
              </a:rPr>
              <a:t>https://www.flickr.com/photos/chasid68/sets/72157645293175751/</a:t>
            </a:r>
            <a:r>
              <a:rPr lang="en-US" dirty="0"/>
              <a:t> </a:t>
            </a:r>
            <a:br>
              <a:rPr lang="en-US" dirty="0"/>
            </a:br>
            <a:br>
              <a:rPr lang="en-US" dirty="0"/>
            </a:br>
            <a:r>
              <a:rPr lang="en-US" b="1" dirty="0"/>
              <a:t>Text and Photo: Mikael Good</a:t>
            </a:r>
            <a:endParaRPr lang="en-US" dirty="0"/>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https://</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www.fotosidan.se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/blogs/</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chasid</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/the-throne-of-</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satan</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-moved-</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to.htm</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Blog posted </a:t>
            </a:r>
            <a:r>
              <a:rPr lang="en-US" dirty="0"/>
              <a:t>2014-06-23 09:08</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Accessed 29 July 2020</a:t>
            </a:r>
          </a:p>
          <a:p>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a:solidFill>
                  <a:schemeClr val="tx1"/>
                </a:solidFill>
                <a:latin typeface="+mn-lt"/>
                <a:ea typeface="+mn-ea"/>
                <a:cs typeface="+mn-cs"/>
              </a:rPr>
              <a:t>Pergamos</a:t>
            </a:r>
            <a:r>
              <a:rPr lang="en-US" sz="1200" b="0" i="0" u="none" strike="noStrike" kern="1200" baseline="0" dirty="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2985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a:solidFill>
                  <a:schemeClr val="tx1"/>
                </a:solidFill>
                <a:latin typeface="+mn-lt"/>
                <a:ea typeface="+mn-ea"/>
                <a:cs typeface="+mn-cs"/>
              </a:rPr>
              <a:t>Pontifex</a:t>
            </a:r>
            <a:r>
              <a:rPr lang="en-US" sz="1200" b="0" i="1" u="none" strike="noStrike" kern="1200" baseline="0" dirty="0">
                <a:solidFill>
                  <a:schemeClr val="tx1"/>
                </a:solidFill>
                <a:latin typeface="+mn-lt"/>
                <a:ea typeface="+mn-ea"/>
                <a:cs typeface="+mn-cs"/>
              </a:rPr>
              <a:t> Maximus</a:t>
            </a:r>
            <a:r>
              <a:rPr lang="en-US" sz="1200" b="0" i="0" u="none" strike="noStrike" kern="1200" baseline="0" dirty="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a:solidFill>
                  <a:schemeClr val="tx1"/>
                </a:solidFill>
                <a:latin typeface="+mn-lt"/>
                <a:ea typeface="+mn-ea"/>
                <a:cs typeface="+mn-cs"/>
              </a:rPr>
              <a:t>pontiff</a:t>
            </a:r>
            <a:r>
              <a:rPr lang="en-US" sz="1200" b="0" i="0" u="none" strike="noStrike" kern="1200" baseline="0" dirty="0">
                <a:solidFill>
                  <a:schemeClr val="tx1"/>
                </a:solidFill>
                <a:latin typeface="+mn-lt"/>
                <a:ea typeface="+mn-ea"/>
                <a:cs typeface="+mn-cs"/>
              </a:rPr>
              <a:t>, which comes from </a:t>
            </a:r>
            <a:r>
              <a:rPr lang="en-US" sz="1200" b="0" i="1" u="none" strike="noStrike" kern="1200" baseline="0" dirty="0" err="1">
                <a:solidFill>
                  <a:schemeClr val="tx1"/>
                </a:solidFill>
                <a:latin typeface="+mn-lt"/>
                <a:ea typeface="+mn-ea"/>
                <a:cs typeface="+mn-cs"/>
              </a:rPr>
              <a:t>pontifex</a:t>
            </a:r>
            <a:r>
              <a:rPr lang="en-US" sz="1200" b="0" i="0" u="none" strike="noStrike" kern="1200" baseline="0" dirty="0">
                <a:solidFill>
                  <a:schemeClr val="tx1"/>
                </a:solidFill>
                <a:latin typeface="+mn-lt"/>
                <a:ea typeface="+mn-ea"/>
                <a:cs typeface="+mn-cs"/>
              </a:rPr>
              <a:t>. "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0485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5B9942F2-9734-F04C-A409-109444B6A259}" type="slidenum">
              <a:rPr lang="en-US" sz="1200">
                <a:solidFill>
                  <a:prstClr val="black"/>
                </a:solidFill>
              </a:rPr>
              <a:pPr/>
              <a:t>167</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8F20C87-8E15-784A-BC6A-D94C51FFDD0B}" type="slidenum">
              <a:rPr lang="en-US" sz="1200">
                <a:solidFill>
                  <a:prstClr val="black"/>
                </a:solidFill>
              </a:rPr>
              <a:pPr/>
              <a:t>168</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FDFF5A3-9693-A349-AE9A-5B1EF8784CC4}" type="slidenum">
              <a:rPr lang="en-US" sz="1200">
                <a:solidFill>
                  <a:prstClr val="black"/>
                </a:solidFill>
              </a:rPr>
              <a:pPr/>
              <a:t>169</a:t>
            </a:fld>
            <a:endParaRPr lang="en-US" sz="1200">
              <a:solidFill>
                <a:prstClr val="black"/>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69DEF953-D795-B546-99EE-1115908973BC}" type="slidenum">
              <a:rPr lang="en-US" sz="1200">
                <a:solidFill>
                  <a:prstClr val="black"/>
                </a:solidFill>
              </a:rPr>
              <a:pPr/>
              <a:t>170</a:t>
            </a:fld>
            <a:endParaRPr lang="en-US" sz="1200">
              <a:solidFill>
                <a:prstClr val="black"/>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ECE17A4-C9CA-8841-B265-759EBD0206C2}" type="slidenum">
              <a:rPr lang="en-US" sz="1200">
                <a:solidFill>
                  <a:prstClr val="black"/>
                </a:solidFill>
              </a:rPr>
              <a:pPr/>
              <a:t>171</a:t>
            </a:fld>
            <a:endParaRPr lang="en-US" sz="1200">
              <a:solidFill>
                <a:prstClr val="black"/>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2757696D-987B-BD4D-8B31-0A9640B38CE7}" type="slidenum">
              <a:rPr lang="en-US" sz="1200">
                <a:solidFill>
                  <a:prstClr val="black"/>
                </a:solidFill>
              </a:rPr>
              <a:pPr/>
              <a:t>172</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4FD87F32-9C08-6647-BDC3-D15A8C07DED7}" type="slidenum">
              <a:rPr lang="en-US" sz="1200">
                <a:solidFill>
                  <a:prstClr val="black"/>
                </a:solidFill>
              </a:rPr>
              <a:pPr/>
              <a:t>173</a:t>
            </a:fld>
            <a:endParaRPr lang="en-US" sz="1200">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AF245D-C4C6-40A3-A937-860C38BD7376}" type="slidenum">
              <a:rPr lang="en-GB" sz="1200">
                <a:solidFill>
                  <a:srgbClr val="FFFFFF"/>
                </a:solidFill>
              </a:rPr>
              <a:pPr/>
              <a:t>186</a:t>
            </a:fld>
            <a:endParaRPr lang="en-GB" sz="1200">
              <a:solidFill>
                <a:srgbClr val="FFFFFF"/>
              </a:solidFill>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133D6F-516B-4226-86A5-5C0EBE217A5A}" type="slidenum">
              <a:rPr lang="en-GB" sz="1200">
                <a:solidFill>
                  <a:srgbClr val="FFFFFF"/>
                </a:solidFill>
              </a:rPr>
              <a:pPr/>
              <a:t>187</a:t>
            </a:fld>
            <a:endParaRPr lang="en-GB" sz="1200">
              <a:solidFill>
                <a:srgbClr val="FFFFFF"/>
              </a:solidFill>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0CD43A-1CD0-4F8F-930C-CBBF45CC7155}" type="slidenum">
              <a:rPr lang="en-GB" sz="1200">
                <a:solidFill>
                  <a:srgbClr val="FFFFFF"/>
                </a:solidFill>
              </a:rPr>
              <a:pPr/>
              <a:t>188</a:t>
            </a:fld>
            <a:endParaRPr lang="en-GB" sz="1200">
              <a:solidFill>
                <a:srgbClr val="FFFFFF"/>
              </a:solidFill>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16</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2C26E5-B59D-4826-BE1B-863474B4C4AD}" type="slidenum">
              <a:rPr lang="en-GB" sz="1200">
                <a:solidFill>
                  <a:srgbClr val="FFFFFF"/>
                </a:solidFill>
              </a:rPr>
              <a:pPr/>
              <a:t>189</a:t>
            </a:fld>
            <a:endParaRPr lang="en-GB" sz="1200">
              <a:solidFill>
                <a:srgbClr val="FFFFFF"/>
              </a:solidFill>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E83F5-3997-4FD9-BB9D-34A2992EF4E0}" type="slidenum">
              <a:rPr lang="en-GB" sz="1200">
                <a:solidFill>
                  <a:srgbClr val="FFFFFF"/>
                </a:solidFill>
              </a:rPr>
              <a:pPr/>
              <a:t>190</a:t>
            </a:fld>
            <a:endParaRPr lang="en-GB" sz="1200">
              <a:solidFill>
                <a:srgbClr val="FFFFFF"/>
              </a:solidFill>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F4ED16-2486-461E-A074-C1D1BE76D3EF}" type="slidenum">
              <a:rPr lang="en-GB" sz="1200">
                <a:solidFill>
                  <a:srgbClr val="FFFFFF"/>
                </a:solidFill>
              </a:rPr>
              <a:pPr/>
              <a:t>191</a:t>
            </a:fld>
            <a:endParaRPr lang="en-GB" sz="1200">
              <a:solidFill>
                <a:srgbClr val="FFFFFF"/>
              </a:solidFill>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52DD6D1-2B81-4170-B1C0-F70C594D6250}" type="slidenum">
              <a:rPr lang="en-GB" sz="1200">
                <a:solidFill>
                  <a:srgbClr val="FFFFFF"/>
                </a:solidFill>
              </a:rPr>
              <a:pPr/>
              <a:t>192</a:t>
            </a:fld>
            <a:endParaRPr lang="en-GB" sz="1200">
              <a:solidFill>
                <a:srgbClr val="FFFFFF"/>
              </a:solidFill>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2B8124A-BF90-4B75-ABDA-417B81272D6A}" type="slidenum">
              <a:rPr lang="en-GB" sz="1200">
                <a:solidFill>
                  <a:srgbClr val="FFFFFF"/>
                </a:solidFill>
              </a:rPr>
              <a:pPr/>
              <a:t>193</a:t>
            </a:fld>
            <a:endParaRPr lang="en-GB" sz="1200">
              <a:solidFill>
                <a:srgbClr val="FFFFFF"/>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BE57CD-6452-4B20-A989-ADFA80F34A27}" type="slidenum">
              <a:rPr lang="en-GB" sz="1200">
                <a:solidFill>
                  <a:srgbClr val="FFFFFF"/>
                </a:solidFill>
              </a:rPr>
              <a:pPr/>
              <a:t>194</a:t>
            </a:fld>
            <a:endParaRPr lang="en-GB" sz="1200">
              <a:solidFill>
                <a:srgbClr val="FFFFFF"/>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199</a:t>
            </a:fld>
            <a:endParaRPr lang="en-GB" sz="1200">
              <a:solidFill>
                <a:prstClr val="white"/>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B8B6C-8B93-494B-ACDC-F9FC79B81B7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cs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cs typeface="MS PGothic"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bwMode="auto">
          <a:xfrm>
            <a:off x="946150" y="4457700"/>
            <a:ext cx="5207000" cy="476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cs typeface="MS PGothic"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204</a:t>
            </a:fld>
            <a:endParaRPr lang="en-GB" sz="1200">
              <a:solidFill>
                <a:prstClr val="white"/>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207</a:t>
            </a:fld>
            <a:endParaRPr lang="en-GB" sz="1200">
              <a:solidFill>
                <a:prstClr val="white"/>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211</a:t>
            </a:fld>
            <a:endParaRPr lang="en-GB" sz="1200">
              <a:solidFill>
                <a:prstClr val="white"/>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A7EDE2-8FBA-0142-8E7D-A724150ECBF7}" type="slidenum">
              <a:rPr lang="en-US" sz="1200">
                <a:solidFill>
                  <a:prstClr val="black"/>
                </a:solidFill>
              </a:rPr>
              <a:pPr eaLnBrk="1" hangingPunct="1"/>
              <a:t>22</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7ED99-5892-7B46-9296-16A2326D5AEE}" type="slidenum">
              <a:rPr lang="en-US" sz="1200">
                <a:solidFill>
                  <a:prstClr val="black"/>
                </a:solidFill>
              </a:rPr>
              <a:pPr eaLnBrk="1" hangingPunct="1"/>
              <a:t>23</a:t>
            </a:fld>
            <a:endParaRPr lang="en-US" sz="1200">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225</a:t>
            </a:fld>
            <a:endParaRPr lang="en-GB" sz="1200">
              <a:solidFill>
                <a:prstClr val="white"/>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A52FEBA-DFF1-6E42-8A94-D348192C7FF3}" type="slidenum">
              <a:rPr lang="en-US" sz="1200">
                <a:solidFill>
                  <a:srgbClr val="000000"/>
                </a:solidFill>
              </a:rPr>
              <a:pPr eaLnBrk="1" hangingPunct="1"/>
              <a:t>228</a:t>
            </a:fld>
            <a:endParaRPr lang="en-US"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230</a:t>
            </a:fld>
            <a:endParaRPr lang="en-GB" sz="1200">
              <a:solidFill>
                <a:prstClr val="white"/>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D48ECB-A385-EA4A-9485-8A2313BA9AF2}" type="slidenum">
              <a:rPr lang="en-US" sz="1200">
                <a:solidFill>
                  <a:prstClr val="black"/>
                </a:solidFill>
              </a:rPr>
              <a:pPr eaLnBrk="1" hangingPunct="1"/>
              <a:t>24</a:t>
            </a:fld>
            <a:endParaRPr lang="en-US" sz="1200">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234</a:t>
            </a:fld>
            <a:endParaRPr lang="en-GB" sz="1200">
              <a:solidFill>
                <a:prstClr val="white"/>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lvl="2"/>
            <a:r>
              <a:rPr lang="en-US" sz="1200" b="1" kern="1200" dirty="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Does Jesus really just expect some of us simply to remain faithful to the truth we have been taught (24-25)?  </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Yes, he expects perseverance, since growth and blessing are his responsibility.</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Obviously, those caught up in immorality were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faithful!</a:t>
            </a:r>
            <a:endParaRPr lang="en-US" sz="1400" b="1" kern="1200" dirty="0">
              <a:solidFill>
                <a:schemeClr val="tx1"/>
              </a:solidFill>
              <a:effectLst/>
              <a:latin typeface="+mn-lt"/>
              <a:ea typeface="+mn-ea"/>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239</a:t>
            </a:fld>
            <a:endParaRPr lang="en-GB" sz="1200">
              <a:solidFill>
                <a:prstClr val="white"/>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241</a:t>
            </a:fld>
            <a:endParaRPr lang="en-GB" sz="1200">
              <a:solidFill>
                <a:prstClr val="white"/>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242</a:t>
            </a:fld>
            <a:endParaRPr lang="en-GB" sz="1200">
              <a:solidFill>
                <a:prstClr val="white"/>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243</a:t>
            </a:fld>
            <a:endParaRPr lang="en-GB" sz="1200">
              <a:solidFill>
                <a:prstClr val="white"/>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244</a:t>
            </a:fld>
            <a:endParaRPr lang="en-GB" sz="1200">
              <a:solidFill>
                <a:prstClr val="white"/>
              </a:solidFil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245</a:t>
            </a:fld>
            <a:endParaRPr lang="en-GB" sz="1200">
              <a:solidFill>
                <a:prstClr val="white"/>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74786D-E4C4-6D41-84C6-73745B125C4D}" type="slidenum">
              <a:rPr lang="en-US" sz="1200">
                <a:solidFill>
                  <a:prstClr val="black"/>
                </a:solidFill>
              </a:rPr>
              <a:pPr eaLnBrk="1" hangingPunct="1"/>
              <a:t>25</a:t>
            </a:fld>
            <a:endParaRPr lang="en-US" sz="1200">
              <a:solidFill>
                <a:prstClr val="black"/>
              </a:solidFill>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D732-F301-A94E-91C1-609FEFE19596}" type="slidenum">
              <a:rPr lang="en-US">
                <a:solidFill>
                  <a:prstClr val="black"/>
                </a:solidFill>
                <a:latin typeface="Calibri"/>
              </a:rPr>
              <a:pPr/>
              <a:t>255</a:t>
            </a:fld>
            <a:endParaRPr lang="en-US">
              <a:solidFill>
                <a:prstClr val="black"/>
              </a:solidFill>
              <a:latin typeface="Calibri"/>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Activities can</a:t>
            </a:r>
            <a:r>
              <a:rPr lang="fr-FR" dirty="0"/>
              <a:t>'</a:t>
            </a:r>
            <a:r>
              <a:rPr lang="en-US" dirty="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Good works can</a:t>
            </a:r>
            <a:r>
              <a:rPr lang="fr-FR" dirty="0"/>
              <a:t>'</a:t>
            </a:r>
            <a:r>
              <a:rPr lang="en-US" dirty="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Perseverance can</a:t>
            </a:r>
            <a:r>
              <a:rPr lang="fr-FR" dirty="0"/>
              <a:t>'</a:t>
            </a:r>
            <a:r>
              <a:rPr lang="en-US" dirty="0"/>
              <a:t>t replace purity.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C84255-5090-5D4A-8A4E-5CE54F5E31D2}" type="slidenum">
              <a:rPr lang="en-US" sz="1200">
                <a:solidFill>
                  <a:prstClr val="black"/>
                </a:solidFill>
              </a:rPr>
              <a:pPr eaLnBrk="1" hangingPunct="1"/>
              <a:t>26</a:t>
            </a:fld>
            <a:endParaRPr lang="en-US" sz="1200">
              <a:solidFill>
                <a:prstClr val="black"/>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A7E95-CFEB-324D-9127-271943F85A55}" type="slidenum">
              <a:rPr lang="en-US" sz="1200">
                <a:solidFill>
                  <a:prstClr val="black"/>
                </a:solidFill>
              </a:rPr>
              <a:pPr eaLnBrk="1" hangingPunct="1"/>
              <a:t>27</a:t>
            </a:fld>
            <a:endParaRPr lang="en-US" sz="1200">
              <a:solidFill>
                <a:prstClr val="black"/>
              </a:solidFill>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Common-468</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NS-27-Rev1-slide 18, 184</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NS-27-Rev2–slide 2</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a:solidFill>
                  <a:schemeClr val="tx1"/>
                </a:solidFill>
                <a:effectLst/>
                <a:latin typeface="Arial" panose="020B0604020202020204" pitchFamily="34" charset="0"/>
                <a:ea typeface="+mn-ea"/>
                <a:cs typeface="Arial" panose="020B0604020202020204" pitchFamily="34" charset="0"/>
              </a:rPr>
              <a:t>NS-27-Rev4-slide 3</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708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6B815A-C7D8-7F45-9E0A-704962FE684B}" type="slidenum">
              <a:rPr lang="en-US" sz="1200">
                <a:solidFill>
                  <a:srgbClr val="000000"/>
                </a:solidFill>
              </a:rPr>
              <a:pPr eaLnBrk="1" hangingPunct="1"/>
              <a:t>28</a:t>
            </a:fld>
            <a:endParaRPr lang="en-US" sz="1200">
              <a:solidFill>
                <a:srgbClr val="000000"/>
              </a:solidFill>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67F9CF-3F13-EB46-951D-73D12535A9A0}" type="slidenum">
              <a:rPr lang="en-US" sz="1200">
                <a:solidFill>
                  <a:srgbClr val="000000"/>
                </a:solidFill>
              </a:rPr>
              <a:pPr eaLnBrk="1" hangingPunct="1"/>
              <a:t>32</a:t>
            </a:fld>
            <a:endParaRPr lang="en-US" sz="1200">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a:t>
            </a:r>
            <a:r>
              <a:rPr lang="en-US" baseline="0" dirty="0">
                <a:latin typeface="Times New Roman" charset="0"/>
                <a:cs typeface="Times New Roman" charset="0"/>
              </a:rPr>
              <a:t> had </a:t>
            </a:r>
            <a:r>
              <a:rPr lang="en-US" dirty="0">
                <a:latin typeface="Times New Roman" charset="0"/>
                <a:cs typeface="Times New Roman" charset="0"/>
              </a:rPr>
              <a:t>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Picture was taken by Dr. Rick Griffith on 3 Sep 2022.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09CC31-4334-4145-A3AB-E9AA5CD2B494}" type="slidenum">
              <a:rPr lang="en-US" sz="1200">
                <a:solidFill>
                  <a:srgbClr val="000000"/>
                </a:solidFill>
              </a:rPr>
              <a:pPr eaLnBrk="1" hangingPunct="1"/>
              <a:t>33</a:t>
            </a:fld>
            <a:endParaRPr lang="en-US" sz="1200">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Sid Caesar, Venerate: Bow to Caesar or die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7F3225-26D0-3F46-AE2E-EAD96FDC5A51}" type="slidenum">
              <a:rPr lang="en-US" sz="1200">
                <a:solidFill>
                  <a:srgbClr val="000000"/>
                </a:solidFill>
              </a:rPr>
              <a:pPr eaLnBrk="1" hangingPunct="1"/>
              <a:t>34</a:t>
            </a:fld>
            <a:endParaRPr lang="en-US" sz="1200">
              <a:solidFill>
                <a:srgbClr val="000000"/>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The place where the Ephesian clerk averted a riot in Acts 19:29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BB9A2-68F5-E146-90A4-5DB24E611E47}" type="slidenum">
              <a:rPr lang="en-US" sz="1200">
                <a:solidFill>
                  <a:prstClr val="black"/>
                </a:solidFill>
              </a:rPr>
              <a:pPr eaLnBrk="1" hangingPunct="1"/>
              <a:t>35</a:t>
            </a:fld>
            <a:endParaRPr lang="en-US" sz="1200">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A54DCF-1F60-DA4F-B5A5-00A8453E1301}" type="slidenum">
              <a:rPr lang="en-US" sz="1200">
                <a:solidFill>
                  <a:prstClr val="black"/>
                </a:solidFill>
              </a:rPr>
              <a:pPr eaLnBrk="1" hangingPunct="1"/>
              <a:t>36</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1376E1-97AF-8A47-8B0F-45AB8A8CD58A}" type="slidenum">
              <a:rPr lang="en-US" sz="1200">
                <a:solidFill>
                  <a:prstClr val="black"/>
                </a:solidFill>
              </a:rPr>
              <a:pPr eaLnBrk="1" hangingPunct="1"/>
              <a:t>37</a:t>
            </a:fld>
            <a:endParaRPr lang="en-US" sz="1200">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DACE1-4099-0242-808E-71E9058BBFA6}" type="slidenum">
              <a:rPr lang="en-US" sz="1200">
                <a:solidFill>
                  <a:prstClr val="black"/>
                </a:solidFill>
              </a:rPr>
              <a:pPr eaLnBrk="1" hangingPunct="1"/>
              <a:t>38</a:t>
            </a:fld>
            <a:endParaRPr lang="en-US" sz="1200">
              <a:solidFill>
                <a:prstClr val="black"/>
              </a:solidFill>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The footprint etched into the marble street showed the way to the brothel for those who could not read.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51F0E-DF10-FC4C-A955-71A83E574AAD}" type="slidenum">
              <a:rPr lang="en-US" sz="1200">
                <a:solidFill>
                  <a:prstClr val="black"/>
                </a:solidFill>
              </a:rPr>
              <a:pPr eaLnBrk="1" hangingPunct="1"/>
              <a:t>39</a:t>
            </a:fld>
            <a:endParaRPr lang="en-US" sz="1200">
              <a:solidFill>
                <a:prstClr val="black"/>
              </a:solidFill>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This was highly unusual for a city to have a public toilet on a public street, but Ephesus had such a luxury across the street from expensive housing.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5</a:t>
            </a:fld>
            <a:endParaRPr lang="en-GB" sz="1200">
              <a:solidFill>
                <a:prstClr val="white"/>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40</a:t>
            </a:fld>
            <a:endParaRPr lang="en-GB" sz="1200">
              <a:solidFill>
                <a:prstClr val="white"/>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41</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71</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72</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73</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Today and last Sunday, over one half</a:t>
            </a:r>
            <a:r>
              <a:rPr lang="en-US" baseline="0" dirty="0">
                <a:latin typeface="Times New Roman" charset="0"/>
                <a:ea typeface="ＭＳ Ｐゴシック" charset="0"/>
                <a:cs typeface="ＭＳ Ｐゴシック" charset="0"/>
              </a:rPr>
              <a:t> million churches around the globe commemorate the International Day of Prayer for the Persecuted Church.  We stand with them and have designed our entire service to remember our suffering brothers and sisters who lose property, livelihood, and loved ones—yes, who lose even life itself—simply due to their faith in our Lord Jesus Christ.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Our thoughts today turn to seven weeks ago from this day to All-Saints</a:t>
            </a:r>
            <a:r>
              <a:rPr lang="en-US" baseline="0" dirty="0">
                <a:latin typeface="Times New Roman" charset="0"/>
                <a:ea typeface="ＭＳ Ｐゴシック" charset="0"/>
                <a:cs typeface="ＭＳ Ｐゴシック" charset="0"/>
              </a:rPr>
              <a:t> C</a:t>
            </a:r>
            <a:r>
              <a:rPr lang="en-US" dirty="0">
                <a:latin typeface="Times New Roman" charset="0"/>
                <a:ea typeface="ＭＳ Ｐゴシック" charset="0"/>
                <a:cs typeface="ＭＳ Ｐゴシック" charset="0"/>
              </a:rPr>
              <a:t>hurch.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church is located in the northern region of Pakistan in the city of</a:t>
            </a:r>
            <a:r>
              <a:rPr lang="en-US" baseline="0" dirty="0">
                <a:latin typeface="Times New Roman" charset="0"/>
                <a:ea typeface="ＭＳ Ｐゴシック" charset="0"/>
                <a:cs typeface="ＭＳ Ｐゴシック" charset="0"/>
              </a:rPr>
              <a:t> Peshawar, close to the border with Afghanistan.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Inside the church it looks much like many others in that region where the men and the women sit on opposite sides.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a:t>
            </a:r>
            <a:r>
              <a:rPr lang="en-US">
                <a:latin typeface="Times New Roman" charset="0"/>
                <a:ea typeface="ＭＳ Ｐゴシック" charset="0"/>
                <a:cs typeface="ＭＳ Ｐゴシック" charset="0"/>
              </a:rPr>
              <a:t>to the capital </a:t>
            </a:r>
            <a:r>
              <a:rPr lang="en-US" dirty="0">
                <a:latin typeface="Times New Roman" charset="0"/>
                <a:ea typeface="ＭＳ Ｐゴシック" charset="0"/>
                <a:cs typeface="ＭＳ Ｐゴシック" charset="0"/>
              </a:rPr>
              <a:t>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6</a:t>
            </a:fld>
            <a:endParaRPr lang="en-GB" sz="1200">
              <a:solidFill>
                <a:prstClr val="white"/>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On 22 September 2013 after the service the believers gathered outside</a:t>
            </a:r>
            <a:r>
              <a:rPr lang="en-US" baseline="0" dirty="0">
                <a:latin typeface="Times New Roman" charset="0"/>
                <a:ea typeface="ＭＳ Ｐゴシック" charset="0"/>
                <a:cs typeface="ＭＳ Ｐゴシック" charset="0"/>
              </a:rPr>
              <a:t> the building in the courtyard to talk, to eat—over 200 men, women, and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Infiltrating</a:t>
            </a:r>
            <a:r>
              <a:rPr lang="en-US" sz="1200" kern="1200" baseline="0" dirty="0">
                <a:solidFill>
                  <a:schemeClr val="tx1"/>
                </a:solidFill>
                <a:effectLst/>
                <a:latin typeface="+mn-lt"/>
                <a:ea typeface="+mn-ea"/>
                <a:cs typeface="+mn-cs"/>
              </a:rPr>
              <a:t> the crowd were t</a:t>
            </a:r>
            <a:r>
              <a:rPr lang="en-US" sz="1200" kern="1200" dirty="0">
                <a:solidFill>
                  <a:schemeClr val="tx1"/>
                </a:solidFill>
                <a:effectLst/>
                <a:latin typeface="+mn-lt"/>
                <a:ea typeface="+mn-ea"/>
                <a:cs typeface="+mn-cs"/>
              </a:rPr>
              <a:t>wo suicide bombers, who struck the All Saints Church members after their service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Sunday, killing more more</a:t>
            </a:r>
            <a:r>
              <a:rPr lang="en-US" sz="1200" kern="1200" baseline="0" dirty="0">
                <a:solidFill>
                  <a:schemeClr val="tx1"/>
                </a:solidFill>
                <a:effectLst/>
                <a:latin typeface="+mn-lt"/>
                <a:ea typeface="+mn-ea"/>
                <a:cs typeface="+mn-cs"/>
              </a:rPr>
              <a:t> than 90 </a:t>
            </a:r>
            <a:r>
              <a:rPr lang="en-US" sz="1200" kern="1200" dirty="0">
                <a:solidFill>
                  <a:schemeClr val="tx1"/>
                </a:solidFill>
                <a:effectLst/>
                <a:latin typeface="+mn-lt"/>
                <a:ea typeface="+mn-ea"/>
                <a:cs typeface="+mn-cs"/>
              </a:rPr>
              <a:t>people and wounding more than 150. The victims included many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 imagine the horror of that moment.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wing of the Pakistani Taliban claimed responsibility for the bombing, saying it would continue to target non-Muslims until the United States stopped drone attacks in the country's remote tribal region.</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en-US" b="1" dirty="0"/>
              <a:t>The saddest part of the story concerns the children.  The father of Eshaan</a:t>
            </a:r>
            <a:r>
              <a:rPr lang="en-US" b="1" baseline="0" dirty="0"/>
              <a:t> and </a:t>
            </a:r>
            <a:r>
              <a:rPr lang="en-US" b="1" baseline="0" dirty="0" err="1"/>
              <a:t>Neha</a:t>
            </a:r>
            <a:r>
              <a:rPr lang="en-US" b="1" baseline="0" dirty="0"/>
              <a:t> was on business in the US at the time, but later wrote, "</a:t>
            </a:r>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a:t>Full</a:t>
            </a:r>
            <a:r>
              <a:rPr lang="en-US" b="1" baseline="0" dirty="0"/>
              <a:t> article:</a:t>
            </a:r>
            <a:endParaRPr lang="en-US" b="1" dirty="0"/>
          </a:p>
          <a:p>
            <a:endParaRPr lang="en-US" b="1" dirty="0"/>
          </a:p>
          <a:p>
            <a:r>
              <a:rPr lang="en-US" b="1" dirty="0"/>
              <a:t>"The twin bombs that exploded on Sunday at All Saints Church, Peshawar, killed more than 90 people, injured nearly 150 others, and </a:t>
            </a:r>
            <a:r>
              <a:rPr lang="en-US" b="1" dirty="0">
                <a:hlinkClick r:id="rId3"/>
              </a:rPr>
              <a:t>emotionally scarred</a:t>
            </a:r>
            <a:r>
              <a:rPr lang="en-US" b="1" dirty="0"/>
              <a:t> thousands more.</a:t>
            </a:r>
            <a:endParaRPr lang="en-US" dirty="0"/>
          </a:p>
          <a:p>
            <a:r>
              <a:rPr lang="en-US" dirty="0">
                <a:hlinkClick r:id="rId4"/>
              </a:rPr>
              <a:t>Investigations</a:t>
            </a:r>
            <a:r>
              <a:rPr lang="en-US" dirty="0"/>
              <a:t> are under way while recovery and treatment has begun for the injured and their families. For some, healing will be swift while others may take small steps over months, maybe even years. Many more might never fully recover from this tragedy.</a:t>
            </a:r>
          </a:p>
          <a:p>
            <a:r>
              <a:rPr lang="en-US" dirty="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a:t>visualise</a:t>
            </a:r>
            <a:r>
              <a:rPr lang="en-US" dirty="0"/>
              <a:t> the happy little angels skipping through the church doors.</a:t>
            </a:r>
          </a:p>
          <a:p>
            <a:r>
              <a:rPr lang="en-US" dirty="0"/>
              <a:t>It is therefore, with great sorrow and a heavy heart that I share my memories of </a:t>
            </a:r>
            <a:r>
              <a:rPr lang="en-US" dirty="0" err="1"/>
              <a:t>Neha</a:t>
            </a:r>
            <a:r>
              <a:rPr lang="en-US" dirty="0"/>
              <a:t> and Eshaan.</a:t>
            </a:r>
          </a:p>
          <a:p>
            <a:r>
              <a:rPr lang="en-US" dirty="0"/>
              <a:t>Since the blast, I have not had a moment’s peace as I keep remembering how they used to make me laugh at their playful antics. Today I </a:t>
            </a:r>
            <a:r>
              <a:rPr lang="en-US" dirty="0" err="1"/>
              <a:t>realised</a:t>
            </a:r>
            <a:r>
              <a:rPr lang="en-US" dirty="0"/>
              <a:t> that the only way to alleviate my pain, even if a little bit, is by sharing their story.</a:t>
            </a:r>
          </a:p>
          <a:p>
            <a:r>
              <a:rPr lang="en-US" dirty="0"/>
              <a:t>These little victims of the senseless violence that rocked Peshawar in general and the Christian community in particular, were gems treasured by their parents, family, friends and teachers alike.</a:t>
            </a:r>
          </a:p>
          <a:p>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r>
              <a:rPr lang="en-US" dirty="0"/>
              <a:t>I cannot even begin to imagine what Eshaan and </a:t>
            </a:r>
            <a:r>
              <a:rPr lang="en-US" dirty="0" err="1"/>
              <a:t>Neha’s</a:t>
            </a:r>
            <a:r>
              <a:rPr lang="en-US" dirty="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a:t>In Eshaan and </a:t>
            </a:r>
            <a:r>
              <a:rPr lang="en-US" dirty="0" err="1"/>
              <a:t>Neha’s</a:t>
            </a:r>
            <a:r>
              <a:rPr lang="en-US" dirty="0"/>
              <a:t> case, the situation was worsened because their father, </a:t>
            </a:r>
            <a:r>
              <a:rPr lang="en-US" dirty="0" err="1"/>
              <a:t>Insar</a:t>
            </a:r>
            <a:r>
              <a:rPr lang="en-US" dirty="0"/>
              <a:t>, was in the United States at the time of the blast. In a cracked voice, he said over the phone,</a:t>
            </a:r>
          </a:p>
          <a:p>
            <a:r>
              <a:rPr lang="en-US" dirty="0"/>
              <a:t>“They were little angels sent down to me to love and protect. Like most fathers, I was often over-protective and sometimes downright clingy. After all, my children were my treasure.”</a:t>
            </a:r>
          </a:p>
          <a:p>
            <a:r>
              <a:rPr lang="en-US" dirty="0"/>
              <a:t>His voice completely broke then, and all we heard for a few minutes was the heart-wrenching weeping of a man in physical and emotional trauma. Mustering up his strength, he said,</a:t>
            </a:r>
          </a:p>
          <a:p>
            <a:r>
              <a:rPr lang="en-US" dirty="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a:t>After every few minutes of crying and talking about his children, he repeated, almost like a mantra,</a:t>
            </a:r>
          </a:p>
          <a:p>
            <a:r>
              <a:rPr lang="en-US" dirty="0"/>
              <a:t>“If only I was in Pakistan.”</a:t>
            </a:r>
          </a:p>
          <a:p>
            <a:r>
              <a:rPr lang="en-US" dirty="0"/>
              <a:t>While their father is in the US and has not been able to catch a flight back home yet, their mother, </a:t>
            </a:r>
            <a:r>
              <a:rPr lang="en-US" dirty="0" err="1"/>
              <a:t>Uzma</a:t>
            </a:r>
            <a:r>
              <a:rPr lang="en-US" dirty="0"/>
              <a:t>, is in the </a:t>
            </a:r>
            <a:r>
              <a:rPr lang="en-US" dirty="0">
                <a:hlinkClick r:id="rId5"/>
              </a:rPr>
              <a:t>Intensive Care Unit </a:t>
            </a:r>
            <a:r>
              <a:rPr lang="en-US" dirty="0"/>
              <a:t>(ICU). She still has no idea of what happened to her children.</a:t>
            </a:r>
          </a:p>
          <a:p>
            <a:r>
              <a:rPr lang="en-US" dirty="0"/>
              <a:t>Remembering his children, </a:t>
            </a:r>
            <a:r>
              <a:rPr lang="en-US" dirty="0" err="1"/>
              <a:t>Insar</a:t>
            </a:r>
            <a:r>
              <a:rPr lang="en-US" dirty="0"/>
              <a:t> says,</a:t>
            </a:r>
          </a:p>
          <a:p>
            <a:r>
              <a:rPr lang="en-US" dirty="0"/>
              <a:t>“Children change our life. They show us new ways to love, new things to find joy in, and new ways to look at the world.”</a:t>
            </a:r>
          </a:p>
          <a:p>
            <a:r>
              <a:rPr lang="en-US" dirty="0"/>
              <a:t>However, for </a:t>
            </a:r>
            <a:r>
              <a:rPr lang="en-US" dirty="0" err="1"/>
              <a:t>Insar</a:t>
            </a:r>
            <a:r>
              <a:rPr lang="en-US" dirty="0"/>
              <a:t> and </a:t>
            </a:r>
            <a:r>
              <a:rPr lang="en-US" dirty="0" err="1"/>
              <a:t>Uzma</a:t>
            </a:r>
            <a:r>
              <a:rPr lang="en-US" dirty="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a:t>All we can do is pray that with time, these memories will become less painful and that one day, </a:t>
            </a:r>
            <a:r>
              <a:rPr lang="en-US" dirty="0" err="1"/>
              <a:t>Insar</a:t>
            </a:r>
            <a:r>
              <a:rPr lang="en-US" dirty="0"/>
              <a:t> and </a:t>
            </a:r>
            <a:r>
              <a:rPr lang="en-US" dirty="0" err="1"/>
              <a:t>Uzma</a:t>
            </a:r>
            <a:r>
              <a:rPr lang="en-US" dirty="0"/>
              <a:t> will begin to re-build their lives. We hope that they will learn to carry with them, happy memories of the love they shared with their precious children, even if it was for such a short time.</a:t>
            </a:r>
          </a:p>
          <a:p>
            <a:endParaRPr lang="en-US" dirty="0"/>
          </a:p>
          <a:p>
            <a:r>
              <a:rPr lang="en-US" dirty="0"/>
              <a:t>http://</a:t>
            </a:r>
            <a:r>
              <a:rPr lang="en-US" dirty="0" err="1"/>
              <a:t>blogs.tribune.com.pk</a:t>
            </a:r>
            <a:r>
              <a:rPr lang="en-US" dirty="0"/>
              <a:t>/story/18971/they-were-just-children-not-</a:t>
            </a:r>
            <a:r>
              <a:rPr lang="en-US" dirty="0" err="1"/>
              <a:t>christian</a:t>
            </a:r>
            <a:r>
              <a:rPr lang="en-US" dirty="0"/>
              <a:t>-children/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a:t>
            </a:r>
            <a:r>
              <a:rPr lang="en-US" baseline="0" dirty="0">
                <a:latin typeface="Times New Roman" charset="0"/>
                <a:ea typeface="ＭＳ Ｐゴシック" charset="0"/>
                <a:cs typeface="ＭＳ Ｐゴシック" charset="0"/>
              </a:rPr>
              <a:t> toll on a single assembly is staggering!</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grief is unimaginable.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t>The tragedy</a:t>
            </a:r>
            <a:r>
              <a:rPr lang="en-US" baseline="0" dirty="0"/>
              <a:t> was compounded by the fact that the local hospital could not handle the crisis primarily because local doctors and paramedics refused to come to the hospital to treat the Christians—not until the local political leader ordered them to come or their jobs would be on the line.</a:t>
            </a:r>
            <a:endParaRPr lang="en-US" dirty="0"/>
          </a:p>
          <a:p>
            <a:endParaRPr lang="en-US" dirty="0"/>
          </a:p>
          <a:p>
            <a:r>
              <a:rPr lang="en-US" dirty="0"/>
              <a:t>Full article:</a:t>
            </a:r>
          </a:p>
          <a:p>
            <a:endParaRPr lang="en-US" dirty="0"/>
          </a:p>
          <a:p>
            <a:r>
              <a:rPr lang="en-US" dirty="0"/>
              <a:t>PESHAWAR - Death toll from Sunday’s twin bombings at All Saints Church was horrendous and Lady Reading Hospital was running out of caskets, beds and medicine for the wounded; and on top of that doctors and paramedics were absent. </a:t>
            </a:r>
            <a:br>
              <a:rPr lang="en-US" dirty="0"/>
            </a:br>
            <a:r>
              <a:rPr lang="en-US" dirty="0"/>
              <a:t>To give vent to their anger over sorry state of affairs at the public health centre, attendants of the injured ransacked the hospital and chanted slogans against Khyber </a:t>
            </a:r>
            <a:r>
              <a:rPr lang="en-US" dirty="0" err="1"/>
              <a:t>Pakhtunkhwa</a:t>
            </a:r>
            <a:r>
              <a:rPr lang="en-US" dirty="0"/>
              <a:t> government for its inability to ensure every sort of health facility during the emergency situation. </a:t>
            </a:r>
            <a:br>
              <a:rPr lang="en-US" dirty="0"/>
            </a:br>
            <a:r>
              <a:rPr lang="en-US" dirty="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a:br>
            <a:r>
              <a:rPr lang="en-US" dirty="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a:br>
            <a:r>
              <a:rPr lang="en-US" dirty="0"/>
              <a:t>Nevertheless, when Pakistan </a:t>
            </a:r>
            <a:r>
              <a:rPr lang="en-US" dirty="0" err="1"/>
              <a:t>Tehreek</a:t>
            </a:r>
            <a:r>
              <a:rPr lang="en-US" dirty="0"/>
              <a:t>-e-</a:t>
            </a:r>
            <a:r>
              <a:rPr lang="en-US" dirty="0" err="1"/>
              <a:t>Insaf</a:t>
            </a:r>
            <a:r>
              <a:rPr lang="en-US" dirty="0"/>
              <a:t> chief Imran Khan came in, most of the doctors had to pull up their socks in order to save their skin. </a:t>
            </a:r>
            <a:br>
              <a:rPr lang="en-US" dirty="0"/>
            </a:br>
            <a:r>
              <a:rPr lang="en-US" dirty="0"/>
              <a:t>People from different walks of life </a:t>
            </a:r>
            <a:r>
              <a:rPr lang="en-US" dirty="0" err="1"/>
              <a:t>criticised</a:t>
            </a:r>
            <a:r>
              <a:rPr lang="en-US" dirty="0"/>
              <a:t> PTI-led provincial government for its poor performance and asked it to provide all sort of health facilities to the injured. They also demanded stern action against the negligent doctors.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www.nation.com.pk</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pakistan</a:t>
            </a:r>
            <a:r>
              <a:rPr lang="en-US" dirty="0">
                <a:latin typeface="Times New Roman" charset="0"/>
                <a:ea typeface="ＭＳ Ｐゴシック" charset="0"/>
                <a:cs typeface="ＭＳ Ｐゴシック" charset="0"/>
              </a:rPr>
              <a:t>-news-newspaper-daily-</a:t>
            </a:r>
            <a:r>
              <a:rPr lang="en-US" dirty="0" err="1">
                <a:latin typeface="Times New Roman" charset="0"/>
                <a:ea typeface="ＭＳ Ｐゴシック" charset="0"/>
                <a:cs typeface="ＭＳ Ｐゴシック" charset="0"/>
              </a:rPr>
              <a:t>english</a:t>
            </a:r>
            <a:r>
              <a:rPr lang="en-US" dirty="0">
                <a:latin typeface="Times New Roman" charset="0"/>
                <a:ea typeface="ＭＳ Ｐゴシック" charset="0"/>
                <a:cs typeface="ＭＳ Ｐゴシック" charset="0"/>
              </a:rPr>
              <a:t>-online/national/23-Sep-2013/</a:t>
            </a:r>
            <a:r>
              <a:rPr lang="en-US" dirty="0" err="1">
                <a:latin typeface="Times New Roman" charset="0"/>
                <a:ea typeface="ＭＳ Ｐゴシック" charset="0"/>
                <a:cs typeface="ＭＳ Ｐゴシック" charset="0"/>
              </a:rPr>
              <a:t>peshawar</a:t>
            </a:r>
            <a:r>
              <a:rPr lang="en-US" dirty="0">
                <a:latin typeface="Times New Roman" charset="0"/>
                <a:ea typeface="ＭＳ Ｐゴシック" charset="0"/>
                <a:cs typeface="ＭＳ Ｐゴシック" charset="0"/>
              </a:rPr>
              <a:t>-hospital-ransacked-for-absence-of-docs-facilities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they did, but it was too late for some of</a:t>
            </a:r>
            <a:r>
              <a:rPr lang="en-US" baseline="0" dirty="0">
                <a:latin typeface="Times New Roman" charset="0"/>
                <a:ea typeface="ＭＳ Ｐゴシック" charset="0"/>
                <a:cs typeface="ＭＳ Ｐゴシック" charset="0"/>
              </a:rPr>
              <a:t> the victims who needed immediate care to save their lives.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7</a:t>
            </a:fld>
            <a:endParaRPr lang="en-GB" sz="1200">
              <a:solidFill>
                <a:prstClr val="white"/>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You workplace passes you up for promotion.</a:t>
            </a:r>
          </a:p>
          <a:p>
            <a:r>
              <a:rPr lang="en-US" dirty="0">
                <a:latin typeface="Times New Roman" charset="0"/>
                <a:ea typeface="ＭＳ Ｐゴシック" charset="0"/>
                <a:cs typeface="ＭＳ Ｐゴシック" charset="0"/>
              </a:rPr>
              <a:t>Your motives are misunderstood.</a:t>
            </a:r>
          </a:p>
          <a:p>
            <a:r>
              <a:rPr lang="en-US" dirty="0">
                <a:latin typeface="Times New Roman" charset="0"/>
                <a:ea typeface="ＭＳ Ｐゴシック" charset="0"/>
                <a:cs typeface="ＭＳ Ｐゴシック" charset="0"/>
              </a:rPr>
              <a:t>You are lumped with fanatics.</a:t>
            </a:r>
          </a:p>
          <a:p>
            <a:r>
              <a:rPr lang="en-US" dirty="0">
                <a:latin typeface="Times New Roman" charset="0"/>
                <a:ea typeface="ＭＳ Ｐゴシック" charset="0"/>
                <a:cs typeface="ＭＳ Ｐゴシック" charset="0"/>
              </a:rPr>
              <a:t>Your faith is ridiculed in your family.</a:t>
            </a:r>
          </a:p>
          <a:p>
            <a:r>
              <a:rPr lang="en-US" dirty="0">
                <a:latin typeface="Times New Roman" charset="0"/>
                <a:ea typeface="ＭＳ Ｐゴシック" charset="0"/>
                <a:cs typeface="ＭＳ Ｐゴシック" charset="0"/>
              </a:rPr>
              <a:t>Some other area?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What is most important is Christ's view of suffering—how he wants us to address it!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speak of WWJD (What Would Jesus Do)</a:t>
            </a:r>
          </a:p>
          <a:p>
            <a:r>
              <a:rPr lang="en-US" dirty="0"/>
              <a:t>However,</a:t>
            </a:r>
            <a:r>
              <a:rPr lang="en-US" baseline="0" dirty="0"/>
              <a:t> I am addressing WWJS</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2391239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94</a:t>
            </a:fld>
            <a:endParaRPr lang="en-GB" sz="1200">
              <a:solidFill>
                <a:prstClr val="white"/>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95</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96</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point of Revelation</a:t>
            </a:r>
            <a:r>
              <a:rPr lang="en-US" baseline="0" dirty="0">
                <a:latin typeface="Times New Roman" charset="0"/>
                <a:ea typeface="ＭＳ Ｐゴシック" charset="0"/>
                <a:cs typeface="ＭＳ Ｐゴシック" charset="0"/>
              </a:rPr>
              <a:t> 2–3 is that Jesus has authority over all churches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100</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These</a:t>
            </a:r>
            <a:r>
              <a:rPr lang="en-US" baseline="0" dirty="0">
                <a:latin typeface="Times New Roman" charset="0"/>
                <a:ea typeface="ＭＳ Ｐゴシック" charset="0"/>
                <a:cs typeface="ＭＳ Ｐゴシック" charset="0"/>
              </a:rPr>
              <a:t> three chapters comprise the middle section of the book of Revelation in the sense in which John was to record "what he had seen" (1:19a, shown in the chapter 1 vision of Christ), followed by "what is now" (1:19b), or what was happening at the present time around AD 95 among these churches of Asia, in modern-day western Turkey.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Some scholars over the years have believed that these churches represent 7</a:t>
            </a:r>
            <a:r>
              <a:rPr lang="en-US" baseline="0" dirty="0">
                <a:latin typeface="Times New Roman" charset="0"/>
                <a:ea typeface="ＭＳ Ｐゴシック" charset="0"/>
                <a:cs typeface="ＭＳ Ｐゴシック" charset="0"/>
              </a:rPr>
              <a:t> stages of church history: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8</a:t>
            </a:fld>
            <a:endParaRPr lang="en-GB" sz="1200">
              <a:solidFill>
                <a:prstClr val="white"/>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mn-lt"/>
                <a:ea typeface="+mn-ea"/>
                <a:cs typeface="+mn-cs"/>
              </a:rPr>
              <a:t>Church</a:t>
            </a:r>
            <a:r>
              <a:rPr lang="en-US" sz="1200" kern="1200" dirty="0">
                <a:solidFill>
                  <a:schemeClr val="tx1"/>
                </a:solidFill>
                <a:effectLst/>
                <a:latin typeface="+mn-lt"/>
                <a:ea typeface="+mn-ea"/>
                <a:cs typeface="+mn-cs"/>
              </a:rPr>
              <a:t> name</a:t>
            </a:r>
          </a:p>
          <a:p>
            <a:pPr marL="228600" indent="-228600">
              <a:buAutoNum type="arabicPeriod"/>
            </a:pPr>
            <a:r>
              <a:rPr lang="en-US" sz="1200" u="sng" kern="1200" dirty="0">
                <a:solidFill>
                  <a:schemeClr val="tx1"/>
                </a:solidFill>
                <a:effectLst/>
                <a:latin typeface="+mn-lt"/>
                <a:ea typeface="+mn-ea"/>
                <a:cs typeface="+mn-cs"/>
              </a:rPr>
              <a:t>Christ</a:t>
            </a:r>
            <a:r>
              <a:rPr lang="en-US" sz="1200" kern="1200" dirty="0">
                <a:solidFill>
                  <a:schemeClr val="tx1"/>
                </a:solidFill>
                <a:effectLst/>
                <a:latin typeface="+mn-lt"/>
                <a:ea typeface="+mn-ea"/>
                <a:cs typeface="+mn-cs"/>
              </a:rPr>
              <a:t> Described in a Unique Way for that Church</a:t>
            </a:r>
          </a:p>
          <a:p>
            <a:pPr marL="228600" indent="-228600">
              <a:buAutoNum type="arabicPeriod"/>
            </a:pPr>
            <a:r>
              <a:rPr lang="en-US" sz="1200" u="sng" kern="1200" dirty="0">
                <a:solidFill>
                  <a:schemeClr val="tx1"/>
                </a:solidFill>
                <a:effectLst/>
                <a:latin typeface="+mn-lt"/>
                <a:ea typeface="+mn-ea"/>
                <a:cs typeface="+mn-cs"/>
              </a:rPr>
              <a:t>Commendation</a:t>
            </a:r>
            <a:r>
              <a:rPr lang="en-US" sz="1200" kern="1200" dirty="0">
                <a:solidFill>
                  <a:schemeClr val="tx1"/>
                </a:solidFill>
                <a:effectLst/>
                <a:latin typeface="+mn-lt"/>
                <a:ea typeface="+mn-ea"/>
                <a:cs typeface="+mn-cs"/>
              </a:rPr>
              <a:t> of Good Deeds among the Believers</a:t>
            </a:r>
          </a:p>
          <a:p>
            <a:pPr marL="228600" indent="-228600">
              <a:buAutoNum type="arabicPeriod"/>
            </a:pPr>
            <a:r>
              <a:rPr lang="en-US" sz="1200" u="sng" kern="1200" dirty="0">
                <a:solidFill>
                  <a:schemeClr val="tx1"/>
                </a:solidFill>
                <a:effectLst/>
                <a:latin typeface="+mn-lt"/>
                <a:ea typeface="+mn-ea"/>
                <a:cs typeface="+mn-cs"/>
              </a:rPr>
              <a:t>Rebuke</a:t>
            </a:r>
            <a:r>
              <a:rPr lang="en-US" sz="1200" kern="1200" dirty="0">
                <a:solidFill>
                  <a:schemeClr val="tx1"/>
                </a:solidFill>
                <a:effectLst/>
                <a:latin typeface="+mn-lt"/>
                <a:ea typeface="+mn-ea"/>
                <a:cs typeface="+mn-cs"/>
              </a:rPr>
              <a:t> of Sin within the Church</a:t>
            </a:r>
          </a:p>
          <a:p>
            <a:pPr marL="228600" indent="-228600">
              <a:buAutoNum type="arabicPeriod"/>
            </a:pPr>
            <a:r>
              <a:rPr lang="en-US" sz="1200" u="sng" kern="1200" dirty="0">
                <a:solidFill>
                  <a:schemeClr val="tx1"/>
                </a:solidFill>
                <a:effectLst/>
                <a:latin typeface="+mn-lt"/>
                <a:ea typeface="+mn-ea"/>
                <a:cs typeface="+mn-cs"/>
              </a:rPr>
              <a:t>Exhortation</a:t>
            </a:r>
            <a:r>
              <a:rPr lang="en-US" sz="1200" kern="1200" dirty="0">
                <a:solidFill>
                  <a:schemeClr val="tx1"/>
                </a:solidFill>
                <a:effectLst/>
                <a:latin typeface="+mn-lt"/>
                <a:ea typeface="+mn-ea"/>
                <a:cs typeface="+mn-cs"/>
              </a:rPr>
              <a:t> or Encouragement to Repent</a:t>
            </a:r>
          </a:p>
          <a:p>
            <a:pPr marL="228600" indent="-228600">
              <a:buAutoNum type="arabicPeriod"/>
            </a:pPr>
            <a:r>
              <a:rPr lang="en-US" sz="1200" u="sng" kern="1200" dirty="0">
                <a:solidFill>
                  <a:schemeClr val="tx1"/>
                </a:solidFill>
                <a:effectLst/>
                <a:latin typeface="+mn-lt"/>
                <a:ea typeface="+mn-ea"/>
                <a:cs typeface="+mn-cs"/>
              </a:rPr>
              <a:t>Warning</a:t>
            </a:r>
            <a:r>
              <a:rPr lang="en-US" sz="1200" kern="1200" dirty="0">
                <a:solidFill>
                  <a:schemeClr val="tx1"/>
                </a:solidFill>
                <a:effectLst/>
                <a:latin typeface="+mn-lt"/>
                <a:ea typeface="+mn-ea"/>
                <a:cs typeface="+mn-cs"/>
              </a:rPr>
              <a:t> if the Exhortation is Disobeyed or a</a:t>
            </a:r>
            <a:r>
              <a:rPr lang="en-US" sz="1200" kern="1200" baseline="0" dirty="0">
                <a:solidFill>
                  <a:schemeClr val="tx1"/>
                </a:solidFill>
                <a:effectLst/>
                <a:latin typeface="+mn-lt"/>
                <a:ea typeface="+mn-ea"/>
                <a:cs typeface="+mn-cs"/>
              </a:rPr>
              <a:t> warning to prepare them for difficulties</a:t>
            </a:r>
            <a:endParaRPr lang="en-US" sz="1200" kern="1200" dirty="0">
              <a:solidFill>
                <a:schemeClr val="tx1"/>
              </a:solidFill>
              <a:effectLst/>
              <a:latin typeface="+mn-lt"/>
              <a:ea typeface="+mn-ea"/>
              <a:cs typeface="+mn-cs"/>
            </a:endParaRPr>
          </a:p>
          <a:p>
            <a:pPr marL="228600" indent="-228600">
              <a:buAutoNum type="arabicPeriod"/>
            </a:pPr>
            <a:r>
              <a:rPr lang="en-US" sz="1200" u="sng" kern="1200" dirty="0">
                <a:solidFill>
                  <a:schemeClr val="tx1"/>
                </a:solidFill>
                <a:effectLst/>
                <a:latin typeface="+mn-lt"/>
                <a:ea typeface="+mn-ea"/>
                <a:cs typeface="+mn-cs"/>
              </a:rPr>
              <a:t>Promise</a:t>
            </a:r>
            <a:r>
              <a:rPr lang="en-US" sz="1200" kern="1200" dirty="0">
                <a:solidFill>
                  <a:schemeClr val="tx1"/>
                </a:solidFill>
                <a:effectLst/>
                <a:latin typeface="+mn-lt"/>
                <a:ea typeface="+mn-ea"/>
                <a:cs typeface="+mn-cs"/>
              </a:rPr>
              <a:t> for Faithfulness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101</a:t>
            </a:fld>
            <a:endParaRPr lang="en-GB" sz="1200">
              <a:solidFill>
                <a:prstClr val="white"/>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Times New Roman" charset="0"/>
              </a:rPr>
              <a:t>The first letter was sent to Ephesus,</a:t>
            </a:r>
            <a:r>
              <a:rPr lang="en-US" baseline="0" dirty="0">
                <a:latin typeface="Times New Roman" charset="0"/>
                <a:ea typeface="ＭＳ Ｐゴシック" charset="0"/>
                <a:cs typeface="Times New Roman" charset="0"/>
              </a:rPr>
              <a:t> which we covered last week.</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103</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Despite the many things the Ephesian church did right in</a:t>
            </a:r>
            <a:r>
              <a:rPr lang="en-US" baseline="0" dirty="0">
                <a:latin typeface="Times New Roman" charset="0"/>
                <a:ea typeface="ＭＳ Ｐゴシック" charset="0"/>
                <a:cs typeface="ＭＳ Ｐゴシック" charset="0"/>
              </a:rPr>
              <a:t> their service for Christ, they were "busy but backslidden."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104</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So today</a:t>
            </a:r>
            <a:r>
              <a:rPr lang="en-US" baseline="0" dirty="0">
                <a:latin typeface="Times New Roman" charset="0"/>
                <a:ea typeface="ＭＳ Ｐゴシック" charset="0"/>
                <a:cs typeface="ＭＳ Ｐゴシック" charset="0"/>
              </a:rPr>
              <a:t> we come to the second letter, written to believers in Smyrna.  This letter addresses this question…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105</a:t>
            </a:fld>
            <a:endParaRPr lang="en-US">
              <a:solidFill>
                <a:prstClr val="black"/>
              </a:solidFill>
              <a:latin typeface="Calibri"/>
            </a:endParaRPr>
          </a:p>
        </p:txBody>
      </p:sp>
    </p:spTree>
    <p:extLst>
      <p:ext uri="{BB962C8B-B14F-4D97-AF65-F5344CB8AC3E}">
        <p14:creationId xmlns:p14="http://schemas.microsoft.com/office/powerpoint/2010/main" val="19219406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Smyrna was a seaport city</a:t>
            </a:r>
            <a:r>
              <a:rPr lang="en-US" baseline="0" dirty="0">
                <a:latin typeface="Times New Roman" charset="0"/>
                <a:ea typeface="ＭＳ Ｐゴシック" charset="0"/>
                <a:cs typeface="ＭＳ Ｐゴシック" charset="0"/>
              </a:rPr>
              <a:t> like Ephesus, about 35 miles north.  It still exists today with the name of Izmir.</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106</a:t>
            </a:fld>
            <a:endParaRPr lang="en-GB" sz="1200">
              <a:solidFill>
                <a:prstClr val="white"/>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107</a:t>
            </a:fld>
            <a:endParaRPr lang="en-GB" sz="1200">
              <a:solidFill>
                <a:prstClr val="white"/>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pain good?  Most of us do not think so!</a:t>
            </a:r>
          </a:p>
          <a:p>
            <a:r>
              <a:rPr lang="en-US" dirty="0"/>
              <a:t>• Isaac</a:t>
            </a:r>
          </a:p>
          <a:p>
            <a:r>
              <a:rPr lang="en-US" dirty="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a:t>"We're doing the best we can to just teach him; he knows blood is bad," said Brown. "We taught him even when he was little to say '</a:t>
            </a:r>
            <a:r>
              <a:rPr lang="en-US" dirty="0" err="1"/>
              <a:t>ow</a:t>
            </a:r>
            <a:r>
              <a:rPr lang="en-US" dirty="0"/>
              <a:t>.' You don't have to tell normal kids to say '</a:t>
            </a:r>
            <a:r>
              <a:rPr lang="en-US" dirty="0" err="1"/>
              <a:t>ow</a:t>
            </a:r>
            <a:r>
              <a:rPr lang="en-US" dirty="0"/>
              <a:t>.'"</a:t>
            </a:r>
          </a:p>
          <a:p>
            <a:r>
              <a:rPr lang="en-US" dirty="0"/>
              <a:t>• Baby</a:t>
            </a:r>
          </a:p>
          <a:p>
            <a:r>
              <a:rPr lang="en-US" dirty="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a:t>• Leg</a:t>
            </a:r>
          </a:p>
          <a:p>
            <a:r>
              <a:rPr lang="en-US" dirty="0"/>
              <a:t>Because he doesn't feel injuries, Isaac's parents, Carrie and Randy Brown, are teaching him how to identify them to stay healthy.  </a:t>
            </a:r>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36934565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Read</a:t>
            </a:r>
            <a:r>
              <a:rPr lang="en-US" baseline="0" dirty="0"/>
              <a:t> quote</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3336388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indent="0">
              <a:buNone/>
            </a:pPr>
            <a:r>
              <a:rPr lang="en-US" sz="12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200" baseline="0" dirty="0" err="1">
                <a:latin typeface="Times New Roman" charset="0"/>
                <a:ea typeface="ＭＳ Ｐゴシック" charset="0"/>
                <a:cs typeface="ＭＳ Ｐゴシック" charset="0"/>
              </a:rPr>
              <a:t>Bulllinger</a:t>
            </a:r>
            <a:r>
              <a:rPr lang="en-US" sz="1200" baseline="0" dirty="0">
                <a:latin typeface="Times New Roman" charset="0"/>
                <a:ea typeface="ＭＳ Ｐゴシック" charset="0"/>
                <a:cs typeface="ＭＳ Ｐゴシック" charset="0"/>
              </a:rPr>
              <a:t>, who in 1935 taught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a:t>
            </a:r>
            <a:r>
              <a:rPr lang="en-US" sz="1200" baseline="0">
                <a:latin typeface="Times New Roman" charset="0"/>
                <a:ea typeface="ＭＳ Ｐゴシック" charset="0"/>
                <a:cs typeface="ＭＳ Ｐゴシック" charset="0"/>
              </a:rPr>
              <a:t>of Each View:</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114</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115</a:t>
            </a:fld>
            <a:endParaRPr lang="en-GB" sz="1200">
              <a:solidFill>
                <a:prstClr val="white"/>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latin typeface="Calibri"/>
              </a:rPr>
              <a:pPr/>
              <a:t>117</a:t>
            </a:fld>
            <a:endParaRPr lang="en-US">
              <a:solidFill>
                <a:prstClr val="black"/>
              </a:solidFill>
              <a:latin typeface="Calibri"/>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Indian Christians burn Pakistan’s flag to protest church attack in Peshawar - See more at: http://</a:t>
            </a:r>
            <a:r>
              <a:rPr lang="en-US" dirty="0" err="1">
                <a:effectLst/>
              </a:rPr>
              <a:t>post.jagran.com</a:t>
            </a:r>
            <a:r>
              <a:rPr lang="en-US" dirty="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a:latin typeface="Times New Roman" charset="0"/>
                <a:ea typeface="ＭＳ Ｐゴシック" charset="0"/>
                <a:cs typeface="ＭＳ Ｐゴシック" charset="0"/>
              </a:rPr>
              <a:t> in the courtyard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committed S$3000</a:t>
            </a:r>
            <a:r>
              <a:rPr lang="en-US" baseline="0" dirty="0">
                <a:latin typeface="Times New Roman" charset="0"/>
                <a:ea typeface="ＭＳ Ｐゴシック" charset="0"/>
                <a:cs typeface="ＭＳ Ｐゴシック" charset="0"/>
              </a:rPr>
              <a:t> to help 6 families who lost their bread winners for three months.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126</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127</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128</a:t>
            </a:fld>
            <a:endParaRPr lang="en-GB" sz="1200">
              <a:solidFill>
                <a:prstClr val="white"/>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129</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130</a:t>
            </a:fld>
            <a:endParaRPr lang="en-GB" sz="1200">
              <a:solidFill>
                <a:prstClr val="white"/>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131</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132</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133</a:t>
            </a:fld>
            <a:endParaRPr lang="en-GB" sz="1200">
              <a:solidFill>
                <a:prstClr val="white"/>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 has been presented in the two houses of the US Congress several times</a:t>
            </a:r>
            <a:r>
              <a:rPr lang="en-US" baseline="0" dirty="0"/>
              <a:t> in the past 40 years, each time being defeated.  However, the margin of defeat is narrowing and proponents are at </a:t>
            </a:r>
            <a:r>
              <a:rPr lang="en-US" baseline="0"/>
              <a:t>it again.</a:t>
            </a:r>
            <a:endParaRPr lang="en-US"/>
          </a:p>
        </p:txBody>
      </p:sp>
      <p:sp>
        <p:nvSpPr>
          <p:cNvPr id="4" name="Slide Number Placeholder 3"/>
          <p:cNvSpPr>
            <a:spLocks noGrp="1"/>
          </p:cNvSpPr>
          <p:nvPr>
            <p:ph type="sldNum" sz="quarter" idx="10"/>
          </p:nvPr>
        </p:nvSpPr>
        <p:spPr/>
        <p:txBody>
          <a:bodyPr/>
          <a:lstStyle/>
          <a:p>
            <a:fld id="{99208AAC-BD08-E443-89A2-A8F38D944BDB}" type="slidenum">
              <a:rPr lang="en-US" smtClean="0"/>
              <a:t>134</a:t>
            </a:fld>
            <a:endParaRPr lang="en-US"/>
          </a:p>
        </p:txBody>
      </p:sp>
    </p:spTree>
    <p:extLst>
      <p:ext uri="{BB962C8B-B14F-4D97-AF65-F5344CB8AC3E}">
        <p14:creationId xmlns:p14="http://schemas.microsoft.com/office/powerpoint/2010/main" val="1988196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a:effectLst/>
              </a:rPr>
              <a:t> </a:t>
            </a:r>
            <a:endParaRPr lang="en-US" dirty="0"/>
          </a:p>
          <a:p>
            <a:endParaRPr lang="en-US" dirty="0"/>
          </a:p>
          <a:p>
            <a:r>
              <a:rPr lang="en-US" dirty="0"/>
              <a:t>http://</a:t>
            </a:r>
            <a:r>
              <a:rPr lang="en-US" dirty="0" err="1"/>
              <a:t>www.washingtonblade.com</a:t>
            </a:r>
            <a:r>
              <a:rPr lang="en-US" dirty="0"/>
              <a:t>/2013/10/30/</a:t>
            </a:r>
            <a:r>
              <a:rPr lang="en-US" dirty="0" err="1"/>
              <a:t>enda</a:t>
            </a:r>
            <a:r>
              <a:rPr lang="en-US" dirty="0"/>
              <a:t>-heats/</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138</a:t>
            </a:fld>
            <a:endParaRPr lang="en-US">
              <a:solidFill>
                <a:prstClr val="black"/>
              </a:solidFill>
              <a:latin typeface="Calibri"/>
            </a:endParaRPr>
          </a:p>
        </p:txBody>
      </p:sp>
    </p:spTree>
    <p:extLst>
      <p:ext uri="{BB962C8B-B14F-4D97-AF65-F5344CB8AC3E}">
        <p14:creationId xmlns:p14="http://schemas.microsoft.com/office/powerpoint/2010/main" val="4262569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C55654-5FB8-724B-9427-4148925A5B77}" type="slidenum">
              <a:rPr lang="en-US">
                <a:solidFill>
                  <a:prstClr val="black"/>
                </a:solidFill>
              </a:rPr>
              <a:pPr/>
              <a:t>144</a:t>
            </a:fld>
            <a:endParaRPr lang="en-US">
              <a:solidFill>
                <a:prstClr val="black"/>
              </a:solidFill>
            </a:endParaRPr>
          </a:p>
        </p:txBody>
      </p:sp>
      <p:sp>
        <p:nvSpPr>
          <p:cNvPr id="736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36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D99AC-733E-7843-92D5-0CB5F610B95D}" type="slidenum">
              <a:rPr lang="en-US">
                <a:solidFill>
                  <a:prstClr val="black"/>
                </a:solidFill>
              </a:rPr>
              <a:pPr/>
              <a:t>145</a:t>
            </a:fld>
            <a:endParaRPr lang="en-US">
              <a:solidFill>
                <a:prstClr val="black"/>
              </a:solidFill>
            </a:endParaRPr>
          </a:p>
        </p:txBody>
      </p:sp>
      <p:sp>
        <p:nvSpPr>
          <p:cNvPr id="69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C4E05-8D0C-D349-BE3A-42470D50D6A0}" type="slidenum">
              <a:rPr lang="en-US">
                <a:solidFill>
                  <a:prstClr val="black"/>
                </a:solidFill>
              </a:rPr>
              <a:pPr/>
              <a:t>146</a:t>
            </a:fld>
            <a:endParaRPr lang="en-US">
              <a:solidFill>
                <a:prstClr val="black"/>
              </a:solidFill>
            </a:endParaRPr>
          </a:p>
        </p:txBody>
      </p:sp>
      <p:sp>
        <p:nvSpPr>
          <p:cNvPr id="68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35EEA-EF2E-0148-B402-74A6465A49C7}" type="slidenum">
              <a:rPr lang="en-US">
                <a:solidFill>
                  <a:prstClr val="black"/>
                </a:solidFill>
              </a:rPr>
              <a:pPr/>
              <a:t>147</a:t>
            </a:fld>
            <a:endParaRPr lang="en-US">
              <a:solidFill>
                <a:prstClr val="black"/>
              </a:solidFill>
            </a:endParaRPr>
          </a:p>
        </p:txBody>
      </p:sp>
      <p:sp>
        <p:nvSpPr>
          <p:cNvPr id="69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BF8A8-46EA-F045-838B-49F2AA79E982}" type="slidenum">
              <a:rPr lang="en-US">
                <a:solidFill>
                  <a:prstClr val="black"/>
                </a:solidFill>
              </a:rPr>
              <a:pPr/>
              <a:t>148</a:t>
            </a:fld>
            <a:endParaRPr lang="en-US">
              <a:solidFill>
                <a:prstClr val="black"/>
              </a:solidFill>
            </a:endParaRPr>
          </a:p>
        </p:txBody>
      </p:sp>
      <p:sp>
        <p:nvSpPr>
          <p:cNvPr id="69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
        <p:nvSpPr>
          <p:cNvPr id="67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2A6294-A750-5047-BD4B-52EC5367EE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
        <p:nvSpPr>
          <p:cNvPr id="696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FFA2CC-AAC7-3A4D-9307-1239E37C7B6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
        <p:nvSpPr>
          <p:cNvPr id="716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DB4622-8E13-964D-850F-A1D38A0036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
        <p:nvSpPr>
          <p:cNvPr id="737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7B3250-B85F-F44F-96DD-5B57B010E3B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
        <p:nvSpPr>
          <p:cNvPr id="75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9FE669-D7CE-0F40-89BF-7C415CF4BCC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5777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3631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8956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8987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336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303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9/28/24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9/28/24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9/28/24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291274076"/>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79777313"/>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86017308"/>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77134052"/>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07956845"/>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00659067"/>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225291"/>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22599943"/>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6188967"/>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07740888"/>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03667103"/>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333333"/>
              </a:solidFill>
              <a:latin typeface="Times" pitchFamily="-111" charset="0"/>
              <a:ea typeface="Times New Roman" pitchFamily="-111" charset="0"/>
              <a:cs typeface="Times New Roman" pitchFamily="-111"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F032E74-25DF-B743-A55A-F83762D0CB9B}" type="slidenum">
              <a:rPr lang="en-US"/>
              <a:pPr/>
              <a:t>‹#›</a:t>
            </a:fld>
            <a:endParaRPr lang="en-US"/>
          </a:p>
        </p:txBody>
      </p:sp>
    </p:spTree>
    <p:extLst>
      <p:ext uri="{BB962C8B-B14F-4D97-AF65-F5344CB8AC3E}">
        <p14:creationId xmlns:p14="http://schemas.microsoft.com/office/powerpoint/2010/main" val="944279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DA6C11-CF01-1C40-9F4B-B3278336150B}"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911371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80442766-CC16-4641-8C29-A47B759E0B3F}"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752692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5E61BFA8-6641-1A45-81F5-1170B1E35270}"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431189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F556A9E8-14FC-8849-9AEF-A39A124AD8C3}"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7371988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804C881F-24FA-A44D-9C9D-7B97C397B04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4158539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46B9A30F-EA64-FF40-AC82-04AE1404AE46}"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9747154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BA554A36-5E8E-9448-AC26-7CF7630AABF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5118082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29AE6785-9DFA-8A49-86B7-0ED602305172}"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9105434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25E09BA0-D6FE-3848-911F-B514FD1992A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2877407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986275DA-96C4-2F43-9DB0-D65A9D94403A}"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760717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DA1873B2-B4B8-CB41-AA1B-DD6FFCB6E2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16397"/>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41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08A8D9F-AFEC-524D-914D-4BBBB478F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97048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A11A1776-AFC0-0B4D-9C44-A4CB7BB93B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30275"/>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F0BD9770-F21B-6146-93BB-0EA3C3D27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6589999"/>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12A96E2A-7F4C-AC41-8B0C-72660DFA3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695504"/>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D21FC1DE-D24B-304F-9CF3-A9A22EEBE5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75699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DFC990C2-B2C4-E643-9DC6-DE8DEE9BCA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859505"/>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BB310FCF-0044-EF4B-B6B9-69FE5D9E4C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31218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9EFD5606-56D9-544D-9FCF-50559445E4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068981"/>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752518-86F9-3C4C-8848-27C68FCC82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899420"/>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039BFEE-8F06-3D46-A043-4726F6A943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67115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241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357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36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6486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1726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673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45473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5360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9777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946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4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5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0181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9979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7692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8674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4423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8116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266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3706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918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352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64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8282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930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5697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5293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3720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5946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11" tIns="45706" rIns="91411" bIns="45706"/>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083532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943394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a:prstGeom prst="rect">
            <a:avLst/>
          </a:prstGeom>
        </p:spPr>
        <p:txBody>
          <a:bodyPr lIns="91411" tIns="45706" rIns="91411" bIns="45706"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127547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7080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147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358883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885449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568895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lIns="91411" tIns="45706" rIns="91411"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313658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11" tIns="45706" rIns="91411" bIns="45706"/>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18226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169203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355434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8669335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5233530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150919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874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1845476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4578870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7396145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3039708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6939027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3834181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387462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6203387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a:t>Click to edit Master subtitle style</a:t>
            </a:r>
          </a:p>
        </p:txBody>
      </p:sp>
    </p:spTree>
    <p:extLst>
      <p:ext uri="{BB962C8B-B14F-4D97-AF65-F5344CB8AC3E}">
        <p14:creationId xmlns:p14="http://schemas.microsoft.com/office/powerpoint/2010/main" val="25252692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8622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836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a:t>Click to edit Master text styles</a:t>
            </a:r>
          </a:p>
        </p:txBody>
      </p:sp>
    </p:spTree>
    <p:extLst>
      <p:ext uri="{BB962C8B-B14F-4D97-AF65-F5344CB8AC3E}">
        <p14:creationId xmlns:p14="http://schemas.microsoft.com/office/powerpoint/2010/main" val="11377647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50401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19493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972661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34136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366147656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415569257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124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75824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59" indent="0" algn="ctr">
              <a:buNone/>
              <a:defRPr/>
            </a:lvl2pPr>
            <a:lvl3pPr marL="914118" indent="0" algn="ctr">
              <a:buNone/>
              <a:defRPr/>
            </a:lvl3pPr>
            <a:lvl4pPr marL="1371180" indent="0" algn="ctr">
              <a:buNone/>
              <a:defRPr/>
            </a:lvl4pPr>
            <a:lvl5pPr marL="1828239" indent="0" algn="ctr">
              <a:buNone/>
              <a:defRPr/>
            </a:lvl5pPr>
            <a:lvl6pPr marL="2285298" indent="0" algn="ctr">
              <a:buNone/>
              <a:defRPr/>
            </a:lvl6pPr>
            <a:lvl7pPr marL="2742360" indent="0" algn="ctr">
              <a:buNone/>
              <a:defRPr/>
            </a:lvl7pPr>
            <a:lvl8pPr marL="3199416" indent="0" algn="ctr">
              <a:buNone/>
              <a:defRPr/>
            </a:lvl8pPr>
            <a:lvl9pPr marL="36564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334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1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5408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8" indent="0">
              <a:buNone/>
              <a:defRPr sz="1600"/>
            </a:lvl3pPr>
            <a:lvl4pPr marL="1371180" indent="0">
              <a:buNone/>
              <a:defRPr sz="1400"/>
            </a:lvl4pPr>
            <a:lvl5pPr marL="1828239" indent="0">
              <a:buNone/>
              <a:defRPr sz="1400"/>
            </a:lvl5pPr>
            <a:lvl6pPr marL="2285298" indent="0">
              <a:buNone/>
              <a:defRPr sz="1400"/>
            </a:lvl6pPr>
            <a:lvl7pPr marL="2742360" indent="0">
              <a:buNone/>
              <a:defRPr sz="1400"/>
            </a:lvl7pPr>
            <a:lvl8pPr marL="3199416" indent="0">
              <a:buNone/>
              <a:defRPr sz="1400"/>
            </a:lvl8pPr>
            <a:lvl9pPr marL="365647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5257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605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5721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1690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1301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08151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1479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9462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510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14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5295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072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210289648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70138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a:t>Click to edit Master text styles</a:t>
            </a:r>
          </a:p>
        </p:txBody>
      </p:sp>
    </p:spTree>
    <p:extLst>
      <p:ext uri="{BB962C8B-B14F-4D97-AF65-F5344CB8AC3E}">
        <p14:creationId xmlns:p14="http://schemas.microsoft.com/office/powerpoint/2010/main" val="336516974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5355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68061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1917106"/>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20787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2552022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3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343467410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65118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33892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497826840"/>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01741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251254491"/>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4301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21976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929473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55555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849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745950997"/>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99748084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97654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115046"/>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0E5D-8BAC-D143-89F1-6241E8FF2E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0399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7C6BC1-BB8E-5340-A878-AA5888E87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8809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216D4-EA55-F94B-90BE-6621CC7A8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2352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1F91BD-778D-FF4C-8C81-C2F3678820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4952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40CF2-CD43-4C47-B3BF-55345D425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634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D24CC5-329F-1B4F-82D9-E2D92FE6E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266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77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EC7CAB-9220-994A-B0D1-E531E6D1A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6719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5F678-A786-8C47-B561-82BBF9741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6625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76D71-2826-3C4A-9301-BC77279E0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8615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8E70A-B321-C447-8441-A4D2A3DB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1884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C37241-9627-C346-9733-52A8A22141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6149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796385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522286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418065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615455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13121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04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108968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773558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850177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380929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796937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286544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82351884"/>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89595147"/>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234623743"/>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32428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41410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75659657"/>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1325808"/>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451282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8022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15908072"/>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967504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94427223"/>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28/09/2024</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26885176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9620435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2393588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69376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13324611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19217992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5004857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27542988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25097032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15652276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15640710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28/09/2024</a:t>
            </a:fld>
            <a:endParaRPr lang="en-GB">
              <a:ea typeface="Arial"/>
            </a:endParaRPr>
          </a:p>
        </p:txBody>
      </p:sp>
    </p:spTree>
    <p:extLst>
      <p:ext uri="{BB962C8B-B14F-4D97-AF65-F5344CB8AC3E}">
        <p14:creationId xmlns:p14="http://schemas.microsoft.com/office/powerpoint/2010/main" val="22524811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1C49D7-DA30-8B4D-822D-075EA98C3A0F}" type="slidenum">
              <a:rPr lang="en-US"/>
              <a:pPr>
                <a:defRPr/>
              </a:pPr>
              <a:t>‹#›</a:t>
            </a:fld>
            <a:endParaRPr lang="en-US"/>
          </a:p>
        </p:txBody>
      </p:sp>
    </p:spTree>
    <p:extLst>
      <p:ext uri="{BB962C8B-B14F-4D97-AF65-F5344CB8AC3E}">
        <p14:creationId xmlns:p14="http://schemas.microsoft.com/office/powerpoint/2010/main" val="24557793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12281829"/>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59253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93908267"/>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49277327"/>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7556943"/>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51810334"/>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64620209"/>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33194475"/>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7150955"/>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79870071"/>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69953078"/>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3492682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8990795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21894680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9926735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321823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612751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393799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230288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246771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588816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638185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67995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409969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340112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0308904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503401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129701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046075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03649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750501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756320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492730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92237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044429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005098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786089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171864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9/28/24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42523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2912962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336434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43439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64123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823462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5426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847881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44983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71679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814102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843138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9/28/24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05283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1108756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943418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8411201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09953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670913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45078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7132715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8600095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4191135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275632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5247547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9/28/24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6767332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39149173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20993785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30639888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1603914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64273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23761944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30427876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30247227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28354998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5170469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210164181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23736413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3801497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238027365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086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12685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909499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93549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803936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200679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86666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5007538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65123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506024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19357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1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628497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858455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719642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77832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86309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12940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1820254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2320549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51436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963687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9981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2847001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54050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760493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2955623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39411834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252667402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96405316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47255440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629412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399358334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1736319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28530041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64060959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40925310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61791904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36800098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B00C6F2F-D603-DB42-9EC3-619DE5709E4F}" type="slidenum">
              <a:rPr lang="en-US"/>
              <a:pPr>
                <a:defRPr/>
              </a:pPr>
              <a:t>‹#›</a:t>
            </a:fld>
            <a:endParaRPr lang="en-US"/>
          </a:p>
        </p:txBody>
      </p:sp>
    </p:spTree>
    <p:extLst>
      <p:ext uri="{BB962C8B-B14F-4D97-AF65-F5344CB8AC3E}">
        <p14:creationId xmlns:p14="http://schemas.microsoft.com/office/powerpoint/2010/main" val="562762958"/>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FC1FE288-0C05-444D-8B73-1FD721377D8F}" type="slidenum">
              <a:rPr lang="en-US"/>
              <a:pPr>
                <a:defRPr/>
              </a:pPr>
              <a:t>‹#›</a:t>
            </a:fld>
            <a:endParaRPr lang="en-US"/>
          </a:p>
        </p:txBody>
      </p:sp>
    </p:spTree>
    <p:extLst>
      <p:ext uri="{BB962C8B-B14F-4D97-AF65-F5344CB8AC3E}">
        <p14:creationId xmlns:p14="http://schemas.microsoft.com/office/powerpoint/2010/main" val="1690367225"/>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70673126-AAC2-B546-89B7-84CA26B6DCD4}" type="slidenum">
              <a:rPr lang="en-US"/>
              <a:pPr>
                <a:defRPr/>
              </a:pPr>
              <a:t>‹#›</a:t>
            </a:fld>
            <a:endParaRPr lang="en-US"/>
          </a:p>
        </p:txBody>
      </p:sp>
    </p:spTree>
    <p:extLst>
      <p:ext uri="{BB962C8B-B14F-4D97-AF65-F5344CB8AC3E}">
        <p14:creationId xmlns:p14="http://schemas.microsoft.com/office/powerpoint/2010/main" val="1921735901"/>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19D1ECB3-5989-594F-A9AC-7E85AA02771A}" type="slidenum">
              <a:rPr lang="en-US"/>
              <a:pPr>
                <a:defRPr/>
              </a:pPr>
              <a:t>‹#›</a:t>
            </a:fld>
            <a:endParaRPr lang="en-US"/>
          </a:p>
        </p:txBody>
      </p:sp>
    </p:spTree>
    <p:extLst>
      <p:ext uri="{BB962C8B-B14F-4D97-AF65-F5344CB8AC3E}">
        <p14:creationId xmlns:p14="http://schemas.microsoft.com/office/powerpoint/2010/main" val="2547284464"/>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p:cNvSpPr>
            <a:spLocks noGrp="1" noChangeArrowheads="1"/>
          </p:cNvSpPr>
          <p:nvPr>
            <p:ph type="sldNum" sz="quarter" idx="12"/>
          </p:nvPr>
        </p:nvSpPr>
        <p:spPr>
          <a:ln/>
        </p:spPr>
        <p:txBody>
          <a:bodyPr/>
          <a:lstStyle>
            <a:lvl1pPr>
              <a:defRPr/>
            </a:lvl1pPr>
          </a:lstStyle>
          <a:p>
            <a:pPr>
              <a:defRPr/>
            </a:pPr>
            <a:fld id="{07D351C6-483A-6240-B190-963BF2C2D51D}" type="slidenum">
              <a:rPr lang="en-US"/>
              <a:pPr>
                <a:defRPr/>
              </a:pPr>
              <a:t>‹#›</a:t>
            </a:fld>
            <a:endParaRPr lang="en-US"/>
          </a:p>
        </p:txBody>
      </p:sp>
    </p:spTree>
    <p:extLst>
      <p:ext uri="{BB962C8B-B14F-4D97-AF65-F5344CB8AC3E}">
        <p14:creationId xmlns:p14="http://schemas.microsoft.com/office/powerpoint/2010/main" val="2787153966"/>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p:cNvSpPr>
            <a:spLocks noGrp="1" noChangeArrowheads="1"/>
          </p:cNvSpPr>
          <p:nvPr>
            <p:ph type="sldNum" sz="quarter" idx="12"/>
          </p:nvPr>
        </p:nvSpPr>
        <p:spPr>
          <a:ln/>
        </p:spPr>
        <p:txBody>
          <a:bodyPr/>
          <a:lstStyle>
            <a:lvl1pPr>
              <a:defRPr/>
            </a:lvl1pPr>
          </a:lstStyle>
          <a:p>
            <a:pPr>
              <a:defRPr/>
            </a:pPr>
            <a:fld id="{8AE2C98B-1BFF-194F-B0EF-B016D402B1EB}" type="slidenum">
              <a:rPr lang="en-US"/>
              <a:pPr>
                <a:defRPr/>
              </a:pPr>
              <a:t>‹#›</a:t>
            </a:fld>
            <a:endParaRPr lang="en-US"/>
          </a:p>
        </p:txBody>
      </p:sp>
    </p:spTree>
    <p:extLst>
      <p:ext uri="{BB962C8B-B14F-4D97-AF65-F5344CB8AC3E}">
        <p14:creationId xmlns:p14="http://schemas.microsoft.com/office/powerpoint/2010/main" val="21560415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260131877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p:cNvSpPr>
            <a:spLocks noGrp="1" noChangeArrowheads="1"/>
          </p:cNvSpPr>
          <p:nvPr>
            <p:ph type="sldNum" sz="quarter" idx="12"/>
          </p:nvPr>
        </p:nvSpPr>
        <p:spPr>
          <a:ln/>
        </p:spPr>
        <p:txBody>
          <a:bodyPr/>
          <a:lstStyle>
            <a:lvl1pPr>
              <a:defRPr/>
            </a:lvl1pPr>
          </a:lstStyle>
          <a:p>
            <a:pPr>
              <a:defRPr/>
            </a:pPr>
            <a:fld id="{4A1E4252-0BBB-F542-8DBF-34BCC134F557}" type="slidenum">
              <a:rPr lang="en-US"/>
              <a:pPr>
                <a:defRPr/>
              </a:pPr>
              <a:t>‹#›</a:t>
            </a:fld>
            <a:endParaRPr lang="en-US"/>
          </a:p>
        </p:txBody>
      </p:sp>
    </p:spTree>
    <p:extLst>
      <p:ext uri="{BB962C8B-B14F-4D97-AF65-F5344CB8AC3E}">
        <p14:creationId xmlns:p14="http://schemas.microsoft.com/office/powerpoint/2010/main" val="177995732"/>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5DB4BD93-71FE-9D42-B35A-1CD2C98BD18A}" type="slidenum">
              <a:rPr lang="en-US"/>
              <a:pPr>
                <a:defRPr/>
              </a:pPr>
              <a:t>‹#›</a:t>
            </a:fld>
            <a:endParaRPr lang="en-US"/>
          </a:p>
        </p:txBody>
      </p:sp>
    </p:spTree>
    <p:extLst>
      <p:ext uri="{BB962C8B-B14F-4D97-AF65-F5344CB8AC3E}">
        <p14:creationId xmlns:p14="http://schemas.microsoft.com/office/powerpoint/2010/main" val="310169971"/>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B3218378-9A79-6D47-A890-3EED7F81619A}" type="slidenum">
              <a:rPr lang="en-US"/>
              <a:pPr>
                <a:defRPr/>
              </a:pPr>
              <a:t>‹#›</a:t>
            </a:fld>
            <a:endParaRPr lang="en-US"/>
          </a:p>
        </p:txBody>
      </p:sp>
    </p:spTree>
    <p:extLst>
      <p:ext uri="{BB962C8B-B14F-4D97-AF65-F5344CB8AC3E}">
        <p14:creationId xmlns:p14="http://schemas.microsoft.com/office/powerpoint/2010/main" val="347037016"/>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87FE83A5-D60B-C341-AE63-85B7BB20A74A}" type="slidenum">
              <a:rPr lang="en-US"/>
              <a:pPr>
                <a:defRPr/>
              </a:pPr>
              <a:t>‹#›</a:t>
            </a:fld>
            <a:endParaRPr lang="en-US"/>
          </a:p>
        </p:txBody>
      </p:sp>
    </p:spTree>
    <p:extLst>
      <p:ext uri="{BB962C8B-B14F-4D97-AF65-F5344CB8AC3E}">
        <p14:creationId xmlns:p14="http://schemas.microsoft.com/office/powerpoint/2010/main" val="3926951961"/>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F5095AEA-A0A9-A240-B4CB-7420F3759336}" type="slidenum">
              <a:rPr lang="en-US"/>
              <a:pPr>
                <a:defRPr/>
              </a:pPr>
              <a:t>‹#›</a:t>
            </a:fld>
            <a:endParaRPr lang="en-US"/>
          </a:p>
        </p:txBody>
      </p:sp>
    </p:spTree>
    <p:extLst>
      <p:ext uri="{BB962C8B-B14F-4D97-AF65-F5344CB8AC3E}">
        <p14:creationId xmlns:p14="http://schemas.microsoft.com/office/powerpoint/2010/main" val="3844317292"/>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FDAE2CC3-C16C-A242-91CB-FEDCC24594C8}" type="slidenum">
              <a:rPr lang="en-US" altLang="zh-TW"/>
              <a:pPr>
                <a:defRPr/>
              </a:pPr>
              <a:t>‹#›</a:t>
            </a:fld>
            <a:endParaRPr lang="en-US" altLang="zh-TW"/>
          </a:p>
        </p:txBody>
      </p:sp>
    </p:spTree>
    <p:extLst>
      <p:ext uri="{BB962C8B-B14F-4D97-AF65-F5344CB8AC3E}">
        <p14:creationId xmlns:p14="http://schemas.microsoft.com/office/powerpoint/2010/main" val="551341028"/>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53CD703B-6D3D-6E4D-A00C-3C73FE5AF636}" type="slidenum">
              <a:rPr lang="en-US" altLang="zh-TW"/>
              <a:pPr>
                <a:defRPr/>
              </a:pPr>
              <a:t>‹#›</a:t>
            </a:fld>
            <a:endParaRPr lang="en-US" altLang="zh-TW"/>
          </a:p>
        </p:txBody>
      </p:sp>
    </p:spTree>
    <p:extLst>
      <p:ext uri="{BB962C8B-B14F-4D97-AF65-F5344CB8AC3E}">
        <p14:creationId xmlns:p14="http://schemas.microsoft.com/office/powerpoint/2010/main" val="2411631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FE9D3DC3-A32D-C24B-937E-92DAFACDE5C6}" type="slidenum">
              <a:rPr lang="en-US" altLang="zh-TW"/>
              <a:pPr>
                <a:defRPr/>
              </a:pPr>
              <a:t>‹#›</a:t>
            </a:fld>
            <a:endParaRPr lang="en-US" altLang="zh-TW"/>
          </a:p>
        </p:txBody>
      </p:sp>
    </p:spTree>
    <p:extLst>
      <p:ext uri="{BB962C8B-B14F-4D97-AF65-F5344CB8AC3E}">
        <p14:creationId xmlns:p14="http://schemas.microsoft.com/office/powerpoint/2010/main" val="2827092219"/>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Comic Sans MS" charset="0"/>
              </a:defRPr>
            </a:lvl1pPr>
          </a:lstStyle>
          <a:p>
            <a:pPr>
              <a:defRPr/>
            </a:pPr>
            <a:fld id="{FA1D3431-D00C-3843-B94E-52C62374AB19}" type="slidenum">
              <a:rPr lang="en-US" altLang="zh-TW"/>
              <a:pPr>
                <a:defRPr/>
              </a:pPr>
              <a:t>‹#›</a:t>
            </a:fld>
            <a:endParaRPr lang="en-US" altLang="zh-TW"/>
          </a:p>
        </p:txBody>
      </p:sp>
    </p:spTree>
    <p:extLst>
      <p:ext uri="{BB962C8B-B14F-4D97-AF65-F5344CB8AC3E}">
        <p14:creationId xmlns:p14="http://schemas.microsoft.com/office/powerpoint/2010/main" val="388842881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smtClean="0">
                <a:latin typeface="Comic Sans MS" charset="0"/>
              </a:defRPr>
            </a:lvl1pPr>
          </a:lstStyle>
          <a:p>
            <a:pPr>
              <a:defRPr/>
            </a:pPr>
            <a:fld id="{3EC1A617-1F62-F747-B5B7-E21A74A91022}" type="slidenum">
              <a:rPr lang="en-US" altLang="zh-TW"/>
              <a:pPr>
                <a:defRPr/>
              </a:pPr>
              <a:t>‹#›</a:t>
            </a:fld>
            <a:endParaRPr lang="en-US" altLang="zh-TW"/>
          </a:p>
        </p:txBody>
      </p:sp>
    </p:spTree>
    <p:extLst>
      <p:ext uri="{BB962C8B-B14F-4D97-AF65-F5344CB8AC3E}">
        <p14:creationId xmlns:p14="http://schemas.microsoft.com/office/powerpoint/2010/main" val="6678077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27067478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smtClean="0">
                <a:latin typeface="Comic Sans MS" charset="0"/>
              </a:defRPr>
            </a:lvl1pPr>
          </a:lstStyle>
          <a:p>
            <a:pPr>
              <a:defRPr/>
            </a:pPr>
            <a:fld id="{5D568BB2-0101-614F-924D-3D339B9BA9E4}" type="slidenum">
              <a:rPr lang="en-US" altLang="zh-TW"/>
              <a:pPr>
                <a:defRPr/>
              </a:pPr>
              <a:t>‹#›</a:t>
            </a:fld>
            <a:endParaRPr lang="en-US" altLang="zh-TW"/>
          </a:p>
        </p:txBody>
      </p:sp>
    </p:spTree>
    <p:extLst>
      <p:ext uri="{BB962C8B-B14F-4D97-AF65-F5344CB8AC3E}">
        <p14:creationId xmlns:p14="http://schemas.microsoft.com/office/powerpoint/2010/main" val="397295986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smtClean="0">
                <a:latin typeface="Comic Sans MS" charset="0"/>
              </a:defRPr>
            </a:lvl1pPr>
          </a:lstStyle>
          <a:p>
            <a:pPr>
              <a:defRPr/>
            </a:pPr>
            <a:fld id="{DEB21010-BB65-2C41-A3D8-DB078ECC3810}" type="slidenum">
              <a:rPr lang="en-US" altLang="zh-TW"/>
              <a:pPr>
                <a:defRPr/>
              </a:pPr>
              <a:t>‹#›</a:t>
            </a:fld>
            <a:endParaRPr lang="en-US" altLang="zh-TW"/>
          </a:p>
        </p:txBody>
      </p:sp>
    </p:spTree>
    <p:extLst>
      <p:ext uri="{BB962C8B-B14F-4D97-AF65-F5344CB8AC3E}">
        <p14:creationId xmlns:p14="http://schemas.microsoft.com/office/powerpoint/2010/main" val="1378077705"/>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Comic Sans MS" charset="0"/>
              </a:defRPr>
            </a:lvl1pPr>
          </a:lstStyle>
          <a:p>
            <a:pPr>
              <a:defRPr/>
            </a:pPr>
            <a:fld id="{D1F54B6A-7F3F-3D48-B392-5AB399C88259}" type="slidenum">
              <a:rPr lang="en-US" altLang="zh-TW"/>
              <a:pPr>
                <a:defRPr/>
              </a:pPr>
              <a:t>‹#›</a:t>
            </a:fld>
            <a:endParaRPr lang="en-US" altLang="zh-TW"/>
          </a:p>
        </p:txBody>
      </p:sp>
    </p:spTree>
    <p:extLst>
      <p:ext uri="{BB962C8B-B14F-4D97-AF65-F5344CB8AC3E}">
        <p14:creationId xmlns:p14="http://schemas.microsoft.com/office/powerpoint/2010/main" val="334353067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Comic Sans MS" charset="0"/>
              </a:defRPr>
            </a:lvl1pPr>
          </a:lstStyle>
          <a:p>
            <a:pPr>
              <a:defRPr/>
            </a:pPr>
            <a:fld id="{63BE9CA5-73C5-B04A-BDEE-B9530E0FE85D}" type="slidenum">
              <a:rPr lang="en-US" altLang="zh-TW"/>
              <a:pPr>
                <a:defRPr/>
              </a:pPr>
              <a:t>‹#›</a:t>
            </a:fld>
            <a:endParaRPr lang="en-US" altLang="zh-TW"/>
          </a:p>
        </p:txBody>
      </p:sp>
    </p:spTree>
    <p:extLst>
      <p:ext uri="{BB962C8B-B14F-4D97-AF65-F5344CB8AC3E}">
        <p14:creationId xmlns:p14="http://schemas.microsoft.com/office/powerpoint/2010/main" val="311977852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95CBE326-A463-4F4B-BA29-13FEC17064B9}" type="slidenum">
              <a:rPr lang="en-US" altLang="zh-TW"/>
              <a:pPr>
                <a:defRPr/>
              </a:pPr>
              <a:t>‹#›</a:t>
            </a:fld>
            <a:endParaRPr lang="en-US" altLang="zh-TW"/>
          </a:p>
        </p:txBody>
      </p:sp>
    </p:spTree>
    <p:extLst>
      <p:ext uri="{BB962C8B-B14F-4D97-AF65-F5344CB8AC3E}">
        <p14:creationId xmlns:p14="http://schemas.microsoft.com/office/powerpoint/2010/main" val="2414257682"/>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Comic Sans MS" charset="0"/>
              </a:defRPr>
            </a:lvl1pPr>
          </a:lstStyle>
          <a:p>
            <a:pPr>
              <a:defRPr/>
            </a:pPr>
            <a:fld id="{AA56A17E-7A63-D645-885C-8BFF865D2AE6}" type="slidenum">
              <a:rPr lang="en-US" altLang="zh-TW"/>
              <a:pPr>
                <a:defRPr/>
              </a:pPr>
              <a:t>‹#›</a:t>
            </a:fld>
            <a:endParaRPr lang="en-US" altLang="zh-TW"/>
          </a:p>
        </p:txBody>
      </p:sp>
    </p:spTree>
    <p:extLst>
      <p:ext uri="{BB962C8B-B14F-4D97-AF65-F5344CB8AC3E}">
        <p14:creationId xmlns:p14="http://schemas.microsoft.com/office/powerpoint/2010/main" val="218757373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DDCAA3C-BDE3-9E43-900A-8149D3A46783}"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3FD5E4D-711E-C342-8E20-3CF0FCF0EAED}" type="slidenum">
              <a:rPr lang="en-US"/>
              <a:pPr>
                <a:defRPr/>
              </a:pPr>
              <a:t>‹#›</a:t>
            </a:fld>
            <a:endParaRPr lang="en-US"/>
          </a:p>
        </p:txBody>
      </p:sp>
    </p:spTree>
    <p:extLst>
      <p:ext uri="{BB962C8B-B14F-4D97-AF65-F5344CB8AC3E}">
        <p14:creationId xmlns:p14="http://schemas.microsoft.com/office/powerpoint/2010/main" val="380635894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E8D3815-036C-F049-A7AF-5D6B7A67F767}"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F35C00A-FA90-8B4B-B1FA-EBE78DFB6321}" type="slidenum">
              <a:rPr lang="en-US"/>
              <a:pPr>
                <a:defRPr/>
              </a:pPr>
              <a:t>‹#›</a:t>
            </a:fld>
            <a:endParaRPr lang="en-US"/>
          </a:p>
        </p:txBody>
      </p:sp>
    </p:spTree>
    <p:extLst>
      <p:ext uri="{BB962C8B-B14F-4D97-AF65-F5344CB8AC3E}">
        <p14:creationId xmlns:p14="http://schemas.microsoft.com/office/powerpoint/2010/main" val="27634406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84D3D72-343F-214E-A6E2-2B8A98A22FF6}"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2ABB312-E2B4-8B4A-BCEB-37C82BCCA2F4}" type="slidenum">
              <a:rPr lang="en-US"/>
              <a:pPr>
                <a:defRPr/>
              </a:pPr>
              <a:t>‹#›</a:t>
            </a:fld>
            <a:endParaRPr lang="en-US"/>
          </a:p>
        </p:txBody>
      </p:sp>
    </p:spTree>
    <p:extLst>
      <p:ext uri="{BB962C8B-B14F-4D97-AF65-F5344CB8AC3E}">
        <p14:creationId xmlns:p14="http://schemas.microsoft.com/office/powerpoint/2010/main" val="26558022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AAD7415-7976-024B-A92D-59AB9749FA0D}" type="datetimeFigureOut">
              <a:rPr lang="en-US"/>
              <a:pPr>
                <a:defRPr/>
              </a:pPr>
              <a:t>9/29/24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CE7BE8-5A69-1442-8BE1-0DD631D963A4}" type="slidenum">
              <a:rPr lang="en-US"/>
              <a:pPr>
                <a:defRPr/>
              </a:pPr>
              <a:t>‹#›</a:t>
            </a:fld>
            <a:endParaRPr lang="en-US"/>
          </a:p>
        </p:txBody>
      </p:sp>
    </p:spTree>
    <p:extLst>
      <p:ext uri="{BB962C8B-B14F-4D97-AF65-F5344CB8AC3E}">
        <p14:creationId xmlns:p14="http://schemas.microsoft.com/office/powerpoint/2010/main" val="2571684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113255103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A8CA76E-C9A8-1A4D-8CF4-A3D0DE00DBB2}" type="datetimeFigureOut">
              <a:rPr lang="en-US"/>
              <a:pPr>
                <a:defRPr/>
              </a:pPr>
              <a:t>9/29/24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CB14D51-7A3B-4B43-BC4E-B2591264ACC9}" type="slidenum">
              <a:rPr lang="en-US"/>
              <a:pPr>
                <a:defRPr/>
              </a:pPr>
              <a:t>‹#›</a:t>
            </a:fld>
            <a:endParaRPr lang="en-US"/>
          </a:p>
        </p:txBody>
      </p:sp>
    </p:spTree>
    <p:extLst>
      <p:ext uri="{BB962C8B-B14F-4D97-AF65-F5344CB8AC3E}">
        <p14:creationId xmlns:p14="http://schemas.microsoft.com/office/powerpoint/2010/main" val="23192791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040DE3F-560F-3B4F-A444-C25B5757E361}" type="datetimeFigureOut">
              <a:rPr lang="en-US"/>
              <a:pPr>
                <a:defRPr/>
              </a:pPr>
              <a:t>9/29/24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766176-F108-5B4F-B0E9-6F60DBCED697}" type="slidenum">
              <a:rPr lang="en-US"/>
              <a:pPr>
                <a:defRPr/>
              </a:pPr>
              <a:t>‹#›</a:t>
            </a:fld>
            <a:endParaRPr lang="en-US"/>
          </a:p>
        </p:txBody>
      </p:sp>
    </p:spTree>
    <p:extLst>
      <p:ext uri="{BB962C8B-B14F-4D97-AF65-F5344CB8AC3E}">
        <p14:creationId xmlns:p14="http://schemas.microsoft.com/office/powerpoint/2010/main" val="7375008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762A77A-9239-A046-9C27-A726502B3DE6}" type="datetimeFigureOut">
              <a:rPr lang="en-US"/>
              <a:pPr>
                <a:defRPr/>
              </a:pPr>
              <a:t>9/29/24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7677020-992B-8143-B010-6E8E429B8CA8}" type="slidenum">
              <a:rPr lang="en-US"/>
              <a:pPr>
                <a:defRPr/>
              </a:pPr>
              <a:t>‹#›</a:t>
            </a:fld>
            <a:endParaRPr lang="en-US"/>
          </a:p>
        </p:txBody>
      </p:sp>
    </p:spTree>
    <p:extLst>
      <p:ext uri="{BB962C8B-B14F-4D97-AF65-F5344CB8AC3E}">
        <p14:creationId xmlns:p14="http://schemas.microsoft.com/office/powerpoint/2010/main" val="237160018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5065795-8B0C-F34B-8FA6-9C0C476B29FC}" type="datetimeFigureOut">
              <a:rPr lang="en-US"/>
              <a:pPr>
                <a:defRPr/>
              </a:pPr>
              <a:t>9/29/24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D64077C-2889-1049-A723-A708A0EFAB2A}" type="slidenum">
              <a:rPr lang="en-US"/>
              <a:pPr>
                <a:defRPr/>
              </a:pPr>
              <a:t>‹#›</a:t>
            </a:fld>
            <a:endParaRPr lang="en-US"/>
          </a:p>
        </p:txBody>
      </p:sp>
    </p:spTree>
    <p:extLst>
      <p:ext uri="{BB962C8B-B14F-4D97-AF65-F5344CB8AC3E}">
        <p14:creationId xmlns:p14="http://schemas.microsoft.com/office/powerpoint/2010/main" val="37922293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6F6638-BDD7-FF45-A452-32DB3CE5A044}" type="datetimeFigureOut">
              <a:rPr lang="en-US"/>
              <a:pPr>
                <a:defRPr/>
              </a:pPr>
              <a:t>9/29/24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ECF05C6-22CC-E741-95EB-69033B280EF9}" type="slidenum">
              <a:rPr lang="en-US"/>
              <a:pPr>
                <a:defRPr/>
              </a:pPr>
              <a:t>‹#›</a:t>
            </a:fld>
            <a:endParaRPr lang="en-US"/>
          </a:p>
        </p:txBody>
      </p:sp>
    </p:spTree>
    <p:extLst>
      <p:ext uri="{BB962C8B-B14F-4D97-AF65-F5344CB8AC3E}">
        <p14:creationId xmlns:p14="http://schemas.microsoft.com/office/powerpoint/2010/main" val="88752638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C30DE93-4143-AC4F-8CBE-2265478887EC}"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734F31-08B1-1D4A-9C67-D07AB8523546}" type="slidenum">
              <a:rPr lang="en-US"/>
              <a:pPr>
                <a:defRPr/>
              </a:pPr>
              <a:t>‹#›</a:t>
            </a:fld>
            <a:endParaRPr lang="en-US"/>
          </a:p>
        </p:txBody>
      </p:sp>
    </p:spTree>
    <p:extLst>
      <p:ext uri="{BB962C8B-B14F-4D97-AF65-F5344CB8AC3E}">
        <p14:creationId xmlns:p14="http://schemas.microsoft.com/office/powerpoint/2010/main" val="68116948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0169F48-FECA-6344-A722-70A2D8EB34B3}" type="datetimeFigureOut">
              <a:rPr lang="en-US"/>
              <a:pPr>
                <a:defRPr/>
              </a:pPr>
              <a:t>9/29/24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5B5868-79CC-8441-8A9A-DA29427344A5}" type="slidenum">
              <a:rPr lang="en-US"/>
              <a:pPr>
                <a:defRPr/>
              </a:pPr>
              <a:t>‹#›</a:t>
            </a:fld>
            <a:endParaRPr lang="en-US"/>
          </a:p>
        </p:txBody>
      </p:sp>
    </p:spTree>
    <p:extLst>
      <p:ext uri="{BB962C8B-B14F-4D97-AF65-F5344CB8AC3E}">
        <p14:creationId xmlns:p14="http://schemas.microsoft.com/office/powerpoint/2010/main" val="3853864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54742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3047654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3457793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109895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142514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3461401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7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607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80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27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50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684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893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209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869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2695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36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505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669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19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326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73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864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277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306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12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07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737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829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532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63571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05756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84648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29115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58657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8350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9385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01541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98685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06510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19024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346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55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56386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0115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035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5.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4.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3.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7.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9.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4.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6.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37.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image" Target="../media/image10.jpeg"/><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38.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39.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4.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9/28/24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defTabSz="914400" eaLnBrk="0" fontAlgn="base" hangingPunct="0">
              <a:spcAft>
                <a:spcPct val="0"/>
              </a:spcAft>
              <a:defRPr/>
            </a:pPr>
            <a:fld id="{63CF4C73-87DC-0747-BB43-22CDCC9EE31E}" type="slidenum">
              <a:rPr lang="en-US">
                <a:solidFill>
                  <a:srgbClr val="000000"/>
                </a:solidFill>
                <a:latin typeface="Arial"/>
                <a:ea typeface="ＭＳ Ｐゴシック" charset="0"/>
              </a:rPr>
              <a:pPr defTabSz="914400" eaLnBrk="0" fontAlgn="base" hangingPunct="0">
                <a:spcAft>
                  <a:spcPct val="0"/>
                </a:spcAft>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67576897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defTabSz="914400" eaLnBrk="0" fontAlgn="base" hangingPunct="0">
              <a:spcBef>
                <a:spcPct val="50000"/>
              </a:spcBef>
              <a:spcAft>
                <a:spcPct val="0"/>
              </a:spcAft>
              <a:defRPr/>
            </a:pPr>
            <a:endParaRPr lang="en-US">
              <a:solidFill>
                <a:srgbClr val="578963"/>
              </a:solidFill>
              <a:latin typeface="Times New Roman"/>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defTabSz="914400" eaLnBrk="0" fontAlgn="base" hangingPunct="0">
              <a:spcBef>
                <a:spcPct val="50000"/>
              </a:spcBef>
              <a:spcAft>
                <a:spcPct val="0"/>
              </a:spcAft>
              <a:defRPr/>
            </a:pPr>
            <a:endParaRPr lang="en-US">
              <a:solidFill>
                <a:srgbClr val="578963"/>
              </a:solidFill>
              <a:latin typeface="Times New Roman"/>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defRPr>
            </a:lvl1pPr>
          </a:lstStyle>
          <a:p>
            <a:pPr defTabSz="914400" eaLnBrk="0" fontAlgn="base" hangingPunct="0">
              <a:spcBef>
                <a:spcPct val="50000"/>
              </a:spcBef>
              <a:spcAft>
                <a:spcPct val="0"/>
              </a:spcAft>
            </a:pPr>
            <a:fld id="{BCDEF994-24FE-2747-BC35-67C4F3794A90}" type="slidenum">
              <a:rPr lang="en-US" smtClean="0">
                <a:solidFill>
                  <a:srgbClr val="578963"/>
                </a:solidFill>
                <a:ea typeface="ＭＳ Ｐゴシック" charset="0"/>
                <a:cs typeface="Times New Roman" charset="0"/>
              </a:rPr>
              <a:pPr defTabSz="914400" eaLnBrk="0" fontAlgn="base" hangingPunct="0">
                <a:spcBef>
                  <a:spcPct val="50000"/>
                </a:spcBef>
                <a:spcAft>
                  <a:spcPct val="0"/>
                </a:spcAft>
              </a:pPr>
              <a:t>‹#›</a:t>
            </a:fld>
            <a:endParaRPr lang="en-US">
              <a:solidFill>
                <a:srgbClr val="578963"/>
              </a:solidFill>
              <a:ea typeface="ＭＳ Ｐゴシック" charset="0"/>
              <a:cs typeface="Times New Roman" charset="0"/>
            </a:endParaRPr>
          </a:p>
        </p:txBody>
      </p:sp>
    </p:spTree>
    <p:extLst>
      <p:ext uri="{BB962C8B-B14F-4D97-AF65-F5344CB8AC3E}">
        <p14:creationId xmlns:p14="http://schemas.microsoft.com/office/powerpoint/2010/main" val="173700056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defTabSz="914400" fontAlgn="base">
              <a:spcAft>
                <a:spcPct val="0"/>
              </a:spcAft>
              <a:defRPr/>
            </a:pPr>
            <a:endParaRPr lang="en-US">
              <a:solidFill>
                <a:srgbClr val="000000"/>
              </a:solidFill>
              <a:latin typeface="Times New Roman"/>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defTabSz="914400" fontAlgn="base">
              <a:spcAft>
                <a:spcPct val="0"/>
              </a:spcAft>
              <a:defRPr/>
            </a:pPr>
            <a:endParaRPr lang="en-US">
              <a:solidFill>
                <a:srgbClr val="000000"/>
              </a:solidFill>
              <a:latin typeface="Times New Roman"/>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defRPr>
            </a:lvl1pPr>
          </a:lstStyle>
          <a:p>
            <a:pPr defTabSz="914400" fontAlgn="base">
              <a:spcAft>
                <a:spcPct val="0"/>
              </a:spcAft>
            </a:pPr>
            <a:fld id="{E437AE12-FCC1-B742-B416-E068C0361DA8}" type="slidenum">
              <a:rPr lang="en-US" smtClean="0">
                <a:solidFill>
                  <a:srgbClr val="000000"/>
                </a:solidFill>
                <a:ea typeface="ＭＳ Ｐゴシック" charset="0"/>
                <a:cs typeface="Times New Roman" charset="0"/>
              </a:rPr>
              <a:pPr defTabSz="914400" fontAlgn="base">
                <a:spcAft>
                  <a:spcPct val="0"/>
                </a:spcAft>
              </a:pPr>
              <a:t>‹#›</a:t>
            </a:fld>
            <a:endParaRPr lang="en-US">
              <a:solidFill>
                <a:srgbClr val="000000"/>
              </a:solidFill>
              <a:ea typeface="ＭＳ Ｐゴシック" charset="0"/>
              <a:cs typeface="Times New Roman" charset="0"/>
            </a:endParaRPr>
          </a:p>
        </p:txBody>
      </p:sp>
    </p:spTree>
    <p:extLst>
      <p:ext uri="{BB962C8B-B14F-4D97-AF65-F5344CB8AC3E}">
        <p14:creationId xmlns:p14="http://schemas.microsoft.com/office/powerpoint/2010/main" val="421584937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921083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9"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319141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11" tIns="45706" rIns="91411" bIns="45706" rtlCol="0" anchor="ctr">
            <a:normAutofit/>
          </a:bodyPr>
          <a:lstStyle/>
          <a:p>
            <a:r>
              <a:rPr lang="en-US" dirty="0"/>
              <a:t>Click to edit Master title style</a:t>
            </a:r>
          </a:p>
        </p:txBody>
      </p:sp>
    </p:spTree>
    <p:extLst>
      <p:ext uri="{BB962C8B-B14F-4D97-AF65-F5344CB8AC3E}">
        <p14:creationId xmlns:p14="http://schemas.microsoft.com/office/powerpoint/2010/main" val="76882148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118" rtl="0" eaLnBrk="1" latinLnBrk="0" hangingPunct="1">
        <a:spcBef>
          <a:spcPct val="0"/>
        </a:spcBef>
        <a:buNone/>
        <a:defRPr sz="4400" kern="1200">
          <a:solidFill>
            <a:srgbClr val="FFFFFF"/>
          </a:solidFill>
          <a:latin typeface="Arial"/>
          <a:ea typeface="+mj-ea"/>
          <a:cs typeface="Arial"/>
        </a:defRPr>
      </a:lvl1pPr>
    </p:titleStyle>
    <p:bodyStyle>
      <a:lvl1pPr marL="342796" indent="-342796" algn="l" defTabSz="914118"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722" indent="-285662" algn="l" defTabSz="914118"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647" indent="-228529" algn="l" defTabSz="914118"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599708"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6770"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1" y="6245225"/>
            <a:ext cx="2895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fld id="{8B1832C5-3FF4-114A-8F14-E7B73B0A9A84}" type="slidenum">
              <a:rPr lang="en-US" altLang="zh-TW" smtClean="0"/>
              <a:pPr defTabSz="914071" fontAlgn="base">
                <a:spcBef>
                  <a:spcPct val="0"/>
                </a:spcBef>
                <a:spcAft>
                  <a:spcPct val="0"/>
                </a:spcAft>
                <a:defRPr/>
              </a:pPr>
              <a:t>‹#›</a:t>
            </a:fld>
            <a:endParaRPr lang="en-US" altLang="zh-TW"/>
          </a:p>
        </p:txBody>
      </p:sp>
    </p:spTree>
    <p:extLst>
      <p:ext uri="{BB962C8B-B14F-4D97-AF65-F5344CB8AC3E}">
        <p14:creationId xmlns:p14="http://schemas.microsoft.com/office/powerpoint/2010/main" val="71182553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035"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071"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11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146"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mn-ea"/>
          <a:cs typeface="+mn-cs"/>
        </a:defRPr>
      </a:lvl1pPr>
      <a:lvl2pPr marL="742684" indent="-285647" algn="l" rtl="0" eaLnBrk="0" fontAlgn="base" hangingPunct="0">
        <a:spcBef>
          <a:spcPct val="20000"/>
        </a:spcBef>
        <a:spcAft>
          <a:spcPct val="0"/>
        </a:spcAft>
        <a:buChar char="–"/>
        <a:defRPr sz="2800">
          <a:solidFill>
            <a:schemeClr val="tx1"/>
          </a:solidFill>
          <a:latin typeface="+mn-lt"/>
          <a:ea typeface="+mn-ea"/>
          <a:cs typeface="+mn-cs"/>
        </a:defRPr>
      </a:lvl2pPr>
      <a:lvl3pPr marL="1142589" indent="-228517" algn="l" rtl="0" eaLnBrk="0" fontAlgn="base" hangingPunct="0">
        <a:spcBef>
          <a:spcPct val="20000"/>
        </a:spcBef>
        <a:spcAft>
          <a:spcPct val="0"/>
        </a:spcAft>
        <a:buChar char="•"/>
        <a:defRPr sz="2400">
          <a:solidFill>
            <a:schemeClr val="tx1"/>
          </a:solidFill>
          <a:latin typeface="+mn-lt"/>
          <a:ea typeface="+mn-ea"/>
          <a:cs typeface="+mn-cs"/>
        </a:defRPr>
      </a:lvl3pPr>
      <a:lvl4pPr marL="1599626" indent="-228517" algn="l" rtl="0" eaLnBrk="0" fontAlgn="base" hangingPunct="0">
        <a:spcBef>
          <a:spcPct val="20000"/>
        </a:spcBef>
        <a:spcAft>
          <a:spcPct val="0"/>
        </a:spcAft>
        <a:buChar char="–"/>
        <a:defRPr sz="2000">
          <a:solidFill>
            <a:schemeClr val="tx1"/>
          </a:solidFill>
          <a:latin typeface="+mn-lt"/>
          <a:ea typeface="+mn-ea"/>
          <a:cs typeface="+mn-cs"/>
        </a:defRPr>
      </a:lvl4pPr>
      <a:lvl5pPr marL="2056665" indent="-228517" algn="l" rtl="0" eaLnBrk="0" fontAlgn="base" hangingPunct="0">
        <a:spcBef>
          <a:spcPct val="20000"/>
        </a:spcBef>
        <a:spcAft>
          <a:spcPct val="0"/>
        </a:spcAft>
        <a:buChar char="»"/>
        <a:defRPr sz="2000">
          <a:solidFill>
            <a:schemeClr val="tx1"/>
          </a:solidFill>
          <a:latin typeface="+mn-lt"/>
          <a:ea typeface="+mn-ea"/>
          <a:cs typeface="+mn-cs"/>
        </a:defRPr>
      </a:lvl5pPr>
      <a:lvl6pPr marL="2513701" indent="-228517" algn="l" rtl="0" fontAlgn="base">
        <a:spcBef>
          <a:spcPct val="20000"/>
        </a:spcBef>
        <a:spcAft>
          <a:spcPct val="0"/>
        </a:spcAft>
        <a:buChar char="»"/>
        <a:defRPr sz="2000">
          <a:solidFill>
            <a:schemeClr val="tx1"/>
          </a:solidFill>
          <a:latin typeface="+mn-lt"/>
          <a:ea typeface="+mn-ea"/>
          <a:cs typeface="+mn-cs"/>
        </a:defRPr>
      </a:lvl6pPr>
      <a:lvl7pPr marL="2970736" indent="-228517" algn="l" rtl="0" fontAlgn="base">
        <a:spcBef>
          <a:spcPct val="20000"/>
        </a:spcBef>
        <a:spcAft>
          <a:spcPct val="0"/>
        </a:spcAft>
        <a:buChar char="»"/>
        <a:defRPr sz="2000">
          <a:solidFill>
            <a:schemeClr val="tx1"/>
          </a:solidFill>
          <a:latin typeface="+mn-lt"/>
          <a:ea typeface="+mn-ea"/>
          <a:cs typeface="+mn-cs"/>
        </a:defRPr>
      </a:lvl7pPr>
      <a:lvl8pPr marL="3427774" indent="-228517" algn="l" rtl="0" fontAlgn="base">
        <a:spcBef>
          <a:spcPct val="20000"/>
        </a:spcBef>
        <a:spcAft>
          <a:spcPct val="0"/>
        </a:spcAft>
        <a:buChar char="»"/>
        <a:defRPr sz="2000">
          <a:solidFill>
            <a:schemeClr val="tx1"/>
          </a:solidFill>
          <a:latin typeface="+mn-lt"/>
          <a:ea typeface="+mn-ea"/>
          <a:cs typeface="+mn-cs"/>
        </a:defRPr>
      </a:lvl8pPr>
      <a:lvl9pPr marL="3884807" indent="-2285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106397684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9"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defRPr sz="1400">
                <a:latin typeface="Times New Roman" pitchFamily="-111" charset="0"/>
                <a:ea typeface="+mn-ea"/>
                <a:cs typeface="+mn-cs"/>
              </a:defRPr>
            </a:lvl1pPr>
          </a:lstStyle>
          <a:p>
            <a:pPr defTabSz="914118"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ctr">
              <a:defRPr sz="1400">
                <a:latin typeface="Times New Roman" pitchFamily="-111" charset="0"/>
                <a:ea typeface="+mn-ea"/>
                <a:cs typeface="+mn-cs"/>
              </a:defRPr>
            </a:lvl1pPr>
          </a:lstStyle>
          <a:p>
            <a:pPr defTabSz="914118"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a:defRPr sz="1400">
                <a:latin typeface="Times New Roman" charset="0"/>
              </a:defRPr>
            </a:lvl1pPr>
          </a:lstStyle>
          <a:p>
            <a:pPr defTabSz="914118"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118"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5926859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59" algn="ctr" rtl="0" eaLnBrk="0" fontAlgn="base" hangingPunct="0">
        <a:spcBef>
          <a:spcPct val="0"/>
        </a:spcBef>
        <a:spcAft>
          <a:spcPct val="0"/>
        </a:spcAft>
        <a:defRPr sz="4400">
          <a:solidFill>
            <a:schemeClr val="tx2"/>
          </a:solidFill>
          <a:latin typeface="Times New Roman" pitchFamily="-112" charset="0"/>
        </a:defRPr>
      </a:lvl6pPr>
      <a:lvl7pPr marL="914118" algn="ctr" rtl="0" eaLnBrk="0" fontAlgn="base" hangingPunct="0">
        <a:spcBef>
          <a:spcPct val="0"/>
        </a:spcBef>
        <a:spcAft>
          <a:spcPct val="0"/>
        </a:spcAft>
        <a:defRPr sz="4400">
          <a:solidFill>
            <a:schemeClr val="tx2"/>
          </a:solidFill>
          <a:latin typeface="Times New Roman" pitchFamily="-112" charset="0"/>
        </a:defRPr>
      </a:lvl7pPr>
      <a:lvl8pPr marL="1371180" algn="ctr" rtl="0" eaLnBrk="0" fontAlgn="base" hangingPunct="0">
        <a:spcBef>
          <a:spcPct val="0"/>
        </a:spcBef>
        <a:spcAft>
          <a:spcPct val="0"/>
        </a:spcAft>
        <a:defRPr sz="4400">
          <a:solidFill>
            <a:schemeClr val="tx2"/>
          </a:solidFill>
          <a:latin typeface="Times New Roman" pitchFamily="-112" charset="0"/>
        </a:defRPr>
      </a:lvl8pPr>
      <a:lvl9pPr marL="1828239" algn="ctr" rtl="0" eaLnBrk="0" fontAlgn="base" hangingPunct="0">
        <a:spcBef>
          <a:spcPct val="0"/>
        </a:spcBef>
        <a:spcAft>
          <a:spcPct val="0"/>
        </a:spcAft>
        <a:defRPr sz="4400">
          <a:solidFill>
            <a:schemeClr val="tx2"/>
          </a:solidFill>
          <a:latin typeface="Times New Roman" pitchFamily="-112" charset="0"/>
        </a:defRPr>
      </a:lvl9pPr>
    </p:titleStyle>
    <p:bodyStyle>
      <a:lvl1pPr marL="342796" indent="-342796"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722" indent="-28566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47" indent="-228529"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708" indent="-228529"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770" indent="-228529"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830"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888"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949"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006"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795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552935706"/>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1282551513"/>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defTabSz="914400" fontAlgn="base">
              <a:spcBef>
                <a:spcPct val="0"/>
              </a:spcBef>
              <a:spcAft>
                <a:spcPct val="0"/>
              </a:spcAft>
              <a:defRPr/>
            </a:pPr>
            <a:fld id="{20DDAB0E-CAE4-5041-ACDE-D20EC284A8F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7062965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r">
              <a:defRPr sz="1400"/>
            </a:lvl1pPr>
          </a:lstStyle>
          <a:p>
            <a:pPr defTabSz="914071"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071"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48897863"/>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35"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07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11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146"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778" indent="-342778" algn="l" rtl="0" fontAlgn="base">
        <a:spcBef>
          <a:spcPct val="20000"/>
        </a:spcBef>
        <a:spcAft>
          <a:spcPct val="0"/>
        </a:spcAft>
        <a:buChar char="•"/>
        <a:defRPr sz="3200">
          <a:solidFill>
            <a:schemeClr val="tx1"/>
          </a:solidFill>
          <a:latin typeface="+mn-lt"/>
          <a:ea typeface="+mn-ea"/>
          <a:cs typeface="+mn-cs"/>
        </a:defRPr>
      </a:lvl1pPr>
      <a:lvl2pPr marL="742684" indent="-285647" algn="l" rtl="0" fontAlgn="base">
        <a:spcBef>
          <a:spcPct val="20000"/>
        </a:spcBef>
        <a:spcAft>
          <a:spcPct val="0"/>
        </a:spcAft>
        <a:buChar char="–"/>
        <a:defRPr sz="2800">
          <a:solidFill>
            <a:schemeClr val="tx1"/>
          </a:solidFill>
          <a:latin typeface="+mn-lt"/>
          <a:ea typeface="+mn-ea"/>
        </a:defRPr>
      </a:lvl2pPr>
      <a:lvl3pPr marL="1142589" indent="-228517" algn="l" rtl="0" fontAlgn="base">
        <a:spcBef>
          <a:spcPct val="20000"/>
        </a:spcBef>
        <a:spcAft>
          <a:spcPct val="0"/>
        </a:spcAft>
        <a:buChar char="•"/>
        <a:defRPr sz="2400">
          <a:solidFill>
            <a:schemeClr val="tx1"/>
          </a:solidFill>
          <a:latin typeface="+mn-lt"/>
          <a:ea typeface="+mn-ea"/>
        </a:defRPr>
      </a:lvl3pPr>
      <a:lvl4pPr marL="1599626" indent="-228517" algn="l" rtl="0" fontAlgn="base">
        <a:spcBef>
          <a:spcPct val="20000"/>
        </a:spcBef>
        <a:spcAft>
          <a:spcPct val="0"/>
        </a:spcAft>
        <a:buChar char="–"/>
        <a:defRPr sz="2000">
          <a:solidFill>
            <a:schemeClr val="tx1"/>
          </a:solidFill>
          <a:latin typeface="+mn-lt"/>
          <a:ea typeface="+mn-ea"/>
        </a:defRPr>
      </a:lvl4pPr>
      <a:lvl5pPr marL="2056665" indent="-228517" algn="l" rtl="0" fontAlgn="base">
        <a:spcBef>
          <a:spcPct val="20000"/>
        </a:spcBef>
        <a:spcAft>
          <a:spcPct val="0"/>
        </a:spcAft>
        <a:buChar char="»"/>
        <a:defRPr sz="2000">
          <a:solidFill>
            <a:schemeClr val="tx1"/>
          </a:solidFill>
          <a:latin typeface="+mn-lt"/>
          <a:ea typeface="+mn-ea"/>
        </a:defRPr>
      </a:lvl5pPr>
      <a:lvl6pPr marL="2513701" indent="-228517" algn="l" rtl="0" fontAlgn="base">
        <a:spcBef>
          <a:spcPct val="20000"/>
        </a:spcBef>
        <a:spcAft>
          <a:spcPct val="0"/>
        </a:spcAft>
        <a:buChar char="»"/>
        <a:defRPr sz="2000">
          <a:solidFill>
            <a:schemeClr val="tx1"/>
          </a:solidFill>
          <a:latin typeface="+mn-lt"/>
          <a:ea typeface="+mn-ea"/>
        </a:defRPr>
      </a:lvl6pPr>
      <a:lvl7pPr marL="2970736" indent="-228517" algn="l" rtl="0" fontAlgn="base">
        <a:spcBef>
          <a:spcPct val="20000"/>
        </a:spcBef>
        <a:spcAft>
          <a:spcPct val="0"/>
        </a:spcAft>
        <a:buChar char="»"/>
        <a:defRPr sz="2000">
          <a:solidFill>
            <a:schemeClr val="tx1"/>
          </a:solidFill>
          <a:latin typeface="+mn-lt"/>
          <a:ea typeface="+mn-ea"/>
        </a:defRPr>
      </a:lvl7pPr>
      <a:lvl8pPr marL="3427774" indent="-228517" algn="l" rtl="0" fontAlgn="base">
        <a:spcBef>
          <a:spcPct val="20000"/>
        </a:spcBef>
        <a:spcAft>
          <a:spcPct val="0"/>
        </a:spcAft>
        <a:buChar char="»"/>
        <a:defRPr sz="2000">
          <a:solidFill>
            <a:schemeClr val="tx1"/>
          </a:solidFill>
          <a:latin typeface="+mn-lt"/>
          <a:ea typeface="+mn-ea"/>
        </a:defRPr>
      </a:lvl8pPr>
      <a:lvl9pPr marL="3884807" indent="-22851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defTabSz="914400" fontAlgn="base">
              <a:spcBef>
                <a:spcPct val="0"/>
              </a:spcBef>
              <a:spcAft>
                <a:spcPct val="0"/>
              </a:spcAft>
              <a:defRPr/>
            </a:pPr>
            <a:fld id="{33F03588-6F2D-BF47-8429-4BB5D6F9D1C4}"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621058958"/>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defTabSz="914400" fontAlgn="base">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83EB770A-646E-5845-8265-B6A661AC1729}" type="slidenum">
              <a:rPr lang="en-GB">
                <a:ea typeface="ＭＳ Ｐゴシック" charset="0"/>
              </a:rPr>
              <a:pPr defTabSz="914400" fontAlgn="base">
                <a:defRPr/>
              </a:pPr>
              <a:t>‹#›</a:t>
            </a:fld>
            <a:endParaRPr lang="en-GB">
              <a:ea typeface="ＭＳ Ｐゴシック" charset="0"/>
            </a:endParaRPr>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C147A156-0CF2-4B46-AFB3-818DE8F8DC5C}" type="datetime1">
              <a:rPr lang="en-GB">
                <a:ea typeface="ＭＳ Ｐゴシック" charset="0"/>
              </a:rPr>
              <a:pPr defTabSz="914400" fontAlgn="base">
                <a:defRPr/>
              </a:pPr>
              <a:t>28/09/2024</a:t>
            </a:fld>
            <a:endParaRPr lang="en-GB">
              <a:ea typeface="ＭＳ Ｐゴシック" charset="0"/>
            </a:endParaRPr>
          </a:p>
        </p:txBody>
      </p:sp>
    </p:spTree>
    <p:extLst>
      <p:ext uri="{BB962C8B-B14F-4D97-AF65-F5344CB8AC3E}">
        <p14:creationId xmlns:p14="http://schemas.microsoft.com/office/powerpoint/2010/main" val="1999261291"/>
      </p:ext>
    </p:extLst>
  </p:cSld>
  <p:clrMap bg1="dk2" tx1="lt1" bg2="dk1"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defTabSz="914400" fontAlgn="base">
              <a:spcAft>
                <a:spcPct val="0"/>
              </a:spcAft>
              <a:defRPr/>
            </a:pPr>
            <a:fld id="{F9F86DCA-18CC-FA45-9C9F-16B7216C0717}"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08555924"/>
      </p:ext>
    </p:extLst>
  </p:cSld>
  <p:clrMap bg1="dk2" tx1="lt1" bg2="dk1" tx2="lt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1DBE3667-D78F-1740-BFCD-268440DB8F9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189810193"/>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2020133515"/>
      </p:ext>
    </p:extLst>
  </p:cSld>
  <p:clrMap bg1="lt1" tx1="dk1" bg2="lt2" tx2="dk2" accent1="accent1" accent2="accent2" accent3="accent3" accent4="accent4" accent5="accent5" accent6="accent6" hlink="hlink" folHlink="folHlink"/>
  <p:sldLayoutIdLst>
    <p:sldLayoutId id="2147484105" r:id="rId1"/>
    <p:sldLayoutId id="21474841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9/28/24</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918434645"/>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87916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9/28/24</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3991685655"/>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9/28/24</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2330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9/28/24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2629735945"/>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fld id="{70D573E8-6576-42AB-B210-C9F85B6A3424}" type="slidenum">
              <a:rPr lang="en-US">
                <a:ea typeface="MS PGothic" pitchFamily="34" charset="-128"/>
              </a:rPr>
              <a:pPr defTabSz="9144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221272199"/>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21979499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5356225"/>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2713015822"/>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a typeface="+mn-ea"/>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a:defRPr/>
            </a:pPr>
            <a:endParaRPr lang="en-US" altLang="en-US"/>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a:defRPr/>
            </a:pPr>
            <a:endParaRPr lang="en-US" altLang="en-US"/>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a:cs typeface="Arial" charset="0"/>
              </a:defRPr>
            </a:lvl1pPr>
          </a:lstStyle>
          <a:p>
            <a:pPr>
              <a:defRPr/>
            </a:pPr>
            <a:fld id="{62578DA2-BE5F-934E-A4EF-0638F94B8299}" type="slidenum">
              <a:rPr lang="en-US"/>
              <a:pPr>
                <a:defRPr/>
              </a:pPr>
              <a:t>‹#›</a:t>
            </a:fld>
            <a:endParaRPr lang="en-US"/>
          </a:p>
        </p:txBody>
      </p:sp>
    </p:spTree>
    <p:extLst>
      <p:ext uri="{BB962C8B-B14F-4D97-AF65-F5344CB8AC3E}">
        <p14:creationId xmlns:p14="http://schemas.microsoft.com/office/powerpoint/2010/main" val="1462249252"/>
      </p:ext>
    </p:extLst>
  </p:cSld>
  <p:clrMap bg1="dk2" tx1="lt1" bg2="dk1"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PMingLiU" charset="0"/>
              </a:defRPr>
            </a:lvl1pPr>
          </a:lstStyle>
          <a:p>
            <a:pPr>
              <a:defRPr/>
            </a:pPr>
            <a:fld id="{EAA95479-AE4D-D64A-9F97-E3A637E1D0F9}" type="slidenum">
              <a:rPr lang="en-US" altLang="zh-TW"/>
              <a:pPr>
                <a:defRPr/>
              </a:pPr>
              <a:t>‹#›</a:t>
            </a:fld>
            <a:endParaRPr lang="en-US" altLang="zh-TW"/>
          </a:p>
        </p:txBody>
      </p:sp>
    </p:spTree>
    <p:extLst>
      <p:ext uri="{BB962C8B-B14F-4D97-AF65-F5344CB8AC3E}">
        <p14:creationId xmlns:p14="http://schemas.microsoft.com/office/powerpoint/2010/main" val="1107016875"/>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56454768"/>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175128551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4251537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767930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defTabSz="914400" fontAlgn="base">
              <a:spcBef>
                <a:spcPct val="0"/>
              </a:spcBef>
              <a:spcAft>
                <a:spcPct val="0"/>
              </a:spcAft>
            </a:pPr>
            <a:fld id="{E60AC55C-B7D4-8F4D-9E8A-E56D1FE8B92A}" type="slidenum">
              <a:rPr lang="en-US" smtClean="0">
                <a:solidFill>
                  <a:srgbClr val="EAEAEA"/>
                </a:solidFill>
                <a:latin typeface="Times New Roman" charset="0"/>
                <a:ea typeface="ＭＳ Ｐゴシック" charset="0"/>
              </a:rPr>
              <a:pPr defTabSz="914400" fontAlgn="base">
                <a:spcBef>
                  <a:spcPct val="0"/>
                </a:spcBef>
                <a:spcAft>
                  <a:spcPct val="0"/>
                </a:spcAft>
              </a:pPr>
              <a:t>‹#›</a:t>
            </a:fld>
            <a:endParaRPr lang="en-US">
              <a:solidFill>
                <a:srgbClr val="EAEAEA"/>
              </a:solidFill>
              <a:latin typeface="Times New Roman" charset="0"/>
              <a:ea typeface="ＭＳ Ｐゴシック" charset="0"/>
            </a:endParaRPr>
          </a:p>
        </p:txBody>
      </p:sp>
    </p:spTree>
    <p:extLst>
      <p:ext uri="{BB962C8B-B14F-4D97-AF65-F5344CB8AC3E}">
        <p14:creationId xmlns:p14="http://schemas.microsoft.com/office/powerpoint/2010/main" val="306088377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4722404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6.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16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0.xml"/><Relationship Id="rId1" Type="http://schemas.openxmlformats.org/officeDocument/2006/relationships/slideLayout" Target="../slideLayouts/slideLayout18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6.xml"/><Relationship Id="rId1" Type="http://schemas.openxmlformats.org/officeDocument/2006/relationships/themeOverride" Target="../theme/themeOverride14.xml"/><Relationship Id="rId4" Type="http://schemas.openxmlformats.org/officeDocument/2006/relationships/image" Target="../media/image13.jpeg"/></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193.xml"/><Relationship Id="rId4" Type="http://schemas.openxmlformats.org/officeDocument/2006/relationships/image" Target="../media/image64.jpeg"/></Relationships>
</file>

<file path=ppt/slides/_rels/slide10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3.xml"/><Relationship Id="rId1" Type="http://schemas.openxmlformats.org/officeDocument/2006/relationships/slideLayout" Target="../slideLayouts/slideLayout150.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19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2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6.xml"/><Relationship Id="rId1" Type="http://schemas.openxmlformats.org/officeDocument/2006/relationships/slideLayout" Target="../slideLayouts/slideLayout181.xml"/></Relationships>
</file>

<file path=ppt/slides/_rels/slide10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3.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55.xml"/><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5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0.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4.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9.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50.xml"/></Relationships>
</file>

<file path=ppt/slides/_rels/slide1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1.xml"/><Relationship Id="rId1" Type="http://schemas.openxmlformats.org/officeDocument/2006/relationships/slideLayout" Target="../slideLayouts/slideLayout181.xml"/></Relationships>
</file>

<file path=ppt/slides/_rels/slide1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9.xml"/></Relationships>
</file>

<file path=ppt/slides/_rels/slide1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2.xml"/><Relationship Id="rId1" Type="http://schemas.openxmlformats.org/officeDocument/2006/relationships/slideLayout" Target="../slideLayouts/slideLayout255.xml"/></Relationships>
</file>

<file path=ppt/slides/_rels/slide11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3.xml"/><Relationship Id="rId1" Type="http://schemas.openxmlformats.org/officeDocument/2006/relationships/slideLayout" Target="../slideLayouts/slideLayout150.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15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5.xml"/><Relationship Id="rId1" Type="http://schemas.openxmlformats.org/officeDocument/2006/relationships/slideLayout" Target="../slideLayouts/slideLayout150.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150.xml"/></Relationships>
</file>

<file path=ppt/slides/_rels/slide12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7.xml"/><Relationship Id="rId1" Type="http://schemas.openxmlformats.org/officeDocument/2006/relationships/slideLayout" Target="../slideLayouts/slideLayout150.xml"/></Relationships>
</file>

<file path=ppt/slides/_rels/slide12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8.xml"/><Relationship Id="rId1" Type="http://schemas.openxmlformats.org/officeDocument/2006/relationships/slideLayout" Target="../slideLayouts/slideLayout150.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9.xml"/><Relationship Id="rId1" Type="http://schemas.openxmlformats.org/officeDocument/2006/relationships/slideLayout" Target="../slideLayouts/slideLayout150.xml"/></Relationships>
</file>

<file path=ppt/slides/_rels/slide1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9.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150.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1.xml"/><Relationship Id="rId1" Type="http://schemas.openxmlformats.org/officeDocument/2006/relationships/slideLayout" Target="../slideLayouts/slideLayout150.xml"/></Relationships>
</file>

<file path=ppt/slides/_rels/slide1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2.xml"/><Relationship Id="rId1" Type="http://schemas.openxmlformats.org/officeDocument/2006/relationships/slideLayout" Target="../slideLayouts/slideLayout18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3.xml"/><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4.xml"/><Relationship Id="rId1" Type="http://schemas.openxmlformats.org/officeDocument/2006/relationships/slideLayout" Target="../slideLayouts/slideLayout18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5.xml"/><Relationship Id="rId1" Type="http://schemas.openxmlformats.org/officeDocument/2006/relationships/slideLayout" Target="../slideLayouts/slideLayout150.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50.xml"/></Relationships>
</file>

<file path=ppt/slides/_rels/slide1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7.xml"/><Relationship Id="rId1" Type="http://schemas.openxmlformats.org/officeDocument/2006/relationships/slideLayout" Target="../slideLayouts/slideLayout155.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15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5.xml"/></Relationships>
</file>

<file path=ppt/slides/_rels/slide1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5.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155.xml"/></Relationships>
</file>

<file path=ppt/slides/_rels/slide13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2.xml"/><Relationship Id="rId1" Type="http://schemas.openxmlformats.org/officeDocument/2006/relationships/themeOverride" Target="../theme/themeOverride6.xml"/><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5.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5.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55.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55.xml"/></Relationships>
</file>

<file path=ppt/slides/_rels/slide1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9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96.xml"/></Relationships>
</file>

<file path=ppt/slides/_rels/slide1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96.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3.xml"/><Relationship Id="rId1" Type="http://schemas.openxmlformats.org/officeDocument/2006/relationships/slideLayout" Target="../slideLayouts/slideLayout9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9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5.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7.xml"/><Relationship Id="rId1" Type="http://schemas.openxmlformats.org/officeDocument/2006/relationships/themeOverride" Target="../theme/themeOverride15.xml"/><Relationship Id="rId4" Type="http://schemas.openxmlformats.org/officeDocument/2006/relationships/image" Target="../media/image118.wm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21.xml"/><Relationship Id="rId1" Type="http://schemas.openxmlformats.org/officeDocument/2006/relationships/themeOverride" Target="../theme/themeOverride16.xml"/><Relationship Id="rId4" Type="http://schemas.openxmlformats.org/officeDocument/2006/relationships/image" Target="../media/image13.jpeg"/></Relationships>
</file>

<file path=ppt/slides/_rels/slide1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6.xml"/><Relationship Id="rId1" Type="http://schemas.openxmlformats.org/officeDocument/2006/relationships/slideLayout" Target="../slideLayouts/slideLayout42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7.xml"/><Relationship Id="rId1" Type="http://schemas.openxmlformats.org/officeDocument/2006/relationships/slideLayout" Target="../slideLayouts/slideLayout42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8.xml"/><Relationship Id="rId1" Type="http://schemas.openxmlformats.org/officeDocument/2006/relationships/slideLayout" Target="../slideLayouts/slideLayout421.xml"/></Relationships>
</file>

<file path=ppt/slides/_rels/slide1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9.xml"/><Relationship Id="rId1" Type="http://schemas.openxmlformats.org/officeDocument/2006/relationships/slideLayout" Target="../slideLayouts/slideLayout421.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2.xml"/><Relationship Id="rId1" Type="http://schemas.openxmlformats.org/officeDocument/2006/relationships/themeOverride" Target="../theme/themeOverride17.xml"/><Relationship Id="rId4" Type="http://schemas.openxmlformats.org/officeDocument/2006/relationships/image" Target="../media/image13.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8.xml"/><Relationship Id="rId1" Type="http://schemas.openxmlformats.org/officeDocument/2006/relationships/themeOverride" Target="../theme/themeOverride19.xml"/><Relationship Id="rId4" Type="http://schemas.openxmlformats.org/officeDocument/2006/relationships/image" Target="../media/image119.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8.xml"/><Relationship Id="rId1" Type="http://schemas.openxmlformats.org/officeDocument/2006/relationships/themeOverride" Target="../theme/themeOverride20.xml"/><Relationship Id="rId4" Type="http://schemas.openxmlformats.org/officeDocument/2006/relationships/image" Target="../media/image120.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8.xml"/><Relationship Id="rId1" Type="http://schemas.openxmlformats.org/officeDocument/2006/relationships/themeOverride" Target="../theme/themeOverride21.xml"/><Relationship Id="rId4" Type="http://schemas.openxmlformats.org/officeDocument/2006/relationships/image" Target="../media/image121.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5.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2.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6.xml"/><Relationship Id="rId1" Type="http://schemas.openxmlformats.org/officeDocument/2006/relationships/slideLayout" Target="../slideLayouts/slideLayout13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7.xml"/><Relationship Id="rId1" Type="http://schemas.openxmlformats.org/officeDocument/2006/relationships/slideLayout" Target="../slideLayouts/slideLayout14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8.xml"/><Relationship Id="rId1" Type="http://schemas.openxmlformats.org/officeDocument/2006/relationships/slideLayout" Target="../slideLayouts/slideLayout145.xml"/><Relationship Id="rId4" Type="http://schemas.openxmlformats.org/officeDocument/2006/relationships/image" Target="../media/image1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9.xml"/><Relationship Id="rId1" Type="http://schemas.openxmlformats.org/officeDocument/2006/relationships/slideLayout" Target="../slideLayouts/slideLayout145.xml"/></Relationships>
</file>

<file path=ppt/slides/_rels/slide1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0.xml"/><Relationship Id="rId1" Type="http://schemas.openxmlformats.org/officeDocument/2006/relationships/slideLayout" Target="../slideLayouts/slideLayout145.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1.xml"/><Relationship Id="rId1" Type="http://schemas.openxmlformats.org/officeDocument/2006/relationships/slideLayout" Target="../slideLayouts/slideLayout14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140.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4.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5.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6.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7.xml"/></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8.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hemeOverride" Target="../theme/themeOverride2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05.xml"/><Relationship Id="rId1" Type="http://schemas.openxmlformats.org/officeDocument/2006/relationships/themeOverride" Target="../theme/themeOverride7.xml"/><Relationship Id="rId4" Type="http://schemas.openxmlformats.org/officeDocument/2006/relationships/image" Target="../media/image23.png"/></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3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18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1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32.png"/></Relationships>
</file>

<file path=ppt/slides/_rels/slide1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1.xml"/><Relationship Id="rId1" Type="http://schemas.openxmlformats.org/officeDocument/2006/relationships/slideLayout" Target="../slideLayouts/slideLayout34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2.xml"/><Relationship Id="rId1" Type="http://schemas.openxmlformats.org/officeDocument/2006/relationships/slideLayout" Target="../slideLayouts/slideLayout346.xml"/><Relationship Id="rId5" Type="http://schemas.openxmlformats.org/officeDocument/2006/relationships/image" Target="../media/image152.png"/><Relationship Id="rId4" Type="http://schemas.openxmlformats.org/officeDocument/2006/relationships/image" Target="../media/image151.png"/></Relationships>
</file>

<file path=ppt/slides/_rels/slide1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3.xml"/><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52.png"/></Relationships>
</file>

<file path=ppt/slides/_rels/slide19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19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5.xml"/><Relationship Id="rId1" Type="http://schemas.openxmlformats.org/officeDocument/2006/relationships/slideLayout" Target="../slideLayouts/slideLayout34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9.xml"/><Relationship Id="rId1" Type="http://schemas.openxmlformats.org/officeDocument/2006/relationships/themeOverride" Target="../theme/themeOverride3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0.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5.xml"/></Relationships>
</file>

<file path=ppt/slides/_rels/slide20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4.xml"/><Relationship Id="rId1" Type="http://schemas.openxmlformats.org/officeDocument/2006/relationships/slideLayout" Target="../slideLayouts/slideLayout3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8.xml"/></Relationships>
</file>

<file path=ppt/slides/_rels/slide20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8.xml"/></Relationships>
</file>

<file path=ppt/slides/_rels/slide20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5.xml"/><Relationship Id="rId1" Type="http://schemas.openxmlformats.org/officeDocument/2006/relationships/slideLayout" Target="../slideLayouts/slideLayout32.xml"/></Relationships>
</file>

<file path=ppt/slides/_rels/slide208.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67.xml"/></Relationships>
</file>

<file path=ppt/slides/_rels/slide2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21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2.xml"/><Relationship Id="rId1" Type="http://schemas.openxmlformats.org/officeDocument/2006/relationships/themeOverride" Target="../theme/themeOverride32.xml"/><Relationship Id="rId4" Type="http://schemas.openxmlformats.org/officeDocument/2006/relationships/image" Target="../media/image13.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9.xml"/><Relationship Id="rId1" Type="http://schemas.openxmlformats.org/officeDocument/2006/relationships/slideLayout" Target="../slideLayouts/slideLayout277.xml"/></Relationships>
</file>

<file path=ppt/slides/_rels/slide2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0.xml"/><Relationship Id="rId1" Type="http://schemas.openxmlformats.org/officeDocument/2006/relationships/slideLayout" Target="../slideLayouts/slideLayout277.xml"/></Relationships>
</file>

<file path=ppt/slides/_rels/slide21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41.xml"/><Relationship Id="rId1" Type="http://schemas.openxmlformats.org/officeDocument/2006/relationships/slideLayout" Target="../slideLayouts/slideLayout277.xml"/></Relationships>
</file>

<file path=ppt/slides/_rels/slide21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42.xml"/><Relationship Id="rId1" Type="http://schemas.openxmlformats.org/officeDocument/2006/relationships/slideLayout" Target="../slideLayouts/slideLayout277.xml"/></Relationships>
</file>

<file path=ppt/slides/_rels/slide21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3.xml"/><Relationship Id="rId1" Type="http://schemas.openxmlformats.org/officeDocument/2006/relationships/slideLayout" Target="../slideLayouts/slideLayout277.xml"/></Relationships>
</file>

<file path=ppt/slides/_rels/slide21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4.xml"/><Relationship Id="rId1" Type="http://schemas.openxmlformats.org/officeDocument/2006/relationships/slideLayout" Target="../slideLayouts/slideLayout277.xml"/></Relationships>
</file>

<file path=ppt/slides/_rels/slide21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5.xml"/><Relationship Id="rId1" Type="http://schemas.openxmlformats.org/officeDocument/2006/relationships/slideLayout" Target="../slideLayouts/slideLayout277.xml"/></Relationships>
</file>

<file path=ppt/slides/_rels/slide21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6.xml"/><Relationship Id="rId1" Type="http://schemas.openxmlformats.org/officeDocument/2006/relationships/slideLayout" Target="../slideLayouts/slideLayout27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2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7.xml"/><Relationship Id="rId1" Type="http://schemas.openxmlformats.org/officeDocument/2006/relationships/slideLayout" Target="../slideLayouts/slideLayout277.xml"/></Relationships>
</file>

<file path=ppt/slides/_rels/slide22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8.xml"/><Relationship Id="rId1" Type="http://schemas.openxmlformats.org/officeDocument/2006/relationships/slideLayout" Target="../slideLayouts/slideLayout277.xml"/></Relationships>
</file>

<file path=ppt/slides/_rels/slide2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9.xml"/><Relationship Id="rId1" Type="http://schemas.openxmlformats.org/officeDocument/2006/relationships/slideLayout" Target="../slideLayouts/slideLayout277.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32.xml"/><Relationship Id="rId1" Type="http://schemas.openxmlformats.org/officeDocument/2006/relationships/themeOverride" Target="../theme/themeOverride33.xml"/><Relationship Id="rId4" Type="http://schemas.openxmlformats.org/officeDocument/2006/relationships/image" Target="../media/image13.jpeg"/></Relationships>
</file>

<file path=ppt/slides/_rels/slide2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5.xml"/><Relationship Id="rId1" Type="http://schemas.openxmlformats.org/officeDocument/2006/relationships/slideLayout" Target="../slideLayouts/slideLayout288.xml"/></Relationships>
</file>

<file path=ppt/slides/_rels/slide22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32.xml"/><Relationship Id="rId1" Type="http://schemas.openxmlformats.org/officeDocument/2006/relationships/themeOverride" Target="../theme/themeOverride34.xml"/><Relationship Id="rId4" Type="http://schemas.openxmlformats.org/officeDocument/2006/relationships/image" Target="../media/image13.jpeg"/></Relationships>
</file>

<file path=ppt/slides/_rels/slide2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94.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32.xml"/><Relationship Id="rId1" Type="http://schemas.openxmlformats.org/officeDocument/2006/relationships/themeOverride" Target="../theme/themeOverride35.xml"/><Relationship Id="rId4" Type="http://schemas.openxmlformats.org/officeDocument/2006/relationships/image" Target="../media/image13.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23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00.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32.xml"/><Relationship Id="rId1" Type="http://schemas.openxmlformats.org/officeDocument/2006/relationships/themeOverride" Target="../theme/themeOverride36.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24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8.xml"/></Relationships>
</file>

<file path=ppt/slides/_rels/slide2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5.xml"/><Relationship Id="rId1" Type="http://schemas.openxmlformats.org/officeDocument/2006/relationships/slideLayout" Target="../slideLayouts/slideLayout19.xml"/></Relationships>
</file>

<file path=ppt/slides/_rels/slide2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6.xml"/><Relationship Id="rId1" Type="http://schemas.openxmlformats.org/officeDocument/2006/relationships/slideLayout" Target="../slideLayouts/slideLayout19.xml"/></Relationships>
</file>

<file path=ppt/slides/_rels/slide2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7.xml"/><Relationship Id="rId1" Type="http://schemas.openxmlformats.org/officeDocument/2006/relationships/slideLayout" Target="../slideLayouts/slideLayout19.xml"/></Relationships>
</file>

<file path=ppt/slides/_rels/slide2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8.xml"/><Relationship Id="rId1" Type="http://schemas.openxmlformats.org/officeDocument/2006/relationships/slideLayout" Target="../slideLayouts/slideLayout19.xml"/></Relationships>
</file>

<file path=ppt/slides/_rels/slide2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9.xml"/><Relationship Id="rId1" Type="http://schemas.openxmlformats.org/officeDocument/2006/relationships/slideLayout" Target="../slideLayouts/slideLayout19.xml"/></Relationships>
</file>

<file path=ppt/slides/_rels/slide24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1.xml"/><Relationship Id="rId1" Type="http://schemas.openxmlformats.org/officeDocument/2006/relationships/slideLayout" Target="../slideLayouts/slideLayout303.xml"/></Relationships>
</file>

<file path=ppt/slides/_rels/slide2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2.xml"/><Relationship Id="rId1" Type="http://schemas.openxmlformats.org/officeDocument/2006/relationships/slideLayout" Target="../slideLayouts/slideLayout316.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24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2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35.xml"/></Relationships>
</file>

<file path=ppt/slides/_rels/slide25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microsoft.com/office/2007/relationships/hdphoto" Target="../media/hdphoto3.wdp"/></Relationships>
</file>

<file path=ppt/slides/_rels/slide257.xml.rels><?xml version="1.0" encoding="UTF-8" standalone="yes"?>
<Relationships xmlns="http://schemas.openxmlformats.org/package/2006/relationships"><Relationship Id="rId3" Type="http://schemas.openxmlformats.org/officeDocument/2006/relationships/image" Target="../media/image205.tiff"/><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20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210.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3.xml"/><Relationship Id="rId1" Type="http://schemas.openxmlformats.org/officeDocument/2006/relationships/themeOverride" Target="../theme/themeOverride8.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9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8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95.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2.xml"/><Relationship Id="rId1" Type="http://schemas.openxmlformats.org/officeDocument/2006/relationships/themeOverride" Target="../theme/themeOverride9.xml"/><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9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95.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95.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15.jpe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95.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95.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isol.cc/isot/" TargetMode="External"/><Relationship Id="rId1" Type="http://schemas.openxmlformats.org/officeDocument/2006/relationships/slideLayout" Target="../slideLayouts/slideLayout39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95.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95.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9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79.xml"/><Relationship Id="rId5" Type="http://schemas.openxmlformats.org/officeDocument/2006/relationships/image" Target="../media/image61.emf"/><Relationship Id="rId4" Type="http://schemas.openxmlformats.org/officeDocument/2006/relationships/oleObject" Target="../embeddings/oleObject1.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hemeOverride" Target="../theme/themeOverride10.xml"/><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90.xml"/><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8.xml"/><Relationship Id="rId1" Type="http://schemas.openxmlformats.org/officeDocument/2006/relationships/slideLayout" Target="../slideLayouts/slideLayout150.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9.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0.xml"/><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9.xml"/><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0.xml"/><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1.xml"/><Relationship Id="rId1" Type="http://schemas.openxmlformats.org/officeDocument/2006/relationships/slideLayout" Target="../slideLayouts/slideLayout150.xml"/></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15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9.xml"/><Relationship Id="rId1" Type="http://schemas.openxmlformats.org/officeDocument/2006/relationships/themeOverride" Target="../theme/themeOverride11.xml"/><Relationship Id="rId4" Type="http://schemas.openxmlformats.org/officeDocument/2006/relationships/image" Target="../media/image13.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9.xml"/><Relationship Id="rId1" Type="http://schemas.openxmlformats.org/officeDocument/2006/relationships/themeOverride" Target="../theme/themeOverride12.xml"/><Relationship Id="rId4" Type="http://schemas.openxmlformats.org/officeDocument/2006/relationships/image" Target="../media/image13.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themeOverride" Target="../theme/themeOverride13.xml"/><Relationship Id="rId4" Type="http://schemas.openxmlformats.org/officeDocument/2006/relationships/image" Target="../media/image13.jpeg"/></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6.xml"/></Relationships>
</file>

<file path=ppt/slides/_rels/slide9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7.xml"/><Relationship Id="rId1" Type="http://schemas.openxmlformats.org/officeDocument/2006/relationships/slideLayout" Target="../slideLayouts/slideLayout150.xml"/></Relationships>
</file>

<file path=ppt/slides/_rels/slide9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8.xml"/><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12972" y="5399679"/>
            <a:ext cx="9144000" cy="980728"/>
          </a:xfrm>
          <a:solidFill>
            <a:schemeClr val="tx1"/>
          </a:solidFill>
        </p:spPr>
        <p:txBody>
          <a:bodyPr/>
          <a:lstStyle/>
          <a:p>
            <a:r>
              <a:rPr lang="en-US" b="1" dirty="0">
                <a:latin typeface="Arial" charset="0"/>
                <a:ea typeface="ＭＳ Ｐゴシック" charset="0"/>
              </a:rPr>
              <a:t>Christ</a:t>
            </a:r>
            <a:r>
              <a:rPr lang="fr-FR" b="1" dirty="0">
                <a:latin typeface="Arial" charset="0"/>
                <a:ea typeface="ＭＳ Ｐゴシック" charset="0"/>
              </a:rPr>
              <a:t>'</a:t>
            </a:r>
            <a:r>
              <a:rPr lang="en-US" b="1" dirty="0">
                <a:latin typeface="Arial" charset="0"/>
                <a:ea typeface="ＭＳ Ｐゴシック" charset="0"/>
              </a:rPr>
              <a:t>s Writing Ministry</a:t>
            </a:r>
          </a:p>
        </p:txBody>
      </p:sp>
      <p:sp>
        <p:nvSpPr>
          <p:cNvPr id="6" name="Rectangle 5">
            <a:extLst>
              <a:ext uri="{FF2B5EF4-FFF2-40B4-BE49-F238E27FC236}">
                <a16:creationId xmlns:a16="http://schemas.microsoft.com/office/drawing/2014/main" id="{28B1222B-526E-9C45-B1D7-72D2ECC8A19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Title 4">
            <a:extLst>
              <a:ext uri="{FF2B5EF4-FFF2-40B4-BE49-F238E27FC236}">
                <a16:creationId xmlns:a16="http://schemas.microsoft.com/office/drawing/2014/main" id="{E9C3F304-ABC4-ECDC-29E1-766EB178742E}"/>
              </a:ext>
            </a:extLst>
          </p:cNvPr>
          <p:cNvSpPr txBox="1">
            <a:spLocks/>
          </p:cNvSpPr>
          <p:nvPr/>
        </p:nvSpPr>
        <p:spPr bwMode="auto">
          <a:xfrm>
            <a:off x="5146430" y="4622286"/>
            <a:ext cx="4023513" cy="8382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kern="0" dirty="0">
                <a:solidFill>
                  <a:srgbClr val="FFFFFF"/>
                </a:solidFill>
                <a:ea typeface="ＭＳ Ｐゴシック" charset="0"/>
              </a:rPr>
              <a:t>Revelation 2</a:t>
            </a:r>
          </a:p>
        </p:txBody>
      </p:sp>
    </p:spTree>
    <p:extLst>
      <p:ext uri="{BB962C8B-B14F-4D97-AF65-F5344CB8AC3E}">
        <p14:creationId xmlns:p14="http://schemas.microsoft.com/office/powerpoint/2010/main" val="204358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a:cs typeface="Arial"/>
              </a:rPr>
              <a:t>What are the 7 Stars &amp; 7 Lampstands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200" b="1" dirty="0">
                <a:solidFill>
                  <a:prstClr val="white"/>
                </a:solidFill>
                <a:effectLst>
                  <a:glow rad="152400">
                    <a:prstClr val="black"/>
                  </a:glow>
                </a:effectLst>
                <a:latin typeface="Arial"/>
                <a:cs typeface="Arial"/>
              </a:rPr>
              <a:t>"This is the meaning of the mystery of the seven stars you saw in my right hand and the seven gold lampstands: The seven </a:t>
            </a:r>
            <a:r>
              <a:rPr lang="en-US" sz="3200" b="1" dirty="0">
                <a:solidFill>
                  <a:srgbClr val="FFFF00"/>
                </a:solidFill>
                <a:effectLst>
                  <a:glow rad="152400">
                    <a:prstClr val="black"/>
                  </a:glow>
                </a:effectLst>
                <a:latin typeface="Arial"/>
                <a:cs typeface="Arial"/>
              </a:rPr>
              <a:t>stars are the angels</a:t>
            </a:r>
            <a:r>
              <a:rPr lang="en-US" sz="3200" b="1" dirty="0">
                <a:solidFill>
                  <a:prstClr val="white"/>
                </a:solidFill>
                <a:effectLst>
                  <a:glow rad="152400">
                    <a:prstClr val="black"/>
                  </a:glow>
                </a:effectLst>
                <a:latin typeface="Arial"/>
                <a:cs typeface="Arial"/>
              </a:rPr>
              <a:t> </a:t>
            </a:r>
            <a:br>
              <a:rPr lang="en-US" sz="3200" b="1" dirty="0">
                <a:solidFill>
                  <a:prstClr val="white"/>
                </a:solidFill>
                <a:effectLst>
                  <a:glow rad="152400">
                    <a:prstClr val="black"/>
                  </a:glow>
                </a:effectLst>
                <a:latin typeface="Arial"/>
                <a:cs typeface="Arial"/>
              </a:rPr>
            </a:br>
            <a:r>
              <a:rPr lang="en-US" sz="3200" b="1" dirty="0">
                <a:solidFill>
                  <a:prstClr val="white"/>
                </a:solidFill>
                <a:effectLst>
                  <a:glow rad="152400">
                    <a:prstClr val="black"/>
                  </a:glow>
                </a:effectLst>
                <a:latin typeface="Arial"/>
                <a:cs typeface="Arial"/>
              </a:rPr>
              <a:t>of the seven churches, and the seven </a:t>
            </a:r>
            <a:br>
              <a:rPr lang="en-US" sz="3200" b="1" dirty="0">
                <a:solidFill>
                  <a:prstClr val="white"/>
                </a:solidFill>
                <a:effectLst>
                  <a:glow rad="152400">
                    <a:prstClr val="black"/>
                  </a:glow>
                </a:effectLst>
                <a:latin typeface="Arial"/>
                <a:cs typeface="Arial"/>
              </a:rPr>
            </a:br>
            <a:r>
              <a:rPr lang="en-US" sz="3200" b="1" dirty="0">
                <a:solidFill>
                  <a:srgbClr val="FFFF00"/>
                </a:solidFill>
                <a:effectLst>
                  <a:glow rad="152400">
                    <a:prstClr val="black"/>
                  </a:glow>
                </a:effectLst>
                <a:latin typeface="Arial"/>
                <a:cs typeface="Arial"/>
              </a:rPr>
              <a:t>lampstands are the seven churches</a:t>
            </a:r>
            <a:r>
              <a:rPr lang="en-US" sz="3200" b="1" dirty="0">
                <a:solidFill>
                  <a:prstClr val="white"/>
                </a:solidFill>
                <a:effectLst>
                  <a:glow rad="152400">
                    <a:prstClr val="black"/>
                  </a:glow>
                </a:effectLst>
                <a:latin typeface="Arial"/>
                <a:cs typeface="Arial"/>
              </a:rPr>
              <a:t>."</a:t>
            </a:r>
          </a:p>
        </p:txBody>
      </p:sp>
    </p:spTree>
    <p:extLst>
      <p:ext uri="{BB962C8B-B14F-4D97-AF65-F5344CB8AC3E}">
        <p14:creationId xmlns:p14="http://schemas.microsoft.com/office/powerpoint/2010/main" val="42019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2" y="2782095"/>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70476"/>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6" y="4770"/>
            <a:ext cx="1456515"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23196016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348</a:t>
            </a:r>
          </a:p>
        </p:txBody>
      </p:sp>
    </p:spTree>
    <p:extLst>
      <p:ext uri="{BB962C8B-B14F-4D97-AF65-F5344CB8AC3E}">
        <p14:creationId xmlns:p14="http://schemas.microsoft.com/office/powerpoint/2010/main" val="3416565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07" tIns="45704" rIns="91407" bIns="45704"/>
          <a:lstStyle/>
          <a:p>
            <a:pPr defTabSz="914071" fontAlgn="base">
              <a:spcBef>
                <a:spcPct val="0"/>
              </a:spcBef>
              <a:spcAft>
                <a:spcPct val="0"/>
              </a:spcAft>
            </a:pPr>
            <a:endParaRPr lang="en-US" sz="2400">
              <a:solidFill>
                <a:prstClr val="white"/>
              </a:solidFill>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9"/>
            <a:ext cx="698111" cy="461633"/>
          </a:xfrm>
          <a:prstGeom prst="rect">
            <a:avLst/>
          </a:prstGeom>
          <a:noFill/>
          <a:ln>
            <a:noFill/>
          </a:ln>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071" fontAlgn="base">
              <a:spcBef>
                <a:spcPct val="0"/>
              </a:spcBef>
              <a:spcAft>
                <a:spcPct val="0"/>
              </a:spcAft>
            </a:pPr>
            <a:r>
              <a:rPr lang="en-US" b="1">
                <a:solidFill>
                  <a:schemeClr val="bg1"/>
                </a:solidFill>
                <a:latin typeface="Arial"/>
                <a:cs typeface="Arial"/>
              </a:rPr>
              <a:t>176</a:t>
            </a:r>
            <a:endParaRPr lang="en-US">
              <a:solidFill>
                <a:schemeClr val="bg1"/>
              </a:solidFill>
              <a:latin typeface="Arial"/>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en-US" sz="3600" b="1" dirty="0">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3629844072"/>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26761" y="1120980"/>
            <a:ext cx="7162800" cy="194259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7" tIns="45704" rIns="91407" bIns="45704">
            <a:spAutoFit/>
          </a:bodyPr>
          <a:lstStyle/>
          <a:p>
            <a:pPr algn="ctr" defTabSz="914071"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Yet I hold this against you: </a:t>
            </a:r>
          </a:p>
          <a:p>
            <a:pPr algn="ctr" defTabSz="914071" fontAlgn="base">
              <a:spcBef>
                <a:spcPct val="0"/>
              </a:spcBef>
              <a:spcAft>
                <a:spcPct val="0"/>
              </a:spcAft>
              <a:defRPr/>
            </a:pPr>
            <a:r>
              <a:rPr lang="en-US" sz="4000" b="1" i="1" dirty="0">
                <a:solidFill>
                  <a:srgbClr val="FFFFFF"/>
                </a:solidFill>
                <a:latin typeface="Comic Sans MS" charset="0"/>
                <a:ea typeface="ヒラギノ角ゴ Pro W3"/>
                <a:cs typeface="ヒラギノ角ゴ Pro W3"/>
              </a:rPr>
              <a:t>You have forsaken </a:t>
            </a:r>
            <a:br>
              <a:rPr lang="en-US" sz="4000" b="1" i="1" dirty="0">
                <a:solidFill>
                  <a:srgbClr val="FFFFFF"/>
                </a:solidFill>
                <a:latin typeface="Comic Sans MS" charset="0"/>
                <a:ea typeface="ヒラギノ角ゴ Pro W3"/>
                <a:cs typeface="ヒラギノ角ゴ Pro W3"/>
              </a:rPr>
            </a:br>
            <a:r>
              <a:rPr lang="en-US" sz="4000" b="1" i="1" dirty="0">
                <a:solidFill>
                  <a:srgbClr val="FFFFFF"/>
                </a:solidFill>
                <a:latin typeface="Comic Sans MS" charset="0"/>
                <a:ea typeface="ヒラギノ角ゴ Pro W3"/>
                <a:cs typeface="ヒラギノ角ゴ Pro W3"/>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91"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07" tIns="45704" rIns="91407" bIns="45704">
            <a:spAutoFit/>
          </a:bodyPr>
          <a:lstStyle/>
          <a:p>
            <a:pPr algn="ctr" defTabSz="914071"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Ephesus: Busy Yet Backslidden</a:t>
            </a: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8"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28339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en-US" sz="4000" b="1" dirty="0">
                <a:solidFill>
                  <a:schemeClr val="bg1"/>
                </a:solidFill>
                <a:latin typeface="Arial" charset="0"/>
                <a:ea typeface="Osaka" charset="0"/>
                <a:cs typeface="Osaka" charset="0"/>
              </a:rPr>
              <a:t>How can we handle suffering?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Christ gave Smyrna three ways.</a:t>
            </a: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3923991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2133680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1619632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 grpId="0" animBg="1"/>
      <p:bldP spid="9" grpId="0" animBg="1"/>
      <p:bldP spid="11" grpId="0" animBg="1"/>
      <p:bldP spid="13" grpId="0" animBg="1"/>
      <p:bldP spid="15" grpId="0" animBg="1"/>
      <p:bldP spid="17" grpId="0" animBg="1"/>
      <p:bldP spid="1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351</a:t>
            </a:r>
          </a:p>
        </p:txBody>
      </p:sp>
    </p:spTree>
    <p:extLst>
      <p:ext uri="{BB962C8B-B14F-4D97-AF65-F5344CB8AC3E}">
        <p14:creationId xmlns:p14="http://schemas.microsoft.com/office/powerpoint/2010/main" val="1855387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en-US" sz="4400" b="1" dirty="0">
                <a:latin typeface="Arial"/>
                <a:ea typeface="Times New Roman"/>
                <a:cs typeface="Arial"/>
              </a:rPr>
              <a:t>Thank Christ that he understands your own area of suffering </a:t>
            </a:r>
            <a:endParaRPr lang="en-US" sz="19900" b="1" dirty="0"/>
          </a:p>
        </p:txBody>
      </p:sp>
    </p:spTree>
    <p:extLst>
      <p:ext uri="{BB962C8B-B14F-4D97-AF65-F5344CB8AC3E}">
        <p14:creationId xmlns:p14="http://schemas.microsoft.com/office/powerpoint/2010/main" val="2237800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abcnews.go.com</a:t>
            </a:r>
            <a:r>
              <a:rPr lang="en-US" sz="1600" b="1" dirty="0">
                <a:solidFill>
                  <a:srgbClr val="FFFFFF"/>
                </a:solidFill>
              </a:rPr>
              <a:t>/Health/meet-toddler-feels-pain/</a:t>
            </a:r>
            <a:r>
              <a:rPr lang="en-US" sz="1600" b="1" dirty="0" err="1">
                <a:solidFill>
                  <a:srgbClr val="FFFFFF"/>
                </a:solidFill>
              </a:rPr>
              <a:t>story?id</a:t>
            </a:r>
            <a:r>
              <a:rPr lang="en-US" sz="1600" b="1" dirty="0">
                <a:solidFill>
                  <a:srgbClr val="FFFFFF"/>
                </a:solidFill>
              </a:rPr>
              <a:t>=20658484</a:t>
            </a:r>
            <a:endParaRPr lang="en-US" sz="1100" b="1" dirty="0">
              <a:solidFill>
                <a:srgbClr val="FFFFFF"/>
              </a:solidFil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en-US" sz="6000" b="1" dirty="0">
                <a:effectLst>
                  <a:glow rad="152400">
                    <a:schemeClr val="tx1"/>
                  </a:glow>
                </a:effectLst>
              </a:rPr>
              <a:t>Isaac Brown</a:t>
            </a:r>
            <a:br>
              <a:rPr lang="en-US" sz="6000" b="1" dirty="0">
                <a:effectLst>
                  <a:glow rad="152400">
                    <a:schemeClr val="tx1"/>
                  </a:glow>
                </a:effectLst>
              </a:rPr>
            </a:br>
            <a:r>
              <a:rPr lang="en-US" b="1" dirty="0">
                <a:effectLst>
                  <a:glow rad="152400">
                    <a:schemeClr val="tx1"/>
                  </a:glow>
                </a:effectLst>
              </a:rPr>
              <a:t>The Boy Who Feels NO Pain</a:t>
            </a:r>
          </a:p>
        </p:txBody>
      </p:sp>
    </p:spTree>
    <p:extLst>
      <p:ext uri="{BB962C8B-B14F-4D97-AF65-F5344CB8AC3E}">
        <p14:creationId xmlns:p14="http://schemas.microsoft.com/office/powerpoint/2010/main" val="34861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Christ has authority over all churches</a:t>
            </a: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344</a:t>
            </a:r>
          </a:p>
        </p:txBody>
      </p:sp>
    </p:spTree>
    <p:extLst>
      <p:ext uri="{BB962C8B-B14F-4D97-AF65-F5344CB8AC3E}">
        <p14:creationId xmlns:p14="http://schemas.microsoft.com/office/powerpoint/2010/main" val="12541038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t>Isaac Brown</a:t>
            </a:r>
            <a:br>
              <a:rPr lang="en-US" sz="6000" b="1" dirty="0"/>
            </a:br>
            <a:r>
              <a:rPr lang="en-US" dirty="0"/>
              <a:t>The Boy Who Feels NO Pain</a:t>
            </a:r>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www.medicaldaily.com</a:t>
            </a:r>
            <a:r>
              <a:rPr lang="en-US" sz="1600" b="1" dirty="0">
                <a:solidFill>
                  <a:srgbClr val="FFFFFF"/>
                </a:solidFill>
              </a:rPr>
              <a:t>/can-boy-who-feels-no-pain-help-chronic-pain-sufferers-261005</a:t>
            </a:r>
            <a:endParaRPr lang="en-US" sz="1100" b="1" dirty="0">
              <a:solidFill>
                <a:srgbClr val="FFFFFF"/>
              </a:solidFill>
            </a:endParaRPr>
          </a:p>
        </p:txBody>
      </p:sp>
      <p:sp>
        <p:nvSpPr>
          <p:cNvPr id="7" name="Title 1"/>
          <p:cNvSpPr txBox="1">
            <a:spLocks/>
          </p:cNvSpPr>
          <p:nvPr/>
        </p:nvSpPr>
        <p:spPr bwMode="auto">
          <a:xfrm>
            <a:off x="0" y="2418316"/>
            <a:ext cx="9144000" cy="376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200" b="1" dirty="0">
                <a:solidFill>
                  <a:srgbClr val="FFFFFF"/>
                </a:solidFill>
                <a:effectLst>
                  <a:glow rad="152400">
                    <a:srgbClr val="000000"/>
                  </a:glow>
                </a:effectLst>
              </a:rPr>
              <a:t>"When he was diagnosed, [doctors said] there's nothing we can do for Isaac, not yet anyway," [his mother] Carrie recalled. "But the fact that they can take his mutated gene and cause people with chronic pain to feel less pain. The thought of that is unreal…. God gave us Isaac, maybe for this very purpose."</a:t>
            </a: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defTabSz="457035"/>
            <a:endParaRPr lang="en-US" dirty="0">
              <a:solidFill>
                <a:srgbClr val="000000"/>
              </a:solidFill>
              <a:latin typeface="Times New Roman"/>
            </a:endParaRPr>
          </a:p>
        </p:txBody>
      </p:sp>
    </p:spTree>
    <p:extLst>
      <p:ext uri="{BB962C8B-B14F-4D97-AF65-F5344CB8AC3E}">
        <p14:creationId xmlns:p14="http://schemas.microsoft.com/office/powerpoint/2010/main" val="32556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293584"/>
          </a:xfrm>
          <a:prstGeom prst="rect">
            <a:avLst/>
          </a:prstGeom>
          <a:solidFill>
            <a:srgbClr val="66006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257238" y="1109177"/>
            <a:ext cx="8886762" cy="574882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l" defTabSz="457035"/>
            <a:r>
              <a:rPr lang="en-US" sz="3200" b="1" dirty="0">
                <a:solidFill>
                  <a:srgbClr val="FFFFFF"/>
                </a:solidFill>
              </a:rPr>
              <a:t>“Suffering can be expected for the ungodly, but why should the godly suffer? The Scriptures give a number of reasons. </a:t>
            </a:r>
            <a:r>
              <a:rPr lang="en-US" sz="3200" b="1" dirty="0">
                <a:solidFill>
                  <a:srgbClr val="FFFF00"/>
                </a:solidFill>
              </a:rPr>
              <a:t>Suffering may be:</a:t>
            </a:r>
          </a:p>
          <a:p>
            <a:pPr marL="514194" lvl="4" indent="-514194" algn="l" defTabSz="457035">
              <a:buFont typeface="+mj-lt"/>
              <a:buAutoNum type="arabicPeriod"/>
            </a:pPr>
            <a:r>
              <a:rPr lang="en-US" sz="3200" b="1" dirty="0">
                <a:solidFill>
                  <a:srgbClr val="FFFF00"/>
                </a:solidFill>
              </a:rPr>
              <a:t>disciplinary</a:t>
            </a:r>
            <a:r>
              <a:rPr lang="en-US" sz="3200" b="1" dirty="0">
                <a:solidFill>
                  <a:srgbClr val="FFFFFF"/>
                </a:solidFill>
              </a:rPr>
              <a:t> (1 Cor. 11:30-32; Heb. 12:3-13), </a:t>
            </a:r>
          </a:p>
          <a:p>
            <a:pPr marL="514194" lvl="4" indent="-514194" algn="l" defTabSz="457035">
              <a:buFont typeface="+mj-lt"/>
              <a:buAutoNum type="arabicPeriod"/>
            </a:pPr>
            <a:r>
              <a:rPr lang="en-US" sz="3200" b="1" dirty="0">
                <a:solidFill>
                  <a:srgbClr val="FFFF00"/>
                </a:solidFill>
              </a:rPr>
              <a:t>preventive</a:t>
            </a:r>
            <a:r>
              <a:rPr lang="en-US" sz="3200" b="1" dirty="0">
                <a:solidFill>
                  <a:srgbClr val="FFFFFF"/>
                </a:solidFill>
              </a:rPr>
              <a:t> (as Paul’s thorn in the flesh, 2 Cor. 12:7), </a:t>
            </a:r>
          </a:p>
          <a:p>
            <a:pPr marL="514194" lvl="4" indent="-514194" algn="l" defTabSz="457035">
              <a:buFont typeface="+mj-lt"/>
              <a:buAutoNum type="arabicPeriod"/>
            </a:pPr>
            <a:r>
              <a:rPr lang="en-US" sz="3200" b="1" dirty="0">
                <a:solidFill>
                  <a:srgbClr val="FFFF00"/>
                </a:solidFill>
              </a:rPr>
              <a:t>the learning of obedience </a:t>
            </a:r>
            <a:r>
              <a:rPr lang="en-US" sz="3200" b="1" dirty="0">
                <a:solidFill>
                  <a:srgbClr val="FFFFFF"/>
                </a:solidFill>
              </a:rPr>
              <a:t>(as Christ’s suffering, Heb. 5:8; cf. Rom. 5:3-5), or </a:t>
            </a:r>
          </a:p>
          <a:p>
            <a:pPr marL="514194" lvl="4" indent="-514194" algn="l" defTabSz="457035">
              <a:buFont typeface="+mj-lt"/>
              <a:buAutoNum type="arabicPeriod"/>
            </a:pPr>
            <a:r>
              <a:rPr lang="en-US" sz="3200" b="1" dirty="0">
                <a:solidFill>
                  <a:srgbClr val="FFFF00"/>
                </a:solidFill>
              </a:rPr>
              <a:t>the providing of a better testimony for Christ </a:t>
            </a:r>
            <a:r>
              <a:rPr lang="en-US" sz="3200" b="1" dirty="0">
                <a:solidFill>
                  <a:srgbClr val="FFFFFF"/>
                </a:solidFill>
              </a:rPr>
              <a:t>(as in Acts 9:16).”</a:t>
            </a: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000" b="1" dirty="0">
                <a:solidFill>
                  <a:srgbClr val="FFFFFF"/>
                </a:solidFill>
                <a:latin typeface="Arial" charset="0"/>
                <a:ea typeface="ＭＳ Ｐゴシック" charset="0"/>
              </a:rPr>
              <a:t>John Walvoord, "Revelation," in </a:t>
            </a:r>
            <a:r>
              <a:rPr lang="en-US" sz="2000" b="1" i="1" dirty="0">
                <a:solidFill>
                  <a:srgbClr val="FFFFFF"/>
                </a:solidFill>
                <a:latin typeface="Arial" charset="0"/>
                <a:ea typeface="ＭＳ Ｐゴシック" charset="0"/>
              </a:rPr>
              <a:t>The Bible Knowledge Commentary</a:t>
            </a:r>
            <a:r>
              <a:rPr lang="en-US" sz="2000" b="1" dirty="0">
                <a:solidFill>
                  <a:srgbClr val="FFFFFF"/>
                </a:solidFill>
                <a:latin typeface="Arial" charset="0"/>
                <a:ea typeface="ＭＳ Ｐゴシック" charset="0"/>
              </a:rPr>
              <a:t>, 2:935</a:t>
            </a: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latin typeface="Arial" charset="0"/>
                <a:ea typeface="ＭＳ Ｐゴシック" charset="0"/>
              </a:rPr>
              <a:t>Reasons for Suffering</a:t>
            </a:r>
          </a:p>
        </p:txBody>
      </p:sp>
    </p:spTree>
    <p:extLst>
      <p:ext uri="{BB962C8B-B14F-4D97-AF65-F5344CB8AC3E}">
        <p14:creationId xmlns:p14="http://schemas.microsoft.com/office/powerpoint/2010/main" val="5273069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en-US" dirty="0"/>
              <a:t>Christ feels your pain.</a:t>
            </a:r>
          </a:p>
        </p:txBody>
      </p:sp>
    </p:spTree>
    <p:extLst>
      <p:ext uri="{BB962C8B-B14F-4D97-AF65-F5344CB8AC3E}">
        <p14:creationId xmlns:p14="http://schemas.microsoft.com/office/powerpoint/2010/main" val="259685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2214487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Don't </a:t>
            </a:r>
            <a:r>
              <a:rPr lang="en-US" b="1" dirty="0">
                <a:solidFill>
                  <a:srgbClr val="FFFF00"/>
                </a:solidFill>
                <a:latin typeface="Arial" charset="0"/>
                <a:ea typeface="Osaka" charset="0"/>
                <a:cs typeface="Osaka" charset="0"/>
              </a:rPr>
              <a:t>fear</a:t>
            </a:r>
            <a:r>
              <a:rPr lang="en-US" b="1" dirty="0">
                <a:solidFill>
                  <a:schemeClr val="bg1"/>
                </a:solidFill>
                <a:latin typeface="Arial" charset="0"/>
                <a:ea typeface="Osaka" charset="0"/>
                <a:cs typeface="Osaka" charset="0"/>
              </a:rPr>
              <a:t> suffering for Christ (2:10a)</a:t>
            </a:r>
          </a:p>
        </p:txBody>
      </p:sp>
    </p:spTree>
    <p:extLst>
      <p:ext uri="{BB962C8B-B14F-4D97-AF65-F5344CB8AC3E}">
        <p14:creationId xmlns:p14="http://schemas.microsoft.com/office/powerpoint/2010/main" val="6303135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156950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351</a:t>
            </a:r>
          </a:p>
        </p:txBody>
      </p:sp>
    </p:spTree>
    <p:extLst>
      <p:ext uri="{BB962C8B-B14F-4D97-AF65-F5344CB8AC3E}">
        <p14:creationId xmlns:p14="http://schemas.microsoft.com/office/powerpoint/2010/main" val="651411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en-US" sz="4400" b="1">
                  <a:solidFill>
                    <a:srgbClr val="FFFFFF"/>
                  </a:solidFill>
                  <a:effectLst>
                    <a:glow rad="139700">
                      <a:srgbClr val="000000"/>
                    </a:glow>
                  </a:effectLst>
                  <a:latin typeface="Arial" charset="0"/>
                  <a:cs typeface="Arial" charset="0"/>
                </a:rPr>
                <a:t>Persecutors?</a:t>
              </a: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en-US" sz="4400" b="1" dirty="0">
                  <a:solidFill>
                    <a:srgbClr val="FFFFFF"/>
                  </a:solidFill>
                  <a:effectLst>
                    <a:glow rad="139700">
                      <a:srgbClr val="000000"/>
                    </a:glow>
                  </a:effectLst>
                  <a:latin typeface="Arial" charset="0"/>
                  <a:cs typeface="Arial" charset="0"/>
                </a:rPr>
                <a:t>Persecuted?</a:t>
              </a: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b="1" dirty="0">
                <a:solidFill>
                  <a:srgbClr val="FFFFFF"/>
                </a:solidFill>
                <a:effectLst>
                  <a:glow rad="139700">
                    <a:srgbClr val="000000"/>
                  </a:glow>
                </a:effectLst>
                <a:latin typeface="Arial" charset="0"/>
                <a:ea typeface="ＭＳ Ｐゴシック" charset="0"/>
              </a:rPr>
              <a:t>"Do not fear </a:t>
            </a:r>
            <a:r>
              <a:rPr lang="en-US" b="1" dirty="0">
                <a:solidFill>
                  <a:srgbClr val="FFFF00"/>
                </a:solidFill>
                <a:effectLst>
                  <a:glow rad="139700">
                    <a:srgbClr val="000000"/>
                  </a:glow>
                </a:effectLst>
                <a:latin typeface="Arial" charset="0"/>
                <a:ea typeface="ＭＳ Ｐゴシック" charset="0"/>
              </a:rPr>
              <a:t>what they</a:t>
            </a:r>
            <a:r>
              <a:rPr lang="en-US" b="1" dirty="0">
                <a:solidFill>
                  <a:srgbClr val="FFFFFF"/>
                </a:solidFill>
                <a:effectLst>
                  <a:glow rad="139700">
                    <a:srgbClr val="000000"/>
                  </a:glow>
                </a:effectLst>
                <a:latin typeface="Arial" charset="0"/>
                <a:ea typeface="ＭＳ Ｐゴシック" charset="0"/>
              </a:rPr>
              <a:t> [persecutors] </a:t>
            </a:r>
            <a:r>
              <a:rPr lang="en-US" b="1" dirty="0">
                <a:solidFill>
                  <a:srgbClr val="FFFF00"/>
                </a:solidFill>
                <a:effectLst>
                  <a:glow rad="139700">
                    <a:srgbClr val="000000"/>
                  </a:glow>
                </a:effectLst>
                <a:latin typeface="Arial" charset="0"/>
                <a:ea typeface="ＭＳ Ｐゴシック" charset="0"/>
              </a:rPr>
              <a:t>fear</a:t>
            </a:r>
            <a:r>
              <a:rPr lang="en-US" b="1" dirty="0">
                <a:solidFill>
                  <a:srgbClr val="FFFFFF"/>
                </a:solidFill>
                <a:effectLst>
                  <a:glow rad="139700">
                    <a:srgbClr val="000000"/>
                  </a:glow>
                </a:effectLst>
                <a:latin typeface="Arial" charset="0"/>
                <a:ea typeface="ＭＳ Ｐゴシック" charset="0"/>
              </a:rPr>
              <a:t>…" </a:t>
            </a:r>
            <a:br>
              <a:rPr lang="en-US" b="1" dirty="0">
                <a:solidFill>
                  <a:srgbClr val="FFFFFF"/>
                </a:solidFill>
                <a:effectLst>
                  <a:glow rad="139700">
                    <a:srgbClr val="000000"/>
                  </a:glow>
                </a:effectLst>
                <a:latin typeface="Arial" charset="0"/>
                <a:ea typeface="ＭＳ Ｐゴシック" charset="0"/>
              </a:rPr>
            </a:br>
            <a:r>
              <a:rPr lang="en-US" b="1" dirty="0">
                <a:solidFill>
                  <a:srgbClr val="FFFFFF"/>
                </a:solidFill>
                <a:effectLst>
                  <a:glow rad="139700">
                    <a:srgbClr val="000000"/>
                  </a:glow>
                </a:effectLst>
                <a:latin typeface="Arial" charset="0"/>
                <a:ea typeface="ＭＳ Ｐゴシック" charset="0"/>
              </a:rPr>
              <a:t>(1 Peter 3:14b)</a:t>
            </a:r>
          </a:p>
        </p:txBody>
      </p:sp>
    </p:spTree>
    <p:extLst>
      <p:ext uri="{BB962C8B-B14F-4D97-AF65-F5344CB8AC3E}">
        <p14:creationId xmlns:p14="http://schemas.microsoft.com/office/powerpoint/2010/main" val="4291388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07" tIns="45704" rIns="91407" bIns="45704" anchor="ctr"/>
          <a:lstStyle/>
          <a:p>
            <a:pPr algn="ctr" defTabSz="914071" fontAlgn="base">
              <a:spcBef>
                <a:spcPct val="0"/>
              </a:spcBef>
              <a:spcAft>
                <a:spcPct val="0"/>
              </a:spcAft>
            </a:pPr>
            <a:r>
              <a:rPr lang="en-US" altLang="ja-JP" sz="2000" b="1" dirty="0">
                <a:solidFill>
                  <a:srgbClr val="000000"/>
                </a:solidFill>
                <a:latin typeface="Arial"/>
                <a:ea typeface="ＭＳ Ｐゴシック" charset="0"/>
                <a:cs typeface="ＭＳ Ｐゴシック" charset="0"/>
              </a:rPr>
              <a:t>"</a:t>
            </a:r>
            <a:r>
              <a:rPr lang="en-US" sz="2000" b="1" dirty="0">
                <a:solidFill>
                  <a:srgbClr val="000000"/>
                </a:solidFill>
                <a:latin typeface="Papyrus" charset="0"/>
                <a:ea typeface="ＭＳ Ｐゴシック" charset="0"/>
                <a:cs typeface="ＭＳ Ｐゴシック" charset="0"/>
              </a:rPr>
              <a:t>The Blood of the Martyrs is the seed of the Church</a:t>
            </a:r>
            <a:r>
              <a:rPr lang="en-US" altLang="ja-JP" sz="2000" b="1" dirty="0">
                <a:solidFill>
                  <a:srgbClr val="000000"/>
                </a:solidFill>
                <a:latin typeface="Arial"/>
                <a:ea typeface="ＭＳ Ｐゴシック" charset="0"/>
                <a:cs typeface="ＭＳ Ｐゴシック" charset="0"/>
              </a:rPr>
              <a:t>"</a:t>
            </a:r>
            <a:r>
              <a:rPr lang="en-US" sz="2000" dirty="0">
                <a:solidFill>
                  <a:srgbClr val="000000"/>
                </a:solidFill>
                <a:latin typeface="Papyrus" charset="0"/>
                <a:ea typeface="ＭＳ Ｐゴシック" charset="0"/>
                <a:cs typeface="ＭＳ Ｐゴシック" charset="0"/>
              </a:rPr>
              <a:t> </a:t>
            </a:r>
            <a:br>
              <a:rPr lang="en-US" sz="2000" dirty="0">
                <a:solidFill>
                  <a:srgbClr val="000000"/>
                </a:solidFill>
                <a:latin typeface="Papyrus" charset="0"/>
                <a:ea typeface="ＭＳ Ｐゴシック" charset="0"/>
                <a:cs typeface="ＭＳ Ｐゴシック" charset="0"/>
              </a:rPr>
            </a:br>
            <a:br>
              <a:rPr lang="en-US" sz="2000" dirty="0">
                <a:solidFill>
                  <a:srgbClr val="000000"/>
                </a:solidFill>
                <a:latin typeface="Papyrus" charset="0"/>
                <a:ea typeface="ＭＳ Ｐゴシック" charset="0"/>
                <a:cs typeface="ＭＳ Ｐゴシック" charset="0"/>
              </a:rPr>
            </a:br>
            <a:r>
              <a:rPr lang="en-US" sz="1600" b="1" dirty="0">
                <a:solidFill>
                  <a:srgbClr val="000000"/>
                </a:solidFill>
                <a:latin typeface="Papyrus" charset="0"/>
                <a:ea typeface="ＭＳ Ｐゴシック" charset="0"/>
                <a:cs typeface="ＭＳ Ｐゴシック" charset="0"/>
              </a:rPr>
              <a:t>-Tertullian-</a:t>
            </a:r>
            <a:r>
              <a:rPr lang="en-US" sz="1400" b="1" dirty="0">
                <a:solidFill>
                  <a:srgbClr val="000000"/>
                </a:solidFill>
                <a:latin typeface="Arial" charset="0"/>
                <a:ea typeface="ＭＳ Ｐゴシック" charset="0"/>
                <a:cs typeface="ＭＳ Ｐゴシック" charset="0"/>
              </a:rPr>
              <a:t> </a:t>
            </a:r>
          </a:p>
        </p:txBody>
      </p:sp>
      <p:sp>
        <p:nvSpPr>
          <p:cNvPr id="624648" name="Rectangle 8"/>
          <p:cNvSpPr>
            <a:spLocks noGrp="1" noChangeArrowheads="1"/>
          </p:cNvSpPr>
          <p:nvPr>
            <p:ph type="ctrTitle"/>
          </p:nvPr>
        </p:nvSpPr>
        <p:spPr>
          <a:xfrm>
            <a:off x="609601" y="228600"/>
            <a:ext cx="7924800" cy="2209800"/>
          </a:xfrm>
        </p:spPr>
        <p:txBody>
          <a:bodyPr/>
          <a:lstStyle/>
          <a:p>
            <a:r>
              <a:rPr lang="en-US" sz="17000" b="1">
                <a:latin typeface="Papyrus" charset="0"/>
              </a:rPr>
              <a:t>Giving</a:t>
            </a:r>
            <a:endParaRPr lang="en-US" sz="27500" b="1">
              <a:latin typeface="Papyrus" charset="0"/>
            </a:endParaRPr>
          </a:p>
        </p:txBody>
      </p:sp>
      <p:sp>
        <p:nvSpPr>
          <p:cNvPr id="624651" name="Rectangle 11"/>
          <p:cNvSpPr>
            <a:spLocks noChangeArrowheads="1"/>
          </p:cNvSpPr>
          <p:nvPr/>
        </p:nvSpPr>
        <p:spPr bwMode="auto">
          <a:xfrm>
            <a:off x="2034298" y="2438400"/>
            <a:ext cx="5029200" cy="31853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07" tIns="45704" rIns="91407" bIns="45704"/>
          <a:lstStyle/>
          <a:p>
            <a:pPr algn="ctr" defTabSz="914071" fontAlgn="base">
              <a:spcBef>
                <a:spcPct val="20000"/>
              </a:spcBef>
              <a:spcAft>
                <a:spcPct val="0"/>
              </a:spcAft>
            </a:pPr>
            <a:r>
              <a:rPr lang="en-US" altLang="ja-JP" sz="4000" i="1" dirty="0">
                <a:solidFill>
                  <a:srgbClr val="000000"/>
                </a:solidFill>
                <a:latin typeface="Arial" charset="0"/>
                <a:ea typeface="ＭＳ Ｐゴシック" charset="0"/>
                <a:cs typeface="ＭＳ Ｐゴシック" charset="0"/>
              </a:rPr>
              <a:t>"</a:t>
            </a:r>
            <a:r>
              <a:rPr lang="en-US" sz="4000" i="1" dirty="0">
                <a:solidFill>
                  <a:srgbClr val="000000"/>
                </a:solidFill>
                <a:latin typeface="Arial" charset="0"/>
                <a:ea typeface="ＭＳ Ｐゴシック" charset="0"/>
                <a:cs typeface="ＭＳ Ｐゴシック" charset="0"/>
              </a:rPr>
              <a:t>…and if I give my body to be burned but have not love, </a:t>
            </a:r>
            <a:br>
              <a:rPr lang="en-US" sz="4000" i="1" dirty="0">
                <a:solidFill>
                  <a:srgbClr val="000000"/>
                </a:solidFill>
                <a:latin typeface="Arial" charset="0"/>
                <a:ea typeface="ＭＳ Ｐゴシック" charset="0"/>
                <a:cs typeface="ＭＳ Ｐゴシック" charset="0"/>
              </a:rPr>
            </a:br>
            <a:r>
              <a:rPr lang="en-US" sz="4000" i="1" dirty="0">
                <a:solidFill>
                  <a:srgbClr val="000000"/>
                </a:solidFill>
                <a:latin typeface="Arial" charset="0"/>
                <a:ea typeface="ＭＳ Ｐゴシック" charset="0"/>
                <a:cs typeface="ＭＳ Ｐゴシック" charset="0"/>
              </a:rPr>
              <a:t>I am nothing…</a:t>
            </a:r>
            <a:r>
              <a:rPr lang="en-US" altLang="ja-JP" sz="4000" i="1" dirty="0">
                <a:solidFill>
                  <a:srgbClr val="000000"/>
                </a:solidFill>
                <a:latin typeface="Arial" charset="0"/>
                <a:ea typeface="ＭＳ Ｐゴシック" charset="0"/>
                <a:cs typeface="ＭＳ Ｐゴシック" charset="0"/>
              </a:rPr>
              <a:t>"</a:t>
            </a:r>
            <a:r>
              <a:rPr lang="en-US" sz="4000" i="1" dirty="0">
                <a:solidFill>
                  <a:srgbClr val="000000"/>
                </a:solidFill>
                <a:latin typeface="Arial" charset="0"/>
                <a:ea typeface="ＭＳ Ｐゴシック" charset="0"/>
                <a:cs typeface="ＭＳ Ｐゴシック" charset="0"/>
              </a:rPr>
              <a:t> </a:t>
            </a:r>
            <a:br>
              <a:rPr lang="en-US" sz="4000" i="1" dirty="0">
                <a:solidFill>
                  <a:srgbClr val="000000"/>
                </a:solidFill>
                <a:latin typeface="Arial" charset="0"/>
                <a:ea typeface="ＭＳ Ｐゴシック" charset="0"/>
                <a:cs typeface="ＭＳ Ｐゴシック" charset="0"/>
              </a:rPr>
            </a:br>
            <a:r>
              <a:rPr lang="en-US" sz="3200" i="1" dirty="0">
                <a:solidFill>
                  <a:srgbClr val="000000"/>
                </a:solidFill>
                <a:latin typeface="Arial" charset="0"/>
                <a:ea typeface="ＭＳ Ｐゴシック" charset="0"/>
                <a:cs typeface="ＭＳ Ｐゴシック" charset="0"/>
              </a:rPr>
              <a:t>(1 Cor. 13:3 NIV)</a:t>
            </a:r>
            <a:endParaRPr lang="en-US" sz="4000" i="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737698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Responses</a:t>
            </a: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200" b="1" dirty="0">
                <a:solidFill>
                  <a:srgbClr val="FFFFFF"/>
                </a:solidFill>
                <a:effectLst>
                  <a:glow rad="241300">
                    <a:srgbClr val="000000"/>
                  </a:glow>
                </a:effectLst>
                <a:latin typeface="Arial" charset="0"/>
                <a:ea typeface="ＭＳ Ｐゴシック" charset="0"/>
              </a:rPr>
              <a:t>Dedicated to the Martyrs of All Saints Church Peshawar Blast</a:t>
            </a:r>
            <a:endParaRPr lang="en-US" sz="5400" b="1" dirty="0">
              <a:solidFill>
                <a:srgbClr val="FFFFFF"/>
              </a:solidFill>
              <a:effectLst>
                <a:glow rad="241300">
                  <a:srgbClr val="000000"/>
                </a:glow>
              </a:effectLst>
              <a:latin typeface="Arial" charset="0"/>
              <a:ea typeface="ＭＳ Ｐゴシック" charset="0"/>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800" b="1" dirty="0">
                <a:solidFill>
                  <a:srgbClr val="FFFFFF"/>
                </a:solidFill>
                <a:effectLst>
                  <a:glow rad="241300">
                    <a:srgbClr val="000000"/>
                  </a:glow>
                </a:effectLst>
                <a:latin typeface="Arial" charset="0"/>
                <a:ea typeface="ＭＳ Ｐゴシック" charset="0"/>
              </a:rPr>
              <a:t>No one can move them, neither can they tremble</a:t>
            </a:r>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191632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4000" b="1" dirty="0">
                <a:solidFill>
                  <a:srgbClr val="FFFFFF"/>
                </a:solidFill>
                <a:effectLst>
                  <a:glow rad="241300">
                    <a:srgbClr val="000000"/>
                  </a:glow>
                </a:effectLst>
                <a:latin typeface="Arial" charset="0"/>
                <a:ea typeface="ＭＳ Ｐゴシック" charset="0"/>
              </a:rPr>
              <a:t>Sometimes we react based on fear</a:t>
            </a: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404315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20935031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578638"/>
            <a:ext cx="9144000" cy="980728"/>
          </a:xfrm>
          <a:noFill/>
          <a:ln>
            <a:noFill/>
          </a:ln>
        </p:spPr>
        <p:txBody>
          <a:bodyPr vert="horz" wrap="square" lIns="91407" tIns="45704" rIns="91407" bIns="45704" numCol="1" anchor="ctr" anchorCtr="0" compatLnSpc="1">
            <a:prstTxWarp prst="textNoShape">
              <a:avLst/>
            </a:prstTxWarp>
          </a:bodyPr>
          <a:lstStyle/>
          <a:p>
            <a:r>
              <a:rPr lang="en-US" b="1" dirty="0">
                <a:effectLst>
                  <a:glow rad="241300">
                    <a:schemeClr val="tx1"/>
                  </a:glow>
                </a:effectLst>
                <a:latin typeface="Arial" charset="0"/>
                <a:ea typeface="ＭＳ Ｐゴシック" charset="0"/>
              </a:rPr>
              <a:t>Indian Christians Call to End Relations with Pakistan</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Political Responses</a:t>
            </a:r>
          </a:p>
        </p:txBody>
      </p:sp>
    </p:spTree>
    <p:extLst>
      <p:ext uri="{BB962C8B-B14F-4D97-AF65-F5344CB8AC3E}">
        <p14:creationId xmlns:p14="http://schemas.microsoft.com/office/powerpoint/2010/main" val="41215226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Responses of Anger</a:t>
            </a: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17050937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37537188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a:solidFill>
                  <a:schemeClr val="tx1"/>
                </a:solidFill>
                <a:effectLst/>
                <a:latin typeface="Arial" charset="0"/>
                <a:ea typeface="ＭＳ Ｐゴシック" charset="0"/>
              </a:rPr>
              <a:t>If one part suffers…</a:t>
            </a:r>
          </a:p>
        </p:txBody>
      </p:sp>
      <p:sp>
        <p:nvSpPr>
          <p:cNvPr id="6" name="Rectangle 5"/>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defTabSz="914118"/>
            <a:endParaRPr lang="en-US" dirty="0">
              <a:solidFill>
                <a:srgbClr val="000000"/>
              </a:solidFill>
              <a:latin typeface="Comic Sans MS" pitchFamily="-112" charset="0"/>
              <a:ea typeface="+mn-ea"/>
              <a:cs typeface="+mn-cs"/>
            </a:endParaRPr>
          </a:p>
          <a:p>
            <a:pPr defTabSz="914118"/>
            <a:endParaRPr lang="en-US" dirty="0">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Our Response</a:t>
            </a:r>
          </a:p>
        </p:txBody>
      </p:sp>
    </p:spTree>
    <p:extLst>
      <p:ext uri="{BB962C8B-B14F-4D97-AF65-F5344CB8AC3E}">
        <p14:creationId xmlns:p14="http://schemas.microsoft.com/office/powerpoint/2010/main" val="23321751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en-US" sz="6600" b="1" dirty="0">
                <a:effectLst>
                  <a:glow rad="241300">
                    <a:schemeClr val="tx1"/>
                  </a:glow>
                </a:effectLst>
                <a:latin typeface="Arial" charset="0"/>
                <a:ea typeface="ＭＳ Ｐゴシック" charset="0"/>
              </a:rPr>
              <a:t>Will you confess your fear of suffering </a:t>
            </a:r>
            <a:br>
              <a:rPr lang="en-US" sz="6600" b="1" dirty="0">
                <a:effectLst>
                  <a:glow rad="241300">
                    <a:schemeClr val="tx1"/>
                  </a:glow>
                </a:effectLst>
                <a:latin typeface="Arial" charset="0"/>
                <a:ea typeface="ＭＳ Ｐゴシック" charset="0"/>
              </a:rPr>
            </a:br>
            <a:r>
              <a:rPr lang="en-US" sz="6600" b="1" dirty="0">
                <a:effectLst>
                  <a:glow rad="241300">
                    <a:schemeClr val="tx1"/>
                  </a:glow>
                </a:effectLst>
                <a:latin typeface="Arial" charset="0"/>
                <a:ea typeface="ＭＳ Ｐゴシック" charset="0"/>
              </a:rPr>
              <a:t>right now?</a:t>
            </a: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5115678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3124703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Don't </a:t>
            </a:r>
            <a:r>
              <a:rPr lang="en-US" b="1" dirty="0">
                <a:solidFill>
                  <a:srgbClr val="FFFF00"/>
                </a:solidFill>
                <a:latin typeface="Arial" charset="0"/>
                <a:ea typeface="Osaka" charset="0"/>
                <a:cs typeface="Osaka" charset="0"/>
              </a:rPr>
              <a:t>fear</a:t>
            </a:r>
            <a:r>
              <a:rPr lang="en-US" b="1" dirty="0">
                <a:solidFill>
                  <a:schemeClr val="bg1"/>
                </a:solidFill>
                <a:latin typeface="Arial" charset="0"/>
                <a:ea typeface="Osaka" charset="0"/>
                <a:cs typeface="Osaka" charset="0"/>
              </a:rPr>
              <a:t> suffering for Christ (2:10a)</a:t>
            </a:r>
          </a:p>
        </p:txBody>
      </p:sp>
    </p:spTree>
    <p:extLst>
      <p:ext uri="{BB962C8B-B14F-4D97-AF65-F5344CB8AC3E}">
        <p14:creationId xmlns:p14="http://schemas.microsoft.com/office/powerpoint/2010/main" val="2387355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en-US" sz="4800" b="1" dirty="0">
                <a:latin typeface="Arial" charset="0"/>
                <a:ea typeface="Osaka" charset="0"/>
                <a:cs typeface="Osaka" charset="0"/>
              </a:rPr>
              <a:t>III. </a:t>
            </a:r>
            <a:r>
              <a:rPr lang="en-US" sz="4800" b="1" dirty="0"/>
              <a:t>Be </a:t>
            </a:r>
            <a:r>
              <a:rPr lang="en-US" sz="4800" b="1" dirty="0">
                <a:solidFill>
                  <a:srgbClr val="FFFF00"/>
                </a:solidFill>
              </a:rPr>
              <a:t>faithful</a:t>
            </a:r>
            <a:r>
              <a:rPr lang="en-US" sz="4800" b="1" dirty="0"/>
              <a:t> during suffering (2:10b-11).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22771958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28" name="Group 27"/>
          <p:cNvGrpSpPr>
            <a:grpSpLocks noChangeAspect="1"/>
          </p:cNvGrpSpPr>
          <p:nvPr/>
        </p:nvGrpSpPr>
        <p:grpSpPr bwMode="auto">
          <a:xfrm>
            <a:off x="1604963" y="735013"/>
            <a:ext cx="5688012" cy="5688012"/>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894553" y="836712"/>
              <a:ext cx="3065214" cy="26784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The devil will throw some of you into prison and you will suffer for 10 days</a:t>
              </a:r>
            </a:p>
          </p:txBody>
        </p:sp>
      </p:grpSp>
      <p:sp>
        <p:nvSpPr>
          <p:cNvPr id="31"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351</a:t>
            </a:r>
          </a:p>
        </p:txBody>
      </p:sp>
    </p:spTree>
    <p:extLst>
      <p:ext uri="{BB962C8B-B14F-4D97-AF65-F5344CB8AC3E}">
        <p14:creationId xmlns:p14="http://schemas.microsoft.com/office/powerpoint/2010/main" val="866053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en-US" altLang="ja-JP" sz="3600" b="1" dirty="0">
                <a:latin typeface="Chalkduster"/>
                <a:ea typeface="ＭＳ Ｐゴシック" charset="0"/>
                <a:cs typeface="Chalkduster"/>
              </a:rPr>
              <a:t>Smyrna: Suffering Yet Steadfast</a:t>
            </a:r>
            <a:endParaRPr lang="en-US" sz="3600" b="1" dirty="0">
              <a:latin typeface="Chalkduster"/>
              <a:ea typeface="ＭＳ Ｐゴシック" charset="0"/>
              <a:cs typeface="Chalkduster"/>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071"/>
            <a:r>
              <a:rPr lang="en-US" altLang="ja-JP" sz="3200" b="1" dirty="0">
                <a:solidFill>
                  <a:srgbClr val="FFFFFF"/>
                </a:solidFill>
                <a:effectLst>
                  <a:glow rad="165100">
                    <a:srgbClr val="000000"/>
                  </a:glow>
                </a:effectLst>
                <a:latin typeface="Chalkduster"/>
                <a:ea typeface="ＭＳ Ｐゴシック" charset="0"/>
                <a:cs typeface="Chalkduster"/>
              </a:rPr>
              <a:t>"The devil will throw some of you into prison and test you for 10 days" (2:10b)</a:t>
            </a:r>
            <a:endParaRPr lang="en-US" sz="3200" b="1" dirty="0">
              <a:solidFill>
                <a:srgbClr val="FFFFFF"/>
              </a:solidFill>
              <a:effectLst>
                <a:glow rad="165100">
                  <a:srgbClr val="000000"/>
                </a:glow>
              </a:effectLst>
              <a:latin typeface="Chalkduster"/>
              <a:ea typeface="ＭＳ Ｐゴシック" charset="0"/>
              <a:cs typeface="Chalkduster"/>
            </a:endParaRPr>
          </a:p>
        </p:txBody>
      </p:sp>
    </p:spTree>
    <p:extLst>
      <p:ext uri="{BB962C8B-B14F-4D97-AF65-F5344CB8AC3E}">
        <p14:creationId xmlns:p14="http://schemas.microsoft.com/office/powerpoint/2010/main" val="3681872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36286983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351</a:t>
            </a:r>
          </a:p>
        </p:txBody>
      </p:sp>
    </p:spTree>
    <p:extLst>
      <p:ext uri="{BB962C8B-B14F-4D97-AF65-F5344CB8AC3E}">
        <p14:creationId xmlns:p14="http://schemas.microsoft.com/office/powerpoint/2010/main" val="3048246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en-US" altLang="ja-JP" sz="3600" b="1" dirty="0">
                <a:latin typeface="Chalkduster"/>
                <a:ea typeface="ＭＳ Ｐゴシック" charset="0"/>
                <a:cs typeface="Chalkduster"/>
              </a:rPr>
              <a:t>“Be faithful until death” (2:10c)</a:t>
            </a:r>
            <a:endParaRPr lang="en-US" sz="3600" b="1" dirty="0">
              <a:latin typeface="Chalkduster"/>
              <a:ea typeface="ＭＳ Ｐゴシック" charset="0"/>
              <a:cs typeface="Chalkduster"/>
            </a:endParaRPr>
          </a:p>
        </p:txBody>
      </p:sp>
    </p:spTree>
    <p:extLst>
      <p:ext uri="{BB962C8B-B14F-4D97-AF65-F5344CB8AC3E}">
        <p14:creationId xmlns:p14="http://schemas.microsoft.com/office/powerpoint/2010/main" val="41008490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dirty="0">
                <a:solidFill>
                  <a:schemeClr val="bg1"/>
                </a:solidFill>
                <a:latin typeface="Arial" charset="0"/>
                <a:ea typeface="Osaka" charset="0"/>
                <a:cs typeface="Osaka" charset="0"/>
              </a:rPr>
              <a:t>Perpetua</a:t>
            </a:r>
            <a:r>
              <a:rPr lang="fr-FR" altLang="ja-JP" dirty="0">
                <a:solidFill>
                  <a:schemeClr val="bg1"/>
                </a:solidFill>
                <a:latin typeface="Arial" charset="0"/>
                <a:ea typeface="Osaka" charset="0"/>
                <a:cs typeface="Osaka" charset="0"/>
              </a:rPr>
              <a:t>'</a:t>
            </a:r>
            <a:r>
              <a:rPr lang="en-US" altLang="ja-JP" dirty="0">
                <a:solidFill>
                  <a:schemeClr val="bg1"/>
                </a:solidFill>
                <a:latin typeface="Arial" charset="0"/>
                <a:ea typeface="Osaka" charset="0"/>
                <a:cs typeface="Osaka" charset="0"/>
              </a:rPr>
              <a:t>s Martyrdom (</a:t>
            </a:r>
            <a:r>
              <a:rPr lang="en-US" altLang="ja-JP" sz="3600" dirty="0">
                <a:latin typeface="Arial" charset="0"/>
                <a:ea typeface="Osaka" charset="0"/>
                <a:cs typeface="Osaka" charset="0"/>
              </a:rPr>
              <a:t>AD</a:t>
            </a:r>
            <a:r>
              <a:rPr lang="en-US" altLang="ja-JP" dirty="0">
                <a:solidFill>
                  <a:schemeClr val="bg1"/>
                </a:solidFill>
                <a:latin typeface="Arial" charset="0"/>
                <a:ea typeface="Osaka" charset="0"/>
                <a:cs typeface="Osaka" charset="0"/>
              </a:rPr>
              <a:t> 203)</a:t>
            </a:r>
            <a:endParaRPr lang="en-US" dirty="0">
              <a:solidFill>
                <a:schemeClr val="bg1"/>
              </a:solidFill>
              <a:latin typeface="Arial" charset="0"/>
              <a:ea typeface="Osaka" charset="0"/>
              <a:cs typeface="Osaka" charset="0"/>
            </a:endParaRPr>
          </a:p>
        </p:txBody>
      </p:sp>
      <p:sp>
        <p:nvSpPr>
          <p:cNvPr id="5" name="Text Box 37"/>
          <p:cNvSpPr txBox="1">
            <a:spLocks noChangeArrowheads="1"/>
          </p:cNvSpPr>
          <p:nvPr/>
        </p:nvSpPr>
        <p:spPr bwMode="auto">
          <a:xfrm>
            <a:off x="8413787" y="34954"/>
            <a:ext cx="695203" cy="463814"/>
          </a:xfrm>
          <a:prstGeom prst="rect">
            <a:avLst/>
          </a:prstGeom>
          <a:solidFill>
            <a:schemeClr val="tx1"/>
          </a:solidFill>
          <a:ln>
            <a:noFill/>
          </a:ln>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b="1" dirty="0">
                <a:solidFill>
                  <a:srgbClr val="FFFFFF"/>
                </a:solidFill>
                <a:latin typeface="Arial" charset="0"/>
                <a:cs typeface="Arial" charset="0"/>
              </a:rPr>
              <a:t>352</a:t>
            </a:r>
          </a:p>
        </p:txBody>
      </p:sp>
    </p:spTree>
    <p:extLst>
      <p:ext uri="{BB962C8B-B14F-4D97-AF65-F5344CB8AC3E}">
        <p14:creationId xmlns:p14="http://schemas.microsoft.com/office/powerpoint/2010/main" val="18106744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28" name="Group 27"/>
          <p:cNvGrpSpPr>
            <a:grpSpLocks noChangeAspect="1"/>
          </p:cNvGrpSpPr>
          <p:nvPr/>
        </p:nvGrpSpPr>
        <p:grpSpPr bwMode="auto">
          <a:xfrm>
            <a:off x="1604963" y="735013"/>
            <a:ext cx="5688012" cy="5688012"/>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894553" y="836712"/>
              <a:ext cx="3065214" cy="26784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The devil will throw some of you into prison and you will suffer for 10 days</a:t>
              </a:r>
            </a:p>
          </p:txBody>
        </p:sp>
      </p:grpSp>
      <p:grpSp>
        <p:nvGrpSpPr>
          <p:cNvPr id="13" name="Group 12"/>
          <p:cNvGrpSpPr>
            <a:grpSpLocks noChangeAspect="1"/>
          </p:cNvGrpSpPr>
          <p:nvPr/>
        </p:nvGrpSpPr>
        <p:grpSpPr bwMode="auto">
          <a:xfrm>
            <a:off x="1103338" y="188913"/>
            <a:ext cx="6696075" cy="6696075"/>
            <a:chOff x="1475656" y="836712"/>
            <a:chExt cx="5904656" cy="5688632"/>
          </a:xfrm>
        </p:grpSpPr>
        <p:sp>
          <p:nvSpPr>
            <p:cNvPr id="79259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471" y="836712"/>
              <a:ext cx="1887026" cy="193801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Will receive a crown of life</a:t>
              </a:r>
            </a:p>
          </p:txBody>
        </p:sp>
      </p:grpSp>
      <p:sp>
        <p:nvSpPr>
          <p:cNvPr id="31"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351</a:t>
            </a:r>
          </a:p>
        </p:txBody>
      </p:sp>
    </p:spTree>
    <p:extLst>
      <p:ext uri="{BB962C8B-B14F-4D97-AF65-F5344CB8AC3E}">
        <p14:creationId xmlns:p14="http://schemas.microsoft.com/office/powerpoint/2010/main" val="116228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1143000"/>
          </a:xfrm>
        </p:spPr>
        <p:txBody>
          <a:bodyPr/>
          <a:lstStyle/>
          <a:p>
            <a:r>
              <a:rPr lang="en-US" sz="7200" b="1" u="sng" dirty="0">
                <a:solidFill>
                  <a:srgbClr val="FFFF00"/>
                </a:solidFill>
              </a:rPr>
              <a:t>ENDA</a:t>
            </a:r>
          </a:p>
        </p:txBody>
      </p:sp>
      <p:sp>
        <p:nvSpPr>
          <p:cNvPr id="4" name="Title 1"/>
          <p:cNvSpPr txBox="1">
            <a:spLocks/>
          </p:cNvSpPr>
          <p:nvPr/>
        </p:nvSpPr>
        <p:spPr bwMode="auto">
          <a:xfrm>
            <a:off x="5168359" y="1702903"/>
            <a:ext cx="3942522" cy="275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4000" b="1" dirty="0">
                <a:solidFill>
                  <a:srgbClr val="FFFF00"/>
                </a:solidFill>
              </a:rPr>
              <a:t>E</a:t>
            </a:r>
            <a:r>
              <a:rPr lang="en-US" sz="4000" b="1" dirty="0">
                <a:solidFill>
                  <a:srgbClr val="FFFFFF"/>
                </a:solidFill>
              </a:rPr>
              <a:t>mployment</a:t>
            </a:r>
            <a:br>
              <a:rPr lang="en-US" sz="4000" b="1" dirty="0">
                <a:solidFill>
                  <a:srgbClr val="FFFFFF"/>
                </a:solidFill>
              </a:rPr>
            </a:br>
            <a:r>
              <a:rPr lang="en-US" sz="4000" b="1" dirty="0">
                <a:solidFill>
                  <a:srgbClr val="FFFF00"/>
                </a:solidFill>
              </a:rPr>
              <a:t>N</a:t>
            </a:r>
            <a:r>
              <a:rPr lang="en-US" sz="4000" b="1" dirty="0">
                <a:solidFill>
                  <a:srgbClr val="FFFFFF"/>
                </a:solidFill>
              </a:rPr>
              <a:t>on-</a:t>
            </a:r>
            <a:br>
              <a:rPr lang="en-US" sz="4000" b="1" dirty="0">
                <a:solidFill>
                  <a:srgbClr val="FFFFFF"/>
                </a:solidFill>
              </a:rPr>
            </a:br>
            <a:r>
              <a:rPr lang="en-US" sz="4000" b="1" dirty="0">
                <a:solidFill>
                  <a:srgbClr val="FFFF00"/>
                </a:solidFill>
              </a:rPr>
              <a:t>D</a:t>
            </a:r>
            <a:r>
              <a:rPr lang="en-US" sz="4000" b="1" dirty="0">
                <a:solidFill>
                  <a:srgbClr val="FFFFFF"/>
                </a:solidFill>
              </a:rPr>
              <a:t>iscrimination</a:t>
            </a:r>
            <a:br>
              <a:rPr lang="en-US" sz="4000" b="1" dirty="0">
                <a:solidFill>
                  <a:srgbClr val="FFFFFF"/>
                </a:solidFill>
              </a:rPr>
            </a:br>
            <a:r>
              <a:rPr lang="en-US" sz="4000" b="1" dirty="0">
                <a:solidFill>
                  <a:srgbClr val="FFFF00"/>
                </a:solidFill>
              </a:rPr>
              <a:t>A</a:t>
            </a:r>
            <a:r>
              <a:rPr lang="en-US" sz="4000" b="1" dirty="0">
                <a:solidFill>
                  <a:srgbClr val="FFFFFF"/>
                </a:solidFill>
              </a:rPr>
              <a:t>ct</a:t>
            </a:r>
          </a:p>
        </p:txBody>
      </p:sp>
      <p:sp>
        <p:nvSpPr>
          <p:cNvPr id="5" name="Title 1"/>
          <p:cNvSpPr txBox="1">
            <a:spLocks/>
          </p:cNvSpPr>
          <p:nvPr/>
        </p:nvSpPr>
        <p:spPr bwMode="auto">
          <a:xfrm>
            <a:off x="441749" y="637828"/>
            <a:ext cx="4565126" cy="1111200"/>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t>DEFEND EQUALITY</a:t>
            </a:r>
            <a:endParaRPr lang="en-US" sz="36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26138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4" name="Title 1"/>
          <p:cNvSpPr txBox="1">
            <a:spLocks/>
          </p:cNvSpPr>
          <p:nvPr/>
        </p:nvSpPr>
        <p:spPr bwMode="auto">
          <a:xfrm rot="274265">
            <a:off x="3353874" y="4170853"/>
            <a:ext cx="4649355" cy="1653524"/>
          </a:xfrm>
          <a:prstGeom prst="rect">
            <a:avLst/>
          </a:prstGeom>
          <a:solidFill>
            <a:srgbClr val="FFE0B7"/>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chemeClr val="tx1"/>
                </a:solidFill>
              </a:rPr>
              <a:t>END(A) LEGAL</a:t>
            </a:r>
            <a:br>
              <a:rPr lang="en-US" sz="4000" b="1" dirty="0">
                <a:solidFill>
                  <a:schemeClr val="tx1"/>
                </a:solidFill>
              </a:rPr>
            </a:br>
            <a:r>
              <a:rPr lang="en-US" sz="4000" b="1" dirty="0">
                <a:solidFill>
                  <a:schemeClr val="tx1"/>
                </a:solidFill>
              </a:rPr>
              <a:t>DISCRIMINATION!</a:t>
            </a:r>
          </a:p>
        </p:txBody>
      </p:sp>
      <p:sp>
        <p:nvSpPr>
          <p:cNvPr id="5"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29916157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b="1" dirty="0">
                <a:solidFill>
                  <a:srgbClr val="FFFFFF"/>
                </a:solidFill>
              </a:rPr>
              <a:t>I SHOWER NEXT TO A GAY PERSON.  </a:t>
            </a:r>
            <a:r>
              <a:rPr lang="en-US" b="1" dirty="0">
                <a:solidFill>
                  <a:srgbClr val="CCFFCC"/>
                </a:solidFill>
              </a:rPr>
              <a:t>YOU CAN WORK NEXT TO ONE.</a:t>
            </a: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FFFFFF"/>
                </a:solidFill>
              </a:rPr>
              <a:t>PASS ENDA.</a:t>
            </a:r>
            <a:endParaRPr lang="en-US" sz="32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42524216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en-US" b="1" dirty="0"/>
              <a:t>Most Christian conservatives oppose ENDA</a:t>
            </a:r>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t>THE ENDA BILL</a:t>
            </a:r>
            <a:endParaRPr lang="en-US" sz="3200" b="1" dirty="0">
              <a:solidFill>
                <a:srgbClr val="CCFFCC"/>
              </a:solidFill>
            </a:endParaRPr>
          </a:p>
        </p:txBody>
      </p:sp>
      <p:sp>
        <p:nvSpPr>
          <p:cNvPr id="5" name="Title 1"/>
          <p:cNvSpPr txBox="1">
            <a:spLocks/>
          </p:cNvSpPr>
          <p:nvPr/>
        </p:nvSpPr>
        <p:spPr bwMode="auto">
          <a:xfrm>
            <a:off x="403008" y="3444607"/>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r>
              <a:rPr lang="en-US" sz="8000" b="1" dirty="0">
                <a:solidFill>
                  <a:srgbClr val="FF0000"/>
                </a:solidFill>
              </a:rPr>
              <a:t>STOP</a:t>
            </a:r>
          </a:p>
        </p:txBody>
      </p:sp>
    </p:spTree>
    <p:extLst>
      <p:ext uri="{BB962C8B-B14F-4D97-AF65-F5344CB8AC3E}">
        <p14:creationId xmlns:p14="http://schemas.microsoft.com/office/powerpoint/2010/main" val="16931427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7826" y="161242"/>
            <a:ext cx="3930374" cy="1591365"/>
          </a:xfrm>
        </p:spPr>
        <p:txBody>
          <a:bodyPr/>
          <a:lstStyle/>
          <a:p>
            <a:r>
              <a:rPr lang="en-US" sz="3600" b="1" dirty="0">
                <a:solidFill>
                  <a:srgbClr val="000090"/>
                </a:solidFill>
              </a:rPr>
              <a:t>Previous ENDA Exceptions</a:t>
            </a:r>
          </a:p>
        </p:txBody>
      </p:sp>
      <p:sp>
        <p:nvSpPr>
          <p:cNvPr id="3" name="Rectangle 2"/>
          <p:cNvSpPr/>
          <p:nvPr/>
        </p:nvSpPr>
        <p:spPr>
          <a:xfrm>
            <a:off x="563219" y="2798948"/>
            <a:ext cx="7894983" cy="3970318"/>
          </a:xfrm>
          <a:prstGeom prst="rect">
            <a:avLst/>
          </a:prstGeom>
        </p:spPr>
        <p:txBody>
          <a:bodyPr wrap="square" lIns="91407" tIns="45704" rIns="91407" bIns="45704">
            <a:spAutoFit/>
          </a:bodyPr>
          <a:lstStyle/>
          <a:p>
            <a:pPr defTabSz="457035"/>
            <a:r>
              <a:rPr lang="en-US" sz="2800" b="1" dirty="0">
                <a:solidFill>
                  <a:srgbClr val="000090"/>
                </a:solidFill>
                <a:latin typeface="Arial"/>
                <a:cs typeface="Arial"/>
              </a:rPr>
              <a:t>"Currently (30 Oct 2013), ENDA has a religious exemption that provides leeway for religious organizations, like churches or religious schools, to discriminate against LGBT employees. That same leeway isn’t found under Title VII of the Civil Rights Act of 1964, which prohibits religious organizations from discriminating on the basis of race, gender or national origin."</a:t>
            </a:r>
          </a:p>
        </p:txBody>
      </p:sp>
      <p:pic>
        <p:nvPicPr>
          <p:cNvPr id="4" name="Picture 3"/>
          <p:cNvPicPr>
            <a:picLocks noChangeAspect="1"/>
          </p:cNvPicPr>
          <p:nvPr/>
        </p:nvPicPr>
        <p:blipFill>
          <a:blip r:embed="rId3"/>
          <a:stretch>
            <a:fillRect/>
          </a:stretch>
        </p:blipFill>
        <p:spPr>
          <a:xfrm>
            <a:off x="92765" y="194364"/>
            <a:ext cx="4152900" cy="1676400"/>
          </a:xfrm>
          <a:prstGeom prst="rect">
            <a:avLst/>
          </a:prstGeom>
        </p:spPr>
      </p:pic>
      <p:sp>
        <p:nvSpPr>
          <p:cNvPr id="5" name="Title 1"/>
          <p:cNvSpPr txBox="1">
            <a:spLocks/>
          </p:cNvSpPr>
          <p:nvPr/>
        </p:nvSpPr>
        <p:spPr bwMode="auto">
          <a:xfrm>
            <a:off x="0" y="1965739"/>
            <a:ext cx="9144000" cy="667578"/>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600" b="1" dirty="0">
                <a:solidFill>
                  <a:srgbClr val="FFFFFF"/>
                </a:solidFill>
              </a:rPr>
              <a:t>"America's Leading Gay News Source"</a:t>
            </a:r>
          </a:p>
        </p:txBody>
      </p:sp>
      <p:sp>
        <p:nvSpPr>
          <p:cNvPr id="6" name="Title 1"/>
          <p:cNvSpPr txBox="1">
            <a:spLocks/>
          </p:cNvSpPr>
          <p:nvPr/>
        </p:nvSpPr>
        <p:spPr bwMode="auto">
          <a:xfrm>
            <a:off x="4245672" y="1517933"/>
            <a:ext cx="4898335" cy="319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eaLnBrk="1" fontAlgn="auto" hangingPunct="1">
              <a:spcBef>
                <a:spcPts val="0"/>
              </a:spcBef>
              <a:spcAft>
                <a:spcPts val="0"/>
              </a:spcAft>
            </a:pPr>
            <a:r>
              <a:rPr lang="en-US" sz="1400" b="1" dirty="0">
                <a:solidFill>
                  <a:srgbClr val="000090"/>
                </a:solidFill>
                <a:latin typeface="Calibri"/>
              </a:rPr>
              <a:t>http://</a:t>
            </a:r>
            <a:r>
              <a:rPr lang="en-US" sz="1400" b="1" dirty="0" err="1">
                <a:solidFill>
                  <a:srgbClr val="000090"/>
                </a:solidFill>
                <a:latin typeface="Calibri"/>
              </a:rPr>
              <a:t>www.washingtonblade.com</a:t>
            </a:r>
            <a:r>
              <a:rPr lang="en-US" sz="1400" b="1" dirty="0">
                <a:solidFill>
                  <a:srgbClr val="000090"/>
                </a:solidFill>
                <a:latin typeface="Calibri"/>
              </a:rPr>
              <a:t>/2013/10/30/</a:t>
            </a:r>
            <a:r>
              <a:rPr lang="en-US" sz="1400" b="1" dirty="0" err="1">
                <a:solidFill>
                  <a:srgbClr val="000090"/>
                </a:solidFill>
                <a:latin typeface="Calibri"/>
              </a:rPr>
              <a:t>enda</a:t>
            </a:r>
            <a:r>
              <a:rPr lang="en-US" sz="1400" b="1" dirty="0">
                <a:solidFill>
                  <a:srgbClr val="000090"/>
                </a:solidFill>
                <a:latin typeface="Calibri"/>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579674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algn="r"/>
            <a:r>
              <a:rPr lang="en-US" b="1" dirty="0"/>
              <a:t>ENDA Actual Wording</a:t>
            </a:r>
          </a:p>
        </p:txBody>
      </p:sp>
      <p:sp>
        <p:nvSpPr>
          <p:cNvPr id="3" name="Rectangle 2"/>
          <p:cNvSpPr/>
          <p:nvPr/>
        </p:nvSpPr>
        <p:spPr>
          <a:xfrm>
            <a:off x="685799" y="2136340"/>
            <a:ext cx="7894983" cy="4571923"/>
          </a:xfrm>
          <a:prstGeom prst="rect">
            <a:avLst/>
          </a:prstGeom>
          <a:solidFill>
            <a:schemeClr val="accent4">
              <a:lumMod val="75000"/>
              <a:lumOff val="25000"/>
            </a:schemeClr>
          </a:solidFill>
        </p:spPr>
        <p:txBody>
          <a:bodyPr wrap="square" lIns="91407" tIns="45704" rIns="91407" bIns="45704">
            <a:spAutoFit/>
          </a:bodyPr>
          <a:lstStyle/>
          <a:p>
            <a:pPr defTabSz="457035"/>
            <a:r>
              <a:rPr lang="en-US" sz="3200" b="1" dirty="0">
                <a:solidFill>
                  <a:srgbClr val="FFFFFF"/>
                </a:solidFill>
                <a:latin typeface="Arial"/>
                <a:cs typeface="Arial"/>
              </a:rPr>
              <a:t>"It shall be unlawful for any employer to fail or refuse to hire or to discharge any individual, or otherwise discriminate against any individual with respect to the compensation, terms, conditions, or privileges of employment of the individual, because of such individual's </a:t>
            </a:r>
            <a:r>
              <a:rPr lang="en-US" sz="3200" b="1" dirty="0">
                <a:solidFill>
                  <a:srgbClr val="FFFF00"/>
                </a:solidFill>
                <a:latin typeface="Arial"/>
                <a:cs typeface="Arial"/>
              </a:rPr>
              <a:t>actual or perceived sexual orientation or gender identity</a:t>
            </a:r>
            <a:r>
              <a:rPr lang="en-US" sz="3200" b="1" dirty="0">
                <a:solidFill>
                  <a:srgbClr val="FFFFFF"/>
                </a:solidFill>
                <a:latin typeface="Arial"/>
                <a:cs typeface="Arial"/>
              </a:rPr>
              <a:t>."</a:t>
            </a:r>
          </a:p>
        </p:txBody>
      </p:sp>
      <p:pic>
        <p:nvPicPr>
          <p:cNvPr id="4" name="Picture 3"/>
          <p:cNvPicPr>
            <a:picLocks noChangeAspect="1"/>
          </p:cNvPicPr>
          <p:nvPr/>
        </p:nvPicPr>
        <p:blipFill>
          <a:blip r:embed="rId2"/>
          <a:stretch>
            <a:fillRect/>
          </a:stretch>
        </p:blipFill>
        <p:spPr>
          <a:xfrm>
            <a:off x="0" y="0"/>
            <a:ext cx="2304478" cy="2136340"/>
          </a:xfrm>
          <a:prstGeom prst="rect">
            <a:avLst/>
          </a:prstGeom>
        </p:spPr>
      </p:pic>
    </p:spTree>
    <p:extLst>
      <p:ext uri="{BB962C8B-B14F-4D97-AF65-F5344CB8AC3E}">
        <p14:creationId xmlns:p14="http://schemas.microsoft.com/office/powerpoint/2010/main" val="233374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a:effectLst>
                    <a:outerShdw blurRad="38100" dist="38100" dir="2700000" algn="tl">
                      <a:srgbClr val="000000">
                        <a:alpha val="43137"/>
                      </a:srgbClr>
                    </a:outerShdw>
                  </a:effectLst>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348</a:t>
            </a: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344556"/>
            <a:ext cx="8525566" cy="969618"/>
          </a:xfrm>
          <a:ln>
            <a:solidFill>
              <a:schemeClr val="bg1"/>
            </a:solidFill>
          </a:ln>
        </p:spPr>
        <p:txBody>
          <a:bodyPr/>
          <a:lstStyle/>
          <a:p>
            <a:r>
              <a:rPr lang="en-US" b="1" dirty="0"/>
              <a:t>ENDA Senate Vote (5 Nov 13)</a:t>
            </a:r>
          </a:p>
        </p:txBody>
      </p:sp>
      <p:sp>
        <p:nvSpPr>
          <p:cNvPr id="3" name="Title 1"/>
          <p:cNvSpPr txBox="1">
            <a:spLocks/>
          </p:cNvSpPr>
          <p:nvPr/>
        </p:nvSpPr>
        <p:spPr bwMode="auto">
          <a:xfrm>
            <a:off x="1" y="1275428"/>
            <a:ext cx="5499724" cy="5154485"/>
          </a:xfrm>
          <a:prstGeom prst="rect">
            <a:avLst/>
          </a:prstGeom>
          <a:noFill/>
          <a:ln>
            <a:no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2000" b="1" dirty="0">
                <a:solidFill>
                  <a:srgbClr val="FFFFFF"/>
                </a:solidFill>
              </a:rPr>
              <a:t>"By a 61-30 margin, the Senate cleared the last hurdle between the Employment Non-Discrimination Act (ENDA) and final passage before heading to the House. Unlike dozens of other versions, this bill takes the radical agenda a step farther by including 'gender identity' as a protected class under the law. According to 61 U.S. Senators, American schools, organizations, companies, and charities would have to swallow their concerns about safety, profits, and future business and not only encourage men to dress like women (and vice-versa) at work — but make special accommodations for them to do so."</a:t>
            </a: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000" b="1" dirty="0">
                <a:solidFill>
                  <a:srgbClr val="FFFFFF"/>
                </a:solidFill>
              </a:rPr>
              <a:t>Tony Perkins' </a:t>
            </a:r>
            <a:r>
              <a:rPr lang="en-US" sz="2000" b="1" i="1" dirty="0">
                <a:solidFill>
                  <a:srgbClr val="FFFFFF"/>
                </a:solidFill>
              </a:rPr>
              <a:t>Washington Update</a:t>
            </a:r>
            <a:r>
              <a:rPr lang="en-US" sz="2000" b="1" dirty="0">
                <a:solidFill>
                  <a:srgbClr val="FFFFFF"/>
                </a:solidFill>
              </a:rPr>
              <a:t> Family Research Council 6 Nov 2013</a:t>
            </a:r>
          </a:p>
        </p:txBody>
      </p:sp>
      <p:pic>
        <p:nvPicPr>
          <p:cNvPr id="5" name="Picture 4" descr="ENDA.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586763">
            <a:off x="5361505" y="1715972"/>
            <a:ext cx="3560103" cy="3549873"/>
          </a:xfrm>
          <a:prstGeom prst="rect">
            <a:avLst/>
          </a:prstGeom>
        </p:spPr>
      </p:pic>
    </p:spTree>
    <p:extLst>
      <p:ext uri="{BB962C8B-B14F-4D97-AF65-F5344CB8AC3E}">
        <p14:creationId xmlns:p14="http://schemas.microsoft.com/office/powerpoint/2010/main" val="1960442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2000" b="1" dirty="0">
                <a:solidFill>
                  <a:srgbClr val="FFFFFF"/>
                </a:solidFill>
              </a:rPr>
              <a:t>Tony Perkins' </a:t>
            </a:r>
            <a:r>
              <a:rPr lang="en-US" sz="2000" b="1" i="1" dirty="0">
                <a:solidFill>
                  <a:srgbClr val="FFFFFF"/>
                </a:solidFill>
              </a:rPr>
              <a:t>Washington Update</a:t>
            </a:r>
            <a:r>
              <a:rPr lang="en-US" sz="2000" b="1" dirty="0">
                <a:solidFill>
                  <a:srgbClr val="FFFFFF"/>
                </a:solidFill>
              </a:rPr>
              <a:t> Family Research Council 7 Nov 2013</a:t>
            </a:r>
          </a:p>
        </p:txBody>
      </p:sp>
      <p:pic>
        <p:nvPicPr>
          <p:cNvPr id="3" name="Picture 2"/>
          <p:cNvPicPr>
            <a:picLocks noChangeAspect="1"/>
          </p:cNvPicPr>
          <p:nvPr/>
        </p:nvPicPr>
        <p:blipFill>
          <a:blip r:embed="rId2"/>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968261"/>
          </a:xfrm>
          <a:noFill/>
          <a:ln>
            <a:noFill/>
          </a:ln>
        </p:spPr>
        <p:txBody>
          <a:bodyPr vert="horz" wrap="square" lIns="91407" tIns="45704" rIns="91407" bIns="45704" numCol="1" anchor="ctr" anchorCtr="0" compatLnSpc="1">
            <a:prstTxWarp prst="textNoShape">
              <a:avLst/>
            </a:prstTxWarp>
          </a:bodyPr>
          <a:lstStyle/>
          <a:p>
            <a:pPr defTabSz="457035"/>
            <a:r>
              <a:rPr lang="en-US" sz="3600" b="1" kern="1200" dirty="0">
                <a:effectLst>
                  <a:glow rad="152400">
                    <a:schemeClr val="tx1"/>
                  </a:glow>
                </a:effectLst>
              </a:rPr>
              <a:t>House of Representatives </a:t>
            </a:r>
            <a:br>
              <a:rPr lang="en-US" sz="3600" b="1" kern="1200" dirty="0">
                <a:effectLst>
                  <a:glow rad="152400">
                    <a:schemeClr val="tx1"/>
                  </a:glow>
                </a:effectLst>
              </a:rPr>
            </a:br>
            <a:r>
              <a:rPr lang="en-US" sz="3600" b="1" kern="1200" dirty="0">
                <a:effectLst>
                  <a:glow rad="152400">
                    <a:schemeClr val="tx1"/>
                  </a:glow>
                </a:effectLst>
              </a:rPr>
              <a:t>Speaker John Boehner Opposes ENDA</a:t>
            </a:r>
          </a:p>
        </p:txBody>
      </p:sp>
      <p:sp>
        <p:nvSpPr>
          <p:cNvPr id="4" name="Title 1"/>
          <p:cNvSpPr txBox="1">
            <a:spLocks/>
          </p:cNvSpPr>
          <p:nvPr/>
        </p:nvSpPr>
        <p:spPr bwMode="auto">
          <a:xfrm>
            <a:off x="0" y="3141247"/>
            <a:ext cx="9144000" cy="3345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600" b="1" dirty="0">
                <a:solidFill>
                  <a:srgbClr val="FFFFFF"/>
                </a:solidFill>
                <a:effectLst>
                  <a:glow rad="152400">
                    <a:srgbClr val="000000"/>
                  </a:glow>
                </a:effectLst>
              </a:rPr>
              <a:t>"The Speaker believes this legislation will increase frivolous litigation and cost American jobs, especially small business jobs." Boehner, his office continued, has "always believed this is covered by existing law."</a:t>
            </a:r>
          </a:p>
        </p:txBody>
      </p:sp>
    </p:spTree>
    <p:extLst>
      <p:ext uri="{BB962C8B-B14F-4D97-AF65-F5344CB8AC3E}">
        <p14:creationId xmlns:p14="http://schemas.microsoft.com/office/powerpoint/2010/main" val="33287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t>Main Idea</a:t>
            </a:r>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4800" b="1" dirty="0">
                <a:solidFill>
                  <a:srgbClr val="FFFFFF"/>
                </a:solidFill>
                <a:effectLst>
                  <a:glow rad="152400">
                    <a:srgbClr val="000000"/>
                  </a:glow>
                </a:effectLst>
              </a:rPr>
              <a:t>Replace </a:t>
            </a:r>
            <a:r>
              <a:rPr lang="en-US" sz="4800" b="1" dirty="0">
                <a:solidFill>
                  <a:srgbClr val="FFFF00"/>
                </a:solidFill>
                <a:effectLst>
                  <a:glow rad="152400">
                    <a:srgbClr val="000000"/>
                  </a:glow>
                </a:effectLst>
              </a:rPr>
              <a:t>fear</a:t>
            </a:r>
            <a:r>
              <a:rPr lang="en-US" sz="4800" b="1" dirty="0">
                <a:solidFill>
                  <a:srgbClr val="FFFFFF"/>
                </a:solidFill>
                <a:effectLst>
                  <a:glow rad="152400">
                    <a:srgbClr val="000000"/>
                  </a:glow>
                </a:effectLst>
              </a:rPr>
              <a:t> with </a:t>
            </a:r>
            <a:r>
              <a:rPr lang="en-US" sz="4800" b="1" dirty="0">
                <a:solidFill>
                  <a:srgbClr val="FFFF00"/>
                </a:solidFill>
                <a:effectLst>
                  <a:glow rad="152400">
                    <a:srgbClr val="000000"/>
                  </a:glow>
                </a:effectLst>
              </a:rPr>
              <a:t>faithfulness</a:t>
            </a:r>
            <a:r>
              <a:rPr lang="en-US" sz="4800" b="1" dirty="0">
                <a:solidFill>
                  <a:srgbClr val="FFFFFF"/>
                </a:solidFill>
                <a:effectLst>
                  <a:glow rad="152400">
                    <a:srgbClr val="000000"/>
                  </a:glow>
                </a:effectLst>
              </a:rPr>
              <a:t> during suffering since Jesus knows exactly how you feel</a:t>
            </a: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defTabSz="457035"/>
            <a:r>
              <a:rPr lang="en-US" sz="4000" b="1" dirty="0">
                <a:solidFill>
                  <a:srgbClr val="FFFFFF"/>
                </a:solidFill>
                <a:effectLst>
                  <a:glow rad="152400">
                    <a:srgbClr val="000000"/>
                  </a:glow>
                </a:effectLst>
              </a:rPr>
              <a:t>Are you ready?</a:t>
            </a:r>
          </a:p>
        </p:txBody>
      </p:sp>
    </p:spTree>
    <p:extLst>
      <p:ext uri="{BB962C8B-B14F-4D97-AF65-F5344CB8AC3E}">
        <p14:creationId xmlns:p14="http://schemas.microsoft.com/office/powerpoint/2010/main" val="34922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en-US" sz="5400" b="1" dirty="0"/>
              <a:t>How are you suffering now?</a:t>
            </a:r>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830007" lvl="3" indent="-830007" algn="l" defTabSz="457035">
              <a:buFont typeface="+mj-lt"/>
              <a:buAutoNum type="arabicPeriod"/>
            </a:pPr>
            <a:r>
              <a:rPr lang="en-US" sz="4000" b="1" dirty="0">
                <a:solidFill>
                  <a:srgbClr val="FFFFFF"/>
                </a:solidFill>
              </a:rPr>
              <a:t>Recognize that Jesus understands your situation.</a:t>
            </a:r>
          </a:p>
          <a:p>
            <a:pPr marL="830007" lvl="3" indent="-830007" algn="l" defTabSz="457035">
              <a:buFont typeface="+mj-lt"/>
              <a:buAutoNum type="arabicPeriod"/>
            </a:pPr>
            <a:r>
              <a:rPr lang="en-US" sz="4000" b="1" dirty="0">
                <a:solidFill>
                  <a:srgbClr val="FFFFFF"/>
                </a:solidFill>
              </a:rPr>
              <a:t>Don’t fear suffering for Christ in this area.</a:t>
            </a:r>
          </a:p>
          <a:p>
            <a:pPr marL="830007" lvl="3" indent="-830007" algn="l" defTabSz="457035">
              <a:buFont typeface="+mj-lt"/>
              <a:buAutoNum type="arabicPeriod"/>
            </a:pPr>
            <a:r>
              <a:rPr lang="en-US" sz="4000" b="1" dirty="0">
                <a:solidFill>
                  <a:srgbClr val="FFFFFF"/>
                </a:solidFill>
              </a:rPr>
              <a:t>Be faithful to him despite the outcome.</a:t>
            </a:r>
            <a:endParaRPr lang="en-US" sz="8800" b="1" dirty="0">
              <a:solidFill>
                <a:srgbClr val="FFFFFF"/>
              </a:solidFill>
            </a:endParaRPr>
          </a:p>
        </p:txBody>
      </p:sp>
    </p:spTree>
    <p:extLst>
      <p:ext uri="{BB962C8B-B14F-4D97-AF65-F5344CB8AC3E}">
        <p14:creationId xmlns:p14="http://schemas.microsoft.com/office/powerpoint/2010/main" val="216643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0"/>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735235" name="Rectangle 3"/>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pPr>
            <a:r>
              <a:rPr lang="en-US" altLang="ja-JP" sz="2000" b="1" dirty="0">
                <a:solidFill>
                  <a:srgbClr val="000000"/>
                </a:solidFill>
                <a:latin typeface="Arial"/>
                <a:ea typeface="ＭＳ Ｐゴシック" charset="0"/>
                <a:cs typeface="ＭＳ Ｐゴシック" charset="0"/>
              </a:rPr>
              <a:t>"</a:t>
            </a:r>
            <a:r>
              <a:rPr lang="en-US" sz="2000" b="1" dirty="0">
                <a:solidFill>
                  <a:srgbClr val="000000"/>
                </a:solidFill>
                <a:latin typeface="Papyrus" charset="0"/>
                <a:ea typeface="ＭＳ Ｐゴシック" charset="0"/>
                <a:cs typeface="ＭＳ Ｐゴシック" charset="0"/>
              </a:rPr>
              <a:t>The Blood of the Martyrs is the seed of the Church</a:t>
            </a:r>
            <a:r>
              <a:rPr lang="en-US" altLang="ja-JP" sz="2000" b="1" dirty="0">
                <a:solidFill>
                  <a:srgbClr val="000000"/>
                </a:solidFill>
                <a:latin typeface="Arial"/>
                <a:ea typeface="ＭＳ Ｐゴシック" charset="0"/>
                <a:cs typeface="ＭＳ Ｐゴシック" charset="0"/>
              </a:rPr>
              <a:t>"</a:t>
            </a:r>
            <a:r>
              <a:rPr lang="en-US" sz="2000" dirty="0">
                <a:solidFill>
                  <a:srgbClr val="000000"/>
                </a:solidFill>
                <a:latin typeface="Papyrus" charset="0"/>
                <a:ea typeface="ＭＳ Ｐゴシック" charset="0"/>
                <a:cs typeface="ＭＳ Ｐゴシック" charset="0"/>
              </a:rPr>
              <a:t> </a:t>
            </a:r>
            <a:br>
              <a:rPr lang="en-US" sz="2000" dirty="0">
                <a:solidFill>
                  <a:srgbClr val="000000"/>
                </a:solidFill>
                <a:latin typeface="Papyrus" charset="0"/>
                <a:ea typeface="ＭＳ Ｐゴシック" charset="0"/>
                <a:cs typeface="ＭＳ Ｐゴシック" charset="0"/>
              </a:rPr>
            </a:br>
            <a:br>
              <a:rPr lang="en-US" sz="2000" dirty="0">
                <a:solidFill>
                  <a:srgbClr val="000000"/>
                </a:solidFill>
                <a:latin typeface="Papyrus" charset="0"/>
                <a:ea typeface="ＭＳ Ｐゴシック" charset="0"/>
                <a:cs typeface="ＭＳ Ｐゴシック" charset="0"/>
              </a:rPr>
            </a:br>
            <a:r>
              <a:rPr lang="en-US" sz="1600" b="1" dirty="0">
                <a:solidFill>
                  <a:srgbClr val="000000"/>
                </a:solidFill>
                <a:latin typeface="Papyrus" charset="0"/>
                <a:ea typeface="ＭＳ Ｐゴシック" charset="0"/>
                <a:cs typeface="ＭＳ Ｐゴシック" charset="0"/>
              </a:rPr>
              <a:t>-Tertullian-</a:t>
            </a:r>
            <a:r>
              <a:rPr lang="en-US" sz="1400" b="1" dirty="0">
                <a:solidFill>
                  <a:srgbClr val="000000"/>
                </a:solidFill>
                <a:latin typeface="Arial" charset="0"/>
                <a:ea typeface="ＭＳ Ｐゴシック" charset="0"/>
                <a:cs typeface="ＭＳ Ｐゴシック" charset="0"/>
              </a:rPr>
              <a:t> </a:t>
            </a:r>
          </a:p>
        </p:txBody>
      </p:sp>
      <p:sp>
        <p:nvSpPr>
          <p:cNvPr id="735236" name="Rectangle 4"/>
          <p:cNvSpPr>
            <a:spLocks noGrp="1" noChangeArrowheads="1"/>
          </p:cNvSpPr>
          <p:nvPr>
            <p:ph type="ctrTitle"/>
          </p:nvPr>
        </p:nvSpPr>
        <p:spPr>
          <a:xfrm>
            <a:off x="609600" y="228600"/>
            <a:ext cx="7924800" cy="2209800"/>
          </a:xfrm>
        </p:spPr>
        <p:txBody>
          <a:bodyPr/>
          <a:lstStyle/>
          <a:p>
            <a:r>
              <a:rPr lang="en-US" sz="17000" b="1">
                <a:latin typeface="Papyrus" charset="0"/>
              </a:rPr>
              <a:t>INDIA</a:t>
            </a:r>
            <a:endParaRPr lang="en-US" sz="27500" b="1">
              <a:latin typeface="Papyrus" charset="0"/>
            </a:endParaRPr>
          </a:p>
        </p:txBody>
      </p:sp>
      <p:sp>
        <p:nvSpPr>
          <p:cNvPr id="735237" name="Rectangle 5"/>
          <p:cNvSpPr>
            <a:spLocks noChangeArrowheads="1"/>
          </p:cNvSpPr>
          <p:nvPr/>
        </p:nvSpPr>
        <p:spPr bwMode="auto">
          <a:xfrm>
            <a:off x="2080062" y="2781420"/>
            <a:ext cx="5029200" cy="2819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defTabSz="914400" fontAlgn="base">
              <a:spcBef>
                <a:spcPct val="20000"/>
              </a:spcBef>
              <a:spcAft>
                <a:spcPct val="0"/>
              </a:spcAft>
            </a:pPr>
            <a:r>
              <a:rPr lang="en-US" altLang="ja-JP" sz="4000" i="1" dirty="0">
                <a:solidFill>
                  <a:srgbClr val="000000"/>
                </a:solidFill>
                <a:latin typeface="Arial" charset="0"/>
                <a:ea typeface="ＭＳ Ｐゴシック" charset="0"/>
                <a:cs typeface="ＭＳ Ｐゴシック" charset="0"/>
              </a:rPr>
              <a:t>"</a:t>
            </a:r>
            <a:r>
              <a:rPr lang="en-US" sz="4000" i="1" dirty="0">
                <a:solidFill>
                  <a:srgbClr val="000000"/>
                </a:solidFill>
                <a:latin typeface="Arial" charset="0"/>
                <a:ea typeface="ＭＳ Ｐゴシック" charset="0"/>
                <a:cs typeface="ＭＳ Ｐゴシック" charset="0"/>
              </a:rPr>
              <a:t>…and if I give my body to be burned but have not love, </a:t>
            </a:r>
            <a:br>
              <a:rPr lang="en-US" sz="4000" i="1" dirty="0">
                <a:solidFill>
                  <a:srgbClr val="000000"/>
                </a:solidFill>
                <a:latin typeface="Arial" charset="0"/>
                <a:ea typeface="ＭＳ Ｐゴシック" charset="0"/>
                <a:cs typeface="ＭＳ Ｐゴシック" charset="0"/>
              </a:rPr>
            </a:br>
            <a:r>
              <a:rPr lang="en-US" sz="4000" i="1" dirty="0">
                <a:solidFill>
                  <a:srgbClr val="000000"/>
                </a:solidFill>
                <a:latin typeface="Arial" charset="0"/>
                <a:ea typeface="ＭＳ Ｐゴシック" charset="0"/>
                <a:cs typeface="ＭＳ Ｐゴシック" charset="0"/>
              </a:rPr>
              <a:t>I am nothing…</a:t>
            </a:r>
            <a:r>
              <a:rPr lang="en-US" altLang="ja-JP" sz="4000" i="1" dirty="0">
                <a:solidFill>
                  <a:srgbClr val="000000"/>
                </a:solidFill>
                <a:latin typeface="Arial" charset="0"/>
                <a:ea typeface="ＭＳ Ｐゴシック" charset="0"/>
                <a:cs typeface="ＭＳ Ｐゴシック" charset="0"/>
              </a:rPr>
              <a:t>"</a:t>
            </a:r>
            <a:r>
              <a:rPr lang="en-US" sz="4000" i="1" dirty="0">
                <a:solidFill>
                  <a:srgbClr val="000000"/>
                </a:solidFill>
                <a:latin typeface="Arial" charset="0"/>
                <a:ea typeface="ＭＳ Ｐゴシック" charset="0"/>
                <a:cs typeface="ＭＳ Ｐゴシック" charset="0"/>
              </a:rPr>
              <a:t> </a:t>
            </a:r>
            <a:r>
              <a:rPr lang="en-US" sz="3200" i="1" dirty="0">
                <a:solidFill>
                  <a:srgbClr val="000000"/>
                </a:solidFill>
                <a:latin typeface="Arial" charset="0"/>
                <a:ea typeface="ＭＳ Ｐゴシック" charset="0"/>
                <a:cs typeface="ＭＳ Ｐゴシック" charset="0"/>
              </a:rPr>
              <a:t>(NIV)</a:t>
            </a:r>
            <a:endParaRPr lang="en-US" sz="4000" i="1" dirty="0">
              <a:solidFill>
                <a:srgbClr val="000000"/>
              </a:solidFill>
              <a:latin typeface="Arial" charset="0"/>
              <a:ea typeface="ＭＳ Ｐゴシック" charset="0"/>
              <a:cs typeface="ＭＳ Ｐゴシック" charset="0"/>
            </a:endParaRPr>
          </a:p>
        </p:txBody>
      </p:sp>
      <p:sp>
        <p:nvSpPr>
          <p:cNvPr id="6" name="Text Box 37"/>
          <p:cNvSpPr txBox="1">
            <a:spLocks noChangeArrowheads="1"/>
          </p:cNvSpPr>
          <p:nvPr/>
        </p:nvSpPr>
        <p:spPr bwMode="auto">
          <a:xfrm>
            <a:off x="8413748" y="34953"/>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352</a:t>
            </a:r>
          </a:p>
        </p:txBody>
      </p:sp>
    </p:spTree>
    <p:extLst>
      <p:ext uri="{BB962C8B-B14F-4D97-AF65-F5344CB8AC3E}">
        <p14:creationId xmlns:p14="http://schemas.microsoft.com/office/powerpoint/2010/main" val="31880726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8" name="Picture 4" descr="image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211" y="-6003"/>
            <a:ext cx="8403115" cy="6864003"/>
          </a:xfrm>
          <a:prstGeom prst="rect">
            <a:avLst/>
          </a:prstGeom>
          <a:noFill/>
          <a:extLst>
            <a:ext uri="{909E8E84-426E-40dd-AFC4-6F175D3DCCD1}">
              <a14:hiddenFill xmlns:a14="http://schemas.microsoft.com/office/drawing/2010/main" xmlns="">
                <a:solidFill>
                  <a:srgbClr val="FFFFFF"/>
                </a:solidFill>
              </a14:hiddenFill>
            </a:ext>
          </a:extLst>
        </p:spPr>
      </p:pic>
      <p:sp>
        <p:nvSpPr>
          <p:cNvPr id="630786" name="Rectangle 2"/>
          <p:cNvSpPr>
            <a:spLocks noGrp="1" noChangeArrowheads="1"/>
          </p:cNvSpPr>
          <p:nvPr>
            <p:ph type="title"/>
          </p:nvPr>
        </p:nvSpPr>
        <p:spPr>
          <a:xfrm>
            <a:off x="685800" y="19512"/>
            <a:ext cx="7772400" cy="1143000"/>
          </a:xfrm>
        </p:spPr>
        <p:txBody>
          <a:bodyPr/>
          <a:lstStyle/>
          <a:p>
            <a:r>
              <a:rPr lang="en-US" b="1" dirty="0">
                <a:solidFill>
                  <a:srgbClr val="FFFFFF"/>
                </a:solidFill>
              </a:rPr>
              <a:t>The Burnt Church Building</a:t>
            </a:r>
          </a:p>
        </p:txBody>
      </p:sp>
      <p:sp>
        <p:nvSpPr>
          <p:cNvPr id="4" name="Text Box 37"/>
          <p:cNvSpPr txBox="1">
            <a:spLocks noChangeArrowheads="1"/>
          </p:cNvSpPr>
          <p:nvPr/>
        </p:nvSpPr>
        <p:spPr bwMode="auto">
          <a:xfrm>
            <a:off x="8413748" y="34953"/>
            <a:ext cx="695270" cy="463846"/>
          </a:xfrm>
          <a:prstGeom prst="rect">
            <a:avLst/>
          </a:prstGeom>
          <a:solidFill>
            <a:schemeClr val="bg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352</a:t>
            </a:r>
          </a:p>
        </p:txBody>
      </p:sp>
    </p:spTree>
    <p:extLst>
      <p:ext uri="{BB962C8B-B14F-4D97-AF65-F5344CB8AC3E}">
        <p14:creationId xmlns:p14="http://schemas.microsoft.com/office/powerpoint/2010/main" val="34513792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6" name="Picture 4" descr="image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6225"/>
            <a:ext cx="8458200" cy="6362700"/>
          </a:xfrm>
          <a:prstGeom prst="rect">
            <a:avLst/>
          </a:prstGeom>
          <a:noFill/>
          <a:extLst>
            <a:ext uri="{909E8E84-426E-40dd-AFC4-6F175D3DCCD1}">
              <a14:hiddenFill xmlns:a14="http://schemas.microsoft.com/office/drawing/2010/main" xmlns="">
                <a:solidFill>
                  <a:srgbClr val="FFFFFF"/>
                </a:solidFill>
              </a14:hiddenFill>
            </a:ext>
          </a:extLst>
        </p:spPr>
      </p:pic>
      <p:sp>
        <p:nvSpPr>
          <p:cNvPr id="627714" name="Rectangle 2"/>
          <p:cNvSpPr>
            <a:spLocks noGrp="1" noChangeArrowheads="1"/>
          </p:cNvSpPr>
          <p:nvPr>
            <p:ph type="title"/>
          </p:nvPr>
        </p:nvSpPr>
        <p:spPr>
          <a:xfrm>
            <a:off x="0" y="0"/>
            <a:ext cx="9144000" cy="1016000"/>
          </a:xfrm>
          <a:solidFill>
            <a:srgbClr val="000000"/>
          </a:solidFill>
        </p:spPr>
        <p:txBody>
          <a:bodyPr/>
          <a:lstStyle/>
          <a:p>
            <a:r>
              <a:rPr lang="en-US" sz="3600" b="1" dirty="0">
                <a:solidFill>
                  <a:schemeClr val="bg1"/>
                </a:solidFill>
              </a:rPr>
              <a:t>A fire destroyed</a:t>
            </a:r>
            <a:r>
              <a:rPr lang="en-US" sz="3600" b="1" baseline="0" dirty="0">
                <a:solidFill>
                  <a:schemeClr val="bg1"/>
                </a:solidFill>
              </a:rPr>
              <a:t> this church building</a:t>
            </a:r>
            <a:endParaRPr lang="en-US" sz="3600" b="1" dirty="0">
              <a:solidFill>
                <a:schemeClr val="bg1"/>
              </a:solidFill>
            </a:endParaRPr>
          </a:p>
        </p:txBody>
      </p:sp>
      <p:sp>
        <p:nvSpPr>
          <p:cNvPr id="4" name="Text Box 37"/>
          <p:cNvSpPr txBox="1">
            <a:spLocks noChangeArrowheads="1"/>
          </p:cNvSpPr>
          <p:nvPr/>
        </p:nvSpPr>
        <p:spPr bwMode="auto">
          <a:xfrm>
            <a:off x="8413748" y="34953"/>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352</a:t>
            </a:r>
          </a:p>
        </p:txBody>
      </p:sp>
    </p:spTree>
    <p:extLst>
      <p:ext uri="{BB962C8B-B14F-4D97-AF65-F5344CB8AC3E}">
        <p14:creationId xmlns:p14="http://schemas.microsoft.com/office/powerpoint/2010/main" val="8590153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4" name="Picture 4" descr="image0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148"/>
          <a:stretch/>
        </p:blipFill>
        <p:spPr bwMode="auto">
          <a:xfrm>
            <a:off x="0" y="-215900"/>
            <a:ext cx="9144000" cy="7073900"/>
          </a:xfrm>
          <a:prstGeom prst="rect">
            <a:avLst/>
          </a:prstGeom>
          <a:noFill/>
          <a:extLst>
            <a:ext uri="{909E8E84-426E-40dd-AFC4-6F175D3DCCD1}">
              <a14:hiddenFill xmlns:a14="http://schemas.microsoft.com/office/drawing/2010/main" xmlns="">
                <a:solidFill>
                  <a:srgbClr val="FFFFFF"/>
                </a:solidFill>
              </a14:hiddenFill>
            </a:ext>
          </a:extLst>
        </p:spPr>
      </p:pic>
      <p:sp>
        <p:nvSpPr>
          <p:cNvPr id="629762" name="Rectangle 2"/>
          <p:cNvSpPr>
            <a:spLocks noGrp="1" noChangeArrowheads="1"/>
          </p:cNvSpPr>
          <p:nvPr>
            <p:ph type="title"/>
          </p:nvPr>
        </p:nvSpPr>
        <p:spPr>
          <a:xfrm>
            <a:off x="82837" y="609600"/>
            <a:ext cx="3547830" cy="3533742"/>
          </a:xfrm>
        </p:spPr>
        <p:txBody>
          <a:bodyPr/>
          <a:lstStyle/>
          <a:p>
            <a:r>
              <a:rPr lang="en-US" b="1" dirty="0"/>
              <a:t>Some Christians Survived</a:t>
            </a: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352</a:t>
            </a:r>
          </a:p>
        </p:txBody>
      </p:sp>
    </p:spTree>
    <p:extLst>
      <p:ext uri="{BB962C8B-B14F-4D97-AF65-F5344CB8AC3E}">
        <p14:creationId xmlns:p14="http://schemas.microsoft.com/office/powerpoint/2010/main" val="15213132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2" name="Picture 4"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31810" name="Rectangle 2"/>
          <p:cNvSpPr>
            <a:spLocks noGrp="1" noChangeArrowheads="1"/>
          </p:cNvSpPr>
          <p:nvPr>
            <p:ph type="title"/>
          </p:nvPr>
        </p:nvSpPr>
        <p:spPr>
          <a:xfrm>
            <a:off x="-1" y="0"/>
            <a:ext cx="9144001" cy="974904"/>
          </a:xfrm>
          <a:solidFill>
            <a:srgbClr val="000000"/>
          </a:solidFill>
        </p:spPr>
        <p:txBody>
          <a:bodyPr/>
          <a:lstStyle/>
          <a:p>
            <a:r>
              <a:rPr lang="en-US" dirty="0">
                <a:solidFill>
                  <a:srgbClr val="FFFFFF"/>
                </a:solidFill>
              </a:rPr>
              <a:t>Others went to Jesus</a:t>
            </a: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352</a:t>
            </a:r>
          </a:p>
        </p:txBody>
      </p:sp>
    </p:spTree>
    <p:extLst>
      <p:ext uri="{BB962C8B-B14F-4D97-AF65-F5344CB8AC3E}">
        <p14:creationId xmlns:p14="http://schemas.microsoft.com/office/powerpoint/2010/main" val="5514796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Pergamum</a:t>
            </a:r>
            <a:br>
              <a:rPr lang="en-US" sz="8800" dirty="0">
                <a:solidFill>
                  <a:schemeClr val="bg1"/>
                </a:solidFill>
                <a:latin typeface="Arial" charset="0"/>
                <a:ea typeface="Osaka" charset="0"/>
                <a:cs typeface="Arial" charset="0"/>
              </a:rPr>
            </a:br>
            <a:r>
              <a:rPr lang="en-US" sz="7200" dirty="0">
                <a:solidFill>
                  <a:schemeClr val="bg1"/>
                </a:solidFill>
                <a:latin typeface="Arial" charset="0"/>
                <a:ea typeface="Osaka" charset="0"/>
                <a:cs typeface="Arial" charset="0"/>
              </a:rPr>
              <a:t>Revelation 2:12-17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3865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Ephesus</a:t>
            </a:r>
            <a:br>
              <a:rPr lang="en-US" sz="8800" dirty="0">
                <a:solidFill>
                  <a:schemeClr val="bg1"/>
                </a:solidFill>
                <a:latin typeface="Arial" charset="0"/>
                <a:ea typeface="Osaka" charset="0"/>
                <a:cs typeface="Arial" charset="0"/>
              </a:rPr>
            </a:br>
            <a:r>
              <a:rPr lang="en-US" sz="6000" dirty="0">
                <a:solidFill>
                  <a:schemeClr val="bg1"/>
                </a:solidFill>
                <a:latin typeface="Arial" charset="0"/>
                <a:ea typeface="Osaka" charset="0"/>
                <a:cs typeface="Arial" charset="0"/>
              </a:rPr>
              <a:t>Busy But Backslidden</a:t>
            </a:r>
            <a:br>
              <a:rPr lang="en-US" sz="6000" dirty="0">
                <a:solidFill>
                  <a:schemeClr val="bg1"/>
                </a:solidFill>
                <a:latin typeface="Arial" charset="0"/>
                <a:ea typeface="Osaka" charset="0"/>
                <a:cs typeface="Arial" charset="0"/>
              </a:rPr>
            </a:br>
            <a:r>
              <a:rPr lang="en-US" sz="4800" dirty="0">
                <a:solidFill>
                  <a:schemeClr val="bg1"/>
                </a:solidFill>
                <a:latin typeface="Arial" charset="0"/>
                <a:ea typeface="Osaka" charset="0"/>
                <a:cs typeface="Arial" charset="0"/>
              </a:rPr>
              <a:t>Revelation 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590748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r>
              <a:rPr lang="en-US" b="1" i="1">
                <a:solidFill>
                  <a:schemeClr val="tx1"/>
                </a:solidFill>
                <a:latin typeface="Lucida Handwriting" charset="0"/>
                <a:ea typeface="ＭＳ Ｐゴシック" charset="0"/>
              </a:rPr>
              <a:t>Dear  Pergamum, </a:t>
            </a: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en-US" sz="4000" b="1" dirty="0">
                <a:latin typeface="Times Roman Bold" charset="0"/>
                <a:ea typeface="ＭＳ Ｐゴシック" charset="0"/>
              </a:rPr>
              <a:t>The Compromising Yet Continuing Church</a:t>
            </a: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3" imgW="1505712" imgH="664464" progId="Word.Document.8">
                  <p:embed/>
                </p:oleObj>
              </mc:Choice>
              <mc:Fallback>
                <p:oleObj name="Document" r:id="rId3" imgW="1505712" imgH="66446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363387503"/>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66573"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Has the sharp, double-edged sword</a:t>
              </a:r>
            </a:p>
          </p:txBody>
        </p:sp>
      </p:grpSp>
      <p:sp>
        <p:nvSpPr>
          <p:cNvPr id="794631"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rPr>
              <a:t>Pergamum (Rev. 2:12-17)</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665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68623"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Has the sharp, double-edged sword</a:t>
              </a:r>
            </a:p>
          </p:txBody>
        </p:sp>
      </p:grpSp>
      <p:grpSp>
        <p:nvGrpSpPr>
          <p:cNvPr id="7" name="Group 6"/>
          <p:cNvGrpSpPr>
            <a:grpSpLocks/>
          </p:cNvGrpSpPr>
          <p:nvPr/>
        </p:nvGrpSpPr>
        <p:grpSpPr bwMode="auto">
          <a:xfrm>
            <a:off x="2987675" y="2349500"/>
            <a:ext cx="2879725" cy="2663825"/>
            <a:chOff x="2983932" y="2348880"/>
            <a:chExt cx="3035995" cy="2628770"/>
          </a:xfrm>
        </p:grpSpPr>
        <p:sp>
          <p:nvSpPr>
            <p:cNvPr id="68621"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 name="TextBox 24"/>
            <p:cNvSpPr txBox="1"/>
            <p:nvPr/>
          </p:nvSpPr>
          <p:spPr>
            <a:xfrm>
              <a:off x="2983932" y="2420944"/>
              <a:ext cx="3035995" cy="19394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Remains true to Christ; does not renounce her faith</a:t>
              </a:r>
            </a:p>
          </p:txBody>
        </p:sp>
      </p:grpSp>
      <p:sp>
        <p:nvSpPr>
          <p:cNvPr id="794631"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rPr>
              <a:t>Pergamum (Rev. 2:12-17)</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6862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0674"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Has the sharp, double-edged sword</a:t>
              </a:r>
            </a:p>
          </p:txBody>
        </p:sp>
      </p:grpSp>
      <p:grpSp>
        <p:nvGrpSpPr>
          <p:cNvPr id="7" name="Group 6"/>
          <p:cNvGrpSpPr>
            <a:grpSpLocks/>
          </p:cNvGrpSpPr>
          <p:nvPr/>
        </p:nvGrpSpPr>
        <p:grpSpPr bwMode="auto">
          <a:xfrm>
            <a:off x="2987675" y="2349500"/>
            <a:ext cx="2879725" cy="2663825"/>
            <a:chOff x="2983932" y="2348880"/>
            <a:chExt cx="3035995" cy="2628770"/>
          </a:xfrm>
        </p:grpSpPr>
        <p:sp>
          <p:nvSpPr>
            <p:cNvPr id="70672"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 name="TextBox 24"/>
            <p:cNvSpPr txBox="1"/>
            <p:nvPr/>
          </p:nvSpPr>
          <p:spPr>
            <a:xfrm>
              <a:off x="2983932" y="2420944"/>
              <a:ext cx="3035995" cy="19394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Remains true to Christ; does not renounce her faith</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0670"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3" name="TextBox 22"/>
            <p:cNvSpPr txBox="1"/>
            <p:nvPr/>
          </p:nvSpPr>
          <p:spPr>
            <a:xfrm>
              <a:off x="3216270" y="1844824"/>
              <a:ext cx="2437998" cy="26769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People there hold the teachings of Balaam and of the Nicolaitans</a:t>
              </a:r>
            </a:p>
          </p:txBody>
        </p:sp>
      </p:grpSp>
      <p:sp>
        <p:nvSpPr>
          <p:cNvPr id="794631"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rPr>
              <a:t>Pergamum (Rev. 2:12-17)</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066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2725"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Has the sharp, double-edged sword</a:t>
              </a:r>
            </a:p>
          </p:txBody>
        </p:sp>
      </p:grpSp>
      <p:grpSp>
        <p:nvGrpSpPr>
          <p:cNvPr id="7" name="Group 6"/>
          <p:cNvGrpSpPr>
            <a:grpSpLocks/>
          </p:cNvGrpSpPr>
          <p:nvPr/>
        </p:nvGrpSpPr>
        <p:grpSpPr bwMode="auto">
          <a:xfrm>
            <a:off x="2987675" y="2349500"/>
            <a:ext cx="2879725" cy="2663825"/>
            <a:chOff x="2983932" y="2348880"/>
            <a:chExt cx="3035995" cy="2628770"/>
          </a:xfrm>
        </p:grpSpPr>
        <p:sp>
          <p:nvSpPr>
            <p:cNvPr id="72723"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 name="TextBox 24"/>
            <p:cNvSpPr txBox="1"/>
            <p:nvPr/>
          </p:nvSpPr>
          <p:spPr>
            <a:xfrm>
              <a:off x="2983932" y="2420944"/>
              <a:ext cx="3035995" cy="19394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Remains true to Christ; does not renounce her faith</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272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3" name="TextBox 22"/>
            <p:cNvSpPr txBox="1"/>
            <p:nvPr/>
          </p:nvSpPr>
          <p:spPr>
            <a:xfrm>
              <a:off x="3216270" y="1844824"/>
              <a:ext cx="2437998" cy="26769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People there hold the teachings of Balaam and of the Nicolaitans</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endParaRPr>
            </a:p>
          </p:txBody>
        </p:sp>
        <p:sp>
          <p:nvSpPr>
            <p:cNvPr id="19" name="TextBox 18"/>
            <p:cNvSpPr txBox="1"/>
            <p:nvPr/>
          </p:nvSpPr>
          <p:spPr>
            <a:xfrm>
              <a:off x="3059552" y="1412646"/>
              <a:ext cx="2665193" cy="120003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Repent!</a:t>
              </a:r>
            </a:p>
          </p:txBody>
        </p:sp>
      </p:grpSp>
      <p:sp>
        <p:nvSpPr>
          <p:cNvPr id="794631"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rPr>
              <a:t>Pergamum (Rev. 2:12-17)</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2718"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4776"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Has the sharp, double-edged sword</a:t>
              </a:r>
            </a:p>
          </p:txBody>
        </p:sp>
      </p:grpSp>
      <p:grpSp>
        <p:nvGrpSpPr>
          <p:cNvPr id="7" name="Group 6"/>
          <p:cNvGrpSpPr>
            <a:grpSpLocks/>
          </p:cNvGrpSpPr>
          <p:nvPr/>
        </p:nvGrpSpPr>
        <p:grpSpPr bwMode="auto">
          <a:xfrm>
            <a:off x="2987675" y="2349500"/>
            <a:ext cx="2879725" cy="2663825"/>
            <a:chOff x="2983932" y="2348880"/>
            <a:chExt cx="3035995" cy="2628770"/>
          </a:xfrm>
        </p:grpSpPr>
        <p:sp>
          <p:nvSpPr>
            <p:cNvPr id="74774"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 name="TextBox 24"/>
            <p:cNvSpPr txBox="1"/>
            <p:nvPr/>
          </p:nvSpPr>
          <p:spPr>
            <a:xfrm>
              <a:off x="2983932" y="2420944"/>
              <a:ext cx="3035995" cy="19394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Remains true to Christ; does not renounce her faith</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4772"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3" name="TextBox 22"/>
            <p:cNvSpPr txBox="1"/>
            <p:nvPr/>
          </p:nvSpPr>
          <p:spPr>
            <a:xfrm>
              <a:off x="3216270" y="1844824"/>
              <a:ext cx="2437998" cy="26769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People there hold the teachings of Balaam and of the Nicolaitans</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endParaRPr>
            </a:p>
          </p:txBody>
        </p:sp>
        <p:sp>
          <p:nvSpPr>
            <p:cNvPr id="19" name="TextBox 18"/>
            <p:cNvSpPr txBox="1"/>
            <p:nvPr/>
          </p:nvSpPr>
          <p:spPr>
            <a:xfrm>
              <a:off x="3059552" y="1412646"/>
              <a:ext cx="2665193" cy="120003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Repent!</a:t>
              </a:r>
            </a:p>
          </p:txBody>
        </p:sp>
      </p:grpSp>
      <p:grpSp>
        <p:nvGrpSpPr>
          <p:cNvPr id="28" name="Group 27"/>
          <p:cNvGrpSpPr>
            <a:grpSpLocks noChangeAspect="1"/>
          </p:cNvGrpSpPr>
          <p:nvPr/>
        </p:nvGrpSpPr>
        <p:grpSpPr bwMode="auto">
          <a:xfrm>
            <a:off x="1476375" y="836613"/>
            <a:ext cx="5688013" cy="5688012"/>
            <a:chOff x="1475656" y="836712"/>
            <a:chExt cx="5904656" cy="5688632"/>
          </a:xfrm>
        </p:grpSpPr>
        <p:sp>
          <p:nvSpPr>
            <p:cNvPr id="74768"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 name="TextBox 29"/>
            <p:cNvSpPr txBox="1"/>
            <p:nvPr/>
          </p:nvSpPr>
          <p:spPr>
            <a:xfrm>
              <a:off x="2596272" y="836712"/>
              <a:ext cx="3663425" cy="230847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If you do not repent, </a:t>
              </a:r>
              <a:b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I will make war against those people with the sword of my mouth</a:t>
              </a:r>
            </a:p>
          </p:txBody>
        </p:sp>
      </p:grpSp>
      <p:sp>
        <p:nvSpPr>
          <p:cNvPr id="794631"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rPr>
              <a:t>Pergamum (Rev. 2:12-17)</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476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Has the sharp, double-edged sword</a:t>
              </a:r>
            </a:p>
          </p:txBody>
        </p:sp>
      </p:grpSp>
      <p:grpSp>
        <p:nvGrpSpPr>
          <p:cNvPr id="7" name="Group 6"/>
          <p:cNvGrpSpPr>
            <a:grpSpLocks/>
          </p:cNvGrpSpPr>
          <p:nvPr/>
        </p:nvGrpSpPr>
        <p:grpSpPr bwMode="auto">
          <a:xfrm>
            <a:off x="2987675" y="2349500"/>
            <a:ext cx="2879725" cy="26638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944"/>
              <a:ext cx="3035995" cy="19394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Remains true to Christ; does not renounce her faith</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4647"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216270" y="1844824"/>
              <a:ext cx="2437998" cy="26769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People there hold the teachings of Balaam and of the Nicolaitans</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12000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p:txBody>
        </p:sp>
      </p:grpSp>
      <p:grpSp>
        <p:nvGrpSpPr>
          <p:cNvPr id="28" name="Group 27"/>
          <p:cNvGrpSpPr>
            <a:grpSpLocks noChangeAspect="1"/>
          </p:cNvGrpSpPr>
          <p:nvPr/>
        </p:nvGrpSpPr>
        <p:grpSpPr bwMode="auto">
          <a:xfrm>
            <a:off x="1476375" y="836613"/>
            <a:ext cx="5688012" cy="5688012"/>
            <a:chOff x="1475656" y="836712"/>
            <a:chExt cx="5904656" cy="5688632"/>
          </a:xfrm>
        </p:grpSpPr>
        <p:sp>
          <p:nvSpPr>
            <p:cNvPr id="794643"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596272" y="836712"/>
              <a:ext cx="3663424" cy="230847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If you do not repent, </a:t>
              </a:r>
              <a:b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will make war against those people with the sword of my mouth</a:t>
              </a:r>
            </a:p>
          </p:txBody>
        </p:sp>
      </p:grpSp>
      <p:sp>
        <p:nvSpPr>
          <p:cNvPr id="794631"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Pergamum (Rev. 2:12-17)</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971550" y="386522"/>
            <a:ext cx="6697662" cy="6696075"/>
            <a:chOff x="1475656" y="836712"/>
            <a:chExt cx="5904656" cy="5688632"/>
          </a:xfrm>
        </p:grpSpPr>
        <p:sp>
          <p:nvSpPr>
            <p:cNvPr id="794641"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915782" y="836712"/>
              <a:ext cx="3024405" cy="230889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Will receive hidden manna and white stone with a new name on it</a:t>
              </a:r>
            </a:p>
          </p:txBody>
        </p:sp>
      </p:grpSp>
      <p:sp>
        <p:nvSpPr>
          <p:cNvPr id="794640"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353</a:t>
            </a:r>
          </a:p>
        </p:txBody>
      </p:sp>
    </p:spTree>
    <p:extLst>
      <p:ext uri="{BB962C8B-B14F-4D97-AF65-F5344CB8AC3E}">
        <p14:creationId xmlns:p14="http://schemas.microsoft.com/office/powerpoint/2010/main" val="2591226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457200"/>
            <a:ext cx="8229600" cy="6411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defRPr/>
            </a:pPr>
            <a:r>
              <a:rPr lang="en-US" sz="2200" b="1" baseline="30000" dirty="0">
                <a:solidFill>
                  <a:srgbClr val="000000"/>
                </a:solidFill>
                <a:latin typeface="Arial" charset="0"/>
                <a:ea typeface="ＭＳ Ｐゴシック" charset="0"/>
                <a:cs typeface="ＭＳ Ｐゴシック" charset="0"/>
              </a:rPr>
              <a:t>12</a:t>
            </a:r>
            <a:r>
              <a:rPr lang="en-US" sz="2200" b="1" dirty="0">
                <a:solidFill>
                  <a:srgbClr val="000000"/>
                </a:solidFill>
                <a:latin typeface="Arial" charset="0"/>
                <a:ea typeface="ＭＳ Ｐゴシック" charset="0"/>
                <a:cs typeface="ＭＳ Ｐゴシック" charset="0"/>
              </a:rPr>
              <a:t>To the angel of the church in Pergamum write: These are the words of him who has the sharp, double-edged sword.  </a:t>
            </a:r>
            <a:r>
              <a:rPr lang="en-US" sz="2200" b="1" baseline="30000" dirty="0">
                <a:solidFill>
                  <a:srgbClr val="000000"/>
                </a:solidFill>
                <a:latin typeface="Arial" charset="0"/>
                <a:ea typeface="ＭＳ Ｐゴシック" charset="0"/>
                <a:cs typeface="ＭＳ Ｐゴシック" charset="0"/>
              </a:rPr>
              <a:t>13</a:t>
            </a:r>
            <a:r>
              <a:rPr lang="en-US" sz="2200" b="1" dirty="0">
                <a:solidFill>
                  <a:srgbClr val="000000"/>
                </a:solidFill>
                <a:latin typeface="Arial" charset="0"/>
                <a:ea typeface="ＭＳ Ｐゴシック" charset="0"/>
                <a:cs typeface="ＭＳ Ｐゴシック" charset="0"/>
              </a:rPr>
              <a:t>I know where you live—where Satan has his throne. Yet you remain true to my name. You did not renounce your faith in me, even in the days of Antipas, my faithful witness, who was put to death in your city—where Satan lives. </a:t>
            </a:r>
          </a:p>
          <a:p>
            <a:pPr defTabSz="914400" eaLnBrk="0" fontAlgn="base" hangingPunct="0">
              <a:spcBef>
                <a:spcPct val="0"/>
              </a:spcBef>
              <a:spcAft>
                <a:spcPct val="0"/>
              </a:spcAft>
              <a:defRPr/>
            </a:pPr>
            <a:endParaRPr lang="en-US" sz="2200" b="1" baseline="30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defRPr/>
            </a:pPr>
            <a:r>
              <a:rPr lang="en-US" sz="2200" b="1" baseline="30000" dirty="0">
                <a:solidFill>
                  <a:srgbClr val="000000"/>
                </a:solidFill>
                <a:latin typeface="Arial" charset="0"/>
                <a:ea typeface="ＭＳ Ｐゴシック" charset="0"/>
                <a:cs typeface="ＭＳ Ｐゴシック" charset="0"/>
              </a:rPr>
              <a:t>14</a:t>
            </a:r>
            <a:r>
              <a:rPr lang="en-US" sz="2200" b="1" dirty="0">
                <a:solidFill>
                  <a:srgbClr val="000000"/>
                </a:solidFill>
                <a:latin typeface="Arial" charset="0"/>
                <a:ea typeface="ＭＳ Ｐゴシック" charset="0"/>
                <a:cs typeface="ＭＳ Ｐゴシック" charset="0"/>
              </a:rPr>
              <a:t>Nevertheless, I have a few things against you: You have people there who hold to the teaching of Balaam, who taught Balak to entice the Israelites to sin by eating food sacrificed to idols and by committing sexual immorality.  </a:t>
            </a:r>
            <a:r>
              <a:rPr lang="en-US" sz="2200" b="1" baseline="30000" dirty="0">
                <a:solidFill>
                  <a:srgbClr val="000000"/>
                </a:solidFill>
                <a:latin typeface="Arial" charset="0"/>
                <a:ea typeface="ＭＳ Ｐゴシック" charset="0"/>
                <a:cs typeface="ＭＳ Ｐゴシック" charset="0"/>
              </a:rPr>
              <a:t>15</a:t>
            </a:r>
            <a:r>
              <a:rPr lang="en-US" sz="2200" b="1" dirty="0">
                <a:solidFill>
                  <a:srgbClr val="000000"/>
                </a:solidFill>
                <a:latin typeface="Arial" charset="0"/>
                <a:ea typeface="ＭＳ Ｐゴシック" charset="0"/>
                <a:cs typeface="ＭＳ Ｐゴシック" charset="0"/>
              </a:rPr>
              <a:t>Likewise you also have those who hold to the teaching of the Nicolaitans.  </a:t>
            </a:r>
            <a:r>
              <a:rPr lang="en-US" sz="2200" b="1" baseline="30000" dirty="0">
                <a:solidFill>
                  <a:srgbClr val="000000"/>
                </a:solidFill>
                <a:latin typeface="Arial" charset="0"/>
                <a:ea typeface="ＭＳ Ｐゴシック" charset="0"/>
                <a:cs typeface="ＭＳ Ｐゴシック" charset="0"/>
              </a:rPr>
              <a:t>16</a:t>
            </a:r>
            <a:r>
              <a:rPr lang="en-US" sz="2200" b="1" dirty="0">
                <a:solidFill>
                  <a:srgbClr val="000000"/>
                </a:solidFill>
                <a:latin typeface="Arial" charset="0"/>
                <a:ea typeface="ＭＳ Ｐゴシック" charset="0"/>
                <a:cs typeface="ＭＳ Ｐゴシック" charset="0"/>
              </a:rPr>
              <a:t>Repent therefore! Otherwise, I will soon come to you and will fight against them with the sword of my mouth.</a:t>
            </a:r>
          </a:p>
          <a:p>
            <a:pPr defTabSz="914400" eaLnBrk="0" fontAlgn="base" hangingPunct="0">
              <a:spcBef>
                <a:spcPct val="0"/>
              </a:spcBef>
              <a:spcAft>
                <a:spcPct val="0"/>
              </a:spcAft>
              <a:defRPr/>
            </a:pPr>
            <a:r>
              <a:rPr lang="en-US" sz="2200" b="1" baseline="30000" dirty="0">
                <a:solidFill>
                  <a:srgbClr val="000000"/>
                </a:solidFill>
                <a:latin typeface="Arial" charset="0"/>
                <a:ea typeface="ＭＳ Ｐゴシック" charset="0"/>
                <a:cs typeface="ＭＳ Ｐゴシック" charset="0"/>
              </a:rPr>
              <a:t>17</a:t>
            </a:r>
            <a:r>
              <a:rPr lang="en-US" sz="2200" b="1" dirty="0">
                <a:solidFill>
                  <a:srgbClr val="000000"/>
                </a:solidFill>
                <a:latin typeface="Arial" charset="0"/>
                <a:ea typeface="ＭＳ Ｐゴシック" charset="0"/>
                <a:cs typeface="ＭＳ Ｐゴシック" charset="0"/>
              </a:rPr>
              <a:t>He who has an ear, let him hear what the Spirit says to the churches. To him who overcomes, I will give some of the hidden manna. I will also give him a white stone with a new name written on it, known only to him who receives it.</a:t>
            </a:r>
            <a:endParaRPr lang="en-US" sz="1600" b="1" dirty="0">
              <a:solidFill>
                <a:srgbClr val="000000"/>
              </a:solidFill>
              <a:latin typeface="Times New Roman" charset="0"/>
              <a:ea typeface="ＭＳ Ｐゴシック" charset="0"/>
              <a:cs typeface="ＭＳ Ｐゴシック" charset="0"/>
            </a:endParaRPr>
          </a:p>
        </p:txBody>
      </p:sp>
      <p:sp>
        <p:nvSpPr>
          <p:cNvPr id="18435" name="Text Box 3"/>
          <p:cNvSpPr txBox="1">
            <a:spLocks noChangeArrowheads="1"/>
          </p:cNvSpPr>
          <p:nvPr/>
        </p:nvSpPr>
        <p:spPr bwMode="auto">
          <a:xfrm>
            <a:off x="1676400" y="-76200"/>
            <a:ext cx="6553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2800" b="1" dirty="0">
                <a:solidFill>
                  <a:srgbClr val="000000"/>
                </a:solidFill>
                <a:latin typeface="Arial" charset="0"/>
                <a:ea typeface="ＭＳ Ｐゴシック" charset="0"/>
                <a:cs typeface="ＭＳ Ｐゴシック" charset="0"/>
              </a:rPr>
              <a:t>Revelation 2:12-17</a:t>
            </a:r>
            <a:endParaRPr lang="en-US" sz="160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7198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ctrTitle"/>
          </p:nvPr>
        </p:nvSpPr>
        <p:spPr/>
        <p:txBody>
          <a:bodyPr/>
          <a:lstStyle/>
          <a:p>
            <a:r>
              <a:rPr lang="en-US" b="1">
                <a:latin typeface="Arial" charset="0"/>
                <a:ea typeface="ＭＳ Ｐゴシック" charset="0"/>
              </a:rPr>
              <a:t>Christ</a:t>
            </a:r>
            <a:r>
              <a:rPr lang="fr-FR" b="1">
                <a:latin typeface="Arial" charset="0"/>
                <a:ea typeface="ＭＳ Ｐゴシック" charset="0"/>
              </a:rPr>
              <a:t>'</a:t>
            </a:r>
            <a:r>
              <a:rPr lang="en-US" b="1">
                <a:latin typeface="Arial" charset="0"/>
                <a:ea typeface="ＭＳ Ｐゴシック" charset="0"/>
              </a:rPr>
              <a:t>s Commission</a:t>
            </a:r>
            <a:endParaRPr lang="en-US" b="1">
              <a:latin typeface="Times New Roman" charset="0"/>
              <a:ea typeface="ＭＳ Ｐゴシック" charset="0"/>
            </a:endParaRPr>
          </a:p>
        </p:txBody>
      </p:sp>
      <p:sp>
        <p:nvSpPr>
          <p:cNvPr id="27650" name="Rectangle 3"/>
          <p:cNvSpPr>
            <a:spLocks noGrp="1" noChangeArrowheads="1"/>
          </p:cNvSpPr>
          <p:nvPr>
            <p:ph type="subTitle" idx="1"/>
          </p:nvPr>
        </p:nvSpPr>
        <p:spPr>
          <a:xfrm>
            <a:off x="914400" y="3886200"/>
            <a:ext cx="7315200" cy="1752600"/>
          </a:xfrm>
        </p:spPr>
        <p:txBody>
          <a:bodyPr/>
          <a:lstStyle/>
          <a:p>
            <a:r>
              <a:rPr lang="en-US" sz="2800" b="1">
                <a:latin typeface="Arial" charset="0"/>
                <a:ea typeface="ＭＳ Ｐゴシック" charset="0"/>
                <a:cs typeface="Arial" charset="0"/>
              </a:rPr>
              <a:t>Jesus tells John to send this letter </a:t>
            </a:r>
            <a:br>
              <a:rPr lang="en-US" sz="2800" b="1">
                <a:latin typeface="Arial" charset="0"/>
                <a:ea typeface="ＭＳ Ｐゴシック" charset="0"/>
                <a:cs typeface="Arial" charset="0"/>
              </a:rPr>
            </a:br>
            <a:r>
              <a:rPr lang="en-US" sz="2800" b="1">
                <a:latin typeface="Arial" charset="0"/>
                <a:ea typeface="ＭＳ Ｐゴシック" charset="0"/>
                <a:cs typeface="Arial" charset="0"/>
              </a:rPr>
              <a:t>"</a:t>
            </a:r>
            <a:r>
              <a:rPr lang="en-US" sz="2800" b="1" i="1">
                <a:latin typeface="Arial" charset="0"/>
                <a:ea typeface="ＭＳ Ｐゴシック" charset="0"/>
                <a:cs typeface="Arial" charset="0"/>
              </a:rPr>
              <a:t>To the angel</a:t>
            </a:r>
            <a:r>
              <a:rPr lang="en-US" sz="2800" b="1">
                <a:latin typeface="Arial" charset="0"/>
                <a:ea typeface="ＭＳ Ｐゴシック" charset="0"/>
                <a:cs typeface="Arial" charset="0"/>
              </a:rPr>
              <a:t> (or messenger) </a:t>
            </a:r>
            <a:r>
              <a:rPr lang="en-US" sz="2800" b="1" i="1">
                <a:latin typeface="Arial" charset="0"/>
                <a:ea typeface="ＭＳ Ｐゴシック" charset="0"/>
                <a:cs typeface="Arial" charset="0"/>
              </a:rPr>
              <a:t>of the church of Pergamum</a:t>
            </a:r>
            <a:r>
              <a:rPr lang="en-US" altLang="ja-JP" sz="2800" b="1">
                <a:latin typeface="Arial" charset="0"/>
                <a:ea typeface="ＭＳ Ｐゴシック" charset="0"/>
                <a:cs typeface="Arial" charset="0"/>
              </a:rPr>
              <a:t>" (2:12)</a:t>
            </a:r>
            <a:endParaRPr lang="en-US" sz="2800" b="1">
              <a:latin typeface="Arial" charset="0"/>
              <a:ea typeface="ＭＳ Ｐゴシック" charset="0"/>
              <a:cs typeface="Arial" charset="0"/>
            </a:endParaRPr>
          </a:p>
        </p:txBody>
      </p:sp>
    </p:spTree>
    <p:extLst>
      <p:ext uri="{BB962C8B-B14F-4D97-AF65-F5344CB8AC3E}">
        <p14:creationId xmlns:p14="http://schemas.microsoft.com/office/powerpoint/2010/main" val="68671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990600" y="1341438"/>
            <a:ext cx="7954963" cy="1143000"/>
          </a:xfrm>
        </p:spPr>
        <p:txBody>
          <a:bodyPr/>
          <a:lstStyle/>
          <a:p>
            <a:r>
              <a:rPr lang="en-US" b="1">
                <a:latin typeface="Arial" charset="0"/>
                <a:ea typeface="ＭＳ Ｐゴシック" charset="0"/>
              </a:rPr>
              <a:t>Christ</a:t>
            </a:r>
            <a:r>
              <a:rPr lang="fr-FR" b="1">
                <a:latin typeface="Arial" charset="0"/>
                <a:ea typeface="ＭＳ Ｐゴシック" charset="0"/>
              </a:rPr>
              <a:t>'</a:t>
            </a:r>
            <a:r>
              <a:rPr lang="en-US" b="1">
                <a:latin typeface="Arial" charset="0"/>
                <a:ea typeface="ＭＳ Ｐゴシック" charset="0"/>
              </a:rPr>
              <a:t>s Commendation</a:t>
            </a:r>
            <a:endParaRPr lang="en-US" b="1">
              <a:latin typeface="Times New Roman" charset="0"/>
              <a:ea typeface="ＭＳ Ｐゴシック" charset="0"/>
            </a:endParaRPr>
          </a:p>
        </p:txBody>
      </p:sp>
      <p:sp>
        <p:nvSpPr>
          <p:cNvPr id="28674" name="Rectangle 3"/>
          <p:cNvSpPr>
            <a:spLocks noGrp="1" noChangeArrowheads="1"/>
          </p:cNvSpPr>
          <p:nvPr>
            <p:ph type="subTitle" idx="1"/>
          </p:nvPr>
        </p:nvSpPr>
        <p:spPr>
          <a:xfrm>
            <a:off x="914400" y="3886200"/>
            <a:ext cx="7239000" cy="2819400"/>
          </a:xfrm>
        </p:spPr>
        <p:txBody>
          <a:bodyPr/>
          <a:lstStyle/>
          <a:p>
            <a:r>
              <a:rPr lang="en-US" altLang="ja-JP" sz="2800" b="1">
                <a:latin typeface="Arial" charset="0"/>
                <a:ea typeface="ＭＳ Ｐゴシック" charset="0"/>
              </a:rPr>
              <a:t>2:13 "I know where you live—where Satan has his throne. Yet you remain true to my name. You did not renounce your faith in me, even in the days of Antipas, my faithful witness, who was put to death in your city— where Satan lives."</a:t>
            </a:r>
            <a:endParaRPr lang="en-US" sz="2800" b="1">
              <a:latin typeface="Times New Roman" charset="0"/>
              <a:ea typeface="ＭＳ Ｐゴシック" charset="0"/>
            </a:endParaRPr>
          </a:p>
        </p:txBody>
      </p:sp>
    </p:spTree>
    <p:extLst>
      <p:ext uri="{BB962C8B-B14F-4D97-AF65-F5344CB8AC3E}">
        <p14:creationId xmlns:p14="http://schemas.microsoft.com/office/powerpoint/2010/main" val="2049338590"/>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white"/>
              </a:solidFill>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b="1">
                <a:solidFill>
                  <a:srgbClr val="EAEAEA"/>
                </a:solidFill>
                <a:latin typeface="Times New Roman" charset="0"/>
              </a:rPr>
              <a:t>176</a:t>
            </a:r>
            <a:endParaRPr lang="en-US">
              <a:solidFill>
                <a:srgbClr val="EAEAEA"/>
              </a:solidFill>
              <a:latin typeface="Times New Roman" charset="0"/>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2806543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576"/>
            <a:ext cx="9144000" cy="1544216"/>
          </a:xfrm>
          <a:effectLst>
            <a:outerShdw blurRad="63500" dist="35921" dir="2700000" algn="ctr" rotWithShape="0">
              <a:schemeClr val="tx2">
                <a:alpha val="74998"/>
              </a:schemeClr>
            </a:outerShdw>
          </a:effectLst>
        </p:spPr>
        <p:txBody>
          <a:bodyPr/>
          <a:lstStyle/>
          <a:p>
            <a:pPr>
              <a:defRPr/>
            </a:pPr>
            <a:r>
              <a:rPr lang="en-US" b="1" dirty="0">
                <a:ea typeface="ＭＳ Ｐゴシック" charset="0"/>
              </a:rPr>
              <a:t>Model of Pergamum: </a:t>
            </a:r>
            <a:br>
              <a:rPr lang="en-US" b="1" dirty="0">
                <a:ea typeface="ＭＳ Ｐゴシック" charset="0"/>
              </a:rPr>
            </a:br>
            <a:r>
              <a:rPr lang="en-US" b="1" dirty="0">
                <a:ea typeface="ＭＳ Ｐゴシック" charset="0"/>
              </a:rPr>
              <a:t>Continuing Yet Compromising</a:t>
            </a:r>
          </a:p>
        </p:txBody>
      </p:sp>
      <p:pic>
        <p:nvPicPr>
          <p:cNvPr id="3" name="Picture 2" descr="rev 2 800px-Modell_Pergamonmuseu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70434"/>
            <a:ext cx="9144000" cy="5314950"/>
          </a:xfrm>
          <a:prstGeom prst="rect">
            <a:avLst/>
          </a:prstGeom>
        </p:spPr>
      </p:pic>
      <p:sp>
        <p:nvSpPr>
          <p:cNvPr id="2" name="Oval 1"/>
          <p:cNvSpPr/>
          <p:nvPr/>
        </p:nvSpPr>
        <p:spPr bwMode="auto">
          <a:xfrm>
            <a:off x="4221439" y="3739124"/>
            <a:ext cx="2187152" cy="154033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prstClr val="black"/>
              </a:solidFill>
              <a:latin typeface="Comic Sans MS" pitchFamily="-112" charset="0"/>
              <a:ea typeface="ＭＳ Ｐゴシック" charset="0"/>
              <a:cs typeface="ＭＳ Ｐゴシック" charset="0"/>
            </a:endParaRPr>
          </a:p>
        </p:txBody>
      </p:sp>
      <p:sp>
        <p:nvSpPr>
          <p:cNvPr id="5"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353</a:t>
            </a:r>
          </a:p>
        </p:txBody>
      </p:sp>
    </p:spTree>
    <p:extLst>
      <p:ext uri="{BB962C8B-B14F-4D97-AF65-F5344CB8AC3E}">
        <p14:creationId xmlns:p14="http://schemas.microsoft.com/office/powerpoint/2010/main" val="2185959078"/>
      </p:ext>
    </p:extLst>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en-US" b="1" dirty="0">
                <a:effectLst>
                  <a:glow rad="101600">
                    <a:schemeClr val="tx1">
                      <a:alpha val="75000"/>
                    </a:schemeClr>
                  </a:glow>
                </a:effectLst>
                <a:ea typeface="ＭＳ Ｐゴシック" charset="0"/>
              </a:rPr>
              <a:t>Altar of Zeus</a:t>
            </a: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prstClr val="white"/>
                </a:solidFill>
                <a:effectLst>
                  <a:glow rad="101600">
                    <a:prstClr val="black">
                      <a:alpha val="75000"/>
                    </a:prstClr>
                  </a:glow>
                </a:effectLst>
                <a:ea typeface="ＭＳ Ｐゴシック" charset="0"/>
              </a:rPr>
              <a:t>"I know where you live—where Satan has his throne" (2:13)</a:t>
            </a:r>
          </a:p>
        </p:txBody>
      </p:sp>
      <p:sp>
        <p:nvSpPr>
          <p:cNvPr id="6" name="Text Box 37"/>
          <p:cNvSpPr txBox="1">
            <a:spLocks noChangeArrowheads="1"/>
          </p:cNvSpPr>
          <p:nvPr/>
        </p:nvSpPr>
        <p:spPr bwMode="auto">
          <a:xfrm>
            <a:off x="8413778" y="4445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353</a:t>
            </a:r>
          </a:p>
        </p:txBody>
      </p:sp>
    </p:spTree>
    <p:extLst>
      <p:ext uri="{BB962C8B-B14F-4D97-AF65-F5344CB8AC3E}">
        <p14:creationId xmlns:p14="http://schemas.microsoft.com/office/powerpoint/2010/main" val="2609211829"/>
      </p:ext>
    </p:extLst>
  </p:cSld>
  <p:clrMapOvr>
    <a:overrideClrMapping bg1="lt1" tx1="dk1" bg2="lt2" tx2="dk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en-US" b="1" dirty="0">
                <a:effectLst>
                  <a:glow rad="101600">
                    <a:schemeClr val="tx1">
                      <a:alpha val="75000"/>
                    </a:schemeClr>
                  </a:glow>
                </a:effectLst>
                <a:ea typeface="ＭＳ Ｐゴシック" charset="0"/>
              </a:rPr>
              <a:t>Altar of Zeus</a:t>
            </a:r>
          </a:p>
        </p:txBody>
      </p:sp>
      <p:sp>
        <p:nvSpPr>
          <p:cNvPr id="5" name="Rectangle 2"/>
          <p:cNvSpPr txBox="1">
            <a:spLocks noChangeArrowheads="1"/>
          </p:cNvSpPr>
          <p:nvPr/>
        </p:nvSpPr>
        <p:spPr bwMode="auto">
          <a:xfrm>
            <a:off x="0" y="5410200"/>
            <a:ext cx="9144000" cy="13546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prstClr val="white"/>
                </a:solidFill>
                <a:effectLst>
                  <a:glow rad="101600">
                    <a:prstClr val="black">
                      <a:alpha val="75000"/>
                    </a:prstClr>
                  </a:glow>
                </a:effectLst>
                <a:ea typeface="ＭＳ Ｐゴシック" charset="0"/>
              </a:rPr>
              <a:t>The actual altar was moved to Berlin in 1878, installed in the Pergamon Museum in 1930, and copied for Hitler’s exaltation in Nuremberg in 1933</a:t>
            </a:r>
          </a:p>
        </p:txBody>
      </p:sp>
      <p:sp>
        <p:nvSpPr>
          <p:cNvPr id="6" name="Text Box 37"/>
          <p:cNvSpPr txBox="1">
            <a:spLocks noChangeArrowheads="1"/>
          </p:cNvSpPr>
          <p:nvPr/>
        </p:nvSpPr>
        <p:spPr bwMode="auto">
          <a:xfrm>
            <a:off x="8413778" y="4445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353</a:t>
            </a:r>
          </a:p>
        </p:txBody>
      </p:sp>
      <p:pic>
        <p:nvPicPr>
          <p:cNvPr id="29698" name="Picture 2">
            <a:extLst>
              <a:ext uri="{FF2B5EF4-FFF2-40B4-BE49-F238E27FC236}">
                <a16:creationId xmlns:a16="http://schemas.microsoft.com/office/drawing/2014/main" id="{46870616-A7DE-F943-8A13-4B5A7B56A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 y="1066800"/>
            <a:ext cx="65151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53975"/>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en-US" b="1" dirty="0"/>
              <a:t>Babylon Religion Moved West</a:t>
            </a:r>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Babylon</a:t>
              </a: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Rome</a:t>
              </a: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566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Babylon</a:t>
              </a: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Rome</a:t>
              </a: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"Keeper of the Bridge" between man and Satan</a:t>
            </a: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FFFFFF"/>
                </a:solidFill>
                <a:effectLst/>
                <a:uLnTx/>
                <a:uFillTx/>
                <a:latin typeface="Arial"/>
                <a:ea typeface="ＭＳ Ｐゴシック" pitchFamily="-108" charset="-128"/>
                <a:cs typeface="Arial"/>
              </a:rPr>
              <a:t>Pontifex</a:t>
            </a:r>
            <a: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Maximus </a:t>
            </a:r>
            <a:b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"Major Keeper of the Bridge"</a:t>
            </a:r>
          </a:p>
        </p:txBody>
      </p:sp>
      <p:sp>
        <p:nvSpPr>
          <p:cNvPr id="2" name="Title 1"/>
          <p:cNvSpPr>
            <a:spLocks noGrp="1"/>
          </p:cNvSpPr>
          <p:nvPr>
            <p:ph type="title"/>
          </p:nvPr>
        </p:nvSpPr>
        <p:spPr>
          <a:xfrm>
            <a:off x="-118535" y="-13096"/>
            <a:ext cx="9311704" cy="1143000"/>
          </a:xfrm>
          <a:solidFill>
            <a:schemeClr val="tx1"/>
          </a:solidFill>
        </p:spPr>
        <p:txBody>
          <a:bodyPr/>
          <a:lstStyle/>
          <a:p>
            <a:r>
              <a:rPr lang="en-US" b="1" dirty="0"/>
              <a:t>Babylon Religion Moved West</a:t>
            </a:r>
          </a:p>
        </p:txBody>
      </p:sp>
    </p:spTree>
    <p:extLst>
      <p:ext uri="{BB962C8B-B14F-4D97-AF65-F5344CB8AC3E}">
        <p14:creationId xmlns:p14="http://schemas.microsoft.com/office/powerpoint/2010/main" val="84261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533400" y="1341438"/>
            <a:ext cx="8412163" cy="1143000"/>
          </a:xfrm>
        </p:spPr>
        <p:txBody>
          <a:bodyPr/>
          <a:lstStyle/>
          <a:p>
            <a:r>
              <a:rPr lang="en-US" b="1">
                <a:solidFill>
                  <a:srgbClr val="FFFF00"/>
                </a:solidFill>
                <a:latin typeface="Arial" charset="0"/>
                <a:ea typeface="ＭＳ Ｐゴシック" charset="0"/>
              </a:rPr>
              <a:t>Christ</a:t>
            </a:r>
            <a:r>
              <a:rPr lang="fr-FR" b="1">
                <a:solidFill>
                  <a:srgbClr val="FFFF00"/>
                </a:solidFill>
                <a:latin typeface="Arial" charset="0"/>
                <a:ea typeface="ＭＳ Ｐゴシック" charset="0"/>
              </a:rPr>
              <a:t>'</a:t>
            </a:r>
            <a:r>
              <a:rPr lang="en-US" b="1">
                <a:solidFill>
                  <a:srgbClr val="FFFF00"/>
                </a:solidFill>
                <a:latin typeface="Arial" charset="0"/>
                <a:ea typeface="ＭＳ Ｐゴシック" charset="0"/>
              </a:rPr>
              <a:t>s Condemnation</a:t>
            </a:r>
            <a:endParaRPr lang="en-US" b="1">
              <a:solidFill>
                <a:srgbClr val="FFFF00"/>
              </a:solidFill>
              <a:latin typeface="Times New Roman" charset="0"/>
              <a:ea typeface="ＭＳ Ｐゴシック" charset="0"/>
            </a:endParaRPr>
          </a:p>
        </p:txBody>
      </p:sp>
      <p:sp>
        <p:nvSpPr>
          <p:cNvPr id="29698" name="Rectangle 3"/>
          <p:cNvSpPr>
            <a:spLocks noGrp="1" noChangeArrowheads="1"/>
          </p:cNvSpPr>
          <p:nvPr>
            <p:ph type="subTitle" idx="1"/>
          </p:nvPr>
        </p:nvSpPr>
        <p:spPr>
          <a:xfrm>
            <a:off x="533400" y="3505200"/>
            <a:ext cx="8305800" cy="3200400"/>
          </a:xfrm>
        </p:spPr>
        <p:txBody>
          <a:bodyPr/>
          <a:lstStyle/>
          <a:p>
            <a:pPr marL="179388" lvl="2" indent="0">
              <a:buFontTx/>
              <a:buNone/>
            </a:pPr>
            <a:r>
              <a:rPr lang="en-US" altLang="ja-JP" sz="2800" b="1">
                <a:latin typeface="Arial" charset="0"/>
                <a:ea typeface="ＭＳ Ｐゴシック" charset="0"/>
              </a:rPr>
              <a:t>2:14  "Nevertheless, I have a few things against you: You have people there who hold to the teaching of Balaam, who taught Balak to entice the Israelites to sin by eating food sacrificed to idols and by committing sexual immorality.  </a:t>
            </a:r>
            <a:r>
              <a:rPr lang="en-US" altLang="ja-JP" sz="2800" b="1" baseline="30000">
                <a:latin typeface="Arial" charset="0"/>
                <a:ea typeface="ＭＳ Ｐゴシック" charset="0"/>
              </a:rPr>
              <a:t>15</a:t>
            </a:r>
            <a:r>
              <a:rPr lang="en-US" altLang="ja-JP" sz="2800" b="1">
                <a:latin typeface="Arial" charset="0"/>
                <a:ea typeface="ＭＳ Ｐゴシック" charset="0"/>
              </a:rPr>
              <a:t>Likewise you also have those who hold to the teaching of the Nicolaitans."</a:t>
            </a:r>
            <a:endParaRPr lang="en-US" sz="2800" b="1">
              <a:latin typeface="Arial" charset="0"/>
              <a:ea typeface="ＭＳ Ｐゴシック" charset="0"/>
            </a:endParaRPr>
          </a:p>
        </p:txBody>
      </p:sp>
    </p:spTree>
    <p:extLst>
      <p:ext uri="{BB962C8B-B14F-4D97-AF65-F5344CB8AC3E}">
        <p14:creationId xmlns:p14="http://schemas.microsoft.com/office/powerpoint/2010/main" val="1047090762"/>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ctrTitle"/>
          </p:nvPr>
        </p:nvSpPr>
        <p:spPr>
          <a:xfrm>
            <a:off x="457200" y="990600"/>
            <a:ext cx="8458200" cy="1143000"/>
          </a:xfrm>
        </p:spPr>
        <p:txBody>
          <a:bodyPr/>
          <a:lstStyle/>
          <a:p>
            <a:r>
              <a:rPr lang="en-US" b="1">
                <a:latin typeface="Arial" charset="0"/>
                <a:ea typeface="ＭＳ Ｐゴシック" charset="0"/>
                <a:cs typeface="Arial" charset="0"/>
              </a:rPr>
              <a:t>Some of their members held to the doctrine of Balaam</a:t>
            </a:r>
          </a:p>
        </p:txBody>
      </p:sp>
      <p:sp>
        <p:nvSpPr>
          <p:cNvPr id="30722" name="Rectangle 3"/>
          <p:cNvSpPr>
            <a:spLocks noGrp="1" noChangeArrowheads="1"/>
          </p:cNvSpPr>
          <p:nvPr>
            <p:ph type="subTitle" idx="1"/>
          </p:nvPr>
        </p:nvSpPr>
        <p:spPr>
          <a:xfrm>
            <a:off x="304800" y="3733800"/>
            <a:ext cx="8839200" cy="3048000"/>
          </a:xfrm>
        </p:spPr>
        <p:txBody>
          <a:bodyPr/>
          <a:lstStyle/>
          <a:p>
            <a:r>
              <a:rPr lang="en-US" altLang="ja-JP" sz="2800" b="1">
                <a:latin typeface="Arial" charset="0"/>
                <a:ea typeface="ＭＳ Ｐゴシック" charset="0"/>
                <a:cs typeface="Arial" charset="0"/>
              </a:rPr>
              <a:t>2:14 "Nevertheless, I have a few things against you: You have people there who hold to the teaching of Balaam, who taught Balak to entice the Israelites to sin by eating food sacrificed to idols and by committing sexual immorality."</a:t>
            </a:r>
          </a:p>
          <a:p>
            <a:endParaRPr lang="en-US" sz="2800" b="1">
              <a:latin typeface="Arial" charset="0"/>
              <a:ea typeface="ＭＳ Ｐゴシック" charset="0"/>
              <a:cs typeface="Arial" charset="0"/>
            </a:endParaRPr>
          </a:p>
        </p:txBody>
      </p:sp>
    </p:spTree>
    <p:extLst>
      <p:ext uri="{BB962C8B-B14F-4D97-AF65-F5344CB8AC3E}">
        <p14:creationId xmlns:p14="http://schemas.microsoft.com/office/powerpoint/2010/main" val="156831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85346" name="Group 2"/>
          <p:cNvGrpSpPr>
            <a:grpSpLocks/>
          </p:cNvGrpSpPr>
          <p:nvPr/>
        </p:nvGrpSpPr>
        <p:grpSpPr bwMode="auto">
          <a:xfrm>
            <a:off x="0" y="762000"/>
            <a:ext cx="9144000" cy="755650"/>
            <a:chOff x="0" y="0"/>
            <a:chExt cx="4560" cy="671"/>
          </a:xfrm>
        </p:grpSpPr>
        <p:sp>
          <p:nvSpPr>
            <p:cNvPr id="18545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18545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47" name="Group 5"/>
          <p:cNvGrpSpPr>
            <a:grpSpLocks/>
          </p:cNvGrpSpPr>
          <p:nvPr/>
        </p:nvGrpSpPr>
        <p:grpSpPr bwMode="auto">
          <a:xfrm>
            <a:off x="0" y="1517650"/>
            <a:ext cx="2630488" cy="904875"/>
            <a:chOff x="0" y="671"/>
            <a:chExt cx="1312" cy="805"/>
          </a:xfrm>
        </p:grpSpPr>
        <p:sp>
          <p:nvSpPr>
            <p:cNvPr id="18544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18545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48" name="Group 8"/>
          <p:cNvGrpSpPr>
            <a:grpSpLocks/>
          </p:cNvGrpSpPr>
          <p:nvPr/>
        </p:nvGrpSpPr>
        <p:grpSpPr bwMode="auto">
          <a:xfrm>
            <a:off x="2630488" y="1517650"/>
            <a:ext cx="3673475" cy="904875"/>
            <a:chOff x="1312" y="671"/>
            <a:chExt cx="1832" cy="805"/>
          </a:xfrm>
        </p:grpSpPr>
        <p:sp>
          <p:nvSpPr>
            <p:cNvPr id="18544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18544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49" name="Group 11"/>
          <p:cNvGrpSpPr>
            <a:grpSpLocks/>
          </p:cNvGrpSpPr>
          <p:nvPr/>
        </p:nvGrpSpPr>
        <p:grpSpPr bwMode="auto">
          <a:xfrm>
            <a:off x="6303963" y="1517650"/>
            <a:ext cx="2840037" cy="904875"/>
            <a:chOff x="3144" y="671"/>
            <a:chExt cx="1416" cy="805"/>
          </a:xfrm>
        </p:grpSpPr>
        <p:sp>
          <p:nvSpPr>
            <p:cNvPr id="18544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18544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0" name="Group 14"/>
          <p:cNvGrpSpPr>
            <a:grpSpLocks/>
          </p:cNvGrpSpPr>
          <p:nvPr/>
        </p:nvGrpSpPr>
        <p:grpSpPr bwMode="auto">
          <a:xfrm>
            <a:off x="0" y="2422525"/>
            <a:ext cx="2630488" cy="476250"/>
            <a:chOff x="0" y="1476"/>
            <a:chExt cx="1312" cy="422"/>
          </a:xfrm>
        </p:grpSpPr>
        <p:sp>
          <p:nvSpPr>
            <p:cNvPr id="18544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8544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1" name="Group 17"/>
          <p:cNvGrpSpPr>
            <a:grpSpLocks/>
          </p:cNvGrpSpPr>
          <p:nvPr/>
        </p:nvGrpSpPr>
        <p:grpSpPr bwMode="auto">
          <a:xfrm>
            <a:off x="2630488" y="2422525"/>
            <a:ext cx="3673475" cy="476250"/>
            <a:chOff x="1312" y="1476"/>
            <a:chExt cx="1832" cy="422"/>
          </a:xfrm>
        </p:grpSpPr>
        <p:sp>
          <p:nvSpPr>
            <p:cNvPr id="18544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8544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2" name="Group 20"/>
          <p:cNvGrpSpPr>
            <a:grpSpLocks/>
          </p:cNvGrpSpPr>
          <p:nvPr/>
        </p:nvGrpSpPr>
        <p:grpSpPr bwMode="auto">
          <a:xfrm>
            <a:off x="6303963" y="2422525"/>
            <a:ext cx="2840037" cy="476250"/>
            <a:chOff x="3144" y="1476"/>
            <a:chExt cx="1416" cy="422"/>
          </a:xfrm>
        </p:grpSpPr>
        <p:sp>
          <p:nvSpPr>
            <p:cNvPr id="18543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8544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3" name="Group 23"/>
          <p:cNvGrpSpPr>
            <a:grpSpLocks/>
          </p:cNvGrpSpPr>
          <p:nvPr/>
        </p:nvGrpSpPr>
        <p:grpSpPr bwMode="auto">
          <a:xfrm>
            <a:off x="0" y="2898775"/>
            <a:ext cx="2630488" cy="474663"/>
            <a:chOff x="0" y="1898"/>
            <a:chExt cx="1312" cy="422"/>
          </a:xfrm>
        </p:grpSpPr>
        <p:sp>
          <p:nvSpPr>
            <p:cNvPr id="18543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18543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4" name="Group 26"/>
          <p:cNvGrpSpPr>
            <a:grpSpLocks/>
          </p:cNvGrpSpPr>
          <p:nvPr/>
        </p:nvGrpSpPr>
        <p:grpSpPr bwMode="auto">
          <a:xfrm>
            <a:off x="2630488" y="2898775"/>
            <a:ext cx="3673475" cy="474663"/>
            <a:chOff x="1312" y="1898"/>
            <a:chExt cx="1832" cy="422"/>
          </a:xfrm>
        </p:grpSpPr>
        <p:sp>
          <p:nvSpPr>
            <p:cNvPr id="18543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18543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5" name="Group 29"/>
          <p:cNvGrpSpPr>
            <a:grpSpLocks/>
          </p:cNvGrpSpPr>
          <p:nvPr/>
        </p:nvGrpSpPr>
        <p:grpSpPr bwMode="auto">
          <a:xfrm>
            <a:off x="6303963" y="2898775"/>
            <a:ext cx="2840037" cy="474663"/>
            <a:chOff x="3144" y="1898"/>
            <a:chExt cx="1416" cy="422"/>
          </a:xfrm>
        </p:grpSpPr>
        <p:sp>
          <p:nvSpPr>
            <p:cNvPr id="18543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18543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6" name="Group 32"/>
          <p:cNvGrpSpPr>
            <a:grpSpLocks/>
          </p:cNvGrpSpPr>
          <p:nvPr/>
        </p:nvGrpSpPr>
        <p:grpSpPr bwMode="auto">
          <a:xfrm>
            <a:off x="0" y="3373438"/>
            <a:ext cx="2630488" cy="474662"/>
            <a:chOff x="0" y="2320"/>
            <a:chExt cx="1312" cy="422"/>
          </a:xfrm>
        </p:grpSpPr>
        <p:sp>
          <p:nvSpPr>
            <p:cNvPr id="18543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18543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7" name="Group 35"/>
          <p:cNvGrpSpPr>
            <a:grpSpLocks/>
          </p:cNvGrpSpPr>
          <p:nvPr/>
        </p:nvGrpSpPr>
        <p:grpSpPr bwMode="auto">
          <a:xfrm>
            <a:off x="2630488" y="3373438"/>
            <a:ext cx="3673475" cy="474662"/>
            <a:chOff x="1312" y="2320"/>
            <a:chExt cx="1832" cy="422"/>
          </a:xfrm>
        </p:grpSpPr>
        <p:sp>
          <p:nvSpPr>
            <p:cNvPr id="18542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18543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8" name="Group 38"/>
          <p:cNvGrpSpPr>
            <a:grpSpLocks/>
          </p:cNvGrpSpPr>
          <p:nvPr/>
        </p:nvGrpSpPr>
        <p:grpSpPr bwMode="auto">
          <a:xfrm>
            <a:off x="6303963" y="3373438"/>
            <a:ext cx="2840037" cy="474662"/>
            <a:chOff x="3144" y="2320"/>
            <a:chExt cx="1416" cy="422"/>
          </a:xfrm>
        </p:grpSpPr>
        <p:sp>
          <p:nvSpPr>
            <p:cNvPr id="18542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18542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59" name="Group 41"/>
          <p:cNvGrpSpPr>
            <a:grpSpLocks/>
          </p:cNvGrpSpPr>
          <p:nvPr/>
        </p:nvGrpSpPr>
        <p:grpSpPr bwMode="auto">
          <a:xfrm>
            <a:off x="0" y="3848100"/>
            <a:ext cx="2630488" cy="474663"/>
            <a:chOff x="0" y="2742"/>
            <a:chExt cx="1312" cy="422"/>
          </a:xfrm>
        </p:grpSpPr>
        <p:sp>
          <p:nvSpPr>
            <p:cNvPr id="18542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18542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0" name="Group 44"/>
          <p:cNvGrpSpPr>
            <a:grpSpLocks/>
          </p:cNvGrpSpPr>
          <p:nvPr/>
        </p:nvGrpSpPr>
        <p:grpSpPr bwMode="auto">
          <a:xfrm>
            <a:off x="2630488" y="3848100"/>
            <a:ext cx="3673475" cy="474663"/>
            <a:chOff x="1312" y="2742"/>
            <a:chExt cx="1832" cy="422"/>
          </a:xfrm>
        </p:grpSpPr>
        <p:sp>
          <p:nvSpPr>
            <p:cNvPr id="18542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18542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1" name="Group 47"/>
          <p:cNvGrpSpPr>
            <a:grpSpLocks/>
          </p:cNvGrpSpPr>
          <p:nvPr/>
        </p:nvGrpSpPr>
        <p:grpSpPr bwMode="auto">
          <a:xfrm>
            <a:off x="6303963" y="3848100"/>
            <a:ext cx="2840037" cy="474663"/>
            <a:chOff x="3144" y="2742"/>
            <a:chExt cx="1416" cy="422"/>
          </a:xfrm>
        </p:grpSpPr>
        <p:sp>
          <p:nvSpPr>
            <p:cNvPr id="18542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fr-FR"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18542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2" name="Group 50"/>
          <p:cNvGrpSpPr>
            <a:grpSpLocks/>
          </p:cNvGrpSpPr>
          <p:nvPr/>
        </p:nvGrpSpPr>
        <p:grpSpPr bwMode="auto">
          <a:xfrm>
            <a:off x="0" y="4322763"/>
            <a:ext cx="2630488" cy="476250"/>
            <a:chOff x="0" y="3164"/>
            <a:chExt cx="1312" cy="422"/>
          </a:xfrm>
        </p:grpSpPr>
        <p:sp>
          <p:nvSpPr>
            <p:cNvPr id="18541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18542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3" name="Group 53"/>
          <p:cNvGrpSpPr>
            <a:grpSpLocks/>
          </p:cNvGrpSpPr>
          <p:nvPr/>
        </p:nvGrpSpPr>
        <p:grpSpPr bwMode="auto">
          <a:xfrm>
            <a:off x="2630488" y="4322763"/>
            <a:ext cx="3673475" cy="476250"/>
            <a:chOff x="1312" y="3164"/>
            <a:chExt cx="1832" cy="422"/>
          </a:xfrm>
        </p:grpSpPr>
        <p:sp>
          <p:nvSpPr>
            <p:cNvPr id="18541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18541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4" name="Group 56"/>
          <p:cNvGrpSpPr>
            <a:grpSpLocks/>
          </p:cNvGrpSpPr>
          <p:nvPr/>
        </p:nvGrpSpPr>
        <p:grpSpPr bwMode="auto">
          <a:xfrm>
            <a:off x="6303963" y="4322763"/>
            <a:ext cx="2840037" cy="476250"/>
            <a:chOff x="3144" y="3164"/>
            <a:chExt cx="1416" cy="422"/>
          </a:xfrm>
        </p:grpSpPr>
        <p:sp>
          <p:nvSpPr>
            <p:cNvPr id="18541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18541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5" name="Group 59"/>
          <p:cNvGrpSpPr>
            <a:grpSpLocks/>
          </p:cNvGrpSpPr>
          <p:nvPr/>
        </p:nvGrpSpPr>
        <p:grpSpPr bwMode="auto">
          <a:xfrm>
            <a:off x="0" y="4799013"/>
            <a:ext cx="2630488" cy="474662"/>
            <a:chOff x="0" y="3586"/>
            <a:chExt cx="1312" cy="422"/>
          </a:xfrm>
        </p:grpSpPr>
        <p:sp>
          <p:nvSpPr>
            <p:cNvPr id="18541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18541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6" name="Group 62"/>
          <p:cNvGrpSpPr>
            <a:grpSpLocks/>
          </p:cNvGrpSpPr>
          <p:nvPr/>
        </p:nvGrpSpPr>
        <p:grpSpPr bwMode="auto">
          <a:xfrm>
            <a:off x="2630488" y="4799013"/>
            <a:ext cx="3673475" cy="474662"/>
            <a:chOff x="1312" y="3586"/>
            <a:chExt cx="1832" cy="422"/>
          </a:xfrm>
        </p:grpSpPr>
        <p:sp>
          <p:nvSpPr>
            <p:cNvPr id="18541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18541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7" name="Group 65"/>
          <p:cNvGrpSpPr>
            <a:grpSpLocks/>
          </p:cNvGrpSpPr>
          <p:nvPr/>
        </p:nvGrpSpPr>
        <p:grpSpPr bwMode="auto">
          <a:xfrm>
            <a:off x="6303963" y="4799013"/>
            <a:ext cx="2840037" cy="474662"/>
            <a:chOff x="3144" y="3586"/>
            <a:chExt cx="1416" cy="422"/>
          </a:xfrm>
        </p:grpSpPr>
        <p:sp>
          <p:nvSpPr>
            <p:cNvPr id="18540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8541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8" name="Group 68"/>
          <p:cNvGrpSpPr>
            <a:grpSpLocks/>
          </p:cNvGrpSpPr>
          <p:nvPr/>
        </p:nvGrpSpPr>
        <p:grpSpPr bwMode="auto">
          <a:xfrm>
            <a:off x="0" y="5273675"/>
            <a:ext cx="2630488" cy="582613"/>
            <a:chOff x="0" y="4008"/>
            <a:chExt cx="1312" cy="518"/>
          </a:xfrm>
        </p:grpSpPr>
        <p:sp>
          <p:nvSpPr>
            <p:cNvPr id="18540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18540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69" name="Group 71"/>
          <p:cNvGrpSpPr>
            <a:grpSpLocks/>
          </p:cNvGrpSpPr>
          <p:nvPr/>
        </p:nvGrpSpPr>
        <p:grpSpPr bwMode="auto">
          <a:xfrm>
            <a:off x="2630488" y="5273675"/>
            <a:ext cx="3673475" cy="582613"/>
            <a:chOff x="1312" y="4008"/>
            <a:chExt cx="1832" cy="518"/>
          </a:xfrm>
        </p:grpSpPr>
        <p:sp>
          <p:nvSpPr>
            <p:cNvPr id="18540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18540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0" name="Group 74"/>
          <p:cNvGrpSpPr>
            <a:grpSpLocks/>
          </p:cNvGrpSpPr>
          <p:nvPr/>
        </p:nvGrpSpPr>
        <p:grpSpPr bwMode="auto">
          <a:xfrm>
            <a:off x="6303963" y="5273675"/>
            <a:ext cx="2840037" cy="582613"/>
            <a:chOff x="3144" y="4008"/>
            <a:chExt cx="1416" cy="518"/>
          </a:xfrm>
        </p:grpSpPr>
        <p:sp>
          <p:nvSpPr>
            <p:cNvPr id="18540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18540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1" name="Group 77"/>
          <p:cNvGrpSpPr>
            <a:grpSpLocks/>
          </p:cNvGrpSpPr>
          <p:nvPr/>
        </p:nvGrpSpPr>
        <p:grpSpPr bwMode="auto">
          <a:xfrm>
            <a:off x="0" y="5856288"/>
            <a:ext cx="1347788" cy="1001712"/>
            <a:chOff x="0" y="4526"/>
            <a:chExt cx="672" cy="890"/>
          </a:xfrm>
        </p:grpSpPr>
        <p:sp>
          <p:nvSpPr>
            <p:cNvPr id="18540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18540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2" name="Group 80"/>
          <p:cNvGrpSpPr>
            <a:grpSpLocks/>
          </p:cNvGrpSpPr>
          <p:nvPr/>
        </p:nvGrpSpPr>
        <p:grpSpPr bwMode="auto">
          <a:xfrm>
            <a:off x="1347788" y="5856288"/>
            <a:ext cx="1282700" cy="1001712"/>
            <a:chOff x="672" y="4526"/>
            <a:chExt cx="640" cy="890"/>
          </a:xfrm>
        </p:grpSpPr>
        <p:sp>
          <p:nvSpPr>
            <p:cNvPr id="18539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18540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3" name="Group 83"/>
          <p:cNvGrpSpPr>
            <a:grpSpLocks/>
          </p:cNvGrpSpPr>
          <p:nvPr/>
        </p:nvGrpSpPr>
        <p:grpSpPr bwMode="auto">
          <a:xfrm>
            <a:off x="2630488" y="5856288"/>
            <a:ext cx="785812" cy="1001712"/>
            <a:chOff x="1312" y="4526"/>
            <a:chExt cx="392" cy="890"/>
          </a:xfrm>
        </p:grpSpPr>
        <p:sp>
          <p:nvSpPr>
            <p:cNvPr id="18539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18539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4" name="Group 86"/>
          <p:cNvGrpSpPr>
            <a:grpSpLocks/>
          </p:cNvGrpSpPr>
          <p:nvPr/>
        </p:nvGrpSpPr>
        <p:grpSpPr bwMode="auto">
          <a:xfrm>
            <a:off x="3416300" y="5856288"/>
            <a:ext cx="722313" cy="1001712"/>
            <a:chOff x="1704" y="4526"/>
            <a:chExt cx="360" cy="890"/>
          </a:xfrm>
        </p:grpSpPr>
        <p:sp>
          <p:nvSpPr>
            <p:cNvPr id="18539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18539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5" name="Group 89"/>
          <p:cNvGrpSpPr>
            <a:grpSpLocks/>
          </p:cNvGrpSpPr>
          <p:nvPr/>
        </p:nvGrpSpPr>
        <p:grpSpPr bwMode="auto">
          <a:xfrm>
            <a:off x="4138613" y="5856288"/>
            <a:ext cx="722312" cy="1001712"/>
            <a:chOff x="2064" y="4526"/>
            <a:chExt cx="360" cy="890"/>
          </a:xfrm>
        </p:grpSpPr>
        <p:sp>
          <p:nvSpPr>
            <p:cNvPr id="18539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18539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6" name="Group 92"/>
          <p:cNvGrpSpPr>
            <a:grpSpLocks/>
          </p:cNvGrpSpPr>
          <p:nvPr/>
        </p:nvGrpSpPr>
        <p:grpSpPr bwMode="auto">
          <a:xfrm>
            <a:off x="4860925" y="5856288"/>
            <a:ext cx="657225" cy="1001712"/>
            <a:chOff x="2424" y="4526"/>
            <a:chExt cx="328" cy="890"/>
          </a:xfrm>
        </p:grpSpPr>
        <p:sp>
          <p:nvSpPr>
            <p:cNvPr id="18539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18539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7" name="Group 95"/>
          <p:cNvGrpSpPr>
            <a:grpSpLocks/>
          </p:cNvGrpSpPr>
          <p:nvPr/>
        </p:nvGrpSpPr>
        <p:grpSpPr bwMode="auto">
          <a:xfrm>
            <a:off x="5518150" y="5856288"/>
            <a:ext cx="785813" cy="1001712"/>
            <a:chOff x="2752" y="4526"/>
            <a:chExt cx="392" cy="890"/>
          </a:xfrm>
        </p:grpSpPr>
        <p:sp>
          <p:nvSpPr>
            <p:cNvPr id="18538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18539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8" name="Group 98"/>
          <p:cNvGrpSpPr>
            <a:grpSpLocks/>
          </p:cNvGrpSpPr>
          <p:nvPr/>
        </p:nvGrpSpPr>
        <p:grpSpPr bwMode="auto">
          <a:xfrm>
            <a:off x="6303963" y="5856288"/>
            <a:ext cx="890587" cy="1001712"/>
            <a:chOff x="3144" y="4526"/>
            <a:chExt cx="444" cy="890"/>
          </a:xfrm>
        </p:grpSpPr>
        <p:sp>
          <p:nvSpPr>
            <p:cNvPr id="18538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18538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5379" name="Group 101"/>
          <p:cNvGrpSpPr>
            <a:grpSpLocks/>
          </p:cNvGrpSpPr>
          <p:nvPr/>
        </p:nvGrpSpPr>
        <p:grpSpPr bwMode="auto">
          <a:xfrm>
            <a:off x="7194550" y="5856288"/>
            <a:ext cx="882650" cy="1001712"/>
            <a:chOff x="3588" y="4526"/>
            <a:chExt cx="440" cy="890"/>
          </a:xfrm>
        </p:grpSpPr>
        <p:sp>
          <p:nvSpPr>
            <p:cNvPr id="18538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18538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8538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18538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538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ea typeface="ＭＳ Ｐゴシック" charset="0"/>
                <a:cs typeface="Arial" charset="0"/>
              </a:rPr>
              <a:t>Numbers</a:t>
            </a:r>
            <a:endParaRPr lang="en-US">
              <a:solidFill>
                <a:srgbClr val="000000"/>
              </a:solidFill>
              <a:latin typeface="Impact" charset="0"/>
              <a:ea typeface="ＭＳ Ｐゴシック" charset="0"/>
              <a:cs typeface="ＭＳ Ｐゴシック" charset="0"/>
            </a:endParaRPr>
          </a:p>
        </p:txBody>
      </p:sp>
      <p:sp>
        <p:nvSpPr>
          <p:cNvPr id="185384"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a:defRPr/>
            </a:pPr>
            <a:r>
              <a:rPr lang="en-US" b="1" kern="0" dirty="0">
                <a:solidFill>
                  <a:sysClr val="window" lastClr="FFFFFF"/>
                </a:solidFill>
                <a:latin typeface="Arial" charset="0"/>
                <a:cs typeface="Arial" charset="0"/>
              </a:rPr>
              <a:t>354</a:t>
            </a:r>
          </a:p>
        </p:txBody>
      </p:sp>
    </p:spTree>
    <p:extLst>
      <p:ext uri="{BB962C8B-B14F-4D97-AF65-F5344CB8AC3E}">
        <p14:creationId xmlns:p14="http://schemas.microsoft.com/office/powerpoint/2010/main" val="5848703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a:ea typeface="ＭＳ Ｐゴシック" charset="0"/>
                <a:cs typeface="Arial"/>
              </a:rPr>
              <a:t>Transjordan Events</a:t>
            </a: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87396" name="Text Box 5"/>
          <p:cNvSpPr txBox="1">
            <a:spLocks noChangeArrowheads="1"/>
          </p:cNvSpPr>
          <p:nvPr/>
        </p:nvSpPr>
        <p:spPr bwMode="auto">
          <a:xfrm>
            <a:off x="7247621" y="76200"/>
            <a:ext cx="19904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defTabSz="914400" eaLnBrk="0" fontAlgn="base" hangingPunct="0">
              <a:spcBef>
                <a:spcPct val="0"/>
              </a:spcBef>
              <a:spcAft>
                <a:spcPct val="0"/>
              </a:spcAft>
            </a:pPr>
            <a:r>
              <a:rPr lang="en-US" dirty="0">
                <a:solidFill>
                  <a:srgbClr val="FFFFFF"/>
                </a:solidFill>
                <a:latin typeface="Arial"/>
                <a:cs typeface="Arial"/>
              </a:rPr>
              <a:t>OTS 140</a:t>
            </a:r>
          </a:p>
        </p:txBody>
      </p:sp>
      <p:sp>
        <p:nvSpPr>
          <p:cNvPr id="187397"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Victory over </a:t>
            </a:r>
            <a:r>
              <a:rPr kumimoji="1" lang="en-US" sz="3200" b="1" dirty="0" err="1">
                <a:solidFill>
                  <a:srgbClr val="FFFFFF"/>
                </a:solidFill>
                <a:latin typeface="Arial"/>
                <a:ea typeface="ＭＳ Ｐゴシック" charset="0"/>
                <a:cs typeface="Arial"/>
              </a:rPr>
              <a:t>Sihon</a:t>
            </a:r>
            <a:r>
              <a:rPr kumimoji="1" lang="en-US" sz="3200" b="1" dirty="0">
                <a:solidFill>
                  <a:srgbClr val="FFFFFF"/>
                </a:solidFill>
                <a:latin typeface="Arial"/>
                <a:ea typeface="ＭＳ Ｐゴシック" charset="0"/>
                <a:cs typeface="Arial"/>
              </a:rPr>
              <a:t> and </a:t>
            </a:r>
            <a:r>
              <a:rPr kumimoji="1" lang="en-US" sz="3200" b="1" dirty="0" err="1">
                <a:solidFill>
                  <a:srgbClr val="FFFFFF"/>
                </a:solidFill>
                <a:latin typeface="Arial"/>
                <a:ea typeface="ＭＳ Ｐゴシック" charset="0"/>
                <a:cs typeface="Arial"/>
              </a:rPr>
              <a:t>Og</a:t>
            </a:r>
            <a:r>
              <a:rPr kumimoji="1" lang="en-US" sz="3200" b="1" dirty="0">
                <a:solidFill>
                  <a:srgbClr val="FFFFFF"/>
                </a:solidFill>
                <a:latin typeface="Arial"/>
                <a:ea typeface="ＭＳ Ｐゴシック" charset="0"/>
                <a:cs typeface="Arial"/>
              </a:rPr>
              <a:t> (Num. 21)</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Balak fails to turn God against Israel–blessing by Balaam (Num. 22-24)</a:t>
            </a:r>
          </a:p>
        </p:txBody>
      </p:sp>
    </p:spTree>
    <p:extLst>
      <p:ext uri="{BB962C8B-B14F-4D97-AF65-F5344CB8AC3E}">
        <p14:creationId xmlns:p14="http://schemas.microsoft.com/office/powerpoint/2010/main" val="52589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Arial"/>
                <a:ea typeface="ＭＳ Ｐゴシック" charset="0"/>
                <a:cs typeface="Arial"/>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Times New Roman" pitchFamily="-111" charset="0"/>
                <a:cs typeface="Arial"/>
              </a:rPr>
              <a:t>Balaam                          Numbers 22–24</a:t>
            </a: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354</a:t>
            </a:r>
          </a:p>
        </p:txBody>
      </p:sp>
    </p:spTree>
    <p:extLst>
      <p:ext uri="{BB962C8B-B14F-4D97-AF65-F5344CB8AC3E}">
        <p14:creationId xmlns:p14="http://schemas.microsoft.com/office/powerpoint/2010/main" val="1392838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defRPr/>
            </a:pPr>
            <a:r>
              <a:rPr lang="en-US" b="1" dirty="0">
                <a:effectLst>
                  <a:outerShdw blurRad="38100" dist="38100" dir="2700000" algn="tl">
                    <a:srgbClr val="666633"/>
                  </a:outerShdw>
                </a:effectLst>
                <a:latin typeface="Times New Roman" charset="0"/>
                <a:cs typeface="Arial" charset="0"/>
              </a:rPr>
              <a:t>Learning to Love Again</a:t>
            </a:r>
          </a:p>
        </p:txBody>
      </p:sp>
      <p:sp>
        <p:nvSpPr>
          <p:cNvPr id="3075" name="Rectangle 3"/>
          <p:cNvSpPr>
            <a:spLocks noGrp="1" noChangeArrowheads="1"/>
          </p:cNvSpPr>
          <p:nvPr>
            <p:ph type="subTitle" idx="1"/>
          </p:nvPr>
        </p:nvSpPr>
        <p:spPr>
          <a:xfrm>
            <a:off x="1371600" y="3733800"/>
            <a:ext cx="6400800" cy="1219200"/>
          </a:xfrm>
        </p:spPr>
        <p:txBody>
          <a:bodyPr/>
          <a:lstStyle/>
          <a:p>
            <a:pPr eaLnBrk="1" hangingPunct="1">
              <a:buFont typeface="Wingdings" charset="0"/>
              <a:buNone/>
              <a:defRPr/>
            </a:pPr>
            <a:r>
              <a:rPr lang="en-US" b="1" dirty="0">
                <a:effectLst>
                  <a:outerShdw blurRad="38100" dist="38100" dir="2700000" algn="tl">
                    <a:srgbClr val="666633"/>
                  </a:outerShdw>
                </a:effectLst>
                <a:latin typeface="Arial" charset="0"/>
                <a:cs typeface="Arial" charset="0"/>
              </a:rPr>
              <a:t>Revelation 2:1-7</a:t>
            </a:r>
          </a:p>
          <a:p>
            <a:pPr eaLnBrk="1" hangingPunct="1">
              <a:defRPr/>
            </a:pPr>
            <a:r>
              <a:rPr lang="en-US" sz="2400" b="1" i="1" dirty="0">
                <a:solidFill>
                  <a:srgbClr val="E5E5FF"/>
                </a:solidFill>
                <a:effectLst>
                  <a:outerShdw blurRad="38100" dist="38100" dir="2700000" algn="tl">
                    <a:srgbClr val="000000"/>
                  </a:outerShdw>
                </a:effectLst>
                <a:latin typeface="Arial" charset="0"/>
                <a:cs typeface="Arial" charset="0"/>
              </a:rPr>
              <a:t>Lewis Winkler</a:t>
            </a:r>
            <a:endParaRPr lang="en-US" b="1" dirty="0">
              <a:effectLst>
                <a:outerShdw blurRad="38100" dist="38100" dir="2700000" algn="tl">
                  <a:srgbClr val="666633"/>
                </a:outerShdw>
              </a:effectLst>
              <a:latin typeface="Arial" charset="0"/>
              <a:cs typeface="Arial" charset="0"/>
            </a:endParaRPr>
          </a:p>
        </p:txBody>
      </p:sp>
      <p:sp>
        <p:nvSpPr>
          <p:cNvPr id="4" name="Text Box 1028"/>
          <p:cNvSpPr txBox="1">
            <a:spLocks noChangeArrowheads="1"/>
          </p:cNvSpPr>
          <p:nvPr/>
        </p:nvSpPr>
        <p:spPr bwMode="auto">
          <a:xfrm>
            <a:off x="0" y="4800600"/>
            <a:ext cx="9144000" cy="966788"/>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Crossroads International Church </a:t>
            </a:r>
            <a:br>
              <a:rPr kumimoji="0" lang="en-US" sz="2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91491"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5951"/>
            <a:ext cx="8153400" cy="624786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fontAlgn="base">
              <a:spcBef>
                <a:spcPct val="50000"/>
              </a:spcBef>
              <a:spcAft>
                <a:spcPct val="0"/>
              </a:spcAft>
            </a:pPr>
            <a:r>
              <a:rPr lang="en-US" sz="4000" i="1" baseline="30000" dirty="0">
                <a:solidFill>
                  <a:srgbClr val="FFFFFF"/>
                </a:solidFill>
                <a:latin typeface="Arial"/>
                <a:cs typeface="Arial"/>
              </a:rPr>
              <a:t> </a:t>
            </a:r>
            <a:r>
              <a:rPr lang="en-US" sz="4000" i="1" dirty="0">
                <a:solidFill>
                  <a:srgbClr val="FFFFFF"/>
                </a:solidFill>
                <a:latin typeface="Arial"/>
                <a:cs typeface="Arial"/>
              </a:rPr>
              <a:t>Nevertheless, I have a few things against you: You have people there who hold to the teaching of Balaam, who taught Balak to entice the Israelites to sin by eating food sacrificed to idols and by committing sexual immorality. </a:t>
            </a:r>
            <a:r>
              <a:rPr lang="en-US" sz="4000" i="1" baseline="30000" dirty="0">
                <a:solidFill>
                  <a:srgbClr val="FFFFFF"/>
                </a:solidFill>
                <a:latin typeface="Arial"/>
                <a:cs typeface="Arial"/>
              </a:rPr>
              <a:t> </a:t>
            </a:r>
            <a:r>
              <a:rPr lang="en-US" sz="4000" i="1" dirty="0">
                <a:solidFill>
                  <a:srgbClr val="FFFFFF"/>
                </a:solidFill>
                <a:latin typeface="Arial"/>
                <a:cs typeface="Arial"/>
              </a:rPr>
              <a:t>Likewise you also have those who hold to the teaching of the Nicolaitans. </a:t>
            </a:r>
            <a:r>
              <a:rPr lang="en-US" sz="4000" i="1" baseline="30000" dirty="0">
                <a:solidFill>
                  <a:srgbClr val="FFFFFF"/>
                </a:solidFill>
                <a:latin typeface="Arial"/>
                <a:cs typeface="Arial"/>
              </a:rPr>
              <a:t> </a:t>
            </a:r>
            <a:endParaRPr lang="en-US" sz="4000" i="1" dirty="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Revelation 2:14-15</a:t>
            </a:r>
          </a:p>
        </p:txBody>
      </p:sp>
      <p:sp>
        <p:nvSpPr>
          <p:cNvPr id="6"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354</a:t>
            </a:r>
          </a:p>
        </p:txBody>
      </p:sp>
    </p:spTree>
    <p:extLst>
      <p:ext uri="{BB962C8B-B14F-4D97-AF65-F5344CB8AC3E}">
        <p14:creationId xmlns:p14="http://schemas.microsoft.com/office/powerpoint/2010/main" val="340358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0999" y="399211"/>
            <a:ext cx="8565647"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en-US" sz="4000" b="1" i="1" dirty="0">
                <a:solidFill>
                  <a:srgbClr val="FFFFFF"/>
                </a:solidFill>
                <a:latin typeface="Arial"/>
                <a:ea typeface="Times New Roman" charset="0"/>
                <a:cs typeface="Arial"/>
              </a:rPr>
              <a:t>They have left the straight way and wandered off to follow the way of Balaam son of </a:t>
            </a:r>
            <a:r>
              <a:rPr lang="en-US" sz="4000" b="1" i="1" dirty="0" err="1">
                <a:solidFill>
                  <a:srgbClr val="FFFFFF"/>
                </a:solidFill>
                <a:latin typeface="Arial"/>
                <a:ea typeface="Times New Roman" charset="0"/>
                <a:cs typeface="Arial"/>
              </a:rPr>
              <a:t>Beor</a:t>
            </a:r>
            <a:r>
              <a:rPr lang="en-US" sz="40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fr-FR" sz="4000" b="1" i="1" dirty="0">
                <a:solidFill>
                  <a:srgbClr val="FFFFFF"/>
                </a:solidFill>
                <a:latin typeface="Arial"/>
                <a:ea typeface="Times New Roman" charset="0"/>
                <a:cs typeface="Arial"/>
              </a:rPr>
              <a:t>'</a:t>
            </a:r>
            <a:r>
              <a:rPr lang="en-US" sz="4000" b="1" i="1" dirty="0">
                <a:solidFill>
                  <a:srgbClr val="FFFFFF"/>
                </a:solidFill>
                <a:latin typeface="Arial"/>
                <a:ea typeface="Times New Roman" charset="0"/>
                <a:cs typeface="Arial"/>
              </a:rPr>
              <a:t>s voice and restrained the prophet</a:t>
            </a:r>
            <a:r>
              <a:rPr lang="fr-FR" sz="4000" b="1" i="1" dirty="0">
                <a:solidFill>
                  <a:srgbClr val="FFFFFF"/>
                </a:solidFill>
                <a:latin typeface="Arial"/>
                <a:ea typeface="Times New Roman" charset="0"/>
                <a:cs typeface="Arial"/>
              </a:rPr>
              <a:t>'</a:t>
            </a:r>
            <a:r>
              <a:rPr lang="en-US" sz="4000" b="1" i="1" dirty="0">
                <a:solidFill>
                  <a:srgbClr val="FFFFFF"/>
                </a:solidFill>
                <a:latin typeface="Arial"/>
                <a:ea typeface="Times New Roman" charset="0"/>
                <a:cs typeface="Arial"/>
              </a:rPr>
              <a:t>s madness. </a:t>
            </a: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 2 Peter 2:15-16 (NIV)</a:t>
            </a:r>
          </a:p>
        </p:txBody>
      </p:sp>
      <p:sp>
        <p:nvSpPr>
          <p:cNvPr id="6"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354</a:t>
            </a:r>
          </a:p>
        </p:txBody>
      </p:sp>
    </p:spTree>
    <p:extLst>
      <p:ext uri="{BB962C8B-B14F-4D97-AF65-F5344CB8AC3E}">
        <p14:creationId xmlns:p14="http://schemas.microsoft.com/office/powerpoint/2010/main" val="3249087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40934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fontAlgn="base">
              <a:spcBef>
                <a:spcPct val="50000"/>
              </a:spcBef>
              <a:spcAft>
                <a:spcPct val="0"/>
              </a:spcAft>
            </a:pPr>
            <a:r>
              <a:rPr lang="en-US" sz="4000" i="1" dirty="0">
                <a:solidFill>
                  <a:srgbClr val="FFFFFF"/>
                </a:solidFill>
                <a:latin typeface="Arial"/>
                <a:cs typeface="Arial"/>
              </a:rPr>
              <a:t>Woe to them! They have taken the way of Cain; they have rushed for profit into Balaam</a:t>
            </a:r>
            <a:r>
              <a:rPr lang="fr-FR" altLang="ja-JP" sz="4000" i="1" dirty="0">
                <a:solidFill>
                  <a:srgbClr val="FFFFFF"/>
                </a:solidFill>
                <a:latin typeface="Arial"/>
                <a:cs typeface="Arial"/>
              </a:rPr>
              <a:t>'</a:t>
            </a:r>
            <a:r>
              <a:rPr lang="en-US" sz="4000" i="1" dirty="0">
                <a:solidFill>
                  <a:srgbClr val="FFFFFF"/>
                </a:solidFill>
                <a:latin typeface="Arial"/>
                <a:cs typeface="Arial"/>
              </a:rPr>
              <a:t>s error; they have been destroyed in </a:t>
            </a:r>
            <a:r>
              <a:rPr lang="en-US" sz="4000" i="1" dirty="0" err="1">
                <a:solidFill>
                  <a:srgbClr val="FFFFFF"/>
                </a:solidFill>
                <a:latin typeface="Arial"/>
                <a:cs typeface="Arial"/>
              </a:rPr>
              <a:t>Korah</a:t>
            </a:r>
            <a:r>
              <a:rPr lang="fr-FR" altLang="ja-JP" sz="4000" i="1" dirty="0">
                <a:solidFill>
                  <a:srgbClr val="FFFFFF"/>
                </a:solidFill>
                <a:latin typeface="Arial"/>
                <a:cs typeface="Arial"/>
              </a:rPr>
              <a:t>'</a:t>
            </a:r>
            <a:r>
              <a:rPr lang="en-US" sz="4000" i="1" dirty="0">
                <a:solidFill>
                  <a:srgbClr val="FFFFFF"/>
                </a:solidFill>
                <a:latin typeface="Arial"/>
                <a:cs typeface="Arial"/>
              </a:rPr>
              <a:t>s rebellion. </a:t>
            </a:r>
          </a:p>
          <a:p>
            <a:pPr defTabSz="914400" fontAlgn="base">
              <a:spcBef>
                <a:spcPct val="50000"/>
              </a:spcBef>
              <a:spcAft>
                <a:spcPct val="0"/>
              </a:spcAft>
            </a:pPr>
            <a:endParaRPr lang="en-US" sz="40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Jude 11 (NIV)</a:t>
            </a:r>
          </a:p>
        </p:txBody>
      </p:sp>
      <p:sp>
        <p:nvSpPr>
          <p:cNvPr id="6"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354</a:t>
            </a:r>
          </a:p>
        </p:txBody>
      </p:sp>
    </p:spTree>
    <p:extLst>
      <p:ext uri="{BB962C8B-B14F-4D97-AF65-F5344CB8AC3E}">
        <p14:creationId xmlns:p14="http://schemas.microsoft.com/office/powerpoint/2010/main" val="2070620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a:ea typeface="ＭＳ Ｐゴシック" charset="0"/>
                <a:cs typeface="Arial"/>
              </a:rPr>
              <a:t>Transjordan Events</a:t>
            </a:r>
          </a:p>
        </p:txBody>
      </p:sp>
      <p:pic>
        <p:nvPicPr>
          <p:cNvPr id="19763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97636" name="Text Box 5"/>
          <p:cNvSpPr txBox="1">
            <a:spLocks noChangeArrowheads="1"/>
          </p:cNvSpPr>
          <p:nvPr/>
        </p:nvSpPr>
        <p:spPr bwMode="auto">
          <a:xfrm>
            <a:off x="7469008" y="76200"/>
            <a:ext cx="167499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r" defTabSz="914400" eaLnBrk="0" fontAlgn="base" hangingPunct="0">
              <a:spcBef>
                <a:spcPct val="0"/>
              </a:spcBef>
              <a:spcAft>
                <a:spcPct val="0"/>
              </a:spcAft>
            </a:pPr>
            <a:r>
              <a:rPr lang="en-US" dirty="0">
                <a:solidFill>
                  <a:srgbClr val="FFFFFF"/>
                </a:solidFill>
                <a:latin typeface="Arial"/>
                <a:cs typeface="Arial"/>
              </a:rPr>
              <a:t>OTS 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Victory over </a:t>
            </a:r>
            <a:r>
              <a:rPr kumimoji="1" lang="en-US" sz="3200" b="1" dirty="0" err="1">
                <a:solidFill>
                  <a:srgbClr val="FFFFFF"/>
                </a:solidFill>
                <a:latin typeface="Arial"/>
                <a:ea typeface="ＭＳ Ｐゴシック" charset="0"/>
                <a:cs typeface="Arial"/>
              </a:rPr>
              <a:t>Sihon</a:t>
            </a:r>
            <a:r>
              <a:rPr kumimoji="1" lang="en-US" sz="3200" b="1" dirty="0">
                <a:solidFill>
                  <a:srgbClr val="FFFFFF"/>
                </a:solidFill>
                <a:latin typeface="Arial"/>
                <a:ea typeface="ＭＳ Ｐゴシック" charset="0"/>
                <a:cs typeface="Arial"/>
              </a:rPr>
              <a:t> and </a:t>
            </a:r>
            <a:r>
              <a:rPr kumimoji="1" lang="en-US" sz="3200" b="1" dirty="0" err="1">
                <a:solidFill>
                  <a:srgbClr val="FFFFFF"/>
                </a:solidFill>
                <a:latin typeface="Arial"/>
                <a:ea typeface="ＭＳ Ｐゴシック" charset="0"/>
                <a:cs typeface="Arial"/>
              </a:rPr>
              <a:t>Og</a:t>
            </a:r>
            <a:r>
              <a:rPr kumimoji="1" lang="en-US" sz="3200" b="1" dirty="0">
                <a:solidFill>
                  <a:srgbClr val="FFFFFF"/>
                </a:solidFill>
                <a:latin typeface="Arial"/>
                <a:ea typeface="ＭＳ Ｐゴシック" charset="0"/>
                <a:cs typeface="Arial"/>
              </a:rPr>
              <a:t> (Num. 21)</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a:ea typeface="ＭＳ Ｐゴシック" charset="0"/>
                <a:cs typeface="Arial"/>
              </a:rPr>
              <a:t>Balak fails to turn God against Israel–blessing by Balaam (Num. 22-24)</a:t>
            </a:r>
          </a:p>
          <a:p>
            <a:pPr marL="342900" indent="-342900" defTabSz="914400" fontAlgn="base">
              <a:lnSpc>
                <a:spcPct val="90000"/>
              </a:lnSpc>
              <a:spcBef>
                <a:spcPct val="20000"/>
              </a:spcBef>
              <a:spcAft>
                <a:spcPct val="0"/>
              </a:spcAft>
              <a:buFontTx/>
              <a:buChar char="•"/>
            </a:pPr>
            <a:r>
              <a:rPr kumimoji="1" lang="en-US" sz="3200" b="1" dirty="0">
                <a:solidFill>
                  <a:srgbClr val="FFFF00"/>
                </a:solidFill>
                <a:latin typeface="Arial"/>
                <a:ea typeface="ＭＳ Ｐゴシック" charset="0"/>
                <a:cs typeface="Arial"/>
              </a:rPr>
              <a:t>Balak succeeds to turn Israel against God by immorality at Beth </a:t>
            </a:r>
            <a:r>
              <a:rPr kumimoji="1" lang="en-US" sz="3200" b="1" dirty="0" err="1">
                <a:solidFill>
                  <a:srgbClr val="FFFF00"/>
                </a:solidFill>
                <a:latin typeface="Arial"/>
                <a:ea typeface="ＭＳ Ｐゴシック" charset="0"/>
                <a:cs typeface="Arial"/>
              </a:rPr>
              <a:t>Peor</a:t>
            </a:r>
            <a:r>
              <a:rPr kumimoji="1" lang="en-US" sz="3200" b="1" dirty="0">
                <a:solidFill>
                  <a:srgbClr val="FFFF00"/>
                </a:solidFill>
                <a:latin typeface="Arial"/>
                <a:ea typeface="ＭＳ Ｐゴシック" charset="0"/>
                <a:cs typeface="Arial"/>
              </a:rPr>
              <a:t> (Num. 25)</a:t>
            </a:r>
          </a:p>
        </p:txBody>
      </p:sp>
    </p:spTree>
    <p:extLst>
      <p:ext uri="{BB962C8B-B14F-4D97-AF65-F5344CB8AC3E}">
        <p14:creationId xmlns:p14="http://schemas.microsoft.com/office/powerpoint/2010/main" val="1414174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ctrTitle"/>
          </p:nvPr>
        </p:nvSpPr>
        <p:spPr>
          <a:xfrm>
            <a:off x="304800" y="762000"/>
            <a:ext cx="8839200" cy="1371600"/>
          </a:xfrm>
        </p:spPr>
        <p:txBody>
          <a:bodyPr/>
          <a:lstStyle/>
          <a:p>
            <a:r>
              <a:rPr lang="en-US" b="1">
                <a:latin typeface="Arial" charset="0"/>
                <a:ea typeface="ＭＳ Ｐゴシック" charset="0"/>
                <a:cs typeface="Arial" charset="0"/>
              </a:rPr>
              <a:t>Some of their members held to the doctrine of the Nicolaitans</a:t>
            </a:r>
          </a:p>
        </p:txBody>
      </p:sp>
      <p:sp>
        <p:nvSpPr>
          <p:cNvPr id="31746" name="Rectangle 3"/>
          <p:cNvSpPr>
            <a:spLocks noGrp="1" noChangeArrowheads="1"/>
          </p:cNvSpPr>
          <p:nvPr>
            <p:ph type="subTitle" idx="1"/>
          </p:nvPr>
        </p:nvSpPr>
        <p:spPr>
          <a:xfrm>
            <a:off x="838200" y="3886200"/>
            <a:ext cx="7696200" cy="1752600"/>
          </a:xfrm>
        </p:spPr>
        <p:txBody>
          <a:bodyPr/>
          <a:lstStyle/>
          <a:p>
            <a:r>
              <a:rPr lang="en-US" altLang="ja-JP" sz="2800" b="1">
                <a:latin typeface="Arial" charset="0"/>
                <a:ea typeface="ＭＳ Ｐゴシック" charset="0"/>
                <a:cs typeface="Arial" charset="0"/>
              </a:rPr>
              <a:t>2:15 "Likewise you also have those who hold to the teaching of the Nicolaitans."</a:t>
            </a:r>
          </a:p>
          <a:p>
            <a:endParaRPr lang="en-US" sz="2800" b="1">
              <a:latin typeface="Arial" charset="0"/>
              <a:ea typeface="ＭＳ Ｐゴシック" charset="0"/>
              <a:cs typeface="Arial" charset="0"/>
            </a:endParaRPr>
          </a:p>
        </p:txBody>
      </p:sp>
    </p:spTree>
    <p:extLst>
      <p:ext uri="{BB962C8B-B14F-4D97-AF65-F5344CB8AC3E}">
        <p14:creationId xmlns:p14="http://schemas.microsoft.com/office/powerpoint/2010/main" val="2199898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457200" y="1341438"/>
            <a:ext cx="8488363" cy="1143000"/>
          </a:xfrm>
        </p:spPr>
        <p:txBody>
          <a:bodyPr/>
          <a:lstStyle/>
          <a:p>
            <a:r>
              <a:rPr lang="en-US" b="1">
                <a:latin typeface="Arial" charset="0"/>
                <a:ea typeface="ＭＳ Ｐゴシック" charset="0"/>
              </a:rPr>
              <a:t>Christ</a:t>
            </a:r>
            <a:r>
              <a:rPr lang="fr-FR" b="1">
                <a:latin typeface="Arial" charset="0"/>
                <a:ea typeface="ＭＳ Ｐゴシック" charset="0"/>
              </a:rPr>
              <a:t>'</a:t>
            </a:r>
            <a:r>
              <a:rPr lang="en-US" b="1">
                <a:latin typeface="Arial" charset="0"/>
                <a:ea typeface="ＭＳ Ｐゴシック" charset="0"/>
              </a:rPr>
              <a:t>s Correction</a:t>
            </a:r>
            <a:endParaRPr lang="en-US" b="1">
              <a:latin typeface="Times New Roman" charset="0"/>
              <a:ea typeface="ＭＳ Ｐゴシック" charset="0"/>
            </a:endParaRPr>
          </a:p>
        </p:txBody>
      </p:sp>
      <p:sp>
        <p:nvSpPr>
          <p:cNvPr id="32770" name="Rectangle 3"/>
          <p:cNvSpPr>
            <a:spLocks noGrp="1" noChangeArrowheads="1"/>
          </p:cNvSpPr>
          <p:nvPr>
            <p:ph type="subTitle" idx="1"/>
          </p:nvPr>
        </p:nvSpPr>
        <p:spPr>
          <a:xfrm>
            <a:off x="152400" y="3581400"/>
            <a:ext cx="9067800" cy="3200400"/>
          </a:xfrm>
        </p:spPr>
        <p:txBody>
          <a:bodyPr/>
          <a:lstStyle/>
          <a:p>
            <a:r>
              <a:rPr lang="en-US" altLang="ja-JP" sz="2800" b="1" dirty="0">
                <a:latin typeface="Arial" charset="0"/>
                <a:ea typeface="ＭＳ Ｐゴシック" charset="0"/>
              </a:rPr>
              <a:t>2:16  "Repent therefore! Otherwise, I will soon come to you and will fight against them with the sword of my mouth. </a:t>
            </a:r>
            <a:r>
              <a:rPr lang="en-US" altLang="ja-JP" sz="2800" b="1" baseline="30000" dirty="0">
                <a:latin typeface="Arial" charset="0"/>
                <a:ea typeface="ＭＳ Ｐゴシック" charset="0"/>
              </a:rPr>
              <a:t>17</a:t>
            </a:r>
            <a:r>
              <a:rPr lang="en-US" altLang="ja-JP" sz="2800" b="1" dirty="0">
                <a:latin typeface="Arial" charset="0"/>
                <a:ea typeface="ＭＳ Ｐゴシック" charset="0"/>
              </a:rPr>
              <a:t>He who has an ear, let him hear what the Spirit says to the churches. To him who overcomes, I will give some of the hidden manna. I will also give him a white stone with a new name written on it, known only to him who receives it."</a:t>
            </a:r>
            <a:endParaRPr lang="en-US" sz="2800" b="1" dirty="0">
              <a:latin typeface="Arial" charset="0"/>
              <a:ea typeface="ＭＳ Ｐゴシック" charset="0"/>
            </a:endParaRPr>
          </a:p>
        </p:txBody>
      </p:sp>
    </p:spTree>
    <p:extLst>
      <p:ext uri="{BB962C8B-B14F-4D97-AF65-F5344CB8AC3E}">
        <p14:creationId xmlns:p14="http://schemas.microsoft.com/office/powerpoint/2010/main" val="3317692195"/>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p:txBody>
          <a:bodyPr/>
          <a:lstStyle/>
          <a:p>
            <a:r>
              <a:rPr lang="en-US" b="1">
                <a:solidFill>
                  <a:srgbClr val="FFFF00"/>
                </a:solidFill>
                <a:latin typeface="Arial" charset="0"/>
                <a:ea typeface="ＭＳ Ｐゴシック" charset="0"/>
              </a:rPr>
              <a:t>Repent...</a:t>
            </a:r>
            <a:endParaRPr lang="en-US">
              <a:solidFill>
                <a:srgbClr val="FFFF00"/>
              </a:solidFill>
              <a:latin typeface="Times New Roman" charset="0"/>
              <a:ea typeface="ＭＳ Ｐゴシック" charset="0"/>
            </a:endParaRPr>
          </a:p>
        </p:txBody>
      </p:sp>
      <p:sp>
        <p:nvSpPr>
          <p:cNvPr id="33794" name="Rectangle 3"/>
          <p:cNvSpPr>
            <a:spLocks noGrp="1" noChangeArrowheads="1"/>
          </p:cNvSpPr>
          <p:nvPr>
            <p:ph type="subTitle" idx="1"/>
          </p:nvPr>
        </p:nvSpPr>
        <p:spPr>
          <a:xfrm>
            <a:off x="1066800" y="3886200"/>
            <a:ext cx="7391400" cy="1752600"/>
          </a:xfrm>
        </p:spPr>
        <p:txBody>
          <a:bodyPr/>
          <a:lstStyle/>
          <a:p>
            <a:r>
              <a:rPr lang="en-US" altLang="ja-JP" sz="2800" b="1">
                <a:latin typeface="Arial" charset="0"/>
                <a:ea typeface="ＭＳ Ｐゴシック" charset="0"/>
              </a:rPr>
              <a:t>2:16  "Repent therefore! Otherwise, I will soon come to you and will fight against them with the sword of my mouth." </a:t>
            </a:r>
            <a:endParaRPr lang="en-US" sz="2800" b="1">
              <a:latin typeface="Arial" charset="0"/>
              <a:ea typeface="ＭＳ Ｐゴシック" charset="0"/>
            </a:endParaRPr>
          </a:p>
        </p:txBody>
      </p:sp>
    </p:spTree>
    <p:extLst>
      <p:ext uri="{BB962C8B-B14F-4D97-AF65-F5344CB8AC3E}">
        <p14:creationId xmlns:p14="http://schemas.microsoft.com/office/powerpoint/2010/main" val="2830118958"/>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ctrTitle"/>
          </p:nvPr>
        </p:nvSpPr>
        <p:spPr/>
        <p:txBody>
          <a:bodyPr/>
          <a:lstStyle/>
          <a:p>
            <a:r>
              <a:rPr lang="en-US" b="1">
                <a:latin typeface="Arial" charset="0"/>
                <a:ea typeface="ＭＳ Ｐゴシック" charset="0"/>
              </a:rPr>
              <a:t>Receive…</a:t>
            </a:r>
            <a:endParaRPr lang="en-US" b="1">
              <a:latin typeface="Times New Roman" charset="0"/>
              <a:ea typeface="ＭＳ Ｐゴシック" charset="0"/>
            </a:endParaRPr>
          </a:p>
        </p:txBody>
      </p:sp>
      <p:sp>
        <p:nvSpPr>
          <p:cNvPr id="34818" name="Rectangle 3"/>
          <p:cNvSpPr>
            <a:spLocks noGrp="1" noChangeArrowheads="1"/>
          </p:cNvSpPr>
          <p:nvPr>
            <p:ph type="subTitle" idx="1"/>
          </p:nvPr>
        </p:nvSpPr>
        <p:spPr>
          <a:xfrm>
            <a:off x="381000" y="3886200"/>
            <a:ext cx="8686800" cy="2590800"/>
          </a:xfrm>
        </p:spPr>
        <p:txBody>
          <a:bodyPr/>
          <a:lstStyle/>
          <a:p>
            <a:r>
              <a:rPr lang="en-US" altLang="ja-JP" sz="2800" b="1">
                <a:latin typeface="Arial" charset="0"/>
                <a:ea typeface="ＭＳ Ｐゴシック" charset="0"/>
              </a:rPr>
              <a:t>2:17  "He who has an ear, let him hear what the Spirit says to the churches. To him who overcomes, I will give some of the hidden manna. I will also give him a white stone with a new name written on it, known only to him who receives it."</a:t>
            </a:r>
            <a:endParaRPr lang="en-US" sz="2800" b="1">
              <a:latin typeface="Times New Roman" charset="0"/>
              <a:ea typeface="ＭＳ Ｐゴシック" charset="0"/>
            </a:endParaRPr>
          </a:p>
        </p:txBody>
      </p:sp>
    </p:spTree>
    <p:extLst>
      <p:ext uri="{BB962C8B-B14F-4D97-AF65-F5344CB8AC3E}">
        <p14:creationId xmlns:p14="http://schemas.microsoft.com/office/powerpoint/2010/main" val="702137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p:txBody>
          <a:bodyPr/>
          <a:lstStyle/>
          <a:p>
            <a:r>
              <a:rPr lang="en-US">
                <a:latin typeface="Arial" charset="0"/>
                <a:ea typeface="ＭＳ Ｐゴシック" charset="0"/>
              </a:rPr>
              <a:t>Receive… The Bread of Life</a:t>
            </a:r>
            <a:r>
              <a:rPr lang="en-US">
                <a:latin typeface="Times New Roman" charset="0"/>
                <a:ea typeface="ＭＳ Ｐゴシック" charset="0"/>
              </a:rPr>
              <a:t> </a:t>
            </a:r>
          </a:p>
        </p:txBody>
      </p:sp>
      <p:sp>
        <p:nvSpPr>
          <p:cNvPr id="35842" name="Rectangle 3"/>
          <p:cNvSpPr>
            <a:spLocks noGrp="1" noChangeArrowheads="1"/>
          </p:cNvSpPr>
          <p:nvPr>
            <p:ph type="subTitle" idx="1"/>
          </p:nvPr>
        </p:nvSpPr>
        <p:spPr>
          <a:xfrm>
            <a:off x="990600" y="4038600"/>
            <a:ext cx="7543800" cy="1752600"/>
          </a:xfrm>
        </p:spPr>
        <p:txBody>
          <a:bodyPr/>
          <a:lstStyle/>
          <a:p>
            <a:pPr algn="ctr"/>
            <a:r>
              <a:rPr lang="en-US" altLang="ja-JP" b="1">
                <a:latin typeface="Arial" charset="0"/>
                <a:ea typeface="ＭＳ Ｐゴシック" charset="0"/>
                <a:cs typeface="Arial" charset="0"/>
              </a:rPr>
              <a:t>"To him who overcomes, I will give some of the hidden manna" </a:t>
            </a:r>
            <a:br>
              <a:rPr lang="en-US" altLang="ja-JP" b="1">
                <a:latin typeface="Arial" charset="0"/>
                <a:ea typeface="ＭＳ Ｐゴシック" charset="0"/>
                <a:cs typeface="Arial" charset="0"/>
              </a:rPr>
            </a:br>
            <a:r>
              <a:rPr lang="en-US" altLang="ja-JP" b="1">
                <a:latin typeface="Arial" charset="0"/>
                <a:ea typeface="ＭＳ Ｐゴシック" charset="0"/>
                <a:cs typeface="Arial" charset="0"/>
              </a:rPr>
              <a:t>(</a:t>
            </a:r>
            <a:r>
              <a:rPr lang="en-US" b="1">
                <a:latin typeface="Arial" charset="0"/>
                <a:ea typeface="ＭＳ Ｐゴシック" charset="0"/>
                <a:cs typeface="Arial" charset="0"/>
              </a:rPr>
              <a:t>2:17a)</a:t>
            </a:r>
          </a:p>
        </p:txBody>
      </p:sp>
    </p:spTree>
    <p:extLst>
      <p:ext uri="{BB962C8B-B14F-4D97-AF65-F5344CB8AC3E}">
        <p14:creationId xmlns:p14="http://schemas.microsoft.com/office/powerpoint/2010/main" val="3808546796"/>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1059564"/>
            <a:ext cx="7543800" cy="5632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defRPr/>
            </a:pPr>
            <a:r>
              <a:rPr lang="en-US" sz="2400" b="1" dirty="0">
                <a:solidFill>
                  <a:srgbClr val="000000"/>
                </a:solidFill>
                <a:latin typeface="Arial" charset="0"/>
                <a:ea typeface="ＭＳ Ｐゴシック" charset="0"/>
                <a:cs typeface="ＭＳ Ｐゴシック" charset="0"/>
              </a:rPr>
              <a:t>	So they asked him, </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What miraculous sign then will you give that we may see it and believe you?  What will you do?  Our forefathers ate the manna in the desert; as it is written: </a:t>
            </a:r>
            <a:r>
              <a:rPr lang="fr-FR"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He gave them bread from heaven to eat.</a:t>
            </a:r>
            <a:r>
              <a:rPr lang="fr-FR" altLang="ja-JP" sz="2400" b="1" dirty="0">
                <a:solidFill>
                  <a:srgbClr val="000000"/>
                </a:solidFill>
                <a:latin typeface="Arial"/>
                <a:ea typeface="ＭＳ Ｐゴシック" charset="0"/>
                <a:cs typeface="ＭＳ Ｐゴシック" charset="0"/>
              </a:rPr>
              <a:t>'</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defRPr/>
            </a:pPr>
            <a:r>
              <a:rPr lang="en-US" sz="2400" b="1" dirty="0">
                <a:solidFill>
                  <a:srgbClr val="000000"/>
                </a:solidFill>
                <a:latin typeface="Arial" charset="0"/>
                <a:ea typeface="ＭＳ Ｐゴシック" charset="0"/>
                <a:cs typeface="ＭＳ Ｐゴシック" charset="0"/>
              </a:rPr>
              <a:t>	Jesus said to them, </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I tell you the truth, it is not Moses who has given you bread from heaven, but it is my Father who gives you the true bread from heaven.  For the bread of God is he who comes down from heaven and gives life to the world.</a:t>
            </a:r>
            <a:r>
              <a:rPr lang="en-US" altLang="ja-JP" sz="2400" b="1" dirty="0">
                <a:solidFill>
                  <a:srgbClr val="000000"/>
                </a:solidFill>
                <a:latin typeface="Arial"/>
                <a:ea typeface="ＭＳ Ｐゴシック" charset="0"/>
                <a:cs typeface="ＭＳ Ｐゴシック" charset="0"/>
              </a:rPr>
              <a:t>"</a:t>
            </a:r>
            <a:endParaRPr lang="en-US" sz="2400" b="1"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defRPr/>
            </a:pPr>
            <a:r>
              <a:rPr lang="en-US" sz="2400" b="1" dirty="0">
                <a:solidFill>
                  <a:srgbClr val="000000"/>
                </a:solidFill>
                <a:latin typeface="Arial" charset="0"/>
                <a:ea typeface="ＭＳ Ｐゴシック" charset="0"/>
                <a:cs typeface="ＭＳ Ｐゴシック" charset="0"/>
              </a:rPr>
              <a:t>	</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Sir,</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 they said, </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from now on give us this bread.</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  </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Then Jesus declared, </a:t>
            </a:r>
            <a:r>
              <a:rPr lang="en-US" altLang="ja-JP" sz="2400" b="1" dirty="0">
                <a:solidFill>
                  <a:srgbClr val="000000"/>
                </a:solidFill>
                <a:latin typeface="Arial"/>
                <a:ea typeface="ＭＳ Ｐゴシック" charset="0"/>
                <a:cs typeface="ＭＳ Ｐゴシック" charset="0"/>
              </a:rPr>
              <a:t>"</a:t>
            </a:r>
            <a:r>
              <a:rPr lang="en-US" sz="2400" b="1" dirty="0">
                <a:solidFill>
                  <a:srgbClr val="000000"/>
                </a:solidFill>
                <a:latin typeface="Arial" charset="0"/>
                <a:ea typeface="ＭＳ Ｐゴシック" charset="0"/>
                <a:cs typeface="ＭＳ Ｐゴシック" charset="0"/>
              </a:rPr>
              <a:t>I am the bread of life.  He who comes to me will never go hungry, and he who believes in me will never be thirsty.</a:t>
            </a:r>
            <a:r>
              <a:rPr lang="en-US" altLang="ja-JP" sz="2400" b="1" dirty="0">
                <a:solidFill>
                  <a:srgbClr val="000000"/>
                </a:solidFill>
                <a:latin typeface="Arial"/>
                <a:ea typeface="ＭＳ Ｐゴシック" charset="0"/>
                <a:cs typeface="ＭＳ Ｐゴシック" charset="0"/>
              </a:rPr>
              <a:t>"</a:t>
            </a:r>
            <a:endParaRPr lang="en-US" sz="2400" b="1" i="1" dirty="0">
              <a:solidFill>
                <a:srgbClr val="000000"/>
              </a:solidFill>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1219200" y="99037"/>
            <a:ext cx="7772400" cy="698689"/>
          </a:xfrm>
          <a:solidFill>
            <a:srgbClr val="000090"/>
          </a:solidFill>
        </p:spPr>
        <p:txBody>
          <a:bodyPr/>
          <a:lstStyle/>
          <a:p>
            <a:pPr algn="ctr"/>
            <a:r>
              <a:rPr lang="en-US" sz="3600" b="1" kern="1200" dirty="0">
                <a:solidFill>
                  <a:srgbClr val="FFFFFF"/>
                </a:solidFill>
                <a:effectLst/>
                <a:latin typeface="Arial"/>
                <a:ea typeface="ＭＳ Ｐゴシック"/>
                <a:cs typeface="ＭＳ Ｐゴシック"/>
              </a:rPr>
              <a:t>John 6:30-35</a:t>
            </a:r>
            <a:endParaRPr lang="en-US" sz="6000" dirty="0">
              <a:solidFill>
                <a:srgbClr val="FFFFFF"/>
              </a:solidFill>
            </a:endParaRPr>
          </a:p>
        </p:txBody>
      </p:sp>
    </p:spTree>
    <p:extLst>
      <p:ext uri="{BB962C8B-B14F-4D97-AF65-F5344CB8AC3E}">
        <p14:creationId xmlns:p14="http://schemas.microsoft.com/office/powerpoint/2010/main" val="1138324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0" y="5357813"/>
            <a:ext cx="9144000" cy="1355725"/>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rotWithShape="0">
              <a:srgbClr val="000000">
                <a:alpha val="42999"/>
              </a:srgbClr>
            </a:outerShdw>
          </a:effectLst>
        </p:spPr>
        <p:txBody>
          <a:bodyPr/>
          <a:lstStyle/>
          <a:p>
            <a:pPr eaLnBrk="1" hangingPunct="1">
              <a:defRPr/>
            </a:pPr>
            <a:r>
              <a:rPr lang="en-US" sz="8000" dirty="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8676" name="Picture 1" descr="Rev 2-3 Buildings of 7 Churches.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7735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028"/>
          <p:cNvSpPr txBox="1">
            <a:spLocks noChangeArrowheads="1"/>
          </p:cNvSpPr>
          <p:nvPr/>
        </p:nvSpPr>
        <p:spPr bwMode="auto">
          <a:xfrm>
            <a:off x="5867400" y="3046413"/>
            <a:ext cx="2819400" cy="458787"/>
          </a:xfrm>
          <a:prstGeom prst="rect">
            <a:avLst/>
          </a:prstGeom>
          <a:solidFill>
            <a:srgbClr val="800000"/>
          </a:solidFill>
          <a:ln w="9525">
            <a:noFill/>
            <a:miter lim="800000"/>
            <a:headEnd/>
            <a:tailEnd/>
          </a:ln>
          <a:effectLst/>
        </p:spPr>
        <p:txBody>
          <a:bodyPr anchor="ctr"/>
          <a:lstStyle>
            <a:lvl1pPr eaLnBrk="0" hangingPunct="0">
              <a:defRPr>
                <a:solidFill>
                  <a:schemeClr val="tx1"/>
                </a:solidFill>
                <a:latin typeface="Arial" charset="0"/>
                <a:ea typeface="ＭＳ Ｐゴシック" charset="0"/>
                <a:cs typeface="Arial" charset="0"/>
              </a:defRPr>
            </a:lvl1pPr>
            <a:lvl2pPr marL="37931725" indent="-37474525"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MS PGothic" charset="0"/>
                <a:cs typeface="MS PGothic" charset="0"/>
              </a:rPr>
              <a:t>Learning to Love Again</a:t>
            </a:r>
          </a:p>
        </p:txBody>
      </p:sp>
      <p:sp>
        <p:nvSpPr>
          <p:cNvPr id="7" name="Text Box 1028"/>
          <p:cNvSpPr txBox="1">
            <a:spLocks noChangeArrowheads="1"/>
          </p:cNvSpPr>
          <p:nvPr/>
        </p:nvSpPr>
        <p:spPr bwMode="auto">
          <a:xfrm>
            <a:off x="1" y="685950"/>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The Seven Churches of Revelation</a:t>
            </a:r>
          </a:p>
        </p:txBody>
      </p:sp>
    </p:spTree>
  </p:cSld>
  <p:clrMapOvr>
    <a:overrideClrMapping bg1="lt1" tx1="dk1" bg2="lt2" tx2="dk2" accent1="accent1" accent2="accent2" accent3="accent3" accent4="accent4" accent5="accent5" accent6="accent6" hlink="hlink" folHlink="folHlink"/>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228600" y="1341438"/>
            <a:ext cx="8716963" cy="1143000"/>
          </a:xfrm>
        </p:spPr>
        <p:txBody>
          <a:bodyPr/>
          <a:lstStyle/>
          <a:p>
            <a:pPr algn="ctr"/>
            <a:r>
              <a:rPr lang="en-US" dirty="0">
                <a:latin typeface="Arial" charset="0"/>
                <a:ea typeface="ＭＳ Ｐゴシック" charset="0"/>
              </a:rPr>
              <a:t>Receive… Eternal Life</a:t>
            </a:r>
            <a:endParaRPr lang="en-US" dirty="0">
              <a:latin typeface="Times New Roman" charset="0"/>
              <a:ea typeface="ＭＳ Ｐゴシック" charset="0"/>
            </a:endParaRPr>
          </a:p>
        </p:txBody>
      </p:sp>
      <p:sp>
        <p:nvSpPr>
          <p:cNvPr id="37890" name="Rectangle 3"/>
          <p:cNvSpPr>
            <a:spLocks noGrp="1" noChangeArrowheads="1"/>
          </p:cNvSpPr>
          <p:nvPr>
            <p:ph type="subTitle" idx="1"/>
          </p:nvPr>
        </p:nvSpPr>
        <p:spPr>
          <a:xfrm>
            <a:off x="228600" y="3886200"/>
            <a:ext cx="8839200" cy="1752600"/>
          </a:xfrm>
        </p:spPr>
        <p:txBody>
          <a:bodyPr/>
          <a:lstStyle/>
          <a:p>
            <a:pPr algn="ctr"/>
            <a:r>
              <a:rPr lang="en-US" altLang="ja-JP" b="1">
                <a:latin typeface="Arial" charset="0"/>
                <a:ea typeface="ＭＳ Ｐゴシック" charset="0"/>
                <a:cs typeface="Arial" charset="0"/>
              </a:rPr>
              <a:t>"a white stone with a new name written on it, known only to him who receives it"</a:t>
            </a:r>
          </a:p>
          <a:p>
            <a:pPr algn="ctr"/>
            <a:r>
              <a:rPr lang="en-US" b="1">
                <a:latin typeface="Arial" charset="0"/>
                <a:ea typeface="ＭＳ Ｐゴシック" charset="0"/>
                <a:cs typeface="Arial" charset="0"/>
              </a:rPr>
              <a:t>(2:17b)</a:t>
            </a:r>
          </a:p>
        </p:txBody>
      </p:sp>
    </p:spTree>
    <p:extLst>
      <p:ext uri="{BB962C8B-B14F-4D97-AF65-F5344CB8AC3E}">
        <p14:creationId xmlns:p14="http://schemas.microsoft.com/office/powerpoint/2010/main" val="654401688"/>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Thyatira</a:t>
            </a:r>
            <a:br>
              <a:rPr lang="en-US" sz="8800" dirty="0">
                <a:solidFill>
                  <a:schemeClr val="bg1"/>
                </a:solidFill>
                <a:latin typeface="Arial" charset="0"/>
                <a:ea typeface="Osaka" charset="0"/>
                <a:cs typeface="Arial" charset="0"/>
              </a:rPr>
            </a:br>
            <a:r>
              <a:rPr lang="en-US" sz="7200" dirty="0">
                <a:solidFill>
                  <a:schemeClr val="bg1"/>
                </a:solidFill>
                <a:latin typeface="Arial" charset="0"/>
                <a:ea typeface="Osaka" charset="0"/>
                <a:cs typeface="Arial" charset="0"/>
              </a:rPr>
              <a:t>Revelation 2:18-29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189554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1" y="3765641"/>
            <a:ext cx="9144000" cy="1446439"/>
          </a:xfrm>
          <a:noFill/>
        </p:spPr>
        <p:txBody>
          <a:bodyPr/>
          <a:lstStyle/>
          <a:p>
            <a:r>
              <a:rPr lang="en-US" sz="5400" b="1" i="1" dirty="0">
                <a:latin typeface="Arial" charset="0"/>
                <a:ea typeface="ＭＳ Ｐゴシック" charset="0"/>
              </a:rPr>
              <a:t>Thyatira: </a:t>
            </a:r>
            <a:br>
              <a:rPr lang="en-US" sz="5400" b="1" i="1" dirty="0">
                <a:latin typeface="Arial" charset="0"/>
                <a:ea typeface="ＭＳ Ｐゴシック" charset="0"/>
              </a:rPr>
            </a:br>
            <a:r>
              <a:rPr lang="en-US" sz="5400" b="1" i="1" dirty="0">
                <a:latin typeface="Arial" charset="0"/>
                <a:ea typeface="ＭＳ Ｐゴシック" charset="0"/>
              </a:rPr>
              <a:t>Involved Yet Immoral</a:t>
            </a: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kern="0" dirty="0">
                <a:latin typeface="Arial" charset="0"/>
                <a:ea typeface="ＭＳ Ｐゴシック" charset="0"/>
              </a:rPr>
              <a:t>Revelation 2:18-29</a:t>
            </a:r>
          </a:p>
        </p:txBody>
      </p:sp>
    </p:spTree>
    <p:extLst>
      <p:ext uri="{BB962C8B-B14F-4D97-AF65-F5344CB8AC3E}">
        <p14:creationId xmlns:p14="http://schemas.microsoft.com/office/powerpoint/2010/main" val="33180267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3080F9-1D5F-F04C-8BA7-8713BB8A3959}"/>
              </a:ext>
            </a:extLst>
          </p:cNvPr>
          <p:cNvGrpSpPr/>
          <p:nvPr/>
        </p:nvGrpSpPr>
        <p:grpSpPr>
          <a:xfrm>
            <a:off x="-1" y="0"/>
            <a:ext cx="9141327" cy="6033276"/>
            <a:chOff x="-1" y="0"/>
            <a:chExt cx="9141327" cy="6033276"/>
          </a:xfrm>
        </p:grpSpPr>
        <p:grpSp>
          <p:nvGrpSpPr>
            <p:cNvPr id="4" name="Group 3">
              <a:extLst>
                <a:ext uri="{FF2B5EF4-FFF2-40B4-BE49-F238E27FC236}">
                  <a16:creationId xmlns:a16="http://schemas.microsoft.com/office/drawing/2014/main" id="{C70F7731-5B74-3942-B96E-543760E676DE}"/>
                </a:ext>
              </a:extLst>
            </p:cNvPr>
            <p:cNvGrpSpPr/>
            <p:nvPr/>
          </p:nvGrpSpPr>
          <p:grpSpPr>
            <a:xfrm>
              <a:off x="-1" y="0"/>
              <a:ext cx="9141327" cy="6033276"/>
              <a:chOff x="-1" y="0"/>
              <a:chExt cx="9141327" cy="6033276"/>
            </a:xfrm>
          </p:grpSpPr>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3" name="Rectangle 2">
                <a:extLst>
                  <a:ext uri="{FF2B5EF4-FFF2-40B4-BE49-F238E27FC236}">
                    <a16:creationId xmlns:a16="http://schemas.microsoft.com/office/drawing/2014/main" id="{6D7EE1D7-BDAF-364E-AB8C-B8887735DE78}"/>
                  </a:ext>
                </a:extLst>
              </p:cNvPr>
              <p:cNvSpPr/>
              <p:nvPr/>
            </p:nvSpPr>
            <p:spPr bwMode="auto">
              <a:xfrm rot="21058296">
                <a:off x="5216968" y="1978139"/>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115129EC-527B-7442-9764-FF22C4817EFA}"/>
                  </a:ext>
                </a:extLst>
              </p:cNvPr>
              <p:cNvSpPr/>
              <p:nvPr/>
            </p:nvSpPr>
            <p:spPr bwMode="auto">
              <a:xfrm rot="21058296">
                <a:off x="4605626" y="1706432"/>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AB2481E5-9B91-E643-8182-1494834947EA}"/>
                  </a:ext>
                </a:extLst>
              </p:cNvPr>
              <p:cNvSpPr/>
              <p:nvPr/>
            </p:nvSpPr>
            <p:spPr bwMode="auto">
              <a:xfrm rot="831352">
                <a:off x="1950198" y="12111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2BFE77C4-7BA2-DA43-96AA-33A8072070A2}"/>
                  </a:ext>
                </a:extLst>
              </p:cNvPr>
              <p:cNvSpPr/>
              <p:nvPr/>
            </p:nvSpPr>
            <p:spPr bwMode="auto">
              <a:xfrm rot="831352">
                <a:off x="1792152" y="16175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6">
              <a:extLst>
                <a:ext uri="{FF2B5EF4-FFF2-40B4-BE49-F238E27FC236}">
                  <a16:creationId xmlns:a16="http://schemas.microsoft.com/office/drawing/2014/main" id="{56E4534E-DA21-E947-9127-62670A83AE79}"/>
                </a:ext>
              </a:extLst>
            </p:cNvPr>
            <p:cNvSpPr/>
            <p:nvPr/>
          </p:nvSpPr>
          <p:spPr bwMode="auto">
            <a:xfrm rot="21231968">
              <a:off x="2371322" y="3229888"/>
              <a:ext cx="4857211" cy="1236557"/>
            </a:xfrm>
            <a:prstGeom prst="rect">
              <a:avLst/>
            </a:prstGeom>
            <a:solidFill>
              <a:srgbClr val="016349"/>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11618" name="Rectangle 2"/>
          <p:cNvSpPr>
            <a:spLocks noGrp="1" noChangeArrowheads="1"/>
          </p:cNvSpPr>
          <p:nvPr>
            <p:ph type="ctrTitle"/>
          </p:nvPr>
        </p:nvSpPr>
        <p:spPr>
          <a:xfrm>
            <a:off x="9178532" y="1130554"/>
            <a:ext cx="3352494" cy="4835624"/>
          </a:xfrm>
        </p:spPr>
        <p:txBody>
          <a:bodyPr/>
          <a:lstStyle/>
          <a:p>
            <a:r>
              <a:rPr lang="en-US" b="1" dirty="0">
                <a:effectLst>
                  <a:glow rad="177800">
                    <a:schemeClr val="tx1"/>
                  </a:glow>
                </a:effectLst>
                <a:latin typeface="Arial" charset="0"/>
                <a:ea typeface="ＭＳ Ｐゴシック" charset="0"/>
              </a:rPr>
              <a:t>Right way, wrong way</a:t>
            </a:r>
          </a:p>
        </p:txBody>
      </p:sp>
      <p:sp>
        <p:nvSpPr>
          <p:cNvPr id="5" name="Rectangle 2"/>
          <p:cNvSpPr txBox="1">
            <a:spLocks noChangeArrowheads="1"/>
          </p:cNvSpPr>
          <p:nvPr/>
        </p:nvSpPr>
        <p:spPr bwMode="auto">
          <a:xfrm rot="785119">
            <a:off x="1839364" y="1147195"/>
            <a:ext cx="4440018" cy="126821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600" b="1" dirty="0">
                <a:effectLst/>
                <a:latin typeface="Times"/>
                <a:ea typeface="ＭＳ Ｐゴシック" charset="0"/>
                <a:cs typeface="Times"/>
              </a:rPr>
              <a:t>Right Way</a:t>
            </a:r>
          </a:p>
        </p:txBody>
      </p:sp>
      <p:sp>
        <p:nvSpPr>
          <p:cNvPr id="6" name="Rectangle 2"/>
          <p:cNvSpPr txBox="1">
            <a:spLocks noChangeArrowheads="1"/>
          </p:cNvSpPr>
          <p:nvPr/>
        </p:nvSpPr>
        <p:spPr bwMode="auto">
          <a:xfrm rot="21221657">
            <a:off x="2374309" y="3165222"/>
            <a:ext cx="4792809" cy="126821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600" b="1" dirty="0">
                <a:effectLst/>
                <a:latin typeface="Times"/>
                <a:ea typeface="ＭＳ Ｐゴシック" charset="0"/>
                <a:cs typeface="Times"/>
              </a:rPr>
              <a:t>Wrong Way</a:t>
            </a:r>
          </a:p>
        </p:txBody>
      </p:sp>
    </p:spTree>
    <p:extLst>
      <p:ext uri="{BB962C8B-B14F-4D97-AF65-F5344CB8AC3E}">
        <p14:creationId xmlns:p14="http://schemas.microsoft.com/office/powerpoint/2010/main" val="21257732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Pornography</a:t>
            </a:r>
          </a:p>
        </p:txBody>
      </p:sp>
    </p:spTree>
    <p:extLst>
      <p:ext uri="{BB962C8B-B14F-4D97-AF65-F5344CB8AC3E}">
        <p14:creationId xmlns:p14="http://schemas.microsoft.com/office/powerpoint/2010/main" val="11082640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28951" y="2217753"/>
              <a:ext cx="2511253" cy="1431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en-US" sz="5400" b="1" dirty="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sp>
        <p:nvSpPr>
          <p:cNvPr id="2" name="Right Triangle 1"/>
          <p:cNvSpPr/>
          <p:nvPr/>
        </p:nvSpPr>
        <p:spPr bwMode="auto">
          <a:xfrm rot="21291074">
            <a:off x="0" y="3657600"/>
            <a:ext cx="6756400" cy="2095500"/>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4" name="TextBox 3"/>
          <p:cNvSpPr txBox="1"/>
          <p:nvPr/>
        </p:nvSpPr>
        <p:spPr>
          <a:xfrm>
            <a:off x="25398" y="4912917"/>
            <a:ext cx="9004302" cy="1938992"/>
          </a:xfrm>
          <a:prstGeom prst="rect">
            <a:avLst/>
          </a:prstGeom>
          <a:noFill/>
        </p:spPr>
        <p:txBody>
          <a:bodyPr wrap="square" rtlCol="0">
            <a:spAutoFit/>
          </a:bodyPr>
          <a:lstStyle/>
          <a:p>
            <a:pPr defTabSz="457200" eaLnBrk="1" fontAlgn="auto" hangingPunct="1">
              <a:spcBef>
                <a:spcPts val="0"/>
              </a:spcBef>
              <a:spcAft>
                <a:spcPts val="0"/>
              </a:spcAft>
            </a:pPr>
            <a:r>
              <a:rPr lang="en-US" sz="2400" b="1" dirty="0">
                <a:solidFill>
                  <a:srgbClr val="FFFFFF"/>
                </a:solidFill>
                <a:latin typeface="Arial" pitchFamily="34" charset="0"/>
                <a:ea typeface="+mn-ea"/>
                <a:cs typeface="Arial" pitchFamily="34" charset="0"/>
              </a:rPr>
              <a:t>Selling sex is one of the oldest businesses in the world, and right now, business has never been better.  But this full-blown addiction to porn is spreading from computer and TV screens across America to homes, families, and marriages across the country at a dangerous pace.</a:t>
            </a:r>
          </a:p>
        </p:txBody>
      </p:sp>
      <p:sp>
        <p:nvSpPr>
          <p:cNvPr id="7" name="TextBox 6"/>
          <p:cNvSpPr txBox="1"/>
          <p:nvPr/>
        </p:nvSpPr>
        <p:spPr>
          <a:xfrm>
            <a:off x="179031" y="2227271"/>
            <a:ext cx="4343400" cy="954107"/>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srgbClr val="000000"/>
                </a:solidFill>
                <a:latin typeface="Arial" pitchFamily="34" charset="0"/>
                <a:ea typeface="+mn-ea"/>
                <a:cs typeface="Arial" pitchFamily="34" charset="0"/>
              </a:rPr>
              <a:t>AMERICA IS </a:t>
            </a:r>
            <a:br>
              <a:rPr lang="en-US" sz="2800" b="1" dirty="0">
                <a:solidFill>
                  <a:srgbClr val="000000"/>
                </a:solidFill>
                <a:latin typeface="Arial" pitchFamily="34" charset="0"/>
                <a:ea typeface="+mn-ea"/>
                <a:cs typeface="Arial" pitchFamily="34" charset="0"/>
              </a:rPr>
            </a:br>
            <a:r>
              <a:rPr lang="en-US" sz="2800" b="1" dirty="0">
                <a:solidFill>
                  <a:srgbClr val="000000"/>
                </a:solidFill>
                <a:latin typeface="Arial" pitchFamily="34" charset="0"/>
                <a:ea typeface="+mn-ea"/>
                <a:cs typeface="Arial" pitchFamily="34" charset="0"/>
              </a:rPr>
              <a:t>ADDICTED TO</a:t>
            </a: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6236" y="1603713"/>
            <a:ext cx="9144000" cy="4095857"/>
          </a:xfrm>
          <a:prstGeom prst="rect">
            <a:avLst/>
          </a:prstGeom>
        </p:spPr>
      </p:pic>
      <p:sp>
        <p:nvSpPr>
          <p:cNvPr id="10" name="TextBox 9"/>
          <p:cNvSpPr txBox="1"/>
          <p:nvPr/>
        </p:nvSpPr>
        <p:spPr>
          <a:xfrm>
            <a:off x="323728" y="2838121"/>
            <a:ext cx="4343400" cy="1107996"/>
          </a:xfrm>
          <a:prstGeom prst="rect">
            <a:avLst/>
          </a:prstGeom>
          <a:noFill/>
        </p:spPr>
        <p:txBody>
          <a:bodyPr wrap="square" rtlCol="0">
            <a:spAutoFit/>
          </a:bodyPr>
          <a:lstStyle/>
          <a:p>
            <a:pPr algn="ctr" defTabSz="457200" eaLnBrk="1" fontAlgn="auto" hangingPunct="1">
              <a:spcBef>
                <a:spcPts val="0"/>
              </a:spcBef>
              <a:spcAft>
                <a:spcPts val="0"/>
              </a:spcAft>
            </a:pPr>
            <a:r>
              <a:rPr lang="en-US" sz="6600" b="1" dirty="0">
                <a:solidFill>
                  <a:srgbClr val="FF0000"/>
                </a:solidFill>
                <a:latin typeface="Arial" pitchFamily="34" charset="0"/>
                <a:ea typeface="+mn-ea"/>
                <a:cs typeface="Arial" pitchFamily="34" charset="0"/>
              </a:rPr>
              <a:t>PORN</a:t>
            </a:r>
          </a:p>
        </p:txBody>
      </p:sp>
    </p:spTree>
    <p:extLst>
      <p:ext uri="{BB962C8B-B14F-4D97-AF65-F5344CB8AC3E}">
        <p14:creationId xmlns:p14="http://schemas.microsoft.com/office/powerpoint/2010/main" val="37621492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296" y="2227940"/>
            <a:ext cx="1959201" cy="1631216"/>
          </a:xfrm>
          <a:prstGeom prst="rect">
            <a:avLst/>
          </a:prstGeom>
          <a:noFill/>
        </p:spPr>
        <p:txBody>
          <a:bodyPr wrap="square" rtlCol="0">
            <a:spAutoFit/>
          </a:bodyPr>
          <a:lstStyle/>
          <a:p>
            <a:r>
              <a:rPr lang="en-US" sz="2000" b="1" dirty="0">
                <a:latin typeface="Arial" pitchFamily="34" charset="0"/>
                <a:cs typeface="Arial" pitchFamily="34" charset="0"/>
              </a:rPr>
              <a:t>Every 30 minutes: A </a:t>
            </a:r>
            <a:r>
              <a:rPr lang="en-US" sz="2000" b="1" dirty="0">
                <a:solidFill>
                  <a:srgbClr val="FF0000"/>
                </a:solidFill>
                <a:latin typeface="Arial" pitchFamily="34" charset="0"/>
                <a:cs typeface="Arial" pitchFamily="34" charset="0"/>
              </a:rPr>
              <a:t>porn film is made</a:t>
            </a:r>
            <a:r>
              <a:rPr lang="en-US" sz="2000" b="1" dirty="0">
                <a:solidFill>
                  <a:srgbClr val="000000"/>
                </a:solidFill>
                <a:latin typeface="Arial" pitchFamily="34" charset="0"/>
                <a:cs typeface="Arial" pitchFamily="34" charset="0"/>
              </a:rPr>
              <a:t> in the USA.</a:t>
            </a:r>
          </a:p>
        </p:txBody>
      </p:sp>
      <p:sp>
        <p:nvSpPr>
          <p:cNvPr id="14" name="TextBox 13"/>
          <p:cNvSpPr txBox="1"/>
          <p:nvPr/>
        </p:nvSpPr>
        <p:spPr>
          <a:xfrm>
            <a:off x="-1" y="4028084"/>
            <a:ext cx="2209801" cy="1631216"/>
          </a:xfrm>
          <a:prstGeom prst="rect">
            <a:avLst/>
          </a:prstGeom>
          <a:noFill/>
        </p:spPr>
        <p:txBody>
          <a:bodyPr wrap="square" rtlCol="0">
            <a:spAutoFit/>
          </a:bodyPr>
          <a:lstStyle/>
          <a:p>
            <a:r>
              <a:rPr lang="en-US" sz="2000" b="1" dirty="0">
                <a:latin typeface="Arial" pitchFamily="34" charset="0"/>
                <a:cs typeface="Arial" pitchFamily="34" charset="0"/>
              </a:rPr>
              <a:t>The United States produces </a:t>
            </a:r>
            <a:r>
              <a:rPr lang="en-US" sz="2000" b="1" dirty="0">
                <a:solidFill>
                  <a:srgbClr val="FF0000"/>
                </a:solidFill>
                <a:latin typeface="Arial" pitchFamily="34" charset="0"/>
                <a:cs typeface="Arial" pitchFamily="34" charset="0"/>
              </a:rPr>
              <a:t>89% </a:t>
            </a:r>
            <a:r>
              <a:rPr lang="en-US" sz="2000" b="1" dirty="0">
                <a:latin typeface="Arial" pitchFamily="34" charset="0"/>
                <a:cs typeface="Arial" pitchFamily="34" charset="0"/>
              </a:rPr>
              <a:t>of all pornographic websites.</a:t>
            </a:r>
          </a:p>
        </p:txBody>
      </p:sp>
      <p:sp>
        <p:nvSpPr>
          <p:cNvPr id="15" name="TextBox 14"/>
          <p:cNvSpPr txBox="1"/>
          <p:nvPr/>
        </p:nvSpPr>
        <p:spPr>
          <a:xfrm>
            <a:off x="6553200" y="4267200"/>
            <a:ext cx="2577546" cy="1323439"/>
          </a:xfrm>
          <a:prstGeom prst="rect">
            <a:avLst/>
          </a:prstGeom>
          <a:noFill/>
        </p:spPr>
        <p:txBody>
          <a:bodyPr wrap="square" rtlCol="0">
            <a:spAutoFit/>
          </a:bodyPr>
          <a:lstStyle/>
          <a:p>
            <a:pPr algn="r"/>
            <a:r>
              <a:rPr lang="en-US" sz="2000" b="1" dirty="0">
                <a:solidFill>
                  <a:srgbClr val="FF0000"/>
                </a:solidFill>
                <a:latin typeface="Arial" pitchFamily="34" charset="0"/>
                <a:cs typeface="Arial" pitchFamily="34" charset="0"/>
              </a:rPr>
              <a:t>42.7% </a:t>
            </a:r>
            <a:r>
              <a:rPr lang="en-US" sz="2000" b="1" dirty="0">
                <a:latin typeface="Arial" pitchFamily="34" charset="0"/>
                <a:cs typeface="Arial" pitchFamily="34" charset="0"/>
              </a:rPr>
              <a:t>of internet users view porn </a:t>
            </a:r>
            <a:r>
              <a:rPr lang="en-US" sz="2000" b="1" dirty="0">
                <a:solidFill>
                  <a:srgbClr val="FF0000"/>
                </a:solidFill>
                <a:latin typeface="Arial" pitchFamily="34" charset="0"/>
                <a:cs typeface="Arial" pitchFamily="34" charset="0"/>
              </a:rPr>
              <a:t>(that’s 102,434,567 people)</a:t>
            </a:r>
          </a:p>
        </p:txBody>
      </p:sp>
      <p:sp>
        <p:nvSpPr>
          <p:cNvPr id="16" name="TextBox 15"/>
          <p:cNvSpPr txBox="1"/>
          <p:nvPr/>
        </p:nvSpPr>
        <p:spPr>
          <a:xfrm>
            <a:off x="6881837" y="2386214"/>
            <a:ext cx="2278985" cy="1015663"/>
          </a:xfrm>
          <a:prstGeom prst="rect">
            <a:avLst/>
          </a:prstGeom>
          <a:noFill/>
        </p:spPr>
        <p:txBody>
          <a:bodyPr wrap="square" rtlCol="0">
            <a:spAutoFit/>
          </a:bodyPr>
          <a:lstStyle/>
          <a:p>
            <a:pPr algn="r"/>
            <a:r>
              <a:rPr lang="en-US" sz="2000" b="1" dirty="0">
                <a:latin typeface="Arial" pitchFamily="34" charset="0"/>
                <a:cs typeface="Arial" pitchFamily="34" charset="0"/>
              </a:rPr>
              <a:t>Every second:</a:t>
            </a:r>
          </a:p>
          <a:p>
            <a:pPr algn="r"/>
            <a:r>
              <a:rPr lang="en-US" sz="2000" b="1" dirty="0">
                <a:solidFill>
                  <a:srgbClr val="FF0000"/>
                </a:solidFill>
                <a:latin typeface="Arial" pitchFamily="34" charset="0"/>
                <a:cs typeface="Arial" pitchFamily="34" charset="0"/>
              </a:rPr>
              <a:t>30.000 </a:t>
            </a:r>
            <a:r>
              <a:rPr lang="en-US" sz="2000" b="1" dirty="0">
                <a:latin typeface="Arial" pitchFamily="34" charset="0"/>
                <a:cs typeface="Arial" pitchFamily="34" charset="0"/>
              </a:rPr>
              <a:t>people are viewing porn.</a:t>
            </a:r>
          </a:p>
        </p:txBody>
      </p:sp>
    </p:spTree>
    <p:extLst>
      <p:ext uri="{BB962C8B-B14F-4D97-AF65-F5344CB8AC3E}">
        <p14:creationId xmlns:p14="http://schemas.microsoft.com/office/powerpoint/2010/main" val="15647038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55692" y="2340429"/>
              <a:ext cx="3104868" cy="1615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algn="ctr"/>
            <a:r>
              <a:rPr lang="en-US" sz="2800" b="1" dirty="0">
                <a:latin typeface="Arial" pitchFamily="34" charset="0"/>
                <a:cs typeface="Arial" pitchFamily="34" charset="0"/>
              </a:rPr>
              <a:t>Porn is roughly a</a:t>
            </a:r>
          </a:p>
        </p:txBody>
      </p:sp>
      <p:sp>
        <p:nvSpPr>
          <p:cNvPr id="9" name="TextBox 8"/>
          <p:cNvSpPr txBox="1"/>
          <p:nvPr/>
        </p:nvSpPr>
        <p:spPr>
          <a:xfrm>
            <a:off x="1814286" y="2734685"/>
            <a:ext cx="2260600" cy="523220"/>
          </a:xfrm>
          <a:prstGeom prst="rect">
            <a:avLst/>
          </a:prstGeom>
          <a:noFill/>
        </p:spPr>
        <p:txBody>
          <a:bodyPr wrap="square" rtlCol="0">
            <a:spAutoFit/>
          </a:bodyPr>
          <a:lstStyle/>
          <a:p>
            <a:pPr algn="ctr"/>
            <a:r>
              <a:rPr lang="en-US" sz="2800" b="1" dirty="0">
                <a:latin typeface="Arial" pitchFamily="34" charset="0"/>
                <a:cs typeface="Arial" pitchFamily="34" charset="0"/>
              </a:rPr>
              <a:t>industry</a:t>
            </a:r>
          </a:p>
        </p:txBody>
      </p:sp>
      <p:sp>
        <p:nvSpPr>
          <p:cNvPr id="10" name="TextBox 9"/>
          <p:cNvSpPr txBox="1"/>
          <p:nvPr/>
        </p:nvSpPr>
        <p:spPr>
          <a:xfrm>
            <a:off x="5326743" y="2396612"/>
            <a:ext cx="3378960" cy="1569660"/>
          </a:xfrm>
          <a:prstGeom prst="rect">
            <a:avLst/>
          </a:prstGeom>
          <a:noFill/>
        </p:spPr>
        <p:txBody>
          <a:bodyPr wrap="square" rtlCol="0">
            <a:spAutoFit/>
          </a:bodyPr>
          <a:lstStyle/>
          <a:p>
            <a:pPr algn="ctr"/>
            <a:r>
              <a:rPr lang="en-US" sz="2400" b="1" dirty="0">
                <a:latin typeface="Arial" pitchFamily="34" charset="0"/>
                <a:cs typeface="Arial" pitchFamily="34" charset="0"/>
              </a:rPr>
              <a:t>It’s larger than the revenues of the top technology companies combined.</a:t>
            </a: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9100" y="1335088"/>
            <a:ext cx="9144000" cy="5311509"/>
          </a:xfrm>
          <a:prstGeom prst="rect">
            <a:avLst/>
          </a:prstGeom>
        </p:spPr>
      </p:pic>
    </p:spTree>
    <p:extLst>
      <p:ext uri="{BB962C8B-B14F-4D97-AF65-F5344CB8AC3E}">
        <p14:creationId xmlns:p14="http://schemas.microsoft.com/office/powerpoint/2010/main" val="71387959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852926"/>
              <a:ext cx="9143999" cy="492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TextBox 8"/>
          <p:cNvSpPr txBox="1"/>
          <p:nvPr/>
        </p:nvSpPr>
        <p:spPr>
          <a:xfrm>
            <a:off x="326571" y="1273770"/>
            <a:ext cx="3370943" cy="1384995"/>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IS THE</a:t>
            </a:r>
            <a:r>
              <a:rPr lang="en-US" sz="2800" b="1" dirty="0">
                <a:solidFill>
                  <a:srgbClr val="FFFF00"/>
                </a:solidFill>
                <a:effectLst>
                  <a:outerShdw blurRad="38100" dist="38100" dir="2700000" algn="tl">
                    <a:srgbClr val="000000">
                      <a:alpha val="43137"/>
                    </a:srgbClr>
                  </a:outerShdw>
                </a:effectLst>
                <a:latin typeface="Arial" pitchFamily="34" charset="0"/>
                <a:cs typeface="Arial" pitchFamily="34" charset="0"/>
              </a:rPr>
              <a:t> #1 TOPIC</a:t>
            </a:r>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p>
          <a:p>
            <a:pPr algn="ct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FOR INTERNET SEARCHES</a:t>
            </a:r>
          </a:p>
        </p:txBody>
      </p:sp>
      <p:sp>
        <p:nvSpPr>
          <p:cNvPr id="13" name="TextBox 12"/>
          <p:cNvSpPr txBox="1"/>
          <p:nvPr/>
        </p:nvSpPr>
        <p:spPr>
          <a:xfrm>
            <a:off x="3643085" y="425989"/>
            <a:ext cx="2743200" cy="280076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itchFamily="34" charset="0"/>
                <a:cs typeface="Arial" pitchFamily="34" charset="0"/>
              </a:rPr>
              <a:t>There are:</a:t>
            </a:r>
          </a:p>
          <a:p>
            <a:pPr algn="ctr"/>
            <a:r>
              <a:rPr lang="en-US" sz="3600" b="1" dirty="0">
                <a:solidFill>
                  <a:srgbClr val="FF0000"/>
                </a:solidFill>
                <a:effectLst>
                  <a:outerShdw blurRad="38100" dist="38100" dir="2700000" algn="tl">
                    <a:srgbClr val="000000">
                      <a:alpha val="43137"/>
                    </a:srgbClr>
                  </a:outerShdw>
                </a:effectLst>
                <a:latin typeface="Arial" pitchFamily="34" charset="0"/>
                <a:cs typeface="Arial" pitchFamily="34" charset="0"/>
              </a:rPr>
              <a:t>68 MILLION </a:t>
            </a:r>
            <a:r>
              <a:rPr lang="en-US" sz="2800" b="1" dirty="0">
                <a:effectLst>
                  <a:outerShdw blurRad="38100" dist="38100" dir="2700000" algn="tl">
                    <a:srgbClr val="000000">
                      <a:alpha val="43137"/>
                    </a:srgbClr>
                  </a:outerShdw>
                </a:effectLst>
                <a:latin typeface="Arial" pitchFamily="34" charset="0"/>
                <a:cs typeface="Arial" pitchFamily="34" charset="0"/>
              </a:rPr>
              <a:t>daily pornographic search engine requests </a:t>
            </a:r>
          </a:p>
        </p:txBody>
      </p:sp>
      <p:sp>
        <p:nvSpPr>
          <p:cNvPr id="14" name="TextBox 13"/>
          <p:cNvSpPr txBox="1"/>
          <p:nvPr/>
        </p:nvSpPr>
        <p:spPr>
          <a:xfrm>
            <a:off x="6935103" y="701589"/>
            <a:ext cx="1398431" cy="1231106"/>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25% </a:t>
            </a:r>
          </a:p>
          <a:p>
            <a:pPr algn="ctr"/>
            <a:r>
              <a:rPr lang="en-US" b="1" dirty="0">
                <a:latin typeface="Arial" pitchFamily="34" charset="0"/>
                <a:cs typeface="Arial" pitchFamily="34" charset="0"/>
              </a:rPr>
              <a:t>of all search requests</a:t>
            </a:r>
            <a:endParaRPr lang="en-US" sz="2000" b="1" dirty="0">
              <a:latin typeface="Arial" pitchFamily="34" charset="0"/>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algn="ctr"/>
            <a:r>
              <a:rPr lang="en-US" sz="3200" b="1" dirty="0">
                <a:latin typeface="Arial" pitchFamily="34" charset="0"/>
                <a:cs typeface="Arial" pitchFamily="34" charset="0"/>
              </a:rPr>
              <a:t>2.5 billion daily pornographic emails </a:t>
            </a:r>
            <a:br>
              <a:rPr lang="en-US" sz="3200" b="1" dirty="0">
                <a:latin typeface="Arial" pitchFamily="34" charset="0"/>
                <a:cs typeface="Arial" pitchFamily="34" charset="0"/>
              </a:rPr>
            </a:br>
            <a:r>
              <a:rPr lang="en-US" sz="3200" b="1" dirty="0">
                <a:solidFill>
                  <a:srgbClr val="FF0000"/>
                </a:solidFill>
                <a:latin typeface="Arial" pitchFamily="34" charset="0"/>
                <a:cs typeface="Arial" pitchFamily="34" charset="0"/>
              </a:rPr>
              <a:t>(8% of total emails</a:t>
            </a:r>
            <a:r>
              <a:rPr lang="en-US" sz="3200" b="1" dirty="0">
                <a:latin typeface="Arial" pitchFamily="34" charset="0"/>
                <a:cs typeface="Arial" pitchFamily="34" charset="0"/>
              </a:rPr>
              <a:t>)</a:t>
            </a:r>
          </a:p>
        </p:txBody>
      </p:sp>
      <p:sp>
        <p:nvSpPr>
          <p:cNvPr id="16" name="TextBox 15"/>
          <p:cNvSpPr txBox="1"/>
          <p:nvPr/>
        </p:nvSpPr>
        <p:spPr>
          <a:xfrm>
            <a:off x="6712857" y="4431046"/>
            <a:ext cx="2431143" cy="2308324"/>
          </a:xfrm>
          <a:prstGeom prst="rect">
            <a:avLst/>
          </a:prstGeom>
          <a:noFill/>
        </p:spPr>
        <p:txBody>
          <a:bodyPr wrap="square" rtlCol="0">
            <a:spAutoFit/>
          </a:bodyPr>
          <a:lstStyle/>
          <a:p>
            <a:pPr algn="ctr"/>
            <a:r>
              <a:rPr lang="en-US" sz="2400" b="1" dirty="0">
                <a:latin typeface="Arial" pitchFamily="34" charset="0"/>
                <a:cs typeface="Arial" pitchFamily="34" charset="0"/>
              </a:rPr>
              <a:t>The average Internet user receives</a:t>
            </a:r>
          </a:p>
          <a:p>
            <a:pPr algn="ctr"/>
            <a:r>
              <a:rPr lang="en-US" sz="2400" b="1" dirty="0">
                <a:solidFill>
                  <a:srgbClr val="FF0000"/>
                </a:solidFill>
                <a:latin typeface="Arial" pitchFamily="34" charset="0"/>
                <a:cs typeface="Arial" pitchFamily="34" charset="0"/>
              </a:rPr>
              <a:t>4.5 pornographic emails per day.</a:t>
            </a: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6399" y="146386"/>
            <a:ext cx="9144000" cy="6575580"/>
          </a:xfrm>
          <a:prstGeom prst="rect">
            <a:avLst/>
          </a:prstGeom>
        </p:spPr>
      </p:pic>
    </p:spTree>
    <p:extLst>
      <p:ext uri="{BB962C8B-B14F-4D97-AF65-F5344CB8AC3E}">
        <p14:creationId xmlns:p14="http://schemas.microsoft.com/office/powerpoint/2010/main" val="25437061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76928" y="1058279"/>
              <a:ext cx="2928872" cy="541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98393" y="2729467"/>
              <a:ext cx="2700272" cy="194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TextBox 12"/>
          <p:cNvSpPr txBox="1"/>
          <p:nvPr/>
        </p:nvSpPr>
        <p:spPr>
          <a:xfrm>
            <a:off x="1785870" y="762000"/>
            <a:ext cx="3014729" cy="1200328"/>
          </a:xfrm>
          <a:prstGeom prst="rect">
            <a:avLst/>
          </a:prstGeom>
          <a:noFill/>
        </p:spPr>
        <p:txBody>
          <a:bodyPr wrap="square" rtlCol="0">
            <a:spAutoFit/>
          </a:bodyPr>
          <a:lstStyle/>
          <a:p>
            <a:r>
              <a:rPr lang="en-US" sz="2400" b="1" dirty="0">
                <a:latin typeface="Arial" pitchFamily="34" charset="0"/>
                <a:cs typeface="Arial" pitchFamily="34" charset="0"/>
              </a:rPr>
              <a:t>The average age of initial pornography </a:t>
            </a:r>
            <a:r>
              <a:rPr lang="en-US" sz="2400" b="1" dirty="0">
                <a:solidFill>
                  <a:srgbClr val="FF0000"/>
                </a:solidFill>
                <a:latin typeface="Arial" pitchFamily="34" charset="0"/>
                <a:cs typeface="Arial" pitchFamily="34" charset="0"/>
              </a:rPr>
              <a:t>is just 11.</a:t>
            </a:r>
          </a:p>
        </p:txBody>
      </p:sp>
      <p:sp>
        <p:nvSpPr>
          <p:cNvPr id="15" name="TextBox 14"/>
          <p:cNvSpPr txBox="1"/>
          <p:nvPr/>
        </p:nvSpPr>
        <p:spPr>
          <a:xfrm>
            <a:off x="61685" y="3794490"/>
            <a:ext cx="4201886" cy="1569660"/>
          </a:xfrm>
          <a:prstGeom prst="rect">
            <a:avLst/>
          </a:prstGeom>
          <a:noFill/>
        </p:spPr>
        <p:txBody>
          <a:bodyPr wrap="square" rtlCol="0">
            <a:spAutoFit/>
          </a:bodyPr>
          <a:lstStyle/>
          <a:p>
            <a:pPr algn="ctr"/>
            <a:r>
              <a:rPr lang="en-US" sz="2400" b="1" dirty="0">
                <a:effectLst>
                  <a:glow rad="355600">
                    <a:srgbClr val="FFF6CB">
                      <a:alpha val="75000"/>
                    </a:srgbClr>
                  </a:glow>
                </a:effectLst>
                <a:latin typeface="Arial" pitchFamily="34" charset="0"/>
                <a:cs typeface="Arial" pitchFamily="34" charset="0"/>
              </a:rPr>
              <a:t>Men are more than 6X as likely to view porn than woman, and more likely to spend more time viewing it.</a:t>
            </a:r>
            <a:endParaRPr lang="en-US" sz="2400" b="1" dirty="0">
              <a:solidFill>
                <a:srgbClr val="FF0000"/>
              </a:solidFill>
              <a:effectLst>
                <a:glow rad="355600">
                  <a:srgbClr val="FFF6CB">
                    <a:alpha val="75000"/>
                  </a:srgbClr>
                </a:glow>
              </a:effectLst>
              <a:latin typeface="Arial" pitchFamily="34" charset="0"/>
              <a:cs typeface="Arial" pitchFamily="34" charset="0"/>
            </a:endParaRPr>
          </a:p>
        </p:txBody>
      </p:sp>
      <p:sp>
        <p:nvSpPr>
          <p:cNvPr id="16" name="TextBox 15"/>
          <p:cNvSpPr txBox="1"/>
          <p:nvPr/>
        </p:nvSpPr>
        <p:spPr>
          <a:xfrm>
            <a:off x="4191000" y="3555999"/>
            <a:ext cx="2122714" cy="2554546"/>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17%</a:t>
            </a:r>
            <a:r>
              <a:rPr lang="en-US" sz="2400" b="1" dirty="0">
                <a:effectLst>
                  <a:outerShdw blurRad="38100" dist="38100" dir="2700000" algn="tl">
                    <a:srgbClr val="000000">
                      <a:alpha val="43137"/>
                    </a:srgbClr>
                  </a:outerShdw>
                </a:effectLst>
                <a:latin typeface="Arial" pitchFamily="34" charset="0"/>
                <a:cs typeface="Arial" pitchFamily="34" charset="0"/>
              </a:rPr>
              <a:t> </a:t>
            </a:r>
            <a:r>
              <a:rPr lang="en-US" sz="2400" b="1" dirty="0">
                <a:latin typeface="Arial" pitchFamily="34" charset="0"/>
                <a:cs typeface="Arial" pitchFamily="34" charset="0"/>
              </a:rPr>
              <a:t>of women say they struggle with pornography addiction.</a:t>
            </a:r>
          </a:p>
        </p:txBody>
      </p:sp>
      <p:sp>
        <p:nvSpPr>
          <p:cNvPr id="17" name="TextBox 16"/>
          <p:cNvSpPr txBox="1"/>
          <p:nvPr/>
        </p:nvSpPr>
        <p:spPr>
          <a:xfrm>
            <a:off x="5029200" y="981580"/>
            <a:ext cx="3429000" cy="1015663"/>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Breakdown of male/female </a:t>
            </a:r>
            <a:br>
              <a:rPr lang="en-US" sz="2000" b="1"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visitors to pornography sites:</a:t>
            </a:r>
          </a:p>
        </p:txBody>
      </p:sp>
      <p:sp>
        <p:nvSpPr>
          <p:cNvPr id="18" name="TextBox 17"/>
          <p:cNvSpPr txBox="1"/>
          <p:nvPr/>
        </p:nvSpPr>
        <p:spPr>
          <a:xfrm>
            <a:off x="4844145" y="2486988"/>
            <a:ext cx="3813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28% FEMALE </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72% MEN</a:t>
            </a: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699788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Introduction:</a:t>
            </a:r>
          </a:p>
        </p:txBody>
      </p:sp>
      <p:sp>
        <p:nvSpPr>
          <p:cNvPr id="34819" name="Rectangle 3"/>
          <p:cNvSpPr>
            <a:spLocks noGrp="1" noChangeArrowheads="1"/>
          </p:cNvSpPr>
          <p:nvPr>
            <p:ph type="body" idx="1"/>
          </p:nvPr>
        </p:nvSpPr>
        <p:spPr/>
        <p:txBody>
          <a:bodyPr/>
          <a:lstStyle/>
          <a:p>
            <a:pPr eaLnBrk="1" hangingPunct="1">
              <a:defRPr/>
            </a:pPr>
            <a:r>
              <a:rPr lang="en-US" sz="2700" b="1">
                <a:effectLst>
                  <a:outerShdw blurRad="38100" dist="38100" dir="2700000" algn="tl">
                    <a:srgbClr val="666633"/>
                  </a:outerShdw>
                </a:effectLst>
                <a:latin typeface="Arial" charset="0"/>
                <a:cs typeface="Arial" charset="0"/>
              </a:rPr>
              <a:t>What is true love?</a:t>
            </a:r>
          </a:p>
          <a:p>
            <a:pPr eaLnBrk="1" hangingPunct="1">
              <a:defRPr/>
            </a:pPr>
            <a:endParaRPr lang="en-US" sz="2700" b="1">
              <a:effectLst>
                <a:outerShdw blurRad="38100" dist="38100" dir="2700000" algn="tl">
                  <a:srgbClr val="666633"/>
                </a:outerShdw>
              </a:effectLst>
              <a:latin typeface="Arial" charset="0"/>
              <a:cs typeface="Arial" charset="0"/>
            </a:endParaRPr>
          </a:p>
          <a:p>
            <a:pPr eaLnBrk="1" hangingPunct="1">
              <a:defRPr/>
            </a:pPr>
            <a:r>
              <a:rPr lang="en-US" sz="2700" b="1">
                <a:effectLst>
                  <a:outerShdw blurRad="38100" dist="38100" dir="2700000" algn="tl">
                    <a:srgbClr val="666633"/>
                  </a:outerShdw>
                </a:effectLst>
                <a:latin typeface="Arial" charset="0"/>
                <a:cs typeface="Arial" charset="0"/>
              </a:rPr>
              <a:t>What comes to your mind when you hear the phrase, “first love”?</a:t>
            </a:r>
          </a:p>
          <a:p>
            <a:pPr eaLnBrk="1" hangingPunct="1">
              <a:defRPr/>
            </a:pPr>
            <a:endParaRPr lang="en-US" sz="2700" b="1">
              <a:effectLst>
                <a:outerShdw blurRad="38100" dist="38100" dir="2700000" algn="tl">
                  <a:srgbClr val="666633"/>
                </a:outerShdw>
              </a:effectLst>
              <a:latin typeface="Arial" charset="0"/>
              <a:cs typeface="Arial" charset="0"/>
            </a:endParaRPr>
          </a:p>
          <a:p>
            <a:pPr eaLnBrk="1" hangingPunct="1">
              <a:defRPr/>
            </a:pPr>
            <a:r>
              <a:rPr lang="en-US" sz="2700" b="1">
                <a:effectLst>
                  <a:outerShdw blurRad="38100" dist="38100" dir="2700000" algn="tl">
                    <a:srgbClr val="666633"/>
                  </a:outerShdw>
                </a:effectLst>
                <a:latin typeface="Arial" charset="0"/>
                <a:cs typeface="Arial" charset="0"/>
              </a:rPr>
              <a:t>What happens when our first loves dies?</a:t>
            </a:r>
          </a:p>
          <a:p>
            <a:pPr eaLnBrk="1" hangingPunct="1">
              <a:defRPr/>
            </a:pPr>
            <a:endParaRPr lang="en-US" sz="2700" b="1">
              <a:effectLst>
                <a:outerShdw blurRad="38100" dist="38100" dir="2700000" algn="tl">
                  <a:srgbClr val="666633"/>
                </a:outerShdw>
              </a:effectLst>
              <a:latin typeface="Arial" charset="0"/>
              <a:cs typeface="Arial" charset="0"/>
            </a:endParaRPr>
          </a:p>
          <a:p>
            <a:pPr eaLnBrk="1" hangingPunct="1">
              <a:defRPr/>
            </a:pPr>
            <a:r>
              <a:rPr lang="en-US" sz="2700" b="1">
                <a:effectLst>
                  <a:outerShdw blurRad="38100" dist="38100" dir="2700000" algn="tl">
                    <a:srgbClr val="666633"/>
                  </a:outerShdw>
                </a:effectLst>
                <a:latin typeface="Arial" charset="0"/>
                <a:cs typeface="Arial" charset="0"/>
              </a:rPr>
              <a:t>How can we learn to love again?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2" end="2"/>
                                            </p:txEl>
                                          </p:spTgt>
                                        </p:tgtEl>
                                        <p:attrNameLst>
                                          <p:attrName>style.visibility</p:attrName>
                                        </p:attrNameLst>
                                      </p:cBhvr>
                                      <p:to>
                                        <p:strVal val="visible"/>
                                      </p:to>
                                    </p:set>
                                    <p:animEffect transition="in" filter="fade">
                                      <p:cBhvr>
                                        <p:cTn id="7" dur="500"/>
                                        <p:tgtEl>
                                          <p:spTgt spid="348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4" end="4"/>
                                            </p:txEl>
                                          </p:spTgt>
                                        </p:tgtEl>
                                        <p:attrNameLst>
                                          <p:attrName>style.visibility</p:attrName>
                                        </p:attrNameLst>
                                      </p:cBhvr>
                                      <p:to>
                                        <p:strVal val="visible"/>
                                      </p:to>
                                    </p:set>
                                    <p:animEffect transition="in" filter="fade">
                                      <p:cBhvr>
                                        <p:cTn id="12" dur="500"/>
                                        <p:tgtEl>
                                          <p:spTgt spid="3481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6" end="6"/>
                                            </p:txEl>
                                          </p:spTgt>
                                        </p:tgtEl>
                                        <p:attrNameLst>
                                          <p:attrName>style.visibility</p:attrName>
                                        </p:attrNameLst>
                                      </p:cBhvr>
                                      <p:to>
                                        <p:strVal val="visible"/>
                                      </p:to>
                                    </p:set>
                                    <p:animEffect transition="in" filter="fade">
                                      <p:cBhvr>
                                        <p:cTn id="17"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344715" y="1335242"/>
            <a:ext cx="4115659" cy="1323439"/>
          </a:xfrm>
          <a:prstGeom prst="rect">
            <a:avLst/>
          </a:prstGeom>
          <a:noFill/>
        </p:spPr>
        <p:txBody>
          <a:bodyPr wrap="square" rtlCol="0">
            <a:spAutoFit/>
          </a:bodyPr>
          <a:lstStyle/>
          <a:p>
            <a:pPr algn="ctr" defTabSz="914400" fontAlgn="base">
              <a:spcBef>
                <a:spcPct val="0"/>
              </a:spcBef>
              <a:spcAft>
                <a:spcPct val="0"/>
              </a:spcAft>
            </a:pPr>
            <a:r>
              <a:rPr lang="en-US" sz="2000" b="1" dirty="0">
                <a:solidFill>
                  <a:srgbClr val="FF0000"/>
                </a:solidFill>
                <a:latin typeface="Arial" pitchFamily="34" charset="0"/>
                <a:ea typeface="MS PGothic" pitchFamily="34" charset="-128"/>
                <a:cs typeface="Arial" pitchFamily="34" charset="0"/>
              </a:rPr>
              <a:t>About 200,000 Americans are “porn addicts”</a:t>
            </a:r>
            <a:r>
              <a:rPr lang="en-US" sz="2000" b="1" dirty="0">
                <a:solidFill>
                  <a:srgbClr val="000000"/>
                </a:solidFill>
                <a:latin typeface="Arial" pitchFamily="34" charset="0"/>
                <a:ea typeface="MS PGothic" pitchFamily="34" charset="-128"/>
                <a:cs typeface="Arial" pitchFamily="34" charset="0"/>
              </a:rPr>
              <a:t>: defined as spending 11 hours or more per week online looking at porn.</a:t>
            </a:r>
            <a:endParaRPr lang="en-US" sz="2000" b="1" dirty="0">
              <a:solidFill>
                <a:srgbClr val="FF0000"/>
              </a:solidFill>
              <a:latin typeface="Arial" pitchFamily="34" charset="0"/>
              <a:ea typeface="MS PGothic" pitchFamily="34" charset="-128"/>
              <a:cs typeface="Arial" pitchFamily="34" charset="0"/>
            </a:endParaRPr>
          </a:p>
        </p:txBody>
      </p:sp>
      <p:sp>
        <p:nvSpPr>
          <p:cNvPr id="11" name="TextBox 10"/>
          <p:cNvSpPr txBox="1"/>
          <p:nvPr/>
        </p:nvSpPr>
        <p:spPr>
          <a:xfrm>
            <a:off x="4369659" y="1870725"/>
            <a:ext cx="4469541" cy="707886"/>
          </a:xfrm>
          <a:prstGeom prst="rect">
            <a:avLst/>
          </a:prstGeom>
          <a:noFill/>
        </p:spPr>
        <p:txBody>
          <a:bodyPr wrap="square" rtlCol="0">
            <a:spAutoFit/>
          </a:bodyPr>
          <a:lstStyle/>
          <a:p>
            <a:pPr algn="ctr" defTabSz="914400" fontAlgn="base">
              <a:spcBef>
                <a:spcPct val="0"/>
              </a:spcBef>
              <a:spcAft>
                <a:spcPct val="0"/>
              </a:spcAft>
            </a:pPr>
            <a:r>
              <a:rPr lang="en-US" sz="2000" b="1" dirty="0">
                <a:solidFill>
                  <a:srgbClr val="000000"/>
                </a:solidFill>
                <a:latin typeface="Arial" pitchFamily="34" charset="0"/>
                <a:ea typeface="MS PGothic" pitchFamily="34" charset="-128"/>
                <a:cs typeface="Arial" pitchFamily="34" charset="0"/>
              </a:rPr>
              <a:t>Repeatedly viewing porn can</a:t>
            </a:r>
          </a:p>
          <a:p>
            <a:pPr algn="ctr" defTabSz="914400" fontAlgn="base">
              <a:spcBef>
                <a:spcPct val="0"/>
              </a:spcBef>
              <a:spcAft>
                <a:spcPct val="0"/>
              </a:spcAft>
            </a:pPr>
            <a:r>
              <a:rPr lang="en-US" sz="2000" b="1" dirty="0">
                <a:solidFill>
                  <a:srgbClr val="FF0000"/>
                </a:solidFill>
                <a:latin typeface="Arial" pitchFamily="34" charset="0"/>
                <a:ea typeface="MS PGothic" pitchFamily="34" charset="-128"/>
                <a:cs typeface="Arial" pitchFamily="34" charset="0"/>
              </a:rPr>
              <a:t>negatively effect your sex drive:</a:t>
            </a:r>
          </a:p>
        </p:txBody>
      </p:sp>
      <p:sp>
        <p:nvSpPr>
          <p:cNvPr id="12" name="TextBox 11"/>
          <p:cNvSpPr txBox="1"/>
          <p:nvPr/>
        </p:nvSpPr>
        <p:spPr>
          <a:xfrm>
            <a:off x="3029860" y="2830700"/>
            <a:ext cx="2622567" cy="1938992"/>
          </a:xfrm>
          <a:prstGeom prst="rect">
            <a:avLst/>
          </a:prstGeom>
          <a:noFill/>
        </p:spPr>
        <p:txBody>
          <a:bodyPr wrap="square" rtlCol="0">
            <a:spAutoFit/>
          </a:bodyPr>
          <a:lstStyle/>
          <a:p>
            <a:pPr algn="ctr" defTabSz="914400" fontAlgn="base">
              <a:spcBef>
                <a:spcPct val="0"/>
              </a:spcBef>
              <a:spcAft>
                <a:spcPct val="0"/>
              </a:spcAft>
            </a:pPr>
            <a:r>
              <a:rPr lang="en-US" sz="2000" b="1" dirty="0">
                <a:solidFill>
                  <a:srgbClr val="FF0000"/>
                </a:solidFill>
                <a:latin typeface="Arial" pitchFamily="34" charset="0"/>
                <a:ea typeface="MS PGothic" pitchFamily="34" charset="-128"/>
                <a:cs typeface="Arial" pitchFamily="34" charset="0"/>
              </a:rPr>
              <a:t>More than 50% </a:t>
            </a:r>
            <a:r>
              <a:rPr lang="en-US" sz="2000" b="1" dirty="0">
                <a:solidFill>
                  <a:srgbClr val="000000"/>
                </a:solidFill>
                <a:latin typeface="Arial" pitchFamily="34" charset="0"/>
                <a:ea typeface="MS PGothic" pitchFamily="34" charset="-128"/>
                <a:cs typeface="Arial" pitchFamily="34" charset="0"/>
              </a:rPr>
              <a:t>of those engaged in “sexual internet interactions” had </a:t>
            </a:r>
            <a:r>
              <a:rPr lang="en-US" sz="2000" b="1" dirty="0">
                <a:solidFill>
                  <a:srgbClr val="FF0000"/>
                </a:solidFill>
                <a:latin typeface="Arial" pitchFamily="34" charset="0"/>
                <a:ea typeface="MS PGothic" pitchFamily="34" charset="-128"/>
                <a:cs typeface="Arial" pitchFamily="34" charset="0"/>
              </a:rPr>
              <a:t>lost interest in sexual intercourse.</a:t>
            </a:r>
          </a:p>
        </p:txBody>
      </p:sp>
      <p:sp>
        <p:nvSpPr>
          <p:cNvPr id="13" name="TextBox 12"/>
          <p:cNvSpPr txBox="1"/>
          <p:nvPr/>
        </p:nvSpPr>
        <p:spPr>
          <a:xfrm>
            <a:off x="7848600" y="2781521"/>
            <a:ext cx="1295399" cy="2246769"/>
          </a:xfrm>
          <a:prstGeom prst="rect">
            <a:avLst/>
          </a:prstGeom>
          <a:noFill/>
        </p:spPr>
        <p:txBody>
          <a:bodyPr wrap="square" rtlCol="0">
            <a:spAutoFit/>
          </a:bodyPr>
          <a:lstStyle/>
          <a:p>
            <a:pPr algn="ctr" defTabSz="914400" fontAlgn="base">
              <a:spcBef>
                <a:spcPct val="0"/>
              </a:spcBef>
              <a:spcAft>
                <a:spcPct val="0"/>
              </a:spcAft>
            </a:pPr>
            <a:r>
              <a:rPr lang="en-US" sz="2000" b="1" dirty="0">
                <a:solidFill>
                  <a:srgbClr val="FF0000"/>
                </a:solidFill>
                <a:latin typeface="Arial" pitchFamily="34" charset="0"/>
                <a:ea typeface="MS PGothic" pitchFamily="34" charset="-128"/>
                <a:cs typeface="Arial" pitchFamily="34" charset="0"/>
              </a:rPr>
              <a:t>One-third of their partners </a:t>
            </a:r>
            <a:r>
              <a:rPr lang="en-US" sz="2000" b="1" dirty="0">
                <a:solidFill>
                  <a:srgbClr val="000000"/>
                </a:solidFill>
                <a:latin typeface="Arial" pitchFamily="34" charset="0"/>
                <a:ea typeface="MS PGothic" pitchFamily="34" charset="-128"/>
                <a:cs typeface="Arial" pitchFamily="34" charset="0"/>
              </a:rPr>
              <a:t>had</a:t>
            </a:r>
            <a:r>
              <a:rPr lang="en-US" sz="2000" b="1" dirty="0">
                <a:solidFill>
                  <a:srgbClr val="FF0000"/>
                </a:solidFill>
                <a:latin typeface="Arial" pitchFamily="34" charset="0"/>
                <a:ea typeface="MS PGothic" pitchFamily="34" charset="-128"/>
                <a:cs typeface="Arial" pitchFamily="34" charset="0"/>
              </a:rPr>
              <a:t> lost interest </a:t>
            </a:r>
            <a:r>
              <a:rPr lang="en-US" sz="2000" b="1" dirty="0">
                <a:solidFill>
                  <a:srgbClr val="000000"/>
                </a:solidFill>
                <a:latin typeface="Arial" pitchFamily="34" charset="0"/>
                <a:ea typeface="MS PGothic" pitchFamily="34" charset="-128"/>
                <a:cs typeface="Arial" pitchFamily="34" charset="0"/>
              </a:rPr>
              <a:t>as well.</a:t>
            </a: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10319743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52600" y="2158273"/>
              <a:ext cx="5334000" cy="415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45406" y="2573628"/>
              <a:ext cx="5550794"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24200" y="2910625"/>
              <a:ext cx="3962400"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5867400" y="3485058"/>
            <a:ext cx="2438400" cy="3046988"/>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Arial" pitchFamily="34" charset="0"/>
                <a:cs typeface="Arial" pitchFamily="34" charset="0"/>
              </a:rPr>
              <a:t>Pornography use </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increases the marital infidelity </a:t>
            </a:r>
            <a:b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br>
            <a:r>
              <a:rPr lang="en-US" sz="2400" b="1" dirty="0">
                <a:effectLst>
                  <a:outerShdw blurRad="38100" dist="38100" dir="2700000" algn="tl">
                    <a:srgbClr val="000000">
                      <a:alpha val="43137"/>
                    </a:srgbClr>
                  </a:outerShdw>
                </a:effectLst>
                <a:latin typeface="Arial" pitchFamily="34" charset="0"/>
                <a:cs typeface="Arial" pitchFamily="34" charset="0"/>
              </a:rPr>
              <a:t>rate by more than</a:t>
            </a:r>
            <a:r>
              <a:rPr lang="en-US" sz="2000" b="1" dirty="0">
                <a:effectLst>
                  <a:outerShdw blurRad="38100" dist="38100" dir="2700000" algn="tl">
                    <a:srgbClr val="000000">
                      <a:alpha val="43137"/>
                    </a:srgbClr>
                  </a:outerShdw>
                </a:effectLst>
                <a:latin typeface="Arial" pitchFamily="34" charset="0"/>
                <a:cs typeface="Arial" pitchFamily="34" charset="0"/>
              </a:rPr>
              <a:t> </a:t>
            </a:r>
          </a:p>
          <a:p>
            <a:pPr algn="ctr"/>
            <a:r>
              <a:rPr lang="en-US" sz="4800" b="1" dirty="0">
                <a:solidFill>
                  <a:srgbClr val="FF0000"/>
                </a:solidFill>
                <a:effectLst>
                  <a:outerShdw blurRad="38100" dist="38100" dir="2700000" algn="tl">
                    <a:srgbClr val="000000">
                      <a:alpha val="43137"/>
                    </a:srgbClr>
                  </a:outerShdw>
                </a:effectLst>
                <a:latin typeface="Arial" pitchFamily="34" charset="0"/>
                <a:cs typeface="Arial" pitchFamily="34" charset="0"/>
              </a:rPr>
              <a:t>300%</a:t>
            </a:r>
          </a:p>
        </p:txBody>
      </p:sp>
      <p:sp>
        <p:nvSpPr>
          <p:cNvPr id="11" name="TextBox 10"/>
          <p:cNvSpPr txBox="1"/>
          <p:nvPr/>
        </p:nvSpPr>
        <p:spPr>
          <a:xfrm>
            <a:off x="1360713" y="2080327"/>
            <a:ext cx="7742084"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40% “sex addicts” </a:t>
            </a:r>
            <a:r>
              <a:rPr lang="en-US" sz="2800" b="1" dirty="0">
                <a:effectLst>
                  <a:outerShdw blurRad="38100" dist="38100" dir="2700000" algn="tl">
                    <a:srgbClr val="000000">
                      <a:alpha val="43137"/>
                    </a:srgbClr>
                  </a:outerShdw>
                </a:effectLst>
                <a:latin typeface="Arial" pitchFamily="34" charset="0"/>
                <a:cs typeface="Arial" pitchFamily="34" charset="0"/>
              </a:rPr>
              <a:t>lose their spouses</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1982119" y="2495490"/>
            <a:ext cx="7161880"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58% </a:t>
            </a:r>
            <a:r>
              <a:rPr lang="en-US" sz="2800" b="1" dirty="0">
                <a:effectLst>
                  <a:outerShdw blurRad="38100" dist="38100" dir="2700000" algn="tl">
                    <a:srgbClr val="000000">
                      <a:alpha val="43137"/>
                    </a:srgbClr>
                  </a:outerShdw>
                </a:effectLst>
                <a:latin typeface="Arial" pitchFamily="34" charset="0"/>
                <a:cs typeface="Arial" pitchFamily="34" charset="0"/>
              </a:rPr>
              <a:t>suffer considerable financial losses</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3115204" y="2889884"/>
            <a:ext cx="5824305"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One-third </a:t>
            </a:r>
            <a:r>
              <a:rPr lang="en-US" sz="2800" b="1" dirty="0">
                <a:effectLst>
                  <a:outerShdw blurRad="38100" dist="38100" dir="2700000" algn="tl">
                    <a:srgbClr val="000000">
                      <a:alpha val="43137"/>
                    </a:srgbClr>
                  </a:outerShdw>
                </a:effectLst>
                <a:latin typeface="Arial" pitchFamily="34" charset="0"/>
                <a:cs typeface="Arial" pitchFamily="34" charset="0"/>
              </a:rPr>
              <a:t>lose their jobs</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TextBox 13"/>
          <p:cNvSpPr txBox="1"/>
          <p:nvPr/>
        </p:nvSpPr>
        <p:spPr>
          <a:xfrm>
            <a:off x="381000" y="1447800"/>
            <a:ext cx="8762999"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Addiction to porn has led to:</a:t>
            </a: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19087216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Box 8"/>
          <p:cNvSpPr txBox="1"/>
          <p:nvPr/>
        </p:nvSpPr>
        <p:spPr>
          <a:xfrm>
            <a:off x="1981200" y="317728"/>
            <a:ext cx="2588326" cy="3046988"/>
          </a:xfrm>
          <a:prstGeom prst="rect">
            <a:avLst/>
          </a:prstGeom>
          <a:noFill/>
        </p:spPr>
        <p:txBody>
          <a:bodyPr wrap="square" rtlCol="0">
            <a:spAutoFit/>
          </a:bodyPr>
          <a:lstStyle/>
          <a:p>
            <a:pPr algn="ctr"/>
            <a:r>
              <a:rPr lang="en-US" sz="2400" b="1" dirty="0">
                <a:solidFill>
                  <a:srgbClr val="FF0000"/>
                </a:solidFill>
                <a:latin typeface="Arial" pitchFamily="34" charset="0"/>
                <a:cs typeface="Arial" pitchFamily="34" charset="0"/>
              </a:rPr>
              <a:t>56% </a:t>
            </a:r>
            <a:r>
              <a:rPr lang="en-US" sz="2400" b="1" dirty="0">
                <a:latin typeface="Arial" pitchFamily="34" charset="0"/>
                <a:cs typeface="Arial" pitchFamily="34" charset="0"/>
              </a:rPr>
              <a:t>of divorce cases </a:t>
            </a:r>
            <a:r>
              <a:rPr lang="en-US" sz="2400" b="1" dirty="0">
                <a:solidFill>
                  <a:srgbClr val="FF0000"/>
                </a:solidFill>
                <a:latin typeface="Arial" pitchFamily="34" charset="0"/>
                <a:cs typeface="Arial" pitchFamily="34" charset="0"/>
              </a:rPr>
              <a:t>involved one person having an obsessive interest</a:t>
            </a:r>
            <a:r>
              <a:rPr lang="en-US" sz="2400" b="1" dirty="0">
                <a:latin typeface="Arial" pitchFamily="34" charset="0"/>
                <a:cs typeface="Arial" pitchFamily="34" charset="0"/>
              </a:rPr>
              <a:t> in pornographic websites.</a:t>
            </a:r>
            <a:endParaRPr lang="en-US" sz="2400" b="1" dirty="0">
              <a:solidFill>
                <a:srgbClr val="FF0000"/>
              </a:solidFill>
              <a:latin typeface="Arial" pitchFamily="34" charset="0"/>
              <a:cs typeface="Arial" pitchFamily="34" charset="0"/>
            </a:endParaRPr>
          </a:p>
        </p:txBody>
      </p:sp>
      <p:sp>
        <p:nvSpPr>
          <p:cNvPr id="10" name="TextBox 9"/>
          <p:cNvSpPr txBox="1"/>
          <p:nvPr/>
        </p:nvSpPr>
        <p:spPr>
          <a:xfrm>
            <a:off x="4267199" y="1930395"/>
            <a:ext cx="4876801" cy="1569660"/>
          </a:xfrm>
          <a:prstGeom prst="rect">
            <a:avLst/>
          </a:prstGeom>
          <a:noFill/>
        </p:spPr>
        <p:txBody>
          <a:bodyPr wrap="square" rtlCol="0">
            <a:spAutoFit/>
          </a:bodyPr>
          <a:lstStyle/>
          <a:p>
            <a:pPr algn="ctr"/>
            <a:r>
              <a:rPr lang="en-US" sz="2400" b="1" dirty="0">
                <a:solidFill>
                  <a:srgbClr val="FF0000"/>
                </a:solidFill>
                <a:latin typeface="Arial" pitchFamily="34" charset="0"/>
                <a:cs typeface="Arial" pitchFamily="34" charset="0"/>
              </a:rPr>
              <a:t>Severe clinical depression </a:t>
            </a:r>
            <a:r>
              <a:rPr lang="en-US" sz="2400" b="1" dirty="0">
                <a:latin typeface="Arial" pitchFamily="34" charset="0"/>
                <a:cs typeface="Arial" pitchFamily="34" charset="0"/>
              </a:rPr>
              <a:t>was reported </a:t>
            </a:r>
            <a:r>
              <a:rPr lang="en-US" sz="2400" b="1" dirty="0">
                <a:solidFill>
                  <a:srgbClr val="FF0000"/>
                </a:solidFill>
                <a:latin typeface="Arial" pitchFamily="34" charset="0"/>
                <a:cs typeface="Arial" pitchFamily="34" charset="0"/>
              </a:rPr>
              <a:t>twice as frequently </a:t>
            </a:r>
            <a:r>
              <a:rPr lang="en-US" sz="2400" b="1" dirty="0">
                <a:latin typeface="Arial" pitchFamily="34" charset="0"/>
                <a:cs typeface="Arial" pitchFamily="34" charset="0"/>
              </a:rPr>
              <a:t>among Internet pornography users compared.</a:t>
            </a:r>
          </a:p>
        </p:txBody>
      </p:sp>
      <p:sp>
        <p:nvSpPr>
          <p:cNvPr id="11" name="TextBox 10"/>
          <p:cNvSpPr txBox="1"/>
          <p:nvPr/>
        </p:nvSpPr>
        <p:spPr>
          <a:xfrm>
            <a:off x="4045857" y="3657599"/>
            <a:ext cx="5098142" cy="1200328"/>
          </a:xfrm>
          <a:prstGeom prst="rect">
            <a:avLst/>
          </a:prstGeom>
          <a:noFill/>
        </p:spPr>
        <p:txBody>
          <a:bodyPr wrap="square" rtlCol="0">
            <a:spAutoFit/>
          </a:bodyPr>
          <a:lstStyle/>
          <a:p>
            <a:pPr algn="ctr"/>
            <a:r>
              <a:rPr lang="en-US" sz="2400" b="1" dirty="0">
                <a:latin typeface="Arial" pitchFamily="34" charset="0"/>
                <a:cs typeface="Arial" pitchFamily="34" charset="0"/>
              </a:rPr>
              <a:t>Sexual compulsives &amp; addicts are </a:t>
            </a:r>
            <a:r>
              <a:rPr lang="en-US" sz="2400" b="1" dirty="0">
                <a:solidFill>
                  <a:srgbClr val="FF0000"/>
                </a:solidFill>
                <a:latin typeface="Arial" pitchFamily="34" charset="0"/>
                <a:cs typeface="Arial" pitchFamily="34" charset="0"/>
              </a:rPr>
              <a:t>23 times more likely </a:t>
            </a:r>
            <a:r>
              <a:rPr lang="en-US" sz="2400" b="1" dirty="0">
                <a:latin typeface="Arial" pitchFamily="34" charset="0"/>
                <a:cs typeface="Arial" pitchFamily="34" charset="0"/>
              </a:rPr>
              <a:t>than those without a problem to state that:</a:t>
            </a:r>
          </a:p>
        </p:txBody>
      </p:sp>
      <p:sp>
        <p:nvSpPr>
          <p:cNvPr id="12" name="TextBox 11"/>
          <p:cNvSpPr txBox="1"/>
          <p:nvPr/>
        </p:nvSpPr>
        <p:spPr>
          <a:xfrm>
            <a:off x="4329577" y="4838422"/>
            <a:ext cx="4561499" cy="1815882"/>
          </a:xfrm>
          <a:prstGeom prst="rect">
            <a:avLst/>
          </a:prstGeom>
          <a:noFill/>
        </p:spPr>
        <p:txBody>
          <a:bodyPr wrap="square" rtlCol="0">
            <a:spAutoFit/>
          </a:bodyPr>
          <a:lstStyle/>
          <a:p>
            <a:pPr algn="ctr"/>
            <a:r>
              <a:rPr lang="en-US" sz="2800" b="1" dirty="0">
                <a:latin typeface="Arial" pitchFamily="34" charset="0"/>
                <a:cs typeface="Arial" pitchFamily="34" charset="0"/>
              </a:rPr>
              <a:t>“Discovering online sexual material </a:t>
            </a:r>
            <a:r>
              <a:rPr lang="en-US" sz="2800" b="1" dirty="0">
                <a:solidFill>
                  <a:srgbClr val="FF0000"/>
                </a:solidFill>
                <a:latin typeface="Arial" pitchFamily="34" charset="0"/>
                <a:cs typeface="Arial" pitchFamily="34" charset="0"/>
              </a:rPr>
              <a:t>was the worst thing that had ever happened </a:t>
            </a:r>
            <a:r>
              <a:rPr lang="en-US" sz="2800" b="1" dirty="0">
                <a:latin typeface="Arial" pitchFamily="34" charset="0"/>
                <a:cs typeface="Arial" pitchFamily="34" charset="0"/>
              </a:rPr>
              <a:t>in their life.”</a:t>
            </a: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5675162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737" y="4889649"/>
            <a:ext cx="9266037"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p:spPr>
        <p:txBody>
          <a:bodyPr/>
          <a:lstStyle/>
          <a:p>
            <a:pPr>
              <a:defRPr/>
            </a:pPr>
            <a:r>
              <a:rPr lang="en-US"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659" y="4191000"/>
              <a:ext cx="9134341"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3410" y="3933452"/>
            <a:ext cx="9134341" cy="1692771"/>
          </a:xfrm>
          <a:prstGeom prst="rect">
            <a:avLst/>
          </a:prstGeom>
          <a:noFill/>
        </p:spPr>
        <p:txBody>
          <a:bodyPr wrap="square" rtlCol="0">
            <a:spAutoFit/>
          </a:bodyPr>
          <a:lstStyle/>
          <a:p>
            <a:pPr algn="ctr"/>
            <a:r>
              <a:rPr lang="en-US" sz="4400" b="1" dirty="0">
                <a:solidFill>
                  <a:srgbClr val="000000"/>
                </a:solidFill>
                <a:latin typeface="Arial"/>
                <a:cs typeface="Arial"/>
              </a:rPr>
              <a:t>of men aged </a:t>
            </a:r>
            <a:r>
              <a:rPr lang="en-US" sz="6000" dirty="0">
                <a:solidFill>
                  <a:srgbClr val="7030A0"/>
                </a:solidFill>
                <a:latin typeface="Cooper Black" pitchFamily="18" charset="0"/>
              </a:rPr>
              <a:t>18-24</a:t>
            </a:r>
            <a:r>
              <a:rPr lang="en-US" sz="4000" dirty="0">
                <a:solidFill>
                  <a:srgbClr val="000000"/>
                </a:solidFill>
                <a:latin typeface="Arial Black"/>
                <a:cs typeface="Arial Black"/>
              </a:rPr>
              <a:t> </a:t>
            </a:r>
            <a:r>
              <a:rPr lang="en-US" sz="4400" b="1" dirty="0">
                <a:solidFill>
                  <a:srgbClr val="000000"/>
                </a:solidFill>
                <a:latin typeface="Arial"/>
                <a:cs typeface="Arial"/>
              </a:rPr>
              <a:t>visit porn sites in a typical month.</a:t>
            </a:r>
            <a:endParaRPr lang="en-US" sz="4000" b="1" dirty="0">
              <a:solidFill>
                <a:srgbClr val="000000"/>
              </a:solidFill>
              <a:latin typeface="Arial"/>
              <a:cs typeface="Arial"/>
            </a:endParaRP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08199822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165225"/>
                <a:ext cx="83820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5276" y="32004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181600" y="3183123"/>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969476" y="48768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0" y="4952999"/>
                <a:ext cx="246907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38954" y="1747653"/>
                <a:ext cx="7315200" cy="1224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flipV="1">
                <a:off x="7443947" y="2057400"/>
                <a:ext cx="259337" cy="4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 name="TextBox 14"/>
          <p:cNvSpPr txBox="1"/>
          <p:nvPr/>
        </p:nvSpPr>
        <p:spPr>
          <a:xfrm>
            <a:off x="-34792" y="1142551"/>
            <a:ext cx="9255261"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r>
              <a:rPr lang="en-US" sz="2400" dirty="0">
                <a:solidFill>
                  <a:srgbClr val="000000"/>
                </a:solidFill>
                <a:effectLst/>
              </a:rPr>
              <a:t>THE AVE PORN SITE VISIT </a:t>
            </a:r>
            <a:r>
              <a:rPr lang="en-US" sz="2400" dirty="0">
                <a:solidFill>
                  <a:srgbClr val="FF6600"/>
                </a:solidFill>
                <a:effectLst/>
              </a:rPr>
              <a:t>LASTS 6 MINUTES &amp; 29 SECONDS.</a:t>
            </a:r>
          </a:p>
        </p:txBody>
      </p:sp>
      <p:sp>
        <p:nvSpPr>
          <p:cNvPr id="16" name="TextBox 15"/>
          <p:cNvSpPr txBox="1"/>
          <p:nvPr/>
        </p:nvSpPr>
        <p:spPr>
          <a:xfrm>
            <a:off x="-52189" y="1762033"/>
            <a:ext cx="3775026" cy="1015663"/>
          </a:xfrm>
          <a:prstGeom prst="rect">
            <a:avLst/>
          </a:prstGeom>
          <a:noFill/>
        </p:spPr>
        <p:txBody>
          <a:bodyPr wrap="square" rtlCol="0">
            <a:spAutoFit/>
          </a:bodyPr>
          <a:lstStyle/>
          <a:p>
            <a:pPr algn="ctr" defTabSz="914400" fontAlgn="base">
              <a:spcBef>
                <a:spcPct val="0"/>
              </a:spcBef>
              <a:spcAft>
                <a:spcPct val="0"/>
              </a:spcAft>
            </a:pPr>
            <a:r>
              <a:rPr lang="en-US"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LEAST POPULAR</a:t>
            </a:r>
            <a:r>
              <a:rPr lang="en-US"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 DAY OF THE YEAR TO VIEW PORN IS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p>
        </p:txBody>
      </p:sp>
      <p:sp>
        <p:nvSpPr>
          <p:cNvPr id="17" name="TextBox 16"/>
          <p:cNvSpPr txBox="1"/>
          <p:nvPr/>
        </p:nvSpPr>
        <p:spPr>
          <a:xfrm>
            <a:off x="3931772" y="1762033"/>
            <a:ext cx="3612260" cy="1015663"/>
          </a:xfrm>
          <a:prstGeom prst="rect">
            <a:avLst/>
          </a:prstGeom>
          <a:noFill/>
        </p:spPr>
        <p:txBody>
          <a:bodyPr wrap="square" rtlCol="0">
            <a:spAutoFit/>
          </a:bodyPr>
          <a:lstStyle/>
          <a:p>
            <a:pPr algn="ctr" defTabSz="914400" fontAlgn="base">
              <a:spcBef>
                <a:spcPct val="0"/>
              </a:spcBef>
              <a:spcAft>
                <a:spcPct val="0"/>
              </a:spcAft>
            </a:pPr>
            <a:r>
              <a:rPr lang="en-US"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MOST POPULAR </a:t>
            </a:r>
            <a:r>
              <a:rPr lang="en-US"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DAY OF THE WEEK TO VIEW PORN IS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p>
        </p:txBody>
      </p:sp>
      <p:sp>
        <p:nvSpPr>
          <p:cNvPr id="13" name="TextBox 12"/>
          <p:cNvSpPr txBox="1"/>
          <p:nvPr/>
        </p:nvSpPr>
        <p:spPr>
          <a:xfrm>
            <a:off x="25153" y="3202466"/>
            <a:ext cx="1641124" cy="461665"/>
          </a:xfrm>
          <a:prstGeom prst="rect">
            <a:avLst/>
          </a:prstGeom>
          <a:noFill/>
        </p:spPr>
        <p:txBody>
          <a:bodyPr wrap="square" rtlCol="0">
            <a:spAutoFit/>
          </a:bodyPr>
          <a:lstStyle/>
          <a:p>
            <a:pPr algn="ctr" defTabSz="914400"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rPr>
              <a:t>LOWEST</a:t>
            </a:r>
          </a:p>
        </p:txBody>
      </p:sp>
      <p:sp>
        <p:nvSpPr>
          <p:cNvPr id="20" name="TextBox 19"/>
          <p:cNvSpPr txBox="1"/>
          <p:nvPr/>
        </p:nvSpPr>
        <p:spPr>
          <a:xfrm>
            <a:off x="4971503" y="3180695"/>
            <a:ext cx="1841098" cy="461665"/>
          </a:xfrm>
          <a:prstGeom prst="rect">
            <a:avLst/>
          </a:prstGeom>
          <a:noFill/>
        </p:spPr>
        <p:txBody>
          <a:bodyPr wrap="square" rtlCol="0">
            <a:spAutoFit/>
          </a:bodyPr>
          <a:lstStyle/>
          <a:p>
            <a:pPr algn="ctr" defTabSz="914400"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rPr>
              <a:t>HIGHEST</a:t>
            </a: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algn="ctr" defTabSz="914400" fontAlgn="base">
              <a:spcBef>
                <a:spcPct val="0"/>
              </a:spcBef>
              <a:spcAft>
                <a:spcPct val="0"/>
              </a:spcAft>
            </a:pPr>
            <a:r>
              <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p>
        </p:txBody>
      </p:sp>
      <p:sp>
        <p:nvSpPr>
          <p:cNvPr id="22" name="TextBox 21"/>
          <p:cNvSpPr txBox="1"/>
          <p:nvPr/>
        </p:nvSpPr>
        <p:spPr>
          <a:xfrm>
            <a:off x="6515100" y="4827885"/>
            <a:ext cx="2606076" cy="584776"/>
          </a:xfrm>
          <a:prstGeom prst="rect">
            <a:avLst/>
          </a:prstGeom>
          <a:noFill/>
        </p:spPr>
        <p:txBody>
          <a:bodyPr wrap="square" rtlCol="0">
            <a:spAutoFit/>
          </a:bodyPr>
          <a:lstStyle/>
          <a:p>
            <a:pPr algn="ctr" defTabSz="914400" fontAlgn="base">
              <a:spcBef>
                <a:spcPct val="0"/>
              </a:spcBef>
              <a:spcAft>
                <a:spcPct val="0"/>
              </a:spcAft>
            </a:pPr>
            <a:r>
              <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p>
        </p:txBody>
      </p:sp>
    </p:spTree>
    <p:extLst>
      <p:ext uri="{BB962C8B-B14F-4D97-AF65-F5344CB8AC3E}">
        <p14:creationId xmlns:p14="http://schemas.microsoft.com/office/powerpoint/2010/main" val="39478434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sz="5400" b="1" dirty="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10040231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 in the Church</a:t>
            </a:r>
          </a:p>
        </p:txBody>
      </p:sp>
    </p:spTree>
    <p:extLst>
      <p:ext uri="{BB962C8B-B14F-4D97-AF65-F5344CB8AC3E}">
        <p14:creationId xmlns:p14="http://schemas.microsoft.com/office/powerpoint/2010/main" val="4284056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4503597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a:latin typeface="Alan Den"/>
                <a:cs typeface="Alan Den"/>
              </a:rPr>
              <a:t>If Jesus wrote a letter to </a:t>
            </a:r>
            <a:r>
              <a:rPr lang="en-US" b="1" dirty="0">
                <a:solidFill>
                  <a:srgbClr val="FFFF00"/>
                </a:solidFill>
                <a:latin typeface="Alan Den"/>
                <a:cs typeface="Alan Den"/>
              </a:rPr>
              <a:t>our</a:t>
            </a:r>
            <a:r>
              <a:rPr lang="en-US" b="1" dirty="0">
                <a:latin typeface="Alan Den"/>
                <a:cs typeface="Alan Den"/>
              </a:rPr>
              <a:t> church, </a:t>
            </a:r>
            <a:br>
              <a:rPr lang="en-US" b="1" dirty="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8836549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1552756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Outline of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CHURCHES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129275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457200"/>
            <a:ext cx="4114800" cy="1143000"/>
          </a:xfrm>
        </p:spPr>
        <p:txBody>
          <a:bodyPr/>
          <a:lstStyle/>
          <a:p>
            <a:pPr eaLnBrk="1" hangingPunct="1">
              <a:defRPr/>
            </a:pPr>
            <a:r>
              <a:rPr lang="en-US" sz="4000" b="1" dirty="0">
                <a:latin typeface="Times New Roman" charset="0"/>
                <a:cs typeface="Arial" charset="0"/>
              </a:rPr>
              <a:t>Opening </a:t>
            </a:r>
            <a:r>
              <a:rPr lang="en-US" sz="4000" b="1" i="1" u="sng" dirty="0">
                <a:solidFill>
                  <a:srgbClr val="FFFF00"/>
                </a:solidFill>
                <a:latin typeface="Times New Roman" charset="0"/>
                <a:cs typeface="Arial" charset="0"/>
              </a:rPr>
              <a:t>Explanation</a:t>
            </a:r>
            <a:r>
              <a:rPr lang="en-US" sz="4000" b="1" dirty="0">
                <a:latin typeface="Times New Roman" charset="0"/>
                <a:cs typeface="Arial" charset="0"/>
              </a:rPr>
              <a:t> (1):</a:t>
            </a:r>
          </a:p>
        </p:txBody>
      </p:sp>
      <p:sp>
        <p:nvSpPr>
          <p:cNvPr id="5123" name="Rectangle 3"/>
          <p:cNvSpPr>
            <a:spLocks noGrp="1" noChangeArrowheads="1"/>
          </p:cNvSpPr>
          <p:nvPr>
            <p:ph type="body" idx="1"/>
          </p:nvPr>
        </p:nvSpPr>
        <p:spPr>
          <a:xfrm>
            <a:off x="533400" y="1828800"/>
            <a:ext cx="4267200" cy="4038600"/>
          </a:xfrm>
        </p:spPr>
        <p:txBody>
          <a:bodyPr/>
          <a:lstStyle/>
          <a:p>
            <a:pPr eaLnBrk="1" hangingPunct="1">
              <a:defRPr/>
            </a:pPr>
            <a:r>
              <a:rPr lang="en-US" b="1">
                <a:effectLst>
                  <a:outerShdw blurRad="38100" dist="38100" dir="2700000" algn="tl">
                    <a:srgbClr val="666633"/>
                  </a:outerShdw>
                </a:effectLst>
                <a:latin typeface="Arial" charset="0"/>
                <a:cs typeface="Arial" charset="0"/>
              </a:rPr>
              <a:t>To the Church at Ephesus</a:t>
            </a:r>
          </a:p>
        </p:txBody>
      </p:sp>
      <p:pic>
        <p:nvPicPr>
          <p:cNvPr id="31747" name="Picture 7" descr="Map%20-%20The%20Seven%20Churches%20of%20Asia%20Min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81000"/>
            <a:ext cx="3659188" cy="568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Oval 8"/>
          <p:cNvSpPr>
            <a:spLocks noChangeArrowheads="1"/>
          </p:cNvSpPr>
          <p:nvPr/>
        </p:nvSpPr>
        <p:spPr bwMode="auto">
          <a:xfrm>
            <a:off x="6705600" y="3478213"/>
            <a:ext cx="838200" cy="304800"/>
          </a:xfrm>
          <a:prstGeom prst="ellipse">
            <a:avLst/>
          </a:pr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8438" name="Oval 9"/>
          <p:cNvSpPr>
            <a:spLocks noChangeArrowheads="1"/>
          </p:cNvSpPr>
          <p:nvPr/>
        </p:nvSpPr>
        <p:spPr bwMode="auto">
          <a:xfrm>
            <a:off x="5791200" y="4073525"/>
            <a:ext cx="609600" cy="304800"/>
          </a:xfrm>
          <a:prstGeom prst="ellipse">
            <a:avLst/>
          </a:pr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Times New Roman"/>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Jesus had authority over and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19523901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en-US" sz="6000" b="1" dirty="0">
                <a:effectLst>
                  <a:glow rad="177800">
                    <a:schemeClr val="tx1"/>
                  </a:glow>
                </a:effectLst>
                <a:latin typeface="Arial" charset="0"/>
                <a:ea typeface="ＭＳ Ｐゴシック" charset="0"/>
              </a:rPr>
              <a:t>Revelation 2:18-29 Structure</a:t>
            </a: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a:solidFill>
                  <a:srgbClr val="FFFFFF"/>
                </a:solidFill>
                <a:effectLst>
                  <a:glow rad="177800">
                    <a:srgbClr val="000000"/>
                  </a:glow>
                </a:effectLst>
                <a:latin typeface="Arial" charset="0"/>
                <a:ea typeface="ＭＳ Ｐゴシック" charset="0"/>
              </a:rPr>
              <a:t>Negative</a:t>
            </a: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a:solidFill>
                  <a:srgbClr val="FFFFFF"/>
                </a:solidFill>
                <a:effectLst>
                  <a:glow rad="177800">
                    <a:srgbClr val="000000"/>
                  </a:glow>
                </a:effectLst>
                <a:latin typeface="Arial" charset="0"/>
                <a:ea typeface="ＭＳ Ｐゴシック" charset="0"/>
              </a:rPr>
              <a:t>Positive</a:t>
            </a: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a:solidFill>
                  <a:srgbClr val="FFFFFF"/>
                </a:solidFill>
                <a:effectLst>
                  <a:glow rad="177800">
                    <a:srgbClr val="000000"/>
                  </a:glow>
                </a:effectLst>
                <a:latin typeface="Arial" charset="0"/>
                <a:ea typeface="ＭＳ Ｐゴシック" charset="0"/>
              </a:rPr>
              <a:t>Negative</a:t>
            </a: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a:solidFill>
                  <a:srgbClr val="FFFFFF"/>
                </a:solidFill>
                <a:effectLst>
                  <a:glow rad="177800">
                    <a:srgbClr val="000000"/>
                  </a:glow>
                </a:effectLst>
                <a:latin typeface="Arial" charset="0"/>
                <a:ea typeface="ＭＳ Ｐゴシック" charset="0"/>
              </a:rPr>
              <a:t>Positive</a:t>
            </a: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6206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398006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  Jesus </a:t>
            </a:r>
            <a:r>
              <a:rPr lang="en-US" sz="5400" b="1" dirty="0">
                <a:solidFill>
                  <a:srgbClr val="FFFF00"/>
                </a:solidFill>
                <a:effectLst>
                  <a:glow rad="177800">
                    <a:schemeClr val="tx1"/>
                  </a:glow>
                </a:effectLst>
                <a:latin typeface="Arial" charset="0"/>
                <a:ea typeface="ＭＳ Ｐゴシック" charset="0"/>
              </a:rPr>
              <a:t>judges</a:t>
            </a:r>
            <a:r>
              <a:rPr lang="en-US" sz="5400" b="1" dirty="0">
                <a:effectLst>
                  <a:glow rad="177800">
                    <a:schemeClr val="tx1"/>
                  </a:glow>
                </a:effectLst>
                <a:latin typeface="Arial" charset="0"/>
                <a:ea typeface="ＭＳ Ｐゴシック" charset="0"/>
              </a:rPr>
              <a:t> sin in believers (2:18).</a:t>
            </a:r>
          </a:p>
        </p:txBody>
      </p:sp>
    </p:spTree>
    <p:extLst>
      <p:ext uri="{BB962C8B-B14F-4D97-AF65-F5344CB8AC3E}">
        <p14:creationId xmlns:p14="http://schemas.microsoft.com/office/powerpoint/2010/main" val="22258040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Thyatira (Rev. 2:18-29)</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380233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5" grpId="0" animBg="1"/>
      <p:bldP spid="9" grpId="0" animBg="1"/>
      <p:bldP spid="11" grpId="0" animBg="1"/>
      <p:bldP spid="13" grpId="0" animBg="1"/>
      <p:bldP spid="15" grpId="0" animBg="1"/>
      <p:bldP spid="17" grpId="0" animBg="1"/>
      <p:bldP spid="1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SG" dirty="0"/>
              <a:t>Thyatira</a:t>
            </a:r>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6705600" y="3200400"/>
            <a:ext cx="2514600"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dirty="0"/>
              <a:t>Many Christians died rather than compromise in guild festivities.</a:t>
            </a:r>
          </a:p>
        </p:txBody>
      </p:sp>
      <p:sp>
        <p:nvSpPr>
          <p:cNvPr id="7" name="Content Placeholder 2"/>
          <p:cNvSpPr txBox="1">
            <a:spLocks/>
          </p:cNvSpPr>
          <p:nvPr/>
        </p:nvSpPr>
        <p:spPr>
          <a:xfrm>
            <a:off x="914400" y="1066800"/>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dirty="0"/>
              <a:t>Thyatira was famous for its purple dyes and guilds for tanners, dyers, woolen and linen workers.  These led to an extensive use of clay pots and pagan celebrations. </a:t>
            </a:r>
          </a:p>
        </p:txBody>
      </p:sp>
      <p:sp>
        <p:nvSpPr>
          <p:cNvPr id="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33150412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SG" dirty="0"/>
              <a:t>Thyatira</a:t>
            </a:r>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SG" dirty="0"/>
              <a:t>Thyatira had more trade guilds than any other city.  Such guilds supported the pagan gods, so Christians had trouble supporting themselves.</a:t>
            </a: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35556155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4126701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en-US" sz="4000" b="1" dirty="0">
                <a:effectLst>
                  <a:glow rad="101600">
                    <a:schemeClr val="bg1"/>
                  </a:glow>
                </a:effectLst>
                <a:latin typeface="Arial"/>
                <a:cs typeface="Arial"/>
              </a:rPr>
              <a:t>Description of Christ</a:t>
            </a:r>
          </a:p>
        </p:txBody>
      </p:sp>
      <p:sp>
        <p:nvSpPr>
          <p:cNvPr id="26627" name="Rectangle 3"/>
          <p:cNvSpPr>
            <a:spLocks noGrp="1" noChangeArrowheads="1"/>
          </p:cNvSpPr>
          <p:nvPr>
            <p:ph type="body" idx="1"/>
          </p:nvPr>
        </p:nvSpPr>
        <p:spPr>
          <a:xfrm>
            <a:off x="136965" y="1868282"/>
            <a:ext cx="3271398" cy="4885613"/>
          </a:xfrm>
        </p:spPr>
        <p:txBody>
          <a:bodyPr/>
          <a:lstStyle/>
          <a:p>
            <a:pPr marL="0" indent="0" eaLnBrk="1" hangingPunct="1">
              <a:buNone/>
              <a:defRPr/>
            </a:pPr>
            <a:r>
              <a:rPr lang="en-US" b="1" dirty="0">
                <a:effectLst>
                  <a:glow rad="101600">
                    <a:schemeClr val="bg1"/>
                  </a:glow>
                </a:effectLst>
                <a:latin typeface="Arial"/>
                <a:cs typeface="Arial"/>
              </a:rPr>
              <a:t>"This is the message from the Son of God, whose eyes are like flames of fire, whose feet are like polished bronze" (2:18 </a:t>
            </a:r>
            <a:r>
              <a:rPr lang="en-US" sz="2800" b="1" dirty="0">
                <a:effectLst>
                  <a:glow rad="101600">
                    <a:schemeClr val="bg1"/>
                  </a:glow>
                </a:effectLst>
                <a:latin typeface="Arial"/>
                <a:cs typeface="Arial"/>
              </a:rPr>
              <a:t>NLT</a:t>
            </a:r>
            <a:r>
              <a:rPr lang="en-US" b="1" dirty="0">
                <a:effectLst>
                  <a:glow rad="101600">
                    <a:schemeClr val="bg1"/>
                  </a:glow>
                </a:effectLst>
                <a:latin typeface="Arial"/>
                <a:cs typeface="Arial"/>
              </a:rPr>
              <a:t>)</a:t>
            </a:r>
          </a:p>
        </p:txBody>
      </p:sp>
    </p:spTree>
    <p:extLst>
      <p:ext uri="{BB962C8B-B14F-4D97-AF65-F5344CB8AC3E}">
        <p14:creationId xmlns:p14="http://schemas.microsoft.com/office/powerpoint/2010/main" val="1798741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3980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Ephesus:</a:t>
            </a:r>
          </a:p>
        </p:txBody>
      </p:sp>
      <p:sp>
        <p:nvSpPr>
          <p:cNvPr id="6147"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At that time it was the most important city in western Asia Minor (modern-day Turkey).</a:t>
            </a:r>
          </a:p>
        </p:txBody>
      </p:sp>
    </p:spTree>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lgn="l"/>
            <a:r>
              <a:rPr lang="en-US" sz="5400" b="1" dirty="0">
                <a:effectLst>
                  <a:glow rad="177800">
                    <a:schemeClr val="tx1"/>
                  </a:glow>
                </a:effectLst>
                <a:latin typeface="Arial" charset="0"/>
                <a:ea typeface="ＭＳ Ｐゴシック" charset="0"/>
              </a:rPr>
              <a:t>II.	Jesus </a:t>
            </a:r>
            <a:r>
              <a:rPr lang="en-US" sz="5400" b="1" dirty="0">
                <a:solidFill>
                  <a:srgbClr val="FFFF00"/>
                </a:solidFill>
                <a:effectLst>
                  <a:glow rad="177800">
                    <a:schemeClr val="tx1"/>
                  </a:glow>
                </a:effectLst>
                <a:latin typeface="Arial" charset="0"/>
                <a:ea typeface="ＭＳ Ｐゴシック" charset="0"/>
              </a:rPr>
              <a:t>commends</a:t>
            </a:r>
            <a:r>
              <a:rPr lang="en-US" sz="5400" b="1" dirty="0">
                <a:effectLst>
                  <a:glow rad="177800">
                    <a:schemeClr val="tx1"/>
                  </a:glow>
                </a:effectLst>
                <a:latin typeface="Arial" charset="0"/>
                <a:ea typeface="ＭＳ Ｐゴシック" charset="0"/>
              </a:rPr>
              <a:t> service for Christ (2:19).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35301901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1722510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en-US" sz="4000" b="1" dirty="0">
                <a:effectLst>
                  <a:glow rad="152400">
                    <a:schemeClr val="accent6"/>
                  </a:glow>
                </a:effectLst>
                <a:latin typeface="Arial"/>
                <a:cs typeface="Arial"/>
              </a:rPr>
              <a:t>"I know all the things you do. I have seen your love, your faith, your service, and your patient endurance. And I can see your constant improvement in all these things" (2:19 </a:t>
            </a:r>
            <a:r>
              <a:rPr lang="en-US" sz="3600" b="1" dirty="0">
                <a:effectLst>
                  <a:glow rad="152400">
                    <a:schemeClr val="accent6"/>
                  </a:glow>
                </a:effectLst>
                <a:latin typeface="Arial"/>
                <a:cs typeface="Arial"/>
              </a:rPr>
              <a:t>NLT</a:t>
            </a:r>
            <a:r>
              <a:rPr lang="en-US" sz="4000" b="1" dirty="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35513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527050" y="437058"/>
            <a:ext cx="8616950" cy="661987"/>
          </a:xfrm>
        </p:spPr>
        <p:txBody>
          <a:bodyPr/>
          <a:lstStyle/>
          <a:p>
            <a:pPr eaLnBrk="1" hangingPunct="1">
              <a:defRPr/>
            </a:pPr>
            <a:r>
              <a:rPr lang="en-US" sz="4000" b="1" dirty="0">
                <a:solidFill>
                  <a:srgbClr val="FFFFFF"/>
                </a:solidFill>
                <a:effectLst/>
                <a:latin typeface="Tahoma" charset="0"/>
              </a:rPr>
              <a:t>Who should be commended among us?</a:t>
            </a:r>
          </a:p>
        </p:txBody>
      </p:sp>
    </p:spTree>
    <p:extLst>
      <p:ext uri="{BB962C8B-B14F-4D97-AF65-F5344CB8AC3E}">
        <p14:creationId xmlns:p14="http://schemas.microsoft.com/office/powerpoint/2010/main" val="5773288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rgbClr val="FFFFFF"/>
                </a:solidFill>
                <a:effectLst/>
                <a:latin typeface="Tahoma" charset="0"/>
              </a:rPr>
              <a:t>Miriam Burnett</a:t>
            </a:r>
          </a:p>
        </p:txBody>
      </p:sp>
    </p:spTree>
    <p:extLst>
      <p:ext uri="{BB962C8B-B14F-4D97-AF65-F5344CB8AC3E}">
        <p14:creationId xmlns:p14="http://schemas.microsoft.com/office/powerpoint/2010/main" val="25573980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en-US" sz="3600" b="1" dirty="0">
                <a:solidFill>
                  <a:srgbClr val="FFFFFF"/>
                </a:solidFill>
                <a:effectLst/>
                <a:latin typeface="Tahoma" charset="0"/>
              </a:rPr>
              <a:t>Lewis, Barbara &amp; Christine Winkler</a:t>
            </a:r>
          </a:p>
        </p:txBody>
      </p:sp>
    </p:spTree>
    <p:extLst>
      <p:ext uri="{BB962C8B-B14F-4D97-AF65-F5344CB8AC3E}">
        <p14:creationId xmlns:p14="http://schemas.microsoft.com/office/powerpoint/2010/main" val="24018290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64564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5107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9754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60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9144000" cy="6842125"/>
          </a:xfrm>
        </p:spPr>
      </p:pic>
      <p:sp>
        <p:nvSpPr>
          <p:cNvPr id="2" name="Title 1"/>
          <p:cNvSpPr>
            <a:spLocks noGrp="1"/>
          </p:cNvSpPr>
          <p:nvPr>
            <p:ph type="title"/>
          </p:nvPr>
        </p:nvSpPr>
        <p:spPr/>
        <p:txBody>
          <a:bodyPr/>
          <a:lstStyle/>
          <a:p>
            <a:r>
              <a:rPr lang="en-US" dirty="0"/>
              <a:t>Ephesus City Layout</a:t>
            </a:r>
          </a:p>
        </p:txBody>
      </p:sp>
    </p:spTree>
    <p:extLst>
      <p:ext uri="{BB962C8B-B14F-4D97-AF65-F5344CB8AC3E}">
        <p14:creationId xmlns:p14="http://schemas.microsoft.com/office/powerpoint/2010/main" val="227543602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4074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en-US" sz="4000" b="1" dirty="0">
                <a:solidFill>
                  <a:srgbClr val="FFFFFF"/>
                </a:solidFill>
                <a:effectLst/>
                <a:latin typeface="Tahoma" charset="0"/>
              </a:rPr>
              <a:t>Susan Griffith</a:t>
            </a: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5959528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a:solidFill>
                  <a:srgbClr val="000000"/>
                </a:solidFill>
                <a:effectLst/>
                <a:latin typeface="Arial"/>
                <a:cs typeface="Arial"/>
              </a:rPr>
              <a:t>Excellent</a:t>
            </a: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a:solidFill>
                  <a:srgbClr val="000000"/>
                </a:solidFill>
                <a:effectLst/>
                <a:latin typeface="Arial"/>
                <a:cs typeface="Arial"/>
              </a:rPr>
              <a:t>Very Good</a:t>
            </a: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a:solidFill>
                  <a:srgbClr val="000000"/>
                </a:solidFill>
                <a:effectLst/>
                <a:latin typeface="Arial"/>
                <a:cs typeface="Arial"/>
              </a:rPr>
              <a:t>Good</a:t>
            </a: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a:solidFill>
                  <a:srgbClr val="000000"/>
                </a:solidFill>
                <a:effectLst/>
                <a:latin typeface="Arial"/>
                <a:cs typeface="Arial"/>
              </a:rPr>
              <a:t>Average</a:t>
            </a: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a:solidFill>
                  <a:srgbClr val="000000"/>
                </a:solidFill>
                <a:effectLst/>
                <a:latin typeface="Arial"/>
                <a:cs typeface="Arial"/>
              </a:rPr>
              <a:t>Poor</a:t>
            </a: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en-US" sz="5400" b="1" dirty="0">
                <a:solidFill>
                  <a:srgbClr val="800000"/>
                </a:solidFill>
                <a:effectLst/>
                <a:latin typeface="Tahoma" charset="0"/>
              </a:rPr>
              <a:t>Jesus knows!</a:t>
            </a:r>
          </a:p>
        </p:txBody>
      </p:sp>
    </p:spTree>
    <p:extLst>
      <p:ext uri="{BB962C8B-B14F-4D97-AF65-F5344CB8AC3E}">
        <p14:creationId xmlns:p14="http://schemas.microsoft.com/office/powerpoint/2010/main" val="25035532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1654202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III.	Jesus </a:t>
            </a:r>
            <a:r>
              <a:rPr lang="en-US" sz="5400" b="1" dirty="0">
                <a:solidFill>
                  <a:srgbClr val="FFFF00"/>
                </a:solidFill>
                <a:effectLst>
                  <a:glow rad="177800">
                    <a:schemeClr val="tx1"/>
                  </a:glow>
                </a:effectLst>
                <a:latin typeface="Arial" charset="0"/>
                <a:ea typeface="ＭＳ Ｐゴシック" charset="0"/>
              </a:rPr>
              <a:t>discerns</a:t>
            </a:r>
            <a:r>
              <a:rPr lang="en-US" sz="5400" b="1" dirty="0">
                <a:effectLst>
                  <a:glow rad="177800">
                    <a:schemeClr val="tx1"/>
                  </a:glow>
                </a:effectLst>
                <a:latin typeface="Arial" charset="0"/>
                <a:ea typeface="ＭＳ Ｐゴシック" charset="0"/>
              </a:rPr>
              <a:t> between unfaithful and faithful believers (2:20-25)</a:t>
            </a:r>
          </a:p>
        </p:txBody>
      </p:sp>
    </p:spTree>
    <p:extLst>
      <p:ext uri="{BB962C8B-B14F-4D97-AF65-F5344CB8AC3E}">
        <p14:creationId xmlns:p14="http://schemas.microsoft.com/office/powerpoint/2010/main" val="5979501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3775082971"/>
      </p:ext>
    </p:extLst>
  </p:cSld>
  <p:clrMapOvr>
    <a:overrideClrMapping bg1="lt1" tx1="dk1" bg2="lt2" tx2="dk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4629" y="104101"/>
            <a:ext cx="8810348" cy="6753899"/>
          </a:xfrm>
        </p:spPr>
        <p:txBody>
          <a:bodyPr/>
          <a:lstStyle/>
          <a:p>
            <a:r>
              <a:rPr lang="en-US" sz="4000" b="1" dirty="0">
                <a:effectLst>
                  <a:glow rad="177800">
                    <a:schemeClr val="tx1"/>
                  </a:glow>
                </a:effectLst>
                <a:latin typeface="Arial" charset="0"/>
                <a:ea typeface="ＭＳ Ｐゴシック" charset="0"/>
              </a:rPr>
              <a:t>"But I have this complaint against you. You are permitting that woman—that Jezebel who calls herself a prophet—to lead my servants astray. She teaches them to commit sexual sin and to eat food offered to idols. </a:t>
            </a:r>
            <a:r>
              <a:rPr lang="en-US" sz="4000" b="1" baseline="30000" dirty="0">
                <a:effectLst>
                  <a:glow rad="177800">
                    <a:schemeClr val="tx1"/>
                  </a:glow>
                </a:effectLst>
                <a:latin typeface="Arial" charset="0"/>
                <a:ea typeface="ＭＳ Ｐゴシック" charset="0"/>
              </a:rPr>
              <a:t>21</a:t>
            </a:r>
            <a:r>
              <a:rPr lang="en-US" sz="4000" b="1" dirty="0">
                <a:effectLst>
                  <a:glow rad="177800">
                    <a:schemeClr val="tx1"/>
                  </a:glow>
                </a:effectLst>
                <a:latin typeface="Arial" charset="0"/>
                <a:ea typeface="ＭＳ Ｐゴシック" charset="0"/>
              </a:rPr>
              <a:t>I gave her time to repent, but she does not want to turn away from her immorality" (2:20-21 </a:t>
            </a:r>
            <a:r>
              <a:rPr lang="en-US" sz="3600" b="1" dirty="0">
                <a:effectLst>
                  <a:glow rad="177800">
                    <a:schemeClr val="tx1"/>
                  </a:glow>
                </a:effectLst>
                <a:latin typeface="Arial" charset="0"/>
                <a:ea typeface="ＭＳ Ｐゴシック" charset="0"/>
              </a:rPr>
              <a:t>NLT</a:t>
            </a:r>
            <a:r>
              <a:rPr lang="en-US" sz="40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026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en-US" b="1" dirty="0">
                <a:effectLst>
                  <a:glow rad="177800">
                    <a:schemeClr val="tx1"/>
                  </a:glow>
                </a:effectLst>
                <a:latin typeface="Arial" charset="0"/>
                <a:ea typeface="ＭＳ Ｐゴシック" charset="0"/>
              </a:rPr>
              <a:t>Who was Jezebel?</a:t>
            </a:r>
          </a:p>
        </p:txBody>
      </p:sp>
    </p:spTree>
    <p:extLst>
      <p:ext uri="{BB962C8B-B14F-4D97-AF65-F5344CB8AC3E}">
        <p14:creationId xmlns:p14="http://schemas.microsoft.com/office/powerpoint/2010/main" val="31813700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291382" y="1641411"/>
            <a:ext cx="3892550" cy="5078314"/>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a:solidFill>
                  <a:srgbClr val="FFFFFF"/>
                </a:solidFill>
                <a:latin typeface="Tempus Sans ITC" charset="0"/>
              </a:rPr>
              <a:t>Elijah confronted 850 of Jezebel</a:t>
            </a:r>
            <a:r>
              <a:rPr lang="fr-FR" sz="3600" b="1" dirty="0">
                <a:solidFill>
                  <a:srgbClr val="FFFFFF"/>
                </a:solidFill>
                <a:latin typeface="Tempus Sans ITC" charset="0"/>
              </a:rPr>
              <a:t>'</a:t>
            </a:r>
            <a:r>
              <a:rPr lang="en-US" sz="3600" b="1" dirty="0">
                <a:solidFill>
                  <a:srgbClr val="FFFFFF"/>
                </a:solidFill>
                <a:latin typeface="Tempus Sans ITC" charset="0"/>
              </a:rPr>
              <a:t>s prophets at the end of a 3.5 year drought in the land of the </a:t>
            </a:r>
            <a:r>
              <a:rPr lang="en-US" altLang="ja-JP" sz="3600" b="1" dirty="0">
                <a:solidFill>
                  <a:srgbClr val="FFFFFF"/>
                </a:solidFill>
                <a:latin typeface="Tempus Sans ITC" charset="0"/>
              </a:rPr>
              <a:t>"</a:t>
            </a:r>
            <a:r>
              <a:rPr lang="en-US" sz="3600" b="1" dirty="0">
                <a:solidFill>
                  <a:srgbClr val="FFFFFF"/>
                </a:solidFill>
                <a:latin typeface="Tempus Sans ITC" charset="0"/>
              </a:rPr>
              <a:t>thunder god</a:t>
            </a:r>
            <a:r>
              <a:rPr lang="en-US" altLang="ja-JP" sz="3600" b="1" dirty="0">
                <a:solidFill>
                  <a:srgbClr val="FFFFFF"/>
                </a:solidFill>
                <a:latin typeface="Tempus Sans ITC" charset="0"/>
              </a:rPr>
              <a:t>"</a:t>
            </a:r>
            <a:r>
              <a:rPr lang="en-US" sz="3600" b="1" dirty="0">
                <a:solidFill>
                  <a:srgbClr val="FFFFFF"/>
                </a:solidFill>
                <a:latin typeface="Tempus Sans ITC" charset="0"/>
              </a:rPr>
              <a:t> and </a:t>
            </a:r>
            <a:r>
              <a:rPr lang="en-US" altLang="ja-JP" sz="3600" b="1" dirty="0">
                <a:solidFill>
                  <a:srgbClr val="FFFFFF"/>
                </a:solidFill>
                <a:latin typeface="Tempus Sans ITC" charset="0"/>
              </a:rPr>
              <a:t>"</a:t>
            </a:r>
            <a:r>
              <a:rPr lang="en-US" sz="3600" b="1" dirty="0">
                <a:solidFill>
                  <a:srgbClr val="FFFFFF"/>
                </a:solidFill>
                <a:latin typeface="Tempus Sans ITC" charset="0"/>
              </a:rPr>
              <a:t>rain god.</a:t>
            </a:r>
            <a:r>
              <a:rPr lang="en-US" altLang="ja-JP" sz="3600" b="1" dirty="0">
                <a:solidFill>
                  <a:srgbClr val="FFFFFF"/>
                </a:solidFill>
                <a:latin typeface="Tempus Sans ITC" charset="0"/>
              </a:rPr>
              <a:t>"</a:t>
            </a:r>
            <a:endParaRPr lang="en-US" sz="3600" b="1" dirty="0">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Tempus Sans ITC" pitchFamily="82" charset="0"/>
                <a:ea typeface="ＭＳ Ｐゴシック" charset="0"/>
                <a:cs typeface="ＭＳ Ｐゴシック" charset="0"/>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a:solidFill>
                  <a:srgbClr val="FFFFFF"/>
                </a:solidFill>
                <a:latin typeface="Tempus Sans ITC" pitchFamily="82" charset="0"/>
                <a:ea typeface="ＭＳ Ｐゴシック" charset="0"/>
                <a:cs typeface="ＭＳ Ｐゴシック" charset="0"/>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a:solidFill>
                  <a:srgbClr val="FFFFFF"/>
                </a:solidFill>
                <a:latin typeface="Tempus Sans ITC" pitchFamily="82" charset="0"/>
                <a:ea typeface="ＭＳ Ｐゴシック" charset="0"/>
                <a:cs typeface="ＭＳ Ｐゴシック" charset="0"/>
              </a:rPr>
              <a:t>Dan</a:t>
            </a:r>
          </a:p>
        </p:txBody>
      </p:sp>
      <p:sp>
        <p:nvSpPr>
          <p:cNvPr id="4014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4014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40" name="Text Box 12"/>
          <p:cNvSpPr txBox="1">
            <a:spLocks noChangeArrowheads="1"/>
          </p:cNvSpPr>
          <p:nvPr/>
        </p:nvSpPr>
        <p:spPr bwMode="auto">
          <a:xfrm>
            <a:off x="5551488" y="1252538"/>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Tempus Sans ITC" pitchFamily="82" charset="0"/>
                <a:ea typeface="ＭＳ Ｐゴシック" charset="0"/>
                <a:cs typeface="ＭＳ Ｐゴシック" charset="0"/>
              </a:rPr>
              <a:t>Baal</a:t>
            </a: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
        <p:nvSpPr>
          <p:cNvPr id="12" name="Text Box 6"/>
          <p:cNvSpPr txBox="1">
            <a:spLocks noChangeArrowheads="1"/>
          </p:cNvSpPr>
          <p:nvPr/>
        </p:nvSpPr>
        <p:spPr bwMode="auto">
          <a:xfrm>
            <a:off x="4321175" y="6056150"/>
            <a:ext cx="4594225"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p>
            <a:pPr algn="ctr" defTabSz="914400" fontAlgn="base">
              <a:spcBef>
                <a:spcPct val="0"/>
              </a:spcBef>
              <a:spcAft>
                <a:spcPct val="0"/>
              </a:spcAft>
              <a:defRPr/>
            </a:pPr>
            <a:r>
              <a:rPr lang="en-US" sz="3600" b="1" i="1" dirty="0">
                <a:solidFill>
                  <a:srgbClr val="FFFFFF"/>
                </a:solidFill>
                <a:latin typeface="Tempus Sans ITC" pitchFamily="82" charset="0"/>
                <a:ea typeface="ＭＳ Ｐゴシック" charset="0"/>
                <a:cs typeface="ＭＳ Ｐゴシック" charset="0"/>
              </a:rPr>
              <a:t>1 Kings 16:31-33</a:t>
            </a:r>
          </a:p>
        </p:txBody>
      </p:sp>
    </p:spTree>
    <p:extLst>
      <p:ext uri="{BB962C8B-B14F-4D97-AF65-F5344CB8AC3E}">
        <p14:creationId xmlns:p14="http://schemas.microsoft.com/office/powerpoint/2010/main" val="809521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en-US" sz="3200" b="1" dirty="0">
                <a:effectLst>
                  <a:glow rad="177800">
                    <a:schemeClr val="tx1"/>
                  </a:glow>
                </a:effectLst>
                <a:latin typeface="Arial" charset="0"/>
                <a:ea typeface="ＭＳ Ｐゴシック" charset="0"/>
              </a:rPr>
              <a:t>"What was acceptable to that local society was abhorred by Christ. Their departure from morality had gone on for some time (v. 21). The church in Thyatira may have first heard the gospel from Lydia, converted through Paul</a:t>
            </a:r>
            <a:r>
              <a:rPr lang="fr-FR" sz="3200" b="1" dirty="0">
                <a:effectLst>
                  <a:glow rad="177800">
                    <a:schemeClr val="tx1"/>
                  </a:glow>
                </a:effectLst>
                <a:latin typeface="Arial" charset="0"/>
                <a:ea typeface="ＭＳ Ｐゴシック" charset="0"/>
              </a:rPr>
              <a:t>'</a:t>
            </a:r>
            <a:r>
              <a:rPr lang="en-US" sz="3200" b="1" dirty="0">
                <a:effectLst>
                  <a:glow rad="177800">
                    <a:schemeClr val="tx1"/>
                  </a:glow>
                </a:effectLst>
                <a:latin typeface="Arial" charset="0"/>
                <a:ea typeface="ＭＳ Ｐゴシック" charset="0"/>
              </a:rPr>
              <a:t>s ministry (Acts 16:14-15). Interestingly now a woman, a self-claimed </a:t>
            </a:r>
            <a:r>
              <a:rPr lang="fr-FR" sz="3200" b="1" dirty="0">
                <a:effectLst>
                  <a:glow rad="177800">
                    <a:schemeClr val="tx1"/>
                  </a:glow>
                </a:effectLst>
                <a:latin typeface="Arial" charset="0"/>
                <a:ea typeface="ＭＳ Ｐゴシック" charset="0"/>
              </a:rPr>
              <a:t>'</a:t>
            </a:r>
            <a:r>
              <a:rPr lang="en-US" sz="3200" b="1" dirty="0">
                <a:effectLst>
                  <a:glow rad="177800">
                    <a:schemeClr val="tx1"/>
                  </a:glow>
                </a:effectLst>
                <a:latin typeface="Arial" charset="0"/>
                <a:ea typeface="ＭＳ Ｐゴシック" charset="0"/>
              </a:rPr>
              <a:t>prophetess,</a:t>
            </a:r>
            <a:r>
              <a:rPr lang="fr-FR" sz="3200" b="1" dirty="0">
                <a:effectLst>
                  <a:glow rad="177800">
                    <a:schemeClr val="tx1"/>
                  </a:glow>
                </a:effectLst>
                <a:latin typeface="Arial" charset="0"/>
                <a:ea typeface="ＭＳ Ｐゴシック" charset="0"/>
              </a:rPr>
              <a:t>'</a:t>
            </a:r>
            <a:r>
              <a:rPr lang="en-US" sz="3200" b="1" dirty="0">
                <a:effectLst>
                  <a:glow rad="177800">
                    <a:schemeClr val="tx1"/>
                  </a:glow>
                </a:effectLst>
                <a:latin typeface="Arial" charset="0"/>
                <a:ea typeface="ＭＳ Ｐゴシック" charset="0"/>
              </a:rPr>
              <a:t> was influencing the church. Her name </a:t>
            </a:r>
            <a:r>
              <a:rPr lang="fr-FR" sz="3200" b="1" dirty="0">
                <a:effectLst>
                  <a:glow rad="177800">
                    <a:schemeClr val="tx1"/>
                  </a:glow>
                </a:effectLst>
                <a:latin typeface="Arial" charset="0"/>
                <a:ea typeface="ＭＳ Ｐゴシック" charset="0"/>
              </a:rPr>
              <a:t>'</a:t>
            </a:r>
            <a:r>
              <a:rPr lang="en-US" sz="3200" b="1" dirty="0">
                <a:effectLst>
                  <a:glow rad="177800">
                    <a:schemeClr val="tx1"/>
                  </a:glow>
                </a:effectLst>
                <a:latin typeface="Arial" charset="0"/>
                <a:ea typeface="ＭＳ Ｐゴシック" charset="0"/>
              </a:rPr>
              <a:t>Jezebel</a:t>
            </a:r>
            <a:r>
              <a:rPr lang="fr-FR" sz="3200" b="1" dirty="0">
                <a:effectLst>
                  <a:glow rad="177800">
                    <a:schemeClr val="tx1"/>
                  </a:glow>
                </a:effectLst>
                <a:latin typeface="Arial" charset="0"/>
                <a:ea typeface="ＭＳ Ｐゴシック" charset="0"/>
              </a:rPr>
              <a:t>'</a:t>
            </a:r>
            <a:r>
              <a:rPr lang="en-US" sz="3200" b="1" dirty="0">
                <a:effectLst>
                  <a:glow rad="177800">
                    <a:schemeClr val="tx1"/>
                  </a:glow>
                </a:effectLst>
                <a:latin typeface="Arial" charset="0"/>
                <a:ea typeface="ＭＳ Ｐゴシック" charset="0"/>
              </a:rPr>
              <a:t> suggests that she was corrupting the Thyatira church much like Ahab</a:t>
            </a:r>
            <a:r>
              <a:rPr lang="fr-FR" sz="3200" b="1" dirty="0">
                <a:effectLst>
                  <a:glow rad="177800">
                    <a:schemeClr val="tx1"/>
                  </a:glow>
                </a:effectLst>
                <a:latin typeface="Arial" charset="0"/>
                <a:ea typeface="ＭＳ Ｐゴシック" charset="0"/>
              </a:rPr>
              <a:t>'</a:t>
            </a:r>
            <a:r>
              <a:rPr lang="en-US" sz="3200" b="1" dirty="0">
                <a:effectLst>
                  <a:glow rad="177800">
                    <a:schemeClr val="tx1"/>
                  </a:glow>
                </a:effectLst>
                <a:latin typeface="Arial" charset="0"/>
                <a:ea typeface="ＭＳ Ｐゴシック" charset="0"/>
              </a:rPr>
              <a:t>s wife Jezebel corrupted Israel (1 Kings 16:31-33)" (Walvoord, </a:t>
            </a:r>
            <a:r>
              <a:rPr lang="en-US" sz="3200" b="1" i="1" dirty="0">
                <a:effectLst>
                  <a:glow rad="177800">
                    <a:schemeClr val="tx1"/>
                  </a:glow>
                </a:effectLst>
                <a:latin typeface="Arial" charset="0"/>
                <a:ea typeface="ＭＳ Ｐゴシック" charset="0"/>
              </a:rPr>
              <a:t>BKC</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3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 Centre</a:t>
            </a:r>
            <a:r>
              <a:rPr lang="en-US" baseline="0" dirty="0"/>
              <a:t> of Culture</a:t>
            </a:r>
            <a:endParaRPr lang="en-US" dirty="0"/>
          </a:p>
        </p:txBody>
      </p:sp>
    </p:spTree>
    <p:extLst>
      <p:ext uri="{BB962C8B-B14F-4D97-AF65-F5344CB8AC3E}">
        <p14:creationId xmlns:p14="http://schemas.microsoft.com/office/powerpoint/2010/main" val="194116852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17361235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3365455"/>
            <a:ext cx="9148630" cy="3113464"/>
          </a:xfrm>
        </p:spPr>
        <p:txBody>
          <a:bodyPr/>
          <a:lstStyle/>
          <a:p>
            <a:r>
              <a:rPr lang="en-US" sz="13800" b="1" dirty="0">
                <a:effectLst>
                  <a:glow rad="444500">
                    <a:schemeClr val="tx1"/>
                  </a:glow>
                </a:effectLst>
                <a:latin typeface="Arial" charset="0"/>
                <a:ea typeface="ＭＳ Ｐゴシック" charset="0"/>
              </a:rPr>
              <a:t>HIV • AIDS</a:t>
            </a:r>
          </a:p>
        </p:txBody>
      </p:sp>
    </p:spTree>
    <p:extLst>
      <p:ext uri="{BB962C8B-B14F-4D97-AF65-F5344CB8AC3E}">
        <p14:creationId xmlns:p14="http://schemas.microsoft.com/office/powerpoint/2010/main" val="24981867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pPr algn="l"/>
            <a:r>
              <a:rPr lang="en-US" sz="3200" b="1" dirty="0">
                <a:effectLst>
                  <a:glow rad="177800">
                    <a:schemeClr val="tx1"/>
                  </a:glow>
                </a:effectLst>
                <a:latin typeface="Arial" charset="0"/>
                <a:ea typeface="ＭＳ Ｐゴシック" charset="0"/>
              </a:rPr>
              <a:t>HIV and AIDS worldwide</a:t>
            </a:r>
          </a:p>
        </p:txBody>
      </p:sp>
      <p:sp>
        <p:nvSpPr>
          <p:cNvPr id="2" name="TextBox 1"/>
          <p:cNvSpPr txBox="1"/>
          <p:nvPr/>
        </p:nvSpPr>
        <p:spPr>
          <a:xfrm>
            <a:off x="6826706" y="3998673"/>
            <a:ext cx="1673092" cy="584776"/>
          </a:xfrm>
          <a:prstGeom prst="rect">
            <a:avLst/>
          </a:prstGeom>
          <a:solidFill>
            <a:srgbClr val="FF0000"/>
          </a:solidFill>
        </p:spPr>
        <p:txBody>
          <a:bodyPr wrap="square" rtlCol="0">
            <a:spAutoFit/>
          </a:bodyPr>
          <a:lstStyle/>
          <a:p>
            <a:r>
              <a:rPr lang="en-US" sz="1600" b="1" dirty="0">
                <a:solidFill>
                  <a:srgbClr val="FFFFFF"/>
                </a:solidFill>
                <a:latin typeface="Arial"/>
                <a:cs typeface="Arial"/>
              </a:rPr>
              <a:t>South and Southeast Asia</a:t>
            </a:r>
          </a:p>
        </p:txBody>
      </p:sp>
    </p:spTree>
    <p:extLst>
      <p:ext uri="{BB962C8B-B14F-4D97-AF65-F5344CB8AC3E}">
        <p14:creationId xmlns:p14="http://schemas.microsoft.com/office/powerpoint/2010/main" val="279074439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
            <a:ext cx="9144000" cy="6916219"/>
          </a:xfrm>
          <a:prstGeom prst="rect">
            <a:avLst/>
          </a:prstGeom>
        </p:spPr>
      </p:pic>
      <p:sp>
        <p:nvSpPr>
          <p:cNvPr id="269314" name="Title 1"/>
          <p:cNvSpPr>
            <a:spLocks noGrp="1"/>
          </p:cNvSpPr>
          <p:nvPr>
            <p:ph type="title"/>
          </p:nvPr>
        </p:nvSpPr>
        <p:spPr>
          <a:xfrm>
            <a:off x="-36513" y="3"/>
            <a:ext cx="5441913" cy="6857998"/>
          </a:xfrm>
          <a:noFill/>
        </p:spPr>
        <p:txBody>
          <a:bodyPr/>
          <a:lstStyle/>
          <a:p>
            <a:r>
              <a:rPr lang="en-US" sz="3200" b="1" dirty="0">
                <a:latin typeface="Arial" charset="0"/>
              </a:rPr>
              <a:t>"Therefore, I will throw her on a bed of suffering, and those who commit adultery with her will suffer greatly unless they repent and turn away from her evil deeds. </a:t>
            </a:r>
            <a:r>
              <a:rPr lang="en-US" sz="3200" b="1" baseline="30000" dirty="0">
                <a:latin typeface="Arial" charset="0"/>
              </a:rPr>
              <a:t>23</a:t>
            </a:r>
            <a:r>
              <a:rPr lang="en-US" sz="3200" b="1" dirty="0">
                <a:latin typeface="Arial" charset="0"/>
              </a:rPr>
              <a:t>I will strike her children dead…" </a:t>
            </a:r>
            <a:br>
              <a:rPr lang="en-US" sz="3200" b="1" dirty="0">
                <a:latin typeface="Arial" charset="0"/>
              </a:rPr>
            </a:br>
            <a:r>
              <a:rPr lang="en-US" sz="3200" b="1" dirty="0">
                <a:latin typeface="Arial" charset="0"/>
              </a:rPr>
              <a:t>(2:22-23a </a:t>
            </a:r>
            <a:r>
              <a:rPr lang="en-US" sz="2800" b="1" dirty="0">
                <a:latin typeface="Arial" charset="0"/>
              </a:rPr>
              <a:t>NLT</a:t>
            </a:r>
            <a:r>
              <a:rPr lang="en-US" sz="3200" b="1" dirty="0">
                <a:latin typeface="Arial" charset="0"/>
              </a:rPr>
              <a:t>)</a:t>
            </a:r>
          </a:p>
        </p:txBody>
      </p:sp>
    </p:spTree>
    <p:extLst>
      <p:ext uri="{BB962C8B-B14F-4D97-AF65-F5344CB8AC3E}">
        <p14:creationId xmlns:p14="http://schemas.microsoft.com/office/powerpoint/2010/main" val="15949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0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6927861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en-US" sz="6000" b="1" dirty="0">
                <a:effectLst>
                  <a:glow rad="177800">
                    <a:schemeClr val="tx1"/>
                  </a:glow>
                </a:effectLst>
                <a:latin typeface="Arial" charset="0"/>
                <a:ea typeface="ＭＳ Ｐゴシック" charset="0"/>
              </a:rPr>
              <a:t>The Cure for AIDS</a:t>
            </a:r>
          </a:p>
        </p:txBody>
      </p:sp>
    </p:spTree>
    <p:extLst>
      <p:ext uri="{BB962C8B-B14F-4D97-AF65-F5344CB8AC3E}">
        <p14:creationId xmlns:p14="http://schemas.microsoft.com/office/powerpoint/2010/main" val="100096757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en-US" sz="5400" b="1" dirty="0">
                <a:effectLst>
                  <a:glow rad="177800">
                    <a:schemeClr val="tx1"/>
                  </a:glow>
                </a:effectLst>
                <a:latin typeface="Arial" charset="0"/>
                <a:ea typeface="ＭＳ Ｐゴシック" charset="0"/>
              </a:rPr>
              <a:t>Faithful believers must persevere (2:24-25)</a:t>
            </a:r>
          </a:p>
        </p:txBody>
      </p:sp>
    </p:spTree>
    <p:extLst>
      <p:ext uri="{BB962C8B-B14F-4D97-AF65-F5344CB8AC3E}">
        <p14:creationId xmlns:p14="http://schemas.microsoft.com/office/powerpoint/2010/main" val="330965683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398006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en-US" sz="4800" b="1" i="1" dirty="0">
                <a:solidFill>
                  <a:schemeClr val="bg1"/>
                </a:solidFill>
                <a:effectLst>
                  <a:glow rad="228600">
                    <a:schemeClr val="tx1"/>
                  </a:glow>
                </a:effectLst>
                <a:latin typeface="Arial" charset="0"/>
                <a:ea typeface="ヒラギノ角ゴ Pro W3" charset="0"/>
                <a:cs typeface="ヒラギノ角ゴ Pro W3" charset="0"/>
              </a:rPr>
              <a:t>IV.  Jesus rewards faithfulness (2:26-29).</a:t>
            </a:r>
            <a:endParaRPr lang="en-US" sz="5400" b="1" i="1" dirty="0">
              <a:solidFill>
                <a:schemeClr val="bg1"/>
              </a:solidFill>
              <a:effectLst>
                <a:glow rad="228600">
                  <a:schemeClr val="tx1"/>
                </a:glo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56424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0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044575" y="373856"/>
            <a:ext cx="6696075" cy="6694488"/>
            <a:chOff x="1475656" y="812837"/>
            <a:chExt cx="5904656" cy="5712507"/>
          </a:xfrm>
        </p:grpSpPr>
        <p:sp>
          <p:nvSpPr>
            <p:cNvPr id="796689"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935722" y="812837"/>
              <a:ext cx="2987325" cy="164723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Will have authority over the nations and  the morning star</a:t>
              </a:r>
            </a:p>
          </p:txBody>
        </p:sp>
      </p:gr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31480618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51555" name="Group 3"/>
          <p:cNvGrpSpPr>
            <a:grpSpLocks/>
          </p:cNvGrpSpPr>
          <p:nvPr/>
        </p:nvGrpSpPr>
        <p:grpSpPr bwMode="auto">
          <a:xfrm>
            <a:off x="0" y="228600"/>
            <a:ext cx="541338" cy="304800"/>
            <a:chOff x="4488" y="1488"/>
            <a:chExt cx="384" cy="192"/>
          </a:xfrm>
        </p:grpSpPr>
        <p:sp>
          <p:nvSpPr>
            <p:cNvPr id="15160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6" name="Group 6"/>
          <p:cNvGrpSpPr>
            <a:grpSpLocks/>
          </p:cNvGrpSpPr>
          <p:nvPr/>
        </p:nvGrpSpPr>
        <p:grpSpPr bwMode="auto">
          <a:xfrm>
            <a:off x="0" y="609600"/>
            <a:ext cx="541338" cy="304800"/>
            <a:chOff x="4488" y="1488"/>
            <a:chExt cx="384" cy="192"/>
          </a:xfrm>
        </p:grpSpPr>
        <p:sp>
          <p:nvSpPr>
            <p:cNvPr id="15160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7" name="Group 9"/>
          <p:cNvGrpSpPr>
            <a:grpSpLocks/>
          </p:cNvGrpSpPr>
          <p:nvPr/>
        </p:nvGrpSpPr>
        <p:grpSpPr bwMode="auto">
          <a:xfrm>
            <a:off x="0" y="990600"/>
            <a:ext cx="541338" cy="304800"/>
            <a:chOff x="4488" y="1488"/>
            <a:chExt cx="384" cy="192"/>
          </a:xfrm>
        </p:grpSpPr>
        <p:sp>
          <p:nvSpPr>
            <p:cNvPr id="15160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8" name="Group 12"/>
          <p:cNvGrpSpPr>
            <a:grpSpLocks/>
          </p:cNvGrpSpPr>
          <p:nvPr/>
        </p:nvGrpSpPr>
        <p:grpSpPr bwMode="auto">
          <a:xfrm>
            <a:off x="0" y="1371600"/>
            <a:ext cx="541338" cy="304800"/>
            <a:chOff x="4488" y="1488"/>
            <a:chExt cx="384" cy="192"/>
          </a:xfrm>
        </p:grpSpPr>
        <p:sp>
          <p:nvSpPr>
            <p:cNvPr id="15160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60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59" name="Group 15"/>
          <p:cNvGrpSpPr>
            <a:grpSpLocks/>
          </p:cNvGrpSpPr>
          <p:nvPr/>
        </p:nvGrpSpPr>
        <p:grpSpPr bwMode="auto">
          <a:xfrm>
            <a:off x="0" y="1752600"/>
            <a:ext cx="541338" cy="304800"/>
            <a:chOff x="4488" y="1488"/>
            <a:chExt cx="384" cy="192"/>
          </a:xfrm>
        </p:grpSpPr>
        <p:sp>
          <p:nvSpPr>
            <p:cNvPr id="15159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0" name="Group 18"/>
          <p:cNvGrpSpPr>
            <a:grpSpLocks/>
          </p:cNvGrpSpPr>
          <p:nvPr/>
        </p:nvGrpSpPr>
        <p:grpSpPr bwMode="auto">
          <a:xfrm>
            <a:off x="0" y="2133600"/>
            <a:ext cx="541338" cy="304800"/>
            <a:chOff x="4488" y="1488"/>
            <a:chExt cx="384" cy="192"/>
          </a:xfrm>
        </p:grpSpPr>
        <p:sp>
          <p:nvSpPr>
            <p:cNvPr id="15159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1" name="Group 21"/>
          <p:cNvGrpSpPr>
            <a:grpSpLocks/>
          </p:cNvGrpSpPr>
          <p:nvPr/>
        </p:nvGrpSpPr>
        <p:grpSpPr bwMode="auto">
          <a:xfrm>
            <a:off x="0" y="2514600"/>
            <a:ext cx="541338" cy="304800"/>
            <a:chOff x="4488" y="1488"/>
            <a:chExt cx="384" cy="192"/>
          </a:xfrm>
        </p:grpSpPr>
        <p:sp>
          <p:nvSpPr>
            <p:cNvPr id="15159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2" name="Group 24"/>
          <p:cNvGrpSpPr>
            <a:grpSpLocks/>
          </p:cNvGrpSpPr>
          <p:nvPr/>
        </p:nvGrpSpPr>
        <p:grpSpPr bwMode="auto">
          <a:xfrm>
            <a:off x="0" y="2895600"/>
            <a:ext cx="541338" cy="304800"/>
            <a:chOff x="4488" y="1488"/>
            <a:chExt cx="384" cy="192"/>
          </a:xfrm>
        </p:grpSpPr>
        <p:sp>
          <p:nvSpPr>
            <p:cNvPr id="15159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3" name="Group 27"/>
          <p:cNvGrpSpPr>
            <a:grpSpLocks/>
          </p:cNvGrpSpPr>
          <p:nvPr/>
        </p:nvGrpSpPr>
        <p:grpSpPr bwMode="auto">
          <a:xfrm>
            <a:off x="0" y="3276600"/>
            <a:ext cx="541338" cy="304800"/>
            <a:chOff x="4488" y="1488"/>
            <a:chExt cx="384" cy="192"/>
          </a:xfrm>
        </p:grpSpPr>
        <p:sp>
          <p:nvSpPr>
            <p:cNvPr id="15159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9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4" name="Group 30"/>
          <p:cNvGrpSpPr>
            <a:grpSpLocks/>
          </p:cNvGrpSpPr>
          <p:nvPr/>
        </p:nvGrpSpPr>
        <p:grpSpPr bwMode="auto">
          <a:xfrm>
            <a:off x="0" y="3657600"/>
            <a:ext cx="541338" cy="304800"/>
            <a:chOff x="4488" y="1488"/>
            <a:chExt cx="384" cy="192"/>
          </a:xfrm>
        </p:grpSpPr>
        <p:sp>
          <p:nvSpPr>
            <p:cNvPr id="15158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5" name="Group 33"/>
          <p:cNvGrpSpPr>
            <a:grpSpLocks/>
          </p:cNvGrpSpPr>
          <p:nvPr/>
        </p:nvGrpSpPr>
        <p:grpSpPr bwMode="auto">
          <a:xfrm>
            <a:off x="0" y="4038600"/>
            <a:ext cx="541338" cy="304800"/>
            <a:chOff x="4488" y="1488"/>
            <a:chExt cx="384" cy="192"/>
          </a:xfrm>
        </p:grpSpPr>
        <p:sp>
          <p:nvSpPr>
            <p:cNvPr id="15158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6" name="Group 36"/>
          <p:cNvGrpSpPr>
            <a:grpSpLocks/>
          </p:cNvGrpSpPr>
          <p:nvPr/>
        </p:nvGrpSpPr>
        <p:grpSpPr bwMode="auto">
          <a:xfrm>
            <a:off x="0" y="4419600"/>
            <a:ext cx="541338" cy="304800"/>
            <a:chOff x="4488" y="1488"/>
            <a:chExt cx="384" cy="192"/>
          </a:xfrm>
        </p:grpSpPr>
        <p:sp>
          <p:nvSpPr>
            <p:cNvPr id="15158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7" name="Group 39"/>
          <p:cNvGrpSpPr>
            <a:grpSpLocks/>
          </p:cNvGrpSpPr>
          <p:nvPr/>
        </p:nvGrpSpPr>
        <p:grpSpPr bwMode="auto">
          <a:xfrm>
            <a:off x="0" y="4800600"/>
            <a:ext cx="541338" cy="304800"/>
            <a:chOff x="4488" y="1488"/>
            <a:chExt cx="384" cy="192"/>
          </a:xfrm>
        </p:grpSpPr>
        <p:sp>
          <p:nvSpPr>
            <p:cNvPr id="15158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8" name="Group 42"/>
          <p:cNvGrpSpPr>
            <a:grpSpLocks/>
          </p:cNvGrpSpPr>
          <p:nvPr/>
        </p:nvGrpSpPr>
        <p:grpSpPr bwMode="auto">
          <a:xfrm>
            <a:off x="0" y="5181600"/>
            <a:ext cx="541338" cy="304800"/>
            <a:chOff x="4488" y="1488"/>
            <a:chExt cx="384" cy="192"/>
          </a:xfrm>
        </p:grpSpPr>
        <p:sp>
          <p:nvSpPr>
            <p:cNvPr id="15158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8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69" name="Group 45"/>
          <p:cNvGrpSpPr>
            <a:grpSpLocks/>
          </p:cNvGrpSpPr>
          <p:nvPr/>
        </p:nvGrpSpPr>
        <p:grpSpPr bwMode="auto">
          <a:xfrm>
            <a:off x="0" y="5562600"/>
            <a:ext cx="541338" cy="304800"/>
            <a:chOff x="4488" y="1488"/>
            <a:chExt cx="384" cy="192"/>
          </a:xfrm>
        </p:grpSpPr>
        <p:sp>
          <p:nvSpPr>
            <p:cNvPr id="15157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7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70" name="Group 48"/>
          <p:cNvGrpSpPr>
            <a:grpSpLocks/>
          </p:cNvGrpSpPr>
          <p:nvPr/>
        </p:nvGrpSpPr>
        <p:grpSpPr bwMode="auto">
          <a:xfrm>
            <a:off x="0" y="5943600"/>
            <a:ext cx="541338" cy="304800"/>
            <a:chOff x="4488" y="1488"/>
            <a:chExt cx="384" cy="192"/>
          </a:xfrm>
        </p:grpSpPr>
        <p:sp>
          <p:nvSpPr>
            <p:cNvPr id="15157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7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1571" name="Group 51"/>
          <p:cNvGrpSpPr>
            <a:grpSpLocks/>
          </p:cNvGrpSpPr>
          <p:nvPr/>
        </p:nvGrpSpPr>
        <p:grpSpPr bwMode="auto">
          <a:xfrm>
            <a:off x="0" y="6324600"/>
            <a:ext cx="541338" cy="304800"/>
            <a:chOff x="4488" y="1488"/>
            <a:chExt cx="384" cy="192"/>
          </a:xfrm>
        </p:grpSpPr>
        <p:sp>
          <p:nvSpPr>
            <p:cNvPr id="15157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157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73" name="Rectangle 55"/>
          <p:cNvSpPr>
            <a:spLocks noGrp="1" noChangeArrowheads="1"/>
          </p:cNvSpPr>
          <p:nvPr>
            <p:ph type="title" idx="4294967295"/>
          </p:nvPr>
        </p:nvSpPr>
        <p:spPr>
          <a:xfrm>
            <a:off x="4808538" y="5486400"/>
            <a:ext cx="3654425" cy="949325"/>
          </a:xfrm>
          <a:noFill/>
        </p:spPr>
        <p:txBody>
          <a:bodyPr wrap="none" anchor="t">
            <a:spAutoFit/>
          </a:bodyPr>
          <a:lstStyle/>
          <a:p>
            <a:pPr algn="l" eaLnBrk="1" hangingPunct="1"/>
            <a:r>
              <a:rPr lang="en-US" sz="5400">
                <a:solidFill>
                  <a:srgbClr val="FFFF99"/>
                </a:solidFill>
                <a:latin typeface="Paganini" charset="0"/>
                <a:ea typeface="ＭＳ Ｐゴシック" charset="0"/>
                <a:cs typeface="ＭＳ Ｐゴシック" charset="0"/>
              </a:rPr>
              <a:t>Photo Album</a:t>
            </a:r>
          </a:p>
        </p:txBody>
      </p:sp>
    </p:spTree>
    <p:extLst>
      <p:ext uri="{BB962C8B-B14F-4D97-AF65-F5344CB8AC3E}">
        <p14:creationId xmlns:p14="http://schemas.microsoft.com/office/powerpoint/2010/main" val="2941027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en-SG" b="1" dirty="0"/>
              <a:t>Thyatira</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sz="2800" b="1" dirty="0"/>
              <a:t>To all who are victorious, who obey me to the very end, </a:t>
            </a:r>
          </a:p>
          <a:p>
            <a:pPr marL="0" indent="0">
              <a:buFont typeface="Arial" charset="0"/>
              <a:buNone/>
            </a:pPr>
            <a:r>
              <a:rPr lang="en-SG" sz="2800" b="1" dirty="0"/>
              <a:t>To them I will give authority over all the nations.</a:t>
            </a:r>
          </a:p>
          <a:p>
            <a:pPr marL="0" indent="0">
              <a:buFont typeface="Arial" charset="0"/>
              <a:buNone/>
            </a:pPr>
            <a:r>
              <a:rPr lang="en-SG" sz="2800" b="1" baseline="30000" dirty="0"/>
              <a:t>27</a:t>
            </a:r>
            <a:r>
              <a:rPr lang="en-SG" sz="2800" b="1" dirty="0"/>
              <a:t>They will rule the nations with an iron rod and smash them like clay pots.</a:t>
            </a: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SG" b="1" dirty="0"/>
              <a:t>Rev. 2:26-27 </a:t>
            </a:r>
            <a:r>
              <a:rPr lang="en-SG" sz="2400" b="1" dirty="0"/>
              <a:t>NLT</a:t>
            </a:r>
            <a:endParaRPr lang="en-SG" b="1" dirty="0"/>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355</a:t>
            </a:r>
          </a:p>
        </p:txBody>
      </p:sp>
    </p:spTree>
    <p:extLst>
      <p:ext uri="{BB962C8B-B14F-4D97-AF65-F5344CB8AC3E}">
        <p14:creationId xmlns:p14="http://schemas.microsoft.com/office/powerpoint/2010/main" val="397888342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565400"/>
            <a:ext cx="3106737"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FF0000"/>
                </a:solidFill>
              </a:rPr>
              <a:t>"He who overcomes"</a:t>
            </a:r>
            <a:r>
              <a:rPr lang="en-US" dirty="0">
                <a:solidFill>
                  <a:srgbClr val="000000"/>
                </a:solidFill>
              </a:rPr>
              <a:t> (NAU) is used once for each of the 7 churches, plus 21:7 with a total of 8 times in Revelation</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137767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sp>
        <p:nvSpPr>
          <p:cNvPr id="5" name="TextBox 4"/>
          <p:cNvSpPr txBox="1">
            <a:spLocks noChangeArrowheads="1"/>
          </p:cNvSpPr>
          <p:nvPr/>
        </p:nvSpPr>
        <p:spPr bwMode="auto">
          <a:xfrm>
            <a:off x="3132138" y="2705100"/>
            <a:ext cx="3106737"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him who overcomes, I will grant to </a:t>
            </a:r>
            <a:r>
              <a:rPr lang="en-US">
                <a:solidFill>
                  <a:srgbClr val="FF0000"/>
                </a:solidFill>
              </a:rPr>
              <a:t>eat of the tree of life</a:t>
            </a:r>
            <a:r>
              <a:rPr lang="en-US">
                <a:solidFill>
                  <a:srgbClr val="000000"/>
                </a:solidFill>
              </a:rPr>
              <a:t> which is in the Paradise of God (2:7)</a:t>
            </a: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99796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5" name="TextBox 4"/>
          <p:cNvSpPr txBox="1">
            <a:spLocks noChangeArrowheads="1"/>
          </p:cNvSpPr>
          <p:nvPr/>
        </p:nvSpPr>
        <p:spPr bwMode="auto">
          <a:xfrm>
            <a:off x="3132138" y="2705100"/>
            <a:ext cx="3106737"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will </a:t>
            </a:r>
            <a:r>
              <a:rPr lang="en-US">
                <a:solidFill>
                  <a:srgbClr val="FF0000"/>
                </a:solidFill>
              </a:rPr>
              <a:t>not be hurt by the second death</a:t>
            </a:r>
            <a:r>
              <a:rPr lang="en-US">
                <a:solidFill>
                  <a:srgbClr val="000000"/>
                </a:solidFill>
              </a:rPr>
              <a:t> (2:11)</a:t>
            </a:r>
          </a:p>
        </p:txBody>
      </p:sp>
      <p:sp>
        <p:nvSpPr>
          <p:cNvPr id="21"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63385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771775" y="1125538"/>
            <a:ext cx="397192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a:t>
            </a:r>
            <a:br>
              <a:rPr lang="en-US">
                <a:solidFill>
                  <a:srgbClr val="000000"/>
                </a:solidFill>
              </a:rPr>
            </a:br>
            <a:r>
              <a:rPr lang="en-US">
                <a:solidFill>
                  <a:srgbClr val="000000"/>
                </a:solidFill>
              </a:rPr>
              <a:t>him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a:t>
            </a:r>
            <a:br>
              <a:rPr lang="en-US">
                <a:solidFill>
                  <a:srgbClr val="000000"/>
                </a:solidFill>
              </a:rPr>
            </a:br>
            <a:r>
              <a:rPr lang="en-US">
                <a:solidFill>
                  <a:srgbClr val="000000"/>
                </a:solidFill>
              </a:rPr>
              <a:t>to him I will give some of the </a:t>
            </a:r>
            <a:r>
              <a:rPr lang="en-US">
                <a:solidFill>
                  <a:srgbClr val="FF0000"/>
                </a:solidFill>
              </a:rPr>
              <a:t>hidden manna</a:t>
            </a:r>
            <a:r>
              <a:rPr lang="en-US">
                <a:solidFill>
                  <a:srgbClr val="000000"/>
                </a:solidFill>
              </a:rPr>
              <a:t>, and I will give him a </a:t>
            </a:r>
            <a:r>
              <a:rPr lang="en-US">
                <a:solidFill>
                  <a:srgbClr val="FF0000"/>
                </a:solidFill>
              </a:rPr>
              <a:t>white stone</a:t>
            </a:r>
            <a:r>
              <a:rPr lang="en-US">
                <a:solidFill>
                  <a:srgbClr val="000000"/>
                </a:solidFill>
              </a:rPr>
              <a:t>, and a </a:t>
            </a:r>
            <a:r>
              <a:rPr lang="en-US">
                <a:solidFill>
                  <a:srgbClr val="FF0000"/>
                </a:solidFill>
              </a:rPr>
              <a:t>new name</a:t>
            </a:r>
            <a:r>
              <a:rPr lang="en-US">
                <a:solidFill>
                  <a:srgbClr val="000000"/>
                </a:solidFill>
              </a:rPr>
              <a:t> written </a:t>
            </a:r>
            <a:br>
              <a:rPr lang="en-US">
                <a:solidFill>
                  <a:srgbClr val="000000"/>
                </a:solidFill>
              </a:rPr>
            </a:br>
            <a:r>
              <a:rPr lang="en-US">
                <a:solidFill>
                  <a:srgbClr val="000000"/>
                </a:solidFill>
              </a:rPr>
              <a:t>on the stone which </a:t>
            </a:r>
            <a:br>
              <a:rPr lang="en-US">
                <a:solidFill>
                  <a:srgbClr val="000000"/>
                </a:solidFill>
              </a:rPr>
            </a:br>
            <a:r>
              <a:rPr lang="en-US">
                <a:solidFill>
                  <a:srgbClr val="000000"/>
                </a:solidFill>
              </a:rPr>
              <a:t>no one knows but he </a:t>
            </a:r>
            <a:br>
              <a:rPr lang="en-US">
                <a:solidFill>
                  <a:srgbClr val="000000"/>
                </a:solidFill>
              </a:rPr>
            </a:br>
            <a:r>
              <a:rPr lang="en-US">
                <a:solidFill>
                  <a:srgbClr val="000000"/>
                </a:solidFill>
              </a:rPr>
              <a:t>who receives it (2:17)</a:t>
            </a:r>
          </a:p>
        </p:txBody>
      </p:sp>
      <p:sp>
        <p:nvSpPr>
          <p:cNvPr id="25"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41366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sp>
        <p:nvSpPr>
          <p:cNvPr id="5" name="TextBox 4"/>
          <p:cNvSpPr txBox="1">
            <a:spLocks noChangeArrowheads="1"/>
          </p:cNvSpPr>
          <p:nvPr/>
        </p:nvSpPr>
        <p:spPr bwMode="auto">
          <a:xfrm>
            <a:off x="2976563" y="2636838"/>
            <a:ext cx="34671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and he who keeps My deeds until the end, TO HIM I WILL GIVE </a:t>
            </a:r>
            <a:r>
              <a:rPr lang="en-US">
                <a:solidFill>
                  <a:srgbClr val="FF0000"/>
                </a:solidFill>
              </a:rPr>
              <a:t>AUTHORITY OVER THE NATIONS</a:t>
            </a:r>
            <a:r>
              <a:rPr lang="en-US">
                <a:solidFill>
                  <a:srgbClr val="000000"/>
                </a:solidFill>
              </a:rPr>
              <a:t> (2:26)</a:t>
            </a:r>
          </a:p>
        </p:txBody>
      </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379448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a:effectLst>
                  <a:glow rad="177800">
                    <a:schemeClr val="tx1"/>
                  </a:glow>
                </a:effectLst>
                <a:latin typeface="Arial" charset="0"/>
                <a:ea typeface="ＭＳ Ｐゴシック" charset="0"/>
              </a:rPr>
              <a:t>Are you ready to rule the world?</a:t>
            </a:r>
          </a:p>
        </p:txBody>
      </p:sp>
    </p:spTree>
    <p:extLst>
      <p:ext uri="{BB962C8B-B14F-4D97-AF65-F5344CB8AC3E}">
        <p14:creationId xmlns:p14="http://schemas.microsoft.com/office/powerpoint/2010/main" val="2226347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indent="-461963" algn="ctr" defTabSz="914400" fontAlgn="base">
              <a:spcBef>
                <a:spcPct val="20000"/>
              </a:spcBef>
              <a:spcAft>
                <a:spcPct val="0"/>
              </a:spcAft>
            </a:pPr>
            <a:r>
              <a:rPr lang="en-US" sz="4400" b="1" i="1" dirty="0">
                <a:solidFill>
                  <a:srgbClr val="000000"/>
                </a:solidFill>
                <a:effectLst>
                  <a:outerShdw blurRad="38100" dist="38100" dir="2700000" algn="tl">
                    <a:srgbClr val="DDDDDD"/>
                  </a:outerShdw>
                </a:effectLst>
                <a:latin typeface="Arial" charset="0"/>
                <a:ea typeface="ＭＳ Ｐゴシック" charset="0"/>
                <a:cs typeface="ＭＳ Ｐゴシック" charset="0"/>
              </a:rPr>
              <a:t>Psalm 2:8-9 quoted in Rev. 2:27</a:t>
            </a:r>
          </a:p>
        </p:txBody>
      </p:sp>
    </p:spTree>
    <p:extLst>
      <p:ext uri="{BB962C8B-B14F-4D97-AF65-F5344CB8AC3E}">
        <p14:creationId xmlns:p14="http://schemas.microsoft.com/office/powerpoint/2010/main" val="31574655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dirty="0">
                  <a:solidFill>
                    <a:srgbClr val="FFFFFF"/>
                  </a:solidFill>
                  <a:latin typeface="Arial" charset="0"/>
                  <a:ea typeface="ＭＳ Ｐゴシック" charset="0"/>
                  <a:cs typeface="ＭＳ Ｐゴシック" charset="0"/>
                </a:rPr>
                <a:t>Heaven </a:t>
              </a:r>
              <a:br>
                <a:rPr lang="en-US" sz="4400" b="1" dirty="0">
                  <a:solidFill>
                    <a:srgbClr val="FFFFFF"/>
                  </a:solidFill>
                  <a:latin typeface="Arial" charset="0"/>
                  <a:ea typeface="ＭＳ Ｐゴシック" charset="0"/>
                  <a:cs typeface="ＭＳ Ｐゴシック" charset="0"/>
                </a:rPr>
              </a:br>
              <a:r>
                <a:rPr lang="en-US" sz="3600" b="1" dirty="0">
                  <a:solidFill>
                    <a:srgbClr val="FFFFFF"/>
                  </a:solidFill>
                  <a:latin typeface="Arial" charset="0"/>
                  <a:ea typeface="ＭＳ Ｐゴシック" charset="0"/>
                  <a:cs typeface="ＭＳ Ｐゴシック" charset="0"/>
                </a:rPr>
                <a:t>(Rev. 21–22)</a:t>
              </a:r>
              <a:endParaRPr lang="en-US" sz="4400" b="1" dirty="0">
                <a:solidFill>
                  <a:srgbClr val="FFFFFF"/>
                </a:solidFill>
                <a:latin typeface="Arial" charset="0"/>
                <a:ea typeface="ＭＳ Ｐゴシック" charset="0"/>
                <a:cs typeface="ＭＳ Ｐゴシック"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a:solidFill>
                    <a:srgbClr val="FFFFFF"/>
                  </a:solidFill>
                  <a:latin typeface="Arial" charset="0"/>
                  <a:ea typeface="ＭＳ Ｐゴシック" charset="0"/>
                  <a:cs typeface="ＭＳ Ｐゴシック" charset="0"/>
                </a:rPr>
                <a:t>Return</a:t>
              </a:r>
              <a:br>
                <a:rPr lang="en-US" sz="44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(Rev. 19)</a:t>
              </a:r>
              <a:endParaRPr lang="en-US" sz="4400" b="1">
                <a:solidFill>
                  <a:srgbClr val="FFFFFF"/>
                </a:solidFill>
                <a:latin typeface="Arial" charset="0"/>
                <a:ea typeface="ＭＳ Ｐゴシック" charset="0"/>
                <a:cs typeface="ＭＳ Ｐゴシック"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a:solidFill>
                    <a:srgbClr val="000000"/>
                  </a:solidFill>
                  <a:latin typeface="Arial" charset="0"/>
                  <a:ea typeface="ＭＳ Ｐゴシック" charset="0"/>
                  <a:cs typeface="ＭＳ Ｐゴシック" charset="0"/>
                </a:rPr>
                <a:t>Millennium </a:t>
              </a:r>
              <a:br>
                <a:rPr lang="en-US" sz="4400" b="1">
                  <a:solidFill>
                    <a:srgbClr val="000000"/>
                  </a:solidFill>
                  <a:latin typeface="Arial" charset="0"/>
                  <a:ea typeface="ＭＳ Ｐゴシック" charset="0"/>
                  <a:cs typeface="ＭＳ Ｐゴシック" charset="0"/>
                </a:rPr>
              </a:br>
              <a:r>
                <a:rPr lang="en-US" sz="3600" b="1">
                  <a:solidFill>
                    <a:srgbClr val="000000"/>
                  </a:solidFill>
                  <a:latin typeface="Arial" charset="0"/>
                  <a:ea typeface="ＭＳ Ｐゴシック" charset="0"/>
                  <a:cs typeface="ＭＳ Ｐゴシック" charset="0"/>
                </a:rPr>
                <a:t>(Rev. 20)</a:t>
              </a:r>
              <a:endParaRPr lang="en-US" sz="4400" b="1">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45047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effectLst>
                    <a:glow rad="177800">
                      <a:srgbClr val="000000"/>
                    </a:glow>
                  </a:effectLst>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a:solidFill>
                    <a:srgbClr val="FFFFFF"/>
                  </a:solidFill>
                  <a:effectLst>
                    <a:glow rad="177800">
                      <a:srgbClr val="000000"/>
                    </a:glow>
                  </a:effectLst>
                  <a:latin typeface="Arial" charset="0"/>
                  <a:ea typeface="ＭＳ Ｐゴシック" charset="0"/>
                </a:rPr>
                <a:t>The Future Reign of the Servant Kings</a:t>
              </a:r>
            </a:p>
          </p:txBody>
        </p:sp>
      </p:grpSp>
    </p:spTree>
    <p:extLst>
      <p:ext uri="{BB962C8B-B14F-4D97-AF65-F5344CB8AC3E}">
        <p14:creationId xmlns:p14="http://schemas.microsoft.com/office/powerpoint/2010/main" val="42276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229600" cy="1143000"/>
          </a:xfrm>
        </p:spPr>
        <p:txBody>
          <a:bodyPr/>
          <a:lstStyle/>
          <a:p>
            <a:r>
              <a:rPr lang="en-US" dirty="0"/>
              <a:t>Artemis, Goddess of Fertility</a:t>
            </a:r>
          </a:p>
        </p:txBody>
      </p:sp>
    </p:spTree>
    <p:extLst>
      <p:ext uri="{BB962C8B-B14F-4D97-AF65-F5344CB8AC3E}">
        <p14:creationId xmlns:p14="http://schemas.microsoft.com/office/powerpoint/2010/main" val="287363413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3000" b="1" baseline="30000">
                <a:solidFill>
                  <a:srgbClr val="000000"/>
                </a:solidFill>
                <a:latin typeface="Arial" charset="0"/>
                <a:ea typeface="ＭＳ Ｐゴシック" charset="0"/>
                <a:cs typeface="ＭＳ Ｐゴシック" charset="0"/>
              </a:rPr>
              <a:t>4</a:t>
            </a:r>
            <a:r>
              <a:rPr lang="en-US" sz="3000" b="1">
                <a:solidFill>
                  <a:srgbClr val="000000"/>
                </a:solidFill>
                <a:latin typeface="Arial" charset="0"/>
                <a:ea typeface="ＭＳ Ｐゴシック" charset="0"/>
                <a:cs typeface="ＭＳ Ｐゴシック" charset="0"/>
              </a:rPr>
              <a:t>Then I saw </a:t>
            </a:r>
            <a:r>
              <a:rPr lang="en-US" sz="3000" b="1" u="sng">
                <a:solidFill>
                  <a:srgbClr val="000000"/>
                </a:solidFill>
                <a:latin typeface="Arial" charset="0"/>
                <a:ea typeface="ＭＳ Ｐゴシック" charset="0"/>
                <a:cs typeface="ＭＳ Ｐゴシック" charset="0"/>
              </a:rPr>
              <a:t>thrones</a:t>
            </a:r>
            <a:r>
              <a:rPr lang="en-US" sz="3000" b="1">
                <a:solidFill>
                  <a:srgbClr val="000000"/>
                </a:solidFill>
                <a:latin typeface="Arial" charset="0"/>
                <a:ea typeface="ＭＳ Ｐゴシック" charset="0"/>
                <a:cs typeface="ＭＳ Ｐゴシック" charset="0"/>
              </a:rPr>
              <a:t>, and they sat on them, and </a:t>
            </a:r>
            <a:r>
              <a:rPr lang="en-US" sz="3000" b="1" u="sng">
                <a:solidFill>
                  <a:srgbClr val="000000"/>
                </a:solidFill>
                <a:latin typeface="Arial" charset="0"/>
                <a:ea typeface="ＭＳ Ｐゴシック" charset="0"/>
                <a:cs typeface="ＭＳ Ｐゴシック" charset="0"/>
              </a:rPr>
              <a:t>judgment was given to them</a:t>
            </a:r>
            <a:r>
              <a:rPr lang="en-US" sz="3000" b="1">
                <a:solidFill>
                  <a:srgbClr val="000000"/>
                </a:solidFill>
                <a:latin typeface="Arial" charset="0"/>
                <a:ea typeface="ＭＳ Ｐゴシック" charset="0"/>
                <a:cs typeface="ＭＳ Ｐゴシック" charset="0"/>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b="1" u="sng">
                <a:solidFill>
                  <a:srgbClr val="000000"/>
                </a:solidFill>
                <a:latin typeface="Arial" charset="0"/>
                <a:ea typeface="ＭＳ Ｐゴシック" charset="0"/>
                <a:cs typeface="ＭＳ Ｐゴシック" charset="0"/>
              </a:rPr>
              <a:t>reigned with Christ</a:t>
            </a:r>
            <a:r>
              <a:rPr lang="en-US" sz="3000" b="1">
                <a:solidFill>
                  <a:srgbClr val="000000"/>
                </a:solidFill>
                <a:latin typeface="Arial" charset="0"/>
                <a:ea typeface="ＭＳ Ｐゴシック" charset="0"/>
                <a:cs typeface="ＭＳ Ｐゴシック" charset="0"/>
              </a:rPr>
              <a:t> for a thousand years. </a:t>
            </a:r>
          </a:p>
        </p:txBody>
      </p:sp>
    </p:spTree>
    <p:extLst>
      <p:ext uri="{BB962C8B-B14F-4D97-AF65-F5344CB8AC3E}">
        <p14:creationId xmlns:p14="http://schemas.microsoft.com/office/powerpoint/2010/main" val="219209045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en-US" altLang="ja-JP" sz="4800" b="1" dirty="0"/>
              <a:t>"</a:t>
            </a:r>
            <a:r>
              <a:rPr lang="en-US" sz="4800" b="1" dirty="0"/>
              <a:t>Do you not know that </a:t>
            </a:r>
            <a:r>
              <a:rPr lang="en-US" sz="4800" b="1" dirty="0">
                <a:solidFill>
                  <a:srgbClr val="000090"/>
                </a:solidFill>
              </a:rPr>
              <a:t>saints will judge the world</a:t>
            </a:r>
            <a:r>
              <a:rPr lang="en-US" sz="4800" b="1" dirty="0"/>
              <a:t>?</a:t>
            </a:r>
            <a:r>
              <a:rPr lang="en-US" altLang="ja-JP" sz="4800" b="1" dirty="0"/>
              <a:t>"</a:t>
            </a:r>
            <a:br>
              <a:rPr lang="en-US" sz="4800" b="1" dirty="0"/>
            </a:br>
            <a:r>
              <a:rPr lang="en-US" sz="4800" b="1" dirty="0"/>
              <a:t>(1 Cor. 6:2a)</a:t>
            </a:r>
          </a:p>
        </p:txBody>
      </p:sp>
    </p:spTree>
    <p:extLst>
      <p:ext uri="{BB962C8B-B14F-4D97-AF65-F5344CB8AC3E}">
        <p14:creationId xmlns:p14="http://schemas.microsoft.com/office/powerpoint/2010/main" val="20270205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82420230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a:effectLst>
                  <a:glow rad="177800">
                    <a:schemeClr val="tx1"/>
                  </a:glow>
                </a:effectLst>
                <a:latin typeface="Arial" charset="0"/>
                <a:ea typeface="ＭＳ Ｐゴシック" charset="0"/>
              </a:rPr>
              <a:t>"</a:t>
            </a:r>
            <a:r>
              <a:rPr lang="en-US" sz="3600" b="1" dirty="0">
                <a:solidFill>
                  <a:srgbClr val="FFFF00"/>
                </a:solidFill>
                <a:effectLst>
                  <a:glow rad="177800">
                    <a:schemeClr val="tx1"/>
                  </a:glow>
                </a:effectLst>
                <a:latin typeface="Arial" charset="0"/>
                <a:ea typeface="ＭＳ Ｐゴシック" charset="0"/>
              </a:rPr>
              <a:t>Those who are victorious will sit with me on my throne</a:t>
            </a:r>
            <a:r>
              <a:rPr lang="en-US" sz="3600" b="1" dirty="0">
                <a:effectLst>
                  <a:glow rad="177800">
                    <a:schemeClr val="tx1"/>
                  </a:glow>
                </a:effectLst>
                <a:latin typeface="Arial" charset="0"/>
                <a:ea typeface="ＭＳ Ｐゴシック" charset="0"/>
              </a:rPr>
              <a:t>, just as I was victorious and sat with my Father on his throne"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(Rev. 3:21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84918152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9902459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sz="6600" b="1" dirty="0">
                <a:effectLst>
                  <a:glow rad="101600">
                    <a:schemeClr val="tx1"/>
                  </a:glow>
                </a:effectLst>
                <a:latin typeface="Arial"/>
                <a:cs typeface="Arial"/>
              </a:rPr>
              <a:t>Service is no </a:t>
            </a:r>
            <a:r>
              <a:rPr lang="en-US" sz="6600" b="1" dirty="0">
                <a:solidFill>
                  <a:srgbClr val="FFFF00"/>
                </a:solidFill>
                <a:effectLst>
                  <a:glow rad="101600">
                    <a:schemeClr val="tx1"/>
                  </a:glow>
                </a:effectLst>
                <a:latin typeface="Arial"/>
                <a:cs typeface="Arial"/>
              </a:rPr>
              <a:t>substitute</a:t>
            </a:r>
            <a:r>
              <a:rPr lang="en-US" sz="6600" b="1" dirty="0">
                <a:effectLst>
                  <a:glow rad="101600">
                    <a:schemeClr val="tx1"/>
                  </a:glow>
                </a:effectLst>
                <a:latin typeface="Arial"/>
                <a:cs typeface="Arial"/>
              </a:rPr>
              <a:t> for spotlessness</a:t>
            </a: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b="1" dirty="0">
                <a:solidFill>
                  <a:srgbClr val="FFFFFF"/>
                </a:solidFill>
                <a:effectLst>
                  <a:glow rad="101600">
                    <a:srgbClr val="000000"/>
                  </a:glow>
                </a:effectLst>
              </a:rPr>
              <a:t>Main Idea:</a:t>
            </a:r>
          </a:p>
        </p:txBody>
      </p:sp>
    </p:spTree>
    <p:extLst>
      <p:ext uri="{BB962C8B-B14F-4D97-AF65-F5344CB8AC3E}">
        <p14:creationId xmlns:p14="http://schemas.microsoft.com/office/powerpoint/2010/main" val="96510626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7200" b="1" dirty="0">
                <a:solidFill>
                  <a:srgbClr val="FFFFFF"/>
                </a:solidFill>
                <a:effectLst>
                  <a:glow rad="177800">
                    <a:srgbClr val="000000"/>
                  </a:glow>
                </a:effectLst>
                <a:latin typeface="Arial" charset="0"/>
                <a:ea typeface="ＭＳ Ｐゴシック" charset="0"/>
              </a:rPr>
              <a:t>Judges</a:t>
            </a:r>
          </a:p>
          <a:p>
            <a:r>
              <a:rPr lang="en-US" sz="7200" b="1" dirty="0">
                <a:solidFill>
                  <a:srgbClr val="FFFFFF"/>
                </a:solidFill>
                <a:effectLst>
                  <a:glow rad="177800">
                    <a:srgbClr val="000000"/>
                  </a:glow>
                </a:effectLst>
                <a:latin typeface="Arial" charset="0"/>
                <a:ea typeface="ＭＳ Ｐゴシック" charset="0"/>
              </a:rPr>
              <a:t>Commends</a:t>
            </a:r>
          </a:p>
          <a:p>
            <a:r>
              <a:rPr lang="en-US" sz="7200" b="1" dirty="0">
                <a:solidFill>
                  <a:srgbClr val="FFFFFF"/>
                </a:solidFill>
                <a:effectLst>
                  <a:glow rad="177800">
                    <a:srgbClr val="000000"/>
                  </a:glow>
                </a:effectLst>
                <a:latin typeface="Arial" charset="0"/>
                <a:ea typeface="ＭＳ Ｐゴシック" charset="0"/>
              </a:rPr>
              <a:t>Discerns</a:t>
            </a:r>
          </a:p>
          <a:p>
            <a:r>
              <a:rPr lang="en-US" sz="7200" b="1" dirty="0">
                <a:solidFill>
                  <a:srgbClr val="FFFFFF"/>
                </a:solidFill>
                <a:effectLst>
                  <a:glow rad="177800">
                    <a:srgbClr val="000000"/>
                  </a:glow>
                </a:effectLst>
                <a:latin typeface="Arial" charset="0"/>
                <a:ea typeface="ＭＳ Ｐゴシック" charset="0"/>
              </a:rPr>
              <a:t>Rewards</a:t>
            </a:r>
          </a:p>
        </p:txBody>
      </p:sp>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spTree>
    <p:extLst>
      <p:ext uri="{BB962C8B-B14F-4D97-AF65-F5344CB8AC3E}">
        <p14:creationId xmlns:p14="http://schemas.microsoft.com/office/powerpoint/2010/main" val="375798097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283762784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en-US" sz="5400" b="1" dirty="0">
                <a:effectLst>
                  <a:glow rad="177800">
                    <a:schemeClr val="tx1"/>
                  </a:glow>
                </a:effectLst>
                <a:latin typeface="Arial" charset="0"/>
                <a:ea typeface="ＭＳ Ｐゴシック" charset="0"/>
              </a:rPr>
              <a:t>For No Porn-Again:</a:t>
            </a: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a:buFont typeface="+mj-lt"/>
              <a:buAutoNum type="arabicPeriod"/>
            </a:pPr>
            <a:r>
              <a:rPr lang="en-US" b="1" dirty="0">
                <a:solidFill>
                  <a:srgbClr val="FFFFFF"/>
                </a:solidFill>
                <a:effectLst>
                  <a:glow rad="177800">
                    <a:srgbClr val="000000"/>
                  </a:glow>
                </a:effectLst>
                <a:latin typeface="Arial" charset="0"/>
                <a:ea typeface="ＭＳ Ｐゴシック" charset="0"/>
              </a:rPr>
              <a:t>Strict filter</a:t>
            </a:r>
          </a:p>
          <a:p>
            <a:pPr marL="742950" indent="-742950" algn="l">
              <a:buFont typeface="+mj-lt"/>
              <a:buAutoNum type="arabicPeriod"/>
            </a:pPr>
            <a:r>
              <a:rPr lang="en-US" b="1" dirty="0">
                <a:solidFill>
                  <a:srgbClr val="FFFFFF"/>
                </a:solidFill>
                <a:effectLst>
                  <a:glow rad="177800">
                    <a:srgbClr val="000000"/>
                  </a:glow>
                </a:effectLst>
                <a:latin typeface="Arial" charset="0"/>
                <a:ea typeface="ＭＳ Ｐゴシック" charset="0"/>
              </a:rPr>
              <a:t>Accountability</a:t>
            </a:r>
          </a:p>
        </p:txBody>
      </p:sp>
    </p:spTree>
    <p:extLst>
      <p:ext uri="{BB962C8B-B14F-4D97-AF65-F5344CB8AC3E}">
        <p14:creationId xmlns:p14="http://schemas.microsoft.com/office/powerpoint/2010/main" val="157453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r>
              <a:rPr lang="en-US" sz="5400" b="1" dirty="0">
                <a:solidFill>
                  <a:schemeClr val="bg2">
                    <a:lumMod val="50000"/>
                  </a:schemeClr>
                </a:solidFill>
              </a:rPr>
              <a:t>Your </a:t>
            </a:r>
            <a:r>
              <a:rPr lang="en-US" sz="11500" b="1" dirty="0">
                <a:solidFill>
                  <a:schemeClr val="bg2">
                    <a:lumMod val="50000"/>
                  </a:schemeClr>
                </a:solidFill>
              </a:rPr>
              <a:t>Brain </a:t>
            </a:r>
            <a:r>
              <a:rPr lang="en-US" sz="5400" b="1" dirty="0">
                <a:solidFill>
                  <a:schemeClr val="bg2">
                    <a:lumMod val="50000"/>
                  </a:schemeClr>
                </a:solidFill>
              </a:rPr>
              <a:t>on Porn</a:t>
            </a:r>
          </a:p>
        </p:txBody>
      </p:sp>
    </p:spTree>
    <p:extLst>
      <p:ext uri="{BB962C8B-B14F-4D97-AF65-F5344CB8AC3E}">
        <p14:creationId xmlns:p14="http://schemas.microsoft.com/office/powerpoint/2010/main" val="3999330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en-US" dirty="0">
                <a:latin typeface="Arial"/>
                <a:cs typeface="Arial"/>
              </a:rPr>
              <a:t>Marble Roads</a:t>
            </a:r>
          </a:p>
        </p:txBody>
      </p:sp>
    </p:spTree>
    <p:extLst>
      <p:ext uri="{BB962C8B-B14F-4D97-AF65-F5344CB8AC3E}">
        <p14:creationId xmlns:p14="http://schemas.microsoft.com/office/powerpoint/2010/main" val="357798273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1468688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32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495300" y="87313"/>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 name="Title 1"/>
          <p:cNvSpPr>
            <a:spLocks noGrp="1"/>
          </p:cNvSpPr>
          <p:nvPr>
            <p:ph type="title" idx="4294967295"/>
          </p:nvPr>
        </p:nvSpPr>
        <p:spPr>
          <a:xfrm>
            <a:off x="25400" y="6134100"/>
            <a:ext cx="9118600" cy="723900"/>
          </a:xfrm>
        </p:spPr>
        <p:txBody>
          <a:bodyPr/>
          <a:lstStyle/>
          <a:p>
            <a:r>
              <a:rPr lang="en-US" sz="3600" b="1" dirty="0">
                <a:solidFill>
                  <a:srgbClr val="FFFFFF"/>
                </a:solidFill>
                <a:latin typeface="Arial"/>
                <a:cs typeface="Arial"/>
              </a:rPr>
              <a:t>Seven Wonders of the Ancient World</a:t>
            </a:r>
          </a:p>
        </p:txBody>
      </p:sp>
    </p:spTree>
    <p:extLst>
      <p:ext uri="{BB962C8B-B14F-4D97-AF65-F5344CB8AC3E}">
        <p14:creationId xmlns:p14="http://schemas.microsoft.com/office/powerpoint/2010/main" val="3082603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569913"/>
            <a:ext cx="9182100" cy="573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324528" y="620688"/>
            <a:ext cx="3345512"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54000"/>
            <a:ext cx="7772400" cy="1143000"/>
          </a:xfrm>
        </p:spPr>
        <p:txBody>
          <a:bodyPr/>
          <a:lstStyle/>
          <a:p>
            <a:r>
              <a:rPr lang="en-US" sz="3600" b="1" dirty="0">
                <a:latin typeface="Arial"/>
                <a:cs typeface="Arial"/>
              </a:rPr>
              <a:t>The Temple of Artemis</a:t>
            </a:r>
            <a:r>
              <a:rPr lang="en-US" sz="3600" b="1" baseline="0" dirty="0">
                <a:latin typeface="Arial"/>
                <a:cs typeface="Arial"/>
              </a:rPr>
              <a:t> at Ephesus</a:t>
            </a:r>
            <a:endParaRPr lang="en-US" sz="3600" b="1" dirty="0">
              <a:latin typeface="Arial"/>
              <a:cs typeface="Arial"/>
            </a:endParaRPr>
          </a:p>
        </p:txBody>
      </p:sp>
      <p:sp>
        <p:nvSpPr>
          <p:cNvPr id="5"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349</a:t>
            </a: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descr="artemis_temple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Ephesus:</a:t>
            </a:r>
          </a:p>
        </p:txBody>
      </p:sp>
      <p:sp>
        <p:nvSpPr>
          <p:cNvPr id="29699"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It was home to the Magnificent Temple of Artemis (Diana).</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2</a:t>
            </a:r>
          </a:p>
        </p:txBody>
      </p:sp>
    </p:spTree>
    <p:extLst>
      <p:ext uri="{BB962C8B-B14F-4D97-AF65-F5344CB8AC3E}">
        <p14:creationId xmlns:p14="http://schemas.microsoft.com/office/powerpoint/2010/main" val="147114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42128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73075"/>
            <a:ext cx="8153400" cy="822325"/>
          </a:xfrm>
        </p:spPr>
        <p:txBody>
          <a:bodyPr/>
          <a:lstStyle/>
          <a:p>
            <a:pPr eaLnBrk="1" hangingPunct="1">
              <a:defRPr/>
            </a:pPr>
            <a:r>
              <a:rPr lang="en-US" b="1">
                <a:effectLst>
                  <a:outerShdw blurRad="38100" dist="38100" dir="2700000" algn="tl">
                    <a:srgbClr val="666633"/>
                  </a:outerShdw>
                </a:effectLst>
                <a:latin typeface="Times New Roman" charset="0"/>
                <a:cs typeface="Arial" charset="0"/>
              </a:rPr>
              <a:t>Ephesus Today:</a:t>
            </a:r>
          </a:p>
        </p:txBody>
      </p:sp>
      <p:pic>
        <p:nvPicPr>
          <p:cNvPr id="34818" name="Picture 4" descr="P108095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0"/>
            <a:ext cx="4267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9" name="Picture 5" descr="P10809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752600"/>
            <a:ext cx="4267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6" descr="P10900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3200400"/>
            <a:ext cx="48006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A99047-39EC-ED00-0EC1-923CA6C5E65F}"/>
              </a:ext>
            </a:extLst>
          </p:cNvPr>
          <p:cNvPicPr>
            <a:picLocks noChangeAspect="1"/>
          </p:cNvPicPr>
          <p:nvPr/>
        </p:nvPicPr>
        <p:blipFill>
          <a:blip r:embed="rId3"/>
          <a:stretch>
            <a:fillRect/>
          </a:stretch>
        </p:blipFill>
        <p:spPr>
          <a:xfrm>
            <a:off x="0" y="0"/>
            <a:ext cx="9109018" cy="6831764"/>
          </a:xfrm>
          <a:prstGeom prst="rect">
            <a:avLst/>
          </a:prstGeom>
        </p:spPr>
      </p:pic>
      <p:sp>
        <p:nvSpPr>
          <p:cNvPr id="2" name="Title 1"/>
          <p:cNvSpPr>
            <a:spLocks noGrp="1"/>
          </p:cNvSpPr>
          <p:nvPr>
            <p:ph type="title" idx="4294967295"/>
          </p:nvPr>
        </p:nvSpPr>
        <p:spPr>
          <a:xfrm>
            <a:off x="0" y="5715000"/>
            <a:ext cx="9144000" cy="1143000"/>
          </a:xfrm>
        </p:spPr>
        <p:txBody>
          <a:bodyPr/>
          <a:lstStyle/>
          <a:p>
            <a:r>
              <a:rPr lang="en-US" sz="3600" b="1" dirty="0">
                <a:solidFill>
                  <a:srgbClr val="FFFFFF"/>
                </a:solidFill>
                <a:latin typeface="Arial"/>
                <a:cs typeface="Arial"/>
              </a:rPr>
              <a:t>The Temple of</a:t>
            </a:r>
            <a:r>
              <a:rPr lang="en-US" sz="3600" b="1" baseline="0" dirty="0">
                <a:solidFill>
                  <a:srgbClr val="FFFFFF"/>
                </a:solidFill>
                <a:latin typeface="Arial"/>
                <a:cs typeface="Arial"/>
              </a:rPr>
              <a:t> Diana (Artemis) Today</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2986972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2750" y="188913"/>
            <a:ext cx="3214688"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0" y="12700"/>
            <a:ext cx="4038600" cy="3706813"/>
            <a:chOff x="240" y="144"/>
            <a:chExt cx="2544" cy="2335"/>
          </a:xfrm>
        </p:grpSpPr>
        <p:pic>
          <p:nvPicPr>
            <p:cNvPr id="163844"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7" name="Text Box 13"/>
            <p:cNvSpPr txBox="1">
              <a:spLocks noChangeArrowheads="1"/>
            </p:cNvSpPr>
            <p:nvPr/>
          </p:nvSpPr>
          <p:spPr bwMode="auto">
            <a:xfrm>
              <a:off x="912" y="2037"/>
              <a:ext cx="1121" cy="442"/>
            </a:xfrm>
            <a:prstGeom prst="rect">
              <a:avLst/>
            </a:prstGeom>
            <a:noFill/>
            <a:ln w="9525">
              <a:noFill/>
              <a:miter lim="800000"/>
              <a:headEnd/>
              <a:tailEnd/>
            </a:ln>
            <a:effectLst>
              <a:outerShdw dist="26940" algn="ctr" rotWithShape="0">
                <a:schemeClr val="bg1">
                  <a:alpha val="74997"/>
                </a:schemeClr>
              </a:outerShdw>
            </a:effectLst>
          </p:spPr>
          <p:txBody>
            <a:bodyPr wrap="none">
              <a:spAutoFit/>
            </a:bodyPr>
            <a:lstStyle/>
            <a:p>
              <a:pPr defTabSz="914400" eaLnBrk="0" fontAlgn="base" hangingPunct="0">
                <a:spcBef>
                  <a:spcPct val="0"/>
                </a:spcBef>
                <a:spcAft>
                  <a:spcPct val="0"/>
                </a:spcAft>
                <a:defRPr/>
              </a:pPr>
              <a:r>
                <a:rPr lang="en-US" sz="4000">
                  <a:solidFill>
                    <a:srgbClr val="FFFC09"/>
                  </a:solidFill>
                  <a:latin typeface="Comic Sans MS" charset="0"/>
                  <a:ea typeface="Times New Roman" charset="0"/>
                  <a:cs typeface="Times New Roman" charset="0"/>
                </a:rPr>
                <a:t>Caesar</a:t>
              </a:r>
            </a:p>
          </p:txBody>
        </p:sp>
      </p:grpSp>
      <p:sp>
        <p:nvSpPr>
          <p:cNvPr id="2" name="Title 1"/>
          <p:cNvSpPr>
            <a:spLocks noGrp="1"/>
          </p:cNvSpPr>
          <p:nvPr>
            <p:ph type="title" idx="4294967295"/>
          </p:nvPr>
        </p:nvSpPr>
        <p:spPr>
          <a:xfrm>
            <a:off x="3573071" y="5041612"/>
            <a:ext cx="4664859" cy="584776"/>
          </a:xfrm>
          <a:noFill/>
          <a:ln>
            <a:noFill/>
          </a:ln>
        </p:spPr>
        <p:txBody>
          <a:bodyPr wrap="none">
            <a:spAutoFit/>
          </a:bodyPr>
          <a:lstStyle/>
          <a:p>
            <a:r>
              <a:rPr lang="en-US" sz="3200" b="1" kern="1200" dirty="0">
                <a:solidFill>
                  <a:srgbClr val="FFFC09"/>
                </a:solidFill>
                <a:latin typeface="Comic Sans MS" charset="0"/>
                <a:ea typeface="ＭＳ Ｐゴシック" charset="0"/>
                <a:cs typeface="ＭＳ Ｐゴシック" charset="0"/>
              </a:rPr>
              <a:t>The Library of Caesar</a:t>
            </a:r>
          </a:p>
        </p:txBody>
      </p:sp>
      <p:sp>
        <p:nvSpPr>
          <p:cNvPr id="7"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1603020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a:solidFill>
                  <a:srgbClr val="FFFFFF"/>
                </a:solidFill>
                <a:latin typeface="Times"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a:solidFill>
                  <a:srgbClr val="000000"/>
                </a:solidFill>
                <a:latin typeface="Times"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6" name="Text Box 18"/>
            <p:cNvSpPr txBox="1">
              <a:spLocks noChangeArrowheads="1"/>
            </p:cNvSpPr>
            <p:nvPr/>
          </p:nvSpPr>
          <p:spPr bwMode="auto">
            <a:xfrm>
              <a:off x="2105" y="3643"/>
              <a:ext cx="1594"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600" dirty="0">
                  <a:solidFill>
                    <a:srgbClr val="FFFC09"/>
                  </a:solidFill>
                  <a:latin typeface="Comic Sans MS" charset="0"/>
                </a:rPr>
                <a:t>Acts 19:29</a:t>
              </a:r>
            </a:p>
          </p:txBody>
        </p:sp>
        <p:sp>
          <p:nvSpPr>
            <p:cNvPr id="165895" name="Text Box 19"/>
            <p:cNvSpPr txBox="1">
              <a:spLocks noChangeArrowheads="1"/>
            </p:cNvSpPr>
            <p:nvPr/>
          </p:nvSpPr>
          <p:spPr bwMode="auto">
            <a:xfrm>
              <a:off x="3129" y="85"/>
              <a:ext cx="230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sz="3600" i="1" dirty="0" err="1">
                  <a:solidFill>
                    <a:srgbClr val="FFFFFF"/>
                  </a:solidFill>
                  <a:latin typeface="Monaco" charset="0"/>
                </a:rPr>
                <a:t>theh</a:t>
              </a:r>
              <a:r>
                <a:rPr lang="fr-FR"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pPr rtl="0" eaLnBrk="0" fontAlgn="base" hangingPunct="0"/>
            <a:r>
              <a:rPr lang="en-US" b="1" kern="1200" dirty="0">
                <a:solidFill>
                  <a:srgbClr val="FFFFFF"/>
                </a:solidFill>
                <a:effectLst/>
                <a:latin typeface="Comic Sans MS"/>
                <a:ea typeface="ＭＳ Ｐゴシック"/>
                <a:cs typeface="ＭＳ Ｐゴシック"/>
              </a:rPr>
              <a:t>Theater Seats 25,000</a:t>
            </a:r>
            <a:endParaRPr lang="en-US" sz="6600" b="1" dirty="0"/>
          </a:p>
        </p:txBody>
      </p:sp>
      <p:sp>
        <p:nvSpPr>
          <p:cNvPr id="9"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3603185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7938"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4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67944" name="Group 8"/>
          <p:cNvGrpSpPr>
            <a:grpSpLocks/>
          </p:cNvGrpSpPr>
          <p:nvPr/>
        </p:nvGrpSpPr>
        <p:grpSpPr bwMode="auto">
          <a:xfrm>
            <a:off x="0" y="228600"/>
            <a:ext cx="541338" cy="304800"/>
            <a:chOff x="4488" y="1488"/>
            <a:chExt cx="384" cy="192"/>
          </a:xfrm>
        </p:grpSpPr>
        <p:sp>
          <p:nvSpPr>
            <p:cNvPr id="16799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9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5" name="Group 11"/>
          <p:cNvGrpSpPr>
            <a:grpSpLocks/>
          </p:cNvGrpSpPr>
          <p:nvPr/>
        </p:nvGrpSpPr>
        <p:grpSpPr bwMode="auto">
          <a:xfrm>
            <a:off x="0" y="609600"/>
            <a:ext cx="541338" cy="304800"/>
            <a:chOff x="4488" y="1488"/>
            <a:chExt cx="384" cy="192"/>
          </a:xfrm>
        </p:grpSpPr>
        <p:sp>
          <p:nvSpPr>
            <p:cNvPr id="16799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9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6" name="Group 14"/>
          <p:cNvGrpSpPr>
            <a:grpSpLocks/>
          </p:cNvGrpSpPr>
          <p:nvPr/>
        </p:nvGrpSpPr>
        <p:grpSpPr bwMode="auto">
          <a:xfrm>
            <a:off x="0" y="990600"/>
            <a:ext cx="541338" cy="304800"/>
            <a:chOff x="4488" y="1488"/>
            <a:chExt cx="384" cy="192"/>
          </a:xfrm>
        </p:grpSpPr>
        <p:sp>
          <p:nvSpPr>
            <p:cNvPr id="16799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9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7" name="Group 17"/>
          <p:cNvGrpSpPr>
            <a:grpSpLocks/>
          </p:cNvGrpSpPr>
          <p:nvPr/>
        </p:nvGrpSpPr>
        <p:grpSpPr bwMode="auto">
          <a:xfrm>
            <a:off x="0" y="1371600"/>
            <a:ext cx="541338" cy="304800"/>
            <a:chOff x="4488" y="1488"/>
            <a:chExt cx="384" cy="192"/>
          </a:xfrm>
        </p:grpSpPr>
        <p:sp>
          <p:nvSpPr>
            <p:cNvPr id="16798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8" name="Group 20"/>
          <p:cNvGrpSpPr>
            <a:grpSpLocks/>
          </p:cNvGrpSpPr>
          <p:nvPr/>
        </p:nvGrpSpPr>
        <p:grpSpPr bwMode="auto">
          <a:xfrm>
            <a:off x="0" y="1752600"/>
            <a:ext cx="541338" cy="304800"/>
            <a:chOff x="4488" y="1488"/>
            <a:chExt cx="384" cy="192"/>
          </a:xfrm>
        </p:grpSpPr>
        <p:sp>
          <p:nvSpPr>
            <p:cNvPr id="16798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49" name="Group 23"/>
          <p:cNvGrpSpPr>
            <a:grpSpLocks/>
          </p:cNvGrpSpPr>
          <p:nvPr/>
        </p:nvGrpSpPr>
        <p:grpSpPr bwMode="auto">
          <a:xfrm>
            <a:off x="0" y="2133600"/>
            <a:ext cx="541338" cy="304800"/>
            <a:chOff x="4488" y="1488"/>
            <a:chExt cx="384" cy="192"/>
          </a:xfrm>
        </p:grpSpPr>
        <p:sp>
          <p:nvSpPr>
            <p:cNvPr id="16798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0" name="Group 26"/>
          <p:cNvGrpSpPr>
            <a:grpSpLocks/>
          </p:cNvGrpSpPr>
          <p:nvPr/>
        </p:nvGrpSpPr>
        <p:grpSpPr bwMode="auto">
          <a:xfrm>
            <a:off x="0" y="2514600"/>
            <a:ext cx="541338" cy="304800"/>
            <a:chOff x="4488" y="1488"/>
            <a:chExt cx="384" cy="192"/>
          </a:xfrm>
        </p:grpSpPr>
        <p:sp>
          <p:nvSpPr>
            <p:cNvPr id="16798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1" name="Group 29"/>
          <p:cNvGrpSpPr>
            <a:grpSpLocks/>
          </p:cNvGrpSpPr>
          <p:nvPr/>
        </p:nvGrpSpPr>
        <p:grpSpPr bwMode="auto">
          <a:xfrm>
            <a:off x="0" y="2895600"/>
            <a:ext cx="541338" cy="304800"/>
            <a:chOff x="4488" y="1488"/>
            <a:chExt cx="384" cy="192"/>
          </a:xfrm>
        </p:grpSpPr>
        <p:sp>
          <p:nvSpPr>
            <p:cNvPr id="16798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8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2" name="Group 32"/>
          <p:cNvGrpSpPr>
            <a:grpSpLocks/>
          </p:cNvGrpSpPr>
          <p:nvPr/>
        </p:nvGrpSpPr>
        <p:grpSpPr bwMode="auto">
          <a:xfrm>
            <a:off x="0" y="3276600"/>
            <a:ext cx="541338" cy="304800"/>
            <a:chOff x="4488" y="1488"/>
            <a:chExt cx="384" cy="192"/>
          </a:xfrm>
        </p:grpSpPr>
        <p:sp>
          <p:nvSpPr>
            <p:cNvPr id="16797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3" name="Group 35"/>
          <p:cNvGrpSpPr>
            <a:grpSpLocks/>
          </p:cNvGrpSpPr>
          <p:nvPr/>
        </p:nvGrpSpPr>
        <p:grpSpPr bwMode="auto">
          <a:xfrm>
            <a:off x="0" y="3657600"/>
            <a:ext cx="541338" cy="304800"/>
            <a:chOff x="4488" y="1488"/>
            <a:chExt cx="384" cy="192"/>
          </a:xfrm>
        </p:grpSpPr>
        <p:sp>
          <p:nvSpPr>
            <p:cNvPr id="16797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4" name="Group 38"/>
          <p:cNvGrpSpPr>
            <a:grpSpLocks/>
          </p:cNvGrpSpPr>
          <p:nvPr/>
        </p:nvGrpSpPr>
        <p:grpSpPr bwMode="auto">
          <a:xfrm>
            <a:off x="0" y="4038600"/>
            <a:ext cx="541338" cy="304800"/>
            <a:chOff x="4488" y="1488"/>
            <a:chExt cx="384" cy="192"/>
          </a:xfrm>
        </p:grpSpPr>
        <p:sp>
          <p:nvSpPr>
            <p:cNvPr id="16797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5" name="Group 41"/>
          <p:cNvGrpSpPr>
            <a:grpSpLocks/>
          </p:cNvGrpSpPr>
          <p:nvPr/>
        </p:nvGrpSpPr>
        <p:grpSpPr bwMode="auto">
          <a:xfrm>
            <a:off x="0" y="4419600"/>
            <a:ext cx="541338" cy="304800"/>
            <a:chOff x="4488" y="1488"/>
            <a:chExt cx="384" cy="192"/>
          </a:xfrm>
        </p:grpSpPr>
        <p:sp>
          <p:nvSpPr>
            <p:cNvPr id="16797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6" name="Group 44"/>
          <p:cNvGrpSpPr>
            <a:grpSpLocks/>
          </p:cNvGrpSpPr>
          <p:nvPr/>
        </p:nvGrpSpPr>
        <p:grpSpPr bwMode="auto">
          <a:xfrm>
            <a:off x="0" y="4800600"/>
            <a:ext cx="541338" cy="304800"/>
            <a:chOff x="4488" y="1488"/>
            <a:chExt cx="384" cy="192"/>
          </a:xfrm>
        </p:grpSpPr>
        <p:sp>
          <p:nvSpPr>
            <p:cNvPr id="16797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7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7" name="Group 47"/>
          <p:cNvGrpSpPr>
            <a:grpSpLocks/>
          </p:cNvGrpSpPr>
          <p:nvPr/>
        </p:nvGrpSpPr>
        <p:grpSpPr bwMode="auto">
          <a:xfrm>
            <a:off x="0" y="5181600"/>
            <a:ext cx="541338" cy="304800"/>
            <a:chOff x="4488" y="1488"/>
            <a:chExt cx="384" cy="192"/>
          </a:xfrm>
        </p:grpSpPr>
        <p:sp>
          <p:nvSpPr>
            <p:cNvPr id="16796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8" name="Group 50"/>
          <p:cNvGrpSpPr>
            <a:grpSpLocks/>
          </p:cNvGrpSpPr>
          <p:nvPr/>
        </p:nvGrpSpPr>
        <p:grpSpPr bwMode="auto">
          <a:xfrm>
            <a:off x="0" y="5562600"/>
            <a:ext cx="541338" cy="304800"/>
            <a:chOff x="4488" y="1488"/>
            <a:chExt cx="384" cy="192"/>
          </a:xfrm>
        </p:grpSpPr>
        <p:sp>
          <p:nvSpPr>
            <p:cNvPr id="16796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59" name="Group 53"/>
          <p:cNvGrpSpPr>
            <a:grpSpLocks/>
          </p:cNvGrpSpPr>
          <p:nvPr/>
        </p:nvGrpSpPr>
        <p:grpSpPr bwMode="auto">
          <a:xfrm>
            <a:off x="0" y="5943600"/>
            <a:ext cx="541338" cy="304800"/>
            <a:chOff x="4488" y="1488"/>
            <a:chExt cx="384" cy="192"/>
          </a:xfrm>
        </p:grpSpPr>
        <p:sp>
          <p:nvSpPr>
            <p:cNvPr id="16796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7960" name="Group 56"/>
          <p:cNvGrpSpPr>
            <a:grpSpLocks/>
          </p:cNvGrpSpPr>
          <p:nvPr/>
        </p:nvGrpSpPr>
        <p:grpSpPr bwMode="auto">
          <a:xfrm>
            <a:off x="0" y="6324600"/>
            <a:ext cx="541338" cy="304800"/>
            <a:chOff x="4488" y="1488"/>
            <a:chExt cx="384" cy="192"/>
          </a:xfrm>
        </p:grpSpPr>
        <p:sp>
          <p:nvSpPr>
            <p:cNvPr id="16796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796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67961" name="Rectangle 59"/>
          <p:cNvSpPr>
            <a:spLocks noGrp="1" noChangeArrowheads="1"/>
          </p:cNvSpPr>
          <p:nvPr>
            <p:ph type="title" idx="4294967295"/>
          </p:nvPr>
        </p:nvSpPr>
        <p:spPr>
          <a:xfrm>
            <a:off x="5537200" y="5638800"/>
            <a:ext cx="3606800" cy="1020763"/>
          </a:xfrm>
        </p:spPr>
        <p:txBody>
          <a:bodyPr/>
          <a:lstStyle/>
          <a:p>
            <a:pPr eaLnBrk="1" hangingPunct="1"/>
            <a:r>
              <a:rPr lang="en-US">
                <a:latin typeface="Arial" charset="0"/>
                <a:ea typeface="ＭＳ Ｐゴシック" charset="0"/>
                <a:cs typeface="ＭＳ Ｐゴシック" charset="0"/>
              </a:rPr>
              <a:t>Library</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2019239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9986" name="Picture 2" descr="ephesus great theater"/>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1441450" y="503238"/>
            <a:ext cx="6935788" cy="5851525"/>
          </a:xfrm>
        </p:spPr>
      </p:pic>
      <p:sp>
        <p:nvSpPr>
          <p:cNvPr id="169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88"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89"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90"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9991"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69992" name="Group 8"/>
          <p:cNvGrpSpPr>
            <a:grpSpLocks/>
          </p:cNvGrpSpPr>
          <p:nvPr/>
        </p:nvGrpSpPr>
        <p:grpSpPr bwMode="auto">
          <a:xfrm>
            <a:off x="0" y="228600"/>
            <a:ext cx="541338" cy="304800"/>
            <a:chOff x="4488" y="1488"/>
            <a:chExt cx="384" cy="192"/>
          </a:xfrm>
        </p:grpSpPr>
        <p:sp>
          <p:nvSpPr>
            <p:cNvPr id="17004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4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3" name="Group 11"/>
          <p:cNvGrpSpPr>
            <a:grpSpLocks/>
          </p:cNvGrpSpPr>
          <p:nvPr/>
        </p:nvGrpSpPr>
        <p:grpSpPr bwMode="auto">
          <a:xfrm>
            <a:off x="0" y="609600"/>
            <a:ext cx="541338" cy="304800"/>
            <a:chOff x="4488" y="1488"/>
            <a:chExt cx="384" cy="192"/>
          </a:xfrm>
        </p:grpSpPr>
        <p:sp>
          <p:nvSpPr>
            <p:cNvPr id="17004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4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4" name="Group 14"/>
          <p:cNvGrpSpPr>
            <a:grpSpLocks/>
          </p:cNvGrpSpPr>
          <p:nvPr/>
        </p:nvGrpSpPr>
        <p:grpSpPr bwMode="auto">
          <a:xfrm>
            <a:off x="0" y="990600"/>
            <a:ext cx="541338" cy="304800"/>
            <a:chOff x="4488" y="1488"/>
            <a:chExt cx="384" cy="192"/>
          </a:xfrm>
        </p:grpSpPr>
        <p:sp>
          <p:nvSpPr>
            <p:cNvPr id="17003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5" name="Group 17"/>
          <p:cNvGrpSpPr>
            <a:grpSpLocks/>
          </p:cNvGrpSpPr>
          <p:nvPr/>
        </p:nvGrpSpPr>
        <p:grpSpPr bwMode="auto">
          <a:xfrm>
            <a:off x="0" y="1371600"/>
            <a:ext cx="541338" cy="304800"/>
            <a:chOff x="4488" y="1488"/>
            <a:chExt cx="384" cy="192"/>
          </a:xfrm>
        </p:grpSpPr>
        <p:sp>
          <p:nvSpPr>
            <p:cNvPr id="17003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6" name="Group 20"/>
          <p:cNvGrpSpPr>
            <a:grpSpLocks/>
          </p:cNvGrpSpPr>
          <p:nvPr/>
        </p:nvGrpSpPr>
        <p:grpSpPr bwMode="auto">
          <a:xfrm>
            <a:off x="0" y="1752600"/>
            <a:ext cx="541338" cy="304800"/>
            <a:chOff x="4488" y="1488"/>
            <a:chExt cx="384" cy="192"/>
          </a:xfrm>
        </p:grpSpPr>
        <p:sp>
          <p:nvSpPr>
            <p:cNvPr id="17003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7" name="Group 23"/>
          <p:cNvGrpSpPr>
            <a:grpSpLocks/>
          </p:cNvGrpSpPr>
          <p:nvPr/>
        </p:nvGrpSpPr>
        <p:grpSpPr bwMode="auto">
          <a:xfrm>
            <a:off x="0" y="2133600"/>
            <a:ext cx="541338" cy="304800"/>
            <a:chOff x="4488" y="1488"/>
            <a:chExt cx="384" cy="192"/>
          </a:xfrm>
        </p:grpSpPr>
        <p:sp>
          <p:nvSpPr>
            <p:cNvPr id="17003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8" name="Group 26"/>
          <p:cNvGrpSpPr>
            <a:grpSpLocks/>
          </p:cNvGrpSpPr>
          <p:nvPr/>
        </p:nvGrpSpPr>
        <p:grpSpPr bwMode="auto">
          <a:xfrm>
            <a:off x="0" y="2514600"/>
            <a:ext cx="541338" cy="304800"/>
            <a:chOff x="4488" y="1488"/>
            <a:chExt cx="384" cy="192"/>
          </a:xfrm>
        </p:grpSpPr>
        <p:sp>
          <p:nvSpPr>
            <p:cNvPr id="17003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3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69999" name="Group 29"/>
          <p:cNvGrpSpPr>
            <a:grpSpLocks/>
          </p:cNvGrpSpPr>
          <p:nvPr/>
        </p:nvGrpSpPr>
        <p:grpSpPr bwMode="auto">
          <a:xfrm>
            <a:off x="0" y="2895600"/>
            <a:ext cx="541338" cy="304800"/>
            <a:chOff x="4488" y="1488"/>
            <a:chExt cx="384" cy="192"/>
          </a:xfrm>
        </p:grpSpPr>
        <p:sp>
          <p:nvSpPr>
            <p:cNvPr id="17002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0" name="Group 32"/>
          <p:cNvGrpSpPr>
            <a:grpSpLocks/>
          </p:cNvGrpSpPr>
          <p:nvPr/>
        </p:nvGrpSpPr>
        <p:grpSpPr bwMode="auto">
          <a:xfrm>
            <a:off x="0" y="3276600"/>
            <a:ext cx="541338" cy="304800"/>
            <a:chOff x="4488" y="1488"/>
            <a:chExt cx="384" cy="192"/>
          </a:xfrm>
        </p:grpSpPr>
        <p:sp>
          <p:nvSpPr>
            <p:cNvPr id="17002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1" name="Group 35"/>
          <p:cNvGrpSpPr>
            <a:grpSpLocks/>
          </p:cNvGrpSpPr>
          <p:nvPr/>
        </p:nvGrpSpPr>
        <p:grpSpPr bwMode="auto">
          <a:xfrm>
            <a:off x="0" y="3657600"/>
            <a:ext cx="541338" cy="304800"/>
            <a:chOff x="4488" y="1488"/>
            <a:chExt cx="384" cy="192"/>
          </a:xfrm>
        </p:grpSpPr>
        <p:sp>
          <p:nvSpPr>
            <p:cNvPr id="17002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2" name="Group 38"/>
          <p:cNvGrpSpPr>
            <a:grpSpLocks/>
          </p:cNvGrpSpPr>
          <p:nvPr/>
        </p:nvGrpSpPr>
        <p:grpSpPr bwMode="auto">
          <a:xfrm>
            <a:off x="0" y="4038600"/>
            <a:ext cx="541338" cy="304800"/>
            <a:chOff x="4488" y="1488"/>
            <a:chExt cx="384" cy="192"/>
          </a:xfrm>
        </p:grpSpPr>
        <p:sp>
          <p:nvSpPr>
            <p:cNvPr id="17002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3" name="Group 41"/>
          <p:cNvGrpSpPr>
            <a:grpSpLocks/>
          </p:cNvGrpSpPr>
          <p:nvPr/>
        </p:nvGrpSpPr>
        <p:grpSpPr bwMode="auto">
          <a:xfrm>
            <a:off x="0" y="4419600"/>
            <a:ext cx="541338" cy="304800"/>
            <a:chOff x="4488" y="1488"/>
            <a:chExt cx="384" cy="192"/>
          </a:xfrm>
        </p:grpSpPr>
        <p:sp>
          <p:nvSpPr>
            <p:cNvPr id="17002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2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4" name="Group 44"/>
          <p:cNvGrpSpPr>
            <a:grpSpLocks/>
          </p:cNvGrpSpPr>
          <p:nvPr/>
        </p:nvGrpSpPr>
        <p:grpSpPr bwMode="auto">
          <a:xfrm>
            <a:off x="0" y="4800600"/>
            <a:ext cx="541338" cy="304800"/>
            <a:chOff x="4488" y="1488"/>
            <a:chExt cx="384" cy="192"/>
          </a:xfrm>
        </p:grpSpPr>
        <p:sp>
          <p:nvSpPr>
            <p:cNvPr id="17001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5" name="Group 47"/>
          <p:cNvGrpSpPr>
            <a:grpSpLocks/>
          </p:cNvGrpSpPr>
          <p:nvPr/>
        </p:nvGrpSpPr>
        <p:grpSpPr bwMode="auto">
          <a:xfrm>
            <a:off x="0" y="5181600"/>
            <a:ext cx="541338" cy="304800"/>
            <a:chOff x="4488" y="1488"/>
            <a:chExt cx="384" cy="192"/>
          </a:xfrm>
        </p:grpSpPr>
        <p:sp>
          <p:nvSpPr>
            <p:cNvPr id="17001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6" name="Group 50"/>
          <p:cNvGrpSpPr>
            <a:grpSpLocks/>
          </p:cNvGrpSpPr>
          <p:nvPr/>
        </p:nvGrpSpPr>
        <p:grpSpPr bwMode="auto">
          <a:xfrm>
            <a:off x="0" y="5562600"/>
            <a:ext cx="541338" cy="304800"/>
            <a:chOff x="4488" y="1488"/>
            <a:chExt cx="384" cy="192"/>
          </a:xfrm>
        </p:grpSpPr>
        <p:sp>
          <p:nvSpPr>
            <p:cNvPr id="17001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7" name="Group 53"/>
          <p:cNvGrpSpPr>
            <a:grpSpLocks/>
          </p:cNvGrpSpPr>
          <p:nvPr/>
        </p:nvGrpSpPr>
        <p:grpSpPr bwMode="auto">
          <a:xfrm>
            <a:off x="0" y="5943600"/>
            <a:ext cx="541338" cy="304800"/>
            <a:chOff x="4488" y="1488"/>
            <a:chExt cx="384" cy="192"/>
          </a:xfrm>
        </p:grpSpPr>
        <p:sp>
          <p:nvSpPr>
            <p:cNvPr id="17001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0008" name="Group 56"/>
          <p:cNvGrpSpPr>
            <a:grpSpLocks/>
          </p:cNvGrpSpPr>
          <p:nvPr/>
        </p:nvGrpSpPr>
        <p:grpSpPr bwMode="auto">
          <a:xfrm>
            <a:off x="0" y="6324600"/>
            <a:ext cx="541338" cy="304800"/>
            <a:chOff x="4488" y="1488"/>
            <a:chExt cx="384" cy="192"/>
          </a:xfrm>
        </p:grpSpPr>
        <p:sp>
          <p:nvSpPr>
            <p:cNvPr id="17001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001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70009" name="Rectangle 59"/>
          <p:cNvSpPr>
            <a:spLocks noGrp="1" noChangeArrowheads="1"/>
          </p:cNvSpPr>
          <p:nvPr>
            <p:ph type="title" idx="4294967295"/>
          </p:nvPr>
        </p:nvSpPr>
        <p:spPr>
          <a:xfrm>
            <a:off x="474663" y="5486400"/>
            <a:ext cx="4013200" cy="1112838"/>
          </a:xfrm>
        </p:spPr>
        <p:txBody>
          <a:bodyPr/>
          <a:lstStyle/>
          <a:p>
            <a:pPr eaLnBrk="1" hangingPunct="1"/>
            <a:r>
              <a:rPr lang="en-US">
                <a:latin typeface="Arial" charset="0"/>
                <a:ea typeface="ＭＳ Ｐゴシック" charset="0"/>
                <a:cs typeface="ＭＳ Ｐゴシック" charset="0"/>
              </a:rPr>
              <a:t>Amphitheatre</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34472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2034"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8" y="698500"/>
            <a:ext cx="7721600" cy="5459413"/>
          </a:xfrm>
        </p:spPr>
      </p:pic>
      <p:sp>
        <p:nvSpPr>
          <p:cNvPr id="17203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6"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7"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8"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39"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72040" name="Group 8"/>
          <p:cNvGrpSpPr>
            <a:grpSpLocks/>
          </p:cNvGrpSpPr>
          <p:nvPr/>
        </p:nvGrpSpPr>
        <p:grpSpPr bwMode="auto">
          <a:xfrm>
            <a:off x="0" y="228600"/>
            <a:ext cx="541338" cy="304800"/>
            <a:chOff x="4488" y="1488"/>
            <a:chExt cx="384" cy="192"/>
          </a:xfrm>
        </p:grpSpPr>
        <p:sp>
          <p:nvSpPr>
            <p:cNvPr id="172090"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91"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1" name="Group 11"/>
          <p:cNvGrpSpPr>
            <a:grpSpLocks/>
          </p:cNvGrpSpPr>
          <p:nvPr/>
        </p:nvGrpSpPr>
        <p:grpSpPr bwMode="auto">
          <a:xfrm>
            <a:off x="0" y="609600"/>
            <a:ext cx="541338" cy="304800"/>
            <a:chOff x="4488" y="1488"/>
            <a:chExt cx="384" cy="192"/>
          </a:xfrm>
        </p:grpSpPr>
        <p:sp>
          <p:nvSpPr>
            <p:cNvPr id="172088"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9"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2" name="Group 14"/>
          <p:cNvGrpSpPr>
            <a:grpSpLocks/>
          </p:cNvGrpSpPr>
          <p:nvPr/>
        </p:nvGrpSpPr>
        <p:grpSpPr bwMode="auto">
          <a:xfrm>
            <a:off x="0" y="990600"/>
            <a:ext cx="541338" cy="304800"/>
            <a:chOff x="4488" y="1488"/>
            <a:chExt cx="384" cy="192"/>
          </a:xfrm>
        </p:grpSpPr>
        <p:sp>
          <p:nvSpPr>
            <p:cNvPr id="172086"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7"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3" name="Group 17"/>
          <p:cNvGrpSpPr>
            <a:grpSpLocks/>
          </p:cNvGrpSpPr>
          <p:nvPr/>
        </p:nvGrpSpPr>
        <p:grpSpPr bwMode="auto">
          <a:xfrm>
            <a:off x="0" y="1371600"/>
            <a:ext cx="541338" cy="304800"/>
            <a:chOff x="4488" y="1488"/>
            <a:chExt cx="384" cy="192"/>
          </a:xfrm>
        </p:grpSpPr>
        <p:sp>
          <p:nvSpPr>
            <p:cNvPr id="172084"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5"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4" name="Group 20"/>
          <p:cNvGrpSpPr>
            <a:grpSpLocks/>
          </p:cNvGrpSpPr>
          <p:nvPr/>
        </p:nvGrpSpPr>
        <p:grpSpPr bwMode="auto">
          <a:xfrm>
            <a:off x="0" y="1752600"/>
            <a:ext cx="541338" cy="304800"/>
            <a:chOff x="4488" y="1488"/>
            <a:chExt cx="384" cy="192"/>
          </a:xfrm>
        </p:grpSpPr>
        <p:sp>
          <p:nvSpPr>
            <p:cNvPr id="172082"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3"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5" name="Group 23"/>
          <p:cNvGrpSpPr>
            <a:grpSpLocks/>
          </p:cNvGrpSpPr>
          <p:nvPr/>
        </p:nvGrpSpPr>
        <p:grpSpPr bwMode="auto">
          <a:xfrm>
            <a:off x="0" y="2133600"/>
            <a:ext cx="541338" cy="304800"/>
            <a:chOff x="4488" y="1488"/>
            <a:chExt cx="384" cy="192"/>
          </a:xfrm>
        </p:grpSpPr>
        <p:sp>
          <p:nvSpPr>
            <p:cNvPr id="172080"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81"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6" name="Group 26"/>
          <p:cNvGrpSpPr>
            <a:grpSpLocks/>
          </p:cNvGrpSpPr>
          <p:nvPr/>
        </p:nvGrpSpPr>
        <p:grpSpPr bwMode="auto">
          <a:xfrm>
            <a:off x="0" y="2514600"/>
            <a:ext cx="541338" cy="304800"/>
            <a:chOff x="4488" y="1488"/>
            <a:chExt cx="384" cy="192"/>
          </a:xfrm>
        </p:grpSpPr>
        <p:sp>
          <p:nvSpPr>
            <p:cNvPr id="172078"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9"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7" name="Group 29"/>
          <p:cNvGrpSpPr>
            <a:grpSpLocks/>
          </p:cNvGrpSpPr>
          <p:nvPr/>
        </p:nvGrpSpPr>
        <p:grpSpPr bwMode="auto">
          <a:xfrm>
            <a:off x="0" y="2895600"/>
            <a:ext cx="541338" cy="304800"/>
            <a:chOff x="4488" y="1488"/>
            <a:chExt cx="384" cy="192"/>
          </a:xfrm>
        </p:grpSpPr>
        <p:sp>
          <p:nvSpPr>
            <p:cNvPr id="172076"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7"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8" name="Group 32"/>
          <p:cNvGrpSpPr>
            <a:grpSpLocks/>
          </p:cNvGrpSpPr>
          <p:nvPr/>
        </p:nvGrpSpPr>
        <p:grpSpPr bwMode="auto">
          <a:xfrm>
            <a:off x="0" y="3276600"/>
            <a:ext cx="541338" cy="304800"/>
            <a:chOff x="4488" y="1488"/>
            <a:chExt cx="384" cy="192"/>
          </a:xfrm>
        </p:grpSpPr>
        <p:sp>
          <p:nvSpPr>
            <p:cNvPr id="172074"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5"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49" name="Group 35"/>
          <p:cNvGrpSpPr>
            <a:grpSpLocks/>
          </p:cNvGrpSpPr>
          <p:nvPr/>
        </p:nvGrpSpPr>
        <p:grpSpPr bwMode="auto">
          <a:xfrm>
            <a:off x="0" y="3657600"/>
            <a:ext cx="541338" cy="304800"/>
            <a:chOff x="4488" y="1488"/>
            <a:chExt cx="384" cy="192"/>
          </a:xfrm>
        </p:grpSpPr>
        <p:sp>
          <p:nvSpPr>
            <p:cNvPr id="172072"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3"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0" name="Group 38"/>
          <p:cNvGrpSpPr>
            <a:grpSpLocks/>
          </p:cNvGrpSpPr>
          <p:nvPr/>
        </p:nvGrpSpPr>
        <p:grpSpPr bwMode="auto">
          <a:xfrm>
            <a:off x="0" y="4038600"/>
            <a:ext cx="541338" cy="304800"/>
            <a:chOff x="4488" y="1488"/>
            <a:chExt cx="384" cy="192"/>
          </a:xfrm>
        </p:grpSpPr>
        <p:sp>
          <p:nvSpPr>
            <p:cNvPr id="172070"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71"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1" name="Group 41"/>
          <p:cNvGrpSpPr>
            <a:grpSpLocks/>
          </p:cNvGrpSpPr>
          <p:nvPr/>
        </p:nvGrpSpPr>
        <p:grpSpPr bwMode="auto">
          <a:xfrm>
            <a:off x="0" y="4419600"/>
            <a:ext cx="541338" cy="304800"/>
            <a:chOff x="4488" y="1488"/>
            <a:chExt cx="384" cy="192"/>
          </a:xfrm>
        </p:grpSpPr>
        <p:sp>
          <p:nvSpPr>
            <p:cNvPr id="172068"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9"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2" name="Group 44"/>
          <p:cNvGrpSpPr>
            <a:grpSpLocks/>
          </p:cNvGrpSpPr>
          <p:nvPr/>
        </p:nvGrpSpPr>
        <p:grpSpPr bwMode="auto">
          <a:xfrm>
            <a:off x="0" y="4800600"/>
            <a:ext cx="541338" cy="304800"/>
            <a:chOff x="4488" y="1488"/>
            <a:chExt cx="384" cy="192"/>
          </a:xfrm>
        </p:grpSpPr>
        <p:sp>
          <p:nvSpPr>
            <p:cNvPr id="172066"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7"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3" name="Group 47"/>
          <p:cNvGrpSpPr>
            <a:grpSpLocks/>
          </p:cNvGrpSpPr>
          <p:nvPr/>
        </p:nvGrpSpPr>
        <p:grpSpPr bwMode="auto">
          <a:xfrm>
            <a:off x="0" y="5181600"/>
            <a:ext cx="541338" cy="304800"/>
            <a:chOff x="4488" y="1488"/>
            <a:chExt cx="384" cy="192"/>
          </a:xfrm>
        </p:grpSpPr>
        <p:sp>
          <p:nvSpPr>
            <p:cNvPr id="172064"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5"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4" name="Group 50"/>
          <p:cNvGrpSpPr>
            <a:grpSpLocks/>
          </p:cNvGrpSpPr>
          <p:nvPr/>
        </p:nvGrpSpPr>
        <p:grpSpPr bwMode="auto">
          <a:xfrm>
            <a:off x="0" y="5562600"/>
            <a:ext cx="541338" cy="304800"/>
            <a:chOff x="4488" y="1488"/>
            <a:chExt cx="384" cy="192"/>
          </a:xfrm>
        </p:grpSpPr>
        <p:sp>
          <p:nvSpPr>
            <p:cNvPr id="172062"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3"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5" name="Group 53"/>
          <p:cNvGrpSpPr>
            <a:grpSpLocks/>
          </p:cNvGrpSpPr>
          <p:nvPr/>
        </p:nvGrpSpPr>
        <p:grpSpPr bwMode="auto">
          <a:xfrm>
            <a:off x="0" y="5943600"/>
            <a:ext cx="541338" cy="304800"/>
            <a:chOff x="4488" y="1488"/>
            <a:chExt cx="384" cy="192"/>
          </a:xfrm>
        </p:grpSpPr>
        <p:sp>
          <p:nvSpPr>
            <p:cNvPr id="172060"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61"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2056" name="Group 56"/>
          <p:cNvGrpSpPr>
            <a:grpSpLocks/>
          </p:cNvGrpSpPr>
          <p:nvPr/>
        </p:nvGrpSpPr>
        <p:grpSpPr bwMode="auto">
          <a:xfrm>
            <a:off x="0" y="6324600"/>
            <a:ext cx="541338" cy="304800"/>
            <a:chOff x="4488" y="1488"/>
            <a:chExt cx="384" cy="192"/>
          </a:xfrm>
        </p:grpSpPr>
        <p:sp>
          <p:nvSpPr>
            <p:cNvPr id="172058"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2059"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72057" name="Rectangle 5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Arcadian Avenue</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922388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408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174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4"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5"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6"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087"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74088" name="Group 8"/>
          <p:cNvGrpSpPr>
            <a:grpSpLocks/>
          </p:cNvGrpSpPr>
          <p:nvPr/>
        </p:nvGrpSpPr>
        <p:grpSpPr bwMode="auto">
          <a:xfrm>
            <a:off x="0" y="228600"/>
            <a:ext cx="541338" cy="304800"/>
            <a:chOff x="4488" y="1488"/>
            <a:chExt cx="384" cy="192"/>
          </a:xfrm>
        </p:grpSpPr>
        <p:sp>
          <p:nvSpPr>
            <p:cNvPr id="1741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89" name="Group 11"/>
          <p:cNvGrpSpPr>
            <a:grpSpLocks/>
          </p:cNvGrpSpPr>
          <p:nvPr/>
        </p:nvGrpSpPr>
        <p:grpSpPr bwMode="auto">
          <a:xfrm>
            <a:off x="0" y="609600"/>
            <a:ext cx="541338" cy="304800"/>
            <a:chOff x="4488" y="1488"/>
            <a:chExt cx="384" cy="192"/>
          </a:xfrm>
        </p:grpSpPr>
        <p:sp>
          <p:nvSpPr>
            <p:cNvPr id="1741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0" name="Group 14"/>
          <p:cNvGrpSpPr>
            <a:grpSpLocks/>
          </p:cNvGrpSpPr>
          <p:nvPr/>
        </p:nvGrpSpPr>
        <p:grpSpPr bwMode="auto">
          <a:xfrm>
            <a:off x="0" y="990600"/>
            <a:ext cx="541338" cy="304800"/>
            <a:chOff x="4488" y="1488"/>
            <a:chExt cx="384" cy="192"/>
          </a:xfrm>
        </p:grpSpPr>
        <p:sp>
          <p:nvSpPr>
            <p:cNvPr id="1741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1" name="Group 17"/>
          <p:cNvGrpSpPr>
            <a:grpSpLocks/>
          </p:cNvGrpSpPr>
          <p:nvPr/>
        </p:nvGrpSpPr>
        <p:grpSpPr bwMode="auto">
          <a:xfrm>
            <a:off x="0" y="1371600"/>
            <a:ext cx="541338" cy="304800"/>
            <a:chOff x="4488" y="1488"/>
            <a:chExt cx="384" cy="192"/>
          </a:xfrm>
        </p:grpSpPr>
        <p:sp>
          <p:nvSpPr>
            <p:cNvPr id="1741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2" name="Group 20"/>
          <p:cNvGrpSpPr>
            <a:grpSpLocks/>
          </p:cNvGrpSpPr>
          <p:nvPr/>
        </p:nvGrpSpPr>
        <p:grpSpPr bwMode="auto">
          <a:xfrm>
            <a:off x="0" y="1752600"/>
            <a:ext cx="541338" cy="304800"/>
            <a:chOff x="4488" y="1488"/>
            <a:chExt cx="384" cy="192"/>
          </a:xfrm>
        </p:grpSpPr>
        <p:sp>
          <p:nvSpPr>
            <p:cNvPr id="1741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3" name="Group 23"/>
          <p:cNvGrpSpPr>
            <a:grpSpLocks/>
          </p:cNvGrpSpPr>
          <p:nvPr/>
        </p:nvGrpSpPr>
        <p:grpSpPr bwMode="auto">
          <a:xfrm>
            <a:off x="0" y="2133600"/>
            <a:ext cx="541338" cy="304800"/>
            <a:chOff x="4488" y="1488"/>
            <a:chExt cx="384" cy="192"/>
          </a:xfrm>
        </p:grpSpPr>
        <p:sp>
          <p:nvSpPr>
            <p:cNvPr id="1741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4" name="Group 26"/>
          <p:cNvGrpSpPr>
            <a:grpSpLocks/>
          </p:cNvGrpSpPr>
          <p:nvPr/>
        </p:nvGrpSpPr>
        <p:grpSpPr bwMode="auto">
          <a:xfrm>
            <a:off x="0" y="2514600"/>
            <a:ext cx="541338" cy="304800"/>
            <a:chOff x="4488" y="1488"/>
            <a:chExt cx="384" cy="192"/>
          </a:xfrm>
        </p:grpSpPr>
        <p:sp>
          <p:nvSpPr>
            <p:cNvPr id="1741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5" name="Group 29"/>
          <p:cNvGrpSpPr>
            <a:grpSpLocks/>
          </p:cNvGrpSpPr>
          <p:nvPr/>
        </p:nvGrpSpPr>
        <p:grpSpPr bwMode="auto">
          <a:xfrm>
            <a:off x="0" y="2895600"/>
            <a:ext cx="541338" cy="304800"/>
            <a:chOff x="4488" y="1488"/>
            <a:chExt cx="384" cy="192"/>
          </a:xfrm>
        </p:grpSpPr>
        <p:sp>
          <p:nvSpPr>
            <p:cNvPr id="1741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6" name="Group 32"/>
          <p:cNvGrpSpPr>
            <a:grpSpLocks/>
          </p:cNvGrpSpPr>
          <p:nvPr/>
        </p:nvGrpSpPr>
        <p:grpSpPr bwMode="auto">
          <a:xfrm>
            <a:off x="0" y="3276600"/>
            <a:ext cx="541338" cy="304800"/>
            <a:chOff x="4488" y="1488"/>
            <a:chExt cx="384" cy="192"/>
          </a:xfrm>
        </p:grpSpPr>
        <p:sp>
          <p:nvSpPr>
            <p:cNvPr id="1741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7" name="Group 35"/>
          <p:cNvGrpSpPr>
            <a:grpSpLocks/>
          </p:cNvGrpSpPr>
          <p:nvPr/>
        </p:nvGrpSpPr>
        <p:grpSpPr bwMode="auto">
          <a:xfrm>
            <a:off x="0" y="3657600"/>
            <a:ext cx="541338" cy="304800"/>
            <a:chOff x="4488" y="1488"/>
            <a:chExt cx="384" cy="192"/>
          </a:xfrm>
        </p:grpSpPr>
        <p:sp>
          <p:nvSpPr>
            <p:cNvPr id="1741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8" name="Group 38"/>
          <p:cNvGrpSpPr>
            <a:grpSpLocks/>
          </p:cNvGrpSpPr>
          <p:nvPr/>
        </p:nvGrpSpPr>
        <p:grpSpPr bwMode="auto">
          <a:xfrm>
            <a:off x="0" y="4038600"/>
            <a:ext cx="541338" cy="304800"/>
            <a:chOff x="4488" y="1488"/>
            <a:chExt cx="384" cy="192"/>
          </a:xfrm>
        </p:grpSpPr>
        <p:sp>
          <p:nvSpPr>
            <p:cNvPr id="1741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099" name="Group 41"/>
          <p:cNvGrpSpPr>
            <a:grpSpLocks/>
          </p:cNvGrpSpPr>
          <p:nvPr/>
        </p:nvGrpSpPr>
        <p:grpSpPr bwMode="auto">
          <a:xfrm>
            <a:off x="0" y="4419600"/>
            <a:ext cx="541338" cy="304800"/>
            <a:chOff x="4488" y="1488"/>
            <a:chExt cx="384" cy="192"/>
          </a:xfrm>
        </p:grpSpPr>
        <p:sp>
          <p:nvSpPr>
            <p:cNvPr id="1741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0" name="Group 44"/>
          <p:cNvGrpSpPr>
            <a:grpSpLocks/>
          </p:cNvGrpSpPr>
          <p:nvPr/>
        </p:nvGrpSpPr>
        <p:grpSpPr bwMode="auto">
          <a:xfrm>
            <a:off x="0" y="4800600"/>
            <a:ext cx="541338" cy="304800"/>
            <a:chOff x="4488" y="1488"/>
            <a:chExt cx="384" cy="192"/>
          </a:xfrm>
        </p:grpSpPr>
        <p:sp>
          <p:nvSpPr>
            <p:cNvPr id="1741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1" name="Group 47"/>
          <p:cNvGrpSpPr>
            <a:grpSpLocks/>
          </p:cNvGrpSpPr>
          <p:nvPr/>
        </p:nvGrpSpPr>
        <p:grpSpPr bwMode="auto">
          <a:xfrm>
            <a:off x="0" y="5181600"/>
            <a:ext cx="541338" cy="304800"/>
            <a:chOff x="4488" y="1488"/>
            <a:chExt cx="384" cy="192"/>
          </a:xfrm>
        </p:grpSpPr>
        <p:sp>
          <p:nvSpPr>
            <p:cNvPr id="1741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2" name="Group 50"/>
          <p:cNvGrpSpPr>
            <a:grpSpLocks/>
          </p:cNvGrpSpPr>
          <p:nvPr/>
        </p:nvGrpSpPr>
        <p:grpSpPr bwMode="auto">
          <a:xfrm>
            <a:off x="0" y="5562600"/>
            <a:ext cx="541338" cy="304800"/>
            <a:chOff x="4488" y="1488"/>
            <a:chExt cx="384" cy="192"/>
          </a:xfrm>
        </p:grpSpPr>
        <p:sp>
          <p:nvSpPr>
            <p:cNvPr id="1741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3" name="Group 53"/>
          <p:cNvGrpSpPr>
            <a:grpSpLocks/>
          </p:cNvGrpSpPr>
          <p:nvPr/>
        </p:nvGrpSpPr>
        <p:grpSpPr bwMode="auto">
          <a:xfrm>
            <a:off x="0" y="5943600"/>
            <a:ext cx="541338" cy="304800"/>
            <a:chOff x="4488" y="1488"/>
            <a:chExt cx="384" cy="192"/>
          </a:xfrm>
        </p:grpSpPr>
        <p:sp>
          <p:nvSpPr>
            <p:cNvPr id="1741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4104" name="Group 56"/>
          <p:cNvGrpSpPr>
            <a:grpSpLocks/>
          </p:cNvGrpSpPr>
          <p:nvPr/>
        </p:nvGrpSpPr>
        <p:grpSpPr bwMode="auto">
          <a:xfrm>
            <a:off x="0" y="6324600"/>
            <a:ext cx="541338" cy="304800"/>
            <a:chOff x="4488" y="1488"/>
            <a:chExt cx="384" cy="192"/>
          </a:xfrm>
        </p:grpSpPr>
        <p:sp>
          <p:nvSpPr>
            <p:cNvPr id="1741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8187" name="Rectangle 59"/>
          <p:cNvSpPr>
            <a:spLocks noGrp="1" noChangeArrowheads="1"/>
          </p:cNvSpPr>
          <p:nvPr>
            <p:ph type="title" idx="4294967295"/>
          </p:nvPr>
        </p:nvSpPr>
        <p:spPr>
          <a:xfrm>
            <a:off x="2667000" y="762000"/>
            <a:ext cx="5148263" cy="1752600"/>
          </a:xfrm>
          <a:noFill/>
          <a:ln>
            <a:noFill/>
          </a:ln>
          <a:effectLst>
            <a:outerShdw blurRad="50800" dist="38100" dir="2700000">
              <a:schemeClr val="bg1">
                <a:alpha val="43000"/>
              </a:schemeClr>
            </a:outerShdw>
          </a:effectLst>
        </p:spPr>
        <p:txBody>
          <a:bodyPr vert="horz" wrap="square" lIns="91440" tIns="45720" rIns="91440" bIns="45720" numCol="1" anchor="ctr" anchorCtr="0" compatLnSpc="1">
            <a:prstTxWarp prst="textNoShape">
              <a:avLst/>
            </a:prstTxWarp>
          </a:bodyPr>
          <a:lstStyle/>
          <a:p>
            <a:pPr eaLnBrk="1" hangingPunct="1"/>
            <a:r>
              <a:rPr lang="en-US" sz="4000" b="1" dirty="0">
                <a:solidFill>
                  <a:schemeClr val="bg1"/>
                </a:solidFill>
                <a:effectLst>
                  <a:glow rad="228600">
                    <a:schemeClr val="accent4">
                      <a:satMod val="175000"/>
                      <a:alpha val="87983"/>
                    </a:schemeClr>
                  </a:glow>
                </a:effectLst>
                <a:latin typeface="Arial" panose="020B0604020202020204" pitchFamily="34" charset="0"/>
                <a:cs typeface="Arial" panose="020B0604020202020204" pitchFamily="34" charset="0"/>
              </a:rPr>
              <a:t>Directions for the Immoral &amp; Illiterate</a:t>
            </a:r>
          </a:p>
        </p:txBody>
      </p:sp>
      <p:sp>
        <p:nvSpPr>
          <p:cNvPr id="60"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2332994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613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17613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0" y="533400"/>
            <a:ext cx="4335463" cy="3657600"/>
          </a:xfrm>
        </p:spPr>
      </p:pic>
      <p:sp>
        <p:nvSpPr>
          <p:cNvPr id="176132"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3"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4"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5"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36"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76137" name="Group 9"/>
          <p:cNvGrpSpPr>
            <a:grpSpLocks/>
          </p:cNvGrpSpPr>
          <p:nvPr/>
        </p:nvGrpSpPr>
        <p:grpSpPr bwMode="auto">
          <a:xfrm>
            <a:off x="0" y="228600"/>
            <a:ext cx="541338" cy="304800"/>
            <a:chOff x="4488" y="1488"/>
            <a:chExt cx="384" cy="192"/>
          </a:xfrm>
        </p:grpSpPr>
        <p:sp>
          <p:nvSpPr>
            <p:cNvPr id="17618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38" name="Group 12"/>
          <p:cNvGrpSpPr>
            <a:grpSpLocks/>
          </p:cNvGrpSpPr>
          <p:nvPr/>
        </p:nvGrpSpPr>
        <p:grpSpPr bwMode="auto">
          <a:xfrm>
            <a:off x="0" y="609600"/>
            <a:ext cx="541338" cy="304800"/>
            <a:chOff x="4488" y="1488"/>
            <a:chExt cx="384" cy="192"/>
          </a:xfrm>
        </p:grpSpPr>
        <p:sp>
          <p:nvSpPr>
            <p:cNvPr id="17618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39" name="Group 15"/>
          <p:cNvGrpSpPr>
            <a:grpSpLocks/>
          </p:cNvGrpSpPr>
          <p:nvPr/>
        </p:nvGrpSpPr>
        <p:grpSpPr bwMode="auto">
          <a:xfrm>
            <a:off x="0" y="990600"/>
            <a:ext cx="541338" cy="304800"/>
            <a:chOff x="4488" y="1488"/>
            <a:chExt cx="384" cy="192"/>
          </a:xfrm>
        </p:grpSpPr>
        <p:sp>
          <p:nvSpPr>
            <p:cNvPr id="17618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0" name="Group 18"/>
          <p:cNvGrpSpPr>
            <a:grpSpLocks/>
          </p:cNvGrpSpPr>
          <p:nvPr/>
        </p:nvGrpSpPr>
        <p:grpSpPr bwMode="auto">
          <a:xfrm>
            <a:off x="0" y="1371600"/>
            <a:ext cx="541338" cy="304800"/>
            <a:chOff x="4488" y="1488"/>
            <a:chExt cx="384" cy="192"/>
          </a:xfrm>
        </p:grpSpPr>
        <p:sp>
          <p:nvSpPr>
            <p:cNvPr id="17618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1" name="Group 21"/>
          <p:cNvGrpSpPr>
            <a:grpSpLocks/>
          </p:cNvGrpSpPr>
          <p:nvPr/>
        </p:nvGrpSpPr>
        <p:grpSpPr bwMode="auto">
          <a:xfrm>
            <a:off x="0" y="1752600"/>
            <a:ext cx="541338" cy="304800"/>
            <a:chOff x="4488" y="1488"/>
            <a:chExt cx="384" cy="192"/>
          </a:xfrm>
        </p:grpSpPr>
        <p:sp>
          <p:nvSpPr>
            <p:cNvPr id="17618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8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2" name="Group 24"/>
          <p:cNvGrpSpPr>
            <a:grpSpLocks/>
          </p:cNvGrpSpPr>
          <p:nvPr/>
        </p:nvGrpSpPr>
        <p:grpSpPr bwMode="auto">
          <a:xfrm>
            <a:off x="0" y="2133600"/>
            <a:ext cx="541338" cy="304800"/>
            <a:chOff x="4488" y="1488"/>
            <a:chExt cx="384" cy="192"/>
          </a:xfrm>
        </p:grpSpPr>
        <p:sp>
          <p:nvSpPr>
            <p:cNvPr id="17617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3" name="Group 27"/>
          <p:cNvGrpSpPr>
            <a:grpSpLocks/>
          </p:cNvGrpSpPr>
          <p:nvPr/>
        </p:nvGrpSpPr>
        <p:grpSpPr bwMode="auto">
          <a:xfrm>
            <a:off x="0" y="2514600"/>
            <a:ext cx="541338" cy="304800"/>
            <a:chOff x="4488" y="1488"/>
            <a:chExt cx="384" cy="192"/>
          </a:xfrm>
        </p:grpSpPr>
        <p:sp>
          <p:nvSpPr>
            <p:cNvPr id="17617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4" name="Group 30"/>
          <p:cNvGrpSpPr>
            <a:grpSpLocks/>
          </p:cNvGrpSpPr>
          <p:nvPr/>
        </p:nvGrpSpPr>
        <p:grpSpPr bwMode="auto">
          <a:xfrm>
            <a:off x="0" y="2895600"/>
            <a:ext cx="541338" cy="304800"/>
            <a:chOff x="4488" y="1488"/>
            <a:chExt cx="384" cy="192"/>
          </a:xfrm>
        </p:grpSpPr>
        <p:sp>
          <p:nvSpPr>
            <p:cNvPr id="17617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5" name="Group 33"/>
          <p:cNvGrpSpPr>
            <a:grpSpLocks/>
          </p:cNvGrpSpPr>
          <p:nvPr/>
        </p:nvGrpSpPr>
        <p:grpSpPr bwMode="auto">
          <a:xfrm>
            <a:off x="0" y="3276600"/>
            <a:ext cx="541338" cy="304800"/>
            <a:chOff x="4488" y="1488"/>
            <a:chExt cx="384" cy="192"/>
          </a:xfrm>
        </p:grpSpPr>
        <p:sp>
          <p:nvSpPr>
            <p:cNvPr id="17617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6" name="Group 36"/>
          <p:cNvGrpSpPr>
            <a:grpSpLocks/>
          </p:cNvGrpSpPr>
          <p:nvPr/>
        </p:nvGrpSpPr>
        <p:grpSpPr bwMode="auto">
          <a:xfrm>
            <a:off x="0" y="3657600"/>
            <a:ext cx="541338" cy="304800"/>
            <a:chOff x="4488" y="1488"/>
            <a:chExt cx="384" cy="192"/>
          </a:xfrm>
        </p:grpSpPr>
        <p:sp>
          <p:nvSpPr>
            <p:cNvPr id="17617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7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7" name="Group 39"/>
          <p:cNvGrpSpPr>
            <a:grpSpLocks/>
          </p:cNvGrpSpPr>
          <p:nvPr/>
        </p:nvGrpSpPr>
        <p:grpSpPr bwMode="auto">
          <a:xfrm>
            <a:off x="0" y="4038600"/>
            <a:ext cx="541338" cy="304800"/>
            <a:chOff x="4488" y="1488"/>
            <a:chExt cx="384" cy="192"/>
          </a:xfrm>
        </p:grpSpPr>
        <p:sp>
          <p:nvSpPr>
            <p:cNvPr id="17616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8" name="Group 42"/>
          <p:cNvGrpSpPr>
            <a:grpSpLocks/>
          </p:cNvGrpSpPr>
          <p:nvPr/>
        </p:nvGrpSpPr>
        <p:grpSpPr bwMode="auto">
          <a:xfrm>
            <a:off x="0" y="4419600"/>
            <a:ext cx="541338" cy="304800"/>
            <a:chOff x="4488" y="1488"/>
            <a:chExt cx="384" cy="192"/>
          </a:xfrm>
        </p:grpSpPr>
        <p:sp>
          <p:nvSpPr>
            <p:cNvPr id="17616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49" name="Group 45"/>
          <p:cNvGrpSpPr>
            <a:grpSpLocks/>
          </p:cNvGrpSpPr>
          <p:nvPr/>
        </p:nvGrpSpPr>
        <p:grpSpPr bwMode="auto">
          <a:xfrm>
            <a:off x="0" y="4800600"/>
            <a:ext cx="541338" cy="304800"/>
            <a:chOff x="4488" y="1488"/>
            <a:chExt cx="384" cy="192"/>
          </a:xfrm>
        </p:grpSpPr>
        <p:sp>
          <p:nvSpPr>
            <p:cNvPr id="17616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0" name="Group 48"/>
          <p:cNvGrpSpPr>
            <a:grpSpLocks/>
          </p:cNvGrpSpPr>
          <p:nvPr/>
        </p:nvGrpSpPr>
        <p:grpSpPr bwMode="auto">
          <a:xfrm>
            <a:off x="0" y="5181600"/>
            <a:ext cx="541338" cy="304800"/>
            <a:chOff x="4488" y="1488"/>
            <a:chExt cx="384" cy="192"/>
          </a:xfrm>
        </p:grpSpPr>
        <p:sp>
          <p:nvSpPr>
            <p:cNvPr id="17616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1" name="Group 51"/>
          <p:cNvGrpSpPr>
            <a:grpSpLocks/>
          </p:cNvGrpSpPr>
          <p:nvPr/>
        </p:nvGrpSpPr>
        <p:grpSpPr bwMode="auto">
          <a:xfrm>
            <a:off x="0" y="5562600"/>
            <a:ext cx="541338" cy="304800"/>
            <a:chOff x="4488" y="1488"/>
            <a:chExt cx="384" cy="192"/>
          </a:xfrm>
        </p:grpSpPr>
        <p:sp>
          <p:nvSpPr>
            <p:cNvPr id="17616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6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2" name="Group 54"/>
          <p:cNvGrpSpPr>
            <a:grpSpLocks/>
          </p:cNvGrpSpPr>
          <p:nvPr/>
        </p:nvGrpSpPr>
        <p:grpSpPr bwMode="auto">
          <a:xfrm>
            <a:off x="0" y="5943600"/>
            <a:ext cx="541338" cy="304800"/>
            <a:chOff x="4488" y="1488"/>
            <a:chExt cx="384" cy="192"/>
          </a:xfrm>
        </p:grpSpPr>
        <p:sp>
          <p:nvSpPr>
            <p:cNvPr id="17615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5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76153" name="Group 57"/>
          <p:cNvGrpSpPr>
            <a:grpSpLocks/>
          </p:cNvGrpSpPr>
          <p:nvPr/>
        </p:nvGrpSpPr>
        <p:grpSpPr bwMode="auto">
          <a:xfrm>
            <a:off x="0" y="6324600"/>
            <a:ext cx="541338" cy="304800"/>
            <a:chOff x="4488" y="1488"/>
            <a:chExt cx="384" cy="192"/>
          </a:xfrm>
        </p:grpSpPr>
        <p:sp>
          <p:nvSpPr>
            <p:cNvPr id="17615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5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76154"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6155"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Title 1"/>
          <p:cNvSpPr>
            <a:spLocks noGrp="1"/>
          </p:cNvSpPr>
          <p:nvPr>
            <p:ph type="title"/>
          </p:nvPr>
        </p:nvSpPr>
        <p:spPr>
          <a:xfrm>
            <a:off x="5219700" y="312738"/>
            <a:ext cx="3924300" cy="2176462"/>
          </a:xfrm>
        </p:spPr>
        <p:txBody>
          <a:bodyPr/>
          <a:lstStyle/>
          <a:p>
            <a:r>
              <a:rPr lang="en-US" dirty="0"/>
              <a:t>Toilets</a:t>
            </a:r>
            <a:r>
              <a:rPr lang="en-US" baseline="0" dirty="0"/>
              <a:t> and aqueduct</a:t>
            </a:r>
            <a:endParaRPr lang="en-US" dirty="0"/>
          </a:p>
        </p:txBody>
      </p:sp>
      <p:sp>
        <p:nvSpPr>
          <p:cNvPr id="63"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349</a:t>
            </a:r>
          </a:p>
        </p:txBody>
      </p:sp>
    </p:spTree>
    <p:extLst>
      <p:ext uri="{BB962C8B-B14F-4D97-AF65-F5344CB8AC3E}">
        <p14:creationId xmlns:p14="http://schemas.microsoft.com/office/powerpoint/2010/main" val="119657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a:latin typeface="Alan Den"/>
                <a:cs typeface="Alan Den"/>
              </a:rPr>
              <a:t>If Jesus wrote a letter to </a:t>
            </a:r>
            <a:r>
              <a:rPr lang="en-US" b="1" dirty="0">
                <a:solidFill>
                  <a:srgbClr val="FFFF00"/>
                </a:solidFill>
                <a:latin typeface="Alan Den"/>
                <a:cs typeface="Alan Den"/>
              </a:rPr>
              <a:t>your</a:t>
            </a:r>
            <a:r>
              <a:rPr lang="en-US" b="1" dirty="0">
                <a:latin typeface="Alan Den"/>
                <a:cs typeface="Alan Den"/>
              </a:rPr>
              <a:t> church, </a:t>
            </a:r>
            <a:br>
              <a:rPr lang="en-US" b="1" dirty="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3454408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150"/>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28900" cy="2627313"/>
            <a:chOff x="3059832" y="2348880"/>
            <a:chExt cx="2664304" cy="2664312"/>
          </a:xfrm>
        </p:grpSpPr>
        <p:sp>
          <p:nvSpPr>
            <p:cNvPr id="788507" name="Oval Callout 2"/>
            <p:cNvSpPr>
              <a:spLocks noChangeArrowheads="1"/>
            </p:cNvSpPr>
            <p:nvPr/>
          </p:nvSpPr>
          <p:spPr bwMode="auto">
            <a:xfrm>
              <a:off x="3059832" y="2348880"/>
              <a:ext cx="2664304" cy="2664312"/>
            </a:xfrm>
            <a:prstGeom prst="wedgeEllipseCallout">
              <a:avLst>
                <a:gd name="adj1" fmla="val -93111"/>
                <a:gd name="adj2" fmla="val 5300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631" y="2709488"/>
              <a:ext cx="2448714" cy="193826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7 stars in right hand, walks among lamp stands</a:t>
              </a:r>
            </a:p>
          </p:txBody>
        </p:sp>
      </p:grpSp>
      <p:grpSp>
        <p:nvGrpSpPr>
          <p:cNvPr id="7" name="Group 6"/>
          <p:cNvGrpSpPr>
            <a:grpSpLocks noChangeAspect="1"/>
          </p:cNvGrpSpPr>
          <p:nvPr/>
        </p:nvGrpSpPr>
        <p:grpSpPr bwMode="auto">
          <a:xfrm>
            <a:off x="2987675" y="2349500"/>
            <a:ext cx="2774950" cy="3117850"/>
            <a:chOff x="2983932" y="2348880"/>
            <a:chExt cx="2963986" cy="3118555"/>
          </a:xfrm>
        </p:grpSpPr>
        <p:sp>
          <p:nvSpPr>
            <p:cNvPr id="78850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4"/>
              <a:ext cx="2963986" cy="30471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hard work, perseverance</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Intolerant of wicked, endure hardships, hates Nicolaitans</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8850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290737" y="1844824"/>
              <a:ext cx="2290683" cy="194020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have forsaken your first love</a:t>
              </a:r>
            </a:p>
          </p:txBody>
        </p:sp>
      </p:grpSp>
      <p:sp>
        <p:nvSpPr>
          <p:cNvPr id="788488"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Ephesus (Rev. 2:1-7)</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33" name="TextBox 32"/>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34" name="TextBox 33"/>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35" name="TextBox 34"/>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36" name="TextBox 3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37" name="TextBox 36"/>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38" name="TextBox 37"/>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349</a:t>
            </a:r>
          </a:p>
        </p:txBody>
      </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effectLst>
                  <a:outerShdw blurRad="38100" dist="38100" dir="2700000" algn="tl">
                    <a:srgbClr val="000000">
                      <a:alpha val="43137"/>
                    </a:srgbClr>
                  </a:outerShdw>
                </a:effectLst>
                <a:latin typeface="Arial"/>
                <a:ea typeface="ＭＳ Ｐゴシック" charset="0"/>
                <a:cs typeface="Arial"/>
              </a:endParaRPr>
            </a:p>
            <a:p>
              <a:pPr marL="457200" indent="-457200" defTabSz="914400" eaLnBrk="0" fontAlgn="base" hangingPunct="0">
                <a:spcBef>
                  <a:spcPct val="0"/>
                </a:spcBef>
                <a:spcAft>
                  <a:spcPct val="0"/>
                </a:spcAft>
                <a:buFontTx/>
                <a:buAutoNum type="arabicPeriod"/>
                <a:defRPr/>
              </a:pPr>
              <a:r>
                <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rPr>
                <a:t>Remember</a:t>
              </a:r>
            </a:p>
            <a:p>
              <a:pPr marL="457200" indent="-457200" defTabSz="914400" eaLnBrk="0" fontAlgn="base" hangingPunct="0">
                <a:spcBef>
                  <a:spcPct val="0"/>
                </a:spcBef>
                <a:spcAft>
                  <a:spcPct val="0"/>
                </a:spcAft>
                <a:buFontTx/>
                <a:buAutoNum type="arabicPeriod"/>
                <a:defRPr/>
              </a:pPr>
              <a:r>
                <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rPr>
                <a:t>Repent</a:t>
              </a:r>
            </a:p>
            <a:p>
              <a:pPr marL="457200" indent="-457200" defTabSz="914400" eaLnBrk="0" fontAlgn="base" hangingPunct="0">
                <a:spcBef>
                  <a:spcPct val="0"/>
                </a:spcBef>
                <a:spcAft>
                  <a:spcPct val="0"/>
                </a:spcAft>
                <a:buFontTx/>
                <a:buAutoNum type="arabicPeriod"/>
                <a:defRPr/>
              </a:pPr>
              <a:r>
                <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rPr>
                <a:t>Return</a:t>
              </a:r>
              <a:r>
                <a:rPr lang="en-US" sz="2400" b="1" dirty="0">
                  <a:effectLst>
                    <a:outerShdw blurRad="38100" dist="38100" dir="2700000" algn="tl">
                      <a:srgbClr val="000000">
                        <a:alpha val="43137"/>
                      </a:srgbClr>
                    </a:outerShdw>
                  </a:effectLst>
                  <a:latin typeface="Arial"/>
                  <a:ea typeface="ＭＳ Ｐゴシック" charset="0"/>
                  <a:cs typeface="Arial"/>
                </a:rPr>
                <a:t> to the things you did at first</a:t>
              </a:r>
            </a:p>
          </p:txBody>
        </p:sp>
      </p:grpSp>
      <p:grpSp>
        <p:nvGrpSpPr>
          <p:cNvPr id="13" name="Group 12"/>
          <p:cNvGrpSpPr>
            <a:grpSpLocks noChangeAspect="1"/>
          </p:cNvGrpSpPr>
          <p:nvPr/>
        </p:nvGrpSpPr>
        <p:grpSpPr bwMode="auto">
          <a:xfrm>
            <a:off x="1476375" y="836613"/>
            <a:ext cx="5688013" cy="5688012"/>
            <a:chOff x="1475656" y="836712"/>
            <a:chExt cx="5904656" cy="5688632"/>
          </a:xfrm>
        </p:grpSpPr>
        <p:sp>
          <p:nvSpPr>
            <p:cNvPr id="78849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698445" y="836712"/>
              <a:ext cx="3384918" cy="230847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If you do not repent, </a:t>
              </a:r>
              <a:b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b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I will come to you and remove your lamp stand from its place</a:t>
              </a:r>
            </a:p>
          </p:txBody>
        </p:sp>
      </p:grpSp>
      <p:grpSp>
        <p:nvGrpSpPr>
          <p:cNvPr id="28" name="Group 27"/>
          <p:cNvGrpSpPr>
            <a:grpSpLocks noChangeAspect="1"/>
          </p:cNvGrpSpPr>
          <p:nvPr/>
        </p:nvGrpSpPr>
        <p:grpSpPr bwMode="auto">
          <a:xfrm>
            <a:off x="1042988" y="404813"/>
            <a:ext cx="6696075" cy="6696075"/>
            <a:chOff x="1475656" y="836712"/>
            <a:chExt cx="5904656" cy="5688632"/>
          </a:xfrm>
        </p:grpSpPr>
        <p:sp>
          <p:nvSpPr>
            <p:cNvPr id="78849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3484470" y="836712"/>
              <a:ext cx="1887026" cy="164670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will eat from the tree of life</a:t>
              </a:r>
            </a:p>
          </p:txBody>
        </p:sp>
      </p:grpSp>
    </p:spTree>
    <p:extLst>
      <p:ext uri="{BB962C8B-B14F-4D97-AF65-F5344CB8AC3E}">
        <p14:creationId xmlns:p14="http://schemas.microsoft.com/office/powerpoint/2010/main" val="20407780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amidst-the-lampst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9812"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dirty="0">
                <a:solidFill>
                  <a:srgbClr val="EAEAEA"/>
                </a:solidFill>
                <a:latin typeface="Arial"/>
                <a:cs typeface="Arial"/>
              </a:rPr>
              <a:t>349</a:t>
            </a:r>
            <a:endParaRPr lang="en-US" dirty="0">
              <a:solidFill>
                <a:srgbClr val="EAEAEA"/>
              </a:solidFill>
              <a:latin typeface="Arial"/>
              <a:cs typeface="Arial"/>
            </a:endParaRPr>
          </a:p>
        </p:txBody>
      </p:sp>
      <p:sp>
        <p:nvSpPr>
          <p:cNvPr id="8" name="Title 1"/>
          <p:cNvSpPr txBox="1">
            <a:spLocks/>
          </p:cNvSpPr>
          <p:nvPr/>
        </p:nvSpPr>
        <p:spPr bwMode="auto">
          <a:xfrm>
            <a:off x="27310" y="303289"/>
            <a:ext cx="8509125" cy="128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2800" b="1" kern="0" dirty="0">
                <a:solidFill>
                  <a:srgbClr val="FFFFFF"/>
                </a:solidFill>
                <a:effectLst>
                  <a:glow rad="228600">
                    <a:srgbClr val="2D002D">
                      <a:alpha val="75000"/>
                    </a:srgbClr>
                  </a:glow>
                </a:effectLst>
                <a:latin typeface="Arial"/>
              </a:rPr>
              <a:t>"This is the message from the one who holds the seven stars in his right hand, the one who walks among the seven gold lampstands" </a:t>
            </a:r>
            <a:r>
              <a:rPr lang="en-US" altLang="zh-TW" sz="2800" b="1" kern="0" dirty="0">
                <a:solidFill>
                  <a:srgbClr val="FFFFFF"/>
                </a:solidFill>
                <a:effectLst>
                  <a:glow rad="228600">
                    <a:srgbClr val="2D002D">
                      <a:alpha val="75000"/>
                    </a:srgbClr>
                  </a:glow>
                </a:effectLst>
                <a:latin typeface="Arial"/>
              </a:rPr>
              <a:t> (2:1b)</a:t>
            </a:r>
            <a:endParaRPr lang="en-US" sz="2800" b="1" kern="0" dirty="0">
              <a:solidFill>
                <a:srgbClr val="FFFFFF"/>
              </a:solidFill>
              <a:effectLst>
                <a:glow rad="228600">
                  <a:srgbClr val="2D002D">
                    <a:alpha val="75000"/>
                  </a:srgbClr>
                </a:glow>
              </a:effectLst>
              <a:latin typeface="Arial"/>
            </a:endParaRPr>
          </a:p>
        </p:txBody>
      </p:sp>
    </p:spTree>
    <p:extLst>
      <p:ext uri="{BB962C8B-B14F-4D97-AF65-F5344CB8AC3E}">
        <p14:creationId xmlns:p14="http://schemas.microsoft.com/office/powerpoint/2010/main" val="16893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457200"/>
            <a:ext cx="3124200" cy="2168525"/>
          </a:xfrm>
        </p:spPr>
        <p:txBody>
          <a:bodyPr/>
          <a:lstStyle/>
          <a:p>
            <a:pPr eaLnBrk="1" hangingPunct="1">
              <a:defRPr/>
            </a:pPr>
            <a:r>
              <a:rPr lang="en-US" b="1" dirty="0">
                <a:latin typeface="Times New Roman" charset="0"/>
                <a:cs typeface="Arial" charset="0"/>
              </a:rPr>
              <a:t>Opening </a:t>
            </a:r>
            <a:r>
              <a:rPr lang="en-US" b="1" i="1" u="sng" dirty="0">
                <a:solidFill>
                  <a:srgbClr val="FFFF00"/>
                </a:solidFill>
                <a:latin typeface="Times New Roman" charset="0"/>
                <a:cs typeface="Arial" charset="0"/>
              </a:rPr>
              <a:t>Explanation</a:t>
            </a:r>
            <a:r>
              <a:rPr lang="en-US" b="1" dirty="0">
                <a:latin typeface="Times New Roman" charset="0"/>
                <a:cs typeface="Arial" charset="0"/>
              </a:rPr>
              <a:t> (1):</a:t>
            </a:r>
          </a:p>
        </p:txBody>
      </p:sp>
      <p:sp>
        <p:nvSpPr>
          <p:cNvPr id="26627" name="Rectangle 3"/>
          <p:cNvSpPr>
            <a:spLocks noGrp="1" noChangeArrowheads="1"/>
          </p:cNvSpPr>
          <p:nvPr>
            <p:ph type="body" idx="1"/>
          </p:nvPr>
        </p:nvSpPr>
        <p:spPr>
          <a:xfrm>
            <a:off x="-20638" y="2286000"/>
            <a:ext cx="3429001" cy="4038600"/>
          </a:xfrm>
        </p:spPr>
        <p:txBody>
          <a:bodyPr/>
          <a:lstStyle/>
          <a:p>
            <a:pPr eaLnBrk="1" hangingPunct="1">
              <a:defRPr/>
            </a:pPr>
            <a:endParaRPr lang="en-US">
              <a:latin typeface="Arial" charset="0"/>
              <a:cs typeface="Arial" charset="0"/>
            </a:endParaRP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To the “angel” of the Church in Ephesus</a:t>
            </a:r>
          </a:p>
        </p:txBody>
      </p:sp>
      <p:pic>
        <p:nvPicPr>
          <p:cNvPr id="2253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17875" y="7938"/>
            <a:ext cx="5853113" cy="6850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Three Likely Possibilities:</a:t>
            </a:r>
          </a:p>
        </p:txBody>
      </p:sp>
      <p:sp>
        <p:nvSpPr>
          <p:cNvPr id="3" name="Content Placeholder 2"/>
          <p:cNvSpPr>
            <a:spLocks noGrp="1"/>
          </p:cNvSpPr>
          <p:nvPr>
            <p:ph idx="1"/>
          </p:nvPr>
        </p:nvSpPr>
        <p:spPr>
          <a:xfrm>
            <a:off x="533400" y="1828800"/>
            <a:ext cx="8153400" cy="4267200"/>
          </a:xfrm>
        </p:spPr>
        <p:txBody>
          <a:bodyPr/>
          <a:lstStyle/>
          <a:p>
            <a:pPr>
              <a:defRPr/>
            </a:pPr>
            <a:r>
              <a:rPr lang="en-US" b="1">
                <a:effectLst>
                  <a:outerShdw blurRad="38100" dist="38100" dir="2700000" algn="tl">
                    <a:srgbClr val="666633"/>
                  </a:outerShdw>
                </a:effectLst>
                <a:latin typeface="Arial" charset="0"/>
                <a:cs typeface="Arial" charset="0"/>
              </a:rPr>
              <a:t>They are spiritual beings (</a:t>
            </a:r>
            <a:r>
              <a:rPr lang="ja-JP" altLang="en-US" b="1">
                <a:effectLst>
                  <a:outerShdw blurRad="38100" dist="38100" dir="2700000" algn="tl">
                    <a:srgbClr val="666633"/>
                  </a:outerShdw>
                </a:effectLst>
                <a:latin typeface="Arial" charset="0"/>
                <a:cs typeface="Arial" charset="0"/>
              </a:rPr>
              <a:t>“</a:t>
            </a:r>
            <a:r>
              <a:rPr lang="en-US" b="1">
                <a:effectLst>
                  <a:outerShdw blurRad="38100" dist="38100" dir="2700000" algn="tl">
                    <a:srgbClr val="666633"/>
                  </a:outerShdw>
                </a:effectLst>
                <a:latin typeface="Arial" charset="0"/>
                <a:cs typeface="Arial" charset="0"/>
              </a:rPr>
              <a:t>angels</a:t>
            </a:r>
            <a:r>
              <a:rPr lang="ja-JP" altLang="en-US" b="1">
                <a:effectLst>
                  <a:outerShdw blurRad="38100" dist="38100" dir="2700000" algn="tl">
                    <a:srgbClr val="666633"/>
                  </a:outerShdw>
                </a:effectLst>
                <a:latin typeface="Arial" charset="0"/>
                <a:cs typeface="Arial" charset="0"/>
              </a:rPr>
              <a:t>”</a:t>
            </a:r>
            <a:r>
              <a:rPr lang="en-US" b="1">
                <a:effectLst>
                  <a:outerShdw blurRad="38100" dist="38100" dir="2700000" algn="tl">
                    <a:srgbClr val="666633"/>
                  </a:outerShdw>
                </a:effectLst>
                <a:latin typeface="Arial" charset="0"/>
                <a:cs typeface="Arial" charset="0"/>
              </a:rPr>
              <a:t>) that watch over each of the churches.</a:t>
            </a:r>
          </a:p>
          <a:p>
            <a:pPr>
              <a:defRPr/>
            </a:pPr>
            <a:endParaRPr lang="en-US" b="1">
              <a:effectLst>
                <a:outerShdw blurRad="38100" dist="38100" dir="2700000" algn="tl">
                  <a:srgbClr val="666633"/>
                </a:outerShdw>
              </a:effectLst>
              <a:latin typeface="Arial" charset="0"/>
              <a:cs typeface="Arial" charset="0"/>
            </a:endParaRPr>
          </a:p>
          <a:p>
            <a:pPr>
              <a:defRPr/>
            </a:pPr>
            <a:r>
              <a:rPr lang="en-US" b="1">
                <a:effectLst>
                  <a:outerShdw blurRad="38100" dist="38100" dir="2700000" algn="tl">
                    <a:srgbClr val="666633"/>
                  </a:outerShdw>
                </a:effectLst>
                <a:latin typeface="Arial" charset="0"/>
                <a:cs typeface="Arial" charset="0"/>
              </a:rPr>
              <a:t>They are references to the pastoral leader of each of the churches.</a:t>
            </a:r>
          </a:p>
          <a:p>
            <a:pPr>
              <a:defRPr/>
            </a:pPr>
            <a:endParaRPr lang="en-US" b="1">
              <a:effectLst>
                <a:outerShdw blurRad="38100" dist="38100" dir="2700000" algn="tl">
                  <a:srgbClr val="666633"/>
                </a:outerShdw>
              </a:effectLst>
              <a:latin typeface="Arial" charset="0"/>
              <a:cs typeface="Arial" charset="0"/>
            </a:endParaRPr>
          </a:p>
          <a:p>
            <a:pPr>
              <a:defRPr/>
            </a:pPr>
            <a:r>
              <a:rPr lang="en-US" b="1">
                <a:effectLst>
                  <a:outerShdw blurRad="38100" dist="38100" dir="2700000" algn="tl">
                    <a:srgbClr val="666633"/>
                  </a:outerShdw>
                </a:effectLst>
                <a:latin typeface="Arial" charset="0"/>
                <a:cs typeface="Arial" charset="0"/>
              </a:rPr>
              <a:t>They represent the prevailing spirit of each individual church.</a:t>
            </a:r>
          </a:p>
          <a:p>
            <a:pPr>
              <a:defRPr/>
            </a:pPr>
            <a:endParaRPr lang="en-US">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amidst-the-lampst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eaLnBrk="1" hangingPunct="1">
              <a:defRPr/>
            </a:pPr>
            <a:r>
              <a:rPr lang="en-US" b="1" dirty="0">
                <a:effectLst>
                  <a:glow rad="101600">
                    <a:schemeClr val="bg1">
                      <a:alpha val="75000"/>
                    </a:schemeClr>
                  </a:glow>
                </a:effectLst>
                <a:latin typeface="Times New Roman" charset="0"/>
                <a:cs typeface="Arial" charset="0"/>
              </a:rPr>
              <a:t>Opening </a:t>
            </a:r>
            <a:r>
              <a:rPr lang="en-US" b="1" i="1" u="sng" dirty="0">
                <a:solidFill>
                  <a:srgbClr val="FFFF00"/>
                </a:solidFill>
                <a:effectLst>
                  <a:glow rad="101600">
                    <a:schemeClr val="bg1">
                      <a:alpha val="75000"/>
                    </a:schemeClr>
                  </a:glow>
                </a:effectLst>
                <a:latin typeface="Times New Roman" charset="0"/>
                <a:cs typeface="Arial" charset="0"/>
              </a:rPr>
              <a:t>Explanation</a:t>
            </a:r>
            <a:r>
              <a:rPr lang="en-US" b="1" dirty="0">
                <a:effectLst>
                  <a:glow rad="101600">
                    <a:schemeClr val="bg1">
                      <a:alpha val="75000"/>
                    </a:schemeClr>
                  </a:glow>
                </a:effectLst>
                <a:latin typeface="Times New Roman" charset="0"/>
                <a:cs typeface="Arial" charset="0"/>
              </a:rPr>
              <a:t> (1):</a:t>
            </a:r>
          </a:p>
        </p:txBody>
      </p:sp>
      <p:sp>
        <p:nvSpPr>
          <p:cNvPr id="26627" name="Rectangle 3"/>
          <p:cNvSpPr>
            <a:spLocks noGrp="1" noChangeArrowheads="1"/>
          </p:cNvSpPr>
          <p:nvPr>
            <p:ph type="body" idx="1"/>
          </p:nvPr>
        </p:nvSpPr>
        <p:spPr/>
        <p:txBody>
          <a:bodyPr/>
          <a:lstStyle/>
          <a:p>
            <a:pPr eaLnBrk="1" hangingPunct="1">
              <a:defRPr/>
            </a:pPr>
            <a:endParaRPr lang="en-US">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From Jesus Who Cares for and Walks with the Church</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473075"/>
            <a:ext cx="8305800" cy="1143000"/>
          </a:xfrm>
        </p:spPr>
        <p:txBody>
          <a:bodyPr/>
          <a:lstStyle/>
          <a:p>
            <a:pPr eaLnBrk="1" hangingPunct="1">
              <a:defRPr/>
            </a:pPr>
            <a:r>
              <a:rPr lang="en-US" sz="4000" b="1" dirty="0">
                <a:latin typeface="Times New Roman" charset="0"/>
                <a:cs typeface="Arial" charset="0"/>
              </a:rPr>
              <a:t>Encouraging </a:t>
            </a:r>
            <a:r>
              <a:rPr lang="en-US" sz="4000" b="1" i="1" u="sng" dirty="0">
                <a:solidFill>
                  <a:srgbClr val="FFFF00"/>
                </a:solidFill>
                <a:latin typeface="Times New Roman" charset="0"/>
                <a:cs typeface="Arial" charset="0"/>
              </a:rPr>
              <a:t>Commendation</a:t>
            </a:r>
            <a:r>
              <a:rPr lang="en-US" sz="4000" b="1" dirty="0">
                <a:latin typeface="Times New Roman" charset="0"/>
                <a:cs typeface="Arial" charset="0"/>
              </a:rPr>
              <a:t> (2-3, 6):</a:t>
            </a:r>
          </a:p>
        </p:txBody>
      </p:sp>
      <p:sp>
        <p:nvSpPr>
          <p:cNvPr id="10243"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I know your deeds.</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473075"/>
            <a:ext cx="8305800" cy="1143000"/>
          </a:xfrm>
        </p:spPr>
        <p:txBody>
          <a:bodyPr/>
          <a:lstStyle/>
          <a:p>
            <a:pPr eaLnBrk="1" hangingPunct="1">
              <a:defRPr/>
            </a:pPr>
            <a:r>
              <a:rPr lang="en-US" sz="4000" b="1" dirty="0">
                <a:latin typeface="Times New Roman" charset="0"/>
                <a:cs typeface="Arial" charset="0"/>
              </a:rPr>
              <a:t>Encouraging </a:t>
            </a:r>
            <a:r>
              <a:rPr lang="en-US" sz="4000" b="1" i="1" u="sng" dirty="0">
                <a:solidFill>
                  <a:srgbClr val="FFFF00"/>
                </a:solidFill>
                <a:latin typeface="Times New Roman" charset="0"/>
                <a:cs typeface="Arial" charset="0"/>
              </a:rPr>
              <a:t>Commendation</a:t>
            </a:r>
            <a:r>
              <a:rPr lang="en-US" sz="4000" b="1" dirty="0">
                <a:latin typeface="Times New Roman" charset="0"/>
                <a:cs typeface="Arial" charset="0"/>
              </a:rPr>
              <a:t> (2-3, 6):</a:t>
            </a:r>
          </a:p>
        </p:txBody>
      </p:sp>
      <p:sp>
        <p:nvSpPr>
          <p:cNvPr id="21507" name="Rectangle 3"/>
          <p:cNvSpPr>
            <a:spLocks noGrp="1" noChangeArrowheads="1"/>
          </p:cNvSpPr>
          <p:nvPr>
            <p:ph type="body" idx="1"/>
          </p:nvPr>
        </p:nvSpPr>
        <p:spPr>
          <a:xfrm>
            <a:off x="533400" y="1828800"/>
            <a:ext cx="8153400" cy="4191000"/>
          </a:xfrm>
        </p:spPr>
        <p:txBody>
          <a:bodyPr/>
          <a:lstStyle/>
          <a:p>
            <a:pPr eaLnBrk="1" hangingPunct="1">
              <a:lnSpc>
                <a:spcPct val="80000"/>
              </a:lnSpc>
              <a:defRPr/>
            </a:pPr>
            <a:r>
              <a:rPr lang="en-US" sz="2600" b="1">
                <a:effectLst>
                  <a:outerShdw blurRad="38100" dist="38100" dir="2700000" algn="tl">
                    <a:srgbClr val="666633"/>
                  </a:outerShdw>
                </a:effectLst>
                <a:latin typeface="Arial" charset="0"/>
                <a:cs typeface="Arial" charset="0"/>
              </a:rPr>
              <a:t>Your Hard work (2)</a:t>
            </a:r>
          </a:p>
          <a:p>
            <a:pPr eaLnBrk="1" hangingPunct="1">
              <a:lnSpc>
                <a:spcPct val="80000"/>
              </a:lnSpc>
              <a:defRPr/>
            </a:pPr>
            <a:endParaRPr lang="en-US" sz="2600" b="1">
              <a:effectLst>
                <a:outerShdw blurRad="38100" dist="38100" dir="2700000" algn="tl">
                  <a:srgbClr val="666633"/>
                </a:outerShdw>
              </a:effectLst>
              <a:latin typeface="Arial" charset="0"/>
              <a:cs typeface="Arial" charset="0"/>
            </a:endParaRPr>
          </a:p>
          <a:p>
            <a:pPr eaLnBrk="1" hangingPunct="1">
              <a:lnSpc>
                <a:spcPct val="80000"/>
              </a:lnSpc>
              <a:defRPr/>
            </a:pPr>
            <a:r>
              <a:rPr lang="en-US" sz="2600" b="1">
                <a:effectLst>
                  <a:outerShdw blurRad="38100" dist="38100" dir="2700000" algn="tl">
                    <a:srgbClr val="666633"/>
                  </a:outerShdw>
                </a:effectLst>
                <a:latin typeface="Arial" charset="0"/>
                <a:cs typeface="Arial" charset="0"/>
              </a:rPr>
              <a:t>Your Intolerance of Wicked People (2)</a:t>
            </a:r>
          </a:p>
          <a:p>
            <a:pPr eaLnBrk="1" hangingPunct="1">
              <a:lnSpc>
                <a:spcPct val="80000"/>
              </a:lnSpc>
              <a:defRPr/>
            </a:pPr>
            <a:endParaRPr lang="en-US" sz="2600" b="1">
              <a:effectLst>
                <a:outerShdw blurRad="38100" dist="38100" dir="2700000" algn="tl">
                  <a:srgbClr val="666633"/>
                </a:outerShdw>
              </a:effectLst>
              <a:latin typeface="Arial" charset="0"/>
              <a:cs typeface="Arial" charset="0"/>
            </a:endParaRPr>
          </a:p>
          <a:p>
            <a:pPr eaLnBrk="1" hangingPunct="1">
              <a:lnSpc>
                <a:spcPct val="80000"/>
              </a:lnSpc>
              <a:defRPr/>
            </a:pPr>
            <a:r>
              <a:rPr lang="en-US" sz="2600" b="1">
                <a:effectLst>
                  <a:outerShdw blurRad="38100" dist="38100" dir="2700000" algn="tl">
                    <a:srgbClr val="666633"/>
                  </a:outerShdw>
                </a:effectLst>
                <a:latin typeface="Arial" charset="0"/>
                <a:cs typeface="Arial" charset="0"/>
              </a:rPr>
              <a:t>Your Testing of and Refusal to Accept People Claiming (But Failing) to Be Apostles (2)</a:t>
            </a:r>
          </a:p>
          <a:p>
            <a:pPr eaLnBrk="1" hangingPunct="1">
              <a:lnSpc>
                <a:spcPct val="80000"/>
              </a:lnSpc>
              <a:defRPr/>
            </a:pPr>
            <a:endParaRPr lang="en-US" sz="2600" b="1">
              <a:effectLst>
                <a:outerShdw blurRad="38100" dist="38100" dir="2700000" algn="tl">
                  <a:srgbClr val="666633"/>
                </a:outerShdw>
              </a:effectLst>
              <a:latin typeface="Arial" charset="0"/>
              <a:cs typeface="Arial" charset="0"/>
            </a:endParaRPr>
          </a:p>
          <a:p>
            <a:pPr eaLnBrk="1" hangingPunct="1">
              <a:lnSpc>
                <a:spcPct val="80000"/>
              </a:lnSpc>
              <a:defRPr/>
            </a:pPr>
            <a:r>
              <a:rPr lang="en-US" sz="2600" b="1">
                <a:effectLst>
                  <a:outerShdw blurRad="38100" dist="38100" dir="2700000" algn="tl">
                    <a:srgbClr val="666633"/>
                  </a:outerShdw>
                </a:effectLst>
                <a:latin typeface="Arial" charset="0"/>
                <a:cs typeface="Arial" charset="0"/>
              </a:rPr>
              <a:t>Your Energetic Endurance through Hardship for Jesus’ Sake (3)</a:t>
            </a:r>
          </a:p>
          <a:p>
            <a:pPr eaLnBrk="1" hangingPunct="1">
              <a:lnSpc>
                <a:spcPct val="80000"/>
              </a:lnSpc>
              <a:defRPr/>
            </a:pPr>
            <a:endParaRPr lang="en-US" sz="2600" b="1">
              <a:effectLst>
                <a:outerShdw blurRad="38100" dist="38100" dir="2700000" algn="tl">
                  <a:srgbClr val="666633"/>
                </a:outerShdw>
              </a:effectLst>
              <a:latin typeface="Arial" charset="0"/>
              <a:cs typeface="Arial" charset="0"/>
            </a:endParaRPr>
          </a:p>
          <a:p>
            <a:pPr eaLnBrk="1" hangingPunct="1">
              <a:lnSpc>
                <a:spcPct val="80000"/>
              </a:lnSpc>
              <a:defRPr/>
            </a:pPr>
            <a:r>
              <a:rPr lang="en-US" sz="2600" b="1">
                <a:effectLst>
                  <a:outerShdw blurRad="38100" dist="38100" dir="2700000" algn="tl">
                    <a:srgbClr val="666633"/>
                  </a:outerShdw>
                </a:effectLst>
                <a:latin typeface="Arial" charset="0"/>
                <a:cs typeface="Arial" charset="0"/>
              </a:rPr>
              <a:t>Your Hatred of Nicolaitan Practices (6)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Effect transition="in" filter="fade">
                                      <p:cBhvr>
                                        <p:cTn id="7" dur="500"/>
                                        <p:tgtEl>
                                          <p:spTgt spid="2150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4" end="4"/>
                                            </p:txEl>
                                          </p:spTgt>
                                        </p:tgtEl>
                                        <p:attrNameLst>
                                          <p:attrName>style.visibility</p:attrName>
                                        </p:attrNameLst>
                                      </p:cBhvr>
                                      <p:to>
                                        <p:strVal val="visible"/>
                                      </p:to>
                                    </p:set>
                                    <p:animEffect transition="in" filter="fade">
                                      <p:cBhvr>
                                        <p:cTn id="12" dur="500"/>
                                        <p:tgtEl>
                                          <p:spTgt spid="21507">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6" end="6"/>
                                            </p:txEl>
                                          </p:spTgt>
                                        </p:tgtEl>
                                        <p:attrNameLst>
                                          <p:attrName>style.visibility</p:attrName>
                                        </p:attrNameLst>
                                      </p:cBhvr>
                                      <p:to>
                                        <p:strVal val="visible"/>
                                      </p:to>
                                    </p:set>
                                    <p:animEffect transition="in" filter="fade">
                                      <p:cBhvr>
                                        <p:cTn id="17" dur="500"/>
                                        <p:tgtEl>
                                          <p:spTgt spid="21507">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8" end="8"/>
                                            </p:txEl>
                                          </p:spTgt>
                                        </p:tgtEl>
                                        <p:attrNameLst>
                                          <p:attrName>style.visibility</p:attrName>
                                        </p:attrNameLst>
                                      </p:cBhvr>
                                      <p:to>
                                        <p:strVal val="visible"/>
                                      </p:to>
                                    </p:set>
                                    <p:animEffect transition="in" filter="fade">
                                      <p:cBhvr>
                                        <p:cTn id="22" dur="500"/>
                                        <p:tgtEl>
                                          <p:spTgt spid="215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Some Food for Thought:</a:t>
            </a:r>
          </a:p>
        </p:txBody>
      </p:sp>
      <p:sp>
        <p:nvSpPr>
          <p:cNvPr id="12291"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How would Jesus encourage and commend Crossroads International Church?</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How would Jesus encourage and commend you personally?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fade">
                                      <p:cBhvr>
                                        <p:cTn id="12"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b="1" dirty="0">
                <a:latin typeface="Times New Roman" charset="0"/>
                <a:cs typeface="Arial" charset="0"/>
              </a:rPr>
              <a:t>Cautionary </a:t>
            </a:r>
            <a:r>
              <a:rPr lang="en-US" b="1" i="1" u="sng" dirty="0">
                <a:solidFill>
                  <a:srgbClr val="FFFF00"/>
                </a:solidFill>
                <a:latin typeface="Times New Roman" charset="0"/>
                <a:cs typeface="Arial" charset="0"/>
              </a:rPr>
              <a:t>Exhortation</a:t>
            </a:r>
            <a:r>
              <a:rPr lang="en-US" b="1" dirty="0">
                <a:latin typeface="Times New Roman" charset="0"/>
                <a:cs typeface="Arial" charset="0"/>
              </a:rPr>
              <a:t> (4-5):</a:t>
            </a:r>
          </a:p>
        </p:txBody>
      </p:sp>
      <p:sp>
        <p:nvSpPr>
          <p:cNvPr id="22531" name="Rectangle 3"/>
          <p:cNvSpPr>
            <a:spLocks noGrp="1" noChangeArrowheads="1"/>
          </p:cNvSpPr>
          <p:nvPr>
            <p:ph type="body" idx="1"/>
          </p:nvPr>
        </p:nvSpPr>
        <p:spPr/>
        <p:txBody>
          <a:bodyPr/>
          <a:lstStyle/>
          <a:p>
            <a:pPr eaLnBrk="1" hangingPunct="1">
              <a:lnSpc>
                <a:spcPct val="90000"/>
              </a:lnSpc>
              <a:defRPr/>
            </a:pPr>
            <a:r>
              <a:rPr lang="en-US" b="1">
                <a:effectLst>
                  <a:outerShdw blurRad="38100" dist="38100" dir="2700000" algn="tl">
                    <a:srgbClr val="666633"/>
                  </a:outerShdw>
                </a:effectLst>
                <a:latin typeface="Arial" charset="0"/>
                <a:cs typeface="Arial" charset="0"/>
              </a:rPr>
              <a:t>You have forsaken your first love.</a:t>
            </a:r>
          </a:p>
          <a:p>
            <a:pPr eaLnBrk="1" hangingPunct="1">
              <a:lnSpc>
                <a:spcPct val="90000"/>
              </a:lnSpc>
              <a:defRPr/>
            </a:pPr>
            <a:endParaRPr lang="en-US" b="1">
              <a:effectLst>
                <a:outerShdw blurRad="38100" dist="38100" dir="2700000" algn="tl">
                  <a:srgbClr val="666633"/>
                </a:outerShdw>
              </a:effectLst>
              <a:latin typeface="Arial" charset="0"/>
              <a:cs typeface="Arial" charset="0"/>
            </a:endParaRPr>
          </a:p>
          <a:p>
            <a:pPr eaLnBrk="1" hangingPunct="1">
              <a:lnSpc>
                <a:spcPct val="90000"/>
              </a:lnSpc>
              <a:buFont typeface="Wingdings" charset="0"/>
              <a:buNone/>
              <a:defRPr/>
            </a:pPr>
            <a:r>
              <a:rPr lang="en-US" b="1">
                <a:effectLst>
                  <a:outerShdw blurRad="38100" dist="38100" dir="2700000" algn="tl">
                    <a:srgbClr val="666633"/>
                  </a:outerShdw>
                </a:effectLst>
                <a:latin typeface="Arial" charset="0"/>
                <a:cs typeface="Arial" charset="0"/>
              </a:rPr>
              <a:t>	“They had yielded to the temptation, ever present to Christians, to put all their emphasis on sound teaching.  In the process, they lost love, without which all else is nothing.”</a:t>
            </a:r>
          </a:p>
          <a:p>
            <a:pPr eaLnBrk="1" hangingPunct="1">
              <a:lnSpc>
                <a:spcPct val="90000"/>
              </a:lnSpc>
              <a:buFont typeface="Wingdings" charset="0"/>
              <a:buNone/>
              <a:defRPr/>
            </a:pPr>
            <a:r>
              <a:rPr lang="en-US" b="1">
                <a:effectLst>
                  <a:outerShdw blurRad="38100" dist="38100" dir="2700000" algn="tl">
                    <a:srgbClr val="666633"/>
                  </a:outerShdw>
                </a:effectLst>
                <a:latin typeface="Arial" charset="0"/>
                <a:cs typeface="Arial" charset="0"/>
              </a:rPr>
              <a:t>						   —Leon Morris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animEffect transition="in" filter="fade">
                                      <p:cBhvr>
                                        <p:cTn id="15"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b="1" dirty="0">
                <a:latin typeface="Times New Roman" charset="0"/>
                <a:cs typeface="Arial" charset="0"/>
              </a:rPr>
              <a:t>Cautionary </a:t>
            </a:r>
            <a:r>
              <a:rPr lang="en-US" b="1" i="1" u="sng" dirty="0">
                <a:solidFill>
                  <a:srgbClr val="FFFF00"/>
                </a:solidFill>
                <a:latin typeface="Times New Roman" charset="0"/>
                <a:cs typeface="Arial" charset="0"/>
              </a:rPr>
              <a:t>Exhortation</a:t>
            </a:r>
            <a:r>
              <a:rPr lang="en-US" b="1" dirty="0">
                <a:latin typeface="Times New Roman" charset="0"/>
                <a:cs typeface="Arial" charset="0"/>
              </a:rPr>
              <a:t> (4-5):</a:t>
            </a:r>
          </a:p>
        </p:txBody>
      </p:sp>
      <p:sp>
        <p:nvSpPr>
          <p:cNvPr id="33795"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How do we learn to love again?</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Remember!</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Repent!</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Redo!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2" end="2"/>
                                            </p:txEl>
                                          </p:spTgt>
                                        </p:tgtEl>
                                        <p:attrNameLst>
                                          <p:attrName>style.visibility</p:attrName>
                                        </p:attrNameLst>
                                      </p:cBhvr>
                                      <p:to>
                                        <p:strVal val="visible"/>
                                      </p:to>
                                    </p:set>
                                    <p:animEffect transition="in" filter="fade">
                                      <p:cBhvr>
                                        <p:cTn id="7" dur="500"/>
                                        <p:tgtEl>
                                          <p:spTgt spid="3379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4" end="4"/>
                                            </p:txEl>
                                          </p:spTgt>
                                        </p:tgtEl>
                                        <p:attrNameLst>
                                          <p:attrName>style.visibility</p:attrName>
                                        </p:attrNameLst>
                                      </p:cBhvr>
                                      <p:to>
                                        <p:strVal val="visible"/>
                                      </p:to>
                                    </p:set>
                                    <p:animEffect transition="in" filter="fade">
                                      <p:cBhvr>
                                        <p:cTn id="12" dur="500"/>
                                        <p:tgtEl>
                                          <p:spTgt spid="3379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6" end="6"/>
                                            </p:txEl>
                                          </p:spTgt>
                                        </p:tgtEl>
                                        <p:attrNameLst>
                                          <p:attrName>style.visibility</p:attrName>
                                        </p:attrNameLst>
                                      </p:cBhvr>
                                      <p:to>
                                        <p:strVal val="visible"/>
                                      </p:to>
                                    </p:set>
                                    <p:animEffect transition="in" filter="fade">
                                      <p:cBhvr>
                                        <p:cTn id="17" dur="500"/>
                                        <p:tgtEl>
                                          <p:spTgt spid="337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6196" name="Title 1"/>
          <p:cNvSpPr>
            <a:spLocks noGrp="1"/>
          </p:cNvSpPr>
          <p:nvPr>
            <p:ph type="title"/>
          </p:nvPr>
        </p:nvSpPr>
        <p:spPr>
          <a:xfrm>
            <a:off x="-31750" y="-26988"/>
            <a:ext cx="9212263" cy="719138"/>
          </a:xfrm>
        </p:spPr>
        <p:txBody>
          <a:bodyPr/>
          <a:lstStyle/>
          <a:p>
            <a:r>
              <a:rPr lang="en-US">
                <a:latin typeface="Arial" charset="0"/>
                <a:ea typeface="ＭＳ Ｐゴシック" charset="0"/>
              </a:rPr>
              <a:t>Asia Minor in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42371432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Learning to Love Again:</a:t>
            </a:r>
          </a:p>
        </p:txBody>
      </p:sp>
      <p:sp>
        <p:nvSpPr>
          <p:cNvPr id="52227"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Remember!</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But what?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2" end="2"/>
                                            </p:txEl>
                                          </p:spTgt>
                                        </p:tgtEl>
                                        <p:attrNameLst>
                                          <p:attrName>style.visibility</p:attrName>
                                        </p:attrNameLst>
                                      </p:cBhvr>
                                      <p:to>
                                        <p:strVal val="visible"/>
                                      </p:to>
                                    </p:set>
                                    <p:animEffect transition="in" filter="fade">
                                      <p:cBhvr>
                                        <p:cTn id="7"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Learning to Love Again:</a:t>
            </a:r>
          </a:p>
        </p:txBody>
      </p:sp>
      <p:sp>
        <p:nvSpPr>
          <p:cNvPr id="53251"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Repent!</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But of what?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Effect transition="in" filter="fade">
                                      <p:cBhvr>
                                        <p:cTn id="7"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Learning to Love Again:</a:t>
            </a:r>
          </a:p>
        </p:txBody>
      </p:sp>
      <p:sp>
        <p:nvSpPr>
          <p:cNvPr id="51203"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Redo!</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But what?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animEffect transition="in" filter="fade">
                                      <p:cBhvr>
                                        <p:cTn id="7"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sz="4000" b="1">
                <a:effectLst>
                  <a:outerShdw blurRad="38100" dist="38100" dir="2700000" algn="tl">
                    <a:srgbClr val="666633"/>
                  </a:outerShdw>
                </a:effectLst>
                <a:latin typeface="Times New Roman" charset="0"/>
                <a:cs typeface="Arial" charset="0"/>
              </a:rPr>
              <a:t>The First Love of the Ephesians (Acts 19:8-20):</a:t>
            </a:r>
          </a:p>
        </p:txBody>
      </p:sp>
      <p:sp>
        <p:nvSpPr>
          <p:cNvPr id="48131" name="Rectangle 3"/>
          <p:cNvSpPr>
            <a:spLocks noGrp="1" noChangeArrowheads="1"/>
          </p:cNvSpPr>
          <p:nvPr>
            <p:ph type="body" idx="1"/>
          </p:nvPr>
        </p:nvSpPr>
        <p:spPr/>
        <p:txBody>
          <a:bodyPr/>
          <a:lstStyle/>
          <a:p>
            <a:pPr eaLnBrk="1" hangingPunct="1">
              <a:lnSpc>
                <a:spcPct val="90000"/>
              </a:lnSpc>
              <a:defRPr/>
            </a:pPr>
            <a:r>
              <a:rPr lang="en-US" sz="2700" b="1">
                <a:effectLst>
                  <a:outerShdw blurRad="38100" dist="38100" dir="2700000" algn="tl">
                    <a:srgbClr val="666633"/>
                  </a:outerShdw>
                </a:effectLst>
                <a:latin typeface="Arial" charset="0"/>
                <a:cs typeface="Arial" charset="0"/>
              </a:rPr>
              <a:t>They held the name of Christ “in high honor” (verse 17).</a:t>
            </a:r>
          </a:p>
          <a:p>
            <a:pPr eaLnBrk="1" hangingPunct="1">
              <a:lnSpc>
                <a:spcPct val="90000"/>
              </a:lnSpc>
              <a:defRPr/>
            </a:pPr>
            <a:endParaRPr lang="en-US" sz="2700" b="1">
              <a:effectLst>
                <a:outerShdw blurRad="38100" dist="38100" dir="2700000" algn="tl">
                  <a:srgbClr val="666633"/>
                </a:outerShdw>
              </a:effectLst>
              <a:latin typeface="Arial" charset="0"/>
              <a:cs typeface="Arial" charset="0"/>
            </a:endParaRPr>
          </a:p>
          <a:p>
            <a:pPr eaLnBrk="1" hangingPunct="1">
              <a:lnSpc>
                <a:spcPct val="90000"/>
              </a:lnSpc>
              <a:defRPr/>
            </a:pPr>
            <a:r>
              <a:rPr lang="en-US" sz="2700" b="1">
                <a:effectLst>
                  <a:outerShdw blurRad="38100" dist="38100" dir="2700000" algn="tl">
                    <a:srgbClr val="666633"/>
                  </a:outerShdw>
                </a:effectLst>
                <a:latin typeface="Arial" charset="0"/>
                <a:cs typeface="Arial" charset="0"/>
              </a:rPr>
              <a:t>They “openly confessed their evil deeds” (verse 18).</a:t>
            </a:r>
          </a:p>
          <a:p>
            <a:pPr eaLnBrk="1" hangingPunct="1">
              <a:lnSpc>
                <a:spcPct val="90000"/>
              </a:lnSpc>
              <a:defRPr/>
            </a:pPr>
            <a:endParaRPr lang="en-US" sz="2700" b="1">
              <a:effectLst>
                <a:outerShdw blurRad="38100" dist="38100" dir="2700000" algn="tl">
                  <a:srgbClr val="666633"/>
                </a:outerShdw>
              </a:effectLst>
              <a:latin typeface="Arial" charset="0"/>
              <a:cs typeface="Arial" charset="0"/>
            </a:endParaRPr>
          </a:p>
          <a:p>
            <a:pPr eaLnBrk="1" hangingPunct="1">
              <a:lnSpc>
                <a:spcPct val="90000"/>
              </a:lnSpc>
              <a:defRPr/>
            </a:pPr>
            <a:r>
              <a:rPr lang="en-US" sz="2700" b="1">
                <a:effectLst>
                  <a:outerShdw blurRad="38100" dist="38100" dir="2700000" algn="tl">
                    <a:srgbClr val="666633"/>
                  </a:outerShdw>
                </a:effectLst>
                <a:latin typeface="Arial" charset="0"/>
                <a:cs typeface="Arial" charset="0"/>
              </a:rPr>
              <a:t>Those who had previously practiced sorcery </a:t>
            </a:r>
            <a:r>
              <a:rPr lang="en-US" altLang="zh-CN" sz="2700" b="1">
                <a:effectLst>
                  <a:outerShdw blurRad="38100" dist="38100" dir="2700000" algn="tl">
                    <a:srgbClr val="666633"/>
                  </a:outerShdw>
                </a:effectLst>
                <a:latin typeface="Arial" charset="0"/>
                <a:ea typeface="SimSun" charset="0"/>
                <a:cs typeface="SimSun" charset="0"/>
              </a:rPr>
              <a:t>“brought their scrolls together and burned them publicly” (verse 19).</a:t>
            </a:r>
            <a:endParaRPr lang="en-US" sz="2700" b="1">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1">
                                            <p:txEl>
                                              <p:pRg st="2" end="2"/>
                                            </p:txEl>
                                          </p:spTgt>
                                        </p:tgtEl>
                                        <p:attrNameLst>
                                          <p:attrName>style.visibility</p:attrName>
                                        </p:attrNameLst>
                                      </p:cBhvr>
                                      <p:to>
                                        <p:strVal val="visible"/>
                                      </p:to>
                                    </p:set>
                                    <p:animEffect transition="in" filter="fade">
                                      <p:cBhvr>
                                        <p:cTn id="12" dur="500"/>
                                        <p:tgtEl>
                                          <p:spTgt spid="481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1">
                                            <p:txEl>
                                              <p:pRg st="4" end="4"/>
                                            </p:txEl>
                                          </p:spTgt>
                                        </p:tgtEl>
                                        <p:attrNameLst>
                                          <p:attrName>style.visibility</p:attrName>
                                        </p:attrNameLst>
                                      </p:cBhvr>
                                      <p:to>
                                        <p:strVal val="visible"/>
                                      </p:to>
                                    </p:set>
                                    <p:animEffect transition="in" filter="fade">
                                      <p:cBhvr>
                                        <p:cTn id="17"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sz="4000" b="1">
                <a:effectLst>
                  <a:outerShdw blurRad="38100" dist="38100" dir="2700000" algn="tl">
                    <a:srgbClr val="666633"/>
                  </a:outerShdw>
                </a:effectLst>
                <a:latin typeface="Times New Roman" charset="0"/>
                <a:cs typeface="Arial" charset="0"/>
              </a:rPr>
              <a:t>The First Love of the Ephesians (Acts 19:8-20):</a:t>
            </a:r>
          </a:p>
        </p:txBody>
      </p:sp>
      <p:sp>
        <p:nvSpPr>
          <p:cNvPr id="19459"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As a result, </a:t>
            </a:r>
            <a:r>
              <a:rPr lang="en-US" altLang="zh-CN" b="1">
                <a:effectLst>
                  <a:outerShdw blurRad="38100" dist="38100" dir="2700000" algn="tl">
                    <a:srgbClr val="666633"/>
                  </a:outerShdw>
                </a:effectLst>
                <a:latin typeface="Arial" charset="0"/>
                <a:ea typeface="SimSun" charset="0"/>
                <a:cs typeface="SimSun" charset="0"/>
              </a:rPr>
              <a:t>“the word of the Lord spread widely and grew in power” (verse 20).</a:t>
            </a:r>
            <a:endParaRPr lang="en-US" b="1">
              <a:effectLst>
                <a:outerShdw blurRad="38100" dist="38100" dir="2700000" algn="tl">
                  <a:srgbClr val="666633"/>
                </a:outerShdw>
              </a:effectLst>
              <a:latin typeface="Arial" charset="0"/>
              <a:cs typeface="Arial" charset="0"/>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602" name="Rectangle 2"/>
          <p:cNvSpPr>
            <a:spLocks noGrp="1" noChangeArrowheads="1"/>
          </p:cNvSpPr>
          <p:nvPr>
            <p:ph type="title"/>
          </p:nvPr>
        </p:nvSpPr>
        <p:spPr/>
        <p:txBody>
          <a:bodyPr/>
          <a:lstStyle/>
          <a:p>
            <a:pPr eaLnBrk="1" hangingPunct="1">
              <a:defRPr/>
            </a:pPr>
            <a:r>
              <a:rPr lang="en-US" b="1" dirty="0">
                <a:latin typeface="Times New Roman" charset="0"/>
                <a:cs typeface="Arial" charset="0"/>
              </a:rPr>
              <a:t>Cautionary </a:t>
            </a:r>
            <a:r>
              <a:rPr lang="en-US" b="1" i="1" u="sng" dirty="0">
                <a:solidFill>
                  <a:srgbClr val="FFFF00"/>
                </a:solidFill>
                <a:latin typeface="Times New Roman" charset="0"/>
                <a:cs typeface="Arial" charset="0"/>
              </a:rPr>
              <a:t>Exhortation</a:t>
            </a:r>
            <a:r>
              <a:rPr lang="en-US" b="1" dirty="0">
                <a:latin typeface="Times New Roman" charset="0"/>
                <a:cs typeface="Arial" charset="0"/>
              </a:rPr>
              <a:t> (4-5):</a:t>
            </a:r>
          </a:p>
        </p:txBody>
      </p:sp>
      <p:sp>
        <p:nvSpPr>
          <p:cNvPr id="25603"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If you refuse to do these things, I (Jesus) will remove you as a church.</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Some Food for Thought:</a:t>
            </a:r>
          </a:p>
        </p:txBody>
      </p:sp>
      <p:sp>
        <p:nvSpPr>
          <p:cNvPr id="47107" name="Rectangle 3"/>
          <p:cNvSpPr>
            <a:spLocks noGrp="1" noChangeArrowheads="1"/>
          </p:cNvSpPr>
          <p:nvPr>
            <p:ph type="body" idx="1"/>
          </p:nvPr>
        </p:nvSpPr>
        <p:spPr/>
        <p:txBody>
          <a:bodyPr/>
          <a:lstStyle/>
          <a:p>
            <a:pPr eaLnBrk="1" hangingPunct="1">
              <a:lnSpc>
                <a:spcPct val="90000"/>
              </a:lnSpc>
              <a:defRPr/>
            </a:pPr>
            <a:r>
              <a:rPr lang="en-US" sz="2400" b="1">
                <a:effectLst>
                  <a:outerShdw blurRad="38100" dist="38100" dir="2700000" algn="tl">
                    <a:srgbClr val="666633"/>
                  </a:outerShdw>
                </a:effectLst>
                <a:latin typeface="Arial" charset="0"/>
                <a:cs typeface="Arial" charset="0"/>
              </a:rPr>
              <a:t>How would Jesus warn Crossroads International Church?</a:t>
            </a:r>
          </a:p>
          <a:p>
            <a:pPr eaLnBrk="1" hangingPunct="1">
              <a:lnSpc>
                <a:spcPct val="90000"/>
              </a:lnSpc>
              <a:defRPr/>
            </a:pPr>
            <a:endParaRPr lang="en-US" sz="2400" b="1">
              <a:effectLst>
                <a:outerShdw blurRad="38100" dist="38100" dir="2700000" algn="tl">
                  <a:srgbClr val="666633"/>
                </a:outerShdw>
              </a:effectLst>
              <a:latin typeface="Arial" charset="0"/>
              <a:cs typeface="Arial" charset="0"/>
            </a:endParaRPr>
          </a:p>
          <a:p>
            <a:pPr eaLnBrk="1" hangingPunct="1">
              <a:lnSpc>
                <a:spcPct val="90000"/>
              </a:lnSpc>
              <a:defRPr/>
            </a:pPr>
            <a:r>
              <a:rPr lang="en-US" sz="2400" b="1">
                <a:effectLst>
                  <a:outerShdw blurRad="38100" dist="38100" dir="2700000" algn="tl">
                    <a:srgbClr val="666633"/>
                  </a:outerShdw>
                </a:effectLst>
                <a:latin typeface="Arial" charset="0"/>
                <a:cs typeface="Arial" charset="0"/>
              </a:rPr>
              <a:t>What do we need to remember?</a:t>
            </a:r>
          </a:p>
          <a:p>
            <a:pPr eaLnBrk="1" hangingPunct="1">
              <a:lnSpc>
                <a:spcPct val="90000"/>
              </a:lnSpc>
              <a:defRPr/>
            </a:pPr>
            <a:endParaRPr lang="en-US" sz="2400" b="1">
              <a:effectLst>
                <a:outerShdw blurRad="38100" dist="38100" dir="2700000" algn="tl">
                  <a:srgbClr val="666633"/>
                </a:outerShdw>
              </a:effectLst>
              <a:latin typeface="Arial" charset="0"/>
              <a:cs typeface="Arial" charset="0"/>
            </a:endParaRPr>
          </a:p>
          <a:p>
            <a:pPr eaLnBrk="1" hangingPunct="1">
              <a:lnSpc>
                <a:spcPct val="90000"/>
              </a:lnSpc>
              <a:defRPr/>
            </a:pPr>
            <a:r>
              <a:rPr lang="en-US" sz="2400" b="1">
                <a:effectLst>
                  <a:outerShdw blurRad="38100" dist="38100" dir="2700000" algn="tl">
                    <a:srgbClr val="666633"/>
                  </a:outerShdw>
                </a:effectLst>
                <a:latin typeface="Arial" charset="0"/>
                <a:cs typeface="Arial" charset="0"/>
              </a:rPr>
              <a:t>What do we need to repent of?</a:t>
            </a:r>
          </a:p>
          <a:p>
            <a:pPr eaLnBrk="1" hangingPunct="1">
              <a:lnSpc>
                <a:spcPct val="90000"/>
              </a:lnSpc>
              <a:defRPr/>
            </a:pPr>
            <a:endParaRPr lang="en-US" sz="2400" b="1">
              <a:effectLst>
                <a:outerShdw blurRad="38100" dist="38100" dir="2700000" algn="tl">
                  <a:srgbClr val="666633"/>
                </a:outerShdw>
              </a:effectLst>
              <a:latin typeface="Arial" charset="0"/>
              <a:cs typeface="Arial" charset="0"/>
            </a:endParaRPr>
          </a:p>
          <a:p>
            <a:pPr eaLnBrk="1" hangingPunct="1">
              <a:lnSpc>
                <a:spcPct val="90000"/>
              </a:lnSpc>
              <a:defRPr/>
            </a:pPr>
            <a:r>
              <a:rPr lang="en-US" sz="2400" b="1">
                <a:effectLst>
                  <a:outerShdw blurRad="38100" dist="38100" dir="2700000" algn="tl">
                    <a:srgbClr val="666633"/>
                  </a:outerShdw>
                </a:effectLst>
                <a:latin typeface="Arial" charset="0"/>
                <a:cs typeface="Arial" charset="0"/>
              </a:rPr>
              <a:t>What do we need to start doing (again)?</a:t>
            </a:r>
          </a:p>
          <a:p>
            <a:pPr eaLnBrk="1" hangingPunct="1">
              <a:lnSpc>
                <a:spcPct val="90000"/>
              </a:lnSpc>
              <a:defRPr/>
            </a:pPr>
            <a:endParaRPr lang="en-US" sz="2400" b="1">
              <a:effectLst>
                <a:outerShdw blurRad="38100" dist="38100" dir="2700000" algn="tl">
                  <a:srgbClr val="666633"/>
                </a:outerShdw>
              </a:effectLst>
              <a:latin typeface="Arial" charset="0"/>
              <a:cs typeface="Arial" charset="0"/>
            </a:endParaRPr>
          </a:p>
          <a:p>
            <a:pPr eaLnBrk="1" hangingPunct="1">
              <a:lnSpc>
                <a:spcPct val="90000"/>
              </a:lnSpc>
              <a:defRPr/>
            </a:pPr>
            <a:r>
              <a:rPr lang="en-US" sz="2400" b="1">
                <a:effectLst>
                  <a:outerShdw blurRad="38100" dist="38100" dir="2700000" algn="tl">
                    <a:srgbClr val="666633"/>
                  </a:outerShdw>
                </a:effectLst>
                <a:latin typeface="Arial" charset="0"/>
                <a:cs typeface="Arial" charset="0"/>
              </a:rPr>
              <a:t>How can we truly make Jesus our first love?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txEl>
                                              <p:pRg st="2" end="2"/>
                                            </p:txEl>
                                          </p:spTgt>
                                        </p:tgtEl>
                                        <p:attrNameLst>
                                          <p:attrName>style.visibility</p:attrName>
                                        </p:attrNameLst>
                                      </p:cBhvr>
                                      <p:to>
                                        <p:strVal val="visible"/>
                                      </p:to>
                                    </p:set>
                                    <p:animEffect transition="in" filter="fade">
                                      <p:cBhvr>
                                        <p:cTn id="12" dur="500"/>
                                        <p:tgtEl>
                                          <p:spTgt spid="4710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07">
                                            <p:txEl>
                                              <p:pRg st="4" end="4"/>
                                            </p:txEl>
                                          </p:spTgt>
                                        </p:tgtEl>
                                        <p:attrNameLst>
                                          <p:attrName>style.visibility</p:attrName>
                                        </p:attrNameLst>
                                      </p:cBhvr>
                                      <p:to>
                                        <p:strVal val="visible"/>
                                      </p:to>
                                    </p:set>
                                    <p:animEffect transition="in" filter="fade">
                                      <p:cBhvr>
                                        <p:cTn id="17" dur="500"/>
                                        <p:tgtEl>
                                          <p:spTgt spid="4710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07">
                                            <p:txEl>
                                              <p:pRg st="6" end="6"/>
                                            </p:txEl>
                                          </p:spTgt>
                                        </p:tgtEl>
                                        <p:attrNameLst>
                                          <p:attrName>style.visibility</p:attrName>
                                        </p:attrNameLst>
                                      </p:cBhvr>
                                      <p:to>
                                        <p:strVal val="visible"/>
                                      </p:to>
                                    </p:set>
                                    <p:animEffect transition="in" filter="fade">
                                      <p:cBhvr>
                                        <p:cTn id="22" dur="500"/>
                                        <p:tgtEl>
                                          <p:spTgt spid="4710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07">
                                            <p:txEl>
                                              <p:pRg st="8" end="8"/>
                                            </p:txEl>
                                          </p:spTgt>
                                        </p:tgtEl>
                                        <p:attrNameLst>
                                          <p:attrName>style.visibility</p:attrName>
                                        </p:attrNameLst>
                                      </p:cBhvr>
                                      <p:to>
                                        <p:strVal val="visible"/>
                                      </p:to>
                                    </p:set>
                                    <p:animEffect transition="in" filter="fade">
                                      <p:cBhvr>
                                        <p:cTn id="27" dur="500"/>
                                        <p:tgtEl>
                                          <p:spTgt spid="47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b="1" dirty="0">
                <a:latin typeface="Times New Roman" charset="0"/>
                <a:cs typeface="Arial" charset="0"/>
              </a:rPr>
              <a:t>Closing </a:t>
            </a:r>
            <a:r>
              <a:rPr lang="en-US" b="1" i="1" u="sng" dirty="0">
                <a:solidFill>
                  <a:srgbClr val="FFFF00"/>
                </a:solidFill>
                <a:latin typeface="Times New Roman" charset="0"/>
                <a:cs typeface="Arial" charset="0"/>
              </a:rPr>
              <a:t>Motivation</a:t>
            </a:r>
            <a:r>
              <a:rPr lang="en-US" b="1" dirty="0">
                <a:latin typeface="Times New Roman" charset="0"/>
                <a:cs typeface="Arial" charset="0"/>
              </a:rPr>
              <a:t> (7):</a:t>
            </a:r>
          </a:p>
        </p:txBody>
      </p:sp>
      <p:sp>
        <p:nvSpPr>
          <p:cNvPr id="23555" name="Rectangle 3"/>
          <p:cNvSpPr>
            <a:spLocks noGrp="1" noChangeArrowheads="1"/>
          </p:cNvSpPr>
          <p:nvPr>
            <p:ph type="body" idx="1"/>
          </p:nvPr>
        </p:nvSpPr>
        <p:spPr/>
        <p:txBody>
          <a:bodyPr/>
          <a:lstStyle/>
          <a:p>
            <a:pPr eaLnBrk="1" hangingPunct="1">
              <a:defRPr/>
            </a:pPr>
            <a:r>
              <a:rPr lang="en-US" b="1" dirty="0">
                <a:effectLst>
                  <a:outerShdw blurRad="38100" dist="38100" dir="2700000" algn="tl">
                    <a:srgbClr val="666633"/>
                  </a:outerShdw>
                </a:effectLst>
                <a:latin typeface="Arial" charset="0"/>
                <a:cs typeface="Arial" charset="0"/>
              </a:rPr>
              <a:t>If you are spiritually sensitive, then listen!</a:t>
            </a:r>
          </a:p>
          <a:p>
            <a:pPr eaLnBrk="1" hangingPunct="1">
              <a:defRPr/>
            </a:pPr>
            <a:endParaRPr lang="en-US" b="1" dirty="0">
              <a:effectLst>
                <a:outerShdw blurRad="38100" dist="38100" dir="2700000" algn="tl">
                  <a:srgbClr val="666633"/>
                </a:outerShdw>
              </a:effectLst>
              <a:latin typeface="Arial" charset="0"/>
              <a:cs typeface="Arial" charset="0"/>
            </a:endParaRPr>
          </a:p>
          <a:p>
            <a:pPr eaLnBrk="1" hangingPunct="1">
              <a:defRPr/>
            </a:pPr>
            <a:r>
              <a:rPr lang="en-US" b="1" dirty="0">
                <a:effectLst>
                  <a:outerShdw blurRad="38100" dist="38100" dir="2700000" algn="tl">
                    <a:srgbClr val="666633"/>
                  </a:outerShdw>
                </a:effectLst>
                <a:latin typeface="Arial" charset="0"/>
                <a:cs typeface="Arial" charset="0"/>
              </a:rPr>
              <a:t>The overcomers of evil will eat from the tree of life in God’s eternal kingdom (heaven)!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fade">
                                      <p:cBhvr>
                                        <p:cTn id="12" dur="5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large_Tre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Rectangle 2"/>
          <p:cNvSpPr>
            <a:spLocks noGrp="1" noChangeArrowheads="1"/>
          </p:cNvSpPr>
          <p:nvPr>
            <p:ph type="title"/>
          </p:nvPr>
        </p:nvSpPr>
        <p:spPr/>
        <p:txBody>
          <a:bodyPr/>
          <a:lstStyle/>
          <a:p>
            <a:pPr eaLnBrk="1" hangingPunct="1">
              <a:defRPr/>
            </a:pPr>
            <a:r>
              <a:rPr lang="en-US" b="1" dirty="0">
                <a:latin typeface="Arial"/>
                <a:cs typeface="Arial"/>
              </a:rPr>
              <a:t>Closing </a:t>
            </a:r>
            <a:r>
              <a:rPr lang="en-US" b="1" i="1" u="sng" dirty="0">
                <a:solidFill>
                  <a:srgbClr val="FFFF00"/>
                </a:solidFill>
                <a:latin typeface="Arial"/>
                <a:cs typeface="Arial"/>
              </a:rPr>
              <a:t>Motivation</a:t>
            </a:r>
            <a:r>
              <a:rPr lang="en-US" b="1" dirty="0">
                <a:latin typeface="Arial"/>
                <a:cs typeface="Arial"/>
              </a:rPr>
              <a:t> (7):</a:t>
            </a:r>
          </a:p>
        </p:txBody>
      </p:sp>
      <p:sp>
        <p:nvSpPr>
          <p:cNvPr id="43011" name="Rectangle 3"/>
          <p:cNvSpPr>
            <a:spLocks noGrp="1" noChangeArrowheads="1"/>
          </p:cNvSpPr>
          <p:nvPr>
            <p:ph type="body" idx="1"/>
          </p:nvPr>
        </p:nvSpPr>
        <p:spPr>
          <a:xfrm>
            <a:off x="0" y="3048000"/>
            <a:ext cx="9144000" cy="3394364"/>
          </a:xfrm>
          <a:gradFill>
            <a:gsLst>
              <a:gs pos="0">
                <a:schemeClr val="dk2">
                  <a:tint val="80000"/>
                  <a:satMod val="300000"/>
                  <a:alpha val="3000"/>
                </a:schemeClr>
              </a:gs>
              <a:gs pos="100000">
                <a:schemeClr val="dk2">
                  <a:shade val="30000"/>
                  <a:satMod val="200000"/>
                </a:schemeClr>
              </a:gs>
            </a:gsLst>
          </a:gradFill>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r>
              <a:rPr lang="en-US">
                <a:cs typeface="Arial" charset="0"/>
              </a:rPr>
              <a:t>	</a:t>
            </a:r>
            <a:r>
              <a:rPr lang="en-US" b="1">
                <a:effectLst>
                  <a:outerShdw blurRad="38100" dist="38100" dir="2700000" algn="tl">
                    <a:srgbClr val="666633"/>
                  </a:outerShdw>
                </a:effectLst>
                <a:cs typeface="Arial" charset="0"/>
              </a:rPr>
              <a:t>“Then the angel showed me the river of the water of life, as clear as crystal, flowing from the throne of God and of the Lamb, down the middle of the great street of the city.  On each side of the river stood the tree of life . . . .  And the leaves of the tree are for the healing of the nations.  No longer will there be any curse. . . .  They will see [God’s] face and his name will be on their foreheads. . . .  And they will reign forever and ever. . . .  These words are trustworthy and true.”</a:t>
            </a:r>
          </a:p>
          <a:p>
            <a:pPr eaLnBrk="1" hangingPunct="1">
              <a:buFont typeface="Wingdings" charset="0"/>
              <a:buNone/>
            </a:pPr>
            <a:r>
              <a:rPr lang="en-US" b="1">
                <a:effectLst>
                  <a:outerShdw blurRad="38100" dist="38100" dir="2700000" algn="tl">
                    <a:srgbClr val="666633"/>
                  </a:outerShdw>
                </a:effectLst>
                <a:cs typeface="Arial" charset="0"/>
              </a:rPr>
              <a:t>						         —Revelation 22:1-6</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92100"/>
            <a:ext cx="9144000" cy="1384300"/>
          </a:xfrm>
        </p:spPr>
        <p:txBody>
          <a:bodyPr/>
          <a:lstStyle/>
          <a:p>
            <a:pPr algn="ctr">
              <a:defRPr/>
            </a:pPr>
            <a:r>
              <a:rPr lang="en-US" sz="3600" b="1">
                <a:latin typeface="Times New Roman" charset="0"/>
                <a:cs typeface="Arial" charset="0"/>
              </a:rPr>
              <a:t>C. S. Lewis from “The Weight of Glory”</a:t>
            </a:r>
          </a:p>
        </p:txBody>
      </p:sp>
      <p:sp>
        <p:nvSpPr>
          <p:cNvPr id="39939" name="Rectangle 3"/>
          <p:cNvSpPr>
            <a:spLocks noGrp="1" noChangeArrowheads="1"/>
          </p:cNvSpPr>
          <p:nvPr>
            <p:ph type="body" idx="1"/>
          </p:nvPr>
        </p:nvSpPr>
        <p:spPr>
          <a:xfrm>
            <a:off x="0" y="1905000"/>
            <a:ext cx="6588125" cy="4764088"/>
          </a:xfrm>
        </p:spPr>
        <p:txBody>
          <a:bodyPr/>
          <a:lstStyle/>
          <a:p>
            <a:pPr>
              <a:lnSpc>
                <a:spcPct val="90000"/>
              </a:lnSpc>
              <a:buFontTx/>
              <a:buNone/>
              <a:defRPr/>
            </a:pPr>
            <a:r>
              <a:rPr lang="en-US" sz="2400" b="1">
                <a:latin typeface="Arial" charset="0"/>
                <a:cs typeface="Arial" charset="0"/>
              </a:rPr>
              <a:t>	 “If we consider the unblushing promises of reward and the staggering nature of the rewards promised, it would seem that our Lord finds our desires not too strong, but too weak.  We are half-hearted creatures fooling about with drink and sex and ambition when infinite joy is offered us, like an ignorant child who wants to go on making mud pies in a slum because he cannot imagine what is meant by the offer of a holiday at the sea.</a:t>
            </a:r>
            <a:r>
              <a:rPr lang="en-US" sz="2400">
                <a:latin typeface="Arial" charset="0"/>
                <a:cs typeface="Arial" charset="0"/>
              </a:rPr>
              <a:t>  </a:t>
            </a:r>
            <a:r>
              <a:rPr lang="en-US" sz="2400" b="1" i="1">
                <a:latin typeface="Arial" charset="0"/>
                <a:cs typeface="Arial" charset="0"/>
              </a:rPr>
              <a:t>We are far too easily pleased.</a:t>
            </a:r>
            <a:r>
              <a:rPr lang="en-US" sz="2400" b="1">
                <a:latin typeface="Arial" charset="0"/>
                <a:cs typeface="Arial" charset="0"/>
              </a:rPr>
              <a:t>”</a:t>
            </a:r>
          </a:p>
        </p:txBody>
      </p:sp>
      <p:pic>
        <p:nvPicPr>
          <p:cNvPr id="53251" name="Picture 5" descr="LEWISFOT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7163" y="3500438"/>
            <a:ext cx="2636837"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b="1" dirty="0">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281983" y="1429297"/>
            <a:ext cx="9144000" cy="6023644"/>
          </a:xfrm>
          <a:prstGeom prst="rect">
            <a:avLst/>
          </a:prstGeom>
        </p:spPr>
      </p:pic>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Conclusion:</a:t>
            </a:r>
          </a:p>
        </p:txBody>
      </p:sp>
      <p:sp>
        <p:nvSpPr>
          <p:cNvPr id="24579" name="Rectangle 3"/>
          <p:cNvSpPr>
            <a:spLocks noGrp="1" noChangeArrowheads="1"/>
          </p:cNvSpPr>
          <p:nvPr>
            <p:ph type="body" idx="1"/>
          </p:nvPr>
        </p:nvSpPr>
        <p:spPr>
          <a:xfrm>
            <a:off x="381000" y="1828800"/>
            <a:ext cx="8458200" cy="4038600"/>
          </a:xfrm>
        </p:spPr>
        <p:txBody>
          <a:bodyPr/>
          <a:lstStyle/>
          <a:p>
            <a:pPr eaLnBrk="1" hangingPunct="1">
              <a:defRPr/>
            </a:pPr>
            <a:r>
              <a:rPr lang="en-US" sz="2700" b="1">
                <a:effectLst>
                  <a:outerShdw blurRad="38100" dist="38100" dir="2700000" algn="tl">
                    <a:srgbClr val="666633"/>
                  </a:outerShdw>
                </a:effectLst>
                <a:latin typeface="Arial" charset="0"/>
                <a:cs typeface="Arial" charset="0"/>
              </a:rPr>
              <a:t>Jesus calls us to love Him first and foremost by:</a:t>
            </a:r>
          </a:p>
          <a:p>
            <a:pPr eaLnBrk="1" hangingPunct="1">
              <a:defRPr/>
            </a:pPr>
            <a:endParaRPr lang="en-US" sz="2700" b="1">
              <a:effectLst>
                <a:outerShdw blurRad="38100" dist="38100" dir="2700000" algn="tl">
                  <a:srgbClr val="666633"/>
                </a:outerShdw>
              </a:effectLst>
              <a:latin typeface="Arial" charset="0"/>
              <a:cs typeface="Arial" charset="0"/>
            </a:endParaRPr>
          </a:p>
          <a:p>
            <a:pPr eaLnBrk="1" hangingPunct="1">
              <a:defRPr/>
            </a:pPr>
            <a:r>
              <a:rPr lang="en-US" sz="2700" b="1">
                <a:effectLst>
                  <a:outerShdw blurRad="38100" dist="38100" dir="2700000" algn="tl">
                    <a:srgbClr val="666633"/>
                  </a:outerShdw>
                </a:effectLst>
                <a:latin typeface="Arial" charset="0"/>
                <a:cs typeface="Arial" charset="0"/>
              </a:rPr>
              <a:t>REMEMBERING</a:t>
            </a:r>
          </a:p>
          <a:p>
            <a:pPr eaLnBrk="1" hangingPunct="1">
              <a:defRPr/>
            </a:pPr>
            <a:endParaRPr lang="en-US" sz="2700" b="1">
              <a:effectLst>
                <a:outerShdw blurRad="38100" dist="38100" dir="2700000" algn="tl">
                  <a:srgbClr val="666633"/>
                </a:outerShdw>
              </a:effectLst>
              <a:latin typeface="Arial" charset="0"/>
              <a:cs typeface="Arial" charset="0"/>
            </a:endParaRPr>
          </a:p>
          <a:p>
            <a:pPr eaLnBrk="1" hangingPunct="1">
              <a:defRPr/>
            </a:pPr>
            <a:r>
              <a:rPr lang="en-US" sz="2700" b="1">
                <a:effectLst>
                  <a:outerShdw blurRad="38100" dist="38100" dir="2700000" algn="tl">
                    <a:srgbClr val="666633"/>
                  </a:outerShdw>
                </a:effectLst>
                <a:latin typeface="Arial" charset="0"/>
                <a:cs typeface="Arial" charset="0"/>
              </a:rPr>
              <a:t>REPENTING</a:t>
            </a:r>
          </a:p>
          <a:p>
            <a:pPr eaLnBrk="1" hangingPunct="1">
              <a:defRPr/>
            </a:pPr>
            <a:endParaRPr lang="en-US" sz="2700" b="1">
              <a:effectLst>
                <a:outerShdw blurRad="38100" dist="38100" dir="2700000" algn="tl">
                  <a:srgbClr val="666633"/>
                </a:outerShdw>
              </a:effectLst>
              <a:latin typeface="Arial" charset="0"/>
              <a:cs typeface="Arial" charset="0"/>
            </a:endParaRPr>
          </a:p>
          <a:p>
            <a:pPr eaLnBrk="1" hangingPunct="1">
              <a:defRPr/>
            </a:pPr>
            <a:r>
              <a:rPr lang="en-US" sz="2700" b="1">
                <a:effectLst>
                  <a:outerShdw blurRad="38100" dist="38100" dir="2700000" algn="tl">
                    <a:srgbClr val="666633"/>
                  </a:outerShdw>
                </a:effectLst>
                <a:latin typeface="Arial" charset="0"/>
                <a:cs typeface="Arial" charset="0"/>
              </a:rPr>
              <a:t>REDOING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500"/>
                                        <p:tgtEl>
                                          <p:spTgt spid="245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fade">
                                      <p:cBhvr>
                                        <p:cTn id="17" dur="500"/>
                                        <p:tgtEl>
                                          <p:spTgt spid="2457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fade">
                                      <p:cBhvr>
                                        <p:cTn id="2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Main Idea:</a:t>
            </a:r>
          </a:p>
        </p:txBody>
      </p:sp>
      <p:sp>
        <p:nvSpPr>
          <p:cNvPr id="3" name="Content Placeholder 2"/>
          <p:cNvSpPr>
            <a:spLocks noGrp="1"/>
          </p:cNvSpPr>
          <p:nvPr>
            <p:ph idx="1"/>
          </p:nvPr>
        </p:nvSpPr>
        <p:spPr/>
        <p:txBody>
          <a:bodyPr/>
          <a:lstStyle/>
          <a:p>
            <a:pPr marL="0" indent="0">
              <a:buFont typeface="Wingdings" pitchFamily="2" charset="2"/>
              <a:buNone/>
              <a:defRPr/>
            </a:pPr>
            <a:endParaRPr lang="en-US" dirty="0">
              <a:ea typeface="+mn-ea"/>
            </a:endParaRPr>
          </a:p>
          <a:p>
            <a:pPr marL="0" indent="0">
              <a:buFont typeface="Wingdings" pitchFamily="2" charset="2"/>
              <a:buNone/>
              <a:defRPr/>
            </a:pPr>
            <a:r>
              <a:rPr lang="en-US" b="1" dirty="0">
                <a:effectLst>
                  <a:outerShdw blurRad="38100" dist="38100" dir="2700000" algn="tl">
                    <a:srgbClr val="000000">
                      <a:alpha val="43137"/>
                    </a:srgbClr>
                  </a:outerShdw>
                </a:effectLst>
                <a:ea typeface="+mn-ea"/>
              </a:rPr>
              <a:t>In order to restore our first love, we must remember, repent, and redo.</a:t>
            </a:r>
            <a:endParaRPr lang="en-US" dirty="0">
              <a:effectLst>
                <a:outerShdw blurRad="38100" dist="38100" dir="2700000" algn="tl">
                  <a:srgbClr val="000000">
                    <a:alpha val="43137"/>
                  </a:srgbClr>
                </a:outerShdw>
              </a:effectLst>
              <a:ea typeface="+mn-ea"/>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Personal Application:</a:t>
            </a:r>
          </a:p>
        </p:txBody>
      </p:sp>
      <p:sp>
        <p:nvSpPr>
          <p:cNvPr id="44035" name="Rectangle 3"/>
          <p:cNvSpPr>
            <a:spLocks noGrp="1" noChangeArrowheads="1"/>
          </p:cNvSpPr>
          <p:nvPr>
            <p:ph type="body" idx="1"/>
          </p:nvPr>
        </p:nvSpPr>
        <p:spPr>
          <a:xfrm>
            <a:off x="533400" y="1828800"/>
            <a:ext cx="8153400" cy="4267200"/>
          </a:xfrm>
        </p:spPr>
        <p:txBody>
          <a:bodyPr/>
          <a:lstStyle/>
          <a:p>
            <a:pPr eaLnBrk="1" hangingPunct="1">
              <a:defRPr/>
            </a:pPr>
            <a:r>
              <a:rPr lang="en-US" b="1">
                <a:effectLst>
                  <a:outerShdw blurRad="38100" dist="38100" dir="2700000" algn="tl">
                    <a:srgbClr val="666633"/>
                  </a:outerShdw>
                </a:effectLst>
                <a:latin typeface="Arial" charset="0"/>
                <a:cs typeface="Arial" charset="0"/>
              </a:rPr>
              <a:t>What do I need to remember?</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What do I need to repent of?</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What do I need to do again—or perhaps begin to do for the very first time—to really love Jesus as my first and foremost love?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fade">
                                      <p:cBhvr>
                                        <p:cTn id="12" dur="500"/>
                                        <p:tgtEl>
                                          <p:spTgt spid="44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5">
                                            <p:txEl>
                                              <p:pRg st="4" end="4"/>
                                            </p:txEl>
                                          </p:spTgt>
                                        </p:tgtEl>
                                        <p:attrNameLst>
                                          <p:attrName>style.visibility</p:attrName>
                                        </p:attrNameLst>
                                      </p:cBhvr>
                                      <p:to>
                                        <p:strVal val="visible"/>
                                      </p:to>
                                    </p:set>
                                    <p:animEffect transition="in" filter="fade">
                                      <p:cBhvr>
                                        <p:cTn id="17" dur="500"/>
                                        <p:tgtEl>
                                          <p:spTgt spid="44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A Story of First Love:</a:t>
            </a:r>
          </a:p>
        </p:txBody>
      </p:sp>
      <p:sp>
        <p:nvSpPr>
          <p:cNvPr id="36867"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Ocean City, New Jersey, 1986</a:t>
            </a:r>
          </a:p>
        </p:txBody>
      </p:sp>
      <p:pic>
        <p:nvPicPr>
          <p:cNvPr id="36869" name="Picture 5" descr="cfiles1054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6400" y="2362200"/>
            <a:ext cx="480060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fade">
                                      <p:cBhvr>
                                        <p:cTn id="7" dur="500"/>
                                        <p:tgtEl>
                                          <p:spTgt spid="368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869"/>
                                        </p:tgtEl>
                                        <p:attrNameLst>
                                          <p:attrName>style.visibility</p:attrName>
                                        </p:attrNameLst>
                                      </p:cBhvr>
                                      <p:to>
                                        <p:strVal val="visible"/>
                                      </p:to>
                                    </p:set>
                                    <p:animEffect transition="in" filter="fade">
                                      <p:cBhvr>
                                        <p:cTn id="10"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Story of First Love:</a:t>
            </a:r>
          </a:p>
        </p:txBody>
      </p:sp>
      <p:sp>
        <p:nvSpPr>
          <p:cNvPr id="3" name="Content Placeholder 2"/>
          <p:cNvSpPr>
            <a:spLocks noGrp="1"/>
          </p:cNvSpPr>
          <p:nvPr>
            <p:ph idx="1"/>
          </p:nvPr>
        </p:nvSpPr>
        <p:spPr>
          <a:xfrm>
            <a:off x="533400" y="1828800"/>
            <a:ext cx="3352800" cy="4038600"/>
          </a:xfrm>
        </p:spPr>
        <p:txBody>
          <a:bodyPr/>
          <a:lstStyle/>
          <a:p>
            <a:pPr>
              <a:defRPr/>
            </a:pPr>
            <a:r>
              <a:rPr lang="en-US" b="1">
                <a:effectLst>
                  <a:outerShdw blurRad="38100" dist="38100" dir="2700000" algn="tl">
                    <a:srgbClr val="666633"/>
                  </a:outerShdw>
                </a:effectLst>
                <a:latin typeface="Arial" charset="0"/>
                <a:cs typeface="Arial" charset="0"/>
              </a:rPr>
              <a:t>The Caleb Declaration:</a:t>
            </a:r>
          </a:p>
        </p:txBody>
      </p:sp>
      <p:pic>
        <p:nvPicPr>
          <p:cNvPr id="4506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7013" y="1752600"/>
            <a:ext cx="4765675"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A Story of First Love:</a:t>
            </a:r>
          </a:p>
        </p:txBody>
      </p:sp>
      <p:sp>
        <p:nvSpPr>
          <p:cNvPr id="27651"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International School of Theology, 1993</a:t>
            </a:r>
          </a:p>
        </p:txBody>
      </p:sp>
      <p:pic>
        <p:nvPicPr>
          <p:cNvPr id="59395" name="Picture 5" descr="International School of Theology">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2362200"/>
            <a:ext cx="7010400" cy="363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A Story of First Love:</a:t>
            </a:r>
          </a:p>
        </p:txBody>
      </p:sp>
      <p:sp>
        <p:nvSpPr>
          <p:cNvPr id="50179"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But somewhere along the way . . . .</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buFont typeface="Wingdings" charset="0"/>
              <a:buNone/>
              <a:defRPr/>
            </a:pPr>
            <a:r>
              <a:rPr lang="en-US" b="1">
                <a:effectLst>
                  <a:outerShdw blurRad="38100" dist="38100" dir="2700000" algn="tl">
                    <a:srgbClr val="666633"/>
                  </a:outerShdw>
                </a:effectLst>
                <a:latin typeface="Arial" charset="0"/>
                <a:cs typeface="Arial" charset="0"/>
              </a:rPr>
              <a:t>	I gradually, almost imperceptibly, became comfortable, complacent, and content in my walk with God, even though I was still in full-time ministry.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9">
                                            <p:txEl>
                                              <p:pRg st="2" end="2"/>
                                            </p:txEl>
                                          </p:spTgt>
                                        </p:tgtEl>
                                        <p:attrNameLst>
                                          <p:attrName>style.visibility</p:attrName>
                                        </p:attrNameLst>
                                      </p:cBhvr>
                                      <p:to>
                                        <p:strVal val="visible"/>
                                      </p:to>
                                    </p:set>
                                    <p:animEffect transition="in" filter="fade">
                                      <p:cBhvr>
                                        <p:cTn id="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A Story of First Love:</a:t>
            </a:r>
          </a:p>
        </p:txBody>
      </p:sp>
      <p:sp>
        <p:nvSpPr>
          <p:cNvPr id="29699" name="Rectangle 3"/>
          <p:cNvSpPr>
            <a:spLocks noGrp="1" noChangeArrowheads="1"/>
          </p:cNvSpPr>
          <p:nvPr>
            <p:ph type="body" idx="1"/>
          </p:nvPr>
        </p:nvSpPr>
        <p:spPr/>
        <p:txBody>
          <a:bodyPr/>
          <a:lstStyle/>
          <a:p>
            <a:pPr eaLnBrk="1" hangingPunct="1">
              <a:defRPr/>
            </a:pPr>
            <a:r>
              <a:rPr lang="en-US" sz="2800" b="1">
                <a:effectLst>
                  <a:outerShdw blurRad="38100" dist="38100" dir="2700000" algn="tl">
                    <a:srgbClr val="666633"/>
                  </a:outerShdw>
                </a:effectLst>
                <a:latin typeface="Arial" charset="0"/>
                <a:cs typeface="Arial" charset="0"/>
              </a:rPr>
              <a:t>Then, in the winter of 2002 at a cabin in the southern California mountains . . .</a:t>
            </a:r>
          </a:p>
        </p:txBody>
      </p:sp>
      <p:pic>
        <p:nvPicPr>
          <p:cNvPr id="61443" name="Picture 5" descr="wwbigcab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3800" y="2743200"/>
            <a:ext cx="43942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A Story of First Love:</a:t>
            </a:r>
          </a:p>
        </p:txBody>
      </p:sp>
      <p:sp>
        <p:nvSpPr>
          <p:cNvPr id="30723" name="Rectangle 3"/>
          <p:cNvSpPr>
            <a:spLocks noGrp="1" noChangeArrowheads="1"/>
          </p:cNvSpPr>
          <p:nvPr>
            <p:ph type="body" idx="1"/>
          </p:nvPr>
        </p:nvSpPr>
        <p:spPr>
          <a:xfrm>
            <a:off x="3525838" y="1828800"/>
            <a:ext cx="5160962" cy="4038600"/>
          </a:xfrm>
        </p:spPr>
        <p:txBody>
          <a:bodyPr/>
          <a:lstStyle/>
          <a:p>
            <a:pPr eaLnBrk="1" hangingPunct="1">
              <a:defRPr/>
            </a:pPr>
            <a:r>
              <a:rPr lang="en-US" b="1">
                <a:effectLst>
                  <a:outerShdw blurRad="38100" dist="38100" dir="2700000" algn="tl">
                    <a:srgbClr val="666633"/>
                  </a:outerShdw>
                </a:effectLst>
                <a:latin typeface="Arial" charset="0"/>
                <a:cs typeface="Arial" charset="0"/>
              </a:rPr>
              <a:t>Singapore and the East Asia School of Theology in August 2006</a:t>
            </a:r>
          </a:p>
        </p:txBody>
      </p:sp>
      <p:pic>
        <p:nvPicPr>
          <p:cNvPr id="6246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3276600"/>
            <a:ext cx="2627313" cy="262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828800"/>
            <a:ext cx="3144838"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A Story of First Love:</a:t>
            </a:r>
          </a:p>
        </p:txBody>
      </p:sp>
      <p:sp>
        <p:nvSpPr>
          <p:cNvPr id="31747" name="Rectangle 3"/>
          <p:cNvSpPr>
            <a:spLocks noGrp="1" noChangeArrowheads="1"/>
          </p:cNvSpPr>
          <p:nvPr>
            <p:ph type="body" idx="1"/>
          </p:nvPr>
        </p:nvSpPr>
        <p:spPr>
          <a:xfrm>
            <a:off x="533400" y="1828800"/>
            <a:ext cx="4724400" cy="4038600"/>
          </a:xfrm>
        </p:spPr>
        <p:txBody>
          <a:bodyPr/>
          <a:lstStyle/>
          <a:p>
            <a:pPr eaLnBrk="1" hangingPunct="1">
              <a:defRPr/>
            </a:pPr>
            <a:r>
              <a:rPr lang="en-US" b="1">
                <a:effectLst>
                  <a:outerShdw blurRad="38100" dist="38100" dir="2700000" algn="tl">
                    <a:srgbClr val="666633"/>
                  </a:outerShdw>
                </a:effectLst>
                <a:latin typeface="Arial" charset="0"/>
                <a:cs typeface="Arial" charset="0"/>
              </a:rPr>
              <a:t>Crossroads International Church, November 2006</a:t>
            </a:r>
          </a:p>
        </p:txBody>
      </p:sp>
      <p:pic>
        <p:nvPicPr>
          <p:cNvPr id="6349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0838" y="1822450"/>
            <a:ext cx="3276600" cy="421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b="1" dirty="0">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b="1">
                <a:effectLst>
                  <a:outerShdw blurRad="38100" dist="38100" dir="2700000" algn="tl">
                    <a:srgbClr val="666633"/>
                  </a:outerShdw>
                </a:effectLst>
                <a:latin typeface="Times New Roman" charset="0"/>
                <a:cs typeface="Arial" charset="0"/>
              </a:rPr>
              <a:t>The Ongoing Challenge:</a:t>
            </a:r>
          </a:p>
        </p:txBody>
      </p:sp>
      <p:sp>
        <p:nvSpPr>
          <p:cNvPr id="54275" name="Rectangle 3"/>
          <p:cNvSpPr>
            <a:spLocks noGrp="1" noChangeArrowheads="1"/>
          </p:cNvSpPr>
          <p:nvPr>
            <p:ph type="body" idx="1"/>
          </p:nvPr>
        </p:nvSpPr>
        <p:spPr/>
        <p:txBody>
          <a:bodyPr/>
          <a:lstStyle/>
          <a:p>
            <a:pPr eaLnBrk="1" hangingPunct="1">
              <a:defRPr/>
            </a:pPr>
            <a:r>
              <a:rPr lang="en-US" b="1">
                <a:effectLst>
                  <a:outerShdw blurRad="38100" dist="38100" dir="2700000" algn="tl">
                    <a:srgbClr val="666633"/>
                  </a:outerShdw>
                </a:effectLst>
                <a:latin typeface="Arial" charset="0"/>
                <a:cs typeface="Arial" charset="0"/>
              </a:rPr>
              <a:t>Do you love Jesus above all other loves?</a:t>
            </a:r>
          </a:p>
          <a:p>
            <a:pPr eaLnBrk="1" hangingPunct="1">
              <a:defRPr/>
            </a:pPr>
            <a:endParaRPr lang="en-US" b="1">
              <a:effectLst>
                <a:outerShdw blurRad="38100" dist="38100" dir="2700000" algn="tl">
                  <a:srgbClr val="666633"/>
                </a:outerShdw>
              </a:effectLst>
              <a:latin typeface="Arial" charset="0"/>
              <a:cs typeface="Arial" charset="0"/>
            </a:endParaRPr>
          </a:p>
          <a:p>
            <a:pPr eaLnBrk="1" hangingPunct="1">
              <a:defRPr/>
            </a:pPr>
            <a:r>
              <a:rPr lang="en-US" b="1">
                <a:effectLst>
                  <a:outerShdw blurRad="38100" dist="38100" dir="2700000" algn="tl">
                    <a:srgbClr val="666633"/>
                  </a:outerShdw>
                </a:effectLst>
                <a:latin typeface="Arial" charset="0"/>
                <a:cs typeface="Arial" charset="0"/>
              </a:rPr>
              <a:t>If you have let other people, pursuits, and things crowd out your love for Him, are you willing to learn to love Him as your first love again?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5">
                                            <p:txEl>
                                              <p:pRg st="2" end="2"/>
                                            </p:txEl>
                                          </p:spTgt>
                                        </p:tgtEl>
                                        <p:attrNameLst>
                                          <p:attrName>style.visibility</p:attrName>
                                        </p:attrNameLst>
                                      </p:cBhvr>
                                      <p:to>
                                        <p:strVal val="visible"/>
                                      </p:to>
                                    </p:set>
                                    <p:animEffect transition="in" filter="fade">
                                      <p:cBhvr>
                                        <p:cTn id="12"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aphicFrame>
        <p:nvGraphicFramePr>
          <p:cNvPr id="195586" name="Object 2"/>
          <p:cNvGraphicFramePr>
            <a:graphicFrameLocks noChangeAspect="1"/>
          </p:cNvGraphicFramePr>
          <p:nvPr/>
        </p:nvGraphicFramePr>
        <p:xfrm>
          <a:off x="14288" y="1219200"/>
          <a:ext cx="9129712" cy="5638800"/>
        </p:xfrm>
        <a:graphic>
          <a:graphicData uri="http://schemas.openxmlformats.org/presentationml/2006/ole">
            <mc:AlternateContent xmlns:mc="http://schemas.openxmlformats.org/markup-compatibility/2006">
              <mc:Choice xmlns:v="urn:schemas-microsoft-com:vml" Requires="v">
                <p:oleObj name="Document" r:id="rId4" imgW="6172200" imgH="3111500" progId="Word.Document.8">
                  <p:embed/>
                </p:oleObj>
              </mc:Choice>
              <mc:Fallback>
                <p:oleObj name="Document" r:id="rId4" imgW="6172200" imgH="31115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1219200"/>
                        <a:ext cx="9129712" cy="563880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9812"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EAEAEA"/>
                </a:solidFill>
                <a:latin typeface="Arial"/>
                <a:cs typeface="Arial"/>
              </a:rPr>
              <a:t>175</a:t>
            </a:r>
            <a:endParaRPr lang="en-US">
              <a:solidFill>
                <a:srgbClr val="EAEAEA"/>
              </a:solidFill>
              <a:latin typeface="Arial"/>
              <a:cs typeface="Arial"/>
            </a:endParaRPr>
          </a:p>
        </p:txBody>
      </p:sp>
      <p:sp>
        <p:nvSpPr>
          <p:cNvPr id="119813" name="Rectangle 5"/>
          <p:cNvSpPr>
            <a:spLocks noGrp="1" noChangeArrowheads="1"/>
          </p:cNvSpPr>
          <p:nvPr>
            <p:ph type="title" idx="4294967295"/>
          </p:nvPr>
        </p:nvSpPr>
        <p:spPr>
          <a:xfrm>
            <a:off x="35496" y="404664"/>
            <a:ext cx="9105056" cy="609600"/>
          </a:xfrm>
          <a:effectLst>
            <a:outerShdw blurRad="63500" dist="38099" dir="2700000" algn="ctr" rotWithShape="0">
              <a:schemeClr val="bg2">
                <a:alpha val="74998"/>
              </a:schemeClr>
            </a:outerShdw>
          </a:effectLst>
        </p:spPr>
        <p:txBody>
          <a:bodyPr/>
          <a:lstStyle/>
          <a:p>
            <a:pPr algn="ctr" eaLnBrk="1" hangingPunct="1"/>
            <a:r>
              <a:rPr lang="en-US" b="1" i="1" dirty="0">
                <a:latin typeface="Arial"/>
                <a:cs typeface="Arial"/>
              </a:rPr>
              <a:t>Book Chart of Ephesians</a:t>
            </a:r>
            <a:endParaRPr lang="en-US" i="1" dirty="0">
              <a:latin typeface="Arial"/>
              <a:cs typeface="Arial"/>
            </a:endParaRPr>
          </a:p>
        </p:txBody>
      </p:sp>
    </p:spTree>
    <p:extLst>
      <p:ext uri="{BB962C8B-B14F-4D97-AF65-F5344CB8AC3E}">
        <p14:creationId xmlns:p14="http://schemas.microsoft.com/office/powerpoint/2010/main" val="31612963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prstClr val="white"/>
                </a:solidFill>
                <a:latin typeface="Comic Sans MS" charset="0"/>
                <a:ea typeface="ＭＳ Ｐゴシック" charset="0"/>
                <a:cs typeface="ＭＳ Ｐゴシック" charset="0"/>
              </a:rPr>
              <a:t>Yet I hold this against you: </a:t>
            </a:r>
          </a:p>
          <a:p>
            <a:pPr algn="ctr" defTabSz="914400" fontAlgn="base">
              <a:spcBef>
                <a:spcPct val="0"/>
              </a:spcBef>
              <a:spcAft>
                <a:spcPct val="0"/>
              </a:spcAft>
              <a:defRPr/>
            </a:pPr>
            <a:r>
              <a:rPr lang="en-US" sz="4000" b="1" i="1" dirty="0">
                <a:solidFill>
                  <a:prstClr val="white"/>
                </a:solidFill>
                <a:latin typeface="Comic Sans MS" charset="0"/>
                <a:ea typeface="ＭＳ Ｐゴシック" charset="0"/>
                <a:cs typeface="ＭＳ Ｐゴシック" charset="0"/>
              </a:rPr>
              <a:t>You have forsaken </a:t>
            </a:r>
            <a:br>
              <a:rPr lang="en-US" sz="4000" b="1" i="1" dirty="0">
                <a:solidFill>
                  <a:prstClr val="white"/>
                </a:solidFill>
                <a:latin typeface="Comic Sans MS" charset="0"/>
                <a:ea typeface="ＭＳ Ｐゴシック" charset="0"/>
                <a:cs typeface="ＭＳ Ｐゴシック" charset="0"/>
              </a:rPr>
            </a:br>
            <a:r>
              <a:rPr lang="en-US" sz="4000" b="1" i="1" dirty="0">
                <a:solidFill>
                  <a:prstClr val="white"/>
                </a:solidFill>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600" b="1" i="1" dirty="0">
                <a:solidFill>
                  <a:prstClr val="white"/>
                </a:solidFill>
                <a:latin typeface="Comic Sans MS" charset="0"/>
                <a:ea typeface="ＭＳ Ｐゴシック" charset="0"/>
                <a:cs typeface="ＭＳ Ｐゴシック" charset="0"/>
              </a:rPr>
              <a:t>Remember when you loved at first?</a:t>
            </a: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359922097"/>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Yet I hold this against you: </a:t>
            </a:r>
          </a:p>
          <a:p>
            <a:pPr algn="ctr" defTabSz="914400" fontAlgn="base">
              <a:spcBef>
                <a:spcPct val="0"/>
              </a:spcBef>
              <a:spcAft>
                <a:spcPct val="0"/>
              </a:spcAft>
              <a:defRPr/>
            </a:pPr>
            <a:r>
              <a:rPr lang="en-US" sz="4000" b="1" i="1" dirty="0">
                <a:solidFill>
                  <a:srgbClr val="FFFFFF"/>
                </a:solidFill>
                <a:latin typeface="Comic Sans MS" charset="0"/>
                <a:ea typeface="ヒラギノ角ゴ Pro W3"/>
                <a:cs typeface="ヒラギノ角ゴ Pro W3"/>
              </a:rPr>
              <a:t>You have forsaken </a:t>
            </a:r>
            <a:br>
              <a:rPr lang="en-US" sz="4000" b="1" i="1" dirty="0">
                <a:solidFill>
                  <a:srgbClr val="FFFFFF"/>
                </a:solidFill>
                <a:latin typeface="Comic Sans MS" charset="0"/>
                <a:ea typeface="ヒラギノ角ゴ Pro W3"/>
                <a:cs typeface="ヒラギノ角ゴ Pro W3"/>
              </a:rPr>
            </a:br>
            <a:r>
              <a:rPr lang="en-US" sz="4000" b="1" i="1" dirty="0">
                <a:solidFill>
                  <a:srgbClr val="FFFFFF"/>
                </a:solidFill>
                <a:latin typeface="Comic Sans MS" charset="0"/>
                <a:ea typeface="ヒラギノ角ゴ Pro W3"/>
                <a:cs typeface="ヒラギノ角ゴ Pro W3"/>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Ephesus: Busy Yet Backslidden</a:t>
            </a: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722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Smyrna</a:t>
            </a:r>
            <a:br>
              <a:rPr lang="en-US" sz="8800" dirty="0">
                <a:solidFill>
                  <a:schemeClr val="bg1"/>
                </a:solidFill>
                <a:latin typeface="Arial" charset="0"/>
                <a:ea typeface="Osaka" charset="0"/>
                <a:cs typeface="Arial" charset="0"/>
              </a:rPr>
            </a:br>
            <a:r>
              <a:rPr lang="en-US" sz="7200" dirty="0">
                <a:solidFill>
                  <a:schemeClr val="bg1"/>
                </a:solidFill>
                <a:latin typeface="Arial" charset="0"/>
                <a:ea typeface="Osaka" charset="0"/>
                <a:cs typeface="Arial" charset="0"/>
              </a:rPr>
              <a:t>Revelation 2:8-11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67955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fontAlgn="base">
              <a:spcBef>
                <a:spcPct val="0"/>
              </a:spcBef>
              <a:spcAft>
                <a:spcPct val="0"/>
              </a:spcAft>
              <a:defRPr/>
            </a:pPr>
            <a:r>
              <a:rPr lang="en-US" sz="1600" b="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a:latin typeface="Arial" charset="0"/>
                <a:ea typeface="ＭＳ Ｐゴシック" charset="0"/>
              </a:rPr>
              <a:t>Suffering Yet Steadfast</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The Church of Smyrna</a:t>
            </a:r>
            <a:br>
              <a:rPr lang="en-US" sz="5400" b="1" dirty="0">
                <a:solidFill>
                  <a:srgbClr val="FFFFFF"/>
                </a:solidFill>
                <a:effectLst>
                  <a:glow rad="241300">
                    <a:srgbClr val="000000"/>
                  </a:glow>
                </a:effectLst>
                <a:latin typeface="Arial" charset="0"/>
                <a:ea typeface="ＭＳ Ｐゴシック" charset="0"/>
              </a:rPr>
            </a:br>
            <a:r>
              <a:rPr lang="en-US" sz="4000" b="1" dirty="0">
                <a:solidFill>
                  <a:srgbClr val="FFFFFF"/>
                </a:solidFill>
                <a:effectLst>
                  <a:glow rad="241300">
                    <a:srgbClr val="000000"/>
                  </a:glow>
                </a:effectLst>
                <a:latin typeface="Arial" charset="0"/>
                <a:ea typeface="ＭＳ Ｐゴシック" charset="0"/>
              </a:rPr>
              <a:t>(Rev. 2:8-11)</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207931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IDOP</a:t>
            </a: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International Day of Prayer for the Persecuted Church 11-10-2013</a:t>
            </a:r>
          </a:p>
        </p:txBody>
      </p:sp>
    </p:spTree>
    <p:extLst>
      <p:ext uri="{BB962C8B-B14F-4D97-AF65-F5344CB8AC3E}">
        <p14:creationId xmlns:p14="http://schemas.microsoft.com/office/powerpoint/2010/main" val="3868785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spTree>
    <p:extLst>
      <p:ext uri="{BB962C8B-B14F-4D97-AF65-F5344CB8AC3E}">
        <p14:creationId xmlns:p14="http://schemas.microsoft.com/office/powerpoint/2010/main" val="2053813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10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3687367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en-US">
                <a:latin typeface="Arial" charset="0"/>
                <a:ea typeface="ＭＳ Ｐゴシック" charset="0"/>
              </a:rPr>
              <a:t>7 Church Stages?</a:t>
            </a:r>
          </a:p>
        </p:txBody>
      </p:sp>
      <p:sp>
        <p:nvSpPr>
          <p:cNvPr id="8" name="TextBox 7"/>
          <p:cNvSpPr txBox="1"/>
          <p:nvPr/>
        </p:nvSpPr>
        <p:spPr>
          <a:xfrm rot="19361246">
            <a:off x="-233363" y="5741988"/>
            <a:ext cx="1885951"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rot="19361246">
            <a:off x="7327900"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rot="19361246">
            <a:off x="5746750" y="5589588"/>
            <a:ext cx="23907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rot="19361246">
            <a:off x="4724400" y="5808663"/>
            <a:ext cx="16700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rot="19361246">
            <a:off x="3484563" y="5741988"/>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rot="19361246">
            <a:off x="2244725" y="5741988"/>
            <a:ext cx="18875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rot="19361246">
            <a:off x="1006475"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4394"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347</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xmlns="">
                <a:noFill/>
              </a14:hiddenFill>
            </a:ext>
          </a:extLst>
        </p:spPr>
      </p:cxnSp>
      <p:sp>
        <p:nvSpPr>
          <p:cNvPr id="15" name="TextBox 14"/>
          <p:cNvSpPr txBox="1"/>
          <p:nvPr/>
        </p:nvSpPr>
        <p:spPr>
          <a:xfrm rot="19361246">
            <a:off x="-103188" y="1577975"/>
            <a:ext cx="2220913"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Busy yet Backslidden </a:t>
            </a:r>
          </a:p>
        </p:txBody>
      </p:sp>
      <p:sp>
        <p:nvSpPr>
          <p:cNvPr id="17" name="TextBox 16"/>
          <p:cNvSpPr txBox="1"/>
          <p:nvPr/>
        </p:nvSpPr>
        <p:spPr>
          <a:xfrm rot="19361246">
            <a:off x="7169150" y="1520825"/>
            <a:ext cx="24082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Luxurious yet Lukewarm</a:t>
            </a:r>
          </a:p>
        </p:txBody>
      </p:sp>
      <p:sp>
        <p:nvSpPr>
          <p:cNvPr id="19" name="TextBox 18"/>
          <p:cNvSpPr txBox="1"/>
          <p:nvPr/>
        </p:nvSpPr>
        <p:spPr>
          <a:xfrm rot="19361246">
            <a:off x="5845175" y="1327150"/>
            <a:ext cx="3048000" cy="8302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Mistreated yet Missions-Minded</a:t>
            </a:r>
          </a:p>
        </p:txBody>
      </p:sp>
      <p:sp>
        <p:nvSpPr>
          <p:cNvPr id="21" name="TextBox 20"/>
          <p:cNvSpPr txBox="1"/>
          <p:nvPr/>
        </p:nvSpPr>
        <p:spPr>
          <a:xfrm rot="19361246">
            <a:off x="4768850" y="1385888"/>
            <a:ext cx="28527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Distinguished yet Dead</a:t>
            </a:r>
          </a:p>
        </p:txBody>
      </p:sp>
      <p:sp>
        <p:nvSpPr>
          <p:cNvPr id="22" name="TextBox 21"/>
          <p:cNvSpPr txBox="1"/>
          <p:nvPr/>
        </p:nvSpPr>
        <p:spPr>
          <a:xfrm rot="19361246">
            <a:off x="3595688" y="1520825"/>
            <a:ext cx="2408237"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Involved yet Immoral</a:t>
            </a:r>
          </a:p>
        </p:txBody>
      </p:sp>
      <p:sp>
        <p:nvSpPr>
          <p:cNvPr id="23" name="TextBox 22"/>
          <p:cNvSpPr txBox="1"/>
          <p:nvPr/>
        </p:nvSpPr>
        <p:spPr>
          <a:xfrm rot="19361246">
            <a:off x="2347913" y="1493838"/>
            <a:ext cx="2498725" cy="8302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Continuing yet Compromising</a:t>
            </a:r>
          </a:p>
        </p:txBody>
      </p:sp>
      <p:sp>
        <p:nvSpPr>
          <p:cNvPr id="24" name="TextBox 23"/>
          <p:cNvSpPr txBox="1"/>
          <p:nvPr/>
        </p:nvSpPr>
        <p:spPr>
          <a:xfrm rot="19361246">
            <a:off x="1111250" y="1503363"/>
            <a:ext cx="2466975" cy="830262"/>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defTabSz="914400" eaLnBrk="0" fontAlgn="base" hangingPunct="0">
              <a:spcBef>
                <a:spcPct val="0"/>
              </a:spcBef>
              <a:spcAft>
                <a:spcPct val="0"/>
              </a:spcAft>
              <a:defRPr/>
            </a:pPr>
            <a:r>
              <a:rPr lang="en-US" sz="2400" dirty="0">
                <a:solidFill>
                  <a:srgbClr val="FFFF00"/>
                </a:solidFill>
                <a:ea typeface="ＭＳ Ｐゴシック" charset="0"/>
              </a:rPr>
              <a:t>Suffering yet Steadfast</a:t>
            </a:r>
          </a:p>
        </p:txBody>
      </p:sp>
      <p:sp>
        <p:nvSpPr>
          <p:cNvPr id="25" name="TextBox 24"/>
          <p:cNvSpPr txBox="1"/>
          <p:nvPr/>
        </p:nvSpPr>
        <p:spPr>
          <a:xfrm rot="19288788">
            <a:off x="-104775" y="3948113"/>
            <a:ext cx="22891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Apostolic Age</a:t>
            </a:r>
          </a:p>
        </p:txBody>
      </p:sp>
      <p:sp>
        <p:nvSpPr>
          <p:cNvPr id="26" name="TextBox 25"/>
          <p:cNvSpPr txBox="1"/>
          <p:nvPr/>
        </p:nvSpPr>
        <p:spPr>
          <a:xfrm rot="19288788">
            <a:off x="7346950" y="3746500"/>
            <a:ext cx="22891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Materialistic</a:t>
            </a:r>
          </a:p>
        </p:txBody>
      </p:sp>
      <p:sp>
        <p:nvSpPr>
          <p:cNvPr id="27" name="TextBox 26"/>
          <p:cNvSpPr txBox="1"/>
          <p:nvPr/>
        </p:nvSpPr>
        <p:spPr>
          <a:xfrm rot="19288788">
            <a:off x="5792788" y="3541713"/>
            <a:ext cx="3452812"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Modern Missions Era</a:t>
            </a:r>
          </a:p>
        </p:txBody>
      </p:sp>
      <p:sp>
        <p:nvSpPr>
          <p:cNvPr id="28" name="TextBox 27"/>
          <p:cNvSpPr txBox="1"/>
          <p:nvPr/>
        </p:nvSpPr>
        <p:spPr>
          <a:xfrm rot="19288788">
            <a:off x="4786313" y="3587750"/>
            <a:ext cx="25860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Reformation</a:t>
            </a:r>
          </a:p>
        </p:txBody>
      </p:sp>
      <p:sp>
        <p:nvSpPr>
          <p:cNvPr id="29" name="TextBox 28"/>
          <p:cNvSpPr txBox="1"/>
          <p:nvPr/>
        </p:nvSpPr>
        <p:spPr>
          <a:xfrm rot="19288788">
            <a:off x="3602038" y="3746500"/>
            <a:ext cx="2290762"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Middle Ages</a:t>
            </a:r>
          </a:p>
        </p:txBody>
      </p:sp>
      <p:sp>
        <p:nvSpPr>
          <p:cNvPr id="30" name="TextBox 29"/>
          <p:cNvSpPr txBox="1"/>
          <p:nvPr/>
        </p:nvSpPr>
        <p:spPr>
          <a:xfrm rot="19288788">
            <a:off x="2362200" y="3746500"/>
            <a:ext cx="2290763"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Constantine</a:t>
            </a:r>
          </a:p>
        </p:txBody>
      </p:sp>
      <p:sp>
        <p:nvSpPr>
          <p:cNvPr id="31" name="TextBox 30"/>
          <p:cNvSpPr txBox="1"/>
          <p:nvPr/>
        </p:nvSpPr>
        <p:spPr>
          <a:xfrm rot="19288788">
            <a:off x="1092200" y="3843338"/>
            <a:ext cx="25733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Church Fathers</a:t>
            </a:r>
          </a:p>
        </p:txBody>
      </p:sp>
      <p:sp>
        <p:nvSpPr>
          <p:cNvPr id="32" name="TextBox 31"/>
          <p:cNvSpPr txBox="1"/>
          <p:nvPr/>
        </p:nvSpPr>
        <p:spPr>
          <a:xfrm>
            <a:off x="0" y="5027613"/>
            <a:ext cx="684213" cy="4619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100</a:t>
            </a:r>
          </a:p>
        </p:txBody>
      </p:sp>
    </p:spTree>
    <p:extLst>
      <p:ext uri="{BB962C8B-B14F-4D97-AF65-F5344CB8AC3E}">
        <p14:creationId xmlns:p14="http://schemas.microsoft.com/office/powerpoint/2010/main" val="140449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1830259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1631816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33081231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13221844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4270854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Eshaan &amp; </a:t>
            </a:r>
            <a:r>
              <a:rPr lang="en-US" sz="5400" b="1" dirty="0" err="1">
                <a:effectLst>
                  <a:glow rad="241300">
                    <a:schemeClr val="tx1"/>
                  </a:glow>
                </a:effectLst>
                <a:latin typeface="Arial" charset="0"/>
                <a:ea typeface="ＭＳ Ｐゴシック" charset="0"/>
              </a:rPr>
              <a:t>Neha</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474167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90 killed</a:t>
            </a:r>
          </a:p>
          <a:p>
            <a:pPr defTabSz="457035"/>
            <a:r>
              <a:rPr lang="en-US" sz="5400" b="1" dirty="0">
                <a:solidFill>
                  <a:srgbClr val="FFFFFF"/>
                </a:solidFill>
                <a:effectLst>
                  <a:glow rad="241300">
                    <a:srgbClr val="000000"/>
                  </a:glow>
                </a:effectLst>
                <a:latin typeface="Arial" charset="0"/>
                <a:ea typeface="ＭＳ Ｐゴシック" charset="0"/>
              </a:rPr>
              <a:t>150 wounded</a:t>
            </a:r>
          </a:p>
          <a:p>
            <a:pPr defTabSz="457035"/>
            <a:r>
              <a:rPr lang="en-US" sz="5400" b="1" dirty="0">
                <a:solidFill>
                  <a:srgbClr val="FFFFFF"/>
                </a:solidFill>
                <a:effectLst>
                  <a:glow rad="241300">
                    <a:srgbClr val="000000"/>
                  </a:glow>
                </a:effectLst>
                <a:latin typeface="Arial" charset="0"/>
                <a:ea typeface="ＭＳ Ｐゴシック" charset="0"/>
              </a:rPr>
              <a:t>13 widows</a:t>
            </a:r>
          </a:p>
          <a:p>
            <a:pPr defTabSz="457035"/>
            <a:r>
              <a:rPr lang="en-US" sz="5400" b="1" dirty="0">
                <a:solidFill>
                  <a:srgbClr val="FFFFFF"/>
                </a:solidFill>
                <a:effectLst>
                  <a:glow rad="241300">
                    <a:srgbClr val="000000"/>
                  </a:glow>
                </a:effectLst>
                <a:latin typeface="Arial" charset="0"/>
                <a:ea typeface="ＭＳ Ｐゴシック" charset="0"/>
              </a:rPr>
              <a:t>36 orphans</a:t>
            </a:r>
          </a:p>
          <a:p>
            <a:pPr defTabSz="457035"/>
            <a:r>
              <a:rPr lang="en-US" sz="5400" b="1" dirty="0">
                <a:solidFill>
                  <a:srgbClr val="FFFFFF"/>
                </a:solidFill>
                <a:effectLst>
                  <a:glow rad="241300">
                    <a:srgbClr val="000000"/>
                  </a:glow>
                </a:effectLst>
                <a:latin typeface="Arial" charset="0"/>
                <a:ea typeface="ＭＳ Ｐゴシック" charset="0"/>
              </a:rPr>
              <a:t>53 families lost bread winners</a:t>
            </a:r>
          </a:p>
        </p:txBody>
      </p:sp>
    </p:spTree>
    <p:extLst>
      <p:ext uri="{BB962C8B-B14F-4D97-AF65-F5344CB8AC3E}">
        <p14:creationId xmlns:p14="http://schemas.microsoft.com/office/powerpoint/2010/main" val="1476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1604880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Doctors Absent</a:t>
            </a:r>
          </a:p>
        </p:txBody>
      </p:sp>
    </p:spTree>
    <p:extLst>
      <p:ext uri="{BB962C8B-B14F-4D97-AF65-F5344CB8AC3E}">
        <p14:creationId xmlns:p14="http://schemas.microsoft.com/office/powerpoint/2010/main" val="1105464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Tree>
    <p:extLst>
      <p:ext uri="{BB962C8B-B14F-4D97-AF65-F5344CB8AC3E}">
        <p14:creationId xmlns:p14="http://schemas.microsoft.com/office/powerpoint/2010/main" val="3034628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Four Views on Rev. 2–3</a:t>
            </a: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Historic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Churches</a:t>
              </a: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defTabSz="914400" eaLnBrk="0" fontAlgn="base" hangingPunct="0">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0" name="TextBox 69"/>
          <p:cNvSpPr txBox="1"/>
          <p:nvPr/>
        </p:nvSpPr>
        <p:spPr bwMode="auto">
          <a:xfrm>
            <a:off x="3625831" y="2286081"/>
            <a:ext cx="279326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alpha val="43137"/>
                    </a:srgbClr>
                  </a:outerShdw>
                </a:effectLst>
                <a:latin typeface="Arial"/>
                <a:ea typeface="ＭＳ Ｐゴシック" charset="0"/>
                <a:cs typeface="Arial"/>
              </a:rPr>
              <a:t>Historico</a:t>
            </a: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Prophetical</a:t>
            </a: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Typical (Representative)</a:t>
            </a:r>
          </a:p>
        </p:txBody>
      </p:sp>
      <p:sp>
        <p:nvSpPr>
          <p:cNvPr id="33" name="TextBox 32"/>
          <p:cNvSpPr txBox="1"/>
          <p:nvPr/>
        </p:nvSpPr>
        <p:spPr bwMode="auto">
          <a:xfrm>
            <a:off x="6143328" y="2315192"/>
            <a:ext cx="2019563" cy="954106"/>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 View</a:t>
            </a:r>
          </a:p>
        </p:txBody>
      </p:sp>
    </p:spTree>
    <p:extLst>
      <p:ext uri="{BB962C8B-B14F-4D97-AF65-F5344CB8AC3E}">
        <p14:creationId xmlns:p14="http://schemas.microsoft.com/office/powerpoint/2010/main" val="26457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9.76033E-7 -1.14762E-6 L -0.19642 0.00301 " pathEditMode="relative" rAng="0" ptsTypes="AA">
                                      <p:cBhvr>
                                        <p:cTn id="22" dur="2000" fill="hold"/>
                                        <p:tgtEl>
                                          <p:spTgt spid="66"/>
                                        </p:tgtEl>
                                        <p:attrNameLst>
                                          <p:attrName>ppt_x</p:attrName>
                                          <p:attrName>ppt_y</p:attrName>
                                        </p:attrNameLst>
                                      </p:cBhvr>
                                      <p:rCtr x="-9830"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en-US" b="1" dirty="0">
                <a:latin typeface="Arial" charset="0"/>
                <a:ea typeface="ＭＳ Ｐゴシック" charset="0"/>
              </a:rPr>
              <a:t>In what area are you "taking hits" for your faith in Christ?</a:t>
            </a:r>
          </a:p>
        </p:txBody>
      </p:sp>
    </p:spTree>
    <p:extLst>
      <p:ext uri="{BB962C8B-B14F-4D97-AF65-F5344CB8AC3E}">
        <p14:creationId xmlns:p14="http://schemas.microsoft.com/office/powerpoint/2010/main" val="2305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en-US" b="1" dirty="0">
                <a:latin typeface="Arial" charset="0"/>
                <a:ea typeface="ＭＳ Ｐゴシック" charset="0"/>
              </a:rPr>
              <a:t>How does Jesus want you to respond to suffering?</a:t>
            </a:r>
          </a:p>
        </p:txBody>
      </p:sp>
    </p:spTree>
    <p:extLst>
      <p:ext uri="{BB962C8B-B14F-4D97-AF65-F5344CB8AC3E}">
        <p14:creationId xmlns:p14="http://schemas.microsoft.com/office/powerpoint/2010/main" val="841433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a:latin typeface="Arial" charset="0"/>
                <a:ea typeface="ＭＳ Ｐゴシック" charset="0"/>
              </a:rPr>
              <a:t>Christ</a:t>
            </a:r>
            <a:r>
              <a:rPr lang="fr-FR" b="1" dirty="0">
                <a:latin typeface="Arial" charset="0"/>
                <a:ea typeface="ＭＳ Ｐゴシック" charset="0"/>
              </a:rPr>
              <a:t>'</a:t>
            </a:r>
            <a:r>
              <a:rPr lang="en-US" b="1" dirty="0">
                <a:latin typeface="Arial" charset="0"/>
                <a:ea typeface="ＭＳ Ｐゴシック" charset="0"/>
              </a:rPr>
              <a:t>s Writing Ministry</a:t>
            </a:r>
          </a:p>
        </p:txBody>
      </p:sp>
    </p:spTree>
    <p:extLst>
      <p:ext uri="{BB962C8B-B14F-4D97-AF65-F5344CB8AC3E}">
        <p14:creationId xmlns:p14="http://schemas.microsoft.com/office/powerpoint/2010/main" val="3811841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88640"/>
            <a:ext cx="8928992" cy="2304256"/>
          </a:xfrm>
        </p:spPr>
        <p:txBody>
          <a:bodyPr/>
          <a:lstStyle/>
          <a:p>
            <a:r>
              <a:rPr lang="en-US" b="1" dirty="0">
                <a:latin typeface="Alan Den"/>
                <a:cs typeface="Alan Den"/>
              </a:rPr>
              <a:t>If Jesus wrote a letter to </a:t>
            </a:r>
            <a:r>
              <a:rPr lang="en-US" sz="6600" b="1" dirty="0">
                <a:solidFill>
                  <a:srgbClr val="FFFF00"/>
                </a:solidFill>
                <a:latin typeface="Alan Den"/>
                <a:cs typeface="Alan Den"/>
              </a:rPr>
              <a:t>our</a:t>
            </a:r>
            <a:r>
              <a:rPr lang="en-US" sz="6600" b="1" dirty="0">
                <a:latin typeface="Alan Den"/>
                <a:cs typeface="Alan Den"/>
              </a:rPr>
              <a:t> </a:t>
            </a:r>
            <a:r>
              <a:rPr lang="en-US" b="1" dirty="0">
                <a:latin typeface="Alan Den"/>
                <a:cs typeface="Alan Den"/>
              </a:rPr>
              <a:t>church, </a:t>
            </a:r>
            <a:br>
              <a:rPr lang="en-US" b="1" dirty="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511983"/>
            <a:ext cx="5588000" cy="4191000"/>
          </a:xfrm>
          <a:prstGeom prst="rect">
            <a:avLst/>
          </a:prstGeom>
        </p:spPr>
      </p:pic>
      <p:sp>
        <p:nvSpPr>
          <p:cNvPr id="5" name="TextBox 4"/>
          <p:cNvSpPr txBox="1"/>
          <p:nvPr/>
        </p:nvSpPr>
        <p:spPr>
          <a:xfrm>
            <a:off x="4473230" y="3146782"/>
            <a:ext cx="659155" cy="923330"/>
          </a:xfrm>
          <a:prstGeom prst="rect">
            <a:avLst/>
          </a:prstGeom>
          <a:noFill/>
        </p:spPr>
        <p:txBody>
          <a:bodyPr wrap="none" lIns="91407" tIns="45704" rIns="91407" bIns="45704" rtlCol="0">
            <a:spAutoFit/>
          </a:bodyPr>
          <a:lstStyle/>
          <a:p>
            <a:pPr defTabSz="914071"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85" y="4473235"/>
            <a:ext cx="5400933" cy="1200329"/>
          </a:xfrm>
          <a:prstGeom prst="rect">
            <a:avLst/>
          </a:prstGeom>
          <a:noFill/>
        </p:spPr>
        <p:txBody>
          <a:bodyPr wrap="square" lIns="91407" tIns="45704" rIns="91407" bIns="45704" rtlCol="0">
            <a:spAutoFit/>
          </a:bodyPr>
          <a:lstStyle/>
          <a:p>
            <a:pPr algn="ctr" defTabSz="914071"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33113548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6196" name="Title 1"/>
          <p:cNvSpPr>
            <a:spLocks noGrp="1"/>
          </p:cNvSpPr>
          <p:nvPr>
            <p:ph type="title"/>
          </p:nvPr>
        </p:nvSpPr>
        <p:spPr>
          <a:xfrm>
            <a:off x="-31750" y="-26988"/>
            <a:ext cx="9212263" cy="719138"/>
          </a:xfrm>
        </p:spPr>
        <p:txBody>
          <a:bodyPr/>
          <a:lstStyle/>
          <a:p>
            <a:r>
              <a:rPr lang="en-US">
                <a:latin typeface="Arial" charset="0"/>
                <a:ea typeface="ＭＳ Ｐゴシック" charset="0"/>
              </a:rPr>
              <a:t>Asia Minor in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2876488827"/>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2241424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3700802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a:cs typeface="Arial"/>
              </a:rPr>
              <a:t>What are the 7 Stars &amp; 7 Lampstands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200" b="1" dirty="0">
                <a:solidFill>
                  <a:prstClr val="white"/>
                </a:solidFill>
                <a:effectLst>
                  <a:glow rad="152400">
                    <a:prstClr val="black"/>
                  </a:glow>
                </a:effectLst>
                <a:latin typeface="Arial"/>
                <a:cs typeface="Arial"/>
              </a:rPr>
              <a:t>"This is the meaning of the mystery of the seven stars you saw in my right hand and the seven gold lampstands: The seven </a:t>
            </a:r>
            <a:r>
              <a:rPr lang="en-US" sz="3200" b="1" dirty="0">
                <a:solidFill>
                  <a:srgbClr val="FFFF00"/>
                </a:solidFill>
                <a:effectLst>
                  <a:glow rad="152400">
                    <a:prstClr val="black"/>
                  </a:glow>
                </a:effectLst>
                <a:latin typeface="Arial"/>
                <a:cs typeface="Arial"/>
              </a:rPr>
              <a:t>stars are the angels</a:t>
            </a:r>
            <a:r>
              <a:rPr lang="en-US" sz="3200" b="1" dirty="0">
                <a:solidFill>
                  <a:prstClr val="white"/>
                </a:solidFill>
                <a:effectLst>
                  <a:glow rad="152400">
                    <a:prstClr val="black"/>
                  </a:glow>
                </a:effectLst>
                <a:latin typeface="Arial"/>
                <a:cs typeface="Arial"/>
              </a:rPr>
              <a:t> </a:t>
            </a:r>
            <a:br>
              <a:rPr lang="en-US" sz="3200" b="1" dirty="0">
                <a:solidFill>
                  <a:prstClr val="white"/>
                </a:solidFill>
                <a:effectLst>
                  <a:glow rad="152400">
                    <a:prstClr val="black"/>
                  </a:glow>
                </a:effectLst>
                <a:latin typeface="Arial"/>
                <a:cs typeface="Arial"/>
              </a:rPr>
            </a:br>
            <a:r>
              <a:rPr lang="en-US" sz="3200" b="1" dirty="0">
                <a:solidFill>
                  <a:prstClr val="white"/>
                </a:solidFill>
                <a:effectLst>
                  <a:glow rad="152400">
                    <a:prstClr val="black"/>
                  </a:glow>
                </a:effectLst>
                <a:latin typeface="Arial"/>
                <a:cs typeface="Arial"/>
              </a:rPr>
              <a:t>of the seven churches, and the seven </a:t>
            </a:r>
            <a:br>
              <a:rPr lang="en-US" sz="3200" b="1" dirty="0">
                <a:solidFill>
                  <a:prstClr val="white"/>
                </a:solidFill>
                <a:effectLst>
                  <a:glow rad="152400">
                    <a:prstClr val="black"/>
                  </a:glow>
                </a:effectLst>
                <a:latin typeface="Arial"/>
                <a:cs typeface="Arial"/>
              </a:rPr>
            </a:br>
            <a:r>
              <a:rPr lang="en-US" sz="3200" b="1" dirty="0">
                <a:solidFill>
                  <a:srgbClr val="FFFF00"/>
                </a:solidFill>
                <a:effectLst>
                  <a:glow rad="152400">
                    <a:prstClr val="black"/>
                  </a:glow>
                </a:effectLst>
                <a:latin typeface="Arial"/>
                <a:cs typeface="Arial"/>
              </a:rPr>
              <a:t>lampstands are the seven churches</a:t>
            </a:r>
            <a:r>
              <a:rPr lang="en-US" sz="3200" b="1" dirty="0">
                <a:solidFill>
                  <a:prstClr val="white"/>
                </a:solidFill>
                <a:effectLst>
                  <a:glow rad="152400">
                    <a:prstClr val="black"/>
                  </a:glow>
                </a:effectLst>
                <a:latin typeface="Arial"/>
                <a:cs typeface="Arial"/>
              </a:rPr>
              <a:t>."</a:t>
            </a:r>
          </a:p>
        </p:txBody>
      </p:sp>
    </p:spTree>
    <p:extLst>
      <p:ext uri="{BB962C8B-B14F-4D97-AF65-F5344CB8AC3E}">
        <p14:creationId xmlns:p14="http://schemas.microsoft.com/office/powerpoint/2010/main" val="294131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8" y="908720"/>
            <a:ext cx="3352494" cy="4835624"/>
          </a:xfrm>
        </p:spPr>
        <p:txBody>
          <a:bodyPr/>
          <a:lstStyle/>
          <a:p>
            <a:r>
              <a:rPr lang="en-US" b="1" dirty="0">
                <a:latin typeface="Arial" charset="0"/>
                <a:ea typeface="ＭＳ Ｐゴシック" charset="0"/>
              </a:rPr>
              <a:t>Christ has authority over all churches</a:t>
            </a: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52"/>
            <a:ext cx="5826536" cy="7222979"/>
          </a:xfrm>
          <a:prstGeom prst="rect">
            <a:avLst/>
          </a:prstGeom>
        </p:spPr>
      </p:pic>
      <p:sp>
        <p:nvSpPr>
          <p:cNvPr id="6" name="Text Box 37"/>
          <p:cNvSpPr txBox="1">
            <a:spLocks noChangeArrowheads="1"/>
          </p:cNvSpPr>
          <p:nvPr/>
        </p:nvSpPr>
        <p:spPr bwMode="auto">
          <a:xfrm>
            <a:off x="8413787" y="34954"/>
            <a:ext cx="695203" cy="46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b="1" dirty="0">
                <a:solidFill>
                  <a:srgbClr val="FFFFFF"/>
                </a:solidFill>
                <a:latin typeface="Arial" charset="0"/>
                <a:cs typeface="Arial" charset="0"/>
              </a:rPr>
              <a:t>344</a:t>
            </a:r>
          </a:p>
        </p:txBody>
      </p:sp>
    </p:spTree>
    <p:extLst>
      <p:ext uri="{BB962C8B-B14F-4D97-AF65-F5344CB8AC3E}">
        <p14:creationId xmlns:p14="http://schemas.microsoft.com/office/powerpoint/2010/main" val="15640255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5840"/>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457035"/>
            <a:endParaRPr lang="en-US">
              <a:solidFill>
                <a:srgbClr val="000000"/>
              </a:solidFill>
              <a:latin typeface="Times New Roman"/>
            </a:endParaRPr>
          </a:p>
        </p:txBody>
      </p:sp>
      <p:sp>
        <p:nvSpPr>
          <p:cNvPr id="111618" name="Rectangle 2"/>
          <p:cNvSpPr>
            <a:spLocks noGrp="1" noChangeArrowheads="1"/>
          </p:cNvSpPr>
          <p:nvPr>
            <p:ph type="ctrTitle"/>
          </p:nvPr>
        </p:nvSpPr>
        <p:spPr>
          <a:xfrm>
            <a:off x="-4628"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7"/>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Ephesus</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Smyrna</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Pergamum</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Thyatira</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Sardis</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Philadelphia</a:t>
            </a:r>
          </a:p>
          <a:p>
            <a:pPr defTabSz="457035">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2094759682"/>
      </p:ext>
    </p:extLst>
  </p:cSld>
  <p:clrMapOvr>
    <a:masterClrMapping/>
  </p:clrMapOvr>
</p:sld>
</file>

<file path=ppt/theme/_rels/theme18.xml.rels><?xml version="1.0" encoding="UTF-8" standalone="yes"?>
<Relationships xmlns="http://schemas.openxmlformats.org/package/2006/relationships"><Relationship Id="rId1" Type="http://schemas.openxmlformats.org/officeDocument/2006/relationships/image" Target="../media/image6.png"/></Relationships>
</file>

<file path=ppt/theme/_rels/theme20.xml.rels><?xml version="1.0" encoding="UTF-8" standalone="yes"?>
<Relationships xmlns="http://schemas.openxmlformats.org/package/2006/relationships"><Relationship Id="rId1" Type="http://schemas.openxmlformats.org/officeDocument/2006/relationships/image" Target="../media/image6.png"/></Relationships>
</file>

<file path=ppt/theme/_rels/theme21.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23.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4.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6.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27.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2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9.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8976</TotalTime>
  <Words>13241</Words>
  <Application>Microsoft Macintosh PowerPoint</Application>
  <PresentationFormat>On-screen Show (4:3)</PresentationFormat>
  <Paragraphs>1790</Paragraphs>
  <Slides>261</Slides>
  <Notes>184</Notes>
  <HiddenSlides>0</HiddenSlides>
  <MMClips>2</MMClips>
  <ScaleCrop>false</ScaleCrop>
  <HeadingPairs>
    <vt:vector size="8" baseType="variant">
      <vt:variant>
        <vt:lpstr>Fonts Used</vt:lpstr>
      </vt:variant>
      <vt:variant>
        <vt:i4>32</vt:i4>
      </vt:variant>
      <vt:variant>
        <vt:lpstr>Theme</vt:lpstr>
      </vt:variant>
      <vt:variant>
        <vt:i4>39</vt:i4>
      </vt:variant>
      <vt:variant>
        <vt:lpstr>Embedded OLE Servers</vt:lpstr>
      </vt:variant>
      <vt:variant>
        <vt:i4>1</vt:i4>
      </vt:variant>
      <vt:variant>
        <vt:lpstr>Slide Titles</vt:lpstr>
      </vt:variant>
      <vt:variant>
        <vt:i4>261</vt:i4>
      </vt:variant>
    </vt:vector>
  </HeadingPairs>
  <TitlesOfParts>
    <vt:vector size="333" baseType="lpstr">
      <vt:lpstr>Alan Den</vt:lpstr>
      <vt:lpstr>KidTYPEPaint</vt:lpstr>
      <vt:lpstr>ＭＳ Ｐゴシック</vt:lpstr>
      <vt:lpstr>Osaka</vt:lpstr>
      <vt:lpstr>Paganini</vt:lpstr>
      <vt:lpstr>PerryGothic Regular</vt:lpstr>
      <vt:lpstr>Times</vt:lpstr>
      <vt:lpstr>Times Roman Bold</vt:lpstr>
      <vt:lpstr>Arial</vt:lpstr>
      <vt:lpstr>Arial Black</vt:lpstr>
      <vt:lpstr>Arial Narrow</vt:lpstr>
      <vt:lpstr>Arial Rounded MT Bold</vt:lpstr>
      <vt:lpstr>Calibri</vt:lpstr>
      <vt:lpstr>Capitals</vt:lpstr>
      <vt:lpstr>Chalkduster</vt:lpstr>
      <vt:lpstr>Comic Sans MS</vt:lpstr>
      <vt:lpstr>Cooper Black</vt:lpstr>
      <vt:lpstr>Georgia</vt:lpstr>
      <vt:lpstr>Gill Sans</vt:lpstr>
      <vt:lpstr>Helvetica Neue Black Condensed</vt:lpstr>
      <vt:lpstr>Impact</vt:lpstr>
      <vt:lpstr>Lucida Bright</vt:lpstr>
      <vt:lpstr>Lucida Handwriting</vt:lpstr>
      <vt:lpstr>Monaco</vt:lpstr>
      <vt:lpstr>Monotype Sorts</vt:lpstr>
      <vt:lpstr>Papyrus</vt:lpstr>
      <vt:lpstr>Showcard Gothic</vt:lpstr>
      <vt:lpstr>Symbol</vt:lpstr>
      <vt:lpstr>Tahoma</vt:lpstr>
      <vt:lpstr>Tempus Sans ITC</vt:lpstr>
      <vt:lpstr>Times New Roman</vt:lpstr>
      <vt:lpstr>Wingdings</vt:lpstr>
      <vt:lpstr>16_Blank Presentation</vt:lpstr>
      <vt:lpstr>21_Blank Presentation</vt:lpstr>
      <vt:lpstr>4_Office Theme</vt:lpstr>
      <vt:lpstr>3_Office Theme</vt:lpstr>
      <vt:lpstr>13_Default Design</vt:lpstr>
      <vt:lpstr>17_Blank Presentation</vt:lpstr>
      <vt:lpstr>Lock And Key</vt:lpstr>
      <vt:lpstr>預設簡報設計</vt:lpstr>
      <vt:lpstr>24_Blank Presentation</vt:lpstr>
      <vt:lpstr>Office Theme</vt:lpstr>
      <vt:lpstr>Dads Tie</vt:lpstr>
      <vt:lpstr>1_SERENE</vt:lpstr>
      <vt:lpstr>14_Default Design</vt:lpstr>
      <vt:lpstr>22_Blank Presentation</vt:lpstr>
      <vt:lpstr>25_Blank Presentation</vt:lpstr>
      <vt:lpstr>6_Office Theme</vt:lpstr>
      <vt:lpstr>1_預設簡報設計</vt:lpstr>
      <vt:lpstr>Title &amp; Subtitle</vt:lpstr>
      <vt:lpstr>26_Blank Presentation</vt:lpstr>
      <vt:lpstr>1_Title &amp; Subtitle</vt:lpstr>
      <vt:lpstr>2_Title &amp; Subtitle</vt:lpstr>
      <vt:lpstr>Default Design</vt:lpstr>
      <vt:lpstr>27_Blank Presentation</vt:lpstr>
      <vt:lpstr>Refined</vt:lpstr>
      <vt:lpstr>1_Curtain Call</vt:lpstr>
      <vt:lpstr>1_Shimmer</vt:lpstr>
      <vt:lpstr>1_Default Design</vt:lpstr>
      <vt:lpstr>28_Blank Presentation</vt:lpstr>
      <vt:lpstr>12_Default Design</vt:lpstr>
      <vt:lpstr>29_Blank Presentation</vt:lpstr>
      <vt:lpstr>Glare</vt:lpstr>
      <vt:lpstr>Earth</vt:lpstr>
      <vt:lpstr>18_Blank Presentation</vt:lpstr>
      <vt:lpstr>Blank Presentation</vt:lpstr>
      <vt:lpstr>49_Blank Presentation</vt:lpstr>
      <vt:lpstr>19_Blank Presentation</vt:lpstr>
      <vt:lpstr>1_Refined</vt:lpstr>
      <vt:lpstr>2_預設簡報設計</vt:lpstr>
      <vt:lpstr>5_Office Theme</vt:lpstr>
      <vt:lpstr>Document</vt:lpstr>
      <vt:lpstr>Christ's Writing Ministry</vt:lpstr>
      <vt:lpstr>We have victory when we see that Jesus rules over…</vt:lpstr>
      <vt:lpstr>Revelation 2</vt:lpstr>
      <vt:lpstr>If Jesus wrote a letter to your church,  what would Jesus say?</vt:lpstr>
      <vt:lpstr>Asia Minor in AD 95</vt:lpstr>
      <vt:lpstr>The 7 Churches (Rev. 2–3)</vt:lpstr>
      <vt:lpstr>The 7 Churches (Rev. 2–3)</vt:lpstr>
      <vt:lpstr>7 Church Stages?</vt:lpstr>
      <vt:lpstr>Four Views on Rev. 2–3</vt:lpstr>
      <vt:lpstr>What are the 7 Stars &amp; 7 Lampstands (1:20 NLT)?</vt:lpstr>
      <vt:lpstr>Christ has authority over all churches</vt:lpstr>
      <vt:lpstr>So Jesus wrote 7 churches (Rev 2–3)</vt:lpstr>
      <vt:lpstr>Revelation</vt:lpstr>
      <vt:lpstr>The 7 Churches (Rev. 2–3)</vt:lpstr>
      <vt:lpstr>Ephesus Busy But Backslidden Revelation 2:1-7</vt:lpstr>
      <vt:lpstr>Ephesus was the capital of Asia</vt:lpstr>
      <vt:lpstr>Learning to Love Again</vt:lpstr>
      <vt:lpstr>Revelation</vt:lpstr>
      <vt:lpstr>Introduction:</vt:lpstr>
      <vt:lpstr>Opening Explanation (1):</vt:lpstr>
      <vt:lpstr>Ephesus:</vt:lpstr>
      <vt:lpstr>Ephesus City Layout</vt:lpstr>
      <vt:lpstr>A Centre of Culture</vt:lpstr>
      <vt:lpstr>Photo Album</vt:lpstr>
      <vt:lpstr>Artemis, Goddess of Fertility</vt:lpstr>
      <vt:lpstr>Marble Roads</vt:lpstr>
      <vt:lpstr>Seven Wonders of the Ancient World</vt:lpstr>
      <vt:lpstr>The Temple of Artemis at Ephesus</vt:lpstr>
      <vt:lpstr>Ephesus:</vt:lpstr>
      <vt:lpstr>Artemis (Diana) Video (cf. Acts 19)</vt:lpstr>
      <vt:lpstr>Ephesus Today:</vt:lpstr>
      <vt:lpstr>The Temple of Diana (Artemis) Today</vt:lpstr>
      <vt:lpstr>The Library of Caesar</vt:lpstr>
      <vt:lpstr>Theater Seats 25,000</vt:lpstr>
      <vt:lpstr>Library</vt:lpstr>
      <vt:lpstr>Amphitheatre</vt:lpstr>
      <vt:lpstr>Arcadian Avenue</vt:lpstr>
      <vt:lpstr>Directions for the Immoral &amp; Illiterate</vt:lpstr>
      <vt:lpstr>Toilets and aqueduct</vt:lpstr>
      <vt:lpstr>Ephesus (Rev. 2:1-7)</vt:lpstr>
      <vt:lpstr>PowerPoint Presentation</vt:lpstr>
      <vt:lpstr>Opening Explanation (1):</vt:lpstr>
      <vt:lpstr>Three Likely Possibilities:</vt:lpstr>
      <vt:lpstr>Opening Explanation (1):</vt:lpstr>
      <vt:lpstr>Encouraging Commendation (2-3, 6):</vt:lpstr>
      <vt:lpstr>Encouraging Commendation (2-3, 6):</vt:lpstr>
      <vt:lpstr>Some Food for Thought:</vt:lpstr>
      <vt:lpstr>Cautionary Exhortation (4-5):</vt:lpstr>
      <vt:lpstr>Cautionary Exhortation (4-5):</vt:lpstr>
      <vt:lpstr>Learning to Love Again:</vt:lpstr>
      <vt:lpstr>Learning to Love Again:</vt:lpstr>
      <vt:lpstr>Learning to Love Again:</vt:lpstr>
      <vt:lpstr>The First Love of the Ephesians (Acts 19:8-20):</vt:lpstr>
      <vt:lpstr>The First Love of the Ephesians (Acts 19:8-20):</vt:lpstr>
      <vt:lpstr>Cautionary Exhortation (4-5):</vt:lpstr>
      <vt:lpstr>Some Food for Thought:</vt:lpstr>
      <vt:lpstr>Closing Motivation (7):</vt:lpstr>
      <vt:lpstr>Closing Motivation (7):</vt:lpstr>
      <vt:lpstr>C. S. Lewis from “The Weight of Glory”</vt:lpstr>
      <vt:lpstr>Conclusion:</vt:lpstr>
      <vt:lpstr>Main Idea:</vt:lpstr>
      <vt:lpstr>Personal Application:</vt:lpstr>
      <vt:lpstr>A Story of First Love:</vt:lpstr>
      <vt:lpstr>A Story of First Love:</vt:lpstr>
      <vt:lpstr>A Story of First Love:</vt:lpstr>
      <vt:lpstr>A Story of First Love:</vt:lpstr>
      <vt:lpstr>A Story of First Love:</vt:lpstr>
      <vt:lpstr>A Story of First Love:</vt:lpstr>
      <vt:lpstr>A Story of First Love:</vt:lpstr>
      <vt:lpstr>The Ongoing Challenge:</vt:lpstr>
      <vt:lpstr>Book Chart of Ephesians</vt:lpstr>
      <vt:lpstr>Revelation 2:4 (NIV)</vt:lpstr>
      <vt:lpstr>Revelation 2:4 (NIV)</vt:lpstr>
      <vt:lpstr>Smyrna Revelation 2:8-11</vt:lpstr>
      <vt:lpstr>Suffering Yet Steadfast</vt:lpstr>
      <vt:lpstr>IDOP</vt:lpstr>
      <vt:lpstr>All-Saints Church</vt:lpstr>
      <vt:lpstr>All-Saints Church</vt:lpstr>
      <vt:lpstr>All-Saints Church</vt:lpstr>
      <vt:lpstr>All-Saints Church</vt:lpstr>
      <vt:lpstr>All-Saints Church</vt:lpstr>
      <vt:lpstr>All-Saints Church</vt:lpstr>
      <vt:lpstr>All-Saints Church</vt:lpstr>
      <vt:lpstr>All-Saints Church</vt:lpstr>
      <vt:lpstr>Eshaan &amp; Neha</vt:lpstr>
      <vt:lpstr>All-Saints Church</vt:lpstr>
      <vt:lpstr>All-Saints Church</vt:lpstr>
      <vt:lpstr>All-Saints Church</vt:lpstr>
      <vt:lpstr>All-Saints Church</vt:lpstr>
      <vt:lpstr>In what area are you "taking hits" for your faith in Christ?</vt:lpstr>
      <vt:lpstr>How does Jesus want you to respond to suffering?</vt:lpstr>
      <vt:lpstr>Christ's Writing Ministry</vt:lpstr>
      <vt:lpstr>If Jesus wrote a letter to our church,  what would Jesus say?</vt:lpstr>
      <vt:lpstr>Asia Minor in AD 95</vt:lpstr>
      <vt:lpstr>The 7 Churches (Rev. 2–3)</vt:lpstr>
      <vt:lpstr>The 7 Churches (Rev. 2–3)</vt:lpstr>
      <vt:lpstr>What are the 7 Stars &amp; 7 Lampstands (1:20 NLT)?</vt:lpstr>
      <vt:lpstr>Christ has authority over all churches</vt:lpstr>
      <vt:lpstr>So Jesus wrote 7 churches (Rev. 2–3)</vt:lpstr>
      <vt:lpstr>Revelation</vt:lpstr>
      <vt:lpstr>The 7 Churches (Rev. 2–3)</vt:lpstr>
      <vt:lpstr>Ephesus was the capital of Asia</vt:lpstr>
      <vt:lpstr>Revelation 2:4 (NIV)</vt:lpstr>
      <vt:lpstr>How can we handle suffering?  Christ gave Smyrna three ways.</vt:lpstr>
      <vt:lpstr>I. Recognize that Christ understands your suffering (2:8-9) </vt:lpstr>
      <vt:lpstr>The 7 Churches (Rev. 2–3)</vt:lpstr>
      <vt:lpstr>Smyrna (Rev. 2:8-11)</vt:lpstr>
      <vt:lpstr>Thank Christ that he understands your own area of suffering </vt:lpstr>
      <vt:lpstr>Isaac Brown The Boy Who Feels NO Pain</vt:lpstr>
      <vt:lpstr>Isaac Brown The Boy Who Feels NO Pain</vt:lpstr>
      <vt:lpstr>Reasons for Suffering</vt:lpstr>
      <vt:lpstr>Christ feels your pain.</vt:lpstr>
      <vt:lpstr>I. Recognize that Christ understands your suffering (2:8-9) </vt:lpstr>
      <vt:lpstr>II. Don't fear suffering for Christ (2:10a)</vt:lpstr>
      <vt:lpstr>Smyrna (Rev. 2:8-11)</vt:lpstr>
      <vt:lpstr>Who fears more?</vt:lpstr>
      <vt:lpstr>Giving</vt:lpstr>
      <vt:lpstr>All-Saints Church</vt:lpstr>
      <vt:lpstr>All-Saints Church</vt:lpstr>
      <vt:lpstr>Indian Christians Call to End Relations with Pakistan</vt:lpstr>
      <vt:lpstr>All-Saints Church</vt:lpstr>
      <vt:lpstr>All-Saints Church</vt:lpstr>
      <vt:lpstr>Our Response</vt:lpstr>
      <vt:lpstr>Will you confess your fear of suffering  right now?</vt:lpstr>
      <vt:lpstr>I. Recognize that Christ understands your suffering (2:8-9) </vt:lpstr>
      <vt:lpstr>II. Don't fear suffering for Christ (2:10a)</vt:lpstr>
      <vt:lpstr>III. Be faithful during suffering (2:10b-11).</vt:lpstr>
      <vt:lpstr>Smyrna (Rev. 2:8-11)</vt:lpstr>
      <vt:lpstr>Smyrna: Suffering Yet Steadfast</vt:lpstr>
      <vt:lpstr>Smyrna (Rev. 2:8-11)</vt:lpstr>
      <vt:lpstr>“Be faithful until death” (2:10c)</vt:lpstr>
      <vt:lpstr>Perpetua's Martyrdom (AD 203)</vt:lpstr>
      <vt:lpstr>Smyrna (Rev. 2:8-11)</vt:lpstr>
      <vt:lpstr>ENDA</vt:lpstr>
      <vt:lpstr>ENDA</vt:lpstr>
      <vt:lpstr>ENDA</vt:lpstr>
      <vt:lpstr>Most Christian conservatives oppose ENDA</vt:lpstr>
      <vt:lpstr>Previous ENDA Exceptions</vt:lpstr>
      <vt:lpstr>ENDA Actual Wording</vt:lpstr>
      <vt:lpstr>ENDA Senate Vote (5 Nov 13)</vt:lpstr>
      <vt:lpstr>House of Representatives  Speaker John Boehner Opposes ENDA</vt:lpstr>
      <vt:lpstr>Main Idea</vt:lpstr>
      <vt:lpstr>How are you suffering now?</vt:lpstr>
      <vt:lpstr>INDIA</vt:lpstr>
      <vt:lpstr>The Burnt Church Building</vt:lpstr>
      <vt:lpstr>A fire destroyed this church building</vt:lpstr>
      <vt:lpstr>Some Christians Survived</vt:lpstr>
      <vt:lpstr>Others went to Jesus</vt:lpstr>
      <vt:lpstr>Pergamum Revelation 2:12-17</vt:lpstr>
      <vt:lpstr>Dear  Pergamum, </vt:lpstr>
      <vt:lpstr>Pergamum (Rev. 2:12-17)</vt:lpstr>
      <vt:lpstr>Pergamum (Rev. 2:12-17)</vt:lpstr>
      <vt:lpstr>Pergamum (Rev. 2:12-17)</vt:lpstr>
      <vt:lpstr>Pergamum (Rev. 2:12-17)</vt:lpstr>
      <vt:lpstr>Pergamum (Rev. 2:12-17)</vt:lpstr>
      <vt:lpstr>Pergamum (Rev. 2:12-17)</vt:lpstr>
      <vt:lpstr>PowerPoint Presentation</vt:lpstr>
      <vt:lpstr>Christ's Commission</vt:lpstr>
      <vt:lpstr>Christ's Commendation</vt:lpstr>
      <vt:lpstr>Model of Pergamum:  Continuing Yet Compromising</vt:lpstr>
      <vt:lpstr>Altar of Zeus</vt:lpstr>
      <vt:lpstr>Altar of Zeus</vt:lpstr>
      <vt:lpstr>Babylon Religion Moved West</vt:lpstr>
      <vt:lpstr>Babylon Religion Moved West</vt:lpstr>
      <vt:lpstr>Christ's Condemnation</vt:lpstr>
      <vt:lpstr>Some of their members held to the doctrine of Balaam</vt:lpstr>
      <vt:lpstr>Numbers</vt:lpstr>
      <vt:lpstr>Transjordan Events</vt:lpstr>
      <vt:lpstr>Balaam</vt:lpstr>
      <vt:lpstr>Revelation 2:14-15</vt:lpstr>
      <vt:lpstr> 2 Peter 2:15-16 (NIV)</vt:lpstr>
      <vt:lpstr>Jude 11 (NIV)</vt:lpstr>
      <vt:lpstr>Transjordan Events</vt:lpstr>
      <vt:lpstr>Some of their members held to the doctrine of the Nicolaitans</vt:lpstr>
      <vt:lpstr>Christ's Correction</vt:lpstr>
      <vt:lpstr>Repent...</vt:lpstr>
      <vt:lpstr>Receive…</vt:lpstr>
      <vt:lpstr>Receive… The Bread of Life </vt:lpstr>
      <vt:lpstr>John 6:30-35</vt:lpstr>
      <vt:lpstr>Receive… Eternal Life</vt:lpstr>
      <vt:lpstr>Thyatira Revelation 2:18-29</vt:lpstr>
      <vt:lpstr>Thyatira:  Involved Yet Immoral</vt:lpstr>
      <vt:lpstr>Right way, wrong way</vt:lpstr>
      <vt:lpstr>Pornography</vt:lpstr>
      <vt:lpstr>Pornography</vt:lpstr>
      <vt:lpstr>Pornography</vt:lpstr>
      <vt:lpstr>Pornography</vt:lpstr>
      <vt:lpstr>Pornography</vt:lpstr>
      <vt:lpstr>Pornography</vt:lpstr>
      <vt:lpstr>Pornography</vt:lpstr>
      <vt:lpstr>Pornography</vt:lpstr>
      <vt:lpstr>Pornography</vt:lpstr>
      <vt:lpstr>Pornography</vt:lpstr>
      <vt:lpstr>Pornography</vt:lpstr>
      <vt:lpstr>Pornography</vt:lpstr>
      <vt:lpstr>Porn in the Church</vt:lpstr>
      <vt:lpstr>How does Jesus respond to immorality among believers?</vt:lpstr>
      <vt:lpstr>If Jesus wrote a letter to our church,  what would Jesus say?</vt:lpstr>
      <vt:lpstr>The 7 Churches (Rev. 2–3)</vt:lpstr>
      <vt:lpstr>Jesus had authority over and wrote 7 churches (Rev. 2–3)</vt:lpstr>
      <vt:lpstr>Revelation 2:18-29 Structure</vt:lpstr>
      <vt:lpstr>How does Jesus respond to immorality among believers?</vt:lpstr>
      <vt:lpstr>I.  Jesus judges sin in believers (2:18).</vt:lpstr>
      <vt:lpstr>Thyatira (Rev. 2:18-29)</vt:lpstr>
      <vt:lpstr>Thyatira</vt:lpstr>
      <vt:lpstr>Thyatira</vt:lpstr>
      <vt:lpstr>Thyatira (Rev. 2:18-29)</vt:lpstr>
      <vt:lpstr>Description of Christ</vt:lpstr>
      <vt:lpstr>How does Jesus respond to immorality among believers?</vt:lpstr>
      <vt:lpstr>II. Jesus commends service for Christ (2:19). </vt:lpstr>
      <vt:lpstr>Thyatira (Rev. 2:18-29)</vt:lpstr>
      <vt:lpstr>"I know all the things you do. I have seen your love, your faith, your service, and your patient endurance. And I can see your constant improvement in all these things" (2:19 NLT)</vt:lpstr>
      <vt:lpstr>Who should be commended among us?</vt:lpstr>
      <vt:lpstr>Miriam Burnett</vt:lpstr>
      <vt:lpstr>Lewis, Barbara &amp; Christine Winkler</vt:lpstr>
      <vt:lpstr>Lewis Winkler</vt:lpstr>
      <vt:lpstr>Lewis Winkler</vt:lpstr>
      <vt:lpstr>Lewis Winkler</vt:lpstr>
      <vt:lpstr>Lewis Winkler</vt:lpstr>
      <vt:lpstr>Lewis Winkler</vt:lpstr>
      <vt:lpstr>Susan Griffith</vt:lpstr>
      <vt:lpstr>Jesus knows!</vt:lpstr>
      <vt:lpstr>How does Jesus respond to immorality among believers?</vt:lpstr>
      <vt:lpstr>III. Jesus discerns between unfaithful and faithful believers (2:20-25)</vt:lpstr>
      <vt:lpstr>Thyatira (Rev. 2:18-29)</vt:lpstr>
      <vt:lpstr>"But I have this complaint against you. You are permitting that woman—that Jezebel who calls herself a prophet—to lead my servants astray. She teaches them to commit sexual sin and to eat food offered to idols. 21I gave her time to repent, but she does not want to turn away from her immorality" (2:20-21 NLT)</vt:lpstr>
      <vt:lpstr>Who was Jezebel?</vt:lpstr>
      <vt:lpstr>                              </vt:lpstr>
      <vt:lpstr>"What was acceptable to that local society was abhorred by Christ. Their departure from morality had gone on for some time (v. 21). The church in Thyatira may have first heard the gospel from Lydia, converted through Paul's ministry (Acts 16:14-15). Interestingly now a woman, a self-claimed 'prophetess,' was influencing the church. Her name 'Jezebel' suggests that she was corrupting the Thyatira church much like Ahab's wife Jezebel corrupted Israel (1 Kings 16:31-33)" (Walvoord, BKC) </vt:lpstr>
      <vt:lpstr>Thyatira (Rev. 2:18-29)</vt:lpstr>
      <vt:lpstr>HIV • AIDS</vt:lpstr>
      <vt:lpstr>HIV and AIDS worldwide</vt:lpstr>
      <vt:lpstr>"Therefore, I will throw her on a bed of suffering, and those who commit adultery with her will suffer greatly unless they repent and turn away from her evil deeds. 23I will strike her children dead…"  (2:22-23a NLT)</vt:lpstr>
      <vt:lpstr>Thyatira (Rev. 2:18-29)</vt:lpstr>
      <vt:lpstr>The Cure for AIDS</vt:lpstr>
      <vt:lpstr>Faithful believers must persevere (2:24-25)</vt:lpstr>
      <vt:lpstr>How does Jesus respond to immorality among believers?</vt:lpstr>
      <vt:lpstr>IV.  Jesus rewards faithfulness (2:26-29).</vt:lpstr>
      <vt:lpstr>Thyatira (Rev. 2:18-29)</vt:lpstr>
      <vt:lpstr>Thyatira</vt:lpstr>
      <vt:lpstr>The Overcomers (Rev. 2–3)</vt:lpstr>
      <vt:lpstr>The Overcomers (Rev. 2–3)</vt:lpstr>
      <vt:lpstr>The Overcomers (Rev. 2–3)</vt:lpstr>
      <vt:lpstr>The Overcomers (Rev. 2–3)</vt:lpstr>
      <vt:lpstr>The Overcomers (Rev. 2–3)</vt:lpstr>
      <vt:lpstr>Are you ready to rule the world?</vt:lpstr>
      <vt:lpstr>The Rule of Christ</vt:lpstr>
      <vt:lpstr>Our Future (Rev. 19–20)</vt:lpstr>
      <vt:lpstr>The Future Reign of the Servant Kings</vt:lpstr>
      <vt:lpstr>Revelation 20:4 (NAU)</vt:lpstr>
      <vt:lpstr>"Do you not know that saints will judge the world?" (1 Cor. 6:2a)</vt:lpstr>
      <vt:lpstr>"If we endure hardship,  we will reign with him"  (2 Tim. 2:12 NLT)</vt:lpstr>
      <vt:lpstr>"Those who are victorious will sit with me on my throne, just as I was victorious and sat with my Father on his throne"  (Rev. 3:21 NLT).</vt:lpstr>
      <vt:lpstr>How does Jesus respond to immorality among believers?</vt:lpstr>
      <vt:lpstr>Service is no substitute for spotlessness</vt:lpstr>
      <vt:lpstr>How does Jesus respond to immorality among believers?</vt:lpstr>
      <vt:lpstr>Porn-Again Christian</vt:lpstr>
      <vt:lpstr>For No Porn-Again:</vt:lpstr>
      <vt:lpstr>Title</vt:lpstr>
      <vt:lpstr>Black</vt:lpstr>
      <vt:lpstr>NT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113</cp:revision>
  <dcterms:created xsi:type="dcterms:W3CDTF">2012-06-24T13:37:09Z</dcterms:created>
  <dcterms:modified xsi:type="dcterms:W3CDTF">2024-09-29T07:02:37Z</dcterms:modified>
</cp:coreProperties>
</file>