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6.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7.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8.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9.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2.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3.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5.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6.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7.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18.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9.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0.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1.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2.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3.xml" ContentType="application/vnd.openxmlformats-officedocument.theme+xml"/>
  <Override PartName="/ppt/slideLayouts/slideLayout259.xml" ContentType="application/vnd.openxmlformats-officedocument.presentationml.slideLayout+xml"/>
  <Override PartName="/ppt/theme/theme24.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5.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6.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7.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28.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29.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0.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31.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32.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33.xml" ContentType="application/vnd.openxmlformats-officedocument.them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34.xml" ContentType="application/vnd.openxmlformats-officedocument.theme+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35.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36.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37.xml" ContentType="application/vnd.openxmlformats-officedocument.theme+xml"/>
  <Override PartName="/ppt/slideLayouts/slideLayout407.xml" ContentType="application/vnd.openxmlformats-officedocument.presentationml.slideLayout+xml"/>
  <Override PartName="/ppt/theme/theme38.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39.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40.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41.xml" ContentType="application/vnd.openxmlformats-officedocument.theme+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2.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3.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4.xml" ContentType="application/vnd.openxmlformats-officedocument.theme+xml"/>
  <Override PartName="/ppt/slideLayouts/slideLayout478.xml" ContentType="application/vnd.openxmlformats-officedocument.presentationml.slideLayout+xml"/>
  <Override PartName="/ppt/theme/theme45.xml" ContentType="application/vnd.openxmlformats-officedocument.theme+xml"/>
  <Override PartName="/ppt/slideLayouts/slideLayout479.xml" ContentType="application/vnd.openxmlformats-officedocument.presentationml.slideLayout+xml"/>
  <Override PartName="/ppt/theme/theme46.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7.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8.xml" ContentType="application/vnd.openxmlformats-officedocument.theme+xml"/>
  <Override PartName="/ppt/theme/theme4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heme/themeOverride2.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3.xml" ContentType="application/vnd.openxmlformats-officedocument.themeOverride+xml"/>
  <Override PartName="/ppt/notesSlides/notesSlide81.xml" ContentType="application/vnd.openxmlformats-officedocument.presentationml.notesSlide+xml"/>
  <Override PartName="/ppt/theme/themeOverride4.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heme/themeOverride5.xml" ContentType="application/vnd.openxmlformats-officedocument.themeOverride+xml"/>
  <Override PartName="/ppt/notesSlides/notesSlide86.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87.xml" ContentType="application/vnd.openxmlformats-officedocument.presentationml.notesSl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notesSlides/notesSlide88.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heme/themeOverride13.xml" ContentType="application/vnd.openxmlformats-officedocument.themeOverr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14.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heme/themeOverride15.xml" ContentType="application/vnd.openxmlformats-officedocument.themeOverr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theme/themeOverride16.xml" ContentType="application/vnd.openxmlformats-officedocument.themeOverr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theme/themeOverride17.xml" ContentType="application/vnd.openxmlformats-officedocument.themeOverr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heme/themeOverride18.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theme/themeOverride19.xml" ContentType="application/vnd.openxmlformats-officedocument.themeOverr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theme/themeOverride20.xml" ContentType="application/vnd.openxmlformats-officedocument.themeOverride+xml"/>
  <Override PartName="/ppt/notesSlides/notesSlide141.xml" ContentType="application/vnd.openxmlformats-officedocument.presentationml.notesSlide+xml"/>
  <Override PartName="/ppt/theme/themeOverride21.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22.xml" ContentType="application/vnd.openxmlformats-officedocument.themeOverride+xml"/>
  <Override PartName="/ppt/theme/themeOverride23.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24.xml" ContentType="application/vnd.openxmlformats-officedocument.themeOverride+xml"/>
  <Override PartName="/ppt/notesSlides/notesSlide148.xml" ContentType="application/vnd.openxmlformats-officedocument.presentationml.notesSlide+xml"/>
  <Override PartName="/ppt/theme/themeOverride25.xml" ContentType="application/vnd.openxmlformats-officedocument.themeOverr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heme/themeOverride26.xml" ContentType="application/vnd.openxmlformats-officedocument.themeOverride+xml"/>
  <Override PartName="/ppt/notesSlides/notesSlide151.xml" ContentType="application/vnd.openxmlformats-officedocument.presentationml.notesSlide+xml"/>
  <Override PartName="/ppt/theme/themeOverride27.xml" ContentType="application/vnd.openxmlformats-officedocument.themeOverr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theme/themeOverride28.xml" ContentType="application/vnd.openxmlformats-officedocument.themeOverr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theme/themeOverride29.xml" ContentType="application/vnd.openxmlformats-officedocument.themeOverr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theme/themeOverride30.xml" ContentType="application/vnd.openxmlformats-officedocument.themeOverr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2" r:id="rId2"/>
    <p:sldMasterId id="2147483711" r:id="rId3"/>
    <p:sldMasterId id="2147483735" r:id="rId4"/>
    <p:sldMasterId id="2147483749" r:id="rId5"/>
    <p:sldMasterId id="2147483761" r:id="rId6"/>
    <p:sldMasterId id="2147483775" r:id="rId7"/>
    <p:sldMasterId id="2147483790" r:id="rId8"/>
    <p:sldMasterId id="2147483802" r:id="rId9"/>
    <p:sldMasterId id="2147483814" r:id="rId10"/>
    <p:sldMasterId id="2147483826" r:id="rId11"/>
    <p:sldMasterId id="2147483838" r:id="rId12"/>
    <p:sldMasterId id="2147483850" r:id="rId13"/>
    <p:sldMasterId id="2147483862" r:id="rId14"/>
    <p:sldMasterId id="2147483874" r:id="rId15"/>
    <p:sldMasterId id="2147483886" r:id="rId16"/>
    <p:sldMasterId id="2147483898" r:id="rId17"/>
    <p:sldMasterId id="2147483912" r:id="rId18"/>
    <p:sldMasterId id="2147483925" r:id="rId19"/>
    <p:sldMasterId id="2147483939" r:id="rId20"/>
    <p:sldMasterId id="2147483953" r:id="rId21"/>
    <p:sldMasterId id="2147483978" r:id="rId22"/>
    <p:sldMasterId id="2147483993" r:id="rId23"/>
    <p:sldMasterId id="2147484005" r:id="rId24"/>
    <p:sldMasterId id="2147484007" r:id="rId25"/>
    <p:sldMasterId id="2147484019" r:id="rId26"/>
    <p:sldMasterId id="2147484032" r:id="rId27"/>
    <p:sldMasterId id="2147484044" r:id="rId28"/>
    <p:sldMasterId id="2147484080" r:id="rId29"/>
    <p:sldMasterId id="2147484096" r:id="rId30"/>
    <p:sldMasterId id="2147484108" r:id="rId31"/>
    <p:sldMasterId id="2147484121" r:id="rId32"/>
    <p:sldMasterId id="2147484145" r:id="rId33"/>
    <p:sldMasterId id="2147484157" r:id="rId34"/>
    <p:sldMasterId id="2147484181" r:id="rId35"/>
    <p:sldMasterId id="2147484193" r:id="rId36"/>
    <p:sldMasterId id="2147484205" r:id="rId37"/>
    <p:sldMasterId id="2147484217" r:id="rId38"/>
    <p:sldMasterId id="2147484219" r:id="rId39"/>
    <p:sldMasterId id="2147484232" r:id="rId40"/>
    <p:sldMasterId id="2147484245" r:id="rId41"/>
    <p:sldMasterId id="2147484257" r:id="rId42"/>
    <p:sldMasterId id="2147484271" r:id="rId43"/>
    <p:sldMasterId id="2147484283" r:id="rId44"/>
    <p:sldMasterId id="2147484295" r:id="rId45"/>
    <p:sldMasterId id="2147484297" r:id="rId46"/>
    <p:sldMasterId id="2147484299" r:id="rId47"/>
    <p:sldMasterId id="2147484313" r:id="rId48"/>
  </p:sldMasterIdLst>
  <p:notesMasterIdLst>
    <p:notesMasterId r:id="rId288"/>
  </p:notesMasterIdLst>
  <p:sldIdLst>
    <p:sldId id="454" r:id="rId49"/>
    <p:sldId id="455" r:id="rId50"/>
    <p:sldId id="1191" r:id="rId51"/>
    <p:sldId id="456" r:id="rId52"/>
    <p:sldId id="457" r:id="rId53"/>
    <p:sldId id="458" r:id="rId54"/>
    <p:sldId id="459" r:id="rId55"/>
    <p:sldId id="460" r:id="rId56"/>
    <p:sldId id="461" r:id="rId57"/>
    <p:sldId id="462" r:id="rId58"/>
    <p:sldId id="4150" r:id="rId59"/>
    <p:sldId id="1194" r:id="rId60"/>
    <p:sldId id="1195" r:id="rId61"/>
    <p:sldId id="1202" r:id="rId62"/>
    <p:sldId id="1200" r:id="rId63"/>
    <p:sldId id="1197" r:id="rId64"/>
    <p:sldId id="1196" r:id="rId65"/>
    <p:sldId id="1223" r:id="rId66"/>
    <p:sldId id="1205" r:id="rId67"/>
    <p:sldId id="1204" r:id="rId68"/>
    <p:sldId id="258" r:id="rId69"/>
    <p:sldId id="466" r:id="rId70"/>
    <p:sldId id="467" r:id="rId71"/>
    <p:sldId id="468" r:id="rId72"/>
    <p:sldId id="637" r:id="rId73"/>
    <p:sldId id="4151" r:id="rId74"/>
    <p:sldId id="1207" r:id="rId75"/>
    <p:sldId id="1208" r:id="rId76"/>
    <p:sldId id="1209" r:id="rId77"/>
    <p:sldId id="1210" r:id="rId78"/>
    <p:sldId id="656" r:id="rId79"/>
    <p:sldId id="647" r:id="rId80"/>
    <p:sldId id="662" r:id="rId81"/>
    <p:sldId id="481" r:id="rId82"/>
    <p:sldId id="482" r:id="rId83"/>
    <p:sldId id="486" r:id="rId84"/>
    <p:sldId id="484" r:id="rId85"/>
    <p:sldId id="488" r:id="rId86"/>
    <p:sldId id="274" r:id="rId87"/>
    <p:sldId id="276" r:id="rId88"/>
    <p:sldId id="490" r:id="rId89"/>
    <p:sldId id="489" r:id="rId90"/>
    <p:sldId id="465" r:id="rId91"/>
    <p:sldId id="709" r:id="rId92"/>
    <p:sldId id="668" r:id="rId93"/>
    <p:sldId id="669" r:id="rId94"/>
    <p:sldId id="701" r:id="rId95"/>
    <p:sldId id="700" r:id="rId96"/>
    <p:sldId id="702" r:id="rId97"/>
    <p:sldId id="703" r:id="rId98"/>
    <p:sldId id="704" r:id="rId99"/>
    <p:sldId id="705" r:id="rId100"/>
    <p:sldId id="708" r:id="rId101"/>
    <p:sldId id="706" r:id="rId102"/>
    <p:sldId id="707" r:id="rId103"/>
    <p:sldId id="587" r:id="rId104"/>
    <p:sldId id="281" r:id="rId105"/>
    <p:sldId id="282" r:id="rId106"/>
    <p:sldId id="283" r:id="rId107"/>
    <p:sldId id="284" r:id="rId108"/>
    <p:sldId id="285" r:id="rId109"/>
    <p:sldId id="286" r:id="rId110"/>
    <p:sldId id="287" r:id="rId111"/>
    <p:sldId id="288" r:id="rId112"/>
    <p:sldId id="289" r:id="rId113"/>
    <p:sldId id="290" r:id="rId114"/>
    <p:sldId id="291" r:id="rId115"/>
    <p:sldId id="292" r:id="rId116"/>
    <p:sldId id="293" r:id="rId117"/>
    <p:sldId id="301" r:id="rId118"/>
    <p:sldId id="303" r:id="rId119"/>
    <p:sldId id="5518" r:id="rId120"/>
    <p:sldId id="5595" r:id="rId121"/>
    <p:sldId id="5596" r:id="rId122"/>
    <p:sldId id="4153" r:id="rId123"/>
    <p:sldId id="312" r:id="rId124"/>
    <p:sldId id="1193" r:id="rId125"/>
    <p:sldId id="300" r:id="rId126"/>
    <p:sldId id="5594" r:id="rId127"/>
    <p:sldId id="327" r:id="rId128"/>
    <p:sldId id="313" r:id="rId129"/>
    <p:sldId id="5600" r:id="rId130"/>
    <p:sldId id="5599" r:id="rId131"/>
    <p:sldId id="4133" r:id="rId132"/>
    <p:sldId id="4134" r:id="rId133"/>
    <p:sldId id="4135" r:id="rId134"/>
    <p:sldId id="4136" r:id="rId135"/>
    <p:sldId id="294" r:id="rId136"/>
    <p:sldId id="295" r:id="rId137"/>
    <p:sldId id="296" r:id="rId138"/>
    <p:sldId id="1219" r:id="rId139"/>
    <p:sldId id="298" r:id="rId140"/>
    <p:sldId id="299" r:id="rId141"/>
    <p:sldId id="304" r:id="rId142"/>
    <p:sldId id="305" r:id="rId143"/>
    <p:sldId id="5598" r:id="rId144"/>
    <p:sldId id="308" r:id="rId145"/>
    <p:sldId id="5597" r:id="rId146"/>
    <p:sldId id="5602" r:id="rId147"/>
    <p:sldId id="1213" r:id="rId148"/>
    <p:sldId id="5593" r:id="rId149"/>
    <p:sldId id="315" r:id="rId150"/>
    <p:sldId id="316" r:id="rId151"/>
    <p:sldId id="317" r:id="rId152"/>
    <p:sldId id="318" r:id="rId153"/>
    <p:sldId id="319" r:id="rId154"/>
    <p:sldId id="320" r:id="rId155"/>
    <p:sldId id="321" r:id="rId156"/>
    <p:sldId id="322" r:id="rId157"/>
    <p:sldId id="323" r:id="rId158"/>
    <p:sldId id="324" r:id="rId159"/>
    <p:sldId id="325" r:id="rId160"/>
    <p:sldId id="326" r:id="rId161"/>
    <p:sldId id="328" r:id="rId162"/>
    <p:sldId id="494" r:id="rId163"/>
    <p:sldId id="330" r:id="rId164"/>
    <p:sldId id="302" r:id="rId165"/>
    <p:sldId id="332" r:id="rId166"/>
    <p:sldId id="333" r:id="rId167"/>
    <p:sldId id="334" r:id="rId168"/>
    <p:sldId id="335" r:id="rId169"/>
    <p:sldId id="336" r:id="rId170"/>
    <p:sldId id="337" r:id="rId171"/>
    <p:sldId id="338" r:id="rId172"/>
    <p:sldId id="339" r:id="rId173"/>
    <p:sldId id="340" r:id="rId174"/>
    <p:sldId id="341" r:id="rId175"/>
    <p:sldId id="352" r:id="rId176"/>
    <p:sldId id="342" r:id="rId177"/>
    <p:sldId id="343" r:id="rId178"/>
    <p:sldId id="443" r:id="rId179"/>
    <p:sldId id="345" r:id="rId180"/>
    <p:sldId id="346" r:id="rId181"/>
    <p:sldId id="347" r:id="rId182"/>
    <p:sldId id="348" r:id="rId183"/>
    <p:sldId id="349" r:id="rId184"/>
    <p:sldId id="350" r:id="rId185"/>
    <p:sldId id="351" r:id="rId186"/>
    <p:sldId id="353" r:id="rId187"/>
    <p:sldId id="354" r:id="rId188"/>
    <p:sldId id="355" r:id="rId189"/>
    <p:sldId id="356" r:id="rId190"/>
    <p:sldId id="357" r:id="rId191"/>
    <p:sldId id="358" r:id="rId192"/>
    <p:sldId id="359" r:id="rId193"/>
    <p:sldId id="360" r:id="rId194"/>
    <p:sldId id="361" r:id="rId195"/>
    <p:sldId id="362" r:id="rId196"/>
    <p:sldId id="363" r:id="rId197"/>
    <p:sldId id="364" r:id="rId198"/>
    <p:sldId id="365" r:id="rId199"/>
    <p:sldId id="366" r:id="rId200"/>
    <p:sldId id="367" r:id="rId201"/>
    <p:sldId id="368" r:id="rId202"/>
    <p:sldId id="369" r:id="rId203"/>
    <p:sldId id="370" r:id="rId204"/>
    <p:sldId id="371" r:id="rId205"/>
    <p:sldId id="372" r:id="rId206"/>
    <p:sldId id="373" r:id="rId207"/>
    <p:sldId id="374" r:id="rId208"/>
    <p:sldId id="375" r:id="rId209"/>
    <p:sldId id="376" r:id="rId210"/>
    <p:sldId id="377" r:id="rId211"/>
    <p:sldId id="378" r:id="rId212"/>
    <p:sldId id="379" r:id="rId213"/>
    <p:sldId id="380" r:id="rId214"/>
    <p:sldId id="381" r:id="rId215"/>
    <p:sldId id="382" r:id="rId216"/>
    <p:sldId id="383" r:id="rId217"/>
    <p:sldId id="5516" r:id="rId218"/>
    <p:sldId id="385" r:id="rId219"/>
    <p:sldId id="386" r:id="rId220"/>
    <p:sldId id="387" r:id="rId221"/>
    <p:sldId id="388" r:id="rId222"/>
    <p:sldId id="389" r:id="rId223"/>
    <p:sldId id="390" r:id="rId224"/>
    <p:sldId id="5588" r:id="rId225"/>
    <p:sldId id="392" r:id="rId226"/>
    <p:sldId id="393" r:id="rId227"/>
    <p:sldId id="394" r:id="rId228"/>
    <p:sldId id="1218" r:id="rId229"/>
    <p:sldId id="396" r:id="rId230"/>
    <p:sldId id="651" r:id="rId231"/>
    <p:sldId id="5589" r:id="rId232"/>
    <p:sldId id="1215" r:id="rId233"/>
    <p:sldId id="397" r:id="rId234"/>
    <p:sldId id="398" r:id="rId235"/>
    <p:sldId id="399" r:id="rId236"/>
    <p:sldId id="400" r:id="rId237"/>
    <p:sldId id="401" r:id="rId238"/>
    <p:sldId id="402" r:id="rId239"/>
    <p:sldId id="403" r:id="rId240"/>
    <p:sldId id="4137" r:id="rId241"/>
    <p:sldId id="1222" r:id="rId242"/>
    <p:sldId id="405" r:id="rId243"/>
    <p:sldId id="406" r:id="rId244"/>
    <p:sldId id="407" r:id="rId245"/>
    <p:sldId id="408" r:id="rId246"/>
    <p:sldId id="409" r:id="rId247"/>
    <p:sldId id="410" r:id="rId248"/>
    <p:sldId id="4148" r:id="rId249"/>
    <p:sldId id="4149" r:id="rId250"/>
    <p:sldId id="412" r:id="rId251"/>
    <p:sldId id="1221" r:id="rId252"/>
    <p:sldId id="414" r:id="rId253"/>
    <p:sldId id="415" r:id="rId254"/>
    <p:sldId id="416" r:id="rId255"/>
    <p:sldId id="417" r:id="rId256"/>
    <p:sldId id="418" r:id="rId257"/>
    <p:sldId id="419" r:id="rId258"/>
    <p:sldId id="420" r:id="rId259"/>
    <p:sldId id="421" r:id="rId260"/>
    <p:sldId id="422" r:id="rId261"/>
    <p:sldId id="447" r:id="rId262"/>
    <p:sldId id="1220" r:id="rId263"/>
    <p:sldId id="423" r:id="rId264"/>
    <p:sldId id="424" r:id="rId265"/>
    <p:sldId id="425" r:id="rId266"/>
    <p:sldId id="448" r:id="rId267"/>
    <p:sldId id="491" r:id="rId268"/>
    <p:sldId id="426" r:id="rId269"/>
    <p:sldId id="5517" r:id="rId270"/>
    <p:sldId id="428" r:id="rId271"/>
    <p:sldId id="429" r:id="rId272"/>
    <p:sldId id="430" r:id="rId273"/>
    <p:sldId id="653" r:id="rId274"/>
    <p:sldId id="432" r:id="rId275"/>
    <p:sldId id="437" r:id="rId276"/>
    <p:sldId id="439" r:id="rId277"/>
    <p:sldId id="5590" r:id="rId278"/>
    <p:sldId id="492" r:id="rId279"/>
    <p:sldId id="5601" r:id="rId280"/>
    <p:sldId id="435" r:id="rId281"/>
    <p:sldId id="436" r:id="rId282"/>
    <p:sldId id="1214" r:id="rId283"/>
    <p:sldId id="441" r:id="rId284"/>
    <p:sldId id="442" r:id="rId285"/>
    <p:sldId id="496" r:id="rId286"/>
    <p:sldId id="497" r:id="rId287"/>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DB297CC6-BEF8-C84E-8FDE-DD78D5217282}">
          <p14:sldIdLst>
            <p14:sldId id="454"/>
            <p14:sldId id="455"/>
            <p14:sldId id="1191"/>
            <p14:sldId id="456"/>
            <p14:sldId id="457"/>
            <p14:sldId id="458"/>
            <p14:sldId id="459"/>
            <p14:sldId id="460"/>
            <p14:sldId id="461"/>
            <p14:sldId id="462"/>
            <p14:sldId id="4150"/>
            <p14:sldId id="1194"/>
            <p14:sldId id="1195"/>
            <p14:sldId id="1202"/>
            <p14:sldId id="1200"/>
            <p14:sldId id="1197"/>
            <p14:sldId id="1196"/>
            <p14:sldId id="1223"/>
            <p14:sldId id="1205"/>
            <p14:sldId id="1204"/>
          </p14:sldIdLst>
        </p14:section>
        <p14:section name="Introduction" id="{FCCF3B64-5BFF-0E41-9C07-6C95ECE63A14}">
          <p14:sldIdLst>
            <p14:sldId id="258"/>
            <p14:sldId id="466"/>
            <p14:sldId id="467"/>
            <p14:sldId id="468"/>
            <p14:sldId id="637"/>
            <p14:sldId id="4151"/>
            <p14:sldId id="1207"/>
            <p14:sldId id="1208"/>
            <p14:sldId id="1209"/>
            <p14:sldId id="1210"/>
            <p14:sldId id="656"/>
            <p14:sldId id="647"/>
            <p14:sldId id="662"/>
            <p14:sldId id="481"/>
            <p14:sldId id="482"/>
            <p14:sldId id="486"/>
            <p14:sldId id="484"/>
            <p14:sldId id="488"/>
            <p14:sldId id="274"/>
            <p14:sldId id="276"/>
            <p14:sldId id="490"/>
            <p14:sldId id="489"/>
            <p14:sldId id="465"/>
            <p14:sldId id="709"/>
            <p14:sldId id="668"/>
            <p14:sldId id="669"/>
            <p14:sldId id="701"/>
            <p14:sldId id="700"/>
            <p14:sldId id="702"/>
            <p14:sldId id="703"/>
            <p14:sldId id="704"/>
            <p14:sldId id="705"/>
            <p14:sldId id="708"/>
            <p14:sldId id="706"/>
            <p14:sldId id="707"/>
            <p14:sldId id="587"/>
            <p14:sldId id="281"/>
            <p14:sldId id="282"/>
            <p14:sldId id="283"/>
            <p14:sldId id="284"/>
            <p14:sldId id="285"/>
            <p14:sldId id="286"/>
            <p14:sldId id="287"/>
            <p14:sldId id="288"/>
            <p14:sldId id="289"/>
            <p14:sldId id="290"/>
            <p14:sldId id="291"/>
            <p14:sldId id="292"/>
            <p14:sldId id="293"/>
            <p14:sldId id="301"/>
            <p14:sldId id="303"/>
            <p14:sldId id="5518"/>
          </p14:sldIdLst>
        </p14:section>
        <p14:section name="Sermon" id="{69BCC714-1481-4843-B030-6C3A81960BC6}">
          <p14:sldIdLst>
            <p14:sldId id="5595"/>
            <p14:sldId id="5596"/>
            <p14:sldId id="4153"/>
            <p14:sldId id="312"/>
            <p14:sldId id="1193"/>
            <p14:sldId id="300"/>
            <p14:sldId id="5594"/>
            <p14:sldId id="327"/>
            <p14:sldId id="313"/>
            <p14:sldId id="5600"/>
            <p14:sldId id="5599"/>
            <p14:sldId id="4133"/>
            <p14:sldId id="4134"/>
            <p14:sldId id="4135"/>
            <p14:sldId id="4136"/>
            <p14:sldId id="294"/>
            <p14:sldId id="295"/>
            <p14:sldId id="296"/>
            <p14:sldId id="1219"/>
            <p14:sldId id="298"/>
            <p14:sldId id="299"/>
            <p14:sldId id="304"/>
            <p14:sldId id="305"/>
            <p14:sldId id="5598"/>
            <p14:sldId id="308"/>
            <p14:sldId id="5597"/>
            <p14:sldId id="5602"/>
            <p14:sldId id="1213"/>
            <p14:sldId id="5593"/>
            <p14:sldId id="315"/>
            <p14:sldId id="316"/>
            <p14:sldId id="317"/>
            <p14:sldId id="318"/>
            <p14:sldId id="319"/>
            <p14:sldId id="320"/>
            <p14:sldId id="321"/>
            <p14:sldId id="322"/>
            <p14:sldId id="323"/>
            <p14:sldId id="324"/>
            <p14:sldId id="325"/>
            <p14:sldId id="326"/>
            <p14:sldId id="328"/>
            <p14:sldId id="494"/>
            <p14:sldId id="330"/>
            <p14:sldId id="302"/>
            <p14:sldId id="332"/>
            <p14:sldId id="333"/>
            <p14:sldId id="334"/>
            <p14:sldId id="335"/>
            <p14:sldId id="336"/>
            <p14:sldId id="337"/>
            <p14:sldId id="338"/>
            <p14:sldId id="339"/>
            <p14:sldId id="340"/>
            <p14:sldId id="341"/>
            <p14:sldId id="352"/>
            <p14:sldId id="342"/>
            <p14:sldId id="343"/>
            <p14:sldId id="443"/>
            <p14:sldId id="345"/>
            <p14:sldId id="346"/>
            <p14:sldId id="347"/>
            <p14:sldId id="348"/>
            <p14:sldId id="349"/>
            <p14:sldId id="350"/>
            <p14:sldId id="351"/>
            <p14:sldId id="353"/>
            <p14:sldId id="354"/>
            <p14:sldId id="355"/>
            <p14:sldId id="356"/>
            <p14:sldId id="357"/>
            <p14:sldId id="358"/>
            <p14:sldId id="359"/>
            <p14:sldId id="360"/>
            <p14:sldId id="361"/>
            <p14:sldId id="362"/>
            <p14:sldId id="363"/>
            <p14:sldId id="364"/>
            <p14:sldId id="365"/>
            <p14:sldId id="366"/>
            <p14:sldId id="367"/>
            <p14:sldId id="368"/>
            <p14:sldId id="369"/>
            <p14:sldId id="370"/>
            <p14:sldId id="371"/>
            <p14:sldId id="372"/>
            <p14:sldId id="373"/>
            <p14:sldId id="374"/>
            <p14:sldId id="375"/>
            <p14:sldId id="376"/>
            <p14:sldId id="377"/>
            <p14:sldId id="378"/>
            <p14:sldId id="379"/>
            <p14:sldId id="380"/>
            <p14:sldId id="381"/>
            <p14:sldId id="382"/>
            <p14:sldId id="383"/>
            <p14:sldId id="5516"/>
            <p14:sldId id="385"/>
            <p14:sldId id="386"/>
            <p14:sldId id="387"/>
            <p14:sldId id="388"/>
            <p14:sldId id="389"/>
            <p14:sldId id="390"/>
            <p14:sldId id="5588"/>
            <p14:sldId id="392"/>
            <p14:sldId id="393"/>
            <p14:sldId id="394"/>
            <p14:sldId id="1218"/>
            <p14:sldId id="396"/>
          </p14:sldIdLst>
        </p14:section>
        <p14:section name="Chapter 1" id="{0A1E6185-9595-5F49-A743-AA4B6913FAE7}">
          <p14:sldIdLst>
            <p14:sldId id="651"/>
            <p14:sldId id="5589"/>
            <p14:sldId id="1215"/>
            <p14:sldId id="397"/>
            <p14:sldId id="398"/>
            <p14:sldId id="399"/>
            <p14:sldId id="400"/>
            <p14:sldId id="401"/>
            <p14:sldId id="402"/>
            <p14:sldId id="403"/>
            <p14:sldId id="4137"/>
            <p14:sldId id="1222"/>
            <p14:sldId id="405"/>
            <p14:sldId id="406"/>
            <p14:sldId id="407"/>
            <p14:sldId id="408"/>
            <p14:sldId id="409"/>
            <p14:sldId id="410"/>
            <p14:sldId id="4148"/>
            <p14:sldId id="4149"/>
            <p14:sldId id="412"/>
            <p14:sldId id="1221"/>
            <p14:sldId id="414"/>
            <p14:sldId id="415"/>
            <p14:sldId id="416"/>
            <p14:sldId id="417"/>
            <p14:sldId id="418"/>
            <p14:sldId id="419"/>
            <p14:sldId id="420"/>
            <p14:sldId id="421"/>
            <p14:sldId id="422"/>
            <p14:sldId id="447"/>
            <p14:sldId id="1220"/>
            <p14:sldId id="423"/>
            <p14:sldId id="424"/>
            <p14:sldId id="425"/>
            <p14:sldId id="448"/>
            <p14:sldId id="491"/>
            <p14:sldId id="426"/>
            <p14:sldId id="5517"/>
            <p14:sldId id="428"/>
            <p14:sldId id="429"/>
            <p14:sldId id="430"/>
            <p14:sldId id="653"/>
            <p14:sldId id="432"/>
            <p14:sldId id="437"/>
            <p14:sldId id="439"/>
          </p14:sldIdLst>
        </p14:section>
        <p14:section name="Conclusion" id="{096A3064-55CE-754B-A316-3E73D926F683}">
          <p14:sldIdLst>
            <p14:sldId id="5590"/>
            <p14:sldId id="492"/>
            <p14:sldId id="5601"/>
            <p14:sldId id="435"/>
            <p14:sldId id="436"/>
            <p14:sldId id="1214"/>
            <p14:sldId id="441"/>
            <p14:sldId id="442"/>
          </p14:sldIdLst>
        </p14:section>
        <p14:section name="Supplements" id="{FF717A17-2ADE-9C4A-B48C-BF125E1054C0}">
          <p14:sldIdLst>
            <p14:sldId id="496"/>
            <p14:sldId id="49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973D1"/>
    <a:srgbClr val="470946"/>
    <a:srgbClr val="210121"/>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7628" autoAdjust="0"/>
    <p:restoredTop sz="53279" autoAdjust="0"/>
  </p:normalViewPr>
  <p:slideViewPr>
    <p:cSldViewPr snapToGrid="0" snapToObjects="1">
      <p:cViewPr varScale="1">
        <p:scale>
          <a:sx n="76" d="100"/>
          <a:sy n="76" d="100"/>
        </p:scale>
        <p:origin x="216" y="336"/>
      </p:cViewPr>
      <p:guideLst>
        <p:guide orient="horz" pos="2160"/>
        <p:guide pos="2880"/>
      </p:guideLst>
    </p:cSldViewPr>
  </p:slideViewPr>
  <p:outlineViewPr>
    <p:cViewPr>
      <p:scale>
        <a:sx n="33" d="100"/>
        <a:sy n="33" d="100"/>
      </p:scale>
      <p:origin x="0" y="3904"/>
    </p:cViewPr>
  </p:outlineViewPr>
  <p:notesTextViewPr>
    <p:cViewPr>
      <p:scale>
        <a:sx n="165" d="100"/>
        <a:sy n="165" d="100"/>
      </p:scale>
      <p:origin x="0" y="0"/>
    </p:cViewPr>
  </p:notesTextViewPr>
  <p:sorterViewPr>
    <p:cViewPr varScale="1">
      <p:scale>
        <a:sx n="50" d="100"/>
        <a:sy n="50" d="100"/>
      </p:scale>
      <p:origin x="0" y="17952"/>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9.xml"/><Relationship Id="rId21" Type="http://schemas.openxmlformats.org/officeDocument/2006/relationships/slideMaster" Target="slideMasters/slideMaster21.xml"/><Relationship Id="rId63" Type="http://schemas.openxmlformats.org/officeDocument/2006/relationships/slide" Target="slides/slide15.xml"/><Relationship Id="rId159" Type="http://schemas.openxmlformats.org/officeDocument/2006/relationships/slide" Target="slides/slide111.xml"/><Relationship Id="rId170" Type="http://schemas.openxmlformats.org/officeDocument/2006/relationships/slide" Target="slides/slide122.xml"/><Relationship Id="rId226" Type="http://schemas.openxmlformats.org/officeDocument/2006/relationships/slide" Target="slides/slide178.xml"/><Relationship Id="rId268" Type="http://schemas.openxmlformats.org/officeDocument/2006/relationships/slide" Target="slides/slide220.xml"/><Relationship Id="rId32" Type="http://schemas.openxmlformats.org/officeDocument/2006/relationships/slideMaster" Target="slideMasters/slideMaster32.xml"/><Relationship Id="rId74" Type="http://schemas.openxmlformats.org/officeDocument/2006/relationships/slide" Target="slides/slide26.xml"/><Relationship Id="rId128" Type="http://schemas.openxmlformats.org/officeDocument/2006/relationships/slide" Target="slides/slide80.xml"/><Relationship Id="rId5" Type="http://schemas.openxmlformats.org/officeDocument/2006/relationships/slideMaster" Target="slideMasters/slideMaster5.xml"/><Relationship Id="rId181" Type="http://schemas.openxmlformats.org/officeDocument/2006/relationships/slide" Target="slides/slide133.xml"/><Relationship Id="rId237" Type="http://schemas.openxmlformats.org/officeDocument/2006/relationships/slide" Target="slides/slide189.xml"/><Relationship Id="rId279" Type="http://schemas.openxmlformats.org/officeDocument/2006/relationships/slide" Target="slides/slide231.xml"/><Relationship Id="rId43" Type="http://schemas.openxmlformats.org/officeDocument/2006/relationships/slideMaster" Target="slideMasters/slideMaster43.xml"/><Relationship Id="rId139" Type="http://schemas.openxmlformats.org/officeDocument/2006/relationships/slide" Target="slides/slide91.xml"/><Relationship Id="rId290" Type="http://schemas.openxmlformats.org/officeDocument/2006/relationships/viewProps" Target="viewProps.xml"/><Relationship Id="rId85" Type="http://schemas.openxmlformats.org/officeDocument/2006/relationships/slide" Target="slides/slide37.xml"/><Relationship Id="rId150" Type="http://schemas.openxmlformats.org/officeDocument/2006/relationships/slide" Target="slides/slide102.xml"/><Relationship Id="rId192" Type="http://schemas.openxmlformats.org/officeDocument/2006/relationships/slide" Target="slides/slide144.xml"/><Relationship Id="rId206" Type="http://schemas.openxmlformats.org/officeDocument/2006/relationships/slide" Target="slides/slide158.xml"/><Relationship Id="rId248" Type="http://schemas.openxmlformats.org/officeDocument/2006/relationships/slide" Target="slides/slide200.xml"/><Relationship Id="rId269" Type="http://schemas.openxmlformats.org/officeDocument/2006/relationships/slide" Target="slides/slide221.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60.xml"/><Relationship Id="rId129" Type="http://schemas.openxmlformats.org/officeDocument/2006/relationships/slide" Target="slides/slide81.xml"/><Relationship Id="rId280" Type="http://schemas.openxmlformats.org/officeDocument/2006/relationships/slide" Target="slides/slide232.xml"/><Relationship Id="rId54" Type="http://schemas.openxmlformats.org/officeDocument/2006/relationships/slide" Target="slides/slide6.xml"/><Relationship Id="rId75" Type="http://schemas.openxmlformats.org/officeDocument/2006/relationships/slide" Target="slides/slide27.xml"/><Relationship Id="rId96" Type="http://schemas.openxmlformats.org/officeDocument/2006/relationships/slide" Target="slides/slide48.xml"/><Relationship Id="rId140" Type="http://schemas.openxmlformats.org/officeDocument/2006/relationships/slide" Target="slides/slide92.xml"/><Relationship Id="rId161" Type="http://schemas.openxmlformats.org/officeDocument/2006/relationships/slide" Target="slides/slide113.xml"/><Relationship Id="rId182" Type="http://schemas.openxmlformats.org/officeDocument/2006/relationships/slide" Target="slides/slide134.xml"/><Relationship Id="rId217" Type="http://schemas.openxmlformats.org/officeDocument/2006/relationships/slide" Target="slides/slide169.xml"/><Relationship Id="rId6" Type="http://schemas.openxmlformats.org/officeDocument/2006/relationships/slideMaster" Target="slideMasters/slideMaster6.xml"/><Relationship Id="rId238" Type="http://schemas.openxmlformats.org/officeDocument/2006/relationships/slide" Target="slides/slide190.xml"/><Relationship Id="rId259" Type="http://schemas.openxmlformats.org/officeDocument/2006/relationships/slide" Target="slides/slide211.xml"/><Relationship Id="rId23" Type="http://schemas.openxmlformats.org/officeDocument/2006/relationships/slideMaster" Target="slideMasters/slideMaster23.xml"/><Relationship Id="rId119" Type="http://schemas.openxmlformats.org/officeDocument/2006/relationships/slide" Target="slides/slide71.xml"/><Relationship Id="rId270" Type="http://schemas.openxmlformats.org/officeDocument/2006/relationships/slide" Target="slides/slide222.xml"/><Relationship Id="rId291" Type="http://schemas.openxmlformats.org/officeDocument/2006/relationships/theme" Target="theme/theme1.xml"/><Relationship Id="rId44" Type="http://schemas.openxmlformats.org/officeDocument/2006/relationships/slideMaster" Target="slideMasters/slideMaster44.xml"/><Relationship Id="rId65" Type="http://schemas.openxmlformats.org/officeDocument/2006/relationships/slide" Target="slides/slide17.xml"/><Relationship Id="rId86" Type="http://schemas.openxmlformats.org/officeDocument/2006/relationships/slide" Target="slides/slide38.xml"/><Relationship Id="rId130" Type="http://schemas.openxmlformats.org/officeDocument/2006/relationships/slide" Target="slides/slide82.xml"/><Relationship Id="rId151" Type="http://schemas.openxmlformats.org/officeDocument/2006/relationships/slide" Target="slides/slide103.xml"/><Relationship Id="rId172" Type="http://schemas.openxmlformats.org/officeDocument/2006/relationships/slide" Target="slides/slide124.xml"/><Relationship Id="rId193" Type="http://schemas.openxmlformats.org/officeDocument/2006/relationships/slide" Target="slides/slide145.xml"/><Relationship Id="rId207" Type="http://schemas.openxmlformats.org/officeDocument/2006/relationships/slide" Target="slides/slide159.xml"/><Relationship Id="rId228" Type="http://schemas.openxmlformats.org/officeDocument/2006/relationships/slide" Target="slides/slide180.xml"/><Relationship Id="rId249" Type="http://schemas.openxmlformats.org/officeDocument/2006/relationships/slide" Target="slides/slide201.xml"/><Relationship Id="rId13" Type="http://schemas.openxmlformats.org/officeDocument/2006/relationships/slideMaster" Target="slideMasters/slideMaster13.xml"/><Relationship Id="rId109" Type="http://schemas.openxmlformats.org/officeDocument/2006/relationships/slide" Target="slides/slide61.xml"/><Relationship Id="rId260" Type="http://schemas.openxmlformats.org/officeDocument/2006/relationships/slide" Target="slides/slide212.xml"/><Relationship Id="rId281" Type="http://schemas.openxmlformats.org/officeDocument/2006/relationships/slide" Target="slides/slide233.xml"/><Relationship Id="rId34" Type="http://schemas.openxmlformats.org/officeDocument/2006/relationships/slideMaster" Target="slideMasters/slideMaster34.xml"/><Relationship Id="rId55" Type="http://schemas.openxmlformats.org/officeDocument/2006/relationships/slide" Target="slides/slide7.xml"/><Relationship Id="rId76" Type="http://schemas.openxmlformats.org/officeDocument/2006/relationships/slide" Target="slides/slide28.xml"/><Relationship Id="rId97" Type="http://schemas.openxmlformats.org/officeDocument/2006/relationships/slide" Target="slides/slide49.xml"/><Relationship Id="rId120" Type="http://schemas.openxmlformats.org/officeDocument/2006/relationships/slide" Target="slides/slide72.xml"/><Relationship Id="rId141" Type="http://schemas.openxmlformats.org/officeDocument/2006/relationships/slide" Target="slides/slide93.xml"/><Relationship Id="rId7" Type="http://schemas.openxmlformats.org/officeDocument/2006/relationships/slideMaster" Target="slideMasters/slideMaster7.xml"/><Relationship Id="rId162" Type="http://schemas.openxmlformats.org/officeDocument/2006/relationships/slide" Target="slides/slide114.xml"/><Relationship Id="rId183" Type="http://schemas.openxmlformats.org/officeDocument/2006/relationships/slide" Target="slides/slide135.xml"/><Relationship Id="rId218" Type="http://schemas.openxmlformats.org/officeDocument/2006/relationships/slide" Target="slides/slide170.xml"/><Relationship Id="rId239" Type="http://schemas.openxmlformats.org/officeDocument/2006/relationships/slide" Target="slides/slide191.xml"/><Relationship Id="rId250" Type="http://schemas.openxmlformats.org/officeDocument/2006/relationships/slide" Target="slides/slide202.xml"/><Relationship Id="rId271" Type="http://schemas.openxmlformats.org/officeDocument/2006/relationships/slide" Target="slides/slide223.xml"/><Relationship Id="rId292" Type="http://schemas.openxmlformats.org/officeDocument/2006/relationships/tableStyles" Target="tableStyles.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18.xml"/><Relationship Id="rId87" Type="http://schemas.openxmlformats.org/officeDocument/2006/relationships/slide" Target="slides/slide39.xml"/><Relationship Id="rId110" Type="http://schemas.openxmlformats.org/officeDocument/2006/relationships/slide" Target="slides/slide62.xml"/><Relationship Id="rId131" Type="http://schemas.openxmlformats.org/officeDocument/2006/relationships/slide" Target="slides/slide83.xml"/><Relationship Id="rId152" Type="http://schemas.openxmlformats.org/officeDocument/2006/relationships/slide" Target="slides/slide104.xml"/><Relationship Id="rId173" Type="http://schemas.openxmlformats.org/officeDocument/2006/relationships/slide" Target="slides/slide125.xml"/><Relationship Id="rId194" Type="http://schemas.openxmlformats.org/officeDocument/2006/relationships/slide" Target="slides/slide146.xml"/><Relationship Id="rId208" Type="http://schemas.openxmlformats.org/officeDocument/2006/relationships/slide" Target="slides/slide160.xml"/><Relationship Id="rId229" Type="http://schemas.openxmlformats.org/officeDocument/2006/relationships/slide" Target="slides/slide181.xml"/><Relationship Id="rId240" Type="http://schemas.openxmlformats.org/officeDocument/2006/relationships/slide" Target="slides/slide192.xml"/><Relationship Id="rId261" Type="http://schemas.openxmlformats.org/officeDocument/2006/relationships/slide" Target="slides/slide213.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8.xml"/><Relationship Id="rId77" Type="http://schemas.openxmlformats.org/officeDocument/2006/relationships/slide" Target="slides/slide29.xml"/><Relationship Id="rId100" Type="http://schemas.openxmlformats.org/officeDocument/2006/relationships/slide" Target="slides/slide52.xml"/><Relationship Id="rId282" Type="http://schemas.openxmlformats.org/officeDocument/2006/relationships/slide" Target="slides/slide234.xml"/><Relationship Id="rId8" Type="http://schemas.openxmlformats.org/officeDocument/2006/relationships/slideMaster" Target="slideMasters/slideMaster8.xml"/><Relationship Id="rId98" Type="http://schemas.openxmlformats.org/officeDocument/2006/relationships/slide" Target="slides/slide50.xml"/><Relationship Id="rId121" Type="http://schemas.openxmlformats.org/officeDocument/2006/relationships/slide" Target="slides/slide73.xml"/><Relationship Id="rId142" Type="http://schemas.openxmlformats.org/officeDocument/2006/relationships/slide" Target="slides/slide94.xml"/><Relationship Id="rId163" Type="http://schemas.openxmlformats.org/officeDocument/2006/relationships/slide" Target="slides/slide115.xml"/><Relationship Id="rId184" Type="http://schemas.openxmlformats.org/officeDocument/2006/relationships/slide" Target="slides/slide136.xml"/><Relationship Id="rId219" Type="http://schemas.openxmlformats.org/officeDocument/2006/relationships/slide" Target="slides/slide171.xml"/><Relationship Id="rId230" Type="http://schemas.openxmlformats.org/officeDocument/2006/relationships/slide" Target="slides/slide182.xml"/><Relationship Id="rId251" Type="http://schemas.openxmlformats.org/officeDocument/2006/relationships/slide" Target="slides/slide20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9.xml"/><Relationship Id="rId272" Type="http://schemas.openxmlformats.org/officeDocument/2006/relationships/slide" Target="slides/slide224.xml"/><Relationship Id="rId88" Type="http://schemas.openxmlformats.org/officeDocument/2006/relationships/slide" Target="slides/slide40.xml"/><Relationship Id="rId111" Type="http://schemas.openxmlformats.org/officeDocument/2006/relationships/slide" Target="slides/slide63.xml"/><Relationship Id="rId132" Type="http://schemas.openxmlformats.org/officeDocument/2006/relationships/slide" Target="slides/slide84.xml"/><Relationship Id="rId153" Type="http://schemas.openxmlformats.org/officeDocument/2006/relationships/slide" Target="slides/slide105.xml"/><Relationship Id="rId174" Type="http://schemas.openxmlformats.org/officeDocument/2006/relationships/slide" Target="slides/slide126.xml"/><Relationship Id="rId195" Type="http://schemas.openxmlformats.org/officeDocument/2006/relationships/slide" Target="slides/slide147.xml"/><Relationship Id="rId209" Type="http://schemas.openxmlformats.org/officeDocument/2006/relationships/slide" Target="slides/slide161.xml"/><Relationship Id="rId220" Type="http://schemas.openxmlformats.org/officeDocument/2006/relationships/slide" Target="slides/slide172.xml"/><Relationship Id="rId241" Type="http://schemas.openxmlformats.org/officeDocument/2006/relationships/slide" Target="slides/slide193.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9.xml"/><Relationship Id="rId262" Type="http://schemas.openxmlformats.org/officeDocument/2006/relationships/slide" Target="slides/slide214.xml"/><Relationship Id="rId283" Type="http://schemas.openxmlformats.org/officeDocument/2006/relationships/slide" Target="slides/slide235.xml"/><Relationship Id="rId78" Type="http://schemas.openxmlformats.org/officeDocument/2006/relationships/slide" Target="slides/slide30.xml"/><Relationship Id="rId99" Type="http://schemas.openxmlformats.org/officeDocument/2006/relationships/slide" Target="slides/slide51.xml"/><Relationship Id="rId101" Type="http://schemas.openxmlformats.org/officeDocument/2006/relationships/slide" Target="slides/slide53.xml"/><Relationship Id="rId122" Type="http://schemas.openxmlformats.org/officeDocument/2006/relationships/slide" Target="slides/slide74.xml"/><Relationship Id="rId143" Type="http://schemas.openxmlformats.org/officeDocument/2006/relationships/slide" Target="slides/slide95.xml"/><Relationship Id="rId164" Type="http://schemas.openxmlformats.org/officeDocument/2006/relationships/slide" Target="slides/slide116.xml"/><Relationship Id="rId185" Type="http://schemas.openxmlformats.org/officeDocument/2006/relationships/slide" Target="slides/slide137.xml"/><Relationship Id="rId9" Type="http://schemas.openxmlformats.org/officeDocument/2006/relationships/slideMaster" Target="slideMasters/slideMaster9.xml"/><Relationship Id="rId210" Type="http://schemas.openxmlformats.org/officeDocument/2006/relationships/slide" Target="slides/slide162.xml"/><Relationship Id="rId26" Type="http://schemas.openxmlformats.org/officeDocument/2006/relationships/slideMaster" Target="slideMasters/slideMaster26.xml"/><Relationship Id="rId231" Type="http://schemas.openxmlformats.org/officeDocument/2006/relationships/slide" Target="slides/slide183.xml"/><Relationship Id="rId252" Type="http://schemas.openxmlformats.org/officeDocument/2006/relationships/slide" Target="slides/slide204.xml"/><Relationship Id="rId273" Type="http://schemas.openxmlformats.org/officeDocument/2006/relationships/slide" Target="slides/slide225.xml"/><Relationship Id="rId47" Type="http://schemas.openxmlformats.org/officeDocument/2006/relationships/slideMaster" Target="slideMasters/slideMaster47.xml"/><Relationship Id="rId68" Type="http://schemas.openxmlformats.org/officeDocument/2006/relationships/slide" Target="slides/slide20.xml"/><Relationship Id="rId89" Type="http://schemas.openxmlformats.org/officeDocument/2006/relationships/slide" Target="slides/slide41.xml"/><Relationship Id="rId112" Type="http://schemas.openxmlformats.org/officeDocument/2006/relationships/slide" Target="slides/slide64.xml"/><Relationship Id="rId133" Type="http://schemas.openxmlformats.org/officeDocument/2006/relationships/slide" Target="slides/slide85.xml"/><Relationship Id="rId154" Type="http://schemas.openxmlformats.org/officeDocument/2006/relationships/slide" Target="slides/slide106.xml"/><Relationship Id="rId175" Type="http://schemas.openxmlformats.org/officeDocument/2006/relationships/slide" Target="slides/slide127.xml"/><Relationship Id="rId196" Type="http://schemas.openxmlformats.org/officeDocument/2006/relationships/slide" Target="slides/slide148.xml"/><Relationship Id="rId200" Type="http://schemas.openxmlformats.org/officeDocument/2006/relationships/slide" Target="slides/slide152.xml"/><Relationship Id="rId16" Type="http://schemas.openxmlformats.org/officeDocument/2006/relationships/slideMaster" Target="slideMasters/slideMaster16.xml"/><Relationship Id="rId221" Type="http://schemas.openxmlformats.org/officeDocument/2006/relationships/slide" Target="slides/slide173.xml"/><Relationship Id="rId242" Type="http://schemas.openxmlformats.org/officeDocument/2006/relationships/slide" Target="slides/slide194.xml"/><Relationship Id="rId263" Type="http://schemas.openxmlformats.org/officeDocument/2006/relationships/slide" Target="slides/slide215.xml"/><Relationship Id="rId284" Type="http://schemas.openxmlformats.org/officeDocument/2006/relationships/slide" Target="slides/slide236.xml"/><Relationship Id="rId37" Type="http://schemas.openxmlformats.org/officeDocument/2006/relationships/slideMaster" Target="slideMasters/slideMaster37.xml"/><Relationship Id="rId58" Type="http://schemas.openxmlformats.org/officeDocument/2006/relationships/slide" Target="slides/slide10.xml"/><Relationship Id="rId79" Type="http://schemas.openxmlformats.org/officeDocument/2006/relationships/slide" Target="slides/slide31.xml"/><Relationship Id="rId102" Type="http://schemas.openxmlformats.org/officeDocument/2006/relationships/slide" Target="slides/slide54.xml"/><Relationship Id="rId123" Type="http://schemas.openxmlformats.org/officeDocument/2006/relationships/slide" Target="slides/slide75.xml"/><Relationship Id="rId144" Type="http://schemas.openxmlformats.org/officeDocument/2006/relationships/slide" Target="slides/slide96.xml"/><Relationship Id="rId90" Type="http://schemas.openxmlformats.org/officeDocument/2006/relationships/slide" Target="slides/slide42.xml"/><Relationship Id="rId165" Type="http://schemas.openxmlformats.org/officeDocument/2006/relationships/slide" Target="slides/slide117.xml"/><Relationship Id="rId186" Type="http://schemas.openxmlformats.org/officeDocument/2006/relationships/slide" Target="slides/slide138.xml"/><Relationship Id="rId211" Type="http://schemas.openxmlformats.org/officeDocument/2006/relationships/slide" Target="slides/slide163.xml"/><Relationship Id="rId232" Type="http://schemas.openxmlformats.org/officeDocument/2006/relationships/slide" Target="slides/slide184.xml"/><Relationship Id="rId253" Type="http://schemas.openxmlformats.org/officeDocument/2006/relationships/slide" Target="slides/slide205.xml"/><Relationship Id="rId274" Type="http://schemas.openxmlformats.org/officeDocument/2006/relationships/slide" Target="slides/slide226.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21.xml"/><Relationship Id="rId113" Type="http://schemas.openxmlformats.org/officeDocument/2006/relationships/slide" Target="slides/slide65.xml"/><Relationship Id="rId134" Type="http://schemas.openxmlformats.org/officeDocument/2006/relationships/slide" Target="slides/slide86.xml"/><Relationship Id="rId80" Type="http://schemas.openxmlformats.org/officeDocument/2006/relationships/slide" Target="slides/slide32.xml"/><Relationship Id="rId155" Type="http://schemas.openxmlformats.org/officeDocument/2006/relationships/slide" Target="slides/slide107.xml"/><Relationship Id="rId176" Type="http://schemas.openxmlformats.org/officeDocument/2006/relationships/slide" Target="slides/slide128.xml"/><Relationship Id="rId197" Type="http://schemas.openxmlformats.org/officeDocument/2006/relationships/slide" Target="slides/slide149.xml"/><Relationship Id="rId201" Type="http://schemas.openxmlformats.org/officeDocument/2006/relationships/slide" Target="slides/slide153.xml"/><Relationship Id="rId222" Type="http://schemas.openxmlformats.org/officeDocument/2006/relationships/slide" Target="slides/slide174.xml"/><Relationship Id="rId243" Type="http://schemas.openxmlformats.org/officeDocument/2006/relationships/slide" Target="slides/slide195.xml"/><Relationship Id="rId264" Type="http://schemas.openxmlformats.org/officeDocument/2006/relationships/slide" Target="slides/slide216.xml"/><Relationship Id="rId285" Type="http://schemas.openxmlformats.org/officeDocument/2006/relationships/slide" Target="slides/slide237.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1.xml"/><Relationship Id="rId103" Type="http://schemas.openxmlformats.org/officeDocument/2006/relationships/slide" Target="slides/slide55.xml"/><Relationship Id="rId124" Type="http://schemas.openxmlformats.org/officeDocument/2006/relationships/slide" Target="slides/slide76.xml"/><Relationship Id="rId70" Type="http://schemas.openxmlformats.org/officeDocument/2006/relationships/slide" Target="slides/slide22.xml"/><Relationship Id="rId91" Type="http://schemas.openxmlformats.org/officeDocument/2006/relationships/slide" Target="slides/slide43.xml"/><Relationship Id="rId145" Type="http://schemas.openxmlformats.org/officeDocument/2006/relationships/slide" Target="slides/slide97.xml"/><Relationship Id="rId166" Type="http://schemas.openxmlformats.org/officeDocument/2006/relationships/slide" Target="slides/slide118.xml"/><Relationship Id="rId187" Type="http://schemas.openxmlformats.org/officeDocument/2006/relationships/slide" Target="slides/slide139.xml"/><Relationship Id="rId1" Type="http://schemas.openxmlformats.org/officeDocument/2006/relationships/slideMaster" Target="slideMasters/slideMaster1.xml"/><Relationship Id="rId212" Type="http://schemas.openxmlformats.org/officeDocument/2006/relationships/slide" Target="slides/slide164.xml"/><Relationship Id="rId233" Type="http://schemas.openxmlformats.org/officeDocument/2006/relationships/slide" Target="slides/slide185.xml"/><Relationship Id="rId254" Type="http://schemas.openxmlformats.org/officeDocument/2006/relationships/slide" Target="slides/slide206.xml"/><Relationship Id="rId28" Type="http://schemas.openxmlformats.org/officeDocument/2006/relationships/slideMaster" Target="slideMasters/slideMaster28.xml"/><Relationship Id="rId49" Type="http://schemas.openxmlformats.org/officeDocument/2006/relationships/slide" Target="slides/slide1.xml"/><Relationship Id="rId114" Type="http://schemas.openxmlformats.org/officeDocument/2006/relationships/slide" Target="slides/slide66.xml"/><Relationship Id="rId275" Type="http://schemas.openxmlformats.org/officeDocument/2006/relationships/slide" Target="slides/slide227.xml"/><Relationship Id="rId60" Type="http://schemas.openxmlformats.org/officeDocument/2006/relationships/slide" Target="slides/slide12.xml"/><Relationship Id="rId81" Type="http://schemas.openxmlformats.org/officeDocument/2006/relationships/slide" Target="slides/slide33.xml"/><Relationship Id="rId135" Type="http://schemas.openxmlformats.org/officeDocument/2006/relationships/slide" Target="slides/slide87.xml"/><Relationship Id="rId156" Type="http://schemas.openxmlformats.org/officeDocument/2006/relationships/slide" Target="slides/slide108.xml"/><Relationship Id="rId177" Type="http://schemas.openxmlformats.org/officeDocument/2006/relationships/slide" Target="slides/slide129.xml"/><Relationship Id="rId198" Type="http://schemas.openxmlformats.org/officeDocument/2006/relationships/slide" Target="slides/slide150.xml"/><Relationship Id="rId202" Type="http://schemas.openxmlformats.org/officeDocument/2006/relationships/slide" Target="slides/slide154.xml"/><Relationship Id="rId223" Type="http://schemas.openxmlformats.org/officeDocument/2006/relationships/slide" Target="slides/slide175.xml"/><Relationship Id="rId244" Type="http://schemas.openxmlformats.org/officeDocument/2006/relationships/slide" Target="slides/slide196.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7.xml"/><Relationship Id="rId286" Type="http://schemas.openxmlformats.org/officeDocument/2006/relationships/slide" Target="slides/slide238.xml"/><Relationship Id="rId50" Type="http://schemas.openxmlformats.org/officeDocument/2006/relationships/slide" Target="slides/slide2.xml"/><Relationship Id="rId104" Type="http://schemas.openxmlformats.org/officeDocument/2006/relationships/slide" Target="slides/slide56.xml"/><Relationship Id="rId125" Type="http://schemas.openxmlformats.org/officeDocument/2006/relationships/slide" Target="slides/slide77.xml"/><Relationship Id="rId146" Type="http://schemas.openxmlformats.org/officeDocument/2006/relationships/slide" Target="slides/slide98.xml"/><Relationship Id="rId167" Type="http://schemas.openxmlformats.org/officeDocument/2006/relationships/slide" Target="slides/slide119.xml"/><Relationship Id="rId188" Type="http://schemas.openxmlformats.org/officeDocument/2006/relationships/slide" Target="slides/slide140.xml"/><Relationship Id="rId71" Type="http://schemas.openxmlformats.org/officeDocument/2006/relationships/slide" Target="slides/slide23.xml"/><Relationship Id="rId92" Type="http://schemas.openxmlformats.org/officeDocument/2006/relationships/slide" Target="slides/slide44.xml"/><Relationship Id="rId213" Type="http://schemas.openxmlformats.org/officeDocument/2006/relationships/slide" Target="slides/slide165.xml"/><Relationship Id="rId234" Type="http://schemas.openxmlformats.org/officeDocument/2006/relationships/slide" Target="slides/slide18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7.xml"/><Relationship Id="rId276" Type="http://schemas.openxmlformats.org/officeDocument/2006/relationships/slide" Target="slides/slide228.xml"/><Relationship Id="rId40" Type="http://schemas.openxmlformats.org/officeDocument/2006/relationships/slideMaster" Target="slideMasters/slideMaster40.xml"/><Relationship Id="rId115" Type="http://schemas.openxmlformats.org/officeDocument/2006/relationships/slide" Target="slides/slide67.xml"/><Relationship Id="rId136" Type="http://schemas.openxmlformats.org/officeDocument/2006/relationships/slide" Target="slides/slide88.xml"/><Relationship Id="rId157" Type="http://schemas.openxmlformats.org/officeDocument/2006/relationships/slide" Target="slides/slide109.xml"/><Relationship Id="rId178" Type="http://schemas.openxmlformats.org/officeDocument/2006/relationships/slide" Target="slides/slide130.xml"/><Relationship Id="rId61" Type="http://schemas.openxmlformats.org/officeDocument/2006/relationships/slide" Target="slides/slide13.xml"/><Relationship Id="rId82" Type="http://schemas.openxmlformats.org/officeDocument/2006/relationships/slide" Target="slides/slide34.xml"/><Relationship Id="rId199" Type="http://schemas.openxmlformats.org/officeDocument/2006/relationships/slide" Target="slides/slide151.xml"/><Relationship Id="rId203" Type="http://schemas.openxmlformats.org/officeDocument/2006/relationships/slide" Target="slides/slide155.xml"/><Relationship Id="rId19" Type="http://schemas.openxmlformats.org/officeDocument/2006/relationships/slideMaster" Target="slideMasters/slideMaster19.xml"/><Relationship Id="rId224" Type="http://schemas.openxmlformats.org/officeDocument/2006/relationships/slide" Target="slides/slide176.xml"/><Relationship Id="rId245" Type="http://schemas.openxmlformats.org/officeDocument/2006/relationships/slide" Target="slides/slide197.xml"/><Relationship Id="rId266" Type="http://schemas.openxmlformats.org/officeDocument/2006/relationships/slide" Target="slides/slide218.xml"/><Relationship Id="rId287" Type="http://schemas.openxmlformats.org/officeDocument/2006/relationships/slide" Target="slides/slide239.xml"/><Relationship Id="rId30" Type="http://schemas.openxmlformats.org/officeDocument/2006/relationships/slideMaster" Target="slideMasters/slideMaster30.xml"/><Relationship Id="rId105" Type="http://schemas.openxmlformats.org/officeDocument/2006/relationships/slide" Target="slides/slide57.xml"/><Relationship Id="rId126" Type="http://schemas.openxmlformats.org/officeDocument/2006/relationships/slide" Target="slides/slide78.xml"/><Relationship Id="rId147" Type="http://schemas.openxmlformats.org/officeDocument/2006/relationships/slide" Target="slides/slide99.xml"/><Relationship Id="rId168" Type="http://schemas.openxmlformats.org/officeDocument/2006/relationships/slide" Target="slides/slide120.xml"/><Relationship Id="rId51" Type="http://schemas.openxmlformats.org/officeDocument/2006/relationships/slide" Target="slides/slide3.xml"/><Relationship Id="rId72" Type="http://schemas.openxmlformats.org/officeDocument/2006/relationships/slide" Target="slides/slide24.xml"/><Relationship Id="rId93" Type="http://schemas.openxmlformats.org/officeDocument/2006/relationships/slide" Target="slides/slide45.xml"/><Relationship Id="rId189" Type="http://schemas.openxmlformats.org/officeDocument/2006/relationships/slide" Target="slides/slide141.xml"/><Relationship Id="rId3" Type="http://schemas.openxmlformats.org/officeDocument/2006/relationships/slideMaster" Target="slideMasters/slideMaster3.xml"/><Relationship Id="rId214" Type="http://schemas.openxmlformats.org/officeDocument/2006/relationships/slide" Target="slides/slide166.xml"/><Relationship Id="rId235" Type="http://schemas.openxmlformats.org/officeDocument/2006/relationships/slide" Target="slides/slide187.xml"/><Relationship Id="rId256" Type="http://schemas.openxmlformats.org/officeDocument/2006/relationships/slide" Target="slides/slide208.xml"/><Relationship Id="rId277" Type="http://schemas.openxmlformats.org/officeDocument/2006/relationships/slide" Target="slides/slide229.xml"/><Relationship Id="rId116" Type="http://schemas.openxmlformats.org/officeDocument/2006/relationships/slide" Target="slides/slide68.xml"/><Relationship Id="rId137" Type="http://schemas.openxmlformats.org/officeDocument/2006/relationships/slide" Target="slides/slide89.xml"/><Relationship Id="rId158" Type="http://schemas.openxmlformats.org/officeDocument/2006/relationships/slide" Target="slides/slide110.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4.xml"/><Relationship Id="rId83" Type="http://schemas.openxmlformats.org/officeDocument/2006/relationships/slide" Target="slides/slide35.xml"/><Relationship Id="rId179" Type="http://schemas.openxmlformats.org/officeDocument/2006/relationships/slide" Target="slides/slide131.xml"/><Relationship Id="rId190" Type="http://schemas.openxmlformats.org/officeDocument/2006/relationships/slide" Target="slides/slide142.xml"/><Relationship Id="rId204" Type="http://schemas.openxmlformats.org/officeDocument/2006/relationships/slide" Target="slides/slide156.xml"/><Relationship Id="rId225" Type="http://schemas.openxmlformats.org/officeDocument/2006/relationships/slide" Target="slides/slide177.xml"/><Relationship Id="rId246" Type="http://schemas.openxmlformats.org/officeDocument/2006/relationships/slide" Target="slides/slide198.xml"/><Relationship Id="rId267" Type="http://schemas.openxmlformats.org/officeDocument/2006/relationships/slide" Target="slides/slide219.xml"/><Relationship Id="rId288" Type="http://schemas.openxmlformats.org/officeDocument/2006/relationships/notesMaster" Target="notesMasters/notesMaster1.xml"/><Relationship Id="rId106" Type="http://schemas.openxmlformats.org/officeDocument/2006/relationships/slide" Target="slides/slide58.xml"/><Relationship Id="rId127" Type="http://schemas.openxmlformats.org/officeDocument/2006/relationships/slide" Target="slides/slide79.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4.xml"/><Relationship Id="rId73" Type="http://schemas.openxmlformats.org/officeDocument/2006/relationships/slide" Target="slides/slide25.xml"/><Relationship Id="rId94" Type="http://schemas.openxmlformats.org/officeDocument/2006/relationships/slide" Target="slides/slide46.xml"/><Relationship Id="rId148" Type="http://schemas.openxmlformats.org/officeDocument/2006/relationships/slide" Target="slides/slide100.xml"/><Relationship Id="rId169" Type="http://schemas.openxmlformats.org/officeDocument/2006/relationships/slide" Target="slides/slide121.xml"/><Relationship Id="rId4" Type="http://schemas.openxmlformats.org/officeDocument/2006/relationships/slideMaster" Target="slideMasters/slideMaster4.xml"/><Relationship Id="rId180" Type="http://schemas.openxmlformats.org/officeDocument/2006/relationships/slide" Target="slides/slide132.xml"/><Relationship Id="rId215" Type="http://schemas.openxmlformats.org/officeDocument/2006/relationships/slide" Target="slides/slide167.xml"/><Relationship Id="rId236" Type="http://schemas.openxmlformats.org/officeDocument/2006/relationships/slide" Target="slides/slide188.xml"/><Relationship Id="rId257" Type="http://schemas.openxmlformats.org/officeDocument/2006/relationships/slide" Target="slides/slide209.xml"/><Relationship Id="rId278" Type="http://schemas.openxmlformats.org/officeDocument/2006/relationships/slide" Target="slides/slide230.xml"/><Relationship Id="rId42" Type="http://schemas.openxmlformats.org/officeDocument/2006/relationships/slideMaster" Target="slideMasters/slideMaster42.xml"/><Relationship Id="rId84" Type="http://schemas.openxmlformats.org/officeDocument/2006/relationships/slide" Target="slides/slide36.xml"/><Relationship Id="rId138" Type="http://schemas.openxmlformats.org/officeDocument/2006/relationships/slide" Target="slides/slide90.xml"/><Relationship Id="rId191" Type="http://schemas.openxmlformats.org/officeDocument/2006/relationships/slide" Target="slides/slide143.xml"/><Relationship Id="rId205" Type="http://schemas.openxmlformats.org/officeDocument/2006/relationships/slide" Target="slides/slide157.xml"/><Relationship Id="rId247" Type="http://schemas.openxmlformats.org/officeDocument/2006/relationships/slide" Target="slides/slide199.xml"/><Relationship Id="rId107" Type="http://schemas.openxmlformats.org/officeDocument/2006/relationships/slide" Target="slides/slide59.xml"/><Relationship Id="rId289" Type="http://schemas.openxmlformats.org/officeDocument/2006/relationships/presProps" Target="presProps.xml"/><Relationship Id="rId11" Type="http://schemas.openxmlformats.org/officeDocument/2006/relationships/slideMaster" Target="slideMasters/slideMaster11.xml"/><Relationship Id="rId53" Type="http://schemas.openxmlformats.org/officeDocument/2006/relationships/slide" Target="slides/slide5.xml"/><Relationship Id="rId149" Type="http://schemas.openxmlformats.org/officeDocument/2006/relationships/slide" Target="slides/slide101.xml"/><Relationship Id="rId95" Type="http://schemas.openxmlformats.org/officeDocument/2006/relationships/slide" Target="slides/slide47.xml"/><Relationship Id="rId160" Type="http://schemas.openxmlformats.org/officeDocument/2006/relationships/slide" Target="slides/slide112.xml"/><Relationship Id="rId216" Type="http://schemas.openxmlformats.org/officeDocument/2006/relationships/slide" Target="slides/slide168.xml"/><Relationship Id="rId258" Type="http://schemas.openxmlformats.org/officeDocument/2006/relationships/slide" Target="slides/slide210.xml"/><Relationship Id="rId22" Type="http://schemas.openxmlformats.org/officeDocument/2006/relationships/slideMaster" Target="slideMasters/slideMaster22.xml"/><Relationship Id="rId64" Type="http://schemas.openxmlformats.org/officeDocument/2006/relationships/slide" Target="slides/slide16.xml"/><Relationship Id="rId118" Type="http://schemas.openxmlformats.org/officeDocument/2006/relationships/slide" Target="slides/slide70.xml"/><Relationship Id="rId171" Type="http://schemas.openxmlformats.org/officeDocument/2006/relationships/slide" Target="slides/slide123.xml"/><Relationship Id="rId227" Type="http://schemas.openxmlformats.org/officeDocument/2006/relationships/slide" Target="slides/slide17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09B2706-7327-F64C-AE62-C3E6F2F1173F}" type="datetimeFigureOut">
              <a:rPr lang="en-US" smtClean="0"/>
              <a:t>5/13/26</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C4E468F-4A77-E94F-AA26-F0993CBF7DD1}" type="slidenum">
              <a:rPr lang="en-US" smtClean="0"/>
              <a:t>‹#›</a:t>
            </a:fld>
            <a:endParaRPr lang="en-US"/>
          </a:p>
        </p:txBody>
      </p:sp>
    </p:spTree>
    <p:extLst>
      <p:ext uri="{BB962C8B-B14F-4D97-AF65-F5344CB8AC3E}">
        <p14:creationId xmlns:p14="http://schemas.microsoft.com/office/powerpoint/2010/main" val="2608939658"/>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3" Type="http://schemas.openxmlformats.org/officeDocument/2006/relationships/hyperlink" Target="http://www.airforcetimes.com/article/20131025/NEWS/310230013/Academy-makes-God-optional-cadets-oath" TargetMode="External"/><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latimesblogs.latimes.com/babylonbeyond/2008/04/iran-an-iranian.html%23comments" TargetMode="External"/><Relationship Id="rId2" Type="http://schemas.openxmlformats.org/officeDocument/2006/relationships/slide" Target="../slides/slide88.xml"/><Relationship Id="rId1" Type="http://schemas.openxmlformats.org/officeDocument/2006/relationships/notesMaster" Target="../notesMasters/notesMaster1.xml"/><Relationship Id="rId6" Type="http://schemas.openxmlformats.org/officeDocument/2006/relationships/hyperlink" Target="http://www.latimes.com/news/nationworld/world/la-fg-jesus29apr29,1,177430.story" TargetMode="External"/><Relationship Id="rId5" Type="http://schemas.openxmlformats.org/officeDocument/2006/relationships/hyperlink" Target="http://twitter.com/share?url=http://latimesblogs.latimes.com/babylonbeyond/2008/04/iran-an-iranian.html&amp;text=IRAN:%20A%20Muslim%20actor%20as%20Jesus%20Christ%20&amp;via=latimesworld" TargetMode="External"/><Relationship Id="rId4" Type="http://schemas.openxmlformats.org/officeDocument/2006/relationships/hyperlink" Target="http://www.facebook.com/sharer.php?u=http://latimesblogs.latimes.com/babylonbeyond/2008/04/iran-an-iranian.html&amp;src=sp" TargetMode="Externa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A01767A-241A-2F42-89C0-D29FB5ADD14B}" type="slidenum">
              <a:rPr lang="en-GB" sz="1200">
                <a:solidFill>
                  <a:prstClr val="white"/>
                </a:solidFill>
              </a:rPr>
              <a:pPr/>
              <a:t>1</a:t>
            </a:fld>
            <a:endParaRPr lang="en-GB" sz="1200">
              <a:solidFill>
                <a:prstClr val="white"/>
              </a:solidFill>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four gospels provide a wonderful depiction of the life and ministry of Jesus. But we cannot fully know Him apart from the book of Revelation. It states in the first verse, "</a:t>
            </a:r>
            <a:r>
              <a:rPr lang="en-US" sz="1200" kern="1200" dirty="0">
                <a:solidFill>
                  <a:schemeClr val="tx1"/>
                </a:solidFill>
                <a:effectLst/>
                <a:latin typeface="+mn-lt"/>
                <a:ea typeface="+mn-ea"/>
                <a:cs typeface="+mn-cs"/>
              </a:rPr>
              <a:t>The revelation of Jesus Christ, which God gave him to show his servants what must soon take place" (Rev 1:1 NIV84). Therefore, this prophecy is not simply given to satisfy our curiosity about the future. It is about revealing his person.</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EB8F0E8-6266-5F4C-AD78-B7E945709318}" type="slidenum">
              <a:rPr lang="en-GB" sz="1200">
                <a:solidFill>
                  <a:prstClr val="white"/>
                </a:solidFill>
              </a:rPr>
              <a:pPr/>
              <a:t>10</a:t>
            </a:fld>
            <a:endParaRPr lang="en-GB" sz="1200">
              <a:solidFill>
                <a:prstClr val="white"/>
              </a:solidFill>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Revelation 1:19 provides the outline for the entire prophecy. It looks back at the vision of Jesus just revealed in 1:1-18, then addresses the internal compromise and external opposition regarding the seven churches in chapters 2–3. Finally, chapters 4–22 prophesy the earth's future trials (4:1–19:10) leading up to the climactic return of Jesus (19:11-21) and God's mop-up events (Rev. 20–22).</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D5B5807-BE56-A34E-99B5-1F13A146AB9F}" type="slidenum">
              <a:rPr lang="en-GB" sz="1200">
                <a:solidFill>
                  <a:prstClr val="white"/>
                </a:solidFill>
              </a:rPr>
              <a:pPr/>
              <a:t>129</a:t>
            </a:fld>
            <a:endParaRPr lang="en-GB" sz="1200">
              <a:solidFill>
                <a:prstClr val="white"/>
              </a:solidFill>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4AEC169C-7BAC-B141-AF0E-565B49980A74}" type="slidenum">
              <a:rPr lang="en-GB" sz="1200">
                <a:solidFill>
                  <a:prstClr val="white"/>
                </a:solidFill>
              </a:rPr>
              <a:pPr algn="r" defTabSz="914400" eaLnBrk="0" fontAlgn="base" hangingPunct="0">
                <a:spcBef>
                  <a:spcPct val="0"/>
                </a:spcBef>
                <a:spcAft>
                  <a:spcPct val="0"/>
                </a:spcAft>
              </a:pPr>
              <a:t>130</a:t>
            </a:fld>
            <a:endParaRPr lang="en-GB" sz="1200">
              <a:solidFill>
                <a:prstClr val="white"/>
              </a:solidFill>
            </a:endParaRPr>
          </a:p>
        </p:txBody>
      </p:sp>
      <p:sp>
        <p:nvSpPr>
          <p:cNvPr id="696322" name="Rectangle 2"/>
          <p:cNvSpPr>
            <a:spLocks noGrp="1" noRot="1" noChangeAspect="1" noChangeArrowheads="1" noTextEdit="1"/>
          </p:cNvSpPr>
          <p:nvPr>
            <p:ph type="sldImg"/>
          </p:nvPr>
        </p:nvSpPr>
        <p:spPr>
          <a:solidFill>
            <a:srgbClr val="FFFFFF"/>
          </a:solidFill>
          <a:ln/>
        </p:spPr>
      </p:sp>
      <p:sp>
        <p:nvSpPr>
          <p:cNvPr id="696323"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A17F5DFD-B55B-D34D-9885-988360DB4DB8}" type="slidenum">
              <a:rPr lang="en-GB" sz="1200">
                <a:solidFill>
                  <a:prstClr val="white"/>
                </a:solidFill>
              </a:rPr>
              <a:pPr algn="r" defTabSz="914400" eaLnBrk="0" fontAlgn="base" hangingPunct="0">
                <a:spcBef>
                  <a:spcPct val="0"/>
                </a:spcBef>
                <a:spcAft>
                  <a:spcPct val="0"/>
                </a:spcAft>
              </a:pPr>
              <a:t>131</a:t>
            </a:fld>
            <a:endParaRPr lang="en-GB" sz="1200">
              <a:solidFill>
                <a:prstClr val="white"/>
              </a:solidFill>
            </a:endParaRPr>
          </a:p>
        </p:txBody>
      </p:sp>
      <p:sp>
        <p:nvSpPr>
          <p:cNvPr id="698370" name="Rectangle 2"/>
          <p:cNvSpPr>
            <a:spLocks noGrp="1" noRot="1" noChangeAspect="1" noChangeArrowheads="1" noTextEdit="1"/>
          </p:cNvSpPr>
          <p:nvPr>
            <p:ph type="sldImg"/>
          </p:nvPr>
        </p:nvSpPr>
        <p:spPr>
          <a:solidFill>
            <a:srgbClr val="FFFFFF"/>
          </a:solidFill>
          <a:ln/>
        </p:spPr>
      </p:sp>
      <p:sp>
        <p:nvSpPr>
          <p:cNvPr id="698371"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D5B5807-BE56-A34E-99B5-1F13A146AB9F}" type="slidenum">
              <a:rPr lang="en-GB" sz="1200">
                <a:solidFill>
                  <a:prstClr val="white"/>
                </a:solidFill>
              </a:rPr>
              <a:pPr/>
              <a:t>132</a:t>
            </a:fld>
            <a:endParaRPr lang="en-GB" sz="1200">
              <a:solidFill>
                <a:prstClr val="white"/>
              </a:solidFill>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2"/>
          <p:cNvSpPr>
            <a:spLocks noGrp="1" noRot="1" noChangeAspect="1" noChangeArrowheads="1" noTextEdit="1"/>
          </p:cNvSpPr>
          <p:nvPr>
            <p:ph type="sldImg"/>
          </p:nvPr>
        </p:nvSpPr>
        <p:spPr>
          <a:ln/>
        </p:spPr>
      </p:sp>
      <p:sp>
        <p:nvSpPr>
          <p:cNvPr id="700418" name="Rectangle 3"/>
          <p:cNvSpPr>
            <a:spLocks noGrp="1" noChangeArrowheads="1"/>
          </p:cNvSpPr>
          <p:nvPr>
            <p:ph type="body" idx="1"/>
          </p:nvPr>
        </p:nvSpPr>
        <p:spPr>
          <a:xfrm>
            <a:off x="914400" y="4343400"/>
            <a:ext cx="50292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latin typeface="Arial"/>
              <a:ea typeface="ＭＳ Ｐゴシック" charset="0"/>
              <a:cs typeface="Arial"/>
            </a:endParaRPr>
          </a:p>
          <a:p>
            <a:r>
              <a:rPr lang="en-US">
                <a:latin typeface="Arial"/>
                <a:ea typeface="ＭＳ Ｐゴシック" charset="0"/>
                <a:cs typeface="Arial"/>
              </a:rPr>
              <a:t>How</a:t>
            </a:r>
            <a:r>
              <a:rPr lang="en-US" baseline="0">
                <a:latin typeface="Arial"/>
                <a:ea typeface="ＭＳ Ｐゴシック" charset="0"/>
                <a:cs typeface="Arial"/>
              </a:rPr>
              <a:t> would Beale argue on this text from the idealist view?</a:t>
            </a:r>
          </a:p>
          <a:p>
            <a:r>
              <a:rPr lang="en-US" baseline="0">
                <a:latin typeface="Arial"/>
                <a:ea typeface="ＭＳ Ｐゴシック" charset="0"/>
                <a:cs typeface="Arial"/>
              </a:rPr>
              <a:t>"</a:t>
            </a:r>
            <a:r>
              <a:rPr lang="en-SG" sz="1200" b="1" i="0" u="none" strike="noStrike" kern="1200" baseline="0">
                <a:solidFill>
                  <a:schemeClr val="tx1"/>
                </a:solidFill>
                <a:latin typeface="Arial"/>
                <a:ea typeface="+mn-ea"/>
                <a:cs typeface="Arial"/>
              </a:rPr>
              <a:t>21</a:t>
            </a:r>
            <a:r>
              <a:rPr lang="en-SG" sz="1200" b="0" i="0" u="none" strike="noStrike" kern="1200" baseline="0">
                <a:solidFill>
                  <a:schemeClr val="tx1"/>
                </a:solidFill>
                <a:latin typeface="Arial"/>
                <a:ea typeface="+mn-ea"/>
                <a:cs typeface="Arial"/>
              </a:rPr>
              <a:t> The exodus plague of hail is replicated, but this time it strikes not one nation but all throughout the world who are in opposition to God (cf. Exod. 9:19–35). The hail “descends from heaven” on the unfaithful as “fire descended from heaven” on the persecuting nations in 20:9, which also alludes to the conclusive punishment. The two scenes probably describe the same episode. According to Jewish tradition the exodus plague of hail fell in “bowls” and “cups” (</a:t>
            </a:r>
            <a:r>
              <a:rPr lang="en-SG" sz="1200" b="0" i="1" u="none" strike="noStrike" kern="1200" baseline="0">
                <a:solidFill>
                  <a:schemeClr val="tx1"/>
                </a:solidFill>
                <a:latin typeface="Arial"/>
                <a:ea typeface="+mn-ea"/>
                <a:cs typeface="Arial"/>
              </a:rPr>
              <a:t>Midr. Rab. </a:t>
            </a:r>
            <a:r>
              <a:rPr lang="en-SG" sz="1200" b="0" i="0" u="none" strike="noStrike" kern="1200" baseline="0">
                <a:solidFill>
                  <a:schemeClr val="tx1"/>
                </a:solidFill>
                <a:latin typeface="Arial"/>
                <a:ea typeface="+mn-ea"/>
                <a:cs typeface="Arial"/>
              </a:rPr>
              <a:t>Cant. 3.11 §1; </a:t>
            </a:r>
            <a:r>
              <a:rPr lang="en-SG" sz="1200" b="0" i="1" u="none" strike="noStrike" kern="1200" baseline="0">
                <a:solidFill>
                  <a:schemeClr val="tx1"/>
                </a:solidFill>
                <a:latin typeface="Arial"/>
                <a:ea typeface="+mn-ea"/>
                <a:cs typeface="Arial"/>
              </a:rPr>
              <a:t>Midr. Rab. </a:t>
            </a:r>
            <a:r>
              <a:rPr lang="en-SG" sz="1200" b="0" i="0" u="none" strike="noStrike" kern="1200" baseline="0">
                <a:solidFill>
                  <a:schemeClr val="tx1"/>
                </a:solidFill>
                <a:latin typeface="Arial"/>
                <a:ea typeface="+mn-ea"/>
                <a:cs typeface="Arial"/>
              </a:rPr>
              <a:t>Num. 12.8; the latter also refers to the “bowls” as “phials,” John’s word for “bowl,” </a:t>
            </a:r>
            <a:r>
              <a:rPr lang="en-SG" sz="1200" b="0" i="1" u="none" strike="noStrike" kern="1200" baseline="0">
                <a:solidFill>
                  <a:schemeClr val="tx1"/>
                </a:solidFill>
                <a:latin typeface="Arial"/>
                <a:ea typeface="+mn-ea"/>
                <a:cs typeface="Arial"/>
              </a:rPr>
              <a:t>phialeœ</a:t>
            </a:r>
            <a:r>
              <a:rPr lang="en-SG" sz="1200" b="0" i="0" u="none" strike="noStrike" kern="1200" baseline="0">
                <a:solidFill>
                  <a:schemeClr val="tx1"/>
                </a:solidFill>
                <a:latin typeface="Arial"/>
                <a:ea typeface="+mn-ea"/>
                <a:cs typeface="Arial"/>
              </a:rPr>
              <a:t> [</a:t>
            </a:r>
            <a:r>
              <a:rPr lang="en-SG" sz="1200" b="0" i="0" u="none" strike="noStrike" kern="1200" baseline="0">
                <a:solidFill>
                  <a:schemeClr val="tx1"/>
                </a:solidFill>
                <a:latin typeface="Bwgrki"/>
                <a:ea typeface="+mn-ea"/>
                <a:cs typeface="Bwgrki"/>
              </a:rPr>
              <a:t>fia¿lh</a:t>
            </a:r>
            <a:r>
              <a:rPr lang="en-SG" sz="1200" b="0" i="0" u="none" strike="noStrike" kern="1200" baseline="0">
                <a:solidFill>
                  <a:schemeClr val="tx1"/>
                </a:solidFill>
                <a:latin typeface="Arial"/>
                <a:ea typeface="+mn-ea"/>
                <a:cs typeface="Arial"/>
              </a:rPr>
              <a:t>]).</a:t>
            </a:r>
          </a:p>
          <a:p>
            <a:r>
              <a:rPr lang="en-SG" sz="1200" b="0" i="0" u="none" strike="noStrike" kern="1200" baseline="0">
                <a:solidFill>
                  <a:schemeClr val="tx1"/>
                </a:solidFill>
                <a:latin typeface="Arial"/>
                <a:ea typeface="+mn-ea"/>
                <a:cs typeface="Arial"/>
              </a:rPr>
              <a:t>	But the plague of hail is not the last in the series of plagues in Exodus.  [Rev., p. 845]  Why is it last in the presentation of bowl plagues? Bauckham argues plausibly that the Exodus 9 plague of hail is being combined with the cosmic phenomena surrounding the Sinai theophany of Exodus 19, alluded to in Rev. 16:18. Therefore, the plague of hail together with the Sinai phenomena are placed last in Rev. 16:17–21 because the theophany is a more climactic event in Exodus and is placed there after the plagues. For some reason the hail has come to be associated with the Sinai theophany phenomena and therefore has been placed last with it. Possibly, the association of the hail with the Sinai episode is due to the hail striking the Amorites in Josh. 10:11, which could be in view. Joshua 10 likewise comes after the plagues and is seen as part of the whole redemptive program associated with the exodus, focusing on subsequent conquest of the land. So Joshua 10 and Exodus 19 have influenced the placement of the hail here in the narrative of the bowls, which has also been influenced by Ezek. 38:19–22, where hail and earthquake mark the final stage of judgment on the end-time enemy.</a:t>
            </a:r>
            <a:r>
              <a:rPr lang="en-SG" sz="1200" b="0" i="0" u="none" strike="noStrike" kern="1200" baseline="30000">
                <a:solidFill>
                  <a:schemeClr val="tx1"/>
                </a:solidFill>
                <a:latin typeface="Arial"/>
                <a:ea typeface="+mn-ea"/>
                <a:cs typeface="Arial"/>
              </a:rPr>
              <a:t>126</a:t>
            </a:r>
            <a:r>
              <a:rPr lang="en-SG" sz="1200" b="0" i="0" u="none" strike="noStrike" kern="1200" baseline="0">
                <a:solidFill>
                  <a:schemeClr val="tx1"/>
                </a:solidFill>
                <a:latin typeface="Arial"/>
                <a:ea typeface="+mn-ea"/>
                <a:cs typeface="Arial"/>
              </a:rPr>
              <a:t> This has a unique similarity to Jewish exegetical tradition, which saw the exodus pattern as typological of end-time events. For example, </a:t>
            </a:r>
            <a:r>
              <a:rPr lang="en-SG" sz="1200" b="0" i="1" u="none" strike="noStrike" kern="1200" baseline="0">
                <a:solidFill>
                  <a:schemeClr val="tx1"/>
                </a:solidFill>
                <a:latin typeface="Arial"/>
                <a:ea typeface="+mn-ea"/>
                <a:cs typeface="Arial"/>
              </a:rPr>
              <a:t>Apoc. Abr. </a:t>
            </a:r>
            <a:r>
              <a:rPr lang="en-SG" sz="1200" b="0" i="0" u="none" strike="noStrike" kern="1200" baseline="0">
                <a:solidFill>
                  <a:schemeClr val="tx1"/>
                </a:solidFill>
                <a:latin typeface="Arial"/>
                <a:ea typeface="+mn-ea"/>
                <a:cs typeface="Arial"/>
              </a:rPr>
              <a:t>30 narrates ten plagues modeled on Exodus to come on Gentiles in the last days and conclude with a reference to the Sinai theophany.</a:t>
            </a:r>
            <a:r>
              <a:rPr lang="en-SG" sz="1200" b="0" i="0" u="none" strike="noStrike" kern="1200" baseline="30000">
                <a:solidFill>
                  <a:schemeClr val="tx1"/>
                </a:solidFill>
                <a:latin typeface="Arial"/>
                <a:ea typeface="+mn-ea"/>
                <a:cs typeface="Arial"/>
              </a:rPr>
              <a:t>127</a:t>
            </a:r>
          </a:p>
          <a:p>
            <a:r>
              <a:rPr lang="en-SG" sz="1200" b="0" i="0" u="none" strike="noStrike" kern="1200" baseline="0">
                <a:solidFill>
                  <a:schemeClr val="tx1"/>
                </a:solidFill>
                <a:latin typeface="Arial"/>
                <a:ea typeface="+mn-ea"/>
                <a:cs typeface="Arial"/>
              </a:rPr>
              <a:t>	The people suffering the judgment “blasphemed” God up to the bitter end because it came from his hand, though, possibly, the scene in vv 17–21 depicts the beginning of the last judgment, as does 6:12–17. This does not necessarily mean that some were left after the judgment of hail but that they were blaspheming during the onslaught of the woe, as in 6:15–17 people undergoing the commencement of the final judgment try to hide during its execution (note also the parallel between 6:14 and 16:20). In contrast to 16:9, 11, there is no mention of repentance together with blasphemy, which also suggests that the end has come: no room is now left for repentance.</a:t>
            </a:r>
            <a:r>
              <a:rPr lang="en-SG" sz="1200" b="0" i="0" u="none" strike="noStrike" kern="1200" baseline="30000">
                <a:solidFill>
                  <a:schemeClr val="tx1"/>
                </a:solidFill>
                <a:latin typeface="Arial"/>
                <a:ea typeface="+mn-ea"/>
                <a:cs typeface="Arial"/>
              </a:rPr>
              <a:t>128</a:t>
            </a:r>
            <a:r>
              <a:rPr lang="en-SG" sz="1200" b="0" i="0" u="none" strike="noStrike" kern="1200" baseline="0">
                <a:solidFill>
                  <a:schemeClr val="tx1"/>
                </a:solidFill>
                <a:latin typeface="Arial"/>
                <a:ea typeface="+mn-ea"/>
                <a:cs typeface="Arial"/>
              </a:rPr>
              <a:t> Vv 17–21 could be viewed as the beginning of the last judgment in history, with chs. 17–19 giving subsequent chronological developments of that judgment.</a:t>
            </a:r>
            <a:r>
              <a:rPr lang="en-SG" sz="1200" b="0" i="0" u="none" strike="noStrike" kern="1200" baseline="30000">
                <a:solidFill>
                  <a:schemeClr val="tx1"/>
                </a:solidFill>
                <a:latin typeface="Arial"/>
                <a:ea typeface="+mn-ea"/>
                <a:cs typeface="Arial"/>
              </a:rPr>
              <a:t>129</a:t>
            </a:r>
            <a:r>
              <a:rPr lang="en-SG" sz="1200" b="0" i="0" u="none" strike="noStrike" kern="1200" baseline="0">
                <a:solidFill>
                  <a:schemeClr val="tx1"/>
                </a:solidFill>
                <a:latin typeface="Arial"/>
                <a:ea typeface="+mn-ea"/>
                <a:cs typeface="Arial"/>
              </a:rPr>
              <a:t> But it is best to view the following chapters as synchronously supplemental perspectives on the last judgment, which is described already in 16:17–21.</a:t>
            </a:r>
          </a:p>
          <a:p>
            <a:r>
              <a:rPr lang="en-SG" sz="1200" b="0" i="0" u="none" strike="noStrike" kern="1200" baseline="0">
                <a:solidFill>
                  <a:schemeClr val="tx1"/>
                </a:solidFill>
                <a:latin typeface="Arial"/>
                <a:ea typeface="+mn-ea"/>
                <a:cs typeface="Arial"/>
              </a:rPr>
              <a:t>	The identification of the plague with the plague of hail in Egypt is evident further from the fact that both Rev. 16:21 and the Exodus account emphasize the severity or large size of the hail by twice mentioning that it was “very great”: cf. ca¿laza mega¿lh . . . mega¿lh e˙sti«n hJ plhgh\ aujthvß sfo/dra (“great hail . . . the plague of it is very great”) with Exod. 9:18, 24, ca¿lazan pollh\n sfo/dra . . . ca¿laza pollh\ sfo/dra (“very great hail . . . the hail was very great”; likewise Josephus, </a:t>
            </a:r>
            <a:r>
              <a:rPr lang="en-SG" sz="1200" b="0" i="1" u="none" strike="noStrike" kern="1200" baseline="0">
                <a:solidFill>
                  <a:schemeClr val="tx1"/>
                </a:solidFill>
                <a:latin typeface="Arial"/>
                <a:ea typeface="+mn-ea"/>
                <a:cs typeface="Arial"/>
              </a:rPr>
              <a:t>Ant. </a:t>
            </a:r>
            <a:r>
              <a:rPr lang="en-SG" sz="1200" b="0" i="0" u="none" strike="noStrike" kern="1200" baseline="0">
                <a:solidFill>
                  <a:schemeClr val="tx1"/>
                </a:solidFill>
                <a:latin typeface="Arial"/>
                <a:ea typeface="+mn-ea"/>
                <a:cs typeface="Arial"/>
              </a:rPr>
              <a:t>2.304–5). Cf. Josh. 10:11: “the Lord threw large stones from heaven . . . hailstones.” John says that the hailstones each weighed a “talent,” which varied in ancient times from 45 pounds up to 130 pounds (cf. Josephus, </a:t>
            </a:r>
            <a:r>
              <a:rPr lang="en-SG" sz="1200" b="0" i="1" u="none" strike="noStrike" kern="1200" baseline="0">
                <a:solidFill>
                  <a:schemeClr val="tx1"/>
                </a:solidFill>
                <a:latin typeface="Arial"/>
                <a:ea typeface="+mn-ea"/>
                <a:cs typeface="Arial"/>
              </a:rPr>
              <a:t>War </a:t>
            </a:r>
            <a:r>
              <a:rPr lang="en-SG" sz="1200" b="0" i="0" u="none" strike="noStrike" kern="1200" baseline="0">
                <a:solidFill>
                  <a:schemeClr val="tx1"/>
                </a:solidFill>
                <a:latin typeface="Arial"/>
                <a:ea typeface="+mn-ea"/>
                <a:cs typeface="Arial"/>
              </a:rPr>
              <a:t>5.270).</a:t>
            </a:r>
          </a:p>
          <a:p>
            <a:endParaRPr lang="en-SG" sz="1200" b="0" i="0" u="none" strike="noStrike" kern="1200" baseline="0">
              <a:solidFill>
                <a:schemeClr val="tx1"/>
              </a:solidFill>
              <a:latin typeface="Arial"/>
              <a:ea typeface="+mn-ea"/>
              <a:cs typeface="Arial"/>
            </a:endParaRPr>
          </a:p>
          <a:p>
            <a:r>
              <a:rPr lang="mr-IN" sz="1200" b="0" i="0" u="none" strike="noStrike" kern="1200" baseline="0">
                <a:solidFill>
                  <a:schemeClr val="tx1"/>
                </a:solidFill>
                <a:latin typeface="Arial"/>
                <a:ea typeface="+mn-ea"/>
                <a:cs typeface="Arial"/>
              </a:rPr>
              <a:t>[Rev., p. 846]</a:t>
            </a:r>
          </a:p>
          <a:p>
            <a:endParaRPr lang="mr-IN" sz="1200" b="0" i="0" u="none" strike="noStrike" kern="1200" baseline="0">
              <a:solidFill>
                <a:schemeClr val="tx1"/>
              </a:solidFill>
              <a:latin typeface="Arial"/>
              <a:ea typeface="+mn-ea"/>
              <a:cs typeface="Arial"/>
            </a:endParaRPr>
          </a:p>
          <a:p>
            <a:r>
              <a:rPr lang="en-US" sz="1200" b="0" i="0" u="none" strike="noStrike" kern="1200" baseline="0">
                <a:solidFill>
                  <a:schemeClr val="tx1"/>
                </a:solidFill>
                <a:latin typeface="Arial"/>
                <a:ea typeface="+mn-ea"/>
                <a:cs typeface="Arial"/>
              </a:rPr>
              <a:t>	"God’s end-time defeat of Israel’s enemy described in Ezek. 38:19–22 may also be in mind in Rev. 16:18–21: “a great earthquake . . . the mountains also will be thrown down . . . every wall will fall . . . and I will rain on him . . . hailstones.” Indeed, Ezek. 38:19–22 is cited in Jewish writings together with the exodus plague of hail in explaining that the latter is typological of the plague that will descend on unbelievers in the end-time judgment (so </a:t>
            </a:r>
            <a:r>
              <a:rPr lang="en-US" sz="1200" b="0" i="1" u="none" strike="noStrike" kern="1200" baseline="0">
                <a:solidFill>
                  <a:schemeClr val="tx1"/>
                </a:solidFill>
                <a:latin typeface="Arial"/>
                <a:ea typeface="+mn-ea"/>
                <a:cs typeface="Arial"/>
              </a:rPr>
              <a:t>Midr. Rab. </a:t>
            </a:r>
            <a:r>
              <a:rPr lang="en-US" sz="1200" b="0" i="0" u="none" strike="noStrike" kern="1200" baseline="0">
                <a:solidFill>
                  <a:schemeClr val="tx1"/>
                </a:solidFill>
                <a:latin typeface="Arial"/>
                <a:ea typeface="+mn-ea"/>
                <a:cs typeface="Arial"/>
              </a:rPr>
              <a:t>Exod. 12.2, 7; </a:t>
            </a:r>
            <a:r>
              <a:rPr lang="en-US" sz="1200" b="0" i="1" u="none" strike="noStrike" kern="1200" baseline="0">
                <a:solidFill>
                  <a:schemeClr val="tx1"/>
                </a:solidFill>
                <a:latin typeface="Arial"/>
                <a:ea typeface="+mn-ea"/>
                <a:cs typeface="Arial"/>
              </a:rPr>
              <a:t>Mekilta, </a:t>
            </a:r>
            <a:r>
              <a:rPr lang="en-US" sz="1200" b="0" i="0" u="none" strike="noStrike" kern="1200" baseline="0">
                <a:solidFill>
                  <a:schemeClr val="tx1"/>
                </a:solidFill>
                <a:latin typeface="Arial"/>
                <a:ea typeface="+mn-ea"/>
                <a:cs typeface="Arial"/>
              </a:rPr>
              <a:t>BeshallahΩ 6.30–35; </a:t>
            </a:r>
            <a:r>
              <a:rPr lang="en-US" sz="1200" b="0" i="1" u="none" strike="noStrike" kern="1200" baseline="0">
                <a:solidFill>
                  <a:schemeClr val="tx1"/>
                </a:solidFill>
                <a:latin typeface="Arial"/>
                <a:ea typeface="+mn-ea"/>
                <a:cs typeface="Arial"/>
              </a:rPr>
              <a:t>Pesikta Rabbati </a:t>
            </a:r>
            <a:r>
              <a:rPr lang="en-US" sz="1200" b="0" i="0" u="none" strike="noStrike" kern="1200" baseline="0">
                <a:solidFill>
                  <a:schemeClr val="tx1"/>
                </a:solidFill>
                <a:latin typeface="Arial"/>
                <a:ea typeface="+mn-ea"/>
                <a:cs typeface="Arial"/>
              </a:rPr>
              <a:t>17.8; </a:t>
            </a:r>
            <a:r>
              <a:rPr lang="en-US" sz="1200" b="0" i="1" u="none" strike="noStrike" kern="1200" baseline="0">
                <a:solidFill>
                  <a:schemeClr val="tx1"/>
                </a:solidFill>
                <a:latin typeface="Arial"/>
                <a:ea typeface="+mn-ea"/>
                <a:cs typeface="Arial"/>
              </a:rPr>
              <a:t>Pesikta de Rab Kahana </a:t>
            </a:r>
            <a:r>
              <a:rPr lang="en-US" sz="1200" b="0" i="0" u="none" strike="noStrike" kern="1200" baseline="0">
                <a:solidFill>
                  <a:schemeClr val="tx1"/>
                </a:solidFill>
                <a:latin typeface="Arial"/>
                <a:ea typeface="+mn-ea"/>
                <a:cs typeface="Arial"/>
              </a:rPr>
              <a:t>7.11, in specific application to Rome). </a:t>
            </a:r>
            <a:r>
              <a:rPr lang="en-US" sz="1200" b="0" i="1" u="none" strike="noStrike" kern="1200" baseline="0">
                <a:solidFill>
                  <a:schemeClr val="tx1"/>
                </a:solidFill>
                <a:latin typeface="Arial"/>
                <a:ea typeface="+mn-ea"/>
                <a:cs typeface="Arial"/>
              </a:rPr>
              <a:t>Sib. Or. </a:t>
            </a:r>
            <a:r>
              <a:rPr lang="en-US" sz="1200" b="0" i="0" u="none" strike="noStrike" kern="1200" baseline="0">
                <a:solidFill>
                  <a:schemeClr val="tx1"/>
                </a:solidFill>
                <a:latin typeface="Arial"/>
                <a:ea typeface="+mn-ea"/>
                <a:cs typeface="Arial"/>
              </a:rPr>
              <a:t>3.680–92 likewise applies the Ezek. 38:22 depiction to the final judgment and breakup of the cosmos: “He will break . . . the mountains. . . . God will judge all people by . . . fire. . . . There will also be brimstone from heaven and stone and much grievous hail.” Cf. Wis. 5:22ff., where “hailstones full of wrath will be cast as out of a stone bow” to punish ungodly kings on the day of final judgment. Cf. also Ezek. 13:11–13, where twice the prophet mentions that God will send “a flooding rain” and “great stones” in judgment against false prophets."</a:t>
            </a:r>
            <a:endParaRPr lang="en-US">
              <a:latin typeface="Arial"/>
              <a:ea typeface="ＭＳ Ｐゴシック" charset="0"/>
              <a:cs typeface="Arial"/>
            </a:endParaRPr>
          </a:p>
          <a:p>
            <a:endParaRPr lang="en-US">
              <a:latin typeface="Arial"/>
              <a:ea typeface="ＭＳ Ｐゴシック" charset="0"/>
              <a:cs typeface="Arial"/>
            </a:endParaRPr>
          </a:p>
          <a:p>
            <a:r>
              <a:rPr lang="en-US">
                <a:latin typeface="Arial"/>
                <a:ea typeface="ＭＳ Ｐゴシック" charset="0"/>
                <a:cs typeface="Arial"/>
              </a:rPr>
              <a:t>______________-</a:t>
            </a:r>
          </a:p>
          <a:p>
            <a:r>
              <a:rPr lang="en-US">
                <a:latin typeface="Arial"/>
                <a:ea typeface="ＭＳ Ｐゴシック" charset="0"/>
                <a:cs typeface="Arial"/>
              </a:rPr>
              <a:t>http://myweathercontent.myweather.net/webhd/pkg/v2/template3.html?host=whio&amp;section=4&amp;page=42&amp;story=350</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D5B5807-BE56-A34E-99B5-1F13A146AB9F}" type="slidenum">
              <a:rPr lang="en-GB" sz="1200">
                <a:solidFill>
                  <a:prstClr val="white"/>
                </a:solidFill>
              </a:rPr>
              <a:pPr/>
              <a:t>134</a:t>
            </a:fld>
            <a:endParaRPr lang="en-GB" sz="1200">
              <a:solidFill>
                <a:prstClr val="white"/>
              </a:solidFill>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Slide Image Placeholder 1"/>
          <p:cNvSpPr>
            <a:spLocks noGrp="1" noRot="1" noChangeAspect="1"/>
          </p:cNvSpPr>
          <p:nvPr>
            <p:ph type="sldImg"/>
          </p:nvPr>
        </p:nvSpPr>
        <p:spPr>
          <a:ln/>
        </p:spPr>
      </p:sp>
      <p:sp>
        <p:nvSpPr>
          <p:cNvPr id="771074"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a:latin typeface="Times New Roman" charset="0"/>
                <a:ea typeface="ＭＳ Ｐゴシック" charset="0"/>
                <a:cs typeface="ＭＳ Ｐゴシック" charset="0"/>
              </a:rPr>
              <a:t>The word "seven" (</a:t>
            </a:r>
            <a:r>
              <a:rPr lang="en-US" dirty="0" err="1">
                <a:latin typeface="Times New Roman" charset="0"/>
                <a:ea typeface="ＭＳ Ｐゴシック" charset="0"/>
                <a:cs typeface="ＭＳ Ｐゴシック" charset="0"/>
              </a:rPr>
              <a:t>hepta</a:t>
            </a:r>
            <a:r>
              <a:rPr lang="en-US" dirty="0">
                <a:latin typeface="Times New Roman" charset="0"/>
                <a:ea typeface="ＭＳ Ｐゴシック" charset="0"/>
                <a:cs typeface="ＭＳ Ｐゴシック" charset="0"/>
              </a:rPr>
              <a:t>) appears 55 times in the book of Revelation.</a:t>
            </a:r>
          </a:p>
        </p:txBody>
      </p:sp>
      <p:sp>
        <p:nvSpPr>
          <p:cNvPr id="7710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67FAFA0-F494-764A-81A2-44B5D31013F5}" type="slidenum">
              <a:rPr lang="en-GB" sz="1200">
                <a:solidFill>
                  <a:prstClr val="white"/>
                </a:solidFill>
              </a:rPr>
              <a:pPr/>
              <a:t>136</a:t>
            </a:fld>
            <a:endParaRPr lang="en-GB" sz="1200">
              <a:solidFill>
                <a:prstClr val="white"/>
              </a:solidFill>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Slide Image Placeholder 1"/>
          <p:cNvSpPr>
            <a:spLocks noGrp="1" noRot="1" noChangeAspect="1"/>
          </p:cNvSpPr>
          <p:nvPr>
            <p:ph type="sldImg"/>
          </p:nvPr>
        </p:nvSpPr>
        <p:spPr>
          <a:ln/>
        </p:spPr>
      </p:sp>
      <p:sp>
        <p:nvSpPr>
          <p:cNvPr id="773122"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a:latin typeface="Times New Roman" charset="0"/>
                <a:ea typeface="ＭＳ Ｐゴシック" charset="0"/>
                <a:cs typeface="ＭＳ Ｐゴシック" charset="0"/>
              </a:rPr>
              <a:t>The word "seven" (</a:t>
            </a:r>
            <a:r>
              <a:rPr lang="en-US" dirty="0" err="1">
                <a:latin typeface="Times New Roman" charset="0"/>
                <a:ea typeface="ＭＳ Ｐゴシック" charset="0"/>
                <a:cs typeface="ＭＳ Ｐゴシック" charset="0"/>
              </a:rPr>
              <a:t>hepta</a:t>
            </a:r>
            <a:r>
              <a:rPr lang="en-US" dirty="0">
                <a:latin typeface="Times New Roman" charset="0"/>
                <a:ea typeface="ＭＳ Ｐゴシック" charset="0"/>
                <a:cs typeface="ＭＳ Ｐゴシック" charset="0"/>
              </a:rPr>
              <a:t>) appears 55 times in the book of Revelation.</a:t>
            </a:r>
          </a:p>
        </p:txBody>
      </p:sp>
      <p:sp>
        <p:nvSpPr>
          <p:cNvPr id="7731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745015F-EDAB-1E4B-83D8-B842403DD159}" type="slidenum">
              <a:rPr lang="en-GB" sz="1200">
                <a:solidFill>
                  <a:srgbClr val="000000"/>
                </a:solidFill>
              </a:rPr>
              <a:pPr/>
              <a:t>137</a:t>
            </a:fld>
            <a:endParaRPr lang="en-GB" sz="1200">
              <a:solidFill>
                <a:srgbClr val="000000"/>
              </a:solidFill>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Slide Image Placeholder 1"/>
          <p:cNvSpPr>
            <a:spLocks noGrp="1" noRot="1" noChangeAspect="1"/>
          </p:cNvSpPr>
          <p:nvPr>
            <p:ph type="sldImg"/>
          </p:nvPr>
        </p:nvSpPr>
        <p:spPr>
          <a:ln/>
        </p:spPr>
      </p:sp>
      <p:sp>
        <p:nvSpPr>
          <p:cNvPr id="775170"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sz="1200" kern="1200" dirty="0">
                <a:solidFill>
                  <a:schemeClr val="tx1"/>
                </a:solidFill>
                <a:effectLst/>
                <a:latin typeface="Times New Roman" pitchFamily="-112" charset="0"/>
                <a:ea typeface="ＭＳ Ｐゴシック" pitchFamily="-108" charset="-128"/>
                <a:cs typeface="ＭＳ Ｐゴシック" pitchFamily="-108" charset="-128"/>
              </a:rPr>
              <a:t>"It is worth noting that there are seven "beatitudes" in Revelation: 1:3; 14:13; 16:15; 19:9; 20:6; 22:7, 14" (</a:t>
            </a:r>
            <a:r>
              <a:rPr lang="en-US" sz="1200" kern="1200" dirty="0" err="1">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a:t>
            </a:r>
            <a:endParaRPr lang="en-US" dirty="0">
              <a:latin typeface="Times New Roman" charset="0"/>
              <a:ea typeface="ＭＳ Ｐゴシック" charset="0"/>
              <a:cs typeface="ＭＳ Ｐゴシック" charset="0"/>
            </a:endParaRPr>
          </a:p>
        </p:txBody>
      </p:sp>
      <p:sp>
        <p:nvSpPr>
          <p:cNvPr id="77517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E224D91-D4E5-9242-BFF2-974C6C4311AB}" type="slidenum">
              <a:rPr lang="en-GB" sz="1200">
                <a:solidFill>
                  <a:srgbClr val="000000"/>
                </a:solidFill>
              </a:rPr>
              <a:pPr/>
              <a:t>138</a:t>
            </a:fld>
            <a:endParaRPr lang="en-GB" sz="1200">
              <a:solidFill>
                <a:srgbClr val="000000"/>
              </a:solidFill>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E8831A8-F37B-0148-B569-CBCD93128184}" type="slidenum">
              <a:rPr lang="en-GB" sz="1200">
                <a:solidFill>
                  <a:prstClr val="white"/>
                </a:solidFill>
              </a:rPr>
              <a:pPr/>
              <a:t>139</a:t>
            </a:fld>
            <a:endParaRPr lang="en-GB" sz="1200">
              <a:solidFill>
                <a:prstClr val="white"/>
              </a:solidFill>
            </a:endParaRPr>
          </a:p>
        </p:txBody>
      </p:sp>
      <p:sp>
        <p:nvSpPr>
          <p:cNvPr id="702466" name="Rectangle 2"/>
          <p:cNvSpPr>
            <a:spLocks noGrp="1" noRot="1" noChangeAspect="1" noChangeArrowheads="1" noTextEdit="1"/>
          </p:cNvSpPr>
          <p:nvPr>
            <p:ph type="sldImg"/>
          </p:nvPr>
        </p:nvSpPr>
        <p:spPr>
          <a:ln/>
        </p:spPr>
      </p:sp>
      <p:sp>
        <p:nvSpPr>
          <p:cNvPr id="702467"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cartoonist obviously views the book as prophesying primarily about the future, but the first verse states, </a:t>
            </a:r>
            <a:r>
              <a:rPr lang="en-US" dirty="0">
                <a:latin typeface="Times New Roman" charset="0"/>
                <a:ea typeface="ＭＳ Ｐゴシック" charset="0"/>
                <a:cs typeface="ＭＳ Ｐゴシック" charset="0"/>
              </a:rPr>
              <a:t>"</a:t>
            </a:r>
            <a:r>
              <a:rPr lang="en-US" sz="1200" kern="1200" dirty="0">
                <a:solidFill>
                  <a:schemeClr val="tx1"/>
                </a:solidFill>
                <a:effectLst/>
                <a:latin typeface="+mn-lt"/>
                <a:ea typeface="+mn-ea"/>
                <a:cs typeface="+mn-cs"/>
              </a:rPr>
              <a:t>The revelation of Jesus Christ, which God gave him to show his servants what must soon take place" (Rev 1:1 NIV84). In other words, the coming attraction is Jesus himself. If any "attraction event" is in view, it is the victorious return of Christ (19:11-21).</a:t>
            </a:r>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11</a:t>
            </a:fld>
            <a:endParaRPr lang="en-US"/>
          </a:p>
        </p:txBody>
      </p:sp>
    </p:spTree>
    <p:extLst>
      <p:ext uri="{BB962C8B-B14F-4D97-AF65-F5344CB8AC3E}">
        <p14:creationId xmlns:p14="http://schemas.microsoft.com/office/powerpoint/2010/main" val="165046206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3BE4D70-6816-2545-8055-5DB67878576F}" type="slidenum">
              <a:rPr lang="en-GB" sz="1200">
                <a:solidFill>
                  <a:prstClr val="white"/>
                </a:solidFill>
              </a:rPr>
              <a:pPr/>
              <a:t>140</a:t>
            </a:fld>
            <a:endParaRPr lang="en-GB" sz="1200">
              <a:solidFill>
                <a:prstClr val="white"/>
              </a:solidFill>
            </a:endParaRPr>
          </a:p>
        </p:txBody>
      </p:sp>
      <p:sp>
        <p:nvSpPr>
          <p:cNvPr id="704514" name="Rectangle 2"/>
          <p:cNvSpPr>
            <a:spLocks noGrp="1" noRot="1" noChangeAspect="1" noChangeArrowheads="1" noTextEdit="1"/>
          </p:cNvSpPr>
          <p:nvPr>
            <p:ph type="sldImg"/>
          </p:nvPr>
        </p:nvSpPr>
        <p:spPr>
          <a:ln/>
        </p:spPr>
      </p:sp>
      <p:sp>
        <p:nvSpPr>
          <p:cNvPr id="70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CB17A88-2A83-4948-B1B9-2729AD597CF9}" type="slidenum">
              <a:rPr lang="en-GB" sz="1200">
                <a:solidFill>
                  <a:prstClr val="white"/>
                </a:solidFill>
              </a:rPr>
              <a:pPr/>
              <a:t>141</a:t>
            </a:fld>
            <a:endParaRPr lang="en-GB" sz="1200">
              <a:solidFill>
                <a:prstClr val="white"/>
              </a:solidFill>
            </a:endParaRPr>
          </a:p>
        </p:txBody>
      </p:sp>
      <p:sp>
        <p:nvSpPr>
          <p:cNvPr id="706562" name="Rectangle 1026"/>
          <p:cNvSpPr>
            <a:spLocks noGrp="1" noRot="1" noChangeAspect="1" noChangeArrowheads="1" noTextEdit="1"/>
          </p:cNvSpPr>
          <p:nvPr>
            <p:ph type="sldImg"/>
          </p:nvPr>
        </p:nvSpPr>
        <p:spPr>
          <a:ln/>
        </p:spPr>
      </p:sp>
      <p:sp>
        <p:nvSpPr>
          <p:cNvPr id="70656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42B1BFC-0A31-9D4F-A714-197DE44D285F}" type="slidenum">
              <a:rPr lang="en-GB" sz="1200">
                <a:solidFill>
                  <a:prstClr val="white"/>
                </a:solidFill>
              </a:rPr>
              <a:pPr/>
              <a:t>143</a:t>
            </a:fld>
            <a:endParaRPr lang="en-GB" sz="1200">
              <a:solidFill>
                <a:prstClr val="white"/>
              </a:solidFill>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CCAAAA7-BC11-104A-B864-9347474CCB33}" type="slidenum">
              <a:rPr lang="en-GB" sz="1200">
                <a:solidFill>
                  <a:prstClr val="white"/>
                </a:solidFill>
              </a:rPr>
              <a:pPr/>
              <a:t>144</a:t>
            </a:fld>
            <a:endParaRPr lang="en-GB" sz="1200">
              <a:solidFill>
                <a:prstClr val="white"/>
              </a:solidFill>
            </a:endParaRPr>
          </a:p>
        </p:txBody>
      </p:sp>
      <p:sp>
        <p:nvSpPr>
          <p:cNvPr id="710658" name="Rectangle 2"/>
          <p:cNvSpPr>
            <a:spLocks noGrp="1" noRot="1" noChangeAspect="1" noChangeArrowheads="1" noTextEdit="1"/>
          </p:cNvSpPr>
          <p:nvPr>
            <p:ph type="sldImg"/>
          </p:nvPr>
        </p:nvSpPr>
        <p:spPr>
          <a:ln/>
        </p:spPr>
      </p:sp>
      <p:sp>
        <p:nvSpPr>
          <p:cNvPr id="7106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4C194F4-3F28-CC40-8544-A62653784FA9}" type="slidenum">
              <a:rPr lang="en-GB" sz="1200">
                <a:solidFill>
                  <a:prstClr val="white"/>
                </a:solidFill>
              </a:rPr>
              <a:pPr/>
              <a:t>148</a:t>
            </a:fld>
            <a:endParaRPr lang="en-GB" sz="1200">
              <a:solidFill>
                <a:prstClr val="white"/>
              </a:solidFill>
            </a:endParaRPr>
          </a:p>
        </p:txBody>
      </p:sp>
      <p:sp>
        <p:nvSpPr>
          <p:cNvPr id="712706" name="Rectangle 2"/>
          <p:cNvSpPr>
            <a:spLocks noGrp="1" noRot="1" noChangeAspect="1" noChangeArrowheads="1" noTextEdit="1"/>
          </p:cNvSpPr>
          <p:nvPr>
            <p:ph type="sldImg"/>
          </p:nvPr>
        </p:nvSpPr>
        <p:spPr>
          <a:ln/>
        </p:spPr>
      </p:sp>
      <p:sp>
        <p:nvSpPr>
          <p:cNvPr id="712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D7648CC-7595-B34B-AC5F-0EC02D6FE9B8}" type="slidenum">
              <a:rPr lang="en-GB" sz="1200">
                <a:solidFill>
                  <a:prstClr val="white"/>
                </a:solidFill>
              </a:rPr>
              <a:pPr/>
              <a:t>149</a:t>
            </a:fld>
            <a:endParaRPr lang="en-GB" sz="1200">
              <a:solidFill>
                <a:prstClr val="white"/>
              </a:solidFill>
            </a:endParaRPr>
          </a:p>
        </p:txBody>
      </p:sp>
      <p:sp>
        <p:nvSpPr>
          <p:cNvPr id="714754" name="Rectangle 2"/>
          <p:cNvSpPr>
            <a:spLocks noGrp="1" noRot="1" noChangeAspect="1" noChangeArrowheads="1" noTextEdit="1"/>
          </p:cNvSpPr>
          <p:nvPr>
            <p:ph type="sldImg"/>
          </p:nvPr>
        </p:nvSpPr>
        <p:spPr>
          <a:ln/>
        </p:spPr>
      </p:sp>
      <p:sp>
        <p:nvSpPr>
          <p:cNvPr id="714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A735D30-04A8-3742-BA97-E1A7FA87E61C}" type="slidenum">
              <a:rPr lang="en-GB" sz="1200">
                <a:solidFill>
                  <a:prstClr val="white"/>
                </a:solidFill>
              </a:rPr>
              <a:pPr/>
              <a:t>150</a:t>
            </a:fld>
            <a:endParaRPr lang="en-GB" sz="1200">
              <a:solidFill>
                <a:prstClr val="white"/>
              </a:solidFill>
            </a:endParaRPr>
          </a:p>
        </p:txBody>
      </p:sp>
      <p:sp>
        <p:nvSpPr>
          <p:cNvPr id="716802" name="Rectangle 2"/>
          <p:cNvSpPr>
            <a:spLocks noGrp="1" noRot="1" noChangeAspect="1" noChangeArrowheads="1" noTextEdit="1"/>
          </p:cNvSpPr>
          <p:nvPr>
            <p:ph type="sldImg"/>
          </p:nvPr>
        </p:nvSpPr>
        <p:spPr>
          <a:ln/>
        </p:spPr>
      </p:sp>
      <p:sp>
        <p:nvSpPr>
          <p:cNvPr id="716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318BD40-2E95-F04A-8B3E-6EAC8DABF5D5}" type="slidenum">
              <a:rPr lang="en-GB" sz="1200">
                <a:solidFill>
                  <a:prstClr val="white"/>
                </a:solidFill>
              </a:rPr>
              <a:pPr/>
              <a:t>151</a:t>
            </a:fld>
            <a:endParaRPr lang="en-GB" sz="1200">
              <a:solidFill>
                <a:prstClr val="white"/>
              </a:solidFill>
            </a:endParaRPr>
          </a:p>
        </p:txBody>
      </p:sp>
      <p:sp>
        <p:nvSpPr>
          <p:cNvPr id="718850" name="Rectangle 1026"/>
          <p:cNvSpPr>
            <a:spLocks noGrp="1" noRot="1" noChangeAspect="1" noChangeArrowheads="1" noTextEdit="1"/>
          </p:cNvSpPr>
          <p:nvPr>
            <p:ph type="sldImg"/>
          </p:nvPr>
        </p:nvSpPr>
        <p:spPr>
          <a:ln/>
        </p:spPr>
      </p:sp>
      <p:sp>
        <p:nvSpPr>
          <p:cNvPr id="718851"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2EF7DD-4363-1D4F-B4CB-84300249711D}" type="slidenum">
              <a:rPr lang="en-GB" sz="1200">
                <a:solidFill>
                  <a:prstClr val="white"/>
                </a:solidFill>
              </a:rPr>
              <a:pPr/>
              <a:t>152</a:t>
            </a:fld>
            <a:endParaRPr lang="en-GB" sz="1200">
              <a:solidFill>
                <a:prstClr val="white"/>
              </a:solidFill>
            </a:endParaRPr>
          </a:p>
        </p:txBody>
      </p:sp>
      <p:sp>
        <p:nvSpPr>
          <p:cNvPr id="720898" name="Rectangle 2"/>
          <p:cNvSpPr>
            <a:spLocks noGrp="1" noRot="1" noChangeAspect="1" noChangeArrowheads="1" noTextEdit="1"/>
          </p:cNvSpPr>
          <p:nvPr>
            <p:ph type="sldImg"/>
          </p:nvPr>
        </p:nvSpPr>
        <p:spPr>
          <a:ln/>
        </p:spPr>
      </p:sp>
      <p:sp>
        <p:nvSpPr>
          <p:cNvPr id="72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8DAD032-C874-794C-A060-E85666A8D52E}" type="slidenum">
              <a:rPr lang="en-GB" sz="1200">
                <a:solidFill>
                  <a:prstClr val="white"/>
                </a:solidFill>
              </a:rPr>
              <a:pPr/>
              <a:t>153</a:t>
            </a:fld>
            <a:endParaRPr lang="en-GB" sz="1200">
              <a:solidFill>
                <a:prstClr val="white"/>
              </a:solidFill>
            </a:endParaRPr>
          </a:p>
        </p:txBody>
      </p:sp>
      <p:sp>
        <p:nvSpPr>
          <p:cNvPr id="722946" name="Rectangle 2"/>
          <p:cNvSpPr>
            <a:spLocks noGrp="1" noRot="1" noChangeAspect="1" noChangeArrowheads="1" noTextEdit="1"/>
          </p:cNvSpPr>
          <p:nvPr>
            <p:ph type="sldImg"/>
          </p:nvPr>
        </p:nvSpPr>
        <p:spPr>
          <a:ln/>
        </p:spPr>
      </p:sp>
      <p:sp>
        <p:nvSpPr>
          <p:cNvPr id="72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In team sports, if the team captain wins, the whole team wins. On the most important Team of all, Jesus triumphed over sin and death; he will also be the victor over the "god of this world" (2 Cor 4:4) when he returns in power and glory. His coming will land Satan in the bottomless pit for 1000 years (Rev. 20:1-3).</a:t>
            </a:r>
          </a:p>
        </p:txBody>
      </p:sp>
    </p:spTree>
    <p:extLst>
      <p:ext uri="{BB962C8B-B14F-4D97-AF65-F5344CB8AC3E}">
        <p14:creationId xmlns:p14="http://schemas.microsoft.com/office/powerpoint/2010/main" val="75324529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F6EE051-BB17-5243-A7FB-52C56F355316}" type="slidenum">
              <a:rPr lang="en-GB" sz="1200">
                <a:solidFill>
                  <a:prstClr val="white"/>
                </a:solidFill>
              </a:rPr>
              <a:pPr/>
              <a:t>154</a:t>
            </a:fld>
            <a:endParaRPr lang="en-GB" sz="1200">
              <a:solidFill>
                <a:prstClr val="white"/>
              </a:solidFill>
            </a:endParaRPr>
          </a:p>
        </p:txBody>
      </p:sp>
      <p:sp>
        <p:nvSpPr>
          <p:cNvPr id="724994" name="Rectangle 2"/>
          <p:cNvSpPr>
            <a:spLocks noGrp="1" noRot="1" noChangeAspect="1" noChangeArrowheads="1" noTextEdit="1"/>
          </p:cNvSpPr>
          <p:nvPr>
            <p:ph type="sldImg"/>
          </p:nvPr>
        </p:nvSpPr>
        <p:spPr>
          <a:ln/>
        </p:spPr>
      </p:sp>
      <p:sp>
        <p:nvSpPr>
          <p:cNvPr id="724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F8C1A91-03EA-544C-8502-8C87039B2A70}" type="slidenum">
              <a:rPr lang="en-GB" sz="1200">
                <a:solidFill>
                  <a:prstClr val="white"/>
                </a:solidFill>
              </a:rPr>
              <a:pPr/>
              <a:t>155</a:t>
            </a:fld>
            <a:endParaRPr lang="en-GB" sz="1200">
              <a:solidFill>
                <a:prstClr val="white"/>
              </a:solidFill>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57E803F-0B42-0E48-BEDA-CBA0499D8FAD}" type="slidenum">
              <a:rPr lang="en-GB" sz="1200">
                <a:solidFill>
                  <a:prstClr val="white"/>
                </a:solidFill>
              </a:rPr>
              <a:pPr/>
              <a:t>156</a:t>
            </a:fld>
            <a:endParaRPr lang="en-GB" sz="1200">
              <a:solidFill>
                <a:prstClr val="white"/>
              </a:solidFill>
            </a:endParaRPr>
          </a:p>
        </p:txBody>
      </p:sp>
      <p:sp>
        <p:nvSpPr>
          <p:cNvPr id="729090" name="Rectangle 2"/>
          <p:cNvSpPr>
            <a:spLocks noGrp="1" noRot="1" noChangeAspect="1" noChangeArrowheads="1" noTextEdit="1"/>
          </p:cNvSpPr>
          <p:nvPr>
            <p:ph type="sldImg"/>
          </p:nvPr>
        </p:nvSpPr>
        <p:spPr>
          <a:ln/>
        </p:spPr>
      </p:sp>
      <p:sp>
        <p:nvSpPr>
          <p:cNvPr id="72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A3555D5-9FF1-CA44-8BEB-F075B1EB451E}" type="slidenum">
              <a:rPr lang="en-GB" sz="1200">
                <a:solidFill>
                  <a:prstClr val="white"/>
                </a:solidFill>
              </a:rPr>
              <a:pPr/>
              <a:t>157</a:t>
            </a:fld>
            <a:endParaRPr lang="en-GB" sz="1200">
              <a:solidFill>
                <a:prstClr val="white"/>
              </a:solidFill>
            </a:endParaRPr>
          </a:p>
        </p:txBody>
      </p:sp>
      <p:sp>
        <p:nvSpPr>
          <p:cNvPr id="731138" name="Rectangle 2"/>
          <p:cNvSpPr>
            <a:spLocks noGrp="1" noRot="1" noChangeAspect="1" noChangeArrowheads="1" noTextEdit="1"/>
          </p:cNvSpPr>
          <p:nvPr>
            <p:ph type="sldImg"/>
          </p:nvPr>
        </p:nvSpPr>
        <p:spPr>
          <a:ln/>
        </p:spPr>
      </p:sp>
      <p:sp>
        <p:nvSpPr>
          <p:cNvPr id="731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79AE3A5-534A-B045-BEF8-B122FFDDD562}" type="slidenum">
              <a:rPr lang="en-GB" sz="1200">
                <a:solidFill>
                  <a:prstClr val="white"/>
                </a:solidFill>
              </a:rPr>
              <a:pPr/>
              <a:t>158</a:t>
            </a:fld>
            <a:endParaRPr lang="en-GB" sz="1200">
              <a:solidFill>
                <a:prstClr val="white"/>
              </a:solidFill>
            </a:endParaRPr>
          </a:p>
        </p:txBody>
      </p:sp>
      <p:sp>
        <p:nvSpPr>
          <p:cNvPr id="733186" name="Rectangle 2"/>
          <p:cNvSpPr>
            <a:spLocks noGrp="1" noRot="1" noChangeAspect="1" noChangeArrowheads="1" noTextEdit="1"/>
          </p:cNvSpPr>
          <p:nvPr>
            <p:ph type="sldImg"/>
          </p:nvPr>
        </p:nvSpPr>
        <p:spPr>
          <a:ln/>
        </p:spPr>
      </p:sp>
      <p:sp>
        <p:nvSpPr>
          <p:cNvPr id="73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01BFD28-B1F7-A742-95B4-B9D4835BDAC7}" type="slidenum">
              <a:rPr lang="en-GB" sz="1200">
                <a:solidFill>
                  <a:prstClr val="white"/>
                </a:solidFill>
              </a:rPr>
              <a:pPr/>
              <a:t>159</a:t>
            </a:fld>
            <a:endParaRPr lang="en-GB" sz="1200">
              <a:solidFill>
                <a:prstClr val="white"/>
              </a:solidFill>
            </a:endParaRPr>
          </a:p>
        </p:txBody>
      </p:sp>
      <p:sp>
        <p:nvSpPr>
          <p:cNvPr id="735234" name="Rectangle 2"/>
          <p:cNvSpPr>
            <a:spLocks noGrp="1" noRot="1" noChangeAspect="1" noChangeArrowheads="1" noTextEdit="1"/>
          </p:cNvSpPr>
          <p:nvPr>
            <p:ph type="sldImg"/>
          </p:nvPr>
        </p:nvSpPr>
        <p:spPr>
          <a:ln/>
        </p:spPr>
      </p:sp>
      <p:sp>
        <p:nvSpPr>
          <p:cNvPr id="73523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ADB7370-C595-2943-A6E7-FC47AF35D55F}" type="slidenum">
              <a:rPr lang="en-GB" sz="1200">
                <a:solidFill>
                  <a:prstClr val="white"/>
                </a:solidFill>
              </a:rPr>
              <a:pPr/>
              <a:t>160</a:t>
            </a:fld>
            <a:endParaRPr lang="en-GB" sz="1200">
              <a:solidFill>
                <a:prstClr val="white"/>
              </a:solidFill>
            </a:endParaRPr>
          </a:p>
        </p:txBody>
      </p:sp>
      <p:sp>
        <p:nvSpPr>
          <p:cNvPr id="739330" name="Rectangle 2"/>
          <p:cNvSpPr>
            <a:spLocks noGrp="1" noRot="1" noChangeAspect="1" noChangeArrowheads="1" noTextEdit="1"/>
          </p:cNvSpPr>
          <p:nvPr>
            <p:ph type="sldImg"/>
          </p:nvPr>
        </p:nvSpPr>
        <p:spPr>
          <a:ln/>
        </p:spPr>
      </p:sp>
      <p:sp>
        <p:nvSpPr>
          <p:cNvPr id="739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329C651-327D-564B-BE15-14B3DB3FE2FB}" type="slidenum">
              <a:rPr lang="en-GB" sz="1200">
                <a:solidFill>
                  <a:prstClr val="white"/>
                </a:solidFill>
              </a:rPr>
              <a:pPr/>
              <a:t>161</a:t>
            </a:fld>
            <a:endParaRPr lang="en-GB" sz="1200">
              <a:solidFill>
                <a:prstClr val="white"/>
              </a:solidFill>
            </a:endParaRPr>
          </a:p>
        </p:txBody>
      </p:sp>
      <p:sp>
        <p:nvSpPr>
          <p:cNvPr id="737282" name="Rectangle 2"/>
          <p:cNvSpPr>
            <a:spLocks noGrp="1" noRot="1" noChangeAspect="1" noChangeArrowheads="1" noTextEdit="1"/>
          </p:cNvSpPr>
          <p:nvPr>
            <p:ph type="sldImg"/>
          </p:nvPr>
        </p:nvSpPr>
        <p:spPr>
          <a:ln/>
        </p:spPr>
      </p:sp>
      <p:sp>
        <p:nvSpPr>
          <p:cNvPr id="737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6AFF5A6-88ED-1645-BAF9-85795FB34986}" type="slidenum">
              <a:rPr lang="en-GB" sz="1200">
                <a:solidFill>
                  <a:prstClr val="white"/>
                </a:solidFill>
              </a:rPr>
              <a:pPr/>
              <a:t>168</a:t>
            </a:fld>
            <a:endParaRPr lang="en-GB" sz="1200">
              <a:solidFill>
                <a:prstClr val="white"/>
              </a:solidFill>
            </a:endParaRPr>
          </a:p>
        </p:txBody>
      </p:sp>
      <p:sp>
        <p:nvSpPr>
          <p:cNvPr id="743426" name="Rectangle 1026"/>
          <p:cNvSpPr>
            <a:spLocks noGrp="1" noRot="1" noChangeAspect="1" noChangeArrowheads="1" noTextEdit="1"/>
          </p:cNvSpPr>
          <p:nvPr>
            <p:ph type="sldImg"/>
          </p:nvPr>
        </p:nvSpPr>
        <p:spPr>
          <a:ln/>
        </p:spPr>
      </p:sp>
      <p:sp>
        <p:nvSpPr>
          <p:cNvPr id="74342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Many clues in Daniel 9:24-27 indicate a gap between the 69</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and 70</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weeks. This is our present church age.</a:t>
            </a: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Common-469</a:t>
            </a:r>
          </a:p>
          <a:p>
            <a:r>
              <a:rPr lang="en-US" dirty="0">
                <a:latin typeface="Times New Roman" charset="0"/>
                <a:ea typeface="ＭＳ Ｐゴシック" charset="0"/>
                <a:cs typeface="ＭＳ Ｐゴシック" charset="0"/>
              </a:rPr>
              <a:t>OS-27-Daniel-404</a:t>
            </a:r>
          </a:p>
          <a:p>
            <a:r>
              <a:rPr lang="en-US" dirty="0">
                <a:latin typeface="Times New Roman" charset="0"/>
                <a:ea typeface="ＭＳ Ｐゴシック" charset="0"/>
                <a:cs typeface="ＭＳ Ｐゴシック" charset="0"/>
              </a:rPr>
              <a:t>NS-27-Rev1-2-slide 168</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C3F9486-203E-024E-B8ED-E87CF220BF23}" type="slidenum">
              <a:rPr lang="en-GB" sz="1200">
                <a:solidFill>
                  <a:prstClr val="white"/>
                </a:solidFill>
              </a:rPr>
              <a:pPr/>
              <a:t>169</a:t>
            </a:fld>
            <a:endParaRPr lang="en-GB" sz="1200">
              <a:solidFill>
                <a:prstClr val="white"/>
              </a:solidFill>
            </a:endParaRPr>
          </a:p>
        </p:txBody>
      </p:sp>
      <p:sp>
        <p:nvSpPr>
          <p:cNvPr id="741378" name="Rectangle 1026"/>
          <p:cNvSpPr>
            <a:spLocks noGrp="1" noRot="1" noChangeAspect="1" noChangeArrowheads="1" noTextEdit="1"/>
          </p:cNvSpPr>
          <p:nvPr>
            <p:ph type="sldImg"/>
          </p:nvPr>
        </p:nvSpPr>
        <p:spPr>
          <a:ln/>
        </p:spPr>
      </p:sp>
      <p:sp>
        <p:nvSpPr>
          <p:cNvPr id="74137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Many of life's issues cause us to look down at our circumstances rather than up to the One who can resolve them.</a:t>
            </a:r>
          </a:p>
        </p:txBody>
      </p:sp>
      <p:sp>
        <p:nvSpPr>
          <p:cNvPr id="4" name="Slide Number Placeholder 3"/>
          <p:cNvSpPr>
            <a:spLocks noGrp="1"/>
          </p:cNvSpPr>
          <p:nvPr>
            <p:ph type="sldNum" sz="quarter" idx="5"/>
          </p:nvPr>
        </p:nvSpPr>
        <p:spPr/>
        <p:txBody>
          <a:bodyPr/>
          <a:lstStyle/>
          <a:p>
            <a:fld id="{0C4E468F-4A77-E94F-AA26-F0993CBF7DD1}" type="slidenum">
              <a:rPr lang="en-US" smtClean="0"/>
              <a:t>13</a:t>
            </a:fld>
            <a:endParaRPr lang="en-US"/>
          </a:p>
        </p:txBody>
      </p:sp>
    </p:spTree>
    <p:extLst>
      <p:ext uri="{BB962C8B-B14F-4D97-AF65-F5344CB8AC3E}">
        <p14:creationId xmlns:p14="http://schemas.microsoft.com/office/powerpoint/2010/main" val="176297694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273BE8-869F-204F-B5F4-B30F5209691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63906" name="Rectangle 2"/>
          <p:cNvSpPr>
            <a:spLocks noGrp="1" noRot="1" noChangeAspect="1" noChangeArrowheads="1" noTextEdit="1"/>
          </p:cNvSpPr>
          <p:nvPr>
            <p:ph type="sldImg"/>
          </p:nvPr>
        </p:nvSpPr>
        <p:spPr>
          <a:ln/>
        </p:spPr>
      </p:sp>
      <p:sp>
        <p:nvSpPr>
          <p:cNvPr id="763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final of the 70 "weeks" also will last seven years and is the focus of Daniel's prophecies more than any other period. Revelation later builds on the foundation that Daniel established.</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Common-404</a:t>
            </a:r>
          </a:p>
          <a:p>
            <a:r>
              <a:rPr lang="en-US" dirty="0">
                <a:latin typeface="Times New Roman" charset="0"/>
                <a:ea typeface="ＭＳ Ｐゴシック" charset="0"/>
                <a:cs typeface="ＭＳ Ｐゴシック" charset="0"/>
              </a:rPr>
              <a:t>BE-27-Daniel-117</a:t>
            </a:r>
          </a:p>
          <a:p>
            <a:r>
              <a:rPr lang="en-US" dirty="0">
                <a:latin typeface="Times New Roman" charset="0"/>
                <a:ea typeface="ＭＳ Ｐゴシック" charset="0"/>
                <a:cs typeface="ＭＳ Ｐゴシック" charset="0"/>
              </a:rPr>
              <a:t>OS-27-Daniel-407, 499</a:t>
            </a:r>
          </a:p>
          <a:p>
            <a:r>
              <a:rPr lang="en-SG" sz="1200" kern="1200" dirty="0">
                <a:solidFill>
                  <a:schemeClr val="tx1"/>
                </a:solidFill>
                <a:effectLst/>
                <a:latin typeface="Arial" panose="020B0604020202020204" pitchFamily="34" charset="0"/>
                <a:ea typeface="+mn-ea"/>
                <a:cs typeface="Arial" panose="020B0604020202020204" pitchFamily="34" charset="0"/>
              </a:rPr>
              <a:t>NS-27-Rev1-slide </a:t>
            </a:r>
            <a:r>
              <a:rPr lang="en-US" sz="1200" kern="1200" dirty="0">
                <a:solidFill>
                  <a:schemeClr val="tx1"/>
                </a:solidFill>
                <a:effectLst/>
                <a:latin typeface="Times New Roman" charset="0"/>
                <a:ea typeface="ＭＳ Ｐゴシック" charset="0"/>
                <a:cs typeface="Arial" panose="020B0604020202020204" pitchFamily="34" charset="0"/>
              </a:rPr>
              <a:t>170</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NS-22-Rev7-12-slide 99</a:t>
            </a:r>
          </a:p>
        </p:txBody>
      </p:sp>
    </p:spTree>
    <p:extLst>
      <p:ext uri="{BB962C8B-B14F-4D97-AF65-F5344CB8AC3E}">
        <p14:creationId xmlns:p14="http://schemas.microsoft.com/office/powerpoint/2010/main" val="220109356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171</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656AC5F-53EA-D246-AE9D-0B4F8812B86E}" type="slidenum">
              <a:rPr lang="en-GB" sz="1200">
                <a:solidFill>
                  <a:prstClr val="white"/>
                </a:solidFill>
              </a:rPr>
              <a:pPr/>
              <a:t>172</a:t>
            </a:fld>
            <a:endParaRPr lang="en-GB" sz="1200">
              <a:solidFill>
                <a:prstClr val="white"/>
              </a:solidFill>
            </a:endParaRPr>
          </a:p>
        </p:txBody>
      </p:sp>
      <p:sp>
        <p:nvSpPr>
          <p:cNvPr id="749570" name="Rectangle 2"/>
          <p:cNvSpPr>
            <a:spLocks noGrp="1" noRot="1" noChangeAspect="1" noChangeArrowheads="1" noTextEdit="1"/>
          </p:cNvSpPr>
          <p:nvPr>
            <p:ph type="sldImg"/>
          </p:nvPr>
        </p:nvSpPr>
        <p:spPr>
          <a:ln/>
        </p:spPr>
      </p:sp>
      <p:sp>
        <p:nvSpPr>
          <p:cNvPr id="74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90E0D21-93E8-B949-8B3A-BBD12BEC1F9D}" type="slidenum">
              <a:rPr lang="en-GB" sz="1200">
                <a:solidFill>
                  <a:prstClr val="white"/>
                </a:solidFill>
              </a:rPr>
              <a:pPr/>
              <a:t>173</a:t>
            </a:fld>
            <a:endParaRPr lang="en-GB" sz="1200">
              <a:solidFill>
                <a:prstClr val="white"/>
              </a:solidFill>
            </a:endParaRPr>
          </a:p>
        </p:txBody>
      </p:sp>
      <p:sp>
        <p:nvSpPr>
          <p:cNvPr id="751618" name="Rectangle 2"/>
          <p:cNvSpPr>
            <a:spLocks noGrp="1" noRot="1" noChangeAspect="1" noChangeArrowheads="1"/>
          </p:cNvSpPr>
          <p:nvPr>
            <p:ph type="sldImg"/>
          </p:nvPr>
        </p:nvSpPr>
        <p:spPr>
          <a:solidFill>
            <a:srgbClr val="FFFFFF"/>
          </a:solidFill>
          <a:ln/>
        </p:spPr>
      </p:sp>
      <p:sp>
        <p:nvSpPr>
          <p:cNvPr id="751619"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737F396-BBB3-DF47-9041-18440FE9820A}"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2867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8464B95-11D1-D44F-A93E-69103D1A831E}" type="slidenum">
              <a:rPr kumimoji="0" lang="en-GB" sz="1200" b="0" i="0" u="none" strike="noStrike" kern="1200" cap="none" spc="0" normalizeH="0" baseline="0" noProof="0" smtClean="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345091"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345092" name="Rectangle 3"/>
          <p:cNvSpPr>
            <a:spLocks noGrp="1" noChangeArrowheads="1"/>
          </p:cNvSpPr>
          <p:nvPr>
            <p:ph type="body" idx="1"/>
          </p:nvPr>
        </p:nvSpPr>
        <p:spPr>
          <a:xfrm>
            <a:off x="914400" y="4343400"/>
            <a:ext cx="5029200" cy="1227138"/>
          </a:xfrm>
          <a:solidFill>
            <a:srgbClr val="FFFFFF"/>
          </a:solidFill>
          <a:ln>
            <a:solidFill>
              <a:srgbClr val="000000"/>
            </a:solidFill>
            <a:miter lim="800000"/>
            <a:headEnd/>
            <a:tailEnd/>
          </a:ln>
        </p:spPr>
        <p:txBody>
          <a:bodyPr lIns="90000" tIns="46800" rIns="90000" bIns="46800">
            <a:spAutoFit/>
          </a:bodyPr>
          <a:lstStyle/>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Trumpets &amp;</a:t>
            </a:r>
            <a:r>
              <a:rPr lang="en-US" sz="1200" i="0" kern="1200" baseline="0" dirty="0">
                <a:solidFill>
                  <a:schemeClr val="tx1"/>
                </a:solidFill>
                <a:effectLst/>
                <a:latin typeface="Times New Roman" pitchFamily="-112" charset="0"/>
                <a:ea typeface="ＭＳ Ｐゴシック" pitchFamily="-108" charset="-128"/>
                <a:cs typeface="ＭＳ Ｐゴシック" pitchFamily="-108" charset="-128"/>
              </a:rPr>
              <a:t> Bowls (Wiersbe):</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1 The Judgment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2 The earth</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3 The sea</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4 The rivers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5 The heavens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6 Mankind—torment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7 An army</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Angry nations</a:t>
            </a:r>
          </a:p>
          <a:p>
            <a:endParaRPr lang="en-US" sz="1200" i="0" kern="1200" dirty="0">
              <a:solidFill>
                <a:schemeClr val="tx1"/>
              </a:solidFill>
              <a:effectLst/>
              <a:latin typeface="Times New Roman" pitchFamily="-112" charset="0"/>
              <a:ea typeface="ＭＳ Ｐゴシック" pitchFamily="-108" charset="-128"/>
              <a:cs typeface="ＭＳ Ｐゴシック" pitchFamily="-108" charset="-128"/>
            </a:endParaRP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the Olivet Discourse (Matt 24) and Seals (Rev 6) is also striking.</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Common-476</a:t>
            </a:r>
          </a:p>
          <a:p>
            <a:r>
              <a:rPr lang="en-US" dirty="0">
                <a:latin typeface="Times New Roman" charset="0"/>
                <a:ea typeface="ＭＳ Ｐゴシック" charset="0"/>
                <a:cs typeface="ＭＳ Ｐゴシック" charset="0"/>
              </a:rPr>
              <a:t>NS-01-Matt15-28-slide 153</a:t>
            </a:r>
          </a:p>
          <a:p>
            <a:r>
              <a:rPr lang="en-US" dirty="0">
                <a:latin typeface="Times New Roman" charset="0"/>
                <a:ea typeface="ＭＳ Ｐゴシック" charset="0"/>
                <a:cs typeface="ＭＳ Ｐゴシック" charset="0"/>
              </a:rPr>
              <a:t>NS-27-Rev1-2-slide 177</a:t>
            </a:r>
          </a:p>
          <a:p>
            <a:r>
              <a:rPr lang="en-US" dirty="0">
                <a:latin typeface="Times New Roman" charset="0"/>
                <a:ea typeface="ＭＳ Ｐゴシック" charset="0"/>
                <a:cs typeface="ＭＳ Ｐゴシック" charset="0"/>
              </a:rPr>
              <a:t>NS-27-Rev4-6-slide 133</a:t>
            </a:r>
          </a:p>
          <a:p>
            <a:r>
              <a:rPr lang="en-US" dirty="0">
                <a:latin typeface="Times New Roman" charset="0"/>
                <a:ea typeface="ＭＳ Ｐゴシック" charset="0"/>
                <a:cs typeface="ＭＳ Ｐゴシック" charset="0"/>
              </a:rPr>
              <a:t>NS-27-Rev7-12-slide 31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NS-27-Rev13-19-slide 85</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179</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180</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3</a:t>
            </a:r>
            <a:r>
              <a:rPr lang="en-US" baseline="0" dirty="0">
                <a:latin typeface="Times New Roman" charset="0"/>
                <a:ea typeface="ＭＳ Ｐゴシック" charset="0"/>
                <a:cs typeface="ＭＳ Ｐゴシック" charset="0"/>
              </a:rPr>
              <a:t> main divisions of Revelation are summarized in 1:19</a:t>
            </a:r>
          </a:p>
          <a:p>
            <a:r>
              <a:rPr lang="en-US" baseline="0" dirty="0">
                <a:latin typeface="Times New Roman" charset="0"/>
                <a:ea typeface="ＭＳ Ｐゴシック" charset="0"/>
                <a:cs typeface="ＭＳ Ｐゴシック" charset="0"/>
              </a:rPr>
              <a:t>The 3 main cycles of judgment are squared in blue</a:t>
            </a:r>
          </a:p>
          <a:p>
            <a:r>
              <a:rPr lang="en-US" baseline="0" dirty="0">
                <a:latin typeface="Times New Roman" charset="0"/>
                <a:ea typeface="ＭＳ Ｐゴシック" charset="0"/>
                <a:cs typeface="ＭＳ Ｐゴシック" charset="0"/>
              </a:rPr>
              <a:t>The 4 parenthetical sections appear in parentheses within the scrolls.  They do not advance the chronology but add important information that is not associated with a particular judgment.</a:t>
            </a:r>
          </a:p>
          <a:p>
            <a:endParaRPr lang="en-US" baseline="0" dirty="0">
              <a:latin typeface="Times New Roman" charset="0"/>
              <a:ea typeface="ＭＳ Ｐゴシック" charset="0"/>
              <a:cs typeface="ＭＳ Ｐゴシック" charset="0"/>
            </a:endParaRPr>
          </a:p>
          <a:p>
            <a:r>
              <a:rPr lang="en-US" baseline="0" dirty="0">
                <a:latin typeface="Times New Roman" charset="0"/>
                <a:ea typeface="ＭＳ Ｐゴシック" charset="0"/>
                <a:cs typeface="ＭＳ Ｐゴシック" charset="0"/>
              </a:rPr>
              <a:t>NTS Rev 1 slide 180</a:t>
            </a:r>
          </a:p>
          <a:p>
            <a:r>
              <a:rPr lang="en-US" baseline="0" dirty="0" err="1">
                <a:latin typeface="Times New Roman" charset="0"/>
                <a:ea typeface="ＭＳ Ｐゴシック" charset="0"/>
                <a:cs typeface="ＭＳ Ｐゴシック" charset="0"/>
              </a:rPr>
              <a:t>Esch</a:t>
            </a:r>
            <a:r>
              <a:rPr lang="en-US" baseline="0" dirty="0">
                <a:latin typeface="Times New Roman" charset="0"/>
                <a:ea typeface="ＭＳ Ｐゴシック" charset="0"/>
                <a:cs typeface="ＭＳ Ｐゴシック" charset="0"/>
              </a:rPr>
              <a:t> 07.13</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4FD8126-766F-5B41-B1B8-14EAF796F5C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will help us understand the historical situation in AD 95 with these churches scattered throughout the Empire:</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External persecution against the churches is noted in 1:9 [click] that began in Rome and spread by imperial edict</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p:txBody>
      </p:sp>
    </p:spTree>
    <p:extLst>
      <p:ext uri="{BB962C8B-B14F-4D97-AF65-F5344CB8AC3E}">
        <p14:creationId xmlns:p14="http://schemas.microsoft.com/office/powerpoint/2010/main" val="56085726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_________</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Common-468</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NS-27-Rev1-slide 18, 184</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NS-27-Rev2–slide 2</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NS-27-Rev4-slide 3</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13204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help us understand the historical situation of the book of Revelation in AD 95, with churches scattered throughout the Empire: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 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 External persecution against the churches is noted in 1:9, which began in Rome and spread by imperial edict.</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p:txBody>
      </p:sp>
    </p:spTree>
    <p:extLst>
      <p:ext uri="{BB962C8B-B14F-4D97-AF65-F5344CB8AC3E}">
        <p14:creationId xmlns:p14="http://schemas.microsoft.com/office/powerpoint/2010/main" val="61149187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186</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"Tradition says that it was Domitian who sent John to the Isle of Patmos, a Roman penal colony off the coast of Asia Minor. This being the location of John</a:t>
            </a:r>
            <a:r>
              <a:rPr lang="fr-FR"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 exile, perhaps it is not surprising that the word </a:t>
            </a:r>
            <a:r>
              <a:rPr lang="en-US" sz="1200" i="1" kern="1200" dirty="0">
                <a:solidFill>
                  <a:schemeClr val="tx1"/>
                </a:solidFill>
                <a:effectLst/>
                <a:latin typeface="Arial" panose="020B0604020202020204" pitchFamily="34" charset="0"/>
                <a:ea typeface="ＭＳ Ｐゴシック" pitchFamily="-108" charset="-128"/>
                <a:cs typeface="Arial" panose="020B0604020202020204" pitchFamily="34" charset="0"/>
              </a:rPr>
              <a:t>sea</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is found twenty-six times in his book" (Warren Wiersbe, Bible Exposition Commentary)</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187</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188</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A96D33E-E9DF-094B-9760-B52976ECEAEB}" type="slidenum">
              <a:rPr lang="en-GB" sz="1200">
                <a:solidFill>
                  <a:prstClr val="white"/>
                </a:solidFill>
              </a:rPr>
              <a:pPr/>
              <a:t>189</a:t>
            </a:fld>
            <a:endParaRPr lang="en-GB" sz="1200">
              <a:solidFill>
                <a:prstClr val="white"/>
              </a:solidFill>
            </a:endParaRPr>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How did the Lord convey the contents of this book to His servant? According to Revelation 1:1–2, the Father gave the revelation to the Son, and the Son shared it with the apostle, using "His angel" as intermediary. Sometimes Christ Himself conveyed information to John (Rev. 1:10ff); sometimes it was an elder (Rev. 7:13); and often it was an angel (Rev. 17:1; 19:9–10). Sometimes a "voice from heaven" told John what to say and do (Rev. 10:4). The book came from God to John, no matter what the various means of communication were; and it was all inspired by the Spirit" (Wiersbe, Be Ready, Bible Exposition Commentary).</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5061112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60E1DF89-A8A3-4585-A69A-C5CAE86A8C2A}" type="slidenum">
              <a:rPr lang="en-US" smtClean="0">
                <a:solidFill>
                  <a:prstClr val="black"/>
                </a:solidFill>
                <a:latin typeface="Calibri"/>
              </a:rPr>
              <a:pPr/>
              <a:t>194</a:t>
            </a:fld>
            <a:endParaRPr lang="en-US">
              <a:solidFill>
                <a:prstClr val="black"/>
              </a:solidFill>
              <a:latin typeface="Calibri"/>
            </a:endParaRPr>
          </a:p>
        </p:txBody>
      </p:sp>
    </p:spTree>
    <p:extLst>
      <p:ext uri="{BB962C8B-B14F-4D97-AF65-F5344CB8AC3E}">
        <p14:creationId xmlns:p14="http://schemas.microsoft.com/office/powerpoint/2010/main" val="28976845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626D268-44A2-4121-BF76-46423B289C7E}" type="slidenum">
              <a:rPr lang="en-US">
                <a:solidFill>
                  <a:prstClr val="black"/>
                </a:solidFill>
                <a:latin typeface="Calibri"/>
              </a:rPr>
              <a:pPr/>
              <a:t>195</a:t>
            </a:fld>
            <a:endParaRPr lang="en-US">
              <a:solidFill>
                <a:prstClr val="black"/>
              </a:solidFill>
              <a:latin typeface="Calibri"/>
            </a:endParaRPr>
          </a:p>
        </p:txBody>
      </p:sp>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"Tradition says that it was Domitian who sent John to the Isle of Patmos, a Roman penal colony off the coast of Asia Minor. This being the location of John</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exile, perhaps it is not surprising that the word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sea</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is found twenty-six times in his book" (Warren Wiersbe, Bible Exposition Commentary)</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491803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3540128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203</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Revelation is not only the last book at the end of our Bibles; it is the final book in chronological order. This means that we cannot properly understand it without knowing what precedes it any more than we can comprehend any other book by reading on the last chapter. In fact, it has hundreds of allusions to the other books of the Bible!</a:t>
            </a:r>
          </a:p>
        </p:txBody>
      </p:sp>
      <p:sp>
        <p:nvSpPr>
          <p:cNvPr id="4" name="Slide Number Placeholder 3"/>
          <p:cNvSpPr>
            <a:spLocks noGrp="1"/>
          </p:cNvSpPr>
          <p:nvPr>
            <p:ph type="sldNum" sz="quarter" idx="5"/>
          </p:nvPr>
        </p:nvSpPr>
        <p:spPr/>
        <p:txBody>
          <a:bodyPr/>
          <a:lstStyle/>
          <a:p>
            <a:fld id="{0C4E468F-4A77-E94F-AA26-F0993CBF7DD1}" type="slidenum">
              <a:rPr lang="en-US" smtClean="0"/>
              <a:t>15</a:t>
            </a:fld>
            <a:endParaRPr lang="en-US"/>
          </a:p>
        </p:txBody>
      </p:sp>
    </p:spTree>
    <p:extLst>
      <p:ext uri="{BB962C8B-B14F-4D97-AF65-F5344CB8AC3E}">
        <p14:creationId xmlns:p14="http://schemas.microsoft.com/office/powerpoint/2010/main" val="402877204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4FD8126-766F-5B41-B1B8-14EAF796F5C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will help us understand the historical situation in AD 95 with these churches scattered throughout the Empire:</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External persecution against the churches is noted in 1:9 [click] that began in Rome and spread by imperial edict</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p:txBody>
      </p:sp>
    </p:spTree>
    <p:extLst>
      <p:ext uri="{BB962C8B-B14F-4D97-AF65-F5344CB8AC3E}">
        <p14:creationId xmlns:p14="http://schemas.microsoft.com/office/powerpoint/2010/main" val="400585274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a:t>
            </a:r>
            <a:r>
              <a:rPr lang="en-US" dirty="0"/>
              <a:t>The small island of Patmos is about 7.5 miles (12 km) long from north to south and at its widest is 6 miles (10 km) from east to west. It is the northernmost island of the Dodecanese. With an area of 13 square miles (35 sq. km) and a circumference of 25 miles (37 km), the volcanic island presents a largely rocky and treeless landscape"</a:t>
            </a:r>
            <a:r>
              <a:rPr lang="en-US" baseline="0" dirty="0"/>
              <a:t> (http://</a:t>
            </a:r>
            <a:r>
              <a:rPr lang="en-US" baseline="0" dirty="0" err="1"/>
              <a:t>www.bibleplaces.com</a:t>
            </a:r>
            <a:r>
              <a:rPr lang="en-US" baseline="0" dirty="0"/>
              <a:t>/</a:t>
            </a:r>
            <a:r>
              <a:rPr lang="en-US" baseline="0" dirty="0" err="1"/>
              <a:t>patmos.htm</a:t>
            </a:r>
            <a:r>
              <a:rPr lang="en-US" baseline="0" dirty="0"/>
              <a:t>).</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2377574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8117654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5593548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3717622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a:t>
            </a:r>
            <a:r>
              <a:rPr lang="en-US" dirty="0"/>
              <a:t>The most imposing building on the island is the Monastery of St. John the Theologian. Constructed by </a:t>
            </a:r>
            <a:r>
              <a:rPr lang="en-US" dirty="0" err="1"/>
              <a:t>Christodoulos</a:t>
            </a:r>
            <a:r>
              <a:rPr lang="en-US" dirty="0"/>
              <a:t> in 1088, the monastery is located in the town of </a:t>
            </a:r>
            <a:r>
              <a:rPr lang="en-US" dirty="0" err="1"/>
              <a:t>Chora</a:t>
            </a:r>
            <a:r>
              <a:rPr lang="en-US" dirty="0"/>
              <a:t> overlooking the harbor. With walls 50 feet (15 m) high, it was built like a fortress because of the threat from pirates. The monastery was built on top of the remains of a 4th century AD church and an earlier temple of Artemis. An inscription that mentions the temple of Artemis is displayed in the monastery</a:t>
            </a:r>
            <a:r>
              <a:rPr lang="fr-FR" dirty="0"/>
              <a:t>'</a:t>
            </a:r>
            <a:r>
              <a:rPr lang="en-US" dirty="0"/>
              <a:t>s museum"</a:t>
            </a:r>
            <a:r>
              <a:rPr lang="en-US" baseline="0" dirty="0"/>
              <a:t> (http://</a:t>
            </a:r>
            <a:r>
              <a:rPr lang="en-US" baseline="0" dirty="0" err="1"/>
              <a:t>www.bibleplaces.com</a:t>
            </a:r>
            <a:r>
              <a:rPr lang="en-US" baseline="0" dirty="0"/>
              <a:t>/</a:t>
            </a:r>
            <a:r>
              <a:rPr lang="en-US" baseline="0" dirty="0" err="1"/>
              <a:t>patmos.htm</a:t>
            </a:r>
            <a:r>
              <a:rPr lang="en-US" baseline="0" dirty="0"/>
              <a:t>).</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56658525"/>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8658884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49536403"/>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1881B0F-0C28-DE4B-B4AF-BE4CDB4394D0}" type="slidenum">
              <a:rPr lang="en-GB" sz="1200">
                <a:solidFill>
                  <a:srgbClr val="FFFFFF"/>
                </a:solidFill>
              </a:rPr>
              <a:pPr/>
              <a:t>212</a:t>
            </a:fld>
            <a:endParaRPr lang="en-GB" sz="1200">
              <a:solidFill>
                <a:srgbClr val="FFFFFF"/>
              </a:solidFill>
            </a:endParaRPr>
          </a:p>
        </p:txBody>
      </p:sp>
      <p:sp>
        <p:nvSpPr>
          <p:cNvPr id="92162" name="Rectangle 2"/>
          <p:cNvSpPr>
            <a:spLocks noGrp="1" noRot="1" noChangeAspect="1" noChangeArrowheads="1" noTextEdit="1"/>
          </p:cNvSpPr>
          <p:nvPr>
            <p:ph type="sldImg"/>
          </p:nvPr>
        </p:nvSpPr>
        <p:spPr>
          <a:ln/>
        </p:spPr>
      </p:sp>
      <p:sp>
        <p:nvSpPr>
          <p:cNvPr id="921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799070E-D78A-DC4D-8560-223DBD6367F1}" type="slidenum">
              <a:rPr lang="en-US" sz="1200">
                <a:solidFill>
                  <a:prstClr val="black"/>
                </a:solidFill>
              </a:rPr>
              <a:pPr eaLnBrk="1" hangingPunct="1"/>
              <a:t>213</a:t>
            </a:fld>
            <a:endParaRPr lang="en-US" sz="1200">
              <a:solidFill>
                <a:prstClr val="black"/>
              </a:solidFill>
            </a:endParaRPr>
          </a:p>
        </p:txBody>
      </p:sp>
      <p:sp>
        <p:nvSpPr>
          <p:cNvPr id="37890" name="Rectangle 2"/>
          <p:cNvSpPr>
            <a:spLocks noGrp="1" noRot="1" noChangeAspect="1" noChangeArrowheads="1" noTextEdit="1"/>
          </p:cNvSpPr>
          <p:nvPr>
            <p:ph type="sldImg"/>
          </p:nvPr>
        </p:nvSpPr>
        <p:spPr>
          <a:ln/>
        </p:spPr>
      </p:sp>
      <p:sp>
        <p:nvSpPr>
          <p:cNvPr id="378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Jesus is the victor. Most Christians understand this intellectually.</a:t>
            </a:r>
          </a:p>
          <a:p>
            <a:r>
              <a:rPr lang="en-US" dirty="0">
                <a:cs typeface="ＭＳ Ｐゴシック" charset="0"/>
              </a:rPr>
              <a:t>But what does his triumph mean for us?</a:t>
            </a:r>
          </a:p>
          <a:p>
            <a:r>
              <a:rPr lang="en-US" dirty="0">
                <a:cs typeface="ＭＳ Ｐゴシック" charset="0"/>
              </a:rPr>
              <a:t>Christians at the end of the first century were feeling anything but victorious. Friends and family were fed to the lions, hanged on poles, then set on fire to light Nero's evening meals, and forced to worship amidst Rome's underground catacombs with dead bodies decaying around them. </a:t>
            </a:r>
          </a:p>
        </p:txBody>
      </p:sp>
    </p:spTree>
    <p:extLst>
      <p:ext uri="{BB962C8B-B14F-4D97-AF65-F5344CB8AC3E}">
        <p14:creationId xmlns:p14="http://schemas.microsoft.com/office/powerpoint/2010/main" val="291301732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AF3014-9E08-F040-B671-B6BC9854C84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6494464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Slide Image Placeholder 1"/>
          <p:cNvSpPr>
            <a:spLocks noGrp="1" noRot="1" noChangeAspect="1"/>
          </p:cNvSpPr>
          <p:nvPr>
            <p:ph type="sldImg"/>
          </p:nvPr>
        </p:nvSpPr>
        <p:spPr>
          <a:ln/>
        </p:spPr>
      </p:sp>
      <p:sp>
        <p:nvSpPr>
          <p:cNvPr id="77926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a:latin typeface="Arial" panose="020B0604020202020204" pitchFamily="34" charset="0"/>
                <a:ea typeface="ＭＳ Ｐゴシック" charset="0"/>
                <a:cs typeface="Arial" panose="020B0604020202020204" pitchFamily="34" charset="0"/>
              </a:rPr>
              <a:t>Jesus designed a brilliant strategy by having his revelation sent to capital of the province, Ephesus.  It included an individual letter to Ephesus, as well as letters to 6 other key churches.  The Ephesians copied the entire book of Revelation, though, and sent the original to the next city, Smyrna.  Smyrna then made their own copy and sent the original to Pergamum, which lay on the main road to the north.  This city then sent the prophecy to Thyatira, which sent it to Sardis, then Philadelphia, and finally to Laodicea.</a:t>
            </a:r>
          </a:p>
        </p:txBody>
      </p:sp>
      <p:sp>
        <p:nvSpPr>
          <p:cNvPr id="77926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7CE2B6C-D99A-1149-974E-F33D104347ED}" type="slidenum">
              <a:rPr lang="en-GB" sz="1200">
                <a:solidFill>
                  <a:prstClr val="white"/>
                </a:solidFill>
              </a:rPr>
              <a:pPr/>
              <a:t>215</a:t>
            </a:fld>
            <a:endParaRPr lang="en-GB" sz="1200">
              <a:solidFill>
                <a:prstClr val="white"/>
              </a:solidFill>
            </a:endParaRPr>
          </a:p>
        </p:txBody>
      </p:sp>
    </p:spTree>
    <p:extLst>
      <p:ext uri="{BB962C8B-B14F-4D97-AF65-F5344CB8AC3E}">
        <p14:creationId xmlns:p14="http://schemas.microsoft.com/office/powerpoint/2010/main" val="7896616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216</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Here is the first of 45 times "I saw" appears in the book!</a:t>
            </a:r>
          </a:p>
        </p:txBody>
      </p:sp>
      <p:sp>
        <p:nvSpPr>
          <p:cNvPr id="4" name="Slide Number Placeholder 3"/>
          <p:cNvSpPr>
            <a:spLocks noGrp="1"/>
          </p:cNvSpPr>
          <p:nvPr>
            <p:ph type="sldNum" sz="quarter" idx="10"/>
          </p:nvPr>
        </p:nvSpPr>
        <p:spPr/>
        <p:txBody>
          <a:bodyPr/>
          <a:lstStyle/>
          <a:p>
            <a:fld id="{0C4E468F-4A77-E94F-AA26-F0993CBF7DD1}" type="slidenum">
              <a:rPr lang="en-US" smtClean="0"/>
              <a:t>217</a:t>
            </a:fld>
            <a:endParaRPr lang="en-US"/>
          </a:p>
        </p:txBody>
      </p:sp>
    </p:spTree>
    <p:extLst>
      <p:ext uri="{BB962C8B-B14F-4D97-AF65-F5344CB8AC3E}">
        <p14:creationId xmlns:p14="http://schemas.microsoft.com/office/powerpoint/2010/main" val="201360618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39939"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endParaRPr lang="en-US" b="0" dirty="0">
              <a:latin typeface="Arial"/>
              <a:ea typeface="ＭＳ Ｐゴシック" charset="0"/>
              <a:cs typeface="Arial"/>
            </a:endParaRPr>
          </a:p>
          <a:p>
            <a:r>
              <a:rPr lang="en-US" b="0" dirty="0">
                <a:latin typeface="Arial"/>
                <a:ea typeface="ＭＳ Ｐゴシック" charset="0"/>
                <a:cs typeface="Arial"/>
              </a:rPr>
              <a:t>Now…to complete the portraits given to us by </a:t>
            </a:r>
          </a:p>
          <a:p>
            <a:r>
              <a:rPr lang="en-US" b="0" dirty="0">
                <a:latin typeface="Arial"/>
                <a:ea typeface="ＭＳ Ｐゴシック" charset="0"/>
                <a:cs typeface="Arial"/>
              </a:rPr>
              <a:t>MATTHEW…MARK…LUKE…and JOHN.</a:t>
            </a:r>
          </a:p>
          <a:p>
            <a:r>
              <a:rPr lang="en-US" b="0" dirty="0">
                <a:latin typeface="Arial"/>
                <a:ea typeface="ＭＳ Ｐゴシック" charset="0"/>
                <a:cs typeface="Arial"/>
              </a:rPr>
              <a:t>////	For this, we need to get out into space and look at this unfortunate planet.  Man has made a mess of it, you will probably agree.  This view of earth helps us more clearly understand the final view of Christ given to us in the New Testament.  </a:t>
            </a:r>
          </a:p>
          <a:p>
            <a:r>
              <a:rPr lang="en-US" b="0" dirty="0">
                <a:latin typeface="Arial"/>
                <a:ea typeface="ＭＳ Ｐゴシック" charset="0"/>
                <a:cs typeface="Arial"/>
              </a:rPr>
              <a:t>////	Now travel to the last book of the New Testament…The Revelation of Jesus Christ to John the Apostle.  There, we see Jesus Christ in His risen, ascended glory, as he will appear when He returns at the end of History to reclaim all that is His.  </a:t>
            </a:r>
          </a:p>
          <a:p>
            <a:r>
              <a:rPr lang="en-US" b="0" dirty="0">
                <a:latin typeface="Arial"/>
                <a:ea typeface="ＭＳ Ｐゴシック" charset="0"/>
                <a:cs typeface="Arial"/>
              </a:rPr>
              <a:t>////	In his first chapter of The Revelation, John writes this:</a:t>
            </a:r>
          </a:p>
          <a:p>
            <a:r>
              <a:rPr lang="en-US" b="0" dirty="0">
                <a:latin typeface="Arial"/>
                <a:ea typeface="ＭＳ Ｐゴシック" charset="0"/>
                <a:cs typeface="Arial"/>
              </a:rPr>
              <a:t>I turned around to see the voice that was speaking to me.  And when I turned I saw seven golden lamp stands…</a:t>
            </a:r>
          </a:p>
          <a:p>
            <a:r>
              <a:rPr lang="en-US" b="0" dirty="0">
                <a:latin typeface="Arial"/>
                <a:ea typeface="ＭＳ Ｐゴシック" charset="0"/>
                <a:cs typeface="Arial"/>
              </a:rPr>
              <a:t>////	and among the lamp stands was someone "like a son of man," dressed in a robe reaching down to his feet and with a golden sash around his chest.  </a:t>
            </a:r>
          </a:p>
          <a:p>
            <a:r>
              <a:rPr lang="en-US" b="0" dirty="0">
                <a:latin typeface="Arial"/>
                <a:ea typeface="ＭＳ Ｐゴシック" charset="0"/>
                <a:cs typeface="Arial"/>
              </a:rPr>
              <a:t>////	His head and hair were white like wool, as white as snow, and his eyes were like blazing fire.  </a:t>
            </a:r>
          </a:p>
          <a:p>
            <a:r>
              <a:rPr lang="en-US" b="0" dirty="0">
                <a:latin typeface="Arial"/>
                <a:ea typeface="ＭＳ Ｐゴシック" charset="0"/>
                <a:cs typeface="Arial"/>
              </a:rPr>
              <a:t>////	His feet were like bronze glowing in a furnace, and his voice was like the sound of rushing waters.  </a:t>
            </a:r>
          </a:p>
          <a:p>
            <a:r>
              <a:rPr lang="en-US" b="0" dirty="0">
                <a:latin typeface="Arial"/>
                <a:ea typeface="ＭＳ Ｐゴシック" charset="0"/>
                <a:cs typeface="Arial"/>
              </a:rPr>
              <a:t>////	In his right hand he held seven starts, and out of his mouth came a sharp double-edged sword.  His face was like the sun shining in all its brilliance.  </a:t>
            </a:r>
          </a:p>
          <a:p>
            <a:r>
              <a:rPr lang="en-US" b="0" dirty="0">
                <a:latin typeface="Arial"/>
                <a:ea typeface="ＭＳ Ｐゴシック" charset="0"/>
                <a:cs typeface="Arial"/>
              </a:rPr>
              <a:t>////	When I saw him, I fell at his feet as though dead.  Then he placed his right hand on me and said: "Do not be afraid.  I am the First and the Last.  </a:t>
            </a:r>
          </a:p>
          <a:p>
            <a:r>
              <a:rPr lang="en-US" b="0" dirty="0">
                <a:latin typeface="Arial"/>
                <a:ea typeface="ＭＳ Ｐゴシック" charset="0"/>
                <a:cs typeface="Arial"/>
              </a:rPr>
              <a:t>////	I am the Living one; I was dead, and behold I am alive forever and ever!  And I hold the keys the death and Hades.</a:t>
            </a: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Arial" panose="020B0604020202020204" pitchFamily="34" charset="0"/>
                <a:ea typeface="ＭＳ Ｐゴシック" charset="0"/>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Christ</a:t>
            </a:r>
            <a:r>
              <a:rPr lang="fr-FR"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 garments are those of a Judge-King, One with honor and authority. The white hair symbolizes His eternality, "the Ancient of Days" (Dan. 7:9, 13, 22). His eyes see all (Rev. 19:12; Heb. 4:12), enabling Him to judge righteously. His feet of burning brass also suggest judgment, since the brazen altar was the place where the fire consumed the sin offering. The Lord had come to judge the churches, and He would also judge the evil world system"</a:t>
            </a:r>
            <a:r>
              <a:rPr lang="en-US" sz="1200"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 </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(Wiersbe).</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664079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5D29E9-2C0E-0A44-BBB3-66D1A58923C8}" type="slidenum">
              <a:rPr lang="en-GB" sz="1200">
                <a:solidFill>
                  <a:srgbClr val="FFFFFF"/>
                </a:solidFill>
              </a:rPr>
              <a:pPr/>
              <a:t>220</a:t>
            </a:fld>
            <a:endParaRPr lang="en-GB" sz="1200">
              <a:solidFill>
                <a:srgbClr val="FFFFFF"/>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Arial"/>
              <a:ea typeface="ＭＳ Ｐゴシック"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a:t>
            </a:r>
            <a:r>
              <a:rPr lang="en-US" sz="1200" kern="1200">
                <a:solidFill>
                  <a:schemeClr val="tx1"/>
                </a:solidFill>
                <a:effectLst/>
                <a:latin typeface="Arial"/>
                <a:ea typeface="+mn-ea"/>
                <a:cs typeface="Arial"/>
              </a:rPr>
              <a:t>Christ’s garments are those of a Judge-King, One with honor and authority. The white hair symbolizes His eternality, “the Ancient of Days” (Dan. 7:9, 13, 22). His eyes see all (Rev. 19:12; Heb. 4:12), enabling Him to judge righteously. His feet of burning brass also suggest judgment, since the brazen altar was the place where the fire consumed the sin offering. The Lord had come to judge the churches, and He would also judge the evil world system</a:t>
            </a:r>
            <a:r>
              <a:rPr lang="en-US" sz="1200" kern="1200" dirty="0">
                <a:solidFill>
                  <a:schemeClr val="tx1"/>
                </a:solidFill>
                <a:effectLst/>
                <a:latin typeface="Arial"/>
                <a:ea typeface="ＭＳ Ｐゴシック" pitchFamily="-108" charset="-128"/>
                <a:cs typeface="Arial"/>
              </a:rPr>
              <a:t>" (Wiersbe).</a:t>
            </a:r>
          </a:p>
          <a:p>
            <a:endParaRPr lang="en-US" dirty="0">
              <a:latin typeface="Arial"/>
              <a:ea typeface="ＭＳ Ｐゴシック" charset="0"/>
              <a:cs typeface="Arial"/>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5D29E9-2C0E-0A44-BBB3-66D1A58923C8}" type="slidenum">
              <a:rPr lang="en-GB" sz="1200">
                <a:solidFill>
                  <a:srgbClr val="FFFFFF"/>
                </a:solidFill>
              </a:rPr>
              <a:pPr/>
              <a:t>221</a:t>
            </a:fld>
            <a:endParaRPr lang="en-GB" sz="1200">
              <a:solidFill>
                <a:srgbClr val="FFFFFF"/>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Arial"/>
              <a:ea typeface="ＭＳ Ｐゴシック" charset="0"/>
              <a:cs typeface="Arial"/>
            </a:endParaRPr>
          </a:p>
          <a:p>
            <a:r>
              <a:rPr lang="en-US" dirty="0">
                <a:latin typeface="Arial"/>
                <a:ea typeface="ＭＳ Ｐゴシック" charset="0"/>
                <a:cs typeface="Arial"/>
              </a:rPr>
              <a:t>"</a:t>
            </a:r>
            <a:r>
              <a:rPr lang="en-US" sz="1200" kern="1200" dirty="0">
                <a:solidFill>
                  <a:schemeClr val="tx1"/>
                </a:solidFill>
                <a:effectLst/>
                <a:latin typeface="Arial"/>
                <a:ea typeface="ＭＳ Ｐゴシック" pitchFamily="-108" charset="-128"/>
                <a:cs typeface="Arial"/>
              </a:rPr>
              <a:t>The "sound of many waters" (Rev. 1:15) makes me think of Niagara Falls! Perhaps two ideas are suggested here: (1) Christ gathers together all the "streams of revelation" and is the Father</a:t>
            </a:r>
            <a:r>
              <a:rPr lang="fr-FR" sz="1200" kern="1200" dirty="0">
                <a:solidFill>
                  <a:schemeClr val="tx1"/>
                </a:solidFill>
                <a:effectLst/>
                <a:latin typeface="Arial"/>
                <a:ea typeface="ＭＳ Ｐゴシック" pitchFamily="-108" charset="-128"/>
                <a:cs typeface="Arial"/>
              </a:rPr>
              <a:t>'</a:t>
            </a:r>
            <a:r>
              <a:rPr lang="en-US" sz="1200" kern="1200" dirty="0">
                <a:solidFill>
                  <a:schemeClr val="tx1"/>
                </a:solidFill>
                <a:effectLst/>
                <a:latin typeface="Arial"/>
                <a:ea typeface="ＭＳ Ｐゴシック" pitchFamily="-108" charset="-128"/>
                <a:cs typeface="Arial"/>
              </a:rPr>
              <a:t>s "last Word" to man (Heb. 1:1–3); (2) He speaks with power and authority and must be heard." (Wiersbe).</a:t>
            </a:r>
          </a:p>
          <a:p>
            <a:endParaRPr lang="en-US" dirty="0">
              <a:latin typeface="Arial"/>
              <a:ea typeface="ＭＳ Ｐゴシック" charset="0"/>
              <a:cs typeface="Arial"/>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Arial"/>
                <a:ea typeface="ＭＳ Ｐゴシック" charset="0"/>
                <a:cs typeface="Arial"/>
              </a:rPr>
              <a:t>"</a:t>
            </a:r>
            <a:r>
              <a:rPr lang="en-US" sz="1200" kern="1200" dirty="0">
                <a:solidFill>
                  <a:schemeClr val="tx1"/>
                </a:solidFill>
                <a:effectLst/>
                <a:latin typeface="Arial"/>
                <a:ea typeface="ＭＳ Ｐゴシック" pitchFamily="-108" charset="-128"/>
                <a:cs typeface="Arial"/>
              </a:rPr>
              <a:t>The sword from His mouth certainly represents the living Word of God (Heb. 4:12; Eph. 6:17). He fights His enemies by using His Word (Rev. 2:16; 19:19–21)" (Wiersbe).</a:t>
            </a:r>
          </a:p>
          <a:p>
            <a:endParaRPr lang="en-US" dirty="0">
              <a:latin typeface="Arial"/>
              <a:ea typeface="ＭＳ Ｐゴシック" charset="0"/>
              <a:cs typeface="Arial"/>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223</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ＭＳ Ｐゴシック" charset="0"/>
              </a:rPr>
              <a:t>In the dire situation of the AD 90s, Christ appeared to the Apostle John, offering him this message of hope: Rome will fall, but Jesus will reign forever.</a:t>
            </a:r>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17</a:t>
            </a:fld>
            <a:endParaRPr lang="en-US"/>
          </a:p>
        </p:txBody>
      </p:sp>
    </p:spTree>
    <p:extLst>
      <p:ext uri="{BB962C8B-B14F-4D97-AF65-F5344CB8AC3E}">
        <p14:creationId xmlns:p14="http://schemas.microsoft.com/office/powerpoint/2010/main" val="2789577561"/>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224</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225</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EB8F0E8-6266-5F4C-AD78-B7E945709318}" type="slidenum">
              <a:rPr lang="en-GB" sz="1200">
                <a:solidFill>
                  <a:prstClr val="white"/>
                </a:solidFill>
              </a:rPr>
              <a:pPr/>
              <a:t>226</a:t>
            </a:fld>
            <a:endParaRPr lang="en-GB" sz="1200">
              <a:solidFill>
                <a:prstClr val="white"/>
              </a:solidFill>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90804046"/>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3681B0-C372-F137-17AB-E4F1D744CDFA}"/>
            </a:ext>
          </a:extLst>
        </p:cNvPr>
        <p:cNvGrpSpPr/>
        <p:nvPr/>
      </p:nvGrpSpPr>
      <p:grpSpPr>
        <a:xfrm>
          <a:off x="0" y="0"/>
          <a:ext cx="0" cy="0"/>
          <a:chOff x="0" y="0"/>
          <a:chExt cx="0" cy="0"/>
        </a:xfrm>
      </p:grpSpPr>
      <p:sp>
        <p:nvSpPr>
          <p:cNvPr id="1409025" name="Rectangle 7">
            <a:extLst>
              <a:ext uri="{FF2B5EF4-FFF2-40B4-BE49-F238E27FC236}">
                <a16:creationId xmlns:a16="http://schemas.microsoft.com/office/drawing/2014/main" id="{54A7E413-541E-6356-837B-AC06827B3149}"/>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a:extLst>
              <a:ext uri="{FF2B5EF4-FFF2-40B4-BE49-F238E27FC236}">
                <a16:creationId xmlns:a16="http://schemas.microsoft.com/office/drawing/2014/main" id="{293AA010-38F6-D98C-6106-61D1ADC24FBE}"/>
              </a:ext>
            </a:extLst>
          </p:cNvPr>
          <p:cNvSpPr>
            <a:spLocks noGrp="1" noRot="1" noChangeAspect="1" noChangeArrowheads="1"/>
          </p:cNvSpPr>
          <p:nvPr>
            <p:ph type="sldImg"/>
          </p:nvPr>
        </p:nvSpPr>
        <p:spPr>
          <a:xfrm>
            <a:off x="838200" y="457200"/>
            <a:ext cx="5181600" cy="3886200"/>
          </a:xfrm>
          <a:solidFill>
            <a:srgbClr val="FFFFFF"/>
          </a:solidFill>
          <a:ln/>
        </p:spPr>
      </p:sp>
      <p:sp>
        <p:nvSpPr>
          <p:cNvPr id="1409027" name="Rectangle 3">
            <a:extLst>
              <a:ext uri="{FF2B5EF4-FFF2-40B4-BE49-F238E27FC236}">
                <a16:creationId xmlns:a16="http://schemas.microsoft.com/office/drawing/2014/main" id="{93A47F0A-AC02-53F6-9F9E-2F6DBE6BF7CE}"/>
              </a:ext>
            </a:extLst>
          </p:cNvPr>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help us understand the historical situation of the book of Revelation in AD 95, with churches scattered throughout the Empire: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 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 External persecution against the churches is noted in 1:9, which began in Rome and spread by imperial edict.</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p:txBody>
      </p:sp>
    </p:spTree>
    <p:extLst>
      <p:ext uri="{BB962C8B-B14F-4D97-AF65-F5344CB8AC3E}">
        <p14:creationId xmlns:p14="http://schemas.microsoft.com/office/powerpoint/2010/main" val="336819365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93805C-23D7-1C87-BF60-F9B48792D1C4}"/>
            </a:ext>
          </a:extLst>
        </p:cNvPr>
        <p:cNvGrpSpPr/>
        <p:nvPr/>
      </p:nvGrpSpPr>
      <p:grpSpPr>
        <a:xfrm>
          <a:off x="0" y="0"/>
          <a:ext cx="0" cy="0"/>
          <a:chOff x="0" y="0"/>
          <a:chExt cx="0" cy="0"/>
        </a:xfrm>
      </p:grpSpPr>
      <p:sp>
        <p:nvSpPr>
          <p:cNvPr id="761857" name="Rectangle 7">
            <a:extLst>
              <a:ext uri="{FF2B5EF4-FFF2-40B4-BE49-F238E27FC236}">
                <a16:creationId xmlns:a16="http://schemas.microsoft.com/office/drawing/2014/main" id="{F833003E-7E2E-DBBD-AE0E-7A7B5F723935}"/>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a:extLst>
              <a:ext uri="{FF2B5EF4-FFF2-40B4-BE49-F238E27FC236}">
                <a16:creationId xmlns:a16="http://schemas.microsoft.com/office/drawing/2014/main" id="{7E39A20B-8CB3-07A4-C6B8-1671ACE529A1}"/>
              </a:ext>
            </a:extLst>
          </p:cNvPr>
          <p:cNvSpPr>
            <a:spLocks noGrp="1" noRot="1" noChangeAspect="1" noChangeArrowheads="1" noTextEdit="1"/>
          </p:cNvSpPr>
          <p:nvPr>
            <p:ph type="sldImg"/>
          </p:nvPr>
        </p:nvSpPr>
        <p:spPr>
          <a:ln/>
        </p:spPr>
      </p:sp>
      <p:sp>
        <p:nvSpPr>
          <p:cNvPr id="761859" name="Rectangle 3">
            <a:extLst>
              <a:ext uri="{FF2B5EF4-FFF2-40B4-BE49-F238E27FC236}">
                <a16:creationId xmlns:a16="http://schemas.microsoft.com/office/drawing/2014/main" id="{4A11E13F-A129-89F5-849A-8E9D17B04B13}"/>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2" charset="0"/>
                <a:ea typeface="ＭＳ Ｐゴシック" pitchFamily="-108" charset="-128"/>
                <a:cs typeface="ＭＳ Ｐゴシック" pitchFamily="-108" charset="-128"/>
              </a:rPr>
              <a:t>Revelation argues from greater to lesser—Christ's sovereignty over all of creation means that he is also sovereign over every part of it.</a:t>
            </a:r>
          </a:p>
        </p:txBody>
      </p:sp>
    </p:spTree>
    <p:extLst>
      <p:ext uri="{BB962C8B-B14F-4D97-AF65-F5344CB8AC3E}">
        <p14:creationId xmlns:p14="http://schemas.microsoft.com/office/powerpoint/2010/main" val="72940135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233</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234</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237</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sz="1200" b="0" dirty="0">
              <a:solidFill>
                <a:schemeClr val="bg1"/>
              </a:solidFill>
              <a:latin typeface="Arial" charset="0"/>
              <a:ea typeface="ＭＳ Ｐゴシック" charset="0"/>
            </a:endParaRPr>
          </a:p>
          <a:p>
            <a:pPr eaLnBrk="1" hangingPunct="1"/>
            <a:r>
              <a:rPr lang="en-US" sz="1200" b="0" dirty="0">
                <a:solidFill>
                  <a:schemeClr val="bg1"/>
                </a:solidFill>
                <a:latin typeface="Arial" charset="0"/>
                <a:ea typeface="ＭＳ Ｐゴシック" charset="0"/>
              </a:rPr>
              <a:t>NT Survey (ns)</a:t>
            </a:r>
            <a:endParaRPr lang="en-US" b="0" dirty="0">
              <a:solidFill>
                <a:schemeClr val="bg1"/>
              </a:solidFill>
              <a:latin typeface="Arial"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239</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sz="1200" b="0" dirty="0">
              <a:solidFill>
                <a:schemeClr val="bg1"/>
              </a:solidFill>
              <a:latin typeface="Arial" charset="0"/>
              <a:ea typeface="ＭＳ Ｐゴシック" charset="0"/>
            </a:endParaRPr>
          </a:p>
          <a:p>
            <a:pPr eaLnBrk="1" hangingPunct="1"/>
            <a:r>
              <a:rPr lang="en-US" sz="1200" b="0" dirty="0">
                <a:solidFill>
                  <a:schemeClr val="bg1"/>
                </a:solidFill>
                <a:latin typeface="Arial" charset="0"/>
                <a:ea typeface="ＭＳ Ｐゴシック" charset="0"/>
              </a:rPr>
              <a:t>NT Survey (ns)</a:t>
            </a:r>
            <a:endParaRPr lang="en-US" b="0"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17902977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2" charset="0"/>
                <a:ea typeface="ＭＳ Ｐゴシック" pitchFamily="-108" charset="-128"/>
                <a:cs typeface="ＭＳ Ｐゴシック" pitchFamily="-108" charset="-128"/>
              </a:rPr>
              <a:t>Revelation argues from greater to lesser—Christ's sovereignty over all of creation means that he is also sovereign over every part of it.</a:t>
            </a:r>
          </a:p>
        </p:txBody>
      </p:sp>
    </p:spTree>
    <p:extLst>
      <p:ext uri="{BB962C8B-B14F-4D97-AF65-F5344CB8AC3E}">
        <p14:creationId xmlns:p14="http://schemas.microsoft.com/office/powerpoint/2010/main" val="26178689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What kind of person is Jesus? He is the triumphant one, the One who ultimately wins in the battle against evil. His victory also means that those on his team also win the war against Satan.</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7350A02-937E-654C-BAC0-AE5BB59DFC34}" type="slidenum">
              <a:rPr lang="en-US" sz="1200">
                <a:solidFill>
                  <a:srgbClr val="000000"/>
                </a:solidFill>
                <a:latin typeface="Arial" charset="0"/>
              </a:rPr>
              <a:pPr eaLnBrk="1" hangingPunct="1"/>
              <a:t>21</a:t>
            </a:fld>
            <a:endParaRPr lang="en-US" sz="1200">
              <a:solidFill>
                <a:srgbClr val="000000"/>
              </a:solidFill>
              <a:latin typeface="Arial"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INTERVIEWER: And Susan, what ministries has the Lord granted you?</a:t>
            </a:r>
          </a:p>
          <a:p>
            <a:pPr eaLnBrk="1" hangingPunct="1"/>
            <a:r>
              <a:rPr lang="en-US" dirty="0">
                <a:latin typeface="Arial" charset="0"/>
                <a:ea typeface="ＭＳ Ｐゴシック" charset="0"/>
                <a:cs typeface="ＭＳ Ｐゴシック" charset="0"/>
              </a:rPr>
              <a:t>SUSAN: I have been teaching the wives of leaders at SBC.  These 5 women come from 5 different nations!</a:t>
            </a:r>
          </a:p>
          <a:p>
            <a:pPr eaLnBrk="1" hangingPunct="1"/>
            <a:r>
              <a:rPr lang="en-US" dirty="0">
                <a:latin typeface="Arial" charset="0"/>
                <a:ea typeface="ＭＳ Ｐゴシック" charset="0"/>
                <a:cs typeface="ＭＳ Ｐゴシック" charset="0"/>
              </a:rPr>
              <a:t>SUSAN: I also lead the woman</a:t>
            </a:r>
            <a:r>
              <a:rPr lang="fr-FR"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s Bible study at our church</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29D292B-22B0-764D-B8DC-21E3F628980D}" type="slidenum">
              <a:rPr lang="en-US" sz="1200">
                <a:solidFill>
                  <a:srgbClr val="000000"/>
                </a:solidFill>
                <a:latin typeface="Arial" charset="0"/>
              </a:rPr>
              <a:pPr eaLnBrk="1" hangingPunct="1"/>
              <a:t>23</a:t>
            </a:fld>
            <a:endParaRPr lang="en-US" sz="1200">
              <a:solidFill>
                <a:srgbClr val="000000"/>
              </a:solidFill>
              <a:latin typeface="Arial"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3FBF7B-F2C1-C44B-8232-747C0ED3C23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3" eaLnBrk="1" hangingPunct="1">
              <a:spcBef>
                <a:spcPts val="1200"/>
              </a:spcBef>
              <a:spcAft>
                <a:spcPts val="300"/>
              </a:spcAft>
            </a:pP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4837769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Kurt and his wife Cara are in Seattle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9312793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Stephen and his wife Katie in Boise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7978924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Stephen and his wife Katie in Boise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790435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John and his wife do</a:t>
            </a:r>
            <a:r>
              <a:rPr lang="en-US" baseline="0" dirty="0">
                <a:latin typeface="Arial" panose="020B0604020202020204" pitchFamily="34" charset="0"/>
                <a:cs typeface="Arial" panose="020B0604020202020204" pitchFamily="34" charset="0"/>
              </a:rPr>
              <a:t> web design and graphics for software companies.</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631332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28123982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8D6314-62CF-694B-A0E8-330E8719FDC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8402" name="Rectangle 2"/>
          <p:cNvSpPr>
            <a:spLocks noGrp="1" noRot="1" noChangeAspect="1" noChangeArrowheads="1"/>
          </p:cNvSpPr>
          <p:nvPr>
            <p:ph type="sldImg"/>
          </p:nvPr>
        </p:nvSpPr>
        <p:spPr>
          <a:solidFill>
            <a:srgbClr val="FFFFFF"/>
          </a:solidFill>
          <a:ln/>
        </p:spPr>
      </p:sp>
      <p:sp>
        <p:nvSpPr>
          <p:cNvPr id="358403" name="Rectangle 3"/>
          <p:cNvSpPr>
            <a:spLocks noGrp="1" noChangeArrowheads="1"/>
          </p:cNvSpPr>
          <p:nvPr>
            <p:ph type="body" idx="1"/>
          </p:nvPr>
        </p:nvSpPr>
        <p:spPr>
          <a:solidFill>
            <a:srgbClr val="FFFFFF"/>
          </a:solidFill>
          <a:ln>
            <a:solidFill>
              <a:srgbClr val="000000"/>
            </a:solidFill>
          </a:ln>
        </p:spPr>
        <p:txBody>
          <a:bodyPr/>
          <a:lstStyle/>
          <a:p>
            <a:pPr algn="just" eaLnBrk="1" hangingPunct="1"/>
            <a:r>
              <a:rPr lang="en-US" dirty="0">
                <a:latin typeface="Arial" charset="0"/>
                <a:ea typeface="ＭＳ Ｐゴシック" charset="0"/>
                <a:cs typeface="ＭＳ Ｐゴシック" charset="0"/>
              </a:rPr>
              <a:t>We actually have about 20% Indian at CIC, thanks to St. Thomas, who overcame his initial reluctance to witness for Jesus in India.</a:t>
            </a:r>
          </a:p>
          <a:p>
            <a:pPr algn="just" eaLnBrk="1" hangingPunct="1"/>
            <a:r>
              <a:rPr lang="en-US" dirty="0">
                <a:latin typeface="Arial" charset="0"/>
                <a:ea typeface="ＭＳ Ｐゴシック" charset="0"/>
                <a:cs typeface="ＭＳ Ｐゴシック" charset="0"/>
              </a:rPr>
              <a:t>Our May 2020 church of 70 people stem from 11 different countries around the world: Australia (</a:t>
            </a:r>
            <a:r>
              <a:rPr lang="en-US" dirty="0" err="1">
                <a:latin typeface="Arial" charset="0"/>
                <a:ea typeface="ＭＳ Ｐゴシック" charset="0"/>
                <a:cs typeface="ＭＳ Ｐゴシック" charset="0"/>
              </a:rPr>
              <a:t>Gilli</a:t>
            </a:r>
            <a:r>
              <a:rPr lang="en-US" dirty="0">
                <a:latin typeface="Arial" charset="0"/>
                <a:ea typeface="ＭＳ Ｐゴシック" charset="0"/>
                <a:cs typeface="ＭＳ Ｐゴシック" charset="0"/>
              </a:rPr>
              <a:t>-Anne, David &amp; Fiona), China (</a:t>
            </a:r>
            <a:r>
              <a:rPr lang="en-US" dirty="0" err="1">
                <a:latin typeface="Arial" charset="0"/>
                <a:ea typeface="ＭＳ Ｐゴシック" charset="0"/>
                <a:cs typeface="ＭＳ Ｐゴシック" charset="0"/>
              </a:rPr>
              <a:t>Jianji</a:t>
            </a:r>
            <a:r>
              <a:rPr lang="en-US" dirty="0">
                <a:latin typeface="Arial" charset="0"/>
                <a:ea typeface="ＭＳ Ｐゴシック" charset="0"/>
                <a:cs typeface="ＭＳ Ｐゴシック" charset="0"/>
              </a:rPr>
              <a:t>), </a:t>
            </a:r>
            <a:r>
              <a:rPr lang="en-US" baseline="0" dirty="0">
                <a:latin typeface="Arial" charset="0"/>
                <a:ea typeface="ＭＳ Ｐゴシック" charset="0"/>
                <a:cs typeface="ＭＳ Ｐゴシック" charset="0"/>
              </a:rPr>
              <a:t>Korea (Grace Kim), </a:t>
            </a:r>
            <a:r>
              <a:rPr lang="en-US" dirty="0">
                <a:latin typeface="Arial" charset="0"/>
                <a:ea typeface="ＭＳ Ｐゴシック" charset="0"/>
                <a:cs typeface="ＭＳ Ｐゴシック" charset="0"/>
              </a:rPr>
              <a:t>India (Cynthia), </a:t>
            </a:r>
            <a:r>
              <a:rPr lang="en-US" baseline="0" dirty="0">
                <a:latin typeface="Arial" charset="0"/>
                <a:ea typeface="ＭＳ Ｐゴシック" charset="0"/>
                <a:cs typeface="ＭＳ Ｐゴシック" charset="0"/>
              </a:rPr>
              <a:t>Indonesia (</a:t>
            </a:r>
            <a:r>
              <a:rPr lang="en-US" dirty="0">
                <a:latin typeface="Arial" charset="0"/>
                <a:ea typeface="ＭＳ Ｐゴシック" charset="0"/>
                <a:cs typeface="ＭＳ Ｐゴシック" charset="0"/>
              </a:rPr>
              <a:t>Rena, Andrie</a:t>
            </a:r>
            <a:r>
              <a:rPr lang="en-US" baseline="0" dirty="0">
                <a:latin typeface="Arial" charset="0"/>
                <a:ea typeface="ＭＳ Ｐゴシック" charset="0"/>
                <a:cs typeface="ＭＳ Ｐゴシック" charset="0"/>
              </a:rPr>
              <a:t>), Kenya (Judy), </a:t>
            </a:r>
            <a:r>
              <a:rPr lang="en-US" dirty="0">
                <a:latin typeface="Arial" charset="0"/>
                <a:ea typeface="ＭＳ Ｐゴシック" charset="0"/>
                <a:cs typeface="ＭＳ Ｐゴシック" charset="0"/>
              </a:rPr>
              <a:t>Myanmar (Peng), Netherlands (Toes), New Zealand (Ashleigh), Singapore (Albina), Thailand (Mae), UK (James &amp; Gabi), USA (Miriam).</a:t>
            </a:r>
            <a:endParaRPr lang="en-US" baseline="0" dirty="0">
              <a:latin typeface="Arial"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endParaRPr lang="en-US" baseline="0" dirty="0">
              <a:latin typeface="Arial"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latin typeface="Arial" charset="0"/>
                <a:ea typeface="ＭＳ Ｐゴシック" charset="0"/>
                <a:cs typeface="ＭＳ Ｐゴシック" charset="0"/>
              </a:rPr>
              <a:t>This does not include people who have recently attended only once: </a:t>
            </a:r>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latin typeface="Arial" charset="0"/>
                <a:ea typeface="ＭＳ Ｐゴシック" charset="0"/>
                <a:cs typeface="ＭＳ Ｐゴシック" charset="0"/>
              </a:rPr>
              <a:t>Nor does it include missionaries living back in their countries but still are members of CIC: Maple (Taiwan), Budmaa (Mongolia)</a:t>
            </a:r>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latin typeface="Arial" charset="0"/>
                <a:ea typeface="ＭＳ Ｐゴシック" charset="0"/>
                <a:cs typeface="ＭＳ Ｐゴシック" charset="0"/>
              </a:rPr>
              <a:t>Previous: </a:t>
            </a:r>
            <a:r>
              <a:rPr lang="en-US" dirty="0">
                <a:latin typeface="Arial" charset="0"/>
                <a:ea typeface="ＭＳ Ｐゴシック" charset="0"/>
                <a:cs typeface="ＭＳ Ｐゴシック" charset="0"/>
              </a:rPr>
              <a:t>Canada</a:t>
            </a:r>
            <a:r>
              <a:rPr lang="en-US" baseline="0" dirty="0">
                <a:latin typeface="Arial" charset="0"/>
                <a:ea typeface="ＭＳ Ｐゴシック" charset="0"/>
                <a:cs typeface="ＭＳ Ｐゴシック" charset="0"/>
              </a:rPr>
              <a:t> (Gloria Lee), Ethiopia (Lele), Malaysia (Aston, </a:t>
            </a:r>
            <a:r>
              <a:rPr lang="en-US" dirty="0">
                <a:latin typeface="Arial" charset="0"/>
                <a:ea typeface="ＭＳ Ｐゴシック" charset="0"/>
                <a:cs typeface="ＭＳ Ｐゴシック" charset="0"/>
              </a:rPr>
              <a:t>Naomi</a:t>
            </a:r>
            <a:r>
              <a:rPr lang="en-US" baseline="0" dirty="0">
                <a:latin typeface="Arial" charset="0"/>
                <a:ea typeface="ＭＳ Ｐゴシック" charset="0"/>
                <a:cs typeface="ＭＳ Ｐゴシック" charset="0"/>
              </a:rPr>
              <a:t>), </a:t>
            </a:r>
            <a:r>
              <a:rPr lang="en-US" dirty="0">
                <a:latin typeface="Arial" charset="0"/>
                <a:ea typeface="ＭＳ Ｐゴシック" charset="0"/>
                <a:cs typeface="ＭＳ Ｐゴシック" charset="0"/>
              </a:rPr>
              <a:t>Netherlands (Dies &amp; Desiree)</a:t>
            </a:r>
            <a:r>
              <a:rPr lang="en-US" baseline="0" dirty="0">
                <a:latin typeface="Arial" charset="0"/>
                <a:ea typeface="ＭＳ Ｐゴシック" charset="0"/>
                <a:cs typeface="ＭＳ Ｐゴシック" charset="0"/>
              </a:rPr>
              <a:t>, </a:t>
            </a:r>
            <a:r>
              <a:rPr lang="en-US" dirty="0">
                <a:latin typeface="Arial" charset="0"/>
                <a:ea typeface="ＭＳ Ｐゴシック" charset="0"/>
                <a:cs typeface="ＭＳ Ｐゴシック" charset="0"/>
              </a:rPr>
              <a:t>Philippines (Micah), South Africa (Melody),</a:t>
            </a:r>
          </a:p>
        </p:txBody>
      </p:sp>
    </p:spTree>
    <p:extLst>
      <p:ext uri="{BB962C8B-B14F-4D97-AF65-F5344CB8AC3E}">
        <p14:creationId xmlns:p14="http://schemas.microsoft.com/office/powerpoint/2010/main" val="32313801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Slide Image Placeholder 1"/>
          <p:cNvSpPr>
            <a:spLocks noGrp="1" noRot="1" noChangeAspect="1"/>
          </p:cNvSpPr>
          <p:nvPr>
            <p:ph type="sldImg"/>
          </p:nvPr>
        </p:nvSpPr>
        <p:spPr>
          <a:ln/>
        </p:spPr>
      </p:sp>
      <p:sp>
        <p:nvSpPr>
          <p:cNvPr id="3645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One special joy is mentoring my students who serve with us at church and led ministries to youth, children, home groups, and the worship team.</a:t>
            </a:r>
          </a:p>
        </p:txBody>
      </p:sp>
      <p:sp>
        <p:nvSpPr>
          <p:cNvPr id="3645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F2A942-BCFB-264E-A33A-3A84406082A2}" type="slidenum">
              <a:rPr lang="en-US" sz="1200">
                <a:solidFill>
                  <a:srgbClr val="000000"/>
                </a:solidFill>
                <a:latin typeface="Calibri" charset="0"/>
              </a:rPr>
              <a:pPr eaLnBrk="1" hangingPunct="1"/>
              <a:t>34</a:t>
            </a:fld>
            <a:endParaRPr lang="en-US" sz="1200">
              <a:solidFill>
                <a:srgbClr val="000000"/>
              </a:solidFill>
              <a:latin typeface="Calibri"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t>As the Victor, God designates Jesus as ruler over all. "</a:t>
            </a:r>
            <a:r>
              <a:rPr lang="en-US" sz="1200" b="0" kern="1200" dirty="0">
                <a:solidFill>
                  <a:schemeClr val="tx1"/>
                </a:solidFill>
                <a:effectLst/>
                <a:latin typeface="+mn-lt"/>
                <a:ea typeface="+mn-ea"/>
                <a:cs typeface="+mn-cs"/>
              </a:rPr>
              <a:t>Jesus came and told his disciples, 'I have been given all authority in heaven and on earth'" (Matt. 28:18 NLT). However, only a glance at our needy world shows that he still will exercise that authority in the future more than he does at present.</a:t>
            </a:r>
          </a:p>
          <a:p>
            <a:endParaRPr lang="en-US" b="0" dirty="0"/>
          </a:p>
        </p:txBody>
      </p:sp>
      <p:sp>
        <p:nvSpPr>
          <p:cNvPr id="4" name="Slide Number Placeholder 3"/>
          <p:cNvSpPr>
            <a:spLocks noGrp="1"/>
          </p:cNvSpPr>
          <p:nvPr>
            <p:ph type="sldNum" sz="quarter" idx="5"/>
          </p:nvPr>
        </p:nvSpPr>
        <p:spPr/>
        <p:txBody>
          <a:bodyPr/>
          <a:lstStyle/>
          <a:p>
            <a:fld id="{0C4E468F-4A77-E94F-AA26-F0993CBF7DD1}" type="slidenum">
              <a:rPr lang="en-US" smtClean="0"/>
              <a:t>3</a:t>
            </a:fld>
            <a:endParaRPr lang="en-US"/>
          </a:p>
        </p:txBody>
      </p:sp>
    </p:spTree>
    <p:extLst>
      <p:ext uri="{BB962C8B-B14F-4D97-AF65-F5344CB8AC3E}">
        <p14:creationId xmlns:p14="http://schemas.microsoft.com/office/powerpoint/2010/main" val="104353801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5F121D6-904E-BE4D-9CAD-E984C2EF1A83}" type="slidenum">
              <a:rPr lang="en-US" sz="1200">
                <a:solidFill>
                  <a:srgbClr val="000000"/>
                </a:solidFill>
                <a:latin typeface="Arial" charset="0"/>
              </a:rPr>
              <a:pPr eaLnBrk="1" hangingPunct="1"/>
              <a:t>35</a:t>
            </a:fld>
            <a:endParaRPr lang="en-US" sz="1200">
              <a:solidFill>
                <a:srgbClr val="000000"/>
              </a:solidFill>
              <a:latin typeface="Arial"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I</a:t>
            </a:r>
            <a:r>
              <a:rPr lang="fr-FR">
                <a:latin typeface="Arial" charset="0"/>
                <a:ea typeface="ＭＳ Ｐゴシック" charset="0"/>
                <a:cs typeface="ＭＳ Ｐゴシック" charset="0"/>
              </a:rPr>
              <a:t>'</a:t>
            </a:r>
            <a:r>
              <a:rPr lang="en-US">
                <a:latin typeface="Arial" charset="0"/>
                <a:ea typeface="ＭＳ Ｐゴシック" charset="0"/>
                <a:cs typeface="ＭＳ Ｐゴシック" charset="0"/>
              </a:rPr>
              <a:t>m also the director of the doctoral program at SBC that trains about 80 seminary professors and pastors throughout Asia in English and Chinese.  Generallly each year about 5 of them received their Doctor of Ministry degree.</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524E4FD-1666-2049-AAE1-48B6BC592C5D}" type="slidenum">
              <a:rPr lang="en-US" sz="1200">
                <a:solidFill>
                  <a:prstClr val="black"/>
                </a:solidFill>
              </a:rPr>
              <a:pPr eaLnBrk="1" hangingPunct="1"/>
              <a:t>36</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D6D7AD-8293-F342-AFE0-99D0E8A70A39}" type="slidenum">
              <a:rPr lang="en-US" sz="1200">
                <a:solidFill>
                  <a:prstClr val="black"/>
                </a:solidFill>
              </a:rPr>
              <a:pPr eaLnBrk="1" hangingPunct="1"/>
              <a:t>37</a:t>
            </a:fld>
            <a:endParaRPr lang="en-US" sz="1200">
              <a:solidFill>
                <a:prstClr val="black"/>
              </a:solidFill>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a:t>
            </a:r>
            <a:r>
              <a:rPr lang="mr-IN"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served as a seminary professor with 30 other faculty at Singapore</a:t>
            </a:r>
            <a:r>
              <a:rPr lang="mr-IN"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largest training school: Singapore Bible College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0380CAD-754C-6A43-B9DA-D38F92BD1145}" type="slidenum">
              <a:rPr lang="en-US" sz="1200">
                <a:solidFill>
                  <a:srgbClr val="000000"/>
                </a:solidFill>
              </a:rPr>
              <a:pPr eaLnBrk="1" hangingPunct="1"/>
              <a:t>38</a:t>
            </a:fld>
            <a:endParaRPr lang="en-US" sz="1200">
              <a:solidFill>
                <a:srgbClr val="000000"/>
              </a:solidFill>
            </a:endParaRPr>
          </a:p>
        </p:txBody>
      </p:sp>
      <p:sp>
        <p:nvSpPr>
          <p:cNvPr id="506882" name="Rectangle 2"/>
          <p:cNvSpPr>
            <a:spLocks noGrp="1" noRot="1" noChangeAspect="1" noChangeArrowheads="1" noTextEdit="1"/>
          </p:cNvSpPr>
          <p:nvPr>
            <p:ph type="sldImg"/>
          </p:nvPr>
        </p:nvSpPr>
        <p:spPr>
          <a:xfrm>
            <a:off x="1150938" y="692150"/>
            <a:ext cx="4556125" cy="3416300"/>
          </a:xfrm>
          <a:ln/>
        </p:spPr>
      </p:sp>
      <p:sp>
        <p:nvSpPr>
          <p:cNvPr id="5068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0F8A13E-83EC-C34B-A943-E742087929A8}" type="slidenum">
              <a:rPr lang="en-US" sz="1200">
                <a:solidFill>
                  <a:srgbClr val="000000"/>
                </a:solidFill>
                <a:latin typeface="Times New Roman" charset="0"/>
              </a:rPr>
              <a:pPr/>
              <a:t>39</a:t>
            </a:fld>
            <a:endParaRPr lang="en-US" sz="1200">
              <a:solidFill>
                <a:srgbClr val="000000"/>
              </a:solidFill>
              <a:latin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2AB4802-ACB0-F141-A154-28B17E001F5D}" type="slidenum">
              <a:rPr lang="en-US" sz="1200">
                <a:solidFill>
                  <a:srgbClr val="000000"/>
                </a:solidFill>
                <a:latin typeface="Times New Roman" charset="0"/>
              </a:rPr>
              <a:pPr/>
              <a:t>40</a:t>
            </a:fld>
            <a:endParaRPr lang="en-US" sz="1200">
              <a:solidFill>
                <a:srgbClr val="000000"/>
              </a:solidFill>
              <a:latin typeface="Times New Roman" charset="0"/>
            </a:endParaRPr>
          </a:p>
        </p:txBody>
      </p:sp>
      <p:sp>
        <p:nvSpPr>
          <p:cNvPr id="642050" name="Rectangle 2"/>
          <p:cNvSpPr>
            <a:spLocks noGrp="1" noRot="1" noChangeAspect="1" noChangeArrowheads="1"/>
          </p:cNvSpPr>
          <p:nvPr>
            <p:ph type="sldImg"/>
          </p:nvPr>
        </p:nvSpPr>
        <p:spPr>
          <a:solidFill>
            <a:srgbClr val="FFFFFF"/>
          </a:solidFill>
          <a:ln/>
        </p:spPr>
      </p:sp>
      <p:sp>
        <p:nvSpPr>
          <p:cNvPr id="642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Rectangle 2"/>
          <p:cNvSpPr>
            <a:spLocks noGrp="1" noRot="1" noChangeAspect="1" noChangeArrowheads="1"/>
          </p:cNvSpPr>
          <p:nvPr>
            <p:ph type="sldImg"/>
          </p:nvPr>
        </p:nvSpPr>
        <p:spPr>
          <a:xfrm>
            <a:off x="1143000" y="685800"/>
            <a:ext cx="4572000" cy="3429000"/>
          </a:xfrm>
          <a:solidFill>
            <a:srgbClr val="FFFFFF"/>
          </a:solidFill>
          <a:ln/>
        </p:spPr>
      </p:sp>
      <p:sp>
        <p:nvSpPr>
          <p:cNvPr id="17410" name="Rectangle 3"/>
          <p:cNvSpPr>
            <a:spLocks noGrp="1" noChangeArrowheads="1"/>
          </p:cNvSpPr>
          <p:nvPr>
            <p:ph type="body" idx="1"/>
          </p:nvPr>
        </p:nvSpPr>
        <p:spPr>
          <a:solidFill>
            <a:srgbClr val="FFFFFF"/>
          </a:solidFill>
          <a:ln>
            <a:solidFill>
              <a:srgbClr val="000000"/>
            </a:solidFill>
          </a:ln>
        </p:spPr>
        <p:txBody>
          <a:bodyPr/>
          <a:lstStyle/>
          <a:p>
            <a:r>
              <a:rPr lang="en-US">
                <a:latin typeface="Times" charset="0"/>
              </a:rPr>
              <a:t>Japanese title slide</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DEE2AD9-E53D-3B4C-9813-B7D9EC4601F8}" type="slidenum">
              <a:rPr lang="en-US" sz="1200">
                <a:solidFill>
                  <a:srgbClr val="000000"/>
                </a:solidFill>
              </a:rPr>
              <a:pPr/>
              <a:t>43</a:t>
            </a:fld>
            <a:endParaRPr lang="en-US" sz="1200">
              <a:solidFill>
                <a:srgbClr val="000000"/>
              </a:solidFill>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From</a:t>
            </a:r>
            <a:r>
              <a:rPr lang="en-US" baseline="0" dirty="0">
                <a:latin typeface="Arial" charset="0"/>
                <a:ea typeface="ＭＳ Ｐゴシック" charset="0"/>
                <a:cs typeface="ＭＳ Ｐゴシック" charset="0"/>
              </a:rPr>
              <a:t> 1997-Feb 2020 God has seen fit to grant me the privilege to train pastors in 12 other countries on 69 trips.  Often pastors in the US team-teach with me on these trips. To help the poor, I avoid the wealthy countries where listeners can pay an honorarium but instead raise the funds to pay my own way and then teach for free.</a:t>
            </a:r>
            <a:endParaRPr lang="en-US" dirty="0">
              <a:latin typeface="Arial"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Student translation since 2003 with 700 translators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a:p>
            <a:pPr eaLnBrk="1" hangingPunct="1"/>
            <a:endParaRPr lang="en-US" sz="1200" b="0" dirty="0">
              <a:solidFill>
                <a:srgbClr val="FFFFFF"/>
              </a:solidFill>
              <a:latin typeface="Arial" panose="020B0604020202020204" pitchFamily="34" charset="0"/>
              <a:ea typeface="ＭＳ Ｐゴシック" charset="0"/>
              <a:cs typeface="Arial" panose="020B0604020202020204" pitchFamily="34" charset="0"/>
            </a:endParaRPr>
          </a:p>
          <a:p>
            <a:pPr eaLnBrk="1" hangingPunct="1"/>
            <a:r>
              <a:rPr lang="en-US" sz="1200" b="0" dirty="0">
                <a:solidFill>
                  <a:srgbClr val="FFFFFF"/>
                </a:solidFill>
                <a:latin typeface="Arial" panose="020B0604020202020204" pitchFamily="34" charset="0"/>
                <a:ea typeface="ＭＳ Ｐゴシック" charset="0"/>
                <a:cs typeface="Arial" panose="020B0604020202020204" pitchFamily="34" charset="0"/>
              </a:rPr>
              <a:t>NT Survey (ns)</a:t>
            </a:r>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94819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09383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Many understand Revelation 1:19 as giving the outline of the book, presenting three time periods: past, present, and future.</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6170678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66554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4724514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958087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427414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Here are 9 languages featured.</a:t>
            </a:r>
          </a:p>
        </p:txBody>
      </p:sp>
    </p:spTree>
    <p:extLst>
      <p:ext uri="{BB962C8B-B14F-4D97-AF65-F5344CB8AC3E}">
        <p14:creationId xmlns:p14="http://schemas.microsoft.com/office/powerpoint/2010/main" val="6040799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Chinese downloads include more than 37,000 slides as of Jan 2020.</a:t>
            </a:r>
          </a:p>
        </p:txBody>
      </p:sp>
    </p:spTree>
    <p:extLst>
      <p:ext uri="{BB962C8B-B14F-4D97-AF65-F5344CB8AC3E}">
        <p14:creationId xmlns:p14="http://schemas.microsoft.com/office/powerpoint/2010/main" val="78291452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Indonesian downloads include more than 14,000 slides as of Jan 2020.</a:t>
            </a:r>
          </a:p>
        </p:txBody>
      </p:sp>
    </p:spTree>
    <p:extLst>
      <p:ext uri="{BB962C8B-B14F-4D97-AF65-F5344CB8AC3E}">
        <p14:creationId xmlns:p14="http://schemas.microsoft.com/office/powerpoint/2010/main" val="263971389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Mongolian downloads include more than 3,000 slides as of Jan 2020.</a:t>
            </a:r>
          </a:p>
        </p:txBody>
      </p:sp>
    </p:spTree>
    <p:extLst>
      <p:ext uri="{BB962C8B-B14F-4D97-AF65-F5344CB8AC3E}">
        <p14:creationId xmlns:p14="http://schemas.microsoft.com/office/powerpoint/2010/main" val="312829847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Vietnamese downloads include more than 8,000 slides as of Jan 2020.</a:t>
            </a:r>
          </a:p>
        </p:txBody>
      </p:sp>
    </p:spTree>
    <p:extLst>
      <p:ext uri="{BB962C8B-B14F-4D97-AF65-F5344CB8AC3E}">
        <p14:creationId xmlns:p14="http://schemas.microsoft.com/office/powerpoint/2010/main" val="69073753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EB8F0E8-6266-5F4C-AD78-B7E945709318}" type="slidenum">
              <a:rPr lang="en-GB" sz="1200">
                <a:solidFill>
                  <a:prstClr val="white"/>
                </a:solidFill>
              </a:rPr>
              <a:pPr/>
              <a:t>5</a:t>
            </a:fld>
            <a:endParaRPr lang="en-GB" sz="1200">
              <a:solidFill>
                <a:prstClr val="white"/>
              </a:solidFill>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Since Jesus is the Victor, He allows believers to share in that triumph by faith. Continued faith in Christ as our king enables us to conquer problems both inside and outside the church.</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This has resulted in Bible teaching and study materials—mostly PowerPoint—in 42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880711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9E7EC8B-FABF-6B4F-8191-906A492BBB72}" type="slidenum">
              <a:rPr lang="en-US" sz="1200">
                <a:solidFill>
                  <a:srgbClr val="000000"/>
                </a:solidFill>
                <a:latin typeface="Times New Roman" charset="0"/>
              </a:rPr>
              <a:pPr/>
              <a:t>57</a:t>
            </a:fld>
            <a:endParaRPr lang="en-US" sz="1200">
              <a:solidFill>
                <a:srgbClr val="000000"/>
              </a:solidFill>
              <a:latin typeface="Times New Roman" charset="0"/>
            </a:endParaRPr>
          </a:p>
        </p:txBody>
      </p:sp>
      <p:sp>
        <p:nvSpPr>
          <p:cNvPr id="651266"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112288" tIns="56144" rIns="112288" bIns="56144"/>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1367073-6AF5-454C-934E-40D2D9D23E85}" type="slidenum">
              <a:rPr lang="en-GB" sz="1200">
                <a:solidFill>
                  <a:prstClr val="white"/>
                </a:solidFill>
              </a:rPr>
              <a:pPr/>
              <a:t>66</a:t>
            </a:fld>
            <a:endParaRPr lang="en-GB" sz="1200">
              <a:solidFill>
                <a:prstClr val="white"/>
              </a:solidFill>
            </a:endParaRPr>
          </a:p>
        </p:txBody>
      </p:sp>
      <p:sp>
        <p:nvSpPr>
          <p:cNvPr id="654338" name="Rectangle 2"/>
          <p:cNvSpPr>
            <a:spLocks noGrp="1" noRot="1" noChangeAspect="1" noChangeArrowheads="1" noTextEdit="1"/>
          </p:cNvSpPr>
          <p:nvPr>
            <p:ph type="sldImg"/>
          </p:nvPr>
        </p:nvSpPr>
        <p:spPr>
          <a:ln/>
        </p:spPr>
      </p:sp>
      <p:sp>
        <p:nvSpPr>
          <p:cNvPr id="6543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64AAFFE-465C-F648-B2CE-4EB2895D0B1E}" type="slidenum">
              <a:rPr lang="en-GB" sz="1200">
                <a:solidFill>
                  <a:prstClr val="white"/>
                </a:solidFill>
              </a:rPr>
              <a:pPr/>
              <a:t>67</a:t>
            </a:fld>
            <a:endParaRPr lang="en-GB" sz="1200">
              <a:solidFill>
                <a:prstClr val="white"/>
              </a:solidFill>
            </a:endParaRPr>
          </a:p>
        </p:txBody>
      </p:sp>
      <p:sp>
        <p:nvSpPr>
          <p:cNvPr id="656386" name="Rectangle 2"/>
          <p:cNvSpPr>
            <a:spLocks noGrp="1" noRot="1" noChangeAspect="1" noChangeArrowheads="1"/>
          </p:cNvSpPr>
          <p:nvPr>
            <p:ph type="sldImg"/>
          </p:nvPr>
        </p:nvSpPr>
        <p:spPr>
          <a:solidFill>
            <a:srgbClr val="FFFFFF"/>
          </a:solidFill>
          <a:ln/>
        </p:spPr>
      </p:sp>
      <p:sp>
        <p:nvSpPr>
          <p:cNvPr id="6563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6FE0248-FF22-5048-ABC7-D687E5BCA0A5}" type="slidenum">
              <a:rPr lang="en-GB" sz="1200">
                <a:solidFill>
                  <a:prstClr val="white"/>
                </a:solidFill>
              </a:rPr>
              <a:pPr/>
              <a:t>68</a:t>
            </a:fld>
            <a:endParaRPr lang="en-GB" sz="1200">
              <a:solidFill>
                <a:prstClr val="white"/>
              </a:solidFill>
            </a:endParaRPr>
          </a:p>
        </p:txBody>
      </p:sp>
      <p:sp>
        <p:nvSpPr>
          <p:cNvPr id="658434" name="Rectangle 1026"/>
          <p:cNvSpPr>
            <a:spLocks noGrp="1" noRot="1" noChangeAspect="1" noChangeArrowheads="1" noTextEdit="1"/>
          </p:cNvSpPr>
          <p:nvPr>
            <p:ph type="sldImg"/>
          </p:nvPr>
        </p:nvSpPr>
        <p:spPr>
          <a:ln/>
        </p:spPr>
      </p:sp>
      <p:sp>
        <p:nvSpPr>
          <p:cNvPr id="65843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89C8E2E-CC66-1342-81C0-48AB55921851}" type="slidenum">
              <a:rPr lang="en-GB" sz="1200">
                <a:solidFill>
                  <a:prstClr val="white"/>
                </a:solidFill>
              </a:rPr>
              <a:pPr/>
              <a:t>69</a:t>
            </a:fld>
            <a:endParaRPr lang="en-GB" sz="1200">
              <a:solidFill>
                <a:prstClr val="white"/>
              </a:solidFill>
            </a:endParaRPr>
          </a:p>
        </p:txBody>
      </p:sp>
      <p:sp>
        <p:nvSpPr>
          <p:cNvPr id="660482" name="Rectangle 1026"/>
          <p:cNvSpPr>
            <a:spLocks noGrp="1" noRot="1" noChangeAspect="1" noChangeArrowheads="1"/>
          </p:cNvSpPr>
          <p:nvPr>
            <p:ph type="sldImg"/>
          </p:nvPr>
        </p:nvSpPr>
        <p:spPr>
          <a:solidFill>
            <a:srgbClr val="FFFFFF"/>
          </a:solidFill>
          <a:ln/>
        </p:spPr>
      </p:sp>
      <p:sp>
        <p:nvSpPr>
          <p:cNvPr id="6604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48083-BB27-254F-95C8-522BE08F3F7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7931575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NC-13-Preterism</a:t>
            </a:r>
          </a:p>
          <a:p>
            <a:r>
              <a:rPr lang="en-US" dirty="0">
                <a:latin typeface="Times New Roman" charset="0"/>
                <a:ea typeface="ＭＳ Ｐゴシック" charset="0"/>
                <a:cs typeface="ＭＳ Ｐゴシック" charset="0"/>
              </a:rPr>
              <a:t>NS-27-Rev1 Intro-72</a:t>
            </a:r>
          </a:p>
        </p:txBody>
      </p:sp>
    </p:spTree>
    <p:extLst>
      <p:ext uri="{BB962C8B-B14F-4D97-AF65-F5344CB8AC3E}">
        <p14:creationId xmlns:p14="http://schemas.microsoft.com/office/powerpoint/2010/main" val="302278156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B882D1-3F03-2351-F6D7-8F73C729562D}"/>
            </a:ext>
          </a:extLst>
        </p:cNvPr>
        <p:cNvGrpSpPr/>
        <p:nvPr/>
      </p:nvGrpSpPr>
      <p:grpSpPr>
        <a:xfrm>
          <a:off x="0" y="0"/>
          <a:ext cx="0" cy="0"/>
          <a:chOff x="0" y="0"/>
          <a:chExt cx="0" cy="0"/>
        </a:xfrm>
      </p:grpSpPr>
      <p:sp>
        <p:nvSpPr>
          <p:cNvPr id="56321" name="Rectangle 7">
            <a:extLst>
              <a:ext uri="{FF2B5EF4-FFF2-40B4-BE49-F238E27FC236}">
                <a16:creationId xmlns:a16="http://schemas.microsoft.com/office/drawing/2014/main" id="{4650E382-E0FF-DB84-C677-1C95924CD018}"/>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a:extLst>
              <a:ext uri="{FF2B5EF4-FFF2-40B4-BE49-F238E27FC236}">
                <a16:creationId xmlns:a16="http://schemas.microsoft.com/office/drawing/2014/main" id="{49CD4452-E6C9-5074-A405-C95B060799D8}"/>
              </a:ext>
            </a:extLst>
          </p:cNvPr>
          <p:cNvSpPr>
            <a:spLocks noGrp="1" noRot="1" noChangeAspect="1" noChangeArrowheads="1"/>
          </p:cNvSpPr>
          <p:nvPr>
            <p:ph type="sldImg"/>
          </p:nvPr>
        </p:nvSpPr>
        <p:spPr>
          <a:solidFill>
            <a:srgbClr val="FFFFFF"/>
          </a:solidFill>
          <a:ln/>
        </p:spPr>
      </p:sp>
      <p:sp>
        <p:nvSpPr>
          <p:cNvPr id="56323" name="Rectangle 1027">
            <a:extLst>
              <a:ext uri="{FF2B5EF4-FFF2-40B4-BE49-F238E27FC236}">
                <a16:creationId xmlns:a16="http://schemas.microsoft.com/office/drawing/2014/main" id="{D1CA800E-CE94-94C4-F9D4-D637EB2F6B3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In team sports, if the team captain wins, the whole team wins. On the most important Team of all, Jesus triumphed over sin and death; he will also be the victor over the "god of this world" (2 Cor 4:4) when he returns in power and glory. His coming will land Satan in the bottomless pit for 1000 years (Rev. 20:1-3).</a:t>
            </a:r>
          </a:p>
        </p:txBody>
      </p:sp>
    </p:spTree>
    <p:extLst>
      <p:ext uri="{BB962C8B-B14F-4D97-AF65-F5344CB8AC3E}">
        <p14:creationId xmlns:p14="http://schemas.microsoft.com/office/powerpoint/2010/main" val="423375697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5571ED-8EE8-1977-FAEB-7D6B8A47AA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C5FDD96-D60B-F2A8-2CD6-8077F905DE7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562F16D-51B5-BD9D-6761-CE4D73E6548E}"/>
              </a:ext>
            </a:extLst>
          </p:cNvPr>
          <p:cNvSpPr>
            <a:spLocks noGrp="1"/>
          </p:cNvSpPr>
          <p:nvPr>
            <p:ph type="body" idx="1"/>
          </p:nvPr>
        </p:nvSpPr>
        <p:spPr/>
        <p:txBody>
          <a:bodyPr/>
          <a:lstStyle/>
          <a:p>
            <a:r>
              <a:rPr lang="en-US" dirty="0"/>
              <a:t>Many of life's issues cause us to look down at our circumstances rather than up to the One who can resolve them.</a:t>
            </a:r>
          </a:p>
        </p:txBody>
      </p:sp>
      <p:sp>
        <p:nvSpPr>
          <p:cNvPr id="4" name="Slide Number Placeholder 3">
            <a:extLst>
              <a:ext uri="{FF2B5EF4-FFF2-40B4-BE49-F238E27FC236}">
                <a16:creationId xmlns:a16="http://schemas.microsoft.com/office/drawing/2014/main" id="{54FFBBF5-0BE1-A202-D40D-68EEC2541E2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0261681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kingdom rule of the Messiah is noted in these two key Revelation texts (NLT): </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20:1</a:t>
            </a:r>
            <a:r>
              <a:rPr lang="en-US" sz="1200" kern="1200" dirty="0">
                <a:solidFill>
                  <a:schemeClr val="tx1"/>
                </a:solidFill>
                <a:effectLst/>
                <a:latin typeface="+mn-lt"/>
                <a:ea typeface="+mn-ea"/>
                <a:cs typeface="+mn-cs"/>
              </a:rPr>
              <a:t>    Then I saw an angel coming down from heaven with the key to the bottomless pit and a heavy chain in his hand. </a:t>
            </a:r>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He seized the dragon—that old serpent, who is the devil, Satan—and bound him in chains for a thousand years. </a:t>
            </a:r>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The angel threw him into the bottomless pit, which he then shut and locked so Satan could not deceive the nations anymore until the thousand years were finished. Afterward he must be released for a little while.</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20:4</a:t>
            </a:r>
            <a:r>
              <a:rPr lang="en-US" sz="1200" kern="1200" dirty="0">
                <a:solidFill>
                  <a:schemeClr val="tx1"/>
                </a:solidFill>
                <a:effectLst/>
                <a:latin typeface="+mn-lt"/>
                <a:ea typeface="+mn-ea"/>
                <a:cs typeface="+mn-cs"/>
              </a:rPr>
              <a:t>    Then I saw thrones, and the people sitting on them had been given the authority to judge. And I saw the souls of those who had been beheaded for their testimony about Jesus and for proclaiming the word of God. They had not worshiped the beast or his statue, nor accepted his mark on their foreheads or their hands. They all came to life again, and they reigned with Christ for a thousand years.</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20:5</a:t>
            </a:r>
            <a:r>
              <a:rPr lang="en-US" sz="1200" kern="1200" dirty="0">
                <a:solidFill>
                  <a:schemeClr val="tx1"/>
                </a:solidFill>
                <a:effectLst/>
                <a:latin typeface="+mn-lt"/>
                <a:ea typeface="+mn-ea"/>
                <a:cs typeface="+mn-cs"/>
              </a:rPr>
              <a:t>    This is the first resurrection. (The rest of the dead did not come back to life until the thousand years had ended.) </a:t>
            </a:r>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Blessed and holy are those who share in the first resurrection. For them the second death holds no power, but they will be priests of God and of Christ and will reign with him a thousand years.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5:10</a:t>
            </a:r>
            <a:r>
              <a:rPr lang="en-US" sz="1200" kern="1200" dirty="0">
                <a:solidFill>
                  <a:schemeClr val="tx1"/>
                </a:solidFill>
                <a:effectLst/>
                <a:latin typeface="+mn-lt"/>
                <a:ea typeface="+mn-ea"/>
                <a:cs typeface="+mn-cs"/>
              </a:rPr>
              <a:t> And you have caused them to become</a:t>
            </a:r>
          </a:p>
          <a:p>
            <a:r>
              <a:rPr lang="en-US" sz="1200" kern="1200" dirty="0">
                <a:solidFill>
                  <a:schemeClr val="tx1"/>
                </a:solidFill>
                <a:effectLst/>
                <a:latin typeface="+mn-lt"/>
                <a:ea typeface="+mn-ea"/>
                <a:cs typeface="+mn-cs"/>
              </a:rPr>
              <a:t>a Kingdom of priests for our God.</a:t>
            </a:r>
          </a:p>
          <a:p>
            <a:r>
              <a:rPr lang="en-US" sz="1200" kern="1200" dirty="0">
                <a:solidFill>
                  <a:schemeClr val="tx1"/>
                </a:solidFill>
                <a:effectLst/>
                <a:latin typeface="+mn-lt"/>
                <a:ea typeface="+mn-ea"/>
                <a:cs typeface="+mn-cs"/>
              </a:rPr>
              <a:t>And they will reign on the earth.”</a:t>
            </a:r>
          </a:p>
          <a:p>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kingdom rule of the Messiah is also noted throughout the Bible (NLT): </a:t>
            </a:r>
          </a:p>
          <a:p>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""Many passages speak of the second coming of Christ being followed by a reign of righteousness on earth (Pss. 2; 24; 72; 96; Isa. 2; 9:6-7; 11-12; 63:1-6; 65-66; Jer. 23:5-6; 30:8-11; Dan. 2:44; 7:13-14; Hosea 3:4-5; Amos 9:11-15; Micah 4:1-8; Zeph. 3:14-20; Zech. 8:1-8; 14:1-9; Matt. 19:28; 25:31-46; Acts 15:16-18; Rom. 11:25-27; Jude 14-15; Rev. 2:25-28; 19:11-20:6)." —John Walvoord, “Revelation,” in </a:t>
            </a:r>
            <a:r>
              <a:rPr lang="en-US" i="1" dirty="0"/>
              <a:t>The Bible Knowledge Commentary</a:t>
            </a:r>
            <a:r>
              <a:rPr lang="en-US" dirty="0"/>
              <a:t>, 2:978</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p>
          <a:p>
            <a:r>
              <a:rPr lang="en-US" sz="1200" b="1" kern="1200" dirty="0">
                <a:solidFill>
                  <a:schemeClr val="tx1"/>
                </a:solidFill>
                <a:effectLst/>
                <a:latin typeface="+mn-lt"/>
                <a:ea typeface="+mn-ea"/>
                <a:cs typeface="+mn-cs"/>
              </a:rPr>
              <a:t>Psa. 2:1</a:t>
            </a:r>
            <a:r>
              <a:rPr lang="en-US" sz="1200" kern="1200" dirty="0">
                <a:solidFill>
                  <a:schemeClr val="tx1"/>
                </a:solidFill>
                <a:effectLst/>
                <a:latin typeface="+mn-lt"/>
                <a:ea typeface="+mn-ea"/>
                <a:cs typeface="+mn-cs"/>
              </a:rPr>
              <a:t>    Why are the nations so angry?</a:t>
            </a:r>
          </a:p>
          <a:p>
            <a:r>
              <a:rPr lang="en-US" sz="1200" kern="1200" dirty="0">
                <a:solidFill>
                  <a:schemeClr val="tx1"/>
                </a:solidFill>
                <a:effectLst/>
                <a:latin typeface="+mn-lt"/>
                <a:ea typeface="+mn-ea"/>
                <a:cs typeface="+mn-cs"/>
              </a:rPr>
              <a:t>Why do they waste their time with futile plans?</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The kings of the earth prepare for battle;</a:t>
            </a:r>
          </a:p>
          <a:p>
            <a:r>
              <a:rPr lang="en-US" sz="1200" kern="1200" dirty="0">
                <a:solidFill>
                  <a:schemeClr val="tx1"/>
                </a:solidFill>
                <a:effectLst/>
                <a:latin typeface="+mn-lt"/>
                <a:ea typeface="+mn-ea"/>
                <a:cs typeface="+mn-cs"/>
              </a:rPr>
              <a:t>the rulers plot together</a:t>
            </a:r>
          </a:p>
          <a:p>
            <a:r>
              <a:rPr lang="en-US" sz="1200" kern="1200" dirty="0">
                <a:solidFill>
                  <a:schemeClr val="tx1"/>
                </a:solidFill>
                <a:effectLst/>
                <a:latin typeface="+mn-lt"/>
                <a:ea typeface="+mn-ea"/>
                <a:cs typeface="+mn-cs"/>
              </a:rPr>
              <a:t>against the LORD</a:t>
            </a:r>
          </a:p>
          <a:p>
            <a:r>
              <a:rPr lang="en-US" sz="1200" kern="1200" dirty="0">
                <a:solidFill>
                  <a:schemeClr val="tx1"/>
                </a:solidFill>
                <a:effectLst/>
                <a:latin typeface="+mn-lt"/>
                <a:ea typeface="+mn-ea"/>
                <a:cs typeface="+mn-cs"/>
              </a:rPr>
              <a:t>and against his anointed one.</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“Let us break their chains,” they cry,</a:t>
            </a:r>
          </a:p>
          <a:p>
            <a:r>
              <a:rPr lang="en-US" sz="1200" kern="1200" dirty="0">
                <a:solidFill>
                  <a:schemeClr val="tx1"/>
                </a:solidFill>
                <a:effectLst/>
                <a:latin typeface="+mn-lt"/>
                <a:ea typeface="+mn-ea"/>
                <a:cs typeface="+mn-cs"/>
              </a:rPr>
              <a:t>“and free ourselves from slavery to God.”</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2:4</a:t>
            </a:r>
            <a:r>
              <a:rPr lang="en-US" sz="1200" kern="1200" dirty="0">
                <a:solidFill>
                  <a:schemeClr val="tx1"/>
                </a:solidFill>
                <a:effectLst/>
                <a:latin typeface="+mn-lt"/>
                <a:ea typeface="+mn-ea"/>
                <a:cs typeface="+mn-cs"/>
              </a:rPr>
              <a:t>    But the one who rules in heaven laughs.</a:t>
            </a:r>
          </a:p>
          <a:p>
            <a:r>
              <a:rPr lang="en-US" sz="1200" kern="1200" dirty="0">
                <a:solidFill>
                  <a:schemeClr val="tx1"/>
                </a:solidFill>
                <a:effectLst/>
                <a:latin typeface="+mn-lt"/>
                <a:ea typeface="+mn-ea"/>
                <a:cs typeface="+mn-cs"/>
              </a:rPr>
              <a:t>The Lord scoffs at them.</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Then in anger he rebukes them,</a:t>
            </a:r>
          </a:p>
          <a:p>
            <a:r>
              <a:rPr lang="en-US" sz="1200" kern="1200" dirty="0">
                <a:solidFill>
                  <a:schemeClr val="tx1"/>
                </a:solidFill>
                <a:effectLst/>
                <a:latin typeface="+mn-lt"/>
                <a:ea typeface="+mn-ea"/>
                <a:cs typeface="+mn-cs"/>
              </a:rPr>
              <a:t>terrifying them with his fierce fury.</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For the Lord declares, “I have placed my chosen king on the throne</a:t>
            </a:r>
          </a:p>
          <a:p>
            <a:r>
              <a:rPr lang="en-US" sz="1200" kern="1200" dirty="0">
                <a:solidFill>
                  <a:schemeClr val="tx1"/>
                </a:solidFill>
                <a:effectLst/>
                <a:latin typeface="+mn-lt"/>
                <a:ea typeface="+mn-ea"/>
                <a:cs typeface="+mn-cs"/>
              </a:rPr>
              <a:t>in Jerusalem, on my holy mountain.”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2:7</a:t>
            </a:r>
            <a:r>
              <a:rPr lang="en-US" sz="1200" kern="1200" dirty="0">
                <a:solidFill>
                  <a:schemeClr val="tx1"/>
                </a:solidFill>
                <a:effectLst/>
                <a:latin typeface="+mn-lt"/>
                <a:ea typeface="+mn-ea"/>
                <a:cs typeface="+mn-cs"/>
              </a:rPr>
              <a:t>    The king proclaims the LORD’s decree:</a:t>
            </a:r>
          </a:p>
          <a:p>
            <a:r>
              <a:rPr lang="en-US" sz="1200" kern="1200" dirty="0">
                <a:solidFill>
                  <a:schemeClr val="tx1"/>
                </a:solidFill>
                <a:effectLst/>
                <a:latin typeface="+mn-lt"/>
                <a:ea typeface="+mn-ea"/>
                <a:cs typeface="+mn-cs"/>
              </a:rPr>
              <a:t>“The LORD said to me, ‘You are my son.</a:t>
            </a:r>
          </a:p>
          <a:p>
            <a:r>
              <a:rPr lang="en-US" sz="1200" kern="1200" dirty="0">
                <a:solidFill>
                  <a:schemeClr val="tx1"/>
                </a:solidFill>
                <a:effectLst/>
                <a:latin typeface="+mn-lt"/>
                <a:ea typeface="+mn-ea"/>
                <a:cs typeface="+mn-cs"/>
              </a:rPr>
              <a:t>Today I have become your Father.</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Only ask, and I will give you the nations as your inheritance,</a:t>
            </a:r>
          </a:p>
          <a:p>
            <a:r>
              <a:rPr lang="en-US" sz="1200" kern="1200" dirty="0">
                <a:solidFill>
                  <a:schemeClr val="tx1"/>
                </a:solidFill>
                <a:effectLst/>
                <a:latin typeface="+mn-lt"/>
                <a:ea typeface="+mn-ea"/>
                <a:cs typeface="+mn-cs"/>
              </a:rPr>
              <a:t>the whole earth as your possession.</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You will break them with an iron rod</a:t>
            </a:r>
          </a:p>
          <a:p>
            <a:r>
              <a:rPr lang="en-US" sz="1200" kern="1200" dirty="0">
                <a:solidFill>
                  <a:schemeClr val="tx1"/>
                </a:solidFill>
                <a:effectLst/>
                <a:latin typeface="+mn-lt"/>
                <a:ea typeface="+mn-ea"/>
                <a:cs typeface="+mn-cs"/>
              </a:rPr>
              <a:t>and smash them like clay pots.’”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2:10</a:t>
            </a:r>
            <a:r>
              <a:rPr lang="en-US" sz="1200" kern="1200" dirty="0">
                <a:solidFill>
                  <a:schemeClr val="tx1"/>
                </a:solidFill>
                <a:effectLst/>
                <a:latin typeface="+mn-lt"/>
                <a:ea typeface="+mn-ea"/>
                <a:cs typeface="+mn-cs"/>
              </a:rPr>
              <a:t>    Now then, you kings, act wisely!</a:t>
            </a:r>
          </a:p>
          <a:p>
            <a:r>
              <a:rPr lang="en-US" sz="1200" kern="1200" dirty="0">
                <a:solidFill>
                  <a:schemeClr val="tx1"/>
                </a:solidFill>
                <a:effectLst/>
                <a:latin typeface="+mn-lt"/>
                <a:ea typeface="+mn-ea"/>
                <a:cs typeface="+mn-cs"/>
              </a:rPr>
              <a:t>Be warned, you rulers of the earth!</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Serve the LORD with reverent fear,</a:t>
            </a:r>
          </a:p>
          <a:p>
            <a:r>
              <a:rPr lang="en-US" sz="1200" kern="1200" dirty="0">
                <a:solidFill>
                  <a:schemeClr val="tx1"/>
                </a:solidFill>
                <a:effectLst/>
                <a:latin typeface="+mn-lt"/>
                <a:ea typeface="+mn-ea"/>
                <a:cs typeface="+mn-cs"/>
              </a:rPr>
              <a:t>and rejoice with trembling.</a:t>
            </a:r>
          </a:p>
          <a:p>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Submit to God’s royal son, or he will become angry,</a:t>
            </a:r>
          </a:p>
          <a:p>
            <a:r>
              <a:rPr lang="en-US" sz="1200" kern="1200" dirty="0">
                <a:solidFill>
                  <a:schemeClr val="tx1"/>
                </a:solidFill>
                <a:effectLst/>
                <a:latin typeface="+mn-lt"/>
                <a:ea typeface="+mn-ea"/>
                <a:cs typeface="+mn-cs"/>
              </a:rPr>
              <a:t>and you will be destroyed in the midst of all your activities—</a:t>
            </a:r>
          </a:p>
          <a:p>
            <a:r>
              <a:rPr lang="en-US" sz="1200" kern="1200" dirty="0">
                <a:solidFill>
                  <a:schemeClr val="tx1"/>
                </a:solidFill>
                <a:effectLst/>
                <a:latin typeface="+mn-lt"/>
                <a:ea typeface="+mn-ea"/>
                <a:cs typeface="+mn-cs"/>
              </a:rPr>
              <a:t>for his anger flares up in an instant.</a:t>
            </a:r>
          </a:p>
          <a:p>
            <a:r>
              <a:rPr lang="en-US" sz="1200" kern="1200" dirty="0">
                <a:solidFill>
                  <a:schemeClr val="tx1"/>
                </a:solidFill>
                <a:effectLst/>
                <a:latin typeface="+mn-lt"/>
                <a:ea typeface="+mn-ea"/>
                <a:cs typeface="+mn-cs"/>
              </a:rPr>
              <a:t>But what joy for all who take refuge in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24:0</a:t>
            </a:r>
            <a:r>
              <a:rPr lang="en-US" sz="1200" kern="1200" dirty="0">
                <a:solidFill>
                  <a:schemeClr val="tx1"/>
                </a:solidFill>
                <a:effectLst/>
                <a:latin typeface="+mn-lt"/>
                <a:ea typeface="+mn-ea"/>
                <a:cs typeface="+mn-cs"/>
              </a:rPr>
              <a:t>    A psalm of David.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24:1</a:t>
            </a:r>
            <a:r>
              <a:rPr lang="en-US" sz="1200" kern="1200" dirty="0">
                <a:solidFill>
                  <a:schemeClr val="tx1"/>
                </a:solidFill>
                <a:effectLst/>
                <a:latin typeface="+mn-lt"/>
                <a:ea typeface="+mn-ea"/>
                <a:cs typeface="+mn-cs"/>
              </a:rPr>
              <a:t>    The earth is the LORD’s, and everything in it.</a:t>
            </a:r>
          </a:p>
          <a:p>
            <a:r>
              <a:rPr lang="en-US" sz="1200" kern="1200" dirty="0">
                <a:solidFill>
                  <a:schemeClr val="tx1"/>
                </a:solidFill>
                <a:effectLst/>
                <a:latin typeface="+mn-lt"/>
                <a:ea typeface="+mn-ea"/>
                <a:cs typeface="+mn-cs"/>
              </a:rPr>
              <a:t>The world and all its people belong to him.</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For he laid the earth’s foundation on the seas</a:t>
            </a:r>
          </a:p>
          <a:p>
            <a:r>
              <a:rPr lang="en-US" sz="1200" kern="1200" dirty="0">
                <a:solidFill>
                  <a:schemeClr val="tx1"/>
                </a:solidFill>
                <a:effectLst/>
                <a:latin typeface="+mn-lt"/>
                <a:ea typeface="+mn-ea"/>
                <a:cs typeface="+mn-cs"/>
              </a:rPr>
              <a:t>and built it on the ocean depths.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24:3</a:t>
            </a:r>
            <a:r>
              <a:rPr lang="en-US" sz="1200" kern="1200" dirty="0">
                <a:solidFill>
                  <a:schemeClr val="tx1"/>
                </a:solidFill>
                <a:effectLst/>
                <a:latin typeface="+mn-lt"/>
                <a:ea typeface="+mn-ea"/>
                <a:cs typeface="+mn-cs"/>
              </a:rPr>
              <a:t>    Who may climb the mountain of the LORD?</a:t>
            </a:r>
          </a:p>
          <a:p>
            <a:r>
              <a:rPr lang="en-US" sz="1200" kern="1200" dirty="0">
                <a:solidFill>
                  <a:schemeClr val="tx1"/>
                </a:solidFill>
                <a:effectLst/>
                <a:latin typeface="+mn-lt"/>
                <a:ea typeface="+mn-ea"/>
                <a:cs typeface="+mn-cs"/>
              </a:rPr>
              <a:t>Who may stand in his holy place?</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Only those whose hands and hearts are pure,</a:t>
            </a:r>
          </a:p>
          <a:p>
            <a:r>
              <a:rPr lang="en-US" sz="1200" kern="1200" dirty="0">
                <a:solidFill>
                  <a:schemeClr val="tx1"/>
                </a:solidFill>
                <a:effectLst/>
                <a:latin typeface="+mn-lt"/>
                <a:ea typeface="+mn-ea"/>
                <a:cs typeface="+mn-cs"/>
              </a:rPr>
              <a:t>who do not worship idols</a:t>
            </a:r>
          </a:p>
          <a:p>
            <a:r>
              <a:rPr lang="en-US" sz="1200" kern="1200" dirty="0">
                <a:solidFill>
                  <a:schemeClr val="tx1"/>
                </a:solidFill>
                <a:effectLst/>
                <a:latin typeface="+mn-lt"/>
                <a:ea typeface="+mn-ea"/>
                <a:cs typeface="+mn-cs"/>
              </a:rPr>
              <a:t>and never tell lies.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They will receive the LORD’s blessing</a:t>
            </a:r>
          </a:p>
          <a:p>
            <a:r>
              <a:rPr lang="en-US" sz="1200" kern="1200" dirty="0">
                <a:solidFill>
                  <a:schemeClr val="tx1"/>
                </a:solidFill>
                <a:effectLst/>
                <a:latin typeface="+mn-lt"/>
                <a:ea typeface="+mn-ea"/>
                <a:cs typeface="+mn-cs"/>
              </a:rPr>
              <a:t>and have a right relationship with God their savior.</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Such people may seek you</a:t>
            </a:r>
          </a:p>
          <a:p>
            <a:r>
              <a:rPr lang="en-US" sz="1200" kern="1200" dirty="0">
                <a:solidFill>
                  <a:schemeClr val="tx1"/>
                </a:solidFill>
                <a:effectLst/>
                <a:latin typeface="+mn-lt"/>
                <a:ea typeface="+mn-ea"/>
                <a:cs typeface="+mn-cs"/>
              </a:rPr>
              <a:t>and worship in your presence, O God of Jacob. Interlude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24:7</a:t>
            </a:r>
            <a:r>
              <a:rPr lang="en-US" sz="1200" kern="1200" dirty="0">
                <a:solidFill>
                  <a:schemeClr val="tx1"/>
                </a:solidFill>
                <a:effectLst/>
                <a:latin typeface="+mn-lt"/>
                <a:ea typeface="+mn-ea"/>
                <a:cs typeface="+mn-cs"/>
              </a:rPr>
              <a:t>    Open up, ancient gates!</a:t>
            </a:r>
          </a:p>
          <a:p>
            <a:r>
              <a:rPr lang="en-US" sz="1200" kern="1200" dirty="0">
                <a:solidFill>
                  <a:schemeClr val="tx1"/>
                </a:solidFill>
                <a:effectLst/>
                <a:latin typeface="+mn-lt"/>
                <a:ea typeface="+mn-ea"/>
                <a:cs typeface="+mn-cs"/>
              </a:rPr>
              <a:t>Open up, ancient doors,</a:t>
            </a:r>
          </a:p>
          <a:p>
            <a:r>
              <a:rPr lang="en-US" sz="1200" kern="1200" dirty="0">
                <a:solidFill>
                  <a:schemeClr val="tx1"/>
                </a:solidFill>
                <a:effectLst/>
                <a:latin typeface="+mn-lt"/>
                <a:ea typeface="+mn-ea"/>
                <a:cs typeface="+mn-cs"/>
              </a:rPr>
              <a:t>and let the King of glory enter.</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Who is the King of glory?</a:t>
            </a:r>
          </a:p>
          <a:p>
            <a:r>
              <a:rPr lang="en-US" sz="1200" kern="1200" dirty="0">
                <a:solidFill>
                  <a:schemeClr val="tx1"/>
                </a:solidFill>
                <a:effectLst/>
                <a:latin typeface="+mn-lt"/>
                <a:ea typeface="+mn-ea"/>
                <a:cs typeface="+mn-cs"/>
              </a:rPr>
              <a:t>The LORD, strong and mighty;</a:t>
            </a:r>
          </a:p>
          <a:p>
            <a:r>
              <a:rPr lang="en-US" sz="1200" kern="1200" dirty="0">
                <a:solidFill>
                  <a:schemeClr val="tx1"/>
                </a:solidFill>
                <a:effectLst/>
                <a:latin typeface="+mn-lt"/>
                <a:ea typeface="+mn-ea"/>
                <a:cs typeface="+mn-cs"/>
              </a:rPr>
              <a:t>the LORD, invincible in battle.</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Open up, ancient gates!</a:t>
            </a:r>
          </a:p>
          <a:p>
            <a:r>
              <a:rPr lang="en-US" sz="1200" kern="1200" dirty="0">
                <a:solidFill>
                  <a:schemeClr val="tx1"/>
                </a:solidFill>
                <a:effectLst/>
                <a:latin typeface="+mn-lt"/>
                <a:ea typeface="+mn-ea"/>
                <a:cs typeface="+mn-cs"/>
              </a:rPr>
              <a:t>Open up, ancient doors,</a:t>
            </a:r>
          </a:p>
          <a:p>
            <a:r>
              <a:rPr lang="en-US" sz="1200" kern="1200" dirty="0">
                <a:solidFill>
                  <a:schemeClr val="tx1"/>
                </a:solidFill>
                <a:effectLst/>
                <a:latin typeface="+mn-lt"/>
                <a:ea typeface="+mn-ea"/>
                <a:cs typeface="+mn-cs"/>
              </a:rPr>
              <a:t>and let the King of glory enter.</a:t>
            </a:r>
          </a:p>
          <a:p>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Who is the King of glory?</a:t>
            </a:r>
          </a:p>
          <a:p>
            <a:r>
              <a:rPr lang="en-US" sz="1200" kern="1200" dirty="0">
                <a:solidFill>
                  <a:schemeClr val="tx1"/>
                </a:solidFill>
                <a:effectLst/>
                <a:latin typeface="+mn-lt"/>
                <a:ea typeface="+mn-ea"/>
                <a:cs typeface="+mn-cs"/>
              </a:rPr>
              <a:t>The LORD of Heaven’s Armies—</a:t>
            </a:r>
          </a:p>
          <a:p>
            <a:r>
              <a:rPr lang="en-US" sz="1200" kern="1200" dirty="0">
                <a:solidFill>
                  <a:schemeClr val="tx1"/>
                </a:solidFill>
                <a:effectLst/>
                <a:latin typeface="+mn-lt"/>
                <a:ea typeface="+mn-ea"/>
                <a:cs typeface="+mn-cs"/>
              </a:rPr>
              <a:t>he is the King of glory. Interlude</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72:0</a:t>
            </a:r>
            <a:r>
              <a:rPr lang="en-US" sz="1200" kern="1200" dirty="0">
                <a:solidFill>
                  <a:schemeClr val="tx1"/>
                </a:solidFill>
                <a:effectLst/>
                <a:latin typeface="+mn-lt"/>
                <a:ea typeface="+mn-ea"/>
                <a:cs typeface="+mn-cs"/>
              </a:rPr>
              <a:t>    A psalm of Solomon.</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72:1</a:t>
            </a:r>
            <a:r>
              <a:rPr lang="en-US" sz="1200" kern="1200" dirty="0">
                <a:solidFill>
                  <a:schemeClr val="tx1"/>
                </a:solidFill>
                <a:effectLst/>
                <a:latin typeface="+mn-lt"/>
                <a:ea typeface="+mn-ea"/>
                <a:cs typeface="+mn-cs"/>
              </a:rPr>
              <a:t>    Give your love of justice to the king, O God,</a:t>
            </a:r>
          </a:p>
          <a:p>
            <a:r>
              <a:rPr lang="en-US" sz="1200" kern="1200" dirty="0">
                <a:solidFill>
                  <a:schemeClr val="tx1"/>
                </a:solidFill>
                <a:effectLst/>
                <a:latin typeface="+mn-lt"/>
                <a:ea typeface="+mn-ea"/>
                <a:cs typeface="+mn-cs"/>
              </a:rPr>
              <a:t>and righteousness to the king’s son.</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Help him judge your people in the right way;</a:t>
            </a:r>
          </a:p>
          <a:p>
            <a:r>
              <a:rPr lang="en-US" sz="1200" kern="1200" dirty="0">
                <a:solidFill>
                  <a:schemeClr val="tx1"/>
                </a:solidFill>
                <a:effectLst/>
                <a:latin typeface="+mn-lt"/>
                <a:ea typeface="+mn-ea"/>
                <a:cs typeface="+mn-cs"/>
              </a:rPr>
              <a:t>let the poor always be treated fairly.</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May the mountains yield prosperity for all,</a:t>
            </a:r>
          </a:p>
          <a:p>
            <a:r>
              <a:rPr lang="en-US" sz="1200" kern="1200" dirty="0">
                <a:solidFill>
                  <a:schemeClr val="tx1"/>
                </a:solidFill>
                <a:effectLst/>
                <a:latin typeface="+mn-lt"/>
                <a:ea typeface="+mn-ea"/>
                <a:cs typeface="+mn-cs"/>
              </a:rPr>
              <a:t>and may the hills be fruitful.</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Help him to defend the poor,</a:t>
            </a:r>
          </a:p>
          <a:p>
            <a:r>
              <a:rPr lang="en-US" sz="1200" kern="1200" dirty="0">
                <a:solidFill>
                  <a:schemeClr val="tx1"/>
                </a:solidFill>
                <a:effectLst/>
                <a:latin typeface="+mn-lt"/>
                <a:ea typeface="+mn-ea"/>
                <a:cs typeface="+mn-cs"/>
              </a:rPr>
              <a:t>to rescue the children of the needy,</a:t>
            </a:r>
          </a:p>
          <a:p>
            <a:r>
              <a:rPr lang="en-US" sz="1200" kern="1200" dirty="0">
                <a:solidFill>
                  <a:schemeClr val="tx1"/>
                </a:solidFill>
                <a:effectLst/>
                <a:latin typeface="+mn-lt"/>
                <a:ea typeface="+mn-ea"/>
                <a:cs typeface="+mn-cs"/>
              </a:rPr>
              <a:t>and to crush their oppressors.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May they fear you as long as the sun shines,</a:t>
            </a:r>
          </a:p>
          <a:p>
            <a:r>
              <a:rPr lang="en-US" sz="1200" kern="1200" dirty="0">
                <a:solidFill>
                  <a:schemeClr val="tx1"/>
                </a:solidFill>
                <a:effectLst/>
                <a:latin typeface="+mn-lt"/>
                <a:ea typeface="+mn-ea"/>
                <a:cs typeface="+mn-cs"/>
              </a:rPr>
              <a:t>as long as the moon remains in the sky.</a:t>
            </a:r>
          </a:p>
          <a:p>
            <a:r>
              <a:rPr lang="en-US" sz="1200" kern="1200" dirty="0">
                <a:solidFill>
                  <a:schemeClr val="tx1"/>
                </a:solidFill>
                <a:effectLst/>
                <a:latin typeface="+mn-lt"/>
                <a:ea typeface="+mn-ea"/>
                <a:cs typeface="+mn-cs"/>
              </a:rPr>
              <a:t>Yes, forever!</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72:6</a:t>
            </a:r>
            <a:r>
              <a:rPr lang="en-US" sz="1200" kern="1200" dirty="0">
                <a:solidFill>
                  <a:schemeClr val="tx1"/>
                </a:solidFill>
                <a:effectLst/>
                <a:latin typeface="+mn-lt"/>
                <a:ea typeface="+mn-ea"/>
                <a:cs typeface="+mn-cs"/>
              </a:rPr>
              <a:t>    May the king’s rule be refreshing like spring rain on freshly cut grass,</a:t>
            </a:r>
          </a:p>
          <a:p>
            <a:r>
              <a:rPr lang="en-US" sz="1200" kern="1200" dirty="0">
                <a:solidFill>
                  <a:schemeClr val="tx1"/>
                </a:solidFill>
                <a:effectLst/>
                <a:latin typeface="+mn-lt"/>
                <a:ea typeface="+mn-ea"/>
                <a:cs typeface="+mn-cs"/>
              </a:rPr>
              <a:t>like the showers that water the earth.</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May all the godly flourish during his reign.</a:t>
            </a:r>
          </a:p>
          <a:p>
            <a:r>
              <a:rPr lang="en-US" sz="1200" kern="1200" dirty="0">
                <a:solidFill>
                  <a:schemeClr val="tx1"/>
                </a:solidFill>
                <a:effectLst/>
                <a:latin typeface="+mn-lt"/>
                <a:ea typeface="+mn-ea"/>
                <a:cs typeface="+mn-cs"/>
              </a:rPr>
              <a:t>May there be abundant prosperity until the moon is no more.</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May he reign from sea to sea,</a:t>
            </a:r>
          </a:p>
          <a:p>
            <a:r>
              <a:rPr lang="en-US" sz="1200" kern="1200" dirty="0">
                <a:solidFill>
                  <a:schemeClr val="tx1"/>
                </a:solidFill>
                <a:effectLst/>
                <a:latin typeface="+mn-lt"/>
                <a:ea typeface="+mn-ea"/>
                <a:cs typeface="+mn-cs"/>
              </a:rPr>
              <a:t>and from the Euphrates River to the ends of the earth.</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Desert nomads will bow before him;</a:t>
            </a:r>
          </a:p>
          <a:p>
            <a:r>
              <a:rPr lang="en-US" sz="1200" kern="1200" dirty="0">
                <a:solidFill>
                  <a:schemeClr val="tx1"/>
                </a:solidFill>
                <a:effectLst/>
                <a:latin typeface="+mn-lt"/>
                <a:ea typeface="+mn-ea"/>
                <a:cs typeface="+mn-cs"/>
              </a:rPr>
              <a:t>his enemies will fall before him in the dust.</a:t>
            </a:r>
          </a:p>
          <a:p>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The western kings of Tarshish and other distant lands</a:t>
            </a:r>
          </a:p>
          <a:p>
            <a:r>
              <a:rPr lang="en-US" sz="1200" kern="1200" dirty="0">
                <a:solidFill>
                  <a:schemeClr val="tx1"/>
                </a:solidFill>
                <a:effectLst/>
                <a:latin typeface="+mn-lt"/>
                <a:ea typeface="+mn-ea"/>
                <a:cs typeface="+mn-cs"/>
              </a:rPr>
              <a:t>will bring him tribute.</a:t>
            </a:r>
          </a:p>
          <a:p>
            <a:r>
              <a:rPr lang="en-US" sz="1200" kern="1200" dirty="0">
                <a:solidFill>
                  <a:schemeClr val="tx1"/>
                </a:solidFill>
                <a:effectLst/>
                <a:latin typeface="+mn-lt"/>
                <a:ea typeface="+mn-ea"/>
                <a:cs typeface="+mn-cs"/>
              </a:rPr>
              <a:t>The eastern kings of Sheba and Seba</a:t>
            </a:r>
          </a:p>
          <a:p>
            <a:r>
              <a:rPr lang="en-US" sz="1200" kern="1200" dirty="0">
                <a:solidFill>
                  <a:schemeClr val="tx1"/>
                </a:solidFill>
                <a:effectLst/>
                <a:latin typeface="+mn-lt"/>
                <a:ea typeface="+mn-ea"/>
                <a:cs typeface="+mn-cs"/>
              </a:rPr>
              <a:t>will bring him gifts.</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All kings will bow before him,</a:t>
            </a:r>
          </a:p>
          <a:p>
            <a:r>
              <a:rPr lang="en-US" sz="1200" kern="1200" dirty="0">
                <a:solidFill>
                  <a:schemeClr val="tx1"/>
                </a:solidFill>
                <a:effectLst/>
                <a:latin typeface="+mn-lt"/>
                <a:ea typeface="+mn-ea"/>
                <a:cs typeface="+mn-cs"/>
              </a:rPr>
              <a:t>and all nations will serve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72:12</a:t>
            </a:r>
            <a:r>
              <a:rPr lang="en-US" sz="1200" kern="1200" dirty="0">
                <a:solidFill>
                  <a:schemeClr val="tx1"/>
                </a:solidFill>
                <a:effectLst/>
                <a:latin typeface="+mn-lt"/>
                <a:ea typeface="+mn-ea"/>
                <a:cs typeface="+mn-cs"/>
              </a:rPr>
              <a:t>    He will rescue the poor when they cry to him;</a:t>
            </a:r>
          </a:p>
          <a:p>
            <a:r>
              <a:rPr lang="en-US" sz="1200" kern="1200" dirty="0">
                <a:solidFill>
                  <a:schemeClr val="tx1"/>
                </a:solidFill>
                <a:effectLst/>
                <a:latin typeface="+mn-lt"/>
                <a:ea typeface="+mn-ea"/>
                <a:cs typeface="+mn-cs"/>
              </a:rPr>
              <a:t>he will help the oppressed, who have no one to defend them.</a:t>
            </a:r>
          </a:p>
          <a:p>
            <a:r>
              <a:rPr lang="en-US" sz="1200" b="1" kern="1200" baseline="30000" dirty="0">
                <a:solidFill>
                  <a:schemeClr val="tx1"/>
                </a:solidFill>
                <a:effectLst/>
                <a:latin typeface="+mn-lt"/>
                <a:ea typeface="+mn-ea"/>
                <a:cs typeface="+mn-cs"/>
              </a:rPr>
              <a:t>13</a:t>
            </a:r>
            <a:r>
              <a:rPr lang="en-US" sz="1200" kern="1200" dirty="0">
                <a:solidFill>
                  <a:schemeClr val="tx1"/>
                </a:solidFill>
                <a:effectLst/>
                <a:latin typeface="+mn-lt"/>
                <a:ea typeface="+mn-ea"/>
                <a:cs typeface="+mn-cs"/>
              </a:rPr>
              <a:t> He feels pity for the weak and the needy,</a:t>
            </a:r>
          </a:p>
          <a:p>
            <a:r>
              <a:rPr lang="en-US" sz="1200" kern="1200" dirty="0">
                <a:solidFill>
                  <a:schemeClr val="tx1"/>
                </a:solidFill>
                <a:effectLst/>
                <a:latin typeface="+mn-lt"/>
                <a:ea typeface="+mn-ea"/>
                <a:cs typeface="+mn-cs"/>
              </a:rPr>
              <a:t>and he will rescue them.</a:t>
            </a:r>
          </a:p>
          <a:p>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He will redeem them from oppression and violence,</a:t>
            </a:r>
          </a:p>
          <a:p>
            <a:r>
              <a:rPr lang="en-US" sz="1200" kern="1200" dirty="0">
                <a:solidFill>
                  <a:schemeClr val="tx1"/>
                </a:solidFill>
                <a:effectLst/>
                <a:latin typeface="+mn-lt"/>
                <a:ea typeface="+mn-ea"/>
                <a:cs typeface="+mn-cs"/>
              </a:rPr>
              <a:t>for their lives are precious to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72:15</a:t>
            </a:r>
            <a:r>
              <a:rPr lang="en-US" sz="1200" kern="1200" dirty="0">
                <a:solidFill>
                  <a:schemeClr val="tx1"/>
                </a:solidFill>
                <a:effectLst/>
                <a:latin typeface="+mn-lt"/>
                <a:ea typeface="+mn-ea"/>
                <a:cs typeface="+mn-cs"/>
              </a:rPr>
              <a:t>    Long live the king!</a:t>
            </a:r>
          </a:p>
          <a:p>
            <a:r>
              <a:rPr lang="en-US" sz="1200" kern="1200" dirty="0">
                <a:solidFill>
                  <a:schemeClr val="tx1"/>
                </a:solidFill>
                <a:effectLst/>
                <a:latin typeface="+mn-lt"/>
                <a:ea typeface="+mn-ea"/>
                <a:cs typeface="+mn-cs"/>
              </a:rPr>
              <a:t>May the gold of Sheba be given to him.</a:t>
            </a:r>
          </a:p>
          <a:p>
            <a:r>
              <a:rPr lang="en-US" sz="1200" kern="1200" dirty="0">
                <a:solidFill>
                  <a:schemeClr val="tx1"/>
                </a:solidFill>
                <a:effectLst/>
                <a:latin typeface="+mn-lt"/>
                <a:ea typeface="+mn-ea"/>
                <a:cs typeface="+mn-cs"/>
              </a:rPr>
              <a:t>May the people always pray for him</a:t>
            </a:r>
          </a:p>
          <a:p>
            <a:r>
              <a:rPr lang="en-US" sz="1200" kern="1200" dirty="0">
                <a:solidFill>
                  <a:schemeClr val="tx1"/>
                </a:solidFill>
                <a:effectLst/>
                <a:latin typeface="+mn-lt"/>
                <a:ea typeface="+mn-ea"/>
                <a:cs typeface="+mn-cs"/>
              </a:rPr>
              <a:t>and bless him all day long.</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May there be abundant grain throughout the land,</a:t>
            </a:r>
          </a:p>
          <a:p>
            <a:r>
              <a:rPr lang="en-US" sz="1200" kern="1200" dirty="0">
                <a:solidFill>
                  <a:schemeClr val="tx1"/>
                </a:solidFill>
                <a:effectLst/>
                <a:latin typeface="+mn-lt"/>
                <a:ea typeface="+mn-ea"/>
                <a:cs typeface="+mn-cs"/>
              </a:rPr>
              <a:t>flourishing even on the hilltops.</a:t>
            </a:r>
          </a:p>
          <a:p>
            <a:r>
              <a:rPr lang="en-US" sz="1200" kern="1200" dirty="0">
                <a:solidFill>
                  <a:schemeClr val="tx1"/>
                </a:solidFill>
                <a:effectLst/>
                <a:latin typeface="+mn-lt"/>
                <a:ea typeface="+mn-ea"/>
                <a:cs typeface="+mn-cs"/>
              </a:rPr>
              <a:t>May the fruit trees flourish like the trees of Lebanon,</a:t>
            </a:r>
          </a:p>
          <a:p>
            <a:r>
              <a:rPr lang="en-US" sz="1200" kern="1200" dirty="0">
                <a:solidFill>
                  <a:schemeClr val="tx1"/>
                </a:solidFill>
                <a:effectLst/>
                <a:latin typeface="+mn-lt"/>
                <a:ea typeface="+mn-ea"/>
                <a:cs typeface="+mn-cs"/>
              </a:rPr>
              <a:t>and may the people thrive like grass in a field.</a:t>
            </a:r>
          </a:p>
          <a:p>
            <a:r>
              <a:rPr lang="en-US" sz="1200" b="1" kern="1200" baseline="30000" dirty="0">
                <a:solidFill>
                  <a:schemeClr val="tx1"/>
                </a:solidFill>
                <a:effectLst/>
                <a:latin typeface="+mn-lt"/>
                <a:ea typeface="+mn-ea"/>
                <a:cs typeface="+mn-cs"/>
              </a:rPr>
              <a:t>17</a:t>
            </a:r>
            <a:r>
              <a:rPr lang="en-US" sz="1200" kern="1200" dirty="0">
                <a:solidFill>
                  <a:schemeClr val="tx1"/>
                </a:solidFill>
                <a:effectLst/>
                <a:latin typeface="+mn-lt"/>
                <a:ea typeface="+mn-ea"/>
                <a:cs typeface="+mn-cs"/>
              </a:rPr>
              <a:t> May the king’s name endure forever;</a:t>
            </a:r>
          </a:p>
          <a:p>
            <a:r>
              <a:rPr lang="en-US" sz="1200" kern="1200" dirty="0">
                <a:solidFill>
                  <a:schemeClr val="tx1"/>
                </a:solidFill>
                <a:effectLst/>
                <a:latin typeface="+mn-lt"/>
                <a:ea typeface="+mn-ea"/>
                <a:cs typeface="+mn-cs"/>
              </a:rPr>
              <a:t>may it continue as long as the sun shines.</a:t>
            </a:r>
          </a:p>
          <a:p>
            <a:r>
              <a:rPr lang="en-US" sz="1200" kern="1200" dirty="0">
                <a:solidFill>
                  <a:schemeClr val="tx1"/>
                </a:solidFill>
                <a:effectLst/>
                <a:latin typeface="+mn-lt"/>
                <a:ea typeface="+mn-ea"/>
                <a:cs typeface="+mn-cs"/>
              </a:rPr>
              <a:t>May all nations be blessed through him</a:t>
            </a:r>
          </a:p>
          <a:p>
            <a:r>
              <a:rPr lang="en-US" sz="1200" kern="1200" dirty="0">
                <a:solidFill>
                  <a:schemeClr val="tx1"/>
                </a:solidFill>
                <a:effectLst/>
                <a:latin typeface="+mn-lt"/>
                <a:ea typeface="+mn-ea"/>
                <a:cs typeface="+mn-cs"/>
              </a:rPr>
              <a:t>and bring him praise.</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72:18</a:t>
            </a:r>
            <a:r>
              <a:rPr lang="en-US" sz="1200" kern="1200" dirty="0">
                <a:solidFill>
                  <a:schemeClr val="tx1"/>
                </a:solidFill>
                <a:effectLst/>
                <a:latin typeface="+mn-lt"/>
                <a:ea typeface="+mn-ea"/>
                <a:cs typeface="+mn-cs"/>
              </a:rPr>
              <a:t>    Praise the LORD God, the God of Israel,</a:t>
            </a:r>
          </a:p>
          <a:p>
            <a:r>
              <a:rPr lang="en-US" sz="1200" kern="1200" dirty="0">
                <a:solidFill>
                  <a:schemeClr val="tx1"/>
                </a:solidFill>
                <a:effectLst/>
                <a:latin typeface="+mn-lt"/>
                <a:ea typeface="+mn-ea"/>
                <a:cs typeface="+mn-cs"/>
              </a:rPr>
              <a:t>who alone does such wonderful things.</a:t>
            </a:r>
          </a:p>
          <a:p>
            <a:r>
              <a:rPr lang="en-US" sz="1200" b="1" kern="1200" baseline="30000" dirty="0">
                <a:solidFill>
                  <a:schemeClr val="tx1"/>
                </a:solidFill>
                <a:effectLst/>
                <a:latin typeface="+mn-lt"/>
                <a:ea typeface="+mn-ea"/>
                <a:cs typeface="+mn-cs"/>
              </a:rPr>
              <a:t>19</a:t>
            </a:r>
            <a:r>
              <a:rPr lang="en-US" sz="1200" kern="1200" dirty="0">
                <a:solidFill>
                  <a:schemeClr val="tx1"/>
                </a:solidFill>
                <a:effectLst/>
                <a:latin typeface="+mn-lt"/>
                <a:ea typeface="+mn-ea"/>
                <a:cs typeface="+mn-cs"/>
              </a:rPr>
              <a:t> Praise his glorious name forever!</a:t>
            </a:r>
          </a:p>
          <a:p>
            <a:r>
              <a:rPr lang="en-US" sz="1200" kern="1200" dirty="0">
                <a:solidFill>
                  <a:schemeClr val="tx1"/>
                </a:solidFill>
                <a:effectLst/>
                <a:latin typeface="+mn-lt"/>
                <a:ea typeface="+mn-ea"/>
                <a:cs typeface="+mn-cs"/>
              </a:rPr>
              <a:t>Let the whole earth be filled with his glory.</a:t>
            </a:r>
          </a:p>
          <a:p>
            <a:r>
              <a:rPr lang="en-US" sz="1200" kern="1200" dirty="0">
                <a:solidFill>
                  <a:schemeClr val="tx1"/>
                </a:solidFill>
                <a:effectLst/>
                <a:latin typeface="+mn-lt"/>
                <a:ea typeface="+mn-ea"/>
                <a:cs typeface="+mn-cs"/>
              </a:rPr>
              <a:t>Amen and amen!</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72:20</a:t>
            </a:r>
            <a:r>
              <a:rPr lang="en-US" sz="1200" kern="1200" dirty="0">
                <a:solidFill>
                  <a:schemeClr val="tx1"/>
                </a:solidFill>
                <a:effectLst/>
                <a:latin typeface="+mn-lt"/>
                <a:ea typeface="+mn-ea"/>
                <a:cs typeface="+mn-cs"/>
              </a:rPr>
              <a:t>    (This ends the prayers of David son of Jesse.)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96:1</a:t>
            </a:r>
            <a:r>
              <a:rPr lang="en-US" sz="1200" kern="1200" dirty="0">
                <a:solidFill>
                  <a:schemeClr val="tx1"/>
                </a:solidFill>
                <a:effectLst/>
                <a:latin typeface="+mn-lt"/>
                <a:ea typeface="+mn-ea"/>
                <a:cs typeface="+mn-cs"/>
              </a:rPr>
              <a:t>    Sing a new song to the LORD!</a:t>
            </a:r>
          </a:p>
          <a:p>
            <a:r>
              <a:rPr lang="en-US" sz="1200" kern="1200" dirty="0">
                <a:solidFill>
                  <a:schemeClr val="tx1"/>
                </a:solidFill>
                <a:effectLst/>
                <a:latin typeface="+mn-lt"/>
                <a:ea typeface="+mn-ea"/>
                <a:cs typeface="+mn-cs"/>
              </a:rPr>
              <a:t>Let the whole earth sing to the LORD!</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Sing to the LORD; praise his name.</a:t>
            </a:r>
          </a:p>
          <a:p>
            <a:r>
              <a:rPr lang="en-US" sz="1200" kern="1200" dirty="0">
                <a:solidFill>
                  <a:schemeClr val="tx1"/>
                </a:solidFill>
                <a:effectLst/>
                <a:latin typeface="+mn-lt"/>
                <a:ea typeface="+mn-ea"/>
                <a:cs typeface="+mn-cs"/>
              </a:rPr>
              <a:t>Each day proclaim the good news that he saves.</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Publish his glorious deeds among the nations.</a:t>
            </a:r>
          </a:p>
          <a:p>
            <a:r>
              <a:rPr lang="en-US" sz="1200" kern="1200" dirty="0">
                <a:solidFill>
                  <a:schemeClr val="tx1"/>
                </a:solidFill>
                <a:effectLst/>
                <a:latin typeface="+mn-lt"/>
                <a:ea typeface="+mn-ea"/>
                <a:cs typeface="+mn-cs"/>
              </a:rPr>
              <a:t>Tell everyone about the amazing things he does.</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Great is the LORD! He is most worthy of praise!</a:t>
            </a:r>
          </a:p>
          <a:p>
            <a:r>
              <a:rPr lang="en-US" sz="1200" kern="1200" dirty="0">
                <a:solidFill>
                  <a:schemeClr val="tx1"/>
                </a:solidFill>
                <a:effectLst/>
                <a:latin typeface="+mn-lt"/>
                <a:ea typeface="+mn-ea"/>
                <a:cs typeface="+mn-cs"/>
              </a:rPr>
              <a:t>He is to be feared above all gods.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The gods of other nations are mere idols,</a:t>
            </a:r>
          </a:p>
          <a:p>
            <a:r>
              <a:rPr lang="en-US" sz="1200" kern="1200" dirty="0">
                <a:solidFill>
                  <a:schemeClr val="tx1"/>
                </a:solidFill>
                <a:effectLst/>
                <a:latin typeface="+mn-lt"/>
                <a:ea typeface="+mn-ea"/>
                <a:cs typeface="+mn-cs"/>
              </a:rPr>
              <a:t>but the LORD made the heavens!</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Honor and majesty surround him;</a:t>
            </a:r>
          </a:p>
          <a:p>
            <a:r>
              <a:rPr lang="en-US" sz="1200" kern="1200" dirty="0">
                <a:solidFill>
                  <a:schemeClr val="tx1"/>
                </a:solidFill>
                <a:effectLst/>
                <a:latin typeface="+mn-lt"/>
                <a:ea typeface="+mn-ea"/>
                <a:cs typeface="+mn-cs"/>
              </a:rPr>
              <a:t>strength and beauty fill his sanctuary.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96:7</a:t>
            </a:r>
            <a:r>
              <a:rPr lang="en-US" sz="1200" kern="1200" dirty="0">
                <a:solidFill>
                  <a:schemeClr val="tx1"/>
                </a:solidFill>
                <a:effectLst/>
                <a:latin typeface="+mn-lt"/>
                <a:ea typeface="+mn-ea"/>
                <a:cs typeface="+mn-cs"/>
              </a:rPr>
              <a:t>    O nations of the world, recognize the LORD;</a:t>
            </a:r>
          </a:p>
          <a:p>
            <a:r>
              <a:rPr lang="en-US" sz="1200" kern="1200" dirty="0">
                <a:solidFill>
                  <a:schemeClr val="tx1"/>
                </a:solidFill>
                <a:effectLst/>
                <a:latin typeface="+mn-lt"/>
                <a:ea typeface="+mn-ea"/>
                <a:cs typeface="+mn-cs"/>
              </a:rPr>
              <a:t>recognize that the LORD is glorious and strong.</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Give to the LORD the glory he deserves!</a:t>
            </a:r>
          </a:p>
          <a:p>
            <a:r>
              <a:rPr lang="en-US" sz="1200" kern="1200" dirty="0">
                <a:solidFill>
                  <a:schemeClr val="tx1"/>
                </a:solidFill>
                <a:effectLst/>
                <a:latin typeface="+mn-lt"/>
                <a:ea typeface="+mn-ea"/>
                <a:cs typeface="+mn-cs"/>
              </a:rPr>
              <a:t>Bring your offering and come into his courts.</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Worship the LORD in all his holy splendor.</a:t>
            </a:r>
          </a:p>
          <a:p>
            <a:r>
              <a:rPr lang="en-US" sz="1200" kern="1200" dirty="0">
                <a:solidFill>
                  <a:schemeClr val="tx1"/>
                </a:solidFill>
                <a:effectLst/>
                <a:latin typeface="+mn-lt"/>
                <a:ea typeface="+mn-ea"/>
                <a:cs typeface="+mn-cs"/>
              </a:rPr>
              <a:t>Let all the earth tremble before him.</a:t>
            </a:r>
          </a:p>
          <a:p>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Tell all the nations, “The LORD reigns!”</a:t>
            </a:r>
          </a:p>
          <a:p>
            <a:r>
              <a:rPr lang="en-US" sz="1200" kern="1200" dirty="0">
                <a:solidFill>
                  <a:schemeClr val="tx1"/>
                </a:solidFill>
                <a:effectLst/>
                <a:latin typeface="+mn-lt"/>
                <a:ea typeface="+mn-ea"/>
                <a:cs typeface="+mn-cs"/>
              </a:rPr>
              <a:t>The world stands firm and cannot be shaken.</a:t>
            </a:r>
          </a:p>
          <a:p>
            <a:r>
              <a:rPr lang="en-US" sz="1200" kern="1200" dirty="0">
                <a:solidFill>
                  <a:schemeClr val="tx1"/>
                </a:solidFill>
                <a:effectLst/>
                <a:latin typeface="+mn-lt"/>
                <a:ea typeface="+mn-ea"/>
                <a:cs typeface="+mn-cs"/>
              </a:rPr>
              <a:t>He will judge all peoples fairly.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Psa. 96:11</a:t>
            </a:r>
            <a:r>
              <a:rPr lang="en-US" sz="1200" kern="1200" dirty="0">
                <a:solidFill>
                  <a:schemeClr val="tx1"/>
                </a:solidFill>
                <a:effectLst/>
                <a:latin typeface="+mn-lt"/>
                <a:ea typeface="+mn-ea"/>
                <a:cs typeface="+mn-cs"/>
              </a:rPr>
              <a:t>    Let the heavens be glad, and the earth rejoice!</a:t>
            </a:r>
          </a:p>
          <a:p>
            <a:r>
              <a:rPr lang="en-US" sz="1200" kern="1200" dirty="0">
                <a:solidFill>
                  <a:schemeClr val="tx1"/>
                </a:solidFill>
                <a:effectLst/>
                <a:latin typeface="+mn-lt"/>
                <a:ea typeface="+mn-ea"/>
                <a:cs typeface="+mn-cs"/>
              </a:rPr>
              <a:t>Let the sea and everything in it shout his praise!</a:t>
            </a:r>
          </a:p>
          <a:p>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Let the fields and their crops burst out with joy!</a:t>
            </a:r>
          </a:p>
          <a:p>
            <a:r>
              <a:rPr lang="en-US" sz="1200" kern="1200" dirty="0">
                <a:solidFill>
                  <a:schemeClr val="tx1"/>
                </a:solidFill>
                <a:effectLst/>
                <a:latin typeface="+mn-lt"/>
                <a:ea typeface="+mn-ea"/>
                <a:cs typeface="+mn-cs"/>
              </a:rPr>
              <a:t>Let the trees of the forest sing for joy</a:t>
            </a:r>
          </a:p>
          <a:p>
            <a:r>
              <a:rPr lang="en-US" sz="1200" b="1" kern="1200" baseline="30000" dirty="0">
                <a:solidFill>
                  <a:schemeClr val="tx1"/>
                </a:solidFill>
                <a:effectLst/>
                <a:latin typeface="+mn-lt"/>
                <a:ea typeface="+mn-ea"/>
                <a:cs typeface="+mn-cs"/>
              </a:rPr>
              <a:t>13</a:t>
            </a:r>
            <a:r>
              <a:rPr lang="en-US" sz="1200" kern="1200" dirty="0">
                <a:solidFill>
                  <a:schemeClr val="tx1"/>
                </a:solidFill>
                <a:effectLst/>
                <a:latin typeface="+mn-lt"/>
                <a:ea typeface="+mn-ea"/>
                <a:cs typeface="+mn-cs"/>
              </a:rPr>
              <a:t> before the LORD, for he is coming!</a:t>
            </a:r>
          </a:p>
          <a:p>
            <a:r>
              <a:rPr lang="en-US" sz="1200" kern="1200" dirty="0">
                <a:solidFill>
                  <a:schemeClr val="tx1"/>
                </a:solidFill>
                <a:effectLst/>
                <a:latin typeface="+mn-lt"/>
                <a:ea typeface="+mn-ea"/>
                <a:cs typeface="+mn-cs"/>
              </a:rPr>
              <a:t>He is coming to judge the earth.</a:t>
            </a:r>
          </a:p>
          <a:p>
            <a:r>
              <a:rPr lang="en-US" sz="1200" kern="1200" dirty="0">
                <a:solidFill>
                  <a:schemeClr val="tx1"/>
                </a:solidFill>
                <a:effectLst/>
                <a:latin typeface="+mn-lt"/>
                <a:ea typeface="+mn-ea"/>
                <a:cs typeface="+mn-cs"/>
              </a:rPr>
              <a:t>He will judge the world with justice,</a:t>
            </a:r>
          </a:p>
          <a:p>
            <a:r>
              <a:rPr lang="en-US" sz="1200" kern="1200" dirty="0">
                <a:solidFill>
                  <a:schemeClr val="tx1"/>
                </a:solidFill>
                <a:effectLst/>
                <a:latin typeface="+mn-lt"/>
                <a:ea typeface="+mn-ea"/>
                <a:cs typeface="+mn-cs"/>
              </a:rPr>
              <a:t>and the nations with his truth.</a:t>
            </a:r>
          </a:p>
          <a:p>
            <a:endParaRPr lang="ar-SA" sz="1200" b="1"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2:1</a:t>
            </a:r>
            <a:r>
              <a:rPr lang="en-US" sz="1200" kern="1200" dirty="0">
                <a:solidFill>
                  <a:schemeClr val="tx1"/>
                </a:solidFill>
                <a:effectLst/>
                <a:latin typeface="+mn-lt"/>
                <a:ea typeface="+mn-ea"/>
                <a:cs typeface="+mn-cs"/>
              </a:rPr>
              <a:t>    This is a vision that Isaiah son of Amoz saw concerning Judah and Jerusalem: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2:2</a:t>
            </a:r>
            <a:r>
              <a:rPr lang="en-US" sz="1200" kern="1200" dirty="0">
                <a:solidFill>
                  <a:schemeClr val="tx1"/>
                </a:solidFill>
                <a:effectLst/>
                <a:latin typeface="+mn-lt"/>
                <a:ea typeface="+mn-ea"/>
                <a:cs typeface="+mn-cs"/>
              </a:rPr>
              <a:t>    In the last days, the mountain of the LORD’s house</a:t>
            </a:r>
          </a:p>
          <a:p>
            <a:r>
              <a:rPr lang="en-US" sz="1200" kern="1200" dirty="0">
                <a:solidFill>
                  <a:schemeClr val="tx1"/>
                </a:solidFill>
                <a:effectLst/>
                <a:latin typeface="+mn-lt"/>
                <a:ea typeface="+mn-ea"/>
                <a:cs typeface="+mn-cs"/>
              </a:rPr>
              <a:t>will be the highest of all—</a:t>
            </a:r>
          </a:p>
          <a:p>
            <a:r>
              <a:rPr lang="en-US" sz="1200" kern="1200" dirty="0">
                <a:solidFill>
                  <a:schemeClr val="tx1"/>
                </a:solidFill>
                <a:effectLst/>
                <a:latin typeface="+mn-lt"/>
                <a:ea typeface="+mn-ea"/>
                <a:cs typeface="+mn-cs"/>
              </a:rPr>
              <a:t>the most important place on earth.</a:t>
            </a:r>
          </a:p>
          <a:p>
            <a:r>
              <a:rPr lang="en-US" sz="1200" kern="1200" dirty="0">
                <a:solidFill>
                  <a:schemeClr val="tx1"/>
                </a:solidFill>
                <a:effectLst/>
                <a:latin typeface="+mn-lt"/>
                <a:ea typeface="+mn-ea"/>
                <a:cs typeface="+mn-cs"/>
              </a:rPr>
              <a:t>It will be raised above the other hills,</a:t>
            </a:r>
          </a:p>
          <a:p>
            <a:r>
              <a:rPr lang="en-US" sz="1200" kern="1200" dirty="0">
                <a:solidFill>
                  <a:schemeClr val="tx1"/>
                </a:solidFill>
                <a:effectLst/>
                <a:latin typeface="+mn-lt"/>
                <a:ea typeface="+mn-ea"/>
                <a:cs typeface="+mn-cs"/>
              </a:rPr>
              <a:t>and people from all over the world will stream there to worship.</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People from many nations will come and say,</a:t>
            </a:r>
          </a:p>
          <a:p>
            <a:r>
              <a:rPr lang="en-US" sz="1200" kern="1200" dirty="0">
                <a:solidFill>
                  <a:schemeClr val="tx1"/>
                </a:solidFill>
                <a:effectLst/>
                <a:latin typeface="+mn-lt"/>
                <a:ea typeface="+mn-ea"/>
                <a:cs typeface="+mn-cs"/>
              </a:rPr>
              <a:t>“Come, let us go up to the mountain of the LORD,</a:t>
            </a:r>
          </a:p>
          <a:p>
            <a:r>
              <a:rPr lang="en-US" sz="1200" kern="1200" dirty="0">
                <a:solidFill>
                  <a:schemeClr val="tx1"/>
                </a:solidFill>
                <a:effectLst/>
                <a:latin typeface="+mn-lt"/>
                <a:ea typeface="+mn-ea"/>
                <a:cs typeface="+mn-cs"/>
              </a:rPr>
              <a:t>to the house of Jacob’s God.</a:t>
            </a:r>
          </a:p>
          <a:p>
            <a:r>
              <a:rPr lang="en-US" sz="1200" kern="1200" dirty="0">
                <a:solidFill>
                  <a:schemeClr val="tx1"/>
                </a:solidFill>
                <a:effectLst/>
                <a:latin typeface="+mn-lt"/>
                <a:ea typeface="+mn-ea"/>
                <a:cs typeface="+mn-cs"/>
              </a:rPr>
              <a:t>There he will teach us his ways,</a:t>
            </a:r>
          </a:p>
          <a:p>
            <a:r>
              <a:rPr lang="en-US" sz="1200" kern="1200" dirty="0">
                <a:solidFill>
                  <a:schemeClr val="tx1"/>
                </a:solidFill>
                <a:effectLst/>
                <a:latin typeface="+mn-lt"/>
                <a:ea typeface="+mn-ea"/>
                <a:cs typeface="+mn-cs"/>
              </a:rPr>
              <a:t>and we will walk in his paths.”</a:t>
            </a:r>
          </a:p>
          <a:p>
            <a:r>
              <a:rPr lang="en-US" sz="1200" kern="1200" dirty="0">
                <a:solidFill>
                  <a:schemeClr val="tx1"/>
                </a:solidFill>
                <a:effectLst/>
                <a:latin typeface="+mn-lt"/>
                <a:ea typeface="+mn-ea"/>
                <a:cs typeface="+mn-cs"/>
              </a:rPr>
              <a:t>For the LORD’s teaching will go out from Zion;</a:t>
            </a:r>
          </a:p>
          <a:p>
            <a:r>
              <a:rPr lang="en-US" sz="1200" kern="1200" dirty="0">
                <a:solidFill>
                  <a:schemeClr val="tx1"/>
                </a:solidFill>
                <a:effectLst/>
                <a:latin typeface="+mn-lt"/>
                <a:ea typeface="+mn-ea"/>
                <a:cs typeface="+mn-cs"/>
              </a:rPr>
              <a:t>his word will go out from Jerusalem.</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The LORD will mediate between nations</a:t>
            </a:r>
          </a:p>
          <a:p>
            <a:r>
              <a:rPr lang="en-US" sz="1200" kern="1200" dirty="0">
                <a:solidFill>
                  <a:schemeClr val="tx1"/>
                </a:solidFill>
                <a:effectLst/>
                <a:latin typeface="+mn-lt"/>
                <a:ea typeface="+mn-ea"/>
                <a:cs typeface="+mn-cs"/>
              </a:rPr>
              <a:t>and will settle international disputes.</a:t>
            </a:r>
          </a:p>
          <a:p>
            <a:r>
              <a:rPr lang="en-US" sz="1200" kern="1200" dirty="0">
                <a:solidFill>
                  <a:schemeClr val="tx1"/>
                </a:solidFill>
                <a:effectLst/>
                <a:latin typeface="+mn-lt"/>
                <a:ea typeface="+mn-ea"/>
                <a:cs typeface="+mn-cs"/>
              </a:rPr>
              <a:t>They will hammer their swords into plowshares</a:t>
            </a:r>
          </a:p>
          <a:p>
            <a:r>
              <a:rPr lang="en-US" sz="1200" kern="1200" dirty="0">
                <a:solidFill>
                  <a:schemeClr val="tx1"/>
                </a:solidFill>
                <a:effectLst/>
                <a:latin typeface="+mn-lt"/>
                <a:ea typeface="+mn-ea"/>
                <a:cs typeface="+mn-cs"/>
              </a:rPr>
              <a:t>and their spears into pruning hooks.</a:t>
            </a:r>
          </a:p>
          <a:p>
            <a:r>
              <a:rPr lang="en-US" sz="1200" kern="1200" dirty="0">
                <a:solidFill>
                  <a:schemeClr val="tx1"/>
                </a:solidFill>
                <a:effectLst/>
                <a:latin typeface="+mn-lt"/>
                <a:ea typeface="+mn-ea"/>
                <a:cs typeface="+mn-cs"/>
              </a:rPr>
              <a:t>Nation will no longer fight against nation,</a:t>
            </a:r>
          </a:p>
          <a:p>
            <a:r>
              <a:rPr lang="en-US" sz="1200" kern="1200" dirty="0">
                <a:solidFill>
                  <a:schemeClr val="tx1"/>
                </a:solidFill>
                <a:effectLst/>
                <a:latin typeface="+mn-lt"/>
                <a:ea typeface="+mn-ea"/>
                <a:cs typeface="+mn-cs"/>
              </a:rPr>
              <a:t>nor train for war anymore.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2:5</a:t>
            </a:r>
            <a:r>
              <a:rPr lang="en-US" sz="1200" kern="1200" dirty="0">
                <a:solidFill>
                  <a:schemeClr val="tx1"/>
                </a:solidFill>
                <a:effectLst/>
                <a:latin typeface="+mn-lt"/>
                <a:ea typeface="+mn-ea"/>
                <a:cs typeface="+mn-cs"/>
              </a:rPr>
              <a:t>    Come, descendants of Jacob,</a:t>
            </a:r>
          </a:p>
          <a:p>
            <a:r>
              <a:rPr lang="en-US" sz="1200" kern="1200" dirty="0">
                <a:solidFill>
                  <a:schemeClr val="tx1"/>
                </a:solidFill>
                <a:effectLst/>
                <a:latin typeface="+mn-lt"/>
                <a:ea typeface="+mn-ea"/>
                <a:cs typeface="+mn-cs"/>
              </a:rPr>
              <a:t>let us walk in the light of the LORD!</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For the LORD has rejected his people,</a:t>
            </a:r>
          </a:p>
          <a:p>
            <a:r>
              <a:rPr lang="en-US" sz="1200" kern="1200" dirty="0">
                <a:solidFill>
                  <a:schemeClr val="tx1"/>
                </a:solidFill>
                <a:effectLst/>
                <a:latin typeface="+mn-lt"/>
                <a:ea typeface="+mn-ea"/>
                <a:cs typeface="+mn-cs"/>
              </a:rPr>
              <a:t>the descendants of Jacob,</a:t>
            </a:r>
          </a:p>
          <a:p>
            <a:r>
              <a:rPr lang="en-US" sz="1200" kern="1200" dirty="0">
                <a:solidFill>
                  <a:schemeClr val="tx1"/>
                </a:solidFill>
                <a:effectLst/>
                <a:latin typeface="+mn-lt"/>
                <a:ea typeface="+mn-ea"/>
                <a:cs typeface="+mn-cs"/>
              </a:rPr>
              <a:t>because they have filled their land with practices from the East</a:t>
            </a:r>
          </a:p>
          <a:p>
            <a:r>
              <a:rPr lang="en-US" sz="1200" kern="1200" dirty="0">
                <a:solidFill>
                  <a:schemeClr val="tx1"/>
                </a:solidFill>
                <a:effectLst/>
                <a:latin typeface="+mn-lt"/>
                <a:ea typeface="+mn-ea"/>
                <a:cs typeface="+mn-cs"/>
              </a:rPr>
              <a:t>and with sorcerers, as the Philistines do.</a:t>
            </a:r>
          </a:p>
          <a:p>
            <a:r>
              <a:rPr lang="en-US" sz="1200" kern="1200" dirty="0">
                <a:solidFill>
                  <a:schemeClr val="tx1"/>
                </a:solidFill>
                <a:effectLst/>
                <a:latin typeface="+mn-lt"/>
                <a:ea typeface="+mn-ea"/>
                <a:cs typeface="+mn-cs"/>
              </a:rPr>
              <a:t>They have made alliances with pagans.</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Israel is full of silver and gold;</a:t>
            </a:r>
          </a:p>
          <a:p>
            <a:r>
              <a:rPr lang="en-US" sz="1200" kern="1200" dirty="0">
                <a:solidFill>
                  <a:schemeClr val="tx1"/>
                </a:solidFill>
                <a:effectLst/>
                <a:latin typeface="+mn-lt"/>
                <a:ea typeface="+mn-ea"/>
                <a:cs typeface="+mn-cs"/>
              </a:rPr>
              <a:t>there is no end to its treasures.</a:t>
            </a:r>
          </a:p>
          <a:p>
            <a:r>
              <a:rPr lang="en-US" sz="1200" kern="1200" dirty="0">
                <a:solidFill>
                  <a:schemeClr val="tx1"/>
                </a:solidFill>
                <a:effectLst/>
                <a:latin typeface="+mn-lt"/>
                <a:ea typeface="+mn-ea"/>
                <a:cs typeface="+mn-cs"/>
              </a:rPr>
              <a:t>Their land is full of warhorses;</a:t>
            </a:r>
          </a:p>
          <a:p>
            <a:r>
              <a:rPr lang="en-US" sz="1200" kern="1200" dirty="0">
                <a:solidFill>
                  <a:schemeClr val="tx1"/>
                </a:solidFill>
                <a:effectLst/>
                <a:latin typeface="+mn-lt"/>
                <a:ea typeface="+mn-ea"/>
                <a:cs typeface="+mn-cs"/>
              </a:rPr>
              <a:t>there is no end to its chariots.</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Their land is full of idols;</a:t>
            </a:r>
          </a:p>
          <a:p>
            <a:r>
              <a:rPr lang="en-US" sz="1200" kern="1200" dirty="0">
                <a:solidFill>
                  <a:schemeClr val="tx1"/>
                </a:solidFill>
                <a:effectLst/>
                <a:latin typeface="+mn-lt"/>
                <a:ea typeface="+mn-ea"/>
                <a:cs typeface="+mn-cs"/>
              </a:rPr>
              <a:t>the people worship things they have made</a:t>
            </a:r>
          </a:p>
          <a:p>
            <a:r>
              <a:rPr lang="en-US" sz="1200" kern="1200" dirty="0">
                <a:solidFill>
                  <a:schemeClr val="tx1"/>
                </a:solidFill>
                <a:effectLst/>
                <a:latin typeface="+mn-lt"/>
                <a:ea typeface="+mn-ea"/>
                <a:cs typeface="+mn-cs"/>
              </a:rPr>
              <a:t>with their own hands.</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So now they will be humbled,</a:t>
            </a:r>
          </a:p>
          <a:p>
            <a:r>
              <a:rPr lang="en-US" sz="1200" kern="1200" dirty="0">
                <a:solidFill>
                  <a:schemeClr val="tx1"/>
                </a:solidFill>
                <a:effectLst/>
                <a:latin typeface="+mn-lt"/>
                <a:ea typeface="+mn-ea"/>
                <a:cs typeface="+mn-cs"/>
              </a:rPr>
              <a:t>and all will be brought low—</a:t>
            </a:r>
          </a:p>
          <a:p>
            <a:r>
              <a:rPr lang="en-US" sz="1200" kern="1200" dirty="0">
                <a:solidFill>
                  <a:schemeClr val="tx1"/>
                </a:solidFill>
                <a:effectLst/>
                <a:latin typeface="+mn-lt"/>
                <a:ea typeface="+mn-ea"/>
                <a:cs typeface="+mn-cs"/>
              </a:rPr>
              <a:t>do not forgive them.</a:t>
            </a:r>
          </a:p>
          <a:p>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Crawl into caves in the rocks.</a:t>
            </a:r>
          </a:p>
          <a:p>
            <a:r>
              <a:rPr lang="en-US" sz="1200" kern="1200" dirty="0">
                <a:solidFill>
                  <a:schemeClr val="tx1"/>
                </a:solidFill>
                <a:effectLst/>
                <a:latin typeface="+mn-lt"/>
                <a:ea typeface="+mn-ea"/>
                <a:cs typeface="+mn-cs"/>
              </a:rPr>
              <a:t>Hide in the dust</a:t>
            </a:r>
          </a:p>
          <a:p>
            <a:r>
              <a:rPr lang="en-US" sz="1200" kern="1200" dirty="0">
                <a:solidFill>
                  <a:schemeClr val="tx1"/>
                </a:solidFill>
                <a:effectLst/>
                <a:latin typeface="+mn-lt"/>
                <a:ea typeface="+mn-ea"/>
                <a:cs typeface="+mn-cs"/>
              </a:rPr>
              <a:t>from the terror of the LORD</a:t>
            </a:r>
          </a:p>
          <a:p>
            <a:r>
              <a:rPr lang="en-US" sz="1200" kern="1200" dirty="0">
                <a:solidFill>
                  <a:schemeClr val="tx1"/>
                </a:solidFill>
                <a:effectLst/>
                <a:latin typeface="+mn-lt"/>
                <a:ea typeface="+mn-ea"/>
                <a:cs typeface="+mn-cs"/>
              </a:rPr>
              <a:t>and the glory of his majesty.</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Human pride will be brought down,</a:t>
            </a:r>
          </a:p>
          <a:p>
            <a:r>
              <a:rPr lang="en-US" sz="1200" kern="1200" dirty="0">
                <a:solidFill>
                  <a:schemeClr val="tx1"/>
                </a:solidFill>
                <a:effectLst/>
                <a:latin typeface="+mn-lt"/>
                <a:ea typeface="+mn-ea"/>
                <a:cs typeface="+mn-cs"/>
              </a:rPr>
              <a:t>and human arrogance will be humbled.</a:t>
            </a:r>
          </a:p>
          <a:p>
            <a:r>
              <a:rPr lang="en-US" sz="1200" kern="1200" dirty="0">
                <a:solidFill>
                  <a:schemeClr val="tx1"/>
                </a:solidFill>
                <a:effectLst/>
                <a:latin typeface="+mn-lt"/>
                <a:ea typeface="+mn-ea"/>
                <a:cs typeface="+mn-cs"/>
              </a:rPr>
              <a:t>Only the LORD will be exalted</a:t>
            </a:r>
          </a:p>
          <a:p>
            <a:r>
              <a:rPr lang="en-US" sz="1200" kern="1200" dirty="0">
                <a:solidFill>
                  <a:schemeClr val="tx1"/>
                </a:solidFill>
                <a:effectLst/>
                <a:latin typeface="+mn-lt"/>
                <a:ea typeface="+mn-ea"/>
                <a:cs typeface="+mn-cs"/>
              </a:rPr>
              <a:t>on that day of judgment.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2:12</a:t>
            </a:r>
            <a:r>
              <a:rPr lang="en-US" sz="1200" kern="1200" dirty="0">
                <a:solidFill>
                  <a:schemeClr val="tx1"/>
                </a:solidFill>
                <a:effectLst/>
                <a:latin typeface="+mn-lt"/>
                <a:ea typeface="+mn-ea"/>
                <a:cs typeface="+mn-cs"/>
              </a:rPr>
              <a:t>    For the LORD of Heaven’s Armies</a:t>
            </a:r>
          </a:p>
          <a:p>
            <a:r>
              <a:rPr lang="en-US" sz="1200" kern="1200" dirty="0">
                <a:solidFill>
                  <a:schemeClr val="tx1"/>
                </a:solidFill>
                <a:effectLst/>
                <a:latin typeface="+mn-lt"/>
                <a:ea typeface="+mn-ea"/>
                <a:cs typeface="+mn-cs"/>
              </a:rPr>
              <a:t>has a day of reckoning.</a:t>
            </a:r>
          </a:p>
          <a:p>
            <a:r>
              <a:rPr lang="en-US" sz="1200" kern="1200" dirty="0">
                <a:solidFill>
                  <a:schemeClr val="tx1"/>
                </a:solidFill>
                <a:effectLst/>
                <a:latin typeface="+mn-lt"/>
                <a:ea typeface="+mn-ea"/>
                <a:cs typeface="+mn-cs"/>
              </a:rPr>
              <a:t>He will punish the proud and mighty</a:t>
            </a:r>
          </a:p>
          <a:p>
            <a:r>
              <a:rPr lang="en-US" sz="1200" kern="1200" dirty="0">
                <a:solidFill>
                  <a:schemeClr val="tx1"/>
                </a:solidFill>
                <a:effectLst/>
                <a:latin typeface="+mn-lt"/>
                <a:ea typeface="+mn-ea"/>
                <a:cs typeface="+mn-cs"/>
              </a:rPr>
              <a:t>and bring down everything that is exalted.</a:t>
            </a:r>
          </a:p>
          <a:p>
            <a:r>
              <a:rPr lang="en-US" sz="1200" b="1" kern="1200" baseline="30000" dirty="0">
                <a:solidFill>
                  <a:schemeClr val="tx1"/>
                </a:solidFill>
                <a:effectLst/>
                <a:latin typeface="+mn-lt"/>
                <a:ea typeface="+mn-ea"/>
                <a:cs typeface="+mn-cs"/>
              </a:rPr>
              <a:t>13</a:t>
            </a:r>
            <a:r>
              <a:rPr lang="en-US" sz="1200" kern="1200" dirty="0">
                <a:solidFill>
                  <a:schemeClr val="tx1"/>
                </a:solidFill>
                <a:effectLst/>
                <a:latin typeface="+mn-lt"/>
                <a:ea typeface="+mn-ea"/>
                <a:cs typeface="+mn-cs"/>
              </a:rPr>
              <a:t> He will cut down the tall cedars of Lebanon</a:t>
            </a:r>
          </a:p>
          <a:p>
            <a:r>
              <a:rPr lang="en-US" sz="1200" kern="1200" dirty="0">
                <a:solidFill>
                  <a:schemeClr val="tx1"/>
                </a:solidFill>
                <a:effectLst/>
                <a:latin typeface="+mn-lt"/>
                <a:ea typeface="+mn-ea"/>
                <a:cs typeface="+mn-cs"/>
              </a:rPr>
              <a:t>and all the mighty oaks of Bashan.</a:t>
            </a:r>
          </a:p>
          <a:p>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He will level all the high mountains</a:t>
            </a:r>
          </a:p>
          <a:p>
            <a:r>
              <a:rPr lang="en-US" sz="1200" kern="1200" dirty="0">
                <a:solidFill>
                  <a:schemeClr val="tx1"/>
                </a:solidFill>
                <a:effectLst/>
                <a:latin typeface="+mn-lt"/>
                <a:ea typeface="+mn-ea"/>
                <a:cs typeface="+mn-cs"/>
              </a:rPr>
              <a:t>and all the lofty hills.</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He will break down every high tower</a:t>
            </a:r>
          </a:p>
          <a:p>
            <a:r>
              <a:rPr lang="en-US" sz="1200" kern="1200" dirty="0">
                <a:solidFill>
                  <a:schemeClr val="tx1"/>
                </a:solidFill>
                <a:effectLst/>
                <a:latin typeface="+mn-lt"/>
                <a:ea typeface="+mn-ea"/>
                <a:cs typeface="+mn-cs"/>
              </a:rPr>
              <a:t>and every fortified wall.</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He will destroy all the great trading ships</a:t>
            </a:r>
          </a:p>
          <a:p>
            <a:r>
              <a:rPr lang="en-US" sz="1200" kern="1200" dirty="0">
                <a:solidFill>
                  <a:schemeClr val="tx1"/>
                </a:solidFill>
                <a:effectLst/>
                <a:latin typeface="+mn-lt"/>
                <a:ea typeface="+mn-ea"/>
                <a:cs typeface="+mn-cs"/>
              </a:rPr>
              <a:t>and every magnificent vessel.</a:t>
            </a:r>
          </a:p>
          <a:p>
            <a:r>
              <a:rPr lang="en-US" sz="1200" b="1" kern="1200" baseline="30000" dirty="0">
                <a:solidFill>
                  <a:schemeClr val="tx1"/>
                </a:solidFill>
                <a:effectLst/>
                <a:latin typeface="+mn-lt"/>
                <a:ea typeface="+mn-ea"/>
                <a:cs typeface="+mn-cs"/>
              </a:rPr>
              <a:t>17</a:t>
            </a:r>
            <a:r>
              <a:rPr lang="en-US" sz="1200" kern="1200" dirty="0">
                <a:solidFill>
                  <a:schemeClr val="tx1"/>
                </a:solidFill>
                <a:effectLst/>
                <a:latin typeface="+mn-lt"/>
                <a:ea typeface="+mn-ea"/>
                <a:cs typeface="+mn-cs"/>
              </a:rPr>
              <a:t> Human pride will be humbled,</a:t>
            </a:r>
          </a:p>
          <a:p>
            <a:r>
              <a:rPr lang="en-US" sz="1200" kern="1200" dirty="0">
                <a:solidFill>
                  <a:schemeClr val="tx1"/>
                </a:solidFill>
                <a:effectLst/>
                <a:latin typeface="+mn-lt"/>
                <a:ea typeface="+mn-ea"/>
                <a:cs typeface="+mn-cs"/>
              </a:rPr>
              <a:t>and human arrogance will be brought down.</a:t>
            </a:r>
          </a:p>
          <a:p>
            <a:r>
              <a:rPr lang="en-US" sz="1200" kern="1200" dirty="0">
                <a:solidFill>
                  <a:schemeClr val="tx1"/>
                </a:solidFill>
                <a:effectLst/>
                <a:latin typeface="+mn-lt"/>
                <a:ea typeface="+mn-ea"/>
                <a:cs typeface="+mn-cs"/>
              </a:rPr>
              <a:t>Only the LORD will be exalted</a:t>
            </a:r>
          </a:p>
          <a:p>
            <a:r>
              <a:rPr lang="en-US" sz="1200" kern="1200" dirty="0">
                <a:solidFill>
                  <a:schemeClr val="tx1"/>
                </a:solidFill>
                <a:effectLst/>
                <a:latin typeface="+mn-lt"/>
                <a:ea typeface="+mn-ea"/>
                <a:cs typeface="+mn-cs"/>
              </a:rPr>
              <a:t>on that day of judgment.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2:18</a:t>
            </a:r>
            <a:r>
              <a:rPr lang="en-US" sz="1200" kern="1200" dirty="0">
                <a:solidFill>
                  <a:schemeClr val="tx1"/>
                </a:solidFill>
                <a:effectLst/>
                <a:latin typeface="+mn-lt"/>
                <a:ea typeface="+mn-ea"/>
                <a:cs typeface="+mn-cs"/>
              </a:rPr>
              <a:t>    Idols will completely disappear.</a:t>
            </a:r>
          </a:p>
          <a:p>
            <a:r>
              <a:rPr lang="en-US" sz="1200" b="1" kern="1200" baseline="30000" dirty="0">
                <a:solidFill>
                  <a:schemeClr val="tx1"/>
                </a:solidFill>
                <a:effectLst/>
                <a:latin typeface="+mn-lt"/>
                <a:ea typeface="+mn-ea"/>
                <a:cs typeface="+mn-cs"/>
              </a:rPr>
              <a:t>19</a:t>
            </a:r>
            <a:r>
              <a:rPr lang="en-US" sz="1200" kern="1200" dirty="0">
                <a:solidFill>
                  <a:schemeClr val="tx1"/>
                </a:solidFill>
                <a:effectLst/>
                <a:latin typeface="+mn-lt"/>
                <a:ea typeface="+mn-ea"/>
                <a:cs typeface="+mn-cs"/>
              </a:rPr>
              <a:t> When the LORD rises to shake the earth,</a:t>
            </a:r>
          </a:p>
          <a:p>
            <a:r>
              <a:rPr lang="en-US" sz="1200" kern="1200" dirty="0">
                <a:solidFill>
                  <a:schemeClr val="tx1"/>
                </a:solidFill>
                <a:effectLst/>
                <a:latin typeface="+mn-lt"/>
                <a:ea typeface="+mn-ea"/>
                <a:cs typeface="+mn-cs"/>
              </a:rPr>
              <a:t>his enemies will crawl into holes in the ground.</a:t>
            </a:r>
          </a:p>
          <a:p>
            <a:r>
              <a:rPr lang="en-US" sz="1200" kern="1200" dirty="0">
                <a:solidFill>
                  <a:schemeClr val="tx1"/>
                </a:solidFill>
                <a:effectLst/>
                <a:latin typeface="+mn-lt"/>
                <a:ea typeface="+mn-ea"/>
                <a:cs typeface="+mn-cs"/>
              </a:rPr>
              <a:t>They will hide in caves in the rocks</a:t>
            </a:r>
          </a:p>
          <a:p>
            <a:r>
              <a:rPr lang="en-US" sz="1200" kern="1200" dirty="0">
                <a:solidFill>
                  <a:schemeClr val="tx1"/>
                </a:solidFill>
                <a:effectLst/>
                <a:latin typeface="+mn-lt"/>
                <a:ea typeface="+mn-ea"/>
                <a:cs typeface="+mn-cs"/>
              </a:rPr>
              <a:t>from the terror of the LORD</a:t>
            </a:r>
          </a:p>
          <a:p>
            <a:r>
              <a:rPr lang="en-US" sz="1200" kern="1200" dirty="0">
                <a:solidFill>
                  <a:schemeClr val="tx1"/>
                </a:solidFill>
                <a:effectLst/>
                <a:latin typeface="+mn-lt"/>
                <a:ea typeface="+mn-ea"/>
                <a:cs typeface="+mn-cs"/>
              </a:rPr>
              <a:t>and the glory of his majesty.</a:t>
            </a:r>
          </a:p>
          <a:p>
            <a:r>
              <a:rPr lang="en-US" sz="1200" b="1" kern="1200" baseline="30000" dirty="0">
                <a:solidFill>
                  <a:schemeClr val="tx1"/>
                </a:solidFill>
                <a:effectLst/>
                <a:latin typeface="+mn-lt"/>
                <a:ea typeface="+mn-ea"/>
                <a:cs typeface="+mn-cs"/>
              </a:rPr>
              <a:t>20</a:t>
            </a:r>
            <a:r>
              <a:rPr lang="en-US" sz="1200" kern="1200" dirty="0">
                <a:solidFill>
                  <a:schemeClr val="tx1"/>
                </a:solidFill>
                <a:effectLst/>
                <a:latin typeface="+mn-lt"/>
                <a:ea typeface="+mn-ea"/>
                <a:cs typeface="+mn-cs"/>
              </a:rPr>
              <a:t> On that day of judgment they will abandon the gold and silver idols</a:t>
            </a:r>
          </a:p>
          <a:p>
            <a:r>
              <a:rPr lang="en-US" sz="1200" kern="1200" dirty="0">
                <a:solidFill>
                  <a:schemeClr val="tx1"/>
                </a:solidFill>
                <a:effectLst/>
                <a:latin typeface="+mn-lt"/>
                <a:ea typeface="+mn-ea"/>
                <a:cs typeface="+mn-cs"/>
              </a:rPr>
              <a:t>they made for themselves to worship.</a:t>
            </a:r>
          </a:p>
          <a:p>
            <a:r>
              <a:rPr lang="en-US" sz="1200" kern="1200" dirty="0">
                <a:solidFill>
                  <a:schemeClr val="tx1"/>
                </a:solidFill>
                <a:effectLst/>
                <a:latin typeface="+mn-lt"/>
                <a:ea typeface="+mn-ea"/>
                <a:cs typeface="+mn-cs"/>
              </a:rPr>
              <a:t>They will leave their gods to the rodents and bats,</a:t>
            </a:r>
          </a:p>
          <a:p>
            <a:r>
              <a:rPr lang="en-US" sz="1200" b="1" kern="1200" baseline="30000" dirty="0">
                <a:solidFill>
                  <a:schemeClr val="tx1"/>
                </a:solidFill>
                <a:effectLst/>
                <a:latin typeface="+mn-lt"/>
                <a:ea typeface="+mn-ea"/>
                <a:cs typeface="+mn-cs"/>
              </a:rPr>
              <a:t>21</a:t>
            </a:r>
            <a:r>
              <a:rPr lang="en-US" sz="1200" kern="1200" dirty="0">
                <a:solidFill>
                  <a:schemeClr val="tx1"/>
                </a:solidFill>
                <a:effectLst/>
                <a:latin typeface="+mn-lt"/>
                <a:ea typeface="+mn-ea"/>
                <a:cs typeface="+mn-cs"/>
              </a:rPr>
              <a:t> while they crawl away into caverns</a:t>
            </a:r>
          </a:p>
          <a:p>
            <a:r>
              <a:rPr lang="en-US" sz="1200" kern="1200" dirty="0">
                <a:solidFill>
                  <a:schemeClr val="tx1"/>
                </a:solidFill>
                <a:effectLst/>
                <a:latin typeface="+mn-lt"/>
                <a:ea typeface="+mn-ea"/>
                <a:cs typeface="+mn-cs"/>
              </a:rPr>
              <a:t>and hide among the jagged rocks in the cliffs.</a:t>
            </a:r>
          </a:p>
          <a:p>
            <a:r>
              <a:rPr lang="en-US" sz="1200" kern="1200" dirty="0">
                <a:solidFill>
                  <a:schemeClr val="tx1"/>
                </a:solidFill>
                <a:effectLst/>
                <a:latin typeface="+mn-lt"/>
                <a:ea typeface="+mn-ea"/>
                <a:cs typeface="+mn-cs"/>
              </a:rPr>
              <a:t>They will try to escape the terror of the LORD</a:t>
            </a:r>
          </a:p>
          <a:p>
            <a:r>
              <a:rPr lang="en-US" sz="1200" kern="1200" dirty="0">
                <a:solidFill>
                  <a:schemeClr val="tx1"/>
                </a:solidFill>
                <a:effectLst/>
                <a:latin typeface="+mn-lt"/>
                <a:ea typeface="+mn-ea"/>
                <a:cs typeface="+mn-cs"/>
              </a:rPr>
              <a:t>and the glory of his majesty</a:t>
            </a:r>
          </a:p>
          <a:p>
            <a:r>
              <a:rPr lang="en-US" sz="1200" kern="1200" dirty="0">
                <a:solidFill>
                  <a:schemeClr val="tx1"/>
                </a:solidFill>
                <a:effectLst/>
                <a:latin typeface="+mn-lt"/>
                <a:ea typeface="+mn-ea"/>
                <a:cs typeface="+mn-cs"/>
              </a:rPr>
              <a:t>as he rises to shake the earth.</a:t>
            </a:r>
          </a:p>
          <a:p>
            <a:r>
              <a:rPr lang="en-US" sz="1200" b="1" kern="1200" baseline="30000" dirty="0">
                <a:solidFill>
                  <a:schemeClr val="tx1"/>
                </a:solidFill>
                <a:effectLst/>
                <a:latin typeface="+mn-lt"/>
                <a:ea typeface="+mn-ea"/>
                <a:cs typeface="+mn-cs"/>
              </a:rPr>
              <a:t>22</a:t>
            </a:r>
            <a:r>
              <a:rPr lang="en-US" sz="1200" kern="1200" dirty="0">
                <a:solidFill>
                  <a:schemeClr val="tx1"/>
                </a:solidFill>
                <a:effectLst/>
                <a:latin typeface="+mn-lt"/>
                <a:ea typeface="+mn-ea"/>
                <a:cs typeface="+mn-cs"/>
              </a:rPr>
              <a:t> Don’t put your trust in mere humans.</a:t>
            </a:r>
          </a:p>
          <a:p>
            <a:r>
              <a:rPr lang="en-US" sz="1200" kern="1200" dirty="0">
                <a:solidFill>
                  <a:schemeClr val="tx1"/>
                </a:solidFill>
                <a:effectLst/>
                <a:latin typeface="+mn-lt"/>
                <a:ea typeface="+mn-ea"/>
                <a:cs typeface="+mn-cs"/>
              </a:rPr>
              <a:t>They are as frail as breath.</a:t>
            </a:r>
          </a:p>
          <a:p>
            <a:r>
              <a:rPr lang="en-US" sz="1200" kern="1200" dirty="0">
                <a:solidFill>
                  <a:schemeClr val="tx1"/>
                </a:solidFill>
                <a:effectLst/>
                <a:latin typeface="+mn-lt"/>
                <a:ea typeface="+mn-ea"/>
                <a:cs typeface="+mn-cs"/>
              </a:rPr>
              <a:t>What good are they?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9:6</a:t>
            </a:r>
            <a:r>
              <a:rPr lang="en-US" sz="1200" kern="1200" dirty="0">
                <a:solidFill>
                  <a:schemeClr val="tx1"/>
                </a:solidFill>
                <a:effectLst/>
                <a:latin typeface="+mn-lt"/>
                <a:ea typeface="+mn-ea"/>
                <a:cs typeface="+mn-cs"/>
              </a:rPr>
              <a:t>    For a child is born to us,</a:t>
            </a:r>
          </a:p>
          <a:p>
            <a:r>
              <a:rPr lang="en-US" sz="1200" kern="1200" dirty="0">
                <a:solidFill>
                  <a:schemeClr val="tx1"/>
                </a:solidFill>
                <a:effectLst/>
                <a:latin typeface="+mn-lt"/>
                <a:ea typeface="+mn-ea"/>
                <a:cs typeface="+mn-cs"/>
              </a:rPr>
              <a:t>a son is given to us.</a:t>
            </a:r>
          </a:p>
          <a:p>
            <a:r>
              <a:rPr lang="en-US" sz="1200" kern="1200" dirty="0">
                <a:solidFill>
                  <a:schemeClr val="tx1"/>
                </a:solidFill>
                <a:effectLst/>
                <a:latin typeface="+mn-lt"/>
                <a:ea typeface="+mn-ea"/>
                <a:cs typeface="+mn-cs"/>
              </a:rPr>
              <a:t>The government will rest on his shoulders.</a:t>
            </a:r>
          </a:p>
          <a:p>
            <a:r>
              <a:rPr lang="en-US" sz="1200" kern="1200" dirty="0">
                <a:solidFill>
                  <a:schemeClr val="tx1"/>
                </a:solidFill>
                <a:effectLst/>
                <a:latin typeface="+mn-lt"/>
                <a:ea typeface="+mn-ea"/>
                <a:cs typeface="+mn-cs"/>
              </a:rPr>
              <a:t>And he will be called:</a:t>
            </a:r>
          </a:p>
          <a:p>
            <a:r>
              <a:rPr lang="en-US" sz="1200" kern="1200" dirty="0">
                <a:solidFill>
                  <a:schemeClr val="tx1"/>
                </a:solidFill>
                <a:effectLst/>
                <a:latin typeface="+mn-lt"/>
                <a:ea typeface="+mn-ea"/>
                <a:cs typeface="+mn-cs"/>
              </a:rPr>
              <a:t>Wonderful Counselor, Mighty God,</a:t>
            </a:r>
          </a:p>
          <a:p>
            <a:r>
              <a:rPr lang="en-US" sz="1200" kern="1200" dirty="0">
                <a:solidFill>
                  <a:schemeClr val="tx1"/>
                </a:solidFill>
                <a:effectLst/>
                <a:latin typeface="+mn-lt"/>
                <a:ea typeface="+mn-ea"/>
                <a:cs typeface="+mn-cs"/>
              </a:rPr>
              <a:t>Everlasting Father, Prince of Peace.</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His government and its peace</a:t>
            </a:r>
          </a:p>
          <a:p>
            <a:r>
              <a:rPr lang="en-US" sz="1200" kern="1200" dirty="0">
                <a:solidFill>
                  <a:schemeClr val="tx1"/>
                </a:solidFill>
                <a:effectLst/>
                <a:latin typeface="+mn-lt"/>
                <a:ea typeface="+mn-ea"/>
                <a:cs typeface="+mn-cs"/>
              </a:rPr>
              <a:t>will never end.</a:t>
            </a:r>
          </a:p>
          <a:p>
            <a:r>
              <a:rPr lang="en-US" sz="1200" kern="1200" dirty="0">
                <a:solidFill>
                  <a:schemeClr val="tx1"/>
                </a:solidFill>
                <a:effectLst/>
                <a:latin typeface="+mn-lt"/>
                <a:ea typeface="+mn-ea"/>
                <a:cs typeface="+mn-cs"/>
              </a:rPr>
              <a:t>He will rule with fairness and justice from the throne of his ancestor David</a:t>
            </a:r>
          </a:p>
          <a:p>
            <a:r>
              <a:rPr lang="en-US" sz="1200" kern="1200" dirty="0">
                <a:solidFill>
                  <a:schemeClr val="tx1"/>
                </a:solidFill>
                <a:effectLst/>
                <a:latin typeface="+mn-lt"/>
                <a:ea typeface="+mn-ea"/>
                <a:cs typeface="+mn-cs"/>
              </a:rPr>
              <a:t>for all eternity.</a:t>
            </a:r>
          </a:p>
          <a:p>
            <a:r>
              <a:rPr lang="en-US" sz="1200" kern="1200" dirty="0">
                <a:solidFill>
                  <a:schemeClr val="tx1"/>
                </a:solidFill>
                <a:effectLst/>
                <a:latin typeface="+mn-lt"/>
                <a:ea typeface="+mn-ea"/>
                <a:cs typeface="+mn-cs"/>
              </a:rPr>
              <a:t>The passionate commitment of the LORD of Heaven’s Armies</a:t>
            </a:r>
          </a:p>
          <a:p>
            <a:r>
              <a:rPr lang="en-US" sz="1200" kern="1200" dirty="0">
                <a:solidFill>
                  <a:schemeClr val="tx1"/>
                </a:solidFill>
                <a:effectLst/>
                <a:latin typeface="+mn-lt"/>
                <a:ea typeface="+mn-ea"/>
                <a:cs typeface="+mn-cs"/>
              </a:rPr>
              <a:t>will make this happen!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11:1</a:t>
            </a:r>
            <a:r>
              <a:rPr lang="en-US" sz="1200" kern="1200" dirty="0">
                <a:solidFill>
                  <a:schemeClr val="tx1"/>
                </a:solidFill>
                <a:effectLst/>
                <a:latin typeface="+mn-lt"/>
                <a:ea typeface="+mn-ea"/>
                <a:cs typeface="+mn-cs"/>
              </a:rPr>
              <a:t>    Out of the stump of David’s family will grow a shoot—</a:t>
            </a:r>
          </a:p>
          <a:p>
            <a:r>
              <a:rPr lang="en-US" sz="1200" kern="1200" dirty="0">
                <a:solidFill>
                  <a:schemeClr val="tx1"/>
                </a:solidFill>
                <a:effectLst/>
                <a:latin typeface="+mn-lt"/>
                <a:ea typeface="+mn-ea"/>
                <a:cs typeface="+mn-cs"/>
              </a:rPr>
              <a:t>yes, a new Branch bearing fruit from the old root.</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And the Spirit of the LORD will rest on him—</a:t>
            </a:r>
          </a:p>
          <a:p>
            <a:r>
              <a:rPr lang="en-US" sz="1200" kern="1200" dirty="0">
                <a:solidFill>
                  <a:schemeClr val="tx1"/>
                </a:solidFill>
                <a:effectLst/>
                <a:latin typeface="+mn-lt"/>
                <a:ea typeface="+mn-ea"/>
                <a:cs typeface="+mn-cs"/>
              </a:rPr>
              <a:t>the Spirit of wisdom and understanding,</a:t>
            </a:r>
          </a:p>
          <a:p>
            <a:r>
              <a:rPr lang="en-US" sz="1200" kern="1200" dirty="0">
                <a:solidFill>
                  <a:schemeClr val="tx1"/>
                </a:solidFill>
                <a:effectLst/>
                <a:latin typeface="+mn-lt"/>
                <a:ea typeface="+mn-ea"/>
                <a:cs typeface="+mn-cs"/>
              </a:rPr>
              <a:t>the Spirit of counsel and might,</a:t>
            </a:r>
          </a:p>
          <a:p>
            <a:r>
              <a:rPr lang="en-US" sz="1200" kern="1200" dirty="0">
                <a:solidFill>
                  <a:schemeClr val="tx1"/>
                </a:solidFill>
                <a:effectLst/>
                <a:latin typeface="+mn-lt"/>
                <a:ea typeface="+mn-ea"/>
                <a:cs typeface="+mn-cs"/>
              </a:rPr>
              <a:t>the Spirit of knowledge and the fear of the LORD.</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He will delight in obeying the LORD.</a:t>
            </a:r>
          </a:p>
          <a:p>
            <a:r>
              <a:rPr lang="en-US" sz="1200" kern="1200" dirty="0">
                <a:solidFill>
                  <a:schemeClr val="tx1"/>
                </a:solidFill>
                <a:effectLst/>
                <a:latin typeface="+mn-lt"/>
                <a:ea typeface="+mn-ea"/>
                <a:cs typeface="+mn-cs"/>
              </a:rPr>
              <a:t>He will not judge by appearance</a:t>
            </a:r>
          </a:p>
          <a:p>
            <a:r>
              <a:rPr lang="en-US" sz="1200" kern="1200" dirty="0">
                <a:solidFill>
                  <a:schemeClr val="tx1"/>
                </a:solidFill>
                <a:effectLst/>
                <a:latin typeface="+mn-lt"/>
                <a:ea typeface="+mn-ea"/>
                <a:cs typeface="+mn-cs"/>
              </a:rPr>
              <a:t>nor make a decision based on hearsay.</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He will give justice to the poor</a:t>
            </a:r>
          </a:p>
          <a:p>
            <a:r>
              <a:rPr lang="en-US" sz="1200" kern="1200" dirty="0">
                <a:solidFill>
                  <a:schemeClr val="tx1"/>
                </a:solidFill>
                <a:effectLst/>
                <a:latin typeface="+mn-lt"/>
                <a:ea typeface="+mn-ea"/>
                <a:cs typeface="+mn-cs"/>
              </a:rPr>
              <a:t>and make fair decisions for the exploited.</a:t>
            </a:r>
          </a:p>
          <a:p>
            <a:r>
              <a:rPr lang="en-US" sz="1200" kern="1200" dirty="0">
                <a:solidFill>
                  <a:schemeClr val="tx1"/>
                </a:solidFill>
                <a:effectLst/>
                <a:latin typeface="+mn-lt"/>
                <a:ea typeface="+mn-ea"/>
                <a:cs typeface="+mn-cs"/>
              </a:rPr>
              <a:t>The earth will shake at the force of his word,</a:t>
            </a:r>
          </a:p>
          <a:p>
            <a:r>
              <a:rPr lang="en-US" sz="1200" kern="1200" dirty="0">
                <a:solidFill>
                  <a:schemeClr val="tx1"/>
                </a:solidFill>
                <a:effectLst/>
                <a:latin typeface="+mn-lt"/>
                <a:ea typeface="+mn-ea"/>
                <a:cs typeface="+mn-cs"/>
              </a:rPr>
              <a:t>and one breath from his mouth will destroy the wicked.</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He will wear righteousness like a belt</a:t>
            </a:r>
          </a:p>
          <a:p>
            <a:r>
              <a:rPr lang="en-US" sz="1200" kern="1200" dirty="0">
                <a:solidFill>
                  <a:schemeClr val="tx1"/>
                </a:solidFill>
                <a:effectLst/>
                <a:latin typeface="+mn-lt"/>
                <a:ea typeface="+mn-ea"/>
                <a:cs typeface="+mn-cs"/>
              </a:rPr>
              <a:t>and truth like an undergarment.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11:6</a:t>
            </a:r>
            <a:r>
              <a:rPr lang="en-US" sz="1200" kern="1200" dirty="0">
                <a:solidFill>
                  <a:schemeClr val="tx1"/>
                </a:solidFill>
                <a:effectLst/>
                <a:latin typeface="+mn-lt"/>
                <a:ea typeface="+mn-ea"/>
                <a:cs typeface="+mn-cs"/>
              </a:rPr>
              <a:t>    In that day the wolf and the lamb will live together;</a:t>
            </a:r>
          </a:p>
          <a:p>
            <a:r>
              <a:rPr lang="en-US" sz="1200" kern="1200" dirty="0">
                <a:solidFill>
                  <a:schemeClr val="tx1"/>
                </a:solidFill>
                <a:effectLst/>
                <a:latin typeface="+mn-lt"/>
                <a:ea typeface="+mn-ea"/>
                <a:cs typeface="+mn-cs"/>
              </a:rPr>
              <a:t>the leopard will lie down with the baby goat.</a:t>
            </a:r>
          </a:p>
          <a:p>
            <a:r>
              <a:rPr lang="en-US" sz="1200" kern="1200" dirty="0">
                <a:solidFill>
                  <a:schemeClr val="tx1"/>
                </a:solidFill>
                <a:effectLst/>
                <a:latin typeface="+mn-lt"/>
                <a:ea typeface="+mn-ea"/>
                <a:cs typeface="+mn-cs"/>
              </a:rPr>
              <a:t>The calf and the yearling will be safe with the lion,</a:t>
            </a:r>
          </a:p>
          <a:p>
            <a:r>
              <a:rPr lang="en-US" sz="1200" kern="1200" dirty="0">
                <a:solidFill>
                  <a:schemeClr val="tx1"/>
                </a:solidFill>
                <a:effectLst/>
                <a:latin typeface="+mn-lt"/>
                <a:ea typeface="+mn-ea"/>
                <a:cs typeface="+mn-cs"/>
              </a:rPr>
              <a:t>and a little child will lead them all.</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The cow will graze near the bear.</a:t>
            </a:r>
          </a:p>
          <a:p>
            <a:r>
              <a:rPr lang="en-US" sz="1200" kern="1200" dirty="0">
                <a:solidFill>
                  <a:schemeClr val="tx1"/>
                </a:solidFill>
                <a:effectLst/>
                <a:latin typeface="+mn-lt"/>
                <a:ea typeface="+mn-ea"/>
                <a:cs typeface="+mn-cs"/>
              </a:rPr>
              <a:t>The cub and the calf will lie down together.</a:t>
            </a:r>
          </a:p>
          <a:p>
            <a:r>
              <a:rPr lang="en-US" sz="1200" kern="1200" dirty="0">
                <a:solidFill>
                  <a:schemeClr val="tx1"/>
                </a:solidFill>
                <a:effectLst/>
                <a:latin typeface="+mn-lt"/>
                <a:ea typeface="+mn-ea"/>
                <a:cs typeface="+mn-cs"/>
              </a:rPr>
              <a:t>The lion will eat hay like a cow.</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The baby will play safely near the hole of a cobra.</a:t>
            </a:r>
          </a:p>
          <a:p>
            <a:r>
              <a:rPr lang="en-US" sz="1200" kern="1200" dirty="0">
                <a:solidFill>
                  <a:schemeClr val="tx1"/>
                </a:solidFill>
                <a:effectLst/>
                <a:latin typeface="+mn-lt"/>
                <a:ea typeface="+mn-ea"/>
                <a:cs typeface="+mn-cs"/>
              </a:rPr>
              <a:t>Yes, a little child will put its hand in a nest of deadly snakes without harm.</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Nothing will hurt or destroy in all my holy mountain,</a:t>
            </a:r>
          </a:p>
          <a:p>
            <a:r>
              <a:rPr lang="en-US" sz="1200" kern="1200" dirty="0">
                <a:solidFill>
                  <a:schemeClr val="tx1"/>
                </a:solidFill>
                <a:effectLst/>
                <a:latin typeface="+mn-lt"/>
                <a:ea typeface="+mn-ea"/>
                <a:cs typeface="+mn-cs"/>
              </a:rPr>
              <a:t>for as the waters fill the sea,</a:t>
            </a:r>
          </a:p>
          <a:p>
            <a:r>
              <a:rPr lang="en-US" sz="1200" kern="1200" dirty="0">
                <a:solidFill>
                  <a:schemeClr val="tx1"/>
                </a:solidFill>
                <a:effectLst/>
                <a:latin typeface="+mn-lt"/>
                <a:ea typeface="+mn-ea"/>
                <a:cs typeface="+mn-cs"/>
              </a:rPr>
              <a:t>so the earth will be filled with people who know the LORD.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11:10</a:t>
            </a:r>
            <a:r>
              <a:rPr lang="en-US" sz="1200" kern="1200" dirty="0">
                <a:solidFill>
                  <a:schemeClr val="tx1"/>
                </a:solidFill>
                <a:effectLst/>
                <a:latin typeface="+mn-lt"/>
                <a:ea typeface="+mn-ea"/>
                <a:cs typeface="+mn-cs"/>
              </a:rPr>
              <a:t>    In that day the heir to David’s throne</a:t>
            </a:r>
          </a:p>
          <a:p>
            <a:r>
              <a:rPr lang="en-US" sz="1200" kern="1200" dirty="0">
                <a:solidFill>
                  <a:schemeClr val="tx1"/>
                </a:solidFill>
                <a:effectLst/>
                <a:latin typeface="+mn-lt"/>
                <a:ea typeface="+mn-ea"/>
                <a:cs typeface="+mn-cs"/>
              </a:rPr>
              <a:t>will be a banner of salvation to all the world.</a:t>
            </a:r>
          </a:p>
          <a:p>
            <a:r>
              <a:rPr lang="en-US" sz="1200" kern="1200" dirty="0">
                <a:solidFill>
                  <a:schemeClr val="tx1"/>
                </a:solidFill>
                <a:effectLst/>
                <a:latin typeface="+mn-lt"/>
                <a:ea typeface="+mn-ea"/>
                <a:cs typeface="+mn-cs"/>
              </a:rPr>
              <a:t>The nations will rally to him,</a:t>
            </a:r>
          </a:p>
          <a:p>
            <a:r>
              <a:rPr lang="en-US" sz="1200" kern="1200" dirty="0">
                <a:solidFill>
                  <a:schemeClr val="tx1"/>
                </a:solidFill>
                <a:effectLst/>
                <a:latin typeface="+mn-lt"/>
                <a:ea typeface="+mn-ea"/>
                <a:cs typeface="+mn-cs"/>
              </a:rPr>
              <a:t>and the land where he lives will be a glorious place.</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In that day the Lord will reach out his hand a second time</a:t>
            </a:r>
          </a:p>
          <a:p>
            <a:r>
              <a:rPr lang="en-US" sz="1200" kern="1200" dirty="0">
                <a:solidFill>
                  <a:schemeClr val="tx1"/>
                </a:solidFill>
                <a:effectLst/>
                <a:latin typeface="+mn-lt"/>
                <a:ea typeface="+mn-ea"/>
                <a:cs typeface="+mn-cs"/>
              </a:rPr>
              <a:t>to bring back the remnant of his people—</a:t>
            </a:r>
          </a:p>
          <a:p>
            <a:r>
              <a:rPr lang="en-US" sz="1200" kern="1200" dirty="0">
                <a:solidFill>
                  <a:schemeClr val="tx1"/>
                </a:solidFill>
                <a:effectLst/>
                <a:latin typeface="+mn-lt"/>
                <a:ea typeface="+mn-ea"/>
                <a:cs typeface="+mn-cs"/>
              </a:rPr>
              <a:t>those who remain in Assyria and northern Egypt;</a:t>
            </a:r>
          </a:p>
          <a:p>
            <a:r>
              <a:rPr lang="en-US" sz="1200" kern="1200" dirty="0">
                <a:solidFill>
                  <a:schemeClr val="tx1"/>
                </a:solidFill>
                <a:effectLst/>
                <a:latin typeface="+mn-lt"/>
                <a:ea typeface="+mn-ea"/>
                <a:cs typeface="+mn-cs"/>
              </a:rPr>
              <a:t>in southern Egypt, Ethiopia, and Elam;</a:t>
            </a:r>
          </a:p>
          <a:p>
            <a:r>
              <a:rPr lang="en-US" sz="1200" kern="1200" dirty="0">
                <a:solidFill>
                  <a:schemeClr val="tx1"/>
                </a:solidFill>
                <a:effectLst/>
                <a:latin typeface="+mn-lt"/>
                <a:ea typeface="+mn-ea"/>
                <a:cs typeface="+mn-cs"/>
              </a:rPr>
              <a:t>in Babylonia, Hamath, and all the distant coastlands.</a:t>
            </a:r>
          </a:p>
          <a:p>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He will raise a flag among the nations</a:t>
            </a:r>
          </a:p>
          <a:p>
            <a:r>
              <a:rPr lang="en-US" sz="1200" kern="1200" dirty="0">
                <a:solidFill>
                  <a:schemeClr val="tx1"/>
                </a:solidFill>
                <a:effectLst/>
                <a:latin typeface="+mn-lt"/>
                <a:ea typeface="+mn-ea"/>
                <a:cs typeface="+mn-cs"/>
              </a:rPr>
              <a:t>and assemble the exiles of Israel.</a:t>
            </a:r>
          </a:p>
          <a:p>
            <a:r>
              <a:rPr lang="en-US" sz="1200" kern="1200" dirty="0">
                <a:solidFill>
                  <a:schemeClr val="tx1"/>
                </a:solidFill>
                <a:effectLst/>
                <a:latin typeface="+mn-lt"/>
                <a:ea typeface="+mn-ea"/>
                <a:cs typeface="+mn-cs"/>
              </a:rPr>
              <a:t>He will gather the scattered people of Judah</a:t>
            </a:r>
          </a:p>
          <a:p>
            <a:r>
              <a:rPr lang="en-US" sz="1200" kern="1200" dirty="0">
                <a:solidFill>
                  <a:schemeClr val="tx1"/>
                </a:solidFill>
                <a:effectLst/>
                <a:latin typeface="+mn-lt"/>
                <a:ea typeface="+mn-ea"/>
                <a:cs typeface="+mn-cs"/>
              </a:rPr>
              <a:t>from the ends of the earth.</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11:13</a:t>
            </a:r>
            <a:r>
              <a:rPr lang="en-US" sz="1200" kern="1200" dirty="0">
                <a:solidFill>
                  <a:schemeClr val="tx1"/>
                </a:solidFill>
                <a:effectLst/>
                <a:latin typeface="+mn-lt"/>
                <a:ea typeface="+mn-ea"/>
                <a:cs typeface="+mn-cs"/>
              </a:rPr>
              <a:t>    Then at last the jealousy between Israel and Judah will end.</a:t>
            </a:r>
          </a:p>
          <a:p>
            <a:r>
              <a:rPr lang="en-US" sz="1200" kern="1200" dirty="0">
                <a:solidFill>
                  <a:schemeClr val="tx1"/>
                </a:solidFill>
                <a:effectLst/>
                <a:latin typeface="+mn-lt"/>
                <a:ea typeface="+mn-ea"/>
                <a:cs typeface="+mn-cs"/>
              </a:rPr>
              <a:t>They will not be rivals anymore.</a:t>
            </a:r>
          </a:p>
          <a:p>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They will join forces to swoop down on Philistia to the west.</a:t>
            </a:r>
          </a:p>
          <a:p>
            <a:r>
              <a:rPr lang="en-US" sz="1200" kern="1200" dirty="0">
                <a:solidFill>
                  <a:schemeClr val="tx1"/>
                </a:solidFill>
                <a:effectLst/>
                <a:latin typeface="+mn-lt"/>
                <a:ea typeface="+mn-ea"/>
                <a:cs typeface="+mn-cs"/>
              </a:rPr>
              <a:t>Together they will attack and plunder the nations to the east.</a:t>
            </a:r>
          </a:p>
          <a:p>
            <a:r>
              <a:rPr lang="en-US" sz="1200" kern="1200" dirty="0">
                <a:solidFill>
                  <a:schemeClr val="tx1"/>
                </a:solidFill>
                <a:effectLst/>
                <a:latin typeface="+mn-lt"/>
                <a:ea typeface="+mn-ea"/>
                <a:cs typeface="+mn-cs"/>
              </a:rPr>
              <a:t>They will occupy the lands of Edom and Moab,</a:t>
            </a:r>
          </a:p>
          <a:p>
            <a:r>
              <a:rPr lang="en-US" sz="1200" kern="1200" dirty="0">
                <a:solidFill>
                  <a:schemeClr val="tx1"/>
                </a:solidFill>
                <a:effectLst/>
                <a:latin typeface="+mn-lt"/>
                <a:ea typeface="+mn-ea"/>
                <a:cs typeface="+mn-cs"/>
              </a:rPr>
              <a:t>and Ammon will obey them.</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The LORD will make a dry path through the gulf of the Red Sea.</a:t>
            </a:r>
          </a:p>
          <a:p>
            <a:r>
              <a:rPr lang="en-US" sz="1200" kern="1200" dirty="0">
                <a:solidFill>
                  <a:schemeClr val="tx1"/>
                </a:solidFill>
                <a:effectLst/>
                <a:latin typeface="+mn-lt"/>
                <a:ea typeface="+mn-ea"/>
                <a:cs typeface="+mn-cs"/>
              </a:rPr>
              <a:t>He will wave his hand over the Euphrates River,</a:t>
            </a:r>
          </a:p>
          <a:p>
            <a:r>
              <a:rPr lang="en-US" sz="1200" kern="1200" dirty="0">
                <a:solidFill>
                  <a:schemeClr val="tx1"/>
                </a:solidFill>
                <a:effectLst/>
                <a:latin typeface="+mn-lt"/>
                <a:ea typeface="+mn-ea"/>
                <a:cs typeface="+mn-cs"/>
              </a:rPr>
              <a:t>sending a mighty wind to divide it into seven streams</a:t>
            </a:r>
          </a:p>
          <a:p>
            <a:r>
              <a:rPr lang="en-US" sz="1200" kern="1200" dirty="0">
                <a:solidFill>
                  <a:schemeClr val="tx1"/>
                </a:solidFill>
                <a:effectLst/>
                <a:latin typeface="+mn-lt"/>
                <a:ea typeface="+mn-ea"/>
                <a:cs typeface="+mn-cs"/>
              </a:rPr>
              <a:t>so it can easily be crossed on foot.</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He will make a highway for the remnant of his people,</a:t>
            </a:r>
          </a:p>
          <a:p>
            <a:r>
              <a:rPr lang="en-US" sz="1200" kern="1200" dirty="0">
                <a:solidFill>
                  <a:schemeClr val="tx1"/>
                </a:solidFill>
                <a:effectLst/>
                <a:latin typeface="+mn-lt"/>
                <a:ea typeface="+mn-ea"/>
                <a:cs typeface="+mn-cs"/>
              </a:rPr>
              <a:t>the remnant coming from Assyria,</a:t>
            </a:r>
          </a:p>
          <a:p>
            <a:r>
              <a:rPr lang="en-US" sz="1200" kern="1200" dirty="0">
                <a:solidFill>
                  <a:schemeClr val="tx1"/>
                </a:solidFill>
                <a:effectLst/>
                <a:latin typeface="+mn-lt"/>
                <a:ea typeface="+mn-ea"/>
                <a:cs typeface="+mn-cs"/>
              </a:rPr>
              <a:t>just as he did for Israel long ago</a:t>
            </a:r>
          </a:p>
          <a:p>
            <a:r>
              <a:rPr lang="en-US" sz="1200" kern="1200" dirty="0">
                <a:solidFill>
                  <a:schemeClr val="tx1"/>
                </a:solidFill>
                <a:effectLst/>
                <a:latin typeface="+mn-lt"/>
                <a:ea typeface="+mn-ea"/>
                <a:cs typeface="+mn-cs"/>
              </a:rPr>
              <a:t>when they returned from Egypt.</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12:1</a:t>
            </a:r>
            <a:r>
              <a:rPr lang="en-US" sz="1200" kern="1200" dirty="0">
                <a:solidFill>
                  <a:schemeClr val="tx1"/>
                </a:solidFill>
                <a:effectLst/>
                <a:latin typeface="+mn-lt"/>
                <a:ea typeface="+mn-ea"/>
                <a:cs typeface="+mn-cs"/>
              </a:rPr>
              <a:t>    In that day you will sing:</a:t>
            </a:r>
          </a:p>
          <a:p>
            <a:r>
              <a:rPr lang="en-US" sz="1200" kern="1200" dirty="0">
                <a:solidFill>
                  <a:schemeClr val="tx1"/>
                </a:solidFill>
                <a:effectLst/>
                <a:latin typeface="+mn-lt"/>
                <a:ea typeface="+mn-ea"/>
                <a:cs typeface="+mn-cs"/>
              </a:rPr>
              <a:t>“I will praise you, O LORD!</a:t>
            </a:r>
          </a:p>
          <a:p>
            <a:r>
              <a:rPr lang="en-US" sz="1200" kern="1200" dirty="0">
                <a:solidFill>
                  <a:schemeClr val="tx1"/>
                </a:solidFill>
                <a:effectLst/>
                <a:latin typeface="+mn-lt"/>
                <a:ea typeface="+mn-ea"/>
                <a:cs typeface="+mn-cs"/>
              </a:rPr>
              <a:t>You were angry with me, but not any more.</a:t>
            </a:r>
          </a:p>
          <a:p>
            <a:r>
              <a:rPr lang="en-US" sz="1200" kern="1200" dirty="0">
                <a:solidFill>
                  <a:schemeClr val="tx1"/>
                </a:solidFill>
                <a:effectLst/>
                <a:latin typeface="+mn-lt"/>
                <a:ea typeface="+mn-ea"/>
                <a:cs typeface="+mn-cs"/>
              </a:rPr>
              <a:t>Now you comfort me.</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See, God has come to save me.</a:t>
            </a:r>
          </a:p>
          <a:p>
            <a:r>
              <a:rPr lang="en-US" sz="1200" kern="1200" dirty="0">
                <a:solidFill>
                  <a:schemeClr val="tx1"/>
                </a:solidFill>
                <a:effectLst/>
                <a:latin typeface="+mn-lt"/>
                <a:ea typeface="+mn-ea"/>
                <a:cs typeface="+mn-cs"/>
              </a:rPr>
              <a:t>I will trust in him and not be afraid.</a:t>
            </a:r>
          </a:p>
          <a:p>
            <a:r>
              <a:rPr lang="en-US" sz="1200" kern="1200" dirty="0">
                <a:solidFill>
                  <a:schemeClr val="tx1"/>
                </a:solidFill>
                <a:effectLst/>
                <a:latin typeface="+mn-lt"/>
                <a:ea typeface="+mn-ea"/>
                <a:cs typeface="+mn-cs"/>
              </a:rPr>
              <a:t>The LORD GOD is my strength and my song;</a:t>
            </a:r>
          </a:p>
          <a:p>
            <a:r>
              <a:rPr lang="en-US" sz="1200" kern="1200" dirty="0">
                <a:solidFill>
                  <a:schemeClr val="tx1"/>
                </a:solidFill>
                <a:effectLst/>
                <a:latin typeface="+mn-lt"/>
                <a:ea typeface="+mn-ea"/>
                <a:cs typeface="+mn-cs"/>
              </a:rPr>
              <a:t>he has given me victory.”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12:3</a:t>
            </a:r>
            <a:r>
              <a:rPr lang="en-US" sz="1200" kern="1200" dirty="0">
                <a:solidFill>
                  <a:schemeClr val="tx1"/>
                </a:solidFill>
                <a:effectLst/>
                <a:latin typeface="+mn-lt"/>
                <a:ea typeface="+mn-ea"/>
                <a:cs typeface="+mn-cs"/>
              </a:rPr>
              <a:t>    With joy you will drink deeply</a:t>
            </a:r>
          </a:p>
          <a:p>
            <a:r>
              <a:rPr lang="en-US" sz="1200" kern="1200" dirty="0">
                <a:solidFill>
                  <a:schemeClr val="tx1"/>
                </a:solidFill>
                <a:effectLst/>
                <a:latin typeface="+mn-lt"/>
                <a:ea typeface="+mn-ea"/>
                <a:cs typeface="+mn-cs"/>
              </a:rPr>
              <a:t>from the fountain of salvation!</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In that wonderful day you will sing:</a:t>
            </a:r>
          </a:p>
          <a:p>
            <a:r>
              <a:rPr lang="en-US" sz="1200" kern="1200" dirty="0">
                <a:solidFill>
                  <a:schemeClr val="tx1"/>
                </a:solidFill>
                <a:effectLst/>
                <a:latin typeface="+mn-lt"/>
                <a:ea typeface="+mn-ea"/>
                <a:cs typeface="+mn-cs"/>
              </a:rPr>
              <a:t>“Thank the LORD! Praise his name!</a:t>
            </a:r>
          </a:p>
          <a:p>
            <a:r>
              <a:rPr lang="en-US" sz="1200" kern="1200" dirty="0">
                <a:solidFill>
                  <a:schemeClr val="tx1"/>
                </a:solidFill>
                <a:effectLst/>
                <a:latin typeface="+mn-lt"/>
                <a:ea typeface="+mn-ea"/>
                <a:cs typeface="+mn-cs"/>
              </a:rPr>
              <a:t>Tell the nations what he has done.</a:t>
            </a:r>
          </a:p>
          <a:p>
            <a:r>
              <a:rPr lang="en-US" sz="1200" kern="1200" dirty="0">
                <a:solidFill>
                  <a:schemeClr val="tx1"/>
                </a:solidFill>
                <a:effectLst/>
                <a:latin typeface="+mn-lt"/>
                <a:ea typeface="+mn-ea"/>
                <a:cs typeface="+mn-cs"/>
              </a:rPr>
              <a:t>Let them know how mighty he is!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Sing to the LORD, for he has done wonderful things.</a:t>
            </a:r>
          </a:p>
          <a:p>
            <a:r>
              <a:rPr lang="en-US" sz="1200" kern="1200" dirty="0">
                <a:solidFill>
                  <a:schemeClr val="tx1"/>
                </a:solidFill>
                <a:effectLst/>
                <a:latin typeface="+mn-lt"/>
                <a:ea typeface="+mn-ea"/>
                <a:cs typeface="+mn-cs"/>
              </a:rPr>
              <a:t>Make known his praise around the world.</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Let all the people of Jerusalem shout his praise with joy!</a:t>
            </a:r>
          </a:p>
          <a:p>
            <a:r>
              <a:rPr lang="en-US" sz="1200" kern="1200" dirty="0">
                <a:solidFill>
                  <a:schemeClr val="tx1"/>
                </a:solidFill>
                <a:effectLst/>
                <a:latin typeface="+mn-lt"/>
                <a:ea typeface="+mn-ea"/>
                <a:cs typeface="+mn-cs"/>
              </a:rPr>
              <a:t>For great is the Holy One of Israel who lives among you.”</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63:1</a:t>
            </a:r>
            <a:r>
              <a:rPr lang="en-US" sz="1200" kern="1200" dirty="0">
                <a:solidFill>
                  <a:schemeClr val="tx1"/>
                </a:solidFill>
                <a:effectLst/>
                <a:latin typeface="+mn-lt"/>
                <a:ea typeface="+mn-ea"/>
                <a:cs typeface="+mn-cs"/>
              </a:rPr>
              <a:t>    Who is this who comes from Edom,</a:t>
            </a:r>
          </a:p>
          <a:p>
            <a:r>
              <a:rPr lang="en-US" sz="1200" kern="1200" dirty="0">
                <a:solidFill>
                  <a:schemeClr val="tx1"/>
                </a:solidFill>
                <a:effectLst/>
                <a:latin typeface="+mn-lt"/>
                <a:ea typeface="+mn-ea"/>
                <a:cs typeface="+mn-cs"/>
              </a:rPr>
              <a:t>from the city of Bozrah,</a:t>
            </a:r>
          </a:p>
          <a:p>
            <a:r>
              <a:rPr lang="en-US" sz="1200" kern="1200" dirty="0">
                <a:solidFill>
                  <a:schemeClr val="tx1"/>
                </a:solidFill>
                <a:effectLst/>
                <a:latin typeface="+mn-lt"/>
                <a:ea typeface="+mn-ea"/>
                <a:cs typeface="+mn-cs"/>
              </a:rPr>
              <a:t>with his clothing stained red?</a:t>
            </a:r>
          </a:p>
          <a:p>
            <a:r>
              <a:rPr lang="en-US" sz="1200" kern="1200" dirty="0">
                <a:solidFill>
                  <a:schemeClr val="tx1"/>
                </a:solidFill>
                <a:effectLst/>
                <a:latin typeface="+mn-lt"/>
                <a:ea typeface="+mn-ea"/>
                <a:cs typeface="+mn-cs"/>
              </a:rPr>
              <a:t>Who is this in royal robes,</a:t>
            </a:r>
          </a:p>
          <a:p>
            <a:r>
              <a:rPr lang="en-US" sz="1200" kern="1200" dirty="0">
                <a:solidFill>
                  <a:schemeClr val="tx1"/>
                </a:solidFill>
                <a:effectLst/>
                <a:latin typeface="+mn-lt"/>
                <a:ea typeface="+mn-ea"/>
                <a:cs typeface="+mn-cs"/>
              </a:rPr>
              <a:t>marching in his great strength?</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  “It is I, the LORD, announcing your salvation!</a:t>
            </a:r>
          </a:p>
          <a:p>
            <a:r>
              <a:rPr lang="en-US" sz="1200" kern="1200" dirty="0">
                <a:solidFill>
                  <a:schemeClr val="tx1"/>
                </a:solidFill>
                <a:effectLst/>
                <a:latin typeface="+mn-lt"/>
                <a:ea typeface="+mn-ea"/>
                <a:cs typeface="+mn-cs"/>
              </a:rPr>
              <a:t>It is I, the LORD, who has the power to save!”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63:2</a:t>
            </a:r>
            <a:r>
              <a:rPr lang="en-US" sz="1200" kern="1200" dirty="0">
                <a:solidFill>
                  <a:schemeClr val="tx1"/>
                </a:solidFill>
                <a:effectLst/>
                <a:latin typeface="+mn-lt"/>
                <a:ea typeface="+mn-ea"/>
                <a:cs typeface="+mn-cs"/>
              </a:rPr>
              <a:t>    Why are your clothes so red,</a:t>
            </a:r>
          </a:p>
          <a:p>
            <a:r>
              <a:rPr lang="en-US" sz="1200" kern="1200" dirty="0">
                <a:solidFill>
                  <a:schemeClr val="tx1"/>
                </a:solidFill>
                <a:effectLst/>
                <a:latin typeface="+mn-lt"/>
                <a:ea typeface="+mn-ea"/>
                <a:cs typeface="+mn-cs"/>
              </a:rPr>
              <a:t>as if you have been treading out grapes?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63:3</a:t>
            </a:r>
            <a:r>
              <a:rPr lang="en-US" sz="1200" kern="1200" dirty="0">
                <a:solidFill>
                  <a:schemeClr val="tx1"/>
                </a:solidFill>
                <a:effectLst/>
                <a:latin typeface="+mn-lt"/>
                <a:ea typeface="+mn-ea"/>
                <a:cs typeface="+mn-cs"/>
              </a:rPr>
              <a:t>    “I have been treading the winepress alone;</a:t>
            </a:r>
          </a:p>
          <a:p>
            <a:r>
              <a:rPr lang="en-US" sz="1200" kern="1200" dirty="0">
                <a:solidFill>
                  <a:schemeClr val="tx1"/>
                </a:solidFill>
                <a:effectLst/>
                <a:latin typeface="+mn-lt"/>
                <a:ea typeface="+mn-ea"/>
                <a:cs typeface="+mn-cs"/>
              </a:rPr>
              <a:t>no one was there to help me.</a:t>
            </a:r>
          </a:p>
          <a:p>
            <a:r>
              <a:rPr lang="en-US" sz="1200" kern="1200" dirty="0">
                <a:solidFill>
                  <a:schemeClr val="tx1"/>
                </a:solidFill>
                <a:effectLst/>
                <a:latin typeface="+mn-lt"/>
                <a:ea typeface="+mn-ea"/>
                <a:cs typeface="+mn-cs"/>
              </a:rPr>
              <a:t>In my anger I have trampled my enemies</a:t>
            </a:r>
          </a:p>
          <a:p>
            <a:r>
              <a:rPr lang="en-US" sz="1200" kern="1200" dirty="0">
                <a:solidFill>
                  <a:schemeClr val="tx1"/>
                </a:solidFill>
                <a:effectLst/>
                <a:latin typeface="+mn-lt"/>
                <a:ea typeface="+mn-ea"/>
                <a:cs typeface="+mn-cs"/>
              </a:rPr>
              <a:t>as if they were grapes.</a:t>
            </a:r>
          </a:p>
          <a:p>
            <a:r>
              <a:rPr lang="en-US" sz="1200" kern="1200" dirty="0">
                <a:solidFill>
                  <a:schemeClr val="tx1"/>
                </a:solidFill>
                <a:effectLst/>
                <a:latin typeface="+mn-lt"/>
                <a:ea typeface="+mn-ea"/>
                <a:cs typeface="+mn-cs"/>
              </a:rPr>
              <a:t>In my fury I have trampled my foes.</a:t>
            </a:r>
          </a:p>
          <a:p>
            <a:r>
              <a:rPr lang="en-US" sz="1200" kern="1200" dirty="0">
                <a:solidFill>
                  <a:schemeClr val="tx1"/>
                </a:solidFill>
                <a:effectLst/>
                <a:latin typeface="+mn-lt"/>
                <a:ea typeface="+mn-ea"/>
                <a:cs typeface="+mn-cs"/>
              </a:rPr>
              <a:t>Their blood has stained my clothes.</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For the time has come for me to avenge my people,</a:t>
            </a:r>
          </a:p>
          <a:p>
            <a:r>
              <a:rPr lang="en-US" sz="1200" kern="1200" dirty="0">
                <a:solidFill>
                  <a:schemeClr val="tx1"/>
                </a:solidFill>
                <a:effectLst/>
                <a:latin typeface="+mn-lt"/>
                <a:ea typeface="+mn-ea"/>
                <a:cs typeface="+mn-cs"/>
              </a:rPr>
              <a:t>to ransom them from their oppressors.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I was amazed to see that no one intervened</a:t>
            </a:r>
          </a:p>
          <a:p>
            <a:r>
              <a:rPr lang="en-US" sz="1200" kern="1200" dirty="0">
                <a:solidFill>
                  <a:schemeClr val="tx1"/>
                </a:solidFill>
                <a:effectLst/>
                <a:latin typeface="+mn-lt"/>
                <a:ea typeface="+mn-ea"/>
                <a:cs typeface="+mn-cs"/>
              </a:rPr>
              <a:t>to help the oppressed.</a:t>
            </a:r>
          </a:p>
          <a:p>
            <a:r>
              <a:rPr lang="en-US" sz="1200" kern="1200" dirty="0">
                <a:solidFill>
                  <a:schemeClr val="tx1"/>
                </a:solidFill>
                <a:effectLst/>
                <a:latin typeface="+mn-lt"/>
                <a:ea typeface="+mn-ea"/>
                <a:cs typeface="+mn-cs"/>
              </a:rPr>
              <a:t>So I myself stepped in to save them with my strong arm,</a:t>
            </a:r>
          </a:p>
          <a:p>
            <a:r>
              <a:rPr lang="en-US" sz="1200" kern="1200" dirty="0">
                <a:solidFill>
                  <a:schemeClr val="tx1"/>
                </a:solidFill>
                <a:effectLst/>
                <a:latin typeface="+mn-lt"/>
                <a:ea typeface="+mn-ea"/>
                <a:cs typeface="+mn-cs"/>
              </a:rPr>
              <a:t>and my wrath sustained me.</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I crushed the nations in my anger</a:t>
            </a:r>
          </a:p>
          <a:p>
            <a:r>
              <a:rPr lang="en-US" sz="1200" kern="1200" dirty="0">
                <a:solidFill>
                  <a:schemeClr val="tx1"/>
                </a:solidFill>
                <a:effectLst/>
                <a:latin typeface="+mn-lt"/>
                <a:ea typeface="+mn-ea"/>
                <a:cs typeface="+mn-cs"/>
              </a:rPr>
              <a:t>and made them stagger and fall to the ground,</a:t>
            </a:r>
          </a:p>
          <a:p>
            <a:r>
              <a:rPr lang="en-US" sz="1200" kern="1200" dirty="0">
                <a:solidFill>
                  <a:schemeClr val="tx1"/>
                </a:solidFill>
                <a:effectLst/>
                <a:latin typeface="+mn-lt"/>
                <a:ea typeface="+mn-ea"/>
                <a:cs typeface="+mn-cs"/>
              </a:rPr>
              <a:t>spilling their blood upon the earth."</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65:1</a:t>
            </a:r>
            <a:r>
              <a:rPr lang="en-US" sz="1200" kern="1200" dirty="0">
                <a:solidFill>
                  <a:schemeClr val="tx1"/>
                </a:solidFill>
                <a:effectLst/>
                <a:latin typeface="+mn-lt"/>
                <a:ea typeface="+mn-ea"/>
                <a:cs typeface="+mn-cs"/>
              </a:rPr>
              <a:t>    The LORD says,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  “I was ready to respond, but no one asked for help.</a:t>
            </a:r>
          </a:p>
          <a:p>
            <a:r>
              <a:rPr lang="en-US" sz="1200" kern="1200" dirty="0">
                <a:solidFill>
                  <a:schemeClr val="tx1"/>
                </a:solidFill>
                <a:effectLst/>
                <a:latin typeface="+mn-lt"/>
                <a:ea typeface="+mn-ea"/>
                <a:cs typeface="+mn-cs"/>
              </a:rPr>
              <a:t>I was ready to be found, but no one was looking for me.</a:t>
            </a:r>
          </a:p>
          <a:p>
            <a:r>
              <a:rPr lang="en-US" sz="1200" kern="1200" dirty="0">
                <a:solidFill>
                  <a:schemeClr val="tx1"/>
                </a:solidFill>
                <a:effectLst/>
                <a:latin typeface="+mn-lt"/>
                <a:ea typeface="+mn-ea"/>
                <a:cs typeface="+mn-cs"/>
              </a:rPr>
              <a:t>I said, ‘Here I am, here I am!’</a:t>
            </a:r>
          </a:p>
          <a:p>
            <a:r>
              <a:rPr lang="en-US" sz="1200" kern="1200" dirty="0">
                <a:solidFill>
                  <a:schemeClr val="tx1"/>
                </a:solidFill>
                <a:effectLst/>
                <a:latin typeface="+mn-lt"/>
                <a:ea typeface="+mn-ea"/>
                <a:cs typeface="+mn-cs"/>
              </a:rPr>
              <a:t>to a nation that did not call on my name.</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All day long I opened my arms to a rebellious people.</a:t>
            </a:r>
          </a:p>
          <a:p>
            <a:r>
              <a:rPr lang="en-US" sz="1200" kern="1200" dirty="0">
                <a:solidFill>
                  <a:schemeClr val="tx1"/>
                </a:solidFill>
                <a:effectLst/>
                <a:latin typeface="+mn-lt"/>
                <a:ea typeface="+mn-ea"/>
                <a:cs typeface="+mn-cs"/>
              </a:rPr>
              <a:t>But they follow their own evil paths</a:t>
            </a:r>
          </a:p>
          <a:p>
            <a:r>
              <a:rPr lang="en-US" sz="1200" kern="1200" dirty="0">
                <a:solidFill>
                  <a:schemeClr val="tx1"/>
                </a:solidFill>
                <a:effectLst/>
                <a:latin typeface="+mn-lt"/>
                <a:ea typeface="+mn-ea"/>
                <a:cs typeface="+mn-cs"/>
              </a:rPr>
              <a:t>and their own crooked schemes.</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All day long they insult me to my face</a:t>
            </a:r>
          </a:p>
          <a:p>
            <a:r>
              <a:rPr lang="en-US" sz="1200" kern="1200" dirty="0">
                <a:solidFill>
                  <a:schemeClr val="tx1"/>
                </a:solidFill>
                <a:effectLst/>
                <a:latin typeface="+mn-lt"/>
                <a:ea typeface="+mn-ea"/>
                <a:cs typeface="+mn-cs"/>
              </a:rPr>
              <a:t>by worshiping idols in their sacred gardens.</a:t>
            </a:r>
          </a:p>
          <a:p>
            <a:r>
              <a:rPr lang="en-US" sz="1200" kern="1200" dirty="0">
                <a:solidFill>
                  <a:schemeClr val="tx1"/>
                </a:solidFill>
                <a:effectLst/>
                <a:latin typeface="+mn-lt"/>
                <a:ea typeface="+mn-ea"/>
                <a:cs typeface="+mn-cs"/>
              </a:rPr>
              <a:t>They burn incense on pagan altars.</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At night they go out among the graves,</a:t>
            </a:r>
          </a:p>
          <a:p>
            <a:r>
              <a:rPr lang="en-US" sz="1200" kern="1200" dirty="0">
                <a:solidFill>
                  <a:schemeClr val="tx1"/>
                </a:solidFill>
                <a:effectLst/>
                <a:latin typeface="+mn-lt"/>
                <a:ea typeface="+mn-ea"/>
                <a:cs typeface="+mn-cs"/>
              </a:rPr>
              <a:t>worshiping the dead.</a:t>
            </a:r>
          </a:p>
          <a:p>
            <a:r>
              <a:rPr lang="en-US" sz="1200" kern="1200" dirty="0">
                <a:solidFill>
                  <a:schemeClr val="tx1"/>
                </a:solidFill>
                <a:effectLst/>
                <a:latin typeface="+mn-lt"/>
                <a:ea typeface="+mn-ea"/>
                <a:cs typeface="+mn-cs"/>
              </a:rPr>
              <a:t>They eat the flesh of pigs</a:t>
            </a:r>
          </a:p>
          <a:p>
            <a:r>
              <a:rPr lang="en-US" sz="1200" kern="1200" dirty="0">
                <a:solidFill>
                  <a:schemeClr val="tx1"/>
                </a:solidFill>
                <a:effectLst/>
                <a:latin typeface="+mn-lt"/>
                <a:ea typeface="+mn-ea"/>
                <a:cs typeface="+mn-cs"/>
              </a:rPr>
              <a:t>and make stews with other forbidden foods.</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Yet they say to each other,</a:t>
            </a:r>
          </a:p>
          <a:p>
            <a:r>
              <a:rPr lang="en-US" sz="1200" kern="1200" dirty="0">
                <a:solidFill>
                  <a:schemeClr val="tx1"/>
                </a:solidFill>
                <a:effectLst/>
                <a:latin typeface="+mn-lt"/>
                <a:ea typeface="+mn-ea"/>
                <a:cs typeface="+mn-cs"/>
              </a:rPr>
              <a:t>‘Don’t come too close or you will defile me!</a:t>
            </a:r>
          </a:p>
          <a:p>
            <a:r>
              <a:rPr lang="en-US" sz="1200" kern="1200" dirty="0">
                <a:solidFill>
                  <a:schemeClr val="tx1"/>
                </a:solidFill>
                <a:effectLst/>
                <a:latin typeface="+mn-lt"/>
                <a:ea typeface="+mn-ea"/>
                <a:cs typeface="+mn-cs"/>
              </a:rPr>
              <a:t>I am holier than you!’</a:t>
            </a:r>
          </a:p>
          <a:p>
            <a:r>
              <a:rPr lang="en-US" sz="1200" kern="1200" dirty="0">
                <a:solidFill>
                  <a:schemeClr val="tx1"/>
                </a:solidFill>
                <a:effectLst/>
                <a:latin typeface="+mn-lt"/>
                <a:ea typeface="+mn-ea"/>
                <a:cs typeface="+mn-cs"/>
              </a:rPr>
              <a:t>These people are a stench in my nostrils,</a:t>
            </a:r>
          </a:p>
          <a:p>
            <a:r>
              <a:rPr lang="en-US" sz="1200" kern="1200" dirty="0">
                <a:solidFill>
                  <a:schemeClr val="tx1"/>
                </a:solidFill>
                <a:effectLst/>
                <a:latin typeface="+mn-lt"/>
                <a:ea typeface="+mn-ea"/>
                <a:cs typeface="+mn-cs"/>
              </a:rPr>
              <a:t>an acrid smell that never goes away.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65:6</a:t>
            </a:r>
            <a:r>
              <a:rPr lang="en-US" sz="1200" kern="1200" dirty="0">
                <a:solidFill>
                  <a:schemeClr val="tx1"/>
                </a:solidFill>
                <a:effectLst/>
                <a:latin typeface="+mn-lt"/>
                <a:ea typeface="+mn-ea"/>
                <a:cs typeface="+mn-cs"/>
              </a:rPr>
              <a:t>    “Look, my decree is written out in front of me:</a:t>
            </a:r>
          </a:p>
          <a:p>
            <a:r>
              <a:rPr lang="en-US" sz="1200" kern="1200" dirty="0">
                <a:solidFill>
                  <a:schemeClr val="tx1"/>
                </a:solidFill>
                <a:effectLst/>
                <a:latin typeface="+mn-lt"/>
                <a:ea typeface="+mn-ea"/>
                <a:cs typeface="+mn-cs"/>
              </a:rPr>
              <a:t>I will not stand silent;</a:t>
            </a:r>
          </a:p>
          <a:p>
            <a:r>
              <a:rPr lang="en-US" sz="1200" kern="1200" dirty="0">
                <a:solidFill>
                  <a:schemeClr val="tx1"/>
                </a:solidFill>
                <a:effectLst/>
                <a:latin typeface="+mn-lt"/>
                <a:ea typeface="+mn-ea"/>
                <a:cs typeface="+mn-cs"/>
              </a:rPr>
              <a:t>I will repay them in full!</a:t>
            </a:r>
          </a:p>
          <a:p>
            <a:r>
              <a:rPr lang="en-US" sz="1200" kern="1200" dirty="0">
                <a:solidFill>
                  <a:schemeClr val="tx1"/>
                </a:solidFill>
                <a:effectLst/>
                <a:latin typeface="+mn-lt"/>
                <a:ea typeface="+mn-ea"/>
                <a:cs typeface="+mn-cs"/>
              </a:rPr>
              <a:t>Yes, I will repay them—</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both for their own sins</a:t>
            </a:r>
          </a:p>
          <a:p>
            <a:r>
              <a:rPr lang="en-US" sz="1200" kern="1200" dirty="0">
                <a:solidFill>
                  <a:schemeClr val="tx1"/>
                </a:solidFill>
                <a:effectLst/>
                <a:latin typeface="+mn-lt"/>
                <a:ea typeface="+mn-ea"/>
                <a:cs typeface="+mn-cs"/>
              </a:rPr>
              <a:t>and for those of their ancestors,”</a:t>
            </a:r>
          </a:p>
          <a:p>
            <a:r>
              <a:rPr lang="en-US" sz="1200" kern="1200" dirty="0">
                <a:solidFill>
                  <a:schemeClr val="tx1"/>
                </a:solidFill>
                <a:effectLst/>
                <a:latin typeface="+mn-lt"/>
                <a:ea typeface="+mn-ea"/>
                <a:cs typeface="+mn-cs"/>
              </a:rPr>
              <a:t>says the LORD.</a:t>
            </a:r>
          </a:p>
          <a:p>
            <a:r>
              <a:rPr lang="en-US" sz="1200" kern="1200" dirty="0">
                <a:solidFill>
                  <a:schemeClr val="tx1"/>
                </a:solidFill>
                <a:effectLst/>
                <a:latin typeface="+mn-lt"/>
                <a:ea typeface="+mn-ea"/>
                <a:cs typeface="+mn-cs"/>
              </a:rPr>
              <a:t>“For they also burned incense on the mountains</a:t>
            </a:r>
          </a:p>
          <a:p>
            <a:r>
              <a:rPr lang="en-US" sz="1200" kern="1200" dirty="0">
                <a:solidFill>
                  <a:schemeClr val="tx1"/>
                </a:solidFill>
                <a:effectLst/>
                <a:latin typeface="+mn-lt"/>
                <a:ea typeface="+mn-ea"/>
                <a:cs typeface="+mn-cs"/>
              </a:rPr>
              <a:t>and insulted me on the hills.</a:t>
            </a:r>
          </a:p>
          <a:p>
            <a:r>
              <a:rPr lang="en-US" sz="1200" kern="1200" dirty="0">
                <a:solidFill>
                  <a:schemeClr val="tx1"/>
                </a:solidFill>
                <a:effectLst/>
                <a:latin typeface="+mn-lt"/>
                <a:ea typeface="+mn-ea"/>
                <a:cs typeface="+mn-cs"/>
              </a:rPr>
              <a:t>I will pay them back in full!</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65:8</a:t>
            </a:r>
            <a:r>
              <a:rPr lang="en-US" sz="1200" kern="1200" dirty="0">
                <a:solidFill>
                  <a:schemeClr val="tx1"/>
                </a:solidFill>
                <a:effectLst/>
                <a:latin typeface="+mn-lt"/>
                <a:ea typeface="+mn-ea"/>
                <a:cs typeface="+mn-cs"/>
              </a:rPr>
              <a:t>    “But I will not destroy them all,”</a:t>
            </a:r>
          </a:p>
          <a:p>
            <a:r>
              <a:rPr lang="en-US" sz="1200" kern="1200" dirty="0">
                <a:solidFill>
                  <a:schemeClr val="tx1"/>
                </a:solidFill>
                <a:effectLst/>
                <a:latin typeface="+mn-lt"/>
                <a:ea typeface="+mn-ea"/>
                <a:cs typeface="+mn-cs"/>
              </a:rPr>
              <a:t>says the LORD.</a:t>
            </a:r>
          </a:p>
          <a:p>
            <a:r>
              <a:rPr lang="en-US" sz="1200" kern="1200" dirty="0">
                <a:solidFill>
                  <a:schemeClr val="tx1"/>
                </a:solidFill>
                <a:effectLst/>
                <a:latin typeface="+mn-lt"/>
                <a:ea typeface="+mn-ea"/>
                <a:cs typeface="+mn-cs"/>
              </a:rPr>
              <a:t>“For just as good grapes are found among a cluster of bad ones</a:t>
            </a:r>
          </a:p>
          <a:p>
            <a:r>
              <a:rPr lang="en-US" sz="1200" kern="1200" dirty="0">
                <a:solidFill>
                  <a:schemeClr val="tx1"/>
                </a:solidFill>
                <a:effectLst/>
                <a:latin typeface="+mn-lt"/>
                <a:ea typeface="+mn-ea"/>
                <a:cs typeface="+mn-cs"/>
              </a:rPr>
              <a:t>(and someone will say, ‘Don’t throw them all away—</a:t>
            </a:r>
          </a:p>
          <a:p>
            <a:r>
              <a:rPr lang="en-US" sz="1200" kern="1200" dirty="0">
                <a:solidFill>
                  <a:schemeClr val="tx1"/>
                </a:solidFill>
                <a:effectLst/>
                <a:latin typeface="+mn-lt"/>
                <a:ea typeface="+mn-ea"/>
                <a:cs typeface="+mn-cs"/>
              </a:rPr>
              <a:t>some of those grapes are good!’),</a:t>
            </a:r>
          </a:p>
          <a:p>
            <a:r>
              <a:rPr lang="en-US" sz="1200" kern="1200" dirty="0">
                <a:solidFill>
                  <a:schemeClr val="tx1"/>
                </a:solidFill>
                <a:effectLst/>
                <a:latin typeface="+mn-lt"/>
                <a:ea typeface="+mn-ea"/>
                <a:cs typeface="+mn-cs"/>
              </a:rPr>
              <a:t>so I will not destroy all Israel.</a:t>
            </a:r>
          </a:p>
          <a:p>
            <a:r>
              <a:rPr lang="en-US" sz="1200" kern="1200" dirty="0">
                <a:solidFill>
                  <a:schemeClr val="tx1"/>
                </a:solidFill>
                <a:effectLst/>
                <a:latin typeface="+mn-lt"/>
                <a:ea typeface="+mn-ea"/>
                <a:cs typeface="+mn-cs"/>
              </a:rPr>
              <a:t>For I still have true servants there.</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I will preserve a remnant of the people of Israel</a:t>
            </a:r>
          </a:p>
          <a:p>
            <a:r>
              <a:rPr lang="en-US" sz="1200" kern="1200" dirty="0">
                <a:solidFill>
                  <a:schemeClr val="tx1"/>
                </a:solidFill>
                <a:effectLst/>
                <a:latin typeface="+mn-lt"/>
                <a:ea typeface="+mn-ea"/>
                <a:cs typeface="+mn-cs"/>
              </a:rPr>
              <a:t>and of Judah to possess my land.</a:t>
            </a:r>
          </a:p>
          <a:p>
            <a:r>
              <a:rPr lang="en-US" sz="1200" kern="1200" dirty="0">
                <a:solidFill>
                  <a:schemeClr val="tx1"/>
                </a:solidFill>
                <a:effectLst/>
                <a:latin typeface="+mn-lt"/>
                <a:ea typeface="+mn-ea"/>
                <a:cs typeface="+mn-cs"/>
              </a:rPr>
              <a:t>Those I choose will inherit it,</a:t>
            </a:r>
          </a:p>
          <a:p>
            <a:r>
              <a:rPr lang="en-US" sz="1200" kern="1200" dirty="0">
                <a:solidFill>
                  <a:schemeClr val="tx1"/>
                </a:solidFill>
                <a:effectLst/>
                <a:latin typeface="+mn-lt"/>
                <a:ea typeface="+mn-ea"/>
                <a:cs typeface="+mn-cs"/>
              </a:rPr>
              <a:t>and my servants will live there.</a:t>
            </a:r>
          </a:p>
          <a:p>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The plain of Sharon will again be filled with flocks</a:t>
            </a:r>
          </a:p>
          <a:p>
            <a:r>
              <a:rPr lang="en-US" sz="1200" kern="1200" dirty="0">
                <a:solidFill>
                  <a:schemeClr val="tx1"/>
                </a:solidFill>
                <a:effectLst/>
                <a:latin typeface="+mn-lt"/>
                <a:ea typeface="+mn-ea"/>
                <a:cs typeface="+mn-cs"/>
              </a:rPr>
              <a:t>for my people who have searched for me,</a:t>
            </a:r>
          </a:p>
          <a:p>
            <a:r>
              <a:rPr lang="en-US" sz="1200" kern="1200" dirty="0">
                <a:solidFill>
                  <a:schemeClr val="tx1"/>
                </a:solidFill>
                <a:effectLst/>
                <a:latin typeface="+mn-lt"/>
                <a:ea typeface="+mn-ea"/>
                <a:cs typeface="+mn-cs"/>
              </a:rPr>
              <a:t>and the valley of Achor will be a place to pasture herds.</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65:11</a:t>
            </a:r>
            <a:r>
              <a:rPr lang="en-US" sz="1200" kern="1200" dirty="0">
                <a:solidFill>
                  <a:schemeClr val="tx1"/>
                </a:solidFill>
                <a:effectLst/>
                <a:latin typeface="+mn-lt"/>
                <a:ea typeface="+mn-ea"/>
                <a:cs typeface="+mn-cs"/>
              </a:rPr>
              <a:t>    “But because the rest of you have forsaken the LORD</a:t>
            </a:r>
          </a:p>
          <a:p>
            <a:r>
              <a:rPr lang="en-US" sz="1200" kern="1200" dirty="0">
                <a:solidFill>
                  <a:schemeClr val="tx1"/>
                </a:solidFill>
                <a:effectLst/>
                <a:latin typeface="+mn-lt"/>
                <a:ea typeface="+mn-ea"/>
                <a:cs typeface="+mn-cs"/>
              </a:rPr>
              <a:t>and have forgotten his Temple,</a:t>
            </a:r>
          </a:p>
          <a:p>
            <a:r>
              <a:rPr lang="en-US" sz="1200" kern="1200" dirty="0">
                <a:solidFill>
                  <a:schemeClr val="tx1"/>
                </a:solidFill>
                <a:effectLst/>
                <a:latin typeface="+mn-lt"/>
                <a:ea typeface="+mn-ea"/>
                <a:cs typeface="+mn-cs"/>
              </a:rPr>
              <a:t>and because you have prepared feasts to honor the god of Fate</a:t>
            </a:r>
          </a:p>
          <a:p>
            <a:r>
              <a:rPr lang="en-US" sz="1200" kern="1200" dirty="0">
                <a:solidFill>
                  <a:schemeClr val="tx1"/>
                </a:solidFill>
                <a:effectLst/>
                <a:latin typeface="+mn-lt"/>
                <a:ea typeface="+mn-ea"/>
                <a:cs typeface="+mn-cs"/>
              </a:rPr>
              <a:t>and have offered mixed wine to the god of Destiny,</a:t>
            </a:r>
          </a:p>
          <a:p>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now I will ‘destine’ you for the sword.</a:t>
            </a:r>
          </a:p>
          <a:p>
            <a:r>
              <a:rPr lang="en-US" sz="1200" kern="1200" dirty="0">
                <a:solidFill>
                  <a:schemeClr val="tx1"/>
                </a:solidFill>
                <a:effectLst/>
                <a:latin typeface="+mn-lt"/>
                <a:ea typeface="+mn-ea"/>
                <a:cs typeface="+mn-cs"/>
              </a:rPr>
              <a:t>All of you will bow down before the executioner.</a:t>
            </a:r>
          </a:p>
          <a:p>
            <a:r>
              <a:rPr lang="en-US" sz="1200" kern="1200" dirty="0">
                <a:solidFill>
                  <a:schemeClr val="tx1"/>
                </a:solidFill>
                <a:effectLst/>
                <a:latin typeface="+mn-lt"/>
                <a:ea typeface="+mn-ea"/>
                <a:cs typeface="+mn-cs"/>
              </a:rPr>
              <a:t>For when I called, you did not answer.</a:t>
            </a:r>
          </a:p>
          <a:p>
            <a:r>
              <a:rPr lang="en-US" sz="1200" kern="1200" dirty="0">
                <a:solidFill>
                  <a:schemeClr val="tx1"/>
                </a:solidFill>
                <a:effectLst/>
                <a:latin typeface="+mn-lt"/>
                <a:ea typeface="+mn-ea"/>
                <a:cs typeface="+mn-cs"/>
              </a:rPr>
              <a:t>When I spoke, you did not listen.</a:t>
            </a:r>
          </a:p>
          <a:p>
            <a:r>
              <a:rPr lang="en-US" sz="1200" kern="1200" dirty="0">
                <a:solidFill>
                  <a:schemeClr val="tx1"/>
                </a:solidFill>
                <a:effectLst/>
                <a:latin typeface="+mn-lt"/>
                <a:ea typeface="+mn-ea"/>
                <a:cs typeface="+mn-cs"/>
              </a:rPr>
              <a:t>You deliberately sinned—before my very eyes—</a:t>
            </a:r>
          </a:p>
          <a:p>
            <a:r>
              <a:rPr lang="en-US" sz="1200" kern="1200" dirty="0">
                <a:solidFill>
                  <a:schemeClr val="tx1"/>
                </a:solidFill>
                <a:effectLst/>
                <a:latin typeface="+mn-lt"/>
                <a:ea typeface="+mn-ea"/>
                <a:cs typeface="+mn-cs"/>
              </a:rPr>
              <a:t>and chose to do what you know I despise.”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65:13</a:t>
            </a:r>
            <a:r>
              <a:rPr lang="en-US" sz="1200" kern="1200" dirty="0">
                <a:solidFill>
                  <a:schemeClr val="tx1"/>
                </a:solidFill>
                <a:effectLst/>
                <a:latin typeface="+mn-lt"/>
                <a:ea typeface="+mn-ea"/>
                <a:cs typeface="+mn-cs"/>
              </a:rPr>
              <a:t>    Therefore, this is what the Sovereign LORD says:</a:t>
            </a:r>
          </a:p>
          <a:p>
            <a:r>
              <a:rPr lang="en-US" sz="1200" kern="1200" dirty="0">
                <a:solidFill>
                  <a:schemeClr val="tx1"/>
                </a:solidFill>
                <a:effectLst/>
                <a:latin typeface="+mn-lt"/>
                <a:ea typeface="+mn-ea"/>
                <a:cs typeface="+mn-cs"/>
              </a:rPr>
              <a:t>“My servants will eat,</a:t>
            </a:r>
          </a:p>
          <a:p>
            <a:r>
              <a:rPr lang="en-US" sz="1200" kern="1200" dirty="0">
                <a:solidFill>
                  <a:schemeClr val="tx1"/>
                </a:solidFill>
                <a:effectLst/>
                <a:latin typeface="+mn-lt"/>
                <a:ea typeface="+mn-ea"/>
                <a:cs typeface="+mn-cs"/>
              </a:rPr>
              <a:t>but you will starve.</a:t>
            </a:r>
          </a:p>
          <a:p>
            <a:r>
              <a:rPr lang="en-US" sz="1200" kern="1200" dirty="0">
                <a:solidFill>
                  <a:schemeClr val="tx1"/>
                </a:solidFill>
                <a:effectLst/>
                <a:latin typeface="+mn-lt"/>
                <a:ea typeface="+mn-ea"/>
                <a:cs typeface="+mn-cs"/>
              </a:rPr>
              <a:t>My servants will drink,</a:t>
            </a:r>
          </a:p>
          <a:p>
            <a:r>
              <a:rPr lang="en-US" sz="1200" kern="1200" dirty="0">
                <a:solidFill>
                  <a:schemeClr val="tx1"/>
                </a:solidFill>
                <a:effectLst/>
                <a:latin typeface="+mn-lt"/>
                <a:ea typeface="+mn-ea"/>
                <a:cs typeface="+mn-cs"/>
              </a:rPr>
              <a:t>but you will be thirsty.</a:t>
            </a:r>
          </a:p>
          <a:p>
            <a:r>
              <a:rPr lang="en-US" sz="1200" kern="1200" dirty="0">
                <a:solidFill>
                  <a:schemeClr val="tx1"/>
                </a:solidFill>
                <a:effectLst/>
                <a:latin typeface="+mn-lt"/>
                <a:ea typeface="+mn-ea"/>
                <a:cs typeface="+mn-cs"/>
              </a:rPr>
              <a:t>My servants will rejoice,</a:t>
            </a:r>
          </a:p>
          <a:p>
            <a:r>
              <a:rPr lang="en-US" sz="1200" kern="1200" dirty="0">
                <a:solidFill>
                  <a:schemeClr val="tx1"/>
                </a:solidFill>
                <a:effectLst/>
                <a:latin typeface="+mn-lt"/>
                <a:ea typeface="+mn-ea"/>
                <a:cs typeface="+mn-cs"/>
              </a:rPr>
              <a:t>but you will be sad and ashamed.</a:t>
            </a:r>
          </a:p>
          <a:p>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My servants will sing for joy,</a:t>
            </a:r>
          </a:p>
          <a:p>
            <a:r>
              <a:rPr lang="en-US" sz="1200" kern="1200" dirty="0">
                <a:solidFill>
                  <a:schemeClr val="tx1"/>
                </a:solidFill>
                <a:effectLst/>
                <a:latin typeface="+mn-lt"/>
                <a:ea typeface="+mn-ea"/>
                <a:cs typeface="+mn-cs"/>
              </a:rPr>
              <a:t>but you will cry in sorrow and despair.</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Your name will be a curse word among my people,</a:t>
            </a:r>
          </a:p>
          <a:p>
            <a:r>
              <a:rPr lang="en-US" sz="1200" kern="1200" dirty="0">
                <a:solidFill>
                  <a:schemeClr val="tx1"/>
                </a:solidFill>
                <a:effectLst/>
                <a:latin typeface="+mn-lt"/>
                <a:ea typeface="+mn-ea"/>
                <a:cs typeface="+mn-cs"/>
              </a:rPr>
              <a:t>for the Sovereign LORD will destroy you</a:t>
            </a:r>
          </a:p>
          <a:p>
            <a:r>
              <a:rPr lang="en-US" sz="1200" kern="1200" dirty="0">
                <a:solidFill>
                  <a:schemeClr val="tx1"/>
                </a:solidFill>
                <a:effectLst/>
                <a:latin typeface="+mn-lt"/>
                <a:ea typeface="+mn-ea"/>
                <a:cs typeface="+mn-cs"/>
              </a:rPr>
              <a:t>and will call his true servants by another name.</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All who invoke a blessing or take an oath</a:t>
            </a:r>
          </a:p>
          <a:p>
            <a:r>
              <a:rPr lang="en-US" sz="1200" kern="1200" dirty="0">
                <a:solidFill>
                  <a:schemeClr val="tx1"/>
                </a:solidFill>
                <a:effectLst/>
                <a:latin typeface="+mn-lt"/>
                <a:ea typeface="+mn-ea"/>
                <a:cs typeface="+mn-cs"/>
              </a:rPr>
              <a:t>will do so by the God of truth.</a:t>
            </a:r>
          </a:p>
          <a:p>
            <a:r>
              <a:rPr lang="en-US" sz="1200" kern="1200" dirty="0">
                <a:solidFill>
                  <a:schemeClr val="tx1"/>
                </a:solidFill>
                <a:effectLst/>
                <a:latin typeface="+mn-lt"/>
                <a:ea typeface="+mn-ea"/>
                <a:cs typeface="+mn-cs"/>
              </a:rPr>
              <a:t>For I will put aside my anger</a:t>
            </a:r>
          </a:p>
          <a:p>
            <a:r>
              <a:rPr lang="en-US" sz="1200" kern="1200" dirty="0">
                <a:solidFill>
                  <a:schemeClr val="tx1"/>
                </a:solidFill>
                <a:effectLst/>
                <a:latin typeface="+mn-lt"/>
                <a:ea typeface="+mn-ea"/>
                <a:cs typeface="+mn-cs"/>
              </a:rPr>
              <a:t>and forget the evil of earlier days.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65:17</a:t>
            </a:r>
            <a:r>
              <a:rPr lang="en-US" sz="1200" kern="1200" dirty="0">
                <a:solidFill>
                  <a:schemeClr val="tx1"/>
                </a:solidFill>
                <a:effectLst/>
                <a:latin typeface="+mn-lt"/>
                <a:ea typeface="+mn-ea"/>
                <a:cs typeface="+mn-cs"/>
              </a:rPr>
              <a:t>    “Look! I am creating new heavens and a new earth,</a:t>
            </a:r>
          </a:p>
          <a:p>
            <a:r>
              <a:rPr lang="en-US" sz="1200" kern="1200" dirty="0">
                <a:solidFill>
                  <a:schemeClr val="tx1"/>
                </a:solidFill>
                <a:effectLst/>
                <a:latin typeface="+mn-lt"/>
                <a:ea typeface="+mn-ea"/>
                <a:cs typeface="+mn-cs"/>
              </a:rPr>
              <a:t>and no one will even think about the old ones anymore.</a:t>
            </a:r>
          </a:p>
          <a:p>
            <a:r>
              <a:rPr lang="en-US" sz="1200" b="1" kern="1200" baseline="30000" dirty="0">
                <a:solidFill>
                  <a:schemeClr val="tx1"/>
                </a:solidFill>
                <a:effectLst/>
                <a:latin typeface="+mn-lt"/>
                <a:ea typeface="+mn-ea"/>
                <a:cs typeface="+mn-cs"/>
              </a:rPr>
              <a:t>18</a:t>
            </a:r>
            <a:r>
              <a:rPr lang="en-US" sz="1200" kern="1200" dirty="0">
                <a:solidFill>
                  <a:schemeClr val="tx1"/>
                </a:solidFill>
                <a:effectLst/>
                <a:latin typeface="+mn-lt"/>
                <a:ea typeface="+mn-ea"/>
                <a:cs typeface="+mn-cs"/>
              </a:rPr>
              <a:t> Be glad; rejoice forever in my creation!</a:t>
            </a:r>
          </a:p>
          <a:p>
            <a:r>
              <a:rPr lang="en-US" sz="1200" kern="1200" dirty="0">
                <a:solidFill>
                  <a:schemeClr val="tx1"/>
                </a:solidFill>
                <a:effectLst/>
                <a:latin typeface="+mn-lt"/>
                <a:ea typeface="+mn-ea"/>
                <a:cs typeface="+mn-cs"/>
              </a:rPr>
              <a:t>And look! I will create Jerusalem as a place of happiness.</a:t>
            </a:r>
          </a:p>
          <a:p>
            <a:r>
              <a:rPr lang="en-US" sz="1200" kern="1200" dirty="0">
                <a:solidFill>
                  <a:schemeClr val="tx1"/>
                </a:solidFill>
                <a:effectLst/>
                <a:latin typeface="+mn-lt"/>
                <a:ea typeface="+mn-ea"/>
                <a:cs typeface="+mn-cs"/>
              </a:rPr>
              <a:t>Her people will be a source of joy.</a:t>
            </a:r>
          </a:p>
          <a:p>
            <a:r>
              <a:rPr lang="en-US" sz="1200" b="1" kern="1200" baseline="30000" dirty="0">
                <a:solidFill>
                  <a:schemeClr val="tx1"/>
                </a:solidFill>
                <a:effectLst/>
                <a:latin typeface="+mn-lt"/>
                <a:ea typeface="+mn-ea"/>
                <a:cs typeface="+mn-cs"/>
              </a:rPr>
              <a:t>19</a:t>
            </a:r>
            <a:r>
              <a:rPr lang="en-US" sz="1200" kern="1200" dirty="0">
                <a:solidFill>
                  <a:schemeClr val="tx1"/>
                </a:solidFill>
                <a:effectLst/>
                <a:latin typeface="+mn-lt"/>
                <a:ea typeface="+mn-ea"/>
                <a:cs typeface="+mn-cs"/>
              </a:rPr>
              <a:t> I will rejoice over Jerusalem</a:t>
            </a:r>
          </a:p>
          <a:p>
            <a:r>
              <a:rPr lang="en-US" sz="1200" kern="1200" dirty="0">
                <a:solidFill>
                  <a:schemeClr val="tx1"/>
                </a:solidFill>
                <a:effectLst/>
                <a:latin typeface="+mn-lt"/>
                <a:ea typeface="+mn-ea"/>
                <a:cs typeface="+mn-cs"/>
              </a:rPr>
              <a:t>and delight in my people.</a:t>
            </a:r>
          </a:p>
          <a:p>
            <a:r>
              <a:rPr lang="en-US" sz="1200" kern="1200" dirty="0">
                <a:solidFill>
                  <a:schemeClr val="tx1"/>
                </a:solidFill>
                <a:effectLst/>
                <a:latin typeface="+mn-lt"/>
                <a:ea typeface="+mn-ea"/>
                <a:cs typeface="+mn-cs"/>
              </a:rPr>
              <a:t>And the sound of weeping and crying</a:t>
            </a:r>
          </a:p>
          <a:p>
            <a:r>
              <a:rPr lang="en-US" sz="1200" kern="1200" dirty="0">
                <a:solidFill>
                  <a:schemeClr val="tx1"/>
                </a:solidFill>
                <a:effectLst/>
                <a:latin typeface="+mn-lt"/>
                <a:ea typeface="+mn-ea"/>
                <a:cs typeface="+mn-cs"/>
              </a:rPr>
              <a:t>will be heard in it no more.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65:20</a:t>
            </a:r>
            <a:r>
              <a:rPr lang="en-US" sz="1200" kern="1200" dirty="0">
                <a:solidFill>
                  <a:schemeClr val="tx1"/>
                </a:solidFill>
                <a:effectLst/>
                <a:latin typeface="+mn-lt"/>
                <a:ea typeface="+mn-ea"/>
                <a:cs typeface="+mn-cs"/>
              </a:rPr>
              <a:t>    “No longer will babies die when only a few days old.</a:t>
            </a:r>
          </a:p>
          <a:p>
            <a:r>
              <a:rPr lang="en-US" sz="1200" kern="1200" dirty="0">
                <a:solidFill>
                  <a:schemeClr val="tx1"/>
                </a:solidFill>
                <a:effectLst/>
                <a:latin typeface="+mn-lt"/>
                <a:ea typeface="+mn-ea"/>
                <a:cs typeface="+mn-cs"/>
              </a:rPr>
              <a:t>No longer will adults die before they have lived a full life.</a:t>
            </a:r>
          </a:p>
          <a:p>
            <a:r>
              <a:rPr lang="en-US" sz="1200" kern="1200" dirty="0">
                <a:solidFill>
                  <a:schemeClr val="tx1"/>
                </a:solidFill>
                <a:effectLst/>
                <a:latin typeface="+mn-lt"/>
                <a:ea typeface="+mn-ea"/>
                <a:cs typeface="+mn-cs"/>
              </a:rPr>
              <a:t>No longer will people be considered old at one hundred!</a:t>
            </a:r>
          </a:p>
          <a:p>
            <a:r>
              <a:rPr lang="en-US" sz="1200" kern="1200" dirty="0">
                <a:solidFill>
                  <a:schemeClr val="tx1"/>
                </a:solidFill>
                <a:effectLst/>
                <a:latin typeface="+mn-lt"/>
                <a:ea typeface="+mn-ea"/>
                <a:cs typeface="+mn-cs"/>
              </a:rPr>
              <a:t>Only the cursed will die that young!</a:t>
            </a:r>
          </a:p>
          <a:p>
            <a:r>
              <a:rPr lang="en-US" sz="1200" b="1" kern="1200" baseline="30000" dirty="0">
                <a:solidFill>
                  <a:schemeClr val="tx1"/>
                </a:solidFill>
                <a:effectLst/>
                <a:latin typeface="+mn-lt"/>
                <a:ea typeface="+mn-ea"/>
                <a:cs typeface="+mn-cs"/>
              </a:rPr>
              <a:t>21</a:t>
            </a:r>
            <a:r>
              <a:rPr lang="en-US" sz="1200" kern="1200" dirty="0">
                <a:solidFill>
                  <a:schemeClr val="tx1"/>
                </a:solidFill>
                <a:effectLst/>
                <a:latin typeface="+mn-lt"/>
                <a:ea typeface="+mn-ea"/>
                <a:cs typeface="+mn-cs"/>
              </a:rPr>
              <a:t> In those days people will live in the houses they build</a:t>
            </a:r>
          </a:p>
          <a:p>
            <a:r>
              <a:rPr lang="en-US" sz="1200" kern="1200" dirty="0">
                <a:solidFill>
                  <a:schemeClr val="tx1"/>
                </a:solidFill>
                <a:effectLst/>
                <a:latin typeface="+mn-lt"/>
                <a:ea typeface="+mn-ea"/>
                <a:cs typeface="+mn-cs"/>
              </a:rPr>
              <a:t>and eat the fruit of their own vineyards.</a:t>
            </a:r>
          </a:p>
          <a:p>
            <a:r>
              <a:rPr lang="en-US" sz="1200" b="1" kern="1200" baseline="30000" dirty="0">
                <a:solidFill>
                  <a:schemeClr val="tx1"/>
                </a:solidFill>
                <a:effectLst/>
                <a:latin typeface="+mn-lt"/>
                <a:ea typeface="+mn-ea"/>
                <a:cs typeface="+mn-cs"/>
              </a:rPr>
              <a:t>22</a:t>
            </a:r>
            <a:r>
              <a:rPr lang="en-US" sz="1200" kern="1200" dirty="0">
                <a:solidFill>
                  <a:schemeClr val="tx1"/>
                </a:solidFill>
                <a:effectLst/>
                <a:latin typeface="+mn-lt"/>
                <a:ea typeface="+mn-ea"/>
                <a:cs typeface="+mn-cs"/>
              </a:rPr>
              <a:t> Unlike the past, invaders will not take their houses</a:t>
            </a:r>
          </a:p>
          <a:p>
            <a:r>
              <a:rPr lang="en-US" sz="1200" kern="1200" dirty="0">
                <a:solidFill>
                  <a:schemeClr val="tx1"/>
                </a:solidFill>
                <a:effectLst/>
                <a:latin typeface="+mn-lt"/>
                <a:ea typeface="+mn-ea"/>
                <a:cs typeface="+mn-cs"/>
              </a:rPr>
              <a:t>and confiscate their vineyards.</a:t>
            </a:r>
          </a:p>
          <a:p>
            <a:r>
              <a:rPr lang="en-US" sz="1200" kern="1200" dirty="0">
                <a:solidFill>
                  <a:schemeClr val="tx1"/>
                </a:solidFill>
                <a:effectLst/>
                <a:latin typeface="+mn-lt"/>
                <a:ea typeface="+mn-ea"/>
                <a:cs typeface="+mn-cs"/>
              </a:rPr>
              <a:t>For my people will live as long as trees,</a:t>
            </a:r>
          </a:p>
          <a:p>
            <a:r>
              <a:rPr lang="en-US" sz="1200" kern="1200" dirty="0">
                <a:solidFill>
                  <a:schemeClr val="tx1"/>
                </a:solidFill>
                <a:effectLst/>
                <a:latin typeface="+mn-lt"/>
                <a:ea typeface="+mn-ea"/>
                <a:cs typeface="+mn-cs"/>
              </a:rPr>
              <a:t>and my chosen ones will have time to enjoy their hard-won gains.</a:t>
            </a:r>
          </a:p>
          <a:p>
            <a:r>
              <a:rPr lang="en-US" sz="1200" b="1" kern="1200" baseline="30000" dirty="0">
                <a:solidFill>
                  <a:schemeClr val="tx1"/>
                </a:solidFill>
                <a:effectLst/>
                <a:latin typeface="+mn-lt"/>
                <a:ea typeface="+mn-ea"/>
                <a:cs typeface="+mn-cs"/>
              </a:rPr>
              <a:t>23</a:t>
            </a:r>
            <a:r>
              <a:rPr lang="en-US" sz="1200" kern="1200" dirty="0">
                <a:solidFill>
                  <a:schemeClr val="tx1"/>
                </a:solidFill>
                <a:effectLst/>
                <a:latin typeface="+mn-lt"/>
                <a:ea typeface="+mn-ea"/>
                <a:cs typeface="+mn-cs"/>
              </a:rPr>
              <a:t> They will not work in vain,</a:t>
            </a:r>
          </a:p>
          <a:p>
            <a:r>
              <a:rPr lang="en-US" sz="1200" kern="1200" dirty="0">
                <a:solidFill>
                  <a:schemeClr val="tx1"/>
                </a:solidFill>
                <a:effectLst/>
                <a:latin typeface="+mn-lt"/>
                <a:ea typeface="+mn-ea"/>
                <a:cs typeface="+mn-cs"/>
              </a:rPr>
              <a:t>and their children will not be doomed to misfortune.</a:t>
            </a:r>
          </a:p>
          <a:p>
            <a:r>
              <a:rPr lang="en-US" sz="1200" kern="1200" dirty="0">
                <a:solidFill>
                  <a:schemeClr val="tx1"/>
                </a:solidFill>
                <a:effectLst/>
                <a:latin typeface="+mn-lt"/>
                <a:ea typeface="+mn-ea"/>
                <a:cs typeface="+mn-cs"/>
              </a:rPr>
              <a:t>For they are people blessed by the LORD,</a:t>
            </a:r>
          </a:p>
          <a:p>
            <a:r>
              <a:rPr lang="en-US" sz="1200" kern="1200" dirty="0">
                <a:solidFill>
                  <a:schemeClr val="tx1"/>
                </a:solidFill>
                <a:effectLst/>
                <a:latin typeface="+mn-lt"/>
                <a:ea typeface="+mn-ea"/>
                <a:cs typeface="+mn-cs"/>
              </a:rPr>
              <a:t>and their children, too, will be blessed.</a:t>
            </a:r>
          </a:p>
          <a:p>
            <a:r>
              <a:rPr lang="en-US" sz="1200" b="1" kern="1200" baseline="30000" dirty="0">
                <a:solidFill>
                  <a:schemeClr val="tx1"/>
                </a:solidFill>
                <a:effectLst/>
                <a:latin typeface="+mn-lt"/>
                <a:ea typeface="+mn-ea"/>
                <a:cs typeface="+mn-cs"/>
              </a:rPr>
              <a:t>24</a:t>
            </a:r>
            <a:r>
              <a:rPr lang="en-US" sz="1200" kern="1200" dirty="0">
                <a:solidFill>
                  <a:schemeClr val="tx1"/>
                </a:solidFill>
                <a:effectLst/>
                <a:latin typeface="+mn-lt"/>
                <a:ea typeface="+mn-ea"/>
                <a:cs typeface="+mn-cs"/>
              </a:rPr>
              <a:t> I will answer them before they even call to me.</a:t>
            </a:r>
          </a:p>
          <a:p>
            <a:r>
              <a:rPr lang="en-US" sz="1200" kern="1200" dirty="0">
                <a:solidFill>
                  <a:schemeClr val="tx1"/>
                </a:solidFill>
                <a:effectLst/>
                <a:latin typeface="+mn-lt"/>
                <a:ea typeface="+mn-ea"/>
                <a:cs typeface="+mn-cs"/>
              </a:rPr>
              <a:t>While they are still talking about their needs,</a:t>
            </a:r>
          </a:p>
          <a:p>
            <a:r>
              <a:rPr lang="en-US" sz="1200" kern="1200" dirty="0">
                <a:solidFill>
                  <a:schemeClr val="tx1"/>
                </a:solidFill>
                <a:effectLst/>
                <a:latin typeface="+mn-lt"/>
                <a:ea typeface="+mn-ea"/>
                <a:cs typeface="+mn-cs"/>
              </a:rPr>
              <a:t>I will go ahead and answer their prayers!</a:t>
            </a:r>
          </a:p>
          <a:p>
            <a:r>
              <a:rPr lang="en-US" sz="1200" b="1" kern="1200" baseline="30000" dirty="0">
                <a:solidFill>
                  <a:schemeClr val="tx1"/>
                </a:solidFill>
                <a:effectLst/>
                <a:latin typeface="+mn-lt"/>
                <a:ea typeface="+mn-ea"/>
                <a:cs typeface="+mn-cs"/>
              </a:rPr>
              <a:t>25</a:t>
            </a:r>
            <a:r>
              <a:rPr lang="en-US" sz="1200" kern="1200" dirty="0">
                <a:solidFill>
                  <a:schemeClr val="tx1"/>
                </a:solidFill>
                <a:effectLst/>
                <a:latin typeface="+mn-lt"/>
                <a:ea typeface="+mn-ea"/>
                <a:cs typeface="+mn-cs"/>
              </a:rPr>
              <a:t> The wolf and the lamb will feed together.</a:t>
            </a:r>
          </a:p>
          <a:p>
            <a:r>
              <a:rPr lang="en-US" sz="1200" kern="1200" dirty="0">
                <a:solidFill>
                  <a:schemeClr val="tx1"/>
                </a:solidFill>
                <a:effectLst/>
                <a:latin typeface="+mn-lt"/>
                <a:ea typeface="+mn-ea"/>
                <a:cs typeface="+mn-cs"/>
              </a:rPr>
              <a:t>The lion will eat hay like a cow.</a:t>
            </a:r>
          </a:p>
          <a:p>
            <a:r>
              <a:rPr lang="en-US" sz="1200" kern="1200" dirty="0">
                <a:solidFill>
                  <a:schemeClr val="tx1"/>
                </a:solidFill>
                <a:effectLst/>
                <a:latin typeface="+mn-lt"/>
                <a:ea typeface="+mn-ea"/>
                <a:cs typeface="+mn-cs"/>
              </a:rPr>
              <a:t>But the snakes will eat dust.</a:t>
            </a:r>
          </a:p>
          <a:p>
            <a:r>
              <a:rPr lang="en-US" sz="1200" kern="1200" dirty="0">
                <a:solidFill>
                  <a:schemeClr val="tx1"/>
                </a:solidFill>
                <a:effectLst/>
                <a:latin typeface="+mn-lt"/>
                <a:ea typeface="+mn-ea"/>
                <a:cs typeface="+mn-cs"/>
              </a:rPr>
              <a:t>In those days no one will be hurt or destroyed on my holy mountain.</a:t>
            </a:r>
          </a:p>
          <a:p>
            <a:r>
              <a:rPr lang="en-US" sz="1200" kern="1200" dirty="0">
                <a:solidFill>
                  <a:schemeClr val="tx1"/>
                </a:solidFill>
                <a:effectLst/>
                <a:latin typeface="+mn-lt"/>
                <a:ea typeface="+mn-ea"/>
                <a:cs typeface="+mn-cs"/>
              </a:rPr>
              <a:t>I, the LORD, have spoken!”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a:t>
            </a:r>
            <a:r>
              <a:rPr lang="en-US" sz="1200" kern="1200" dirty="0">
                <a:solidFill>
                  <a:schemeClr val="tx1"/>
                </a:solidFill>
                <a:effectLst/>
                <a:latin typeface="+mn-lt"/>
                <a:ea typeface="+mn-ea"/>
                <a:cs typeface="+mn-cs"/>
              </a:rPr>
              <a:t>    This is what the LORD says:</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“Heaven is my throne,</a:t>
            </a:r>
          </a:p>
          <a:p>
            <a:r>
              <a:rPr lang="en-US" sz="1200" kern="1200" dirty="0">
                <a:solidFill>
                  <a:schemeClr val="tx1"/>
                </a:solidFill>
                <a:effectLst/>
                <a:latin typeface="+mn-lt"/>
                <a:ea typeface="+mn-ea"/>
                <a:cs typeface="+mn-cs"/>
              </a:rPr>
              <a:t>and the earth is my footstool.</a:t>
            </a:r>
          </a:p>
          <a:p>
            <a:r>
              <a:rPr lang="en-US" sz="1200" kern="1200" dirty="0">
                <a:solidFill>
                  <a:schemeClr val="tx1"/>
                </a:solidFill>
                <a:effectLst/>
                <a:latin typeface="+mn-lt"/>
                <a:ea typeface="+mn-ea"/>
                <a:cs typeface="+mn-cs"/>
              </a:rPr>
              <a:t>Could you build me a temple as good as that?</a:t>
            </a:r>
          </a:p>
          <a:p>
            <a:r>
              <a:rPr lang="en-US" sz="1200" kern="1200" dirty="0">
                <a:solidFill>
                  <a:schemeClr val="tx1"/>
                </a:solidFill>
                <a:effectLst/>
                <a:latin typeface="+mn-lt"/>
                <a:ea typeface="+mn-ea"/>
                <a:cs typeface="+mn-cs"/>
              </a:rPr>
              <a:t>Could you build me such a resting place?</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My hands have made both heaven and earth;</a:t>
            </a:r>
          </a:p>
          <a:p>
            <a:r>
              <a:rPr lang="en-US" sz="1200" kern="1200" dirty="0">
                <a:solidFill>
                  <a:schemeClr val="tx1"/>
                </a:solidFill>
                <a:effectLst/>
                <a:latin typeface="+mn-lt"/>
                <a:ea typeface="+mn-ea"/>
                <a:cs typeface="+mn-cs"/>
              </a:rPr>
              <a:t>they and everything in them are mine.</a:t>
            </a:r>
          </a:p>
          <a:p>
            <a:r>
              <a:rPr lang="en-US" sz="1200" kern="1200" dirty="0">
                <a:solidFill>
                  <a:schemeClr val="tx1"/>
                </a:solidFill>
                <a:effectLst/>
                <a:latin typeface="+mn-lt"/>
                <a:ea typeface="+mn-ea"/>
                <a:cs typeface="+mn-cs"/>
              </a:rPr>
              <a:t>I, the LORD, have spoken!</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“I will bless those who have humble and contrite hearts,</a:t>
            </a:r>
          </a:p>
          <a:p>
            <a:r>
              <a:rPr lang="en-US" sz="1200" kern="1200" dirty="0">
                <a:solidFill>
                  <a:schemeClr val="tx1"/>
                </a:solidFill>
                <a:effectLst/>
                <a:latin typeface="+mn-lt"/>
                <a:ea typeface="+mn-ea"/>
                <a:cs typeface="+mn-cs"/>
              </a:rPr>
              <a:t>who tremble at my word.</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But those who choose their own ways—</a:t>
            </a:r>
          </a:p>
          <a:p>
            <a:r>
              <a:rPr lang="en-US" sz="1200" kern="1200" dirty="0">
                <a:solidFill>
                  <a:schemeClr val="tx1"/>
                </a:solidFill>
                <a:effectLst/>
                <a:latin typeface="+mn-lt"/>
                <a:ea typeface="+mn-ea"/>
                <a:cs typeface="+mn-cs"/>
              </a:rPr>
              <a:t>delighting in their detestable sins—</a:t>
            </a:r>
          </a:p>
          <a:p>
            <a:r>
              <a:rPr lang="en-US" sz="1200" kern="1200" dirty="0">
                <a:solidFill>
                  <a:schemeClr val="tx1"/>
                </a:solidFill>
                <a:effectLst/>
                <a:latin typeface="+mn-lt"/>
                <a:ea typeface="+mn-ea"/>
                <a:cs typeface="+mn-cs"/>
              </a:rPr>
              <a:t>will not have their offerings accepted.</a:t>
            </a:r>
          </a:p>
          <a:p>
            <a:r>
              <a:rPr lang="en-US" sz="1200" kern="1200" dirty="0">
                <a:solidFill>
                  <a:schemeClr val="tx1"/>
                </a:solidFill>
                <a:effectLst/>
                <a:latin typeface="+mn-lt"/>
                <a:ea typeface="+mn-ea"/>
                <a:cs typeface="+mn-cs"/>
              </a:rPr>
              <a:t>When such people sacrifice a bull,</a:t>
            </a:r>
          </a:p>
          <a:p>
            <a:r>
              <a:rPr lang="en-US" sz="1200" kern="1200" dirty="0">
                <a:solidFill>
                  <a:schemeClr val="tx1"/>
                </a:solidFill>
                <a:effectLst/>
                <a:latin typeface="+mn-lt"/>
                <a:ea typeface="+mn-ea"/>
                <a:cs typeface="+mn-cs"/>
              </a:rPr>
              <a:t>it is no more acceptable than a human sacrifice.</a:t>
            </a:r>
          </a:p>
          <a:p>
            <a:r>
              <a:rPr lang="en-US" sz="1200" kern="1200" dirty="0">
                <a:solidFill>
                  <a:schemeClr val="tx1"/>
                </a:solidFill>
                <a:effectLst/>
                <a:latin typeface="+mn-lt"/>
                <a:ea typeface="+mn-ea"/>
                <a:cs typeface="+mn-cs"/>
              </a:rPr>
              <a:t>When they sacrifice a lamb,</a:t>
            </a:r>
          </a:p>
          <a:p>
            <a:r>
              <a:rPr lang="en-US" sz="1200" kern="1200" dirty="0">
                <a:solidFill>
                  <a:schemeClr val="tx1"/>
                </a:solidFill>
                <a:effectLst/>
                <a:latin typeface="+mn-lt"/>
                <a:ea typeface="+mn-ea"/>
                <a:cs typeface="+mn-cs"/>
              </a:rPr>
              <a:t>it’s as though they had sacrificed a dog!</a:t>
            </a:r>
          </a:p>
          <a:p>
            <a:r>
              <a:rPr lang="en-US" sz="1200" kern="1200" dirty="0">
                <a:solidFill>
                  <a:schemeClr val="tx1"/>
                </a:solidFill>
                <a:effectLst/>
                <a:latin typeface="+mn-lt"/>
                <a:ea typeface="+mn-ea"/>
                <a:cs typeface="+mn-cs"/>
              </a:rPr>
              <a:t>When they bring an offering of grain,</a:t>
            </a:r>
          </a:p>
          <a:p>
            <a:r>
              <a:rPr lang="en-US" sz="1200" kern="1200" dirty="0">
                <a:solidFill>
                  <a:schemeClr val="tx1"/>
                </a:solidFill>
                <a:effectLst/>
                <a:latin typeface="+mn-lt"/>
                <a:ea typeface="+mn-ea"/>
                <a:cs typeface="+mn-cs"/>
              </a:rPr>
              <a:t>they might as well offer the blood of a pig.</a:t>
            </a:r>
          </a:p>
          <a:p>
            <a:r>
              <a:rPr lang="en-US" sz="1200" kern="1200" dirty="0">
                <a:solidFill>
                  <a:schemeClr val="tx1"/>
                </a:solidFill>
                <a:effectLst/>
                <a:latin typeface="+mn-lt"/>
                <a:ea typeface="+mn-ea"/>
                <a:cs typeface="+mn-cs"/>
              </a:rPr>
              <a:t>When they burn frankincense,</a:t>
            </a:r>
          </a:p>
          <a:p>
            <a:r>
              <a:rPr lang="en-US" sz="1200" kern="1200" dirty="0">
                <a:solidFill>
                  <a:schemeClr val="tx1"/>
                </a:solidFill>
                <a:effectLst/>
                <a:latin typeface="+mn-lt"/>
                <a:ea typeface="+mn-ea"/>
                <a:cs typeface="+mn-cs"/>
              </a:rPr>
              <a:t>it’s as if they had blessed an idol.</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I will send them great trouble—</a:t>
            </a:r>
          </a:p>
          <a:p>
            <a:r>
              <a:rPr lang="en-US" sz="1200" kern="1200" dirty="0">
                <a:solidFill>
                  <a:schemeClr val="tx1"/>
                </a:solidFill>
                <a:effectLst/>
                <a:latin typeface="+mn-lt"/>
                <a:ea typeface="+mn-ea"/>
                <a:cs typeface="+mn-cs"/>
              </a:rPr>
              <a:t>all the things they feared.</a:t>
            </a:r>
          </a:p>
          <a:p>
            <a:r>
              <a:rPr lang="en-US" sz="1200" kern="1200" dirty="0">
                <a:solidFill>
                  <a:schemeClr val="tx1"/>
                </a:solidFill>
                <a:effectLst/>
                <a:latin typeface="+mn-lt"/>
                <a:ea typeface="+mn-ea"/>
                <a:cs typeface="+mn-cs"/>
              </a:rPr>
              <a:t>For when I called, they did not answer.</a:t>
            </a:r>
          </a:p>
          <a:p>
            <a:r>
              <a:rPr lang="en-US" sz="1200" kern="1200" dirty="0">
                <a:solidFill>
                  <a:schemeClr val="tx1"/>
                </a:solidFill>
                <a:effectLst/>
                <a:latin typeface="+mn-lt"/>
                <a:ea typeface="+mn-ea"/>
                <a:cs typeface="+mn-cs"/>
              </a:rPr>
              <a:t>When I spoke, they did not listen.</a:t>
            </a:r>
          </a:p>
          <a:p>
            <a:r>
              <a:rPr lang="en-US" sz="1200" kern="1200" dirty="0">
                <a:solidFill>
                  <a:schemeClr val="tx1"/>
                </a:solidFill>
                <a:effectLst/>
                <a:latin typeface="+mn-lt"/>
                <a:ea typeface="+mn-ea"/>
                <a:cs typeface="+mn-cs"/>
              </a:rPr>
              <a:t>They deliberately sinned before my very eyes</a:t>
            </a:r>
          </a:p>
          <a:p>
            <a:r>
              <a:rPr lang="en-US" sz="1200" kern="1200" dirty="0">
                <a:solidFill>
                  <a:schemeClr val="tx1"/>
                </a:solidFill>
                <a:effectLst/>
                <a:latin typeface="+mn-lt"/>
                <a:ea typeface="+mn-ea"/>
                <a:cs typeface="+mn-cs"/>
              </a:rPr>
              <a:t>and chose to do what they know I despise.”</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66:5</a:t>
            </a:r>
            <a:r>
              <a:rPr lang="en-US" sz="1200" kern="1200" dirty="0">
                <a:solidFill>
                  <a:schemeClr val="tx1"/>
                </a:solidFill>
                <a:effectLst/>
                <a:latin typeface="+mn-lt"/>
                <a:ea typeface="+mn-ea"/>
                <a:cs typeface="+mn-cs"/>
              </a:rPr>
              <a:t>    Hear this message from the LORD,</a:t>
            </a:r>
          </a:p>
          <a:p>
            <a:r>
              <a:rPr lang="en-US" sz="1200" kern="1200" dirty="0">
                <a:solidFill>
                  <a:schemeClr val="tx1"/>
                </a:solidFill>
                <a:effectLst/>
                <a:latin typeface="+mn-lt"/>
                <a:ea typeface="+mn-ea"/>
                <a:cs typeface="+mn-cs"/>
              </a:rPr>
              <a:t>all you who tremble at his words:</a:t>
            </a:r>
          </a:p>
          <a:p>
            <a:r>
              <a:rPr lang="en-US" sz="1200" kern="1200" dirty="0">
                <a:solidFill>
                  <a:schemeClr val="tx1"/>
                </a:solidFill>
                <a:effectLst/>
                <a:latin typeface="+mn-lt"/>
                <a:ea typeface="+mn-ea"/>
                <a:cs typeface="+mn-cs"/>
              </a:rPr>
              <a:t>“Your own people hate you</a:t>
            </a:r>
          </a:p>
          <a:p>
            <a:r>
              <a:rPr lang="en-US" sz="1200" kern="1200" dirty="0">
                <a:solidFill>
                  <a:schemeClr val="tx1"/>
                </a:solidFill>
                <a:effectLst/>
                <a:latin typeface="+mn-lt"/>
                <a:ea typeface="+mn-ea"/>
                <a:cs typeface="+mn-cs"/>
              </a:rPr>
              <a:t>and throw you out for being loyal to my name.</a:t>
            </a:r>
          </a:p>
          <a:p>
            <a:r>
              <a:rPr lang="en-US" sz="1200" kern="1200" dirty="0">
                <a:solidFill>
                  <a:schemeClr val="tx1"/>
                </a:solidFill>
                <a:effectLst/>
                <a:latin typeface="+mn-lt"/>
                <a:ea typeface="+mn-ea"/>
                <a:cs typeface="+mn-cs"/>
              </a:rPr>
              <a:t>‘Let the LORD be honored!’ they scoff.</a:t>
            </a:r>
          </a:p>
          <a:p>
            <a:r>
              <a:rPr lang="en-US" sz="1200" kern="1200" dirty="0">
                <a:solidFill>
                  <a:schemeClr val="tx1"/>
                </a:solidFill>
                <a:effectLst/>
                <a:latin typeface="+mn-lt"/>
                <a:ea typeface="+mn-ea"/>
                <a:cs typeface="+mn-cs"/>
              </a:rPr>
              <a:t>‘Be joyful in him!’</a:t>
            </a:r>
          </a:p>
          <a:p>
            <a:r>
              <a:rPr lang="en-US" sz="1200" kern="1200" dirty="0">
                <a:solidFill>
                  <a:schemeClr val="tx1"/>
                </a:solidFill>
                <a:effectLst/>
                <a:latin typeface="+mn-lt"/>
                <a:ea typeface="+mn-ea"/>
                <a:cs typeface="+mn-cs"/>
              </a:rPr>
              <a:t>But they will be put to shame.</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What is all the commotion in the city?</a:t>
            </a:r>
          </a:p>
          <a:p>
            <a:r>
              <a:rPr lang="en-US" sz="1200" kern="1200" dirty="0">
                <a:solidFill>
                  <a:schemeClr val="tx1"/>
                </a:solidFill>
                <a:effectLst/>
                <a:latin typeface="+mn-lt"/>
                <a:ea typeface="+mn-ea"/>
                <a:cs typeface="+mn-cs"/>
              </a:rPr>
              <a:t>What is that terrible noise from the Temple?</a:t>
            </a:r>
          </a:p>
          <a:p>
            <a:r>
              <a:rPr lang="en-US" sz="1200" kern="1200" dirty="0">
                <a:solidFill>
                  <a:schemeClr val="tx1"/>
                </a:solidFill>
                <a:effectLst/>
                <a:latin typeface="+mn-lt"/>
                <a:ea typeface="+mn-ea"/>
                <a:cs typeface="+mn-cs"/>
              </a:rPr>
              <a:t>It is the voice of the LORD</a:t>
            </a:r>
          </a:p>
          <a:p>
            <a:r>
              <a:rPr lang="en-US" sz="1200" kern="1200" dirty="0">
                <a:solidFill>
                  <a:schemeClr val="tx1"/>
                </a:solidFill>
                <a:effectLst/>
                <a:latin typeface="+mn-lt"/>
                <a:ea typeface="+mn-ea"/>
                <a:cs typeface="+mn-cs"/>
              </a:rPr>
              <a:t>taking vengeance against his enemies.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66:7</a:t>
            </a:r>
            <a:r>
              <a:rPr lang="en-US" sz="1200" kern="1200" dirty="0">
                <a:solidFill>
                  <a:schemeClr val="tx1"/>
                </a:solidFill>
                <a:effectLst/>
                <a:latin typeface="+mn-lt"/>
                <a:ea typeface="+mn-ea"/>
                <a:cs typeface="+mn-cs"/>
              </a:rPr>
              <a:t>    “Before the birth pains even begin,</a:t>
            </a:r>
          </a:p>
          <a:p>
            <a:r>
              <a:rPr lang="en-US" sz="1200" kern="1200" dirty="0">
                <a:solidFill>
                  <a:schemeClr val="tx1"/>
                </a:solidFill>
                <a:effectLst/>
                <a:latin typeface="+mn-lt"/>
                <a:ea typeface="+mn-ea"/>
                <a:cs typeface="+mn-cs"/>
              </a:rPr>
              <a:t>Jerusalem gives birth to a son.</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Who has ever seen anything as strange as this?</a:t>
            </a:r>
          </a:p>
          <a:p>
            <a:r>
              <a:rPr lang="en-US" sz="1200" kern="1200" dirty="0">
                <a:solidFill>
                  <a:schemeClr val="tx1"/>
                </a:solidFill>
                <a:effectLst/>
                <a:latin typeface="+mn-lt"/>
                <a:ea typeface="+mn-ea"/>
                <a:cs typeface="+mn-cs"/>
              </a:rPr>
              <a:t>Who ever heard of such a thing?</a:t>
            </a:r>
          </a:p>
          <a:p>
            <a:r>
              <a:rPr lang="en-US" sz="1200" kern="1200" dirty="0">
                <a:solidFill>
                  <a:schemeClr val="tx1"/>
                </a:solidFill>
                <a:effectLst/>
                <a:latin typeface="+mn-lt"/>
                <a:ea typeface="+mn-ea"/>
                <a:cs typeface="+mn-cs"/>
              </a:rPr>
              <a:t>Has a nation ever been born in a single day?</a:t>
            </a:r>
          </a:p>
          <a:p>
            <a:r>
              <a:rPr lang="en-US" sz="1200" kern="1200" dirty="0">
                <a:solidFill>
                  <a:schemeClr val="tx1"/>
                </a:solidFill>
                <a:effectLst/>
                <a:latin typeface="+mn-lt"/>
                <a:ea typeface="+mn-ea"/>
                <a:cs typeface="+mn-cs"/>
              </a:rPr>
              <a:t>Has a country ever come forth in a mere moment?</a:t>
            </a:r>
          </a:p>
          <a:p>
            <a:r>
              <a:rPr lang="en-US" sz="1200" kern="1200" dirty="0">
                <a:solidFill>
                  <a:schemeClr val="tx1"/>
                </a:solidFill>
                <a:effectLst/>
                <a:latin typeface="+mn-lt"/>
                <a:ea typeface="+mn-ea"/>
                <a:cs typeface="+mn-cs"/>
              </a:rPr>
              <a:t>But by the time Jerusalem’s birth pains begin,</a:t>
            </a:r>
          </a:p>
          <a:p>
            <a:r>
              <a:rPr lang="en-US" sz="1200" kern="1200" dirty="0">
                <a:solidFill>
                  <a:schemeClr val="tx1"/>
                </a:solidFill>
                <a:effectLst/>
                <a:latin typeface="+mn-lt"/>
                <a:ea typeface="+mn-ea"/>
                <a:cs typeface="+mn-cs"/>
              </a:rPr>
              <a:t>her children will be born.</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Would I ever bring this nation to the point of birth</a:t>
            </a:r>
          </a:p>
          <a:p>
            <a:r>
              <a:rPr lang="en-US" sz="1200" kern="1200" dirty="0">
                <a:solidFill>
                  <a:schemeClr val="tx1"/>
                </a:solidFill>
                <a:effectLst/>
                <a:latin typeface="+mn-lt"/>
                <a:ea typeface="+mn-ea"/>
                <a:cs typeface="+mn-cs"/>
              </a:rPr>
              <a:t>and then not deliver it?” asks the LORD.</a:t>
            </a:r>
          </a:p>
          <a:p>
            <a:r>
              <a:rPr lang="en-US" sz="1200" kern="1200" dirty="0">
                <a:solidFill>
                  <a:schemeClr val="tx1"/>
                </a:solidFill>
                <a:effectLst/>
                <a:latin typeface="+mn-lt"/>
                <a:ea typeface="+mn-ea"/>
                <a:cs typeface="+mn-cs"/>
              </a:rPr>
              <a:t>“No! I would never keep this nation from being born,”</a:t>
            </a:r>
          </a:p>
          <a:p>
            <a:r>
              <a:rPr lang="en-US" sz="1200" kern="1200" dirty="0">
                <a:solidFill>
                  <a:schemeClr val="tx1"/>
                </a:solidFill>
                <a:effectLst/>
                <a:latin typeface="+mn-lt"/>
                <a:ea typeface="+mn-ea"/>
                <a:cs typeface="+mn-cs"/>
              </a:rPr>
              <a:t>says your God.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66:10</a:t>
            </a:r>
            <a:r>
              <a:rPr lang="en-US" sz="1200" kern="1200" dirty="0">
                <a:solidFill>
                  <a:schemeClr val="tx1"/>
                </a:solidFill>
                <a:effectLst/>
                <a:latin typeface="+mn-lt"/>
                <a:ea typeface="+mn-ea"/>
                <a:cs typeface="+mn-cs"/>
              </a:rPr>
              <a:t>    “Rejoice with Jerusalem!</a:t>
            </a:r>
          </a:p>
          <a:p>
            <a:r>
              <a:rPr lang="en-US" sz="1200" kern="1200" dirty="0">
                <a:solidFill>
                  <a:schemeClr val="tx1"/>
                </a:solidFill>
                <a:effectLst/>
                <a:latin typeface="+mn-lt"/>
                <a:ea typeface="+mn-ea"/>
                <a:cs typeface="+mn-cs"/>
              </a:rPr>
              <a:t>Be glad with her, all you who love her</a:t>
            </a:r>
          </a:p>
          <a:p>
            <a:r>
              <a:rPr lang="en-US" sz="1200" kern="1200" dirty="0">
                <a:solidFill>
                  <a:schemeClr val="tx1"/>
                </a:solidFill>
                <a:effectLst/>
                <a:latin typeface="+mn-lt"/>
                <a:ea typeface="+mn-ea"/>
                <a:cs typeface="+mn-cs"/>
              </a:rPr>
              <a:t>and all you who mourn for her.</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Drink deeply of her glory</a:t>
            </a:r>
          </a:p>
          <a:p>
            <a:r>
              <a:rPr lang="en-US" sz="1200" kern="1200" dirty="0">
                <a:solidFill>
                  <a:schemeClr val="tx1"/>
                </a:solidFill>
                <a:effectLst/>
                <a:latin typeface="+mn-lt"/>
                <a:ea typeface="+mn-ea"/>
                <a:cs typeface="+mn-cs"/>
              </a:rPr>
              <a:t>even as an infant drinks at its mother’s comforting breasts.”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66:12</a:t>
            </a:r>
            <a:r>
              <a:rPr lang="en-US" sz="1200" kern="1200" dirty="0">
                <a:solidFill>
                  <a:schemeClr val="tx1"/>
                </a:solidFill>
                <a:effectLst/>
                <a:latin typeface="+mn-lt"/>
                <a:ea typeface="+mn-ea"/>
                <a:cs typeface="+mn-cs"/>
              </a:rPr>
              <a:t>    This is what the LORD says:</a:t>
            </a:r>
          </a:p>
          <a:p>
            <a:r>
              <a:rPr lang="en-US" sz="1200" kern="1200" dirty="0">
                <a:solidFill>
                  <a:schemeClr val="tx1"/>
                </a:solidFill>
                <a:effectLst/>
                <a:latin typeface="+mn-lt"/>
                <a:ea typeface="+mn-ea"/>
                <a:cs typeface="+mn-cs"/>
              </a:rPr>
              <a:t>“I will give Jerusalem a river of peace and prosperity.</a:t>
            </a:r>
          </a:p>
          <a:p>
            <a:r>
              <a:rPr lang="en-US" sz="1200" kern="1200" dirty="0">
                <a:solidFill>
                  <a:schemeClr val="tx1"/>
                </a:solidFill>
                <a:effectLst/>
                <a:latin typeface="+mn-lt"/>
                <a:ea typeface="+mn-ea"/>
                <a:cs typeface="+mn-cs"/>
              </a:rPr>
              <a:t>The wealth of the nations will flow to her.</a:t>
            </a:r>
          </a:p>
          <a:p>
            <a:r>
              <a:rPr lang="en-US" sz="1200" kern="1200" dirty="0">
                <a:solidFill>
                  <a:schemeClr val="tx1"/>
                </a:solidFill>
                <a:effectLst/>
                <a:latin typeface="+mn-lt"/>
                <a:ea typeface="+mn-ea"/>
                <a:cs typeface="+mn-cs"/>
              </a:rPr>
              <a:t>Her children will be nursed at her breasts,</a:t>
            </a:r>
          </a:p>
          <a:p>
            <a:r>
              <a:rPr lang="en-US" sz="1200" kern="1200" dirty="0">
                <a:solidFill>
                  <a:schemeClr val="tx1"/>
                </a:solidFill>
                <a:effectLst/>
                <a:latin typeface="+mn-lt"/>
                <a:ea typeface="+mn-ea"/>
                <a:cs typeface="+mn-cs"/>
              </a:rPr>
              <a:t>carried in her arms, and held on her lap.</a:t>
            </a:r>
          </a:p>
          <a:p>
            <a:r>
              <a:rPr lang="en-US" sz="1200" b="1" kern="1200" baseline="30000" dirty="0">
                <a:solidFill>
                  <a:schemeClr val="tx1"/>
                </a:solidFill>
                <a:effectLst/>
                <a:latin typeface="+mn-lt"/>
                <a:ea typeface="+mn-ea"/>
                <a:cs typeface="+mn-cs"/>
              </a:rPr>
              <a:t>13</a:t>
            </a:r>
            <a:r>
              <a:rPr lang="en-US" sz="1200" kern="1200" dirty="0">
                <a:solidFill>
                  <a:schemeClr val="tx1"/>
                </a:solidFill>
                <a:effectLst/>
                <a:latin typeface="+mn-lt"/>
                <a:ea typeface="+mn-ea"/>
                <a:cs typeface="+mn-cs"/>
              </a:rPr>
              <a:t> I will comfort you there in Jerusalem</a:t>
            </a:r>
          </a:p>
          <a:p>
            <a:r>
              <a:rPr lang="en-US" sz="1200" kern="1200" dirty="0">
                <a:solidFill>
                  <a:schemeClr val="tx1"/>
                </a:solidFill>
                <a:effectLst/>
                <a:latin typeface="+mn-lt"/>
                <a:ea typeface="+mn-ea"/>
                <a:cs typeface="+mn-cs"/>
              </a:rPr>
              <a:t>as a mother comforts her child.”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66:14</a:t>
            </a:r>
            <a:r>
              <a:rPr lang="en-US" sz="1200" kern="1200" dirty="0">
                <a:solidFill>
                  <a:schemeClr val="tx1"/>
                </a:solidFill>
                <a:effectLst/>
                <a:latin typeface="+mn-lt"/>
                <a:ea typeface="+mn-ea"/>
                <a:cs typeface="+mn-cs"/>
              </a:rPr>
              <a:t>    When you see these things, your heart will rejoice.</a:t>
            </a:r>
          </a:p>
          <a:p>
            <a:r>
              <a:rPr lang="en-US" sz="1200" kern="1200" dirty="0">
                <a:solidFill>
                  <a:schemeClr val="tx1"/>
                </a:solidFill>
                <a:effectLst/>
                <a:latin typeface="+mn-lt"/>
                <a:ea typeface="+mn-ea"/>
                <a:cs typeface="+mn-cs"/>
              </a:rPr>
              <a:t>You will flourish like the grass!</a:t>
            </a:r>
          </a:p>
          <a:p>
            <a:r>
              <a:rPr lang="en-US" sz="1200" kern="1200" dirty="0">
                <a:solidFill>
                  <a:schemeClr val="tx1"/>
                </a:solidFill>
                <a:effectLst/>
                <a:latin typeface="+mn-lt"/>
                <a:ea typeface="+mn-ea"/>
                <a:cs typeface="+mn-cs"/>
              </a:rPr>
              <a:t>Everyone will see the LORD’s hand of blessing on his servants—</a:t>
            </a:r>
          </a:p>
          <a:p>
            <a:r>
              <a:rPr lang="en-US" sz="1200" kern="1200" dirty="0">
                <a:solidFill>
                  <a:schemeClr val="tx1"/>
                </a:solidFill>
                <a:effectLst/>
                <a:latin typeface="+mn-lt"/>
                <a:ea typeface="+mn-ea"/>
                <a:cs typeface="+mn-cs"/>
              </a:rPr>
              <a:t>and his anger against his enemies.</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See, the LORD is coming with fire,</a:t>
            </a:r>
          </a:p>
          <a:p>
            <a:r>
              <a:rPr lang="en-US" sz="1200" kern="1200" dirty="0">
                <a:solidFill>
                  <a:schemeClr val="tx1"/>
                </a:solidFill>
                <a:effectLst/>
                <a:latin typeface="+mn-lt"/>
                <a:ea typeface="+mn-ea"/>
                <a:cs typeface="+mn-cs"/>
              </a:rPr>
              <a:t>and his swift chariots roar like a whirlwind.</a:t>
            </a:r>
          </a:p>
          <a:p>
            <a:r>
              <a:rPr lang="en-US" sz="1200" kern="1200" dirty="0">
                <a:solidFill>
                  <a:schemeClr val="tx1"/>
                </a:solidFill>
                <a:effectLst/>
                <a:latin typeface="+mn-lt"/>
                <a:ea typeface="+mn-ea"/>
                <a:cs typeface="+mn-cs"/>
              </a:rPr>
              <a:t>He will bring punishment with the fury of his anger</a:t>
            </a:r>
          </a:p>
          <a:p>
            <a:r>
              <a:rPr lang="en-US" sz="1200" kern="1200" dirty="0">
                <a:solidFill>
                  <a:schemeClr val="tx1"/>
                </a:solidFill>
                <a:effectLst/>
                <a:latin typeface="+mn-lt"/>
                <a:ea typeface="+mn-ea"/>
                <a:cs typeface="+mn-cs"/>
              </a:rPr>
              <a:t>and the flaming fire of his hot rebuke.</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The LORD will punish the world by fire</a:t>
            </a:r>
          </a:p>
          <a:p>
            <a:r>
              <a:rPr lang="en-US" sz="1200" kern="1200" dirty="0">
                <a:solidFill>
                  <a:schemeClr val="tx1"/>
                </a:solidFill>
                <a:effectLst/>
                <a:latin typeface="+mn-lt"/>
                <a:ea typeface="+mn-ea"/>
                <a:cs typeface="+mn-cs"/>
              </a:rPr>
              <a:t>and by his sword.</a:t>
            </a:r>
          </a:p>
          <a:p>
            <a:r>
              <a:rPr lang="en-US" sz="1200" kern="1200" dirty="0">
                <a:solidFill>
                  <a:schemeClr val="tx1"/>
                </a:solidFill>
                <a:effectLst/>
                <a:latin typeface="+mn-lt"/>
                <a:ea typeface="+mn-ea"/>
                <a:cs typeface="+mn-cs"/>
              </a:rPr>
              <a:t>He will judge the earth,</a:t>
            </a:r>
          </a:p>
          <a:p>
            <a:r>
              <a:rPr lang="en-US" sz="1200" kern="1200" dirty="0">
                <a:solidFill>
                  <a:schemeClr val="tx1"/>
                </a:solidFill>
                <a:effectLst/>
                <a:latin typeface="+mn-lt"/>
                <a:ea typeface="+mn-ea"/>
                <a:cs typeface="+mn-cs"/>
              </a:rPr>
              <a:t>and many will be killed by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66:17</a:t>
            </a:r>
            <a:r>
              <a:rPr lang="en-US" sz="1200" kern="1200" dirty="0">
                <a:solidFill>
                  <a:schemeClr val="tx1"/>
                </a:solidFill>
                <a:effectLst/>
                <a:latin typeface="+mn-lt"/>
                <a:ea typeface="+mn-ea"/>
                <a:cs typeface="+mn-cs"/>
              </a:rPr>
              <a:t>    “Those who ‘consecrate’ and ‘purify’ themselves in a sacred garden with its idol in the center—feasting on pork and rats and other detestable meats—will come to a terrible end,” says the LORD.</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66:18</a:t>
            </a:r>
            <a:r>
              <a:rPr lang="en-US" sz="1200" kern="1200" dirty="0">
                <a:solidFill>
                  <a:schemeClr val="tx1"/>
                </a:solidFill>
                <a:effectLst/>
                <a:latin typeface="+mn-lt"/>
                <a:ea typeface="+mn-ea"/>
                <a:cs typeface="+mn-cs"/>
              </a:rPr>
              <a:t>    “I can see what they are doing, and I know what they are thinking. So I will gather all nations and peoples together, and they will see my glory. </a:t>
            </a:r>
            <a:r>
              <a:rPr lang="en-US" sz="1200" b="1" kern="1200" baseline="30000" dirty="0">
                <a:solidFill>
                  <a:schemeClr val="tx1"/>
                </a:solidFill>
                <a:effectLst/>
                <a:latin typeface="+mn-lt"/>
                <a:ea typeface="+mn-ea"/>
                <a:cs typeface="+mn-cs"/>
              </a:rPr>
              <a:t>19</a:t>
            </a:r>
            <a:r>
              <a:rPr lang="en-US" sz="1200" kern="1200" dirty="0">
                <a:solidFill>
                  <a:schemeClr val="tx1"/>
                </a:solidFill>
                <a:effectLst/>
                <a:latin typeface="+mn-lt"/>
                <a:ea typeface="+mn-ea"/>
                <a:cs typeface="+mn-cs"/>
              </a:rPr>
              <a:t> I will perform a sign among them. And I will send those who survive to be messengers to the nations—to Tarshish, to the Libyans and Lydians (who are famous as archers), to Tubal and Greece, and to all the lands beyond the sea that have not heard of my fame or seen my glory. There they will declare my glory to the nations. </a:t>
            </a:r>
            <a:r>
              <a:rPr lang="en-US" sz="1200" b="1" kern="1200" baseline="30000" dirty="0">
                <a:solidFill>
                  <a:schemeClr val="tx1"/>
                </a:solidFill>
                <a:effectLst/>
                <a:latin typeface="+mn-lt"/>
                <a:ea typeface="+mn-ea"/>
                <a:cs typeface="+mn-cs"/>
              </a:rPr>
              <a:t>20</a:t>
            </a:r>
            <a:r>
              <a:rPr lang="en-US" sz="1200" kern="1200" dirty="0">
                <a:solidFill>
                  <a:schemeClr val="tx1"/>
                </a:solidFill>
                <a:effectLst/>
                <a:latin typeface="+mn-lt"/>
                <a:ea typeface="+mn-ea"/>
                <a:cs typeface="+mn-cs"/>
              </a:rPr>
              <a:t> They will bring the remnant of your people back from every nation. They will bring them to my holy mountain in Jerusalem as an offering to the LORD. They will ride on horses, in chariots and wagons, and on mules and camels,” says the LORD. </a:t>
            </a:r>
            <a:r>
              <a:rPr lang="en-US" sz="1200" b="1" kern="1200" baseline="30000" dirty="0">
                <a:solidFill>
                  <a:schemeClr val="tx1"/>
                </a:solidFill>
                <a:effectLst/>
                <a:latin typeface="+mn-lt"/>
                <a:ea typeface="+mn-ea"/>
                <a:cs typeface="+mn-cs"/>
              </a:rPr>
              <a:t>21</a:t>
            </a:r>
            <a:r>
              <a:rPr lang="en-US" sz="1200" kern="1200" dirty="0">
                <a:solidFill>
                  <a:schemeClr val="tx1"/>
                </a:solidFill>
                <a:effectLst/>
                <a:latin typeface="+mn-lt"/>
                <a:ea typeface="+mn-ea"/>
                <a:cs typeface="+mn-cs"/>
              </a:rPr>
              <a:t> “And I will appoint some of them to be my priests and Levites. I, the LORD, have spoken!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Is. 66:22</a:t>
            </a:r>
            <a:r>
              <a:rPr lang="en-US" sz="1200" kern="1200" dirty="0">
                <a:solidFill>
                  <a:schemeClr val="tx1"/>
                </a:solidFill>
                <a:effectLst/>
                <a:latin typeface="+mn-lt"/>
                <a:ea typeface="+mn-ea"/>
                <a:cs typeface="+mn-cs"/>
              </a:rPr>
              <a:t>    “As surely as my new heavens and earth will remain,</a:t>
            </a:r>
          </a:p>
          <a:p>
            <a:r>
              <a:rPr lang="en-US" sz="1200" kern="1200" dirty="0">
                <a:solidFill>
                  <a:schemeClr val="tx1"/>
                </a:solidFill>
                <a:effectLst/>
                <a:latin typeface="+mn-lt"/>
                <a:ea typeface="+mn-ea"/>
                <a:cs typeface="+mn-cs"/>
              </a:rPr>
              <a:t>so will you always be my people,</a:t>
            </a:r>
          </a:p>
          <a:p>
            <a:r>
              <a:rPr lang="en-US" sz="1200" kern="1200" dirty="0">
                <a:solidFill>
                  <a:schemeClr val="tx1"/>
                </a:solidFill>
                <a:effectLst/>
                <a:latin typeface="+mn-lt"/>
                <a:ea typeface="+mn-ea"/>
                <a:cs typeface="+mn-cs"/>
              </a:rPr>
              <a:t>with a name that will never disappear,”</a:t>
            </a:r>
          </a:p>
          <a:p>
            <a:r>
              <a:rPr lang="en-US" sz="1200" kern="1200" dirty="0">
                <a:solidFill>
                  <a:schemeClr val="tx1"/>
                </a:solidFill>
                <a:effectLst/>
                <a:latin typeface="+mn-lt"/>
                <a:ea typeface="+mn-ea"/>
                <a:cs typeface="+mn-cs"/>
              </a:rPr>
              <a:t>says the LORD.</a:t>
            </a:r>
          </a:p>
          <a:p>
            <a:r>
              <a:rPr lang="en-US" sz="1200" b="1" kern="1200" baseline="30000" dirty="0">
                <a:solidFill>
                  <a:schemeClr val="tx1"/>
                </a:solidFill>
                <a:effectLst/>
                <a:latin typeface="+mn-lt"/>
                <a:ea typeface="+mn-ea"/>
                <a:cs typeface="+mn-cs"/>
              </a:rPr>
              <a:t>23</a:t>
            </a:r>
            <a:r>
              <a:rPr lang="en-US" sz="1200" kern="1200" dirty="0">
                <a:solidFill>
                  <a:schemeClr val="tx1"/>
                </a:solidFill>
                <a:effectLst/>
                <a:latin typeface="+mn-lt"/>
                <a:ea typeface="+mn-ea"/>
                <a:cs typeface="+mn-cs"/>
              </a:rPr>
              <a:t> “All humanity will come to worship me</a:t>
            </a:r>
          </a:p>
          <a:p>
            <a:r>
              <a:rPr lang="en-US" sz="1200" kern="1200" dirty="0">
                <a:solidFill>
                  <a:schemeClr val="tx1"/>
                </a:solidFill>
                <a:effectLst/>
                <a:latin typeface="+mn-lt"/>
                <a:ea typeface="+mn-ea"/>
                <a:cs typeface="+mn-cs"/>
              </a:rPr>
              <a:t>from week to week</a:t>
            </a:r>
          </a:p>
          <a:p>
            <a:r>
              <a:rPr lang="en-US" sz="1200" kern="1200" dirty="0">
                <a:solidFill>
                  <a:schemeClr val="tx1"/>
                </a:solidFill>
                <a:effectLst/>
                <a:latin typeface="+mn-lt"/>
                <a:ea typeface="+mn-ea"/>
                <a:cs typeface="+mn-cs"/>
              </a:rPr>
              <a:t>and from month to month.</a:t>
            </a:r>
          </a:p>
          <a:p>
            <a:r>
              <a:rPr lang="en-US" sz="1200" b="1" kern="1200" baseline="30000" dirty="0">
                <a:solidFill>
                  <a:schemeClr val="tx1"/>
                </a:solidFill>
                <a:effectLst/>
                <a:latin typeface="+mn-lt"/>
                <a:ea typeface="+mn-ea"/>
                <a:cs typeface="+mn-cs"/>
              </a:rPr>
              <a:t>24</a:t>
            </a:r>
            <a:r>
              <a:rPr lang="en-US" sz="1200" kern="1200" dirty="0">
                <a:solidFill>
                  <a:schemeClr val="tx1"/>
                </a:solidFill>
                <a:effectLst/>
                <a:latin typeface="+mn-lt"/>
                <a:ea typeface="+mn-ea"/>
                <a:cs typeface="+mn-cs"/>
              </a:rPr>
              <a:t> And as they go out, they will see</a:t>
            </a:r>
          </a:p>
          <a:p>
            <a:r>
              <a:rPr lang="en-US" sz="1200" kern="1200" dirty="0">
                <a:solidFill>
                  <a:schemeClr val="tx1"/>
                </a:solidFill>
                <a:effectLst/>
                <a:latin typeface="+mn-lt"/>
                <a:ea typeface="+mn-ea"/>
                <a:cs typeface="+mn-cs"/>
              </a:rPr>
              <a:t>the dead bodies of those who have rebelled against me.</a:t>
            </a:r>
          </a:p>
          <a:p>
            <a:r>
              <a:rPr lang="en-US" sz="1200" kern="1200" dirty="0">
                <a:solidFill>
                  <a:schemeClr val="tx1"/>
                </a:solidFill>
                <a:effectLst/>
                <a:latin typeface="+mn-lt"/>
                <a:ea typeface="+mn-ea"/>
                <a:cs typeface="+mn-cs"/>
              </a:rPr>
              <a:t>For the worms that devour them will never die,</a:t>
            </a:r>
          </a:p>
          <a:p>
            <a:r>
              <a:rPr lang="en-US" sz="1200" kern="1200" dirty="0">
                <a:solidFill>
                  <a:schemeClr val="tx1"/>
                </a:solidFill>
                <a:effectLst/>
                <a:latin typeface="+mn-lt"/>
                <a:ea typeface="+mn-ea"/>
                <a:cs typeface="+mn-cs"/>
              </a:rPr>
              <a:t>and the fire that burns them will never go out.</a:t>
            </a:r>
          </a:p>
          <a:p>
            <a:r>
              <a:rPr lang="en-US" sz="1200" kern="1200" dirty="0">
                <a:solidFill>
                  <a:schemeClr val="tx1"/>
                </a:solidFill>
                <a:effectLst/>
                <a:latin typeface="+mn-lt"/>
                <a:ea typeface="+mn-ea"/>
                <a:cs typeface="+mn-cs"/>
              </a:rPr>
              <a:t>All who pass by</a:t>
            </a:r>
          </a:p>
          <a:p>
            <a:r>
              <a:rPr lang="en-US" sz="1200" kern="1200" dirty="0">
                <a:solidFill>
                  <a:schemeClr val="tx1"/>
                </a:solidFill>
                <a:effectLst/>
                <a:latin typeface="+mn-lt"/>
                <a:ea typeface="+mn-ea"/>
                <a:cs typeface="+mn-cs"/>
              </a:rPr>
              <a:t>will view them with utter horror.”</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Jer. 23:5</a:t>
            </a:r>
            <a:r>
              <a:rPr lang="en-US" sz="1200" kern="1200" dirty="0">
                <a:solidFill>
                  <a:schemeClr val="tx1"/>
                </a:solidFill>
                <a:effectLst/>
                <a:latin typeface="+mn-lt"/>
                <a:ea typeface="+mn-ea"/>
                <a:cs typeface="+mn-cs"/>
              </a:rPr>
              <a:t>    “For the time is coming,”</a:t>
            </a:r>
          </a:p>
          <a:p>
            <a:r>
              <a:rPr lang="en-US" sz="1200" kern="1200" dirty="0">
                <a:solidFill>
                  <a:schemeClr val="tx1"/>
                </a:solidFill>
                <a:effectLst/>
                <a:latin typeface="+mn-lt"/>
                <a:ea typeface="+mn-ea"/>
                <a:cs typeface="+mn-cs"/>
              </a:rPr>
              <a:t>says the LORD,</a:t>
            </a:r>
          </a:p>
          <a:p>
            <a:r>
              <a:rPr lang="en-US" sz="1200" kern="1200" dirty="0">
                <a:solidFill>
                  <a:schemeClr val="tx1"/>
                </a:solidFill>
                <a:effectLst/>
                <a:latin typeface="+mn-lt"/>
                <a:ea typeface="+mn-ea"/>
                <a:cs typeface="+mn-cs"/>
              </a:rPr>
              <a:t>“when I will raise up a righteous descendant</a:t>
            </a:r>
          </a:p>
          <a:p>
            <a:r>
              <a:rPr lang="en-US" sz="1200" kern="1200" dirty="0">
                <a:solidFill>
                  <a:schemeClr val="tx1"/>
                </a:solidFill>
                <a:effectLst/>
                <a:latin typeface="+mn-lt"/>
                <a:ea typeface="+mn-ea"/>
                <a:cs typeface="+mn-cs"/>
              </a:rPr>
              <a:t>from King David’s line.</a:t>
            </a:r>
          </a:p>
          <a:p>
            <a:r>
              <a:rPr lang="en-US" sz="1200" kern="1200" dirty="0">
                <a:solidFill>
                  <a:schemeClr val="tx1"/>
                </a:solidFill>
                <a:effectLst/>
                <a:latin typeface="+mn-lt"/>
                <a:ea typeface="+mn-ea"/>
                <a:cs typeface="+mn-cs"/>
              </a:rPr>
              <a:t>He will be a King who rules with wisdom.</a:t>
            </a:r>
          </a:p>
          <a:p>
            <a:r>
              <a:rPr lang="en-US" sz="1200" kern="1200" dirty="0">
                <a:solidFill>
                  <a:schemeClr val="tx1"/>
                </a:solidFill>
                <a:effectLst/>
                <a:latin typeface="+mn-lt"/>
                <a:ea typeface="+mn-ea"/>
                <a:cs typeface="+mn-cs"/>
              </a:rPr>
              <a:t>He will do what is just and right throughout the land.</a:t>
            </a:r>
          </a:p>
          <a:p>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And this will be his name:</a:t>
            </a:r>
          </a:p>
          <a:p>
            <a:r>
              <a:rPr lang="en-US" sz="1200" kern="1200" dirty="0">
                <a:solidFill>
                  <a:schemeClr val="tx1"/>
                </a:solidFill>
                <a:effectLst/>
                <a:latin typeface="+mn-lt"/>
                <a:ea typeface="+mn-ea"/>
                <a:cs typeface="+mn-cs"/>
              </a:rPr>
              <a:t>‘The LORD Is Our Righteousness.’</a:t>
            </a:r>
          </a:p>
          <a:p>
            <a:r>
              <a:rPr lang="en-US" sz="1200" kern="1200" dirty="0">
                <a:solidFill>
                  <a:schemeClr val="tx1"/>
                </a:solidFill>
                <a:effectLst/>
                <a:latin typeface="+mn-lt"/>
                <a:ea typeface="+mn-ea"/>
                <a:cs typeface="+mn-cs"/>
              </a:rPr>
              <a:t>In that day Judah will be saved,</a:t>
            </a:r>
          </a:p>
          <a:p>
            <a:r>
              <a:rPr lang="en-US" sz="1200" kern="1200" dirty="0">
                <a:solidFill>
                  <a:schemeClr val="tx1"/>
                </a:solidFill>
                <a:effectLst/>
                <a:latin typeface="+mn-lt"/>
                <a:ea typeface="+mn-ea"/>
                <a:cs typeface="+mn-cs"/>
              </a:rPr>
              <a:t>and Israel will live in safety.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Jer. 30:8</a:t>
            </a:r>
            <a:r>
              <a:rPr lang="en-US" sz="1200" kern="1200" dirty="0">
                <a:solidFill>
                  <a:schemeClr val="tx1"/>
                </a:solidFill>
                <a:effectLst/>
                <a:latin typeface="+mn-lt"/>
                <a:ea typeface="+mn-ea"/>
                <a:cs typeface="+mn-cs"/>
              </a:rPr>
              <a:t> For in that day,”</a:t>
            </a:r>
          </a:p>
          <a:p>
            <a:r>
              <a:rPr lang="en-US" sz="1200" kern="1200" dirty="0">
                <a:solidFill>
                  <a:schemeClr val="tx1"/>
                </a:solidFill>
                <a:effectLst/>
                <a:latin typeface="+mn-lt"/>
                <a:ea typeface="+mn-ea"/>
                <a:cs typeface="+mn-cs"/>
              </a:rPr>
              <a:t>says the LORD of Heaven’s Armies,</a:t>
            </a:r>
          </a:p>
          <a:p>
            <a:r>
              <a:rPr lang="en-US" sz="1200" kern="1200" dirty="0">
                <a:solidFill>
                  <a:schemeClr val="tx1"/>
                </a:solidFill>
                <a:effectLst/>
                <a:latin typeface="+mn-lt"/>
                <a:ea typeface="+mn-ea"/>
                <a:cs typeface="+mn-cs"/>
              </a:rPr>
              <a:t>“I will break the yoke from their necks</a:t>
            </a:r>
          </a:p>
          <a:p>
            <a:r>
              <a:rPr lang="en-US" sz="1200" kern="1200" dirty="0">
                <a:solidFill>
                  <a:schemeClr val="tx1"/>
                </a:solidFill>
                <a:effectLst/>
                <a:latin typeface="+mn-lt"/>
                <a:ea typeface="+mn-ea"/>
                <a:cs typeface="+mn-cs"/>
              </a:rPr>
              <a:t>and snap their chains.</a:t>
            </a:r>
          </a:p>
          <a:p>
            <a:r>
              <a:rPr lang="en-US" sz="1200" kern="1200" dirty="0">
                <a:solidFill>
                  <a:schemeClr val="tx1"/>
                </a:solidFill>
                <a:effectLst/>
                <a:latin typeface="+mn-lt"/>
                <a:ea typeface="+mn-ea"/>
                <a:cs typeface="+mn-cs"/>
              </a:rPr>
              <a:t>Foreigners will no longer be their masters.</a:t>
            </a:r>
          </a:p>
          <a:p>
            <a:r>
              <a:rPr lang="en-US" sz="1200" b="1" kern="1200" baseline="30000" dirty="0">
                <a:solidFill>
                  <a:schemeClr val="tx1"/>
                </a:solidFill>
                <a:effectLst/>
                <a:latin typeface="+mn-lt"/>
                <a:ea typeface="+mn-ea"/>
                <a:cs typeface="+mn-cs"/>
              </a:rPr>
              <a:t>9</a:t>
            </a:r>
            <a:r>
              <a:rPr lang="en-US" sz="1200" kern="1200" dirty="0">
                <a:solidFill>
                  <a:schemeClr val="tx1"/>
                </a:solidFill>
                <a:effectLst/>
                <a:latin typeface="+mn-lt"/>
                <a:ea typeface="+mn-ea"/>
                <a:cs typeface="+mn-cs"/>
              </a:rPr>
              <a:t> For my people will serve the LORD their God</a:t>
            </a:r>
          </a:p>
          <a:p>
            <a:r>
              <a:rPr lang="en-US" sz="1200" kern="1200" dirty="0">
                <a:solidFill>
                  <a:schemeClr val="tx1"/>
                </a:solidFill>
                <a:effectLst/>
                <a:latin typeface="+mn-lt"/>
                <a:ea typeface="+mn-ea"/>
                <a:cs typeface="+mn-cs"/>
              </a:rPr>
              <a:t>and their king descended from David—</a:t>
            </a:r>
          </a:p>
          <a:p>
            <a:r>
              <a:rPr lang="en-US" sz="1200" kern="1200" dirty="0">
                <a:solidFill>
                  <a:schemeClr val="tx1"/>
                </a:solidFill>
                <a:effectLst/>
                <a:latin typeface="+mn-lt"/>
                <a:ea typeface="+mn-ea"/>
                <a:cs typeface="+mn-cs"/>
              </a:rPr>
              <a:t>the king I will raise up for them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Jer. 30:10</a:t>
            </a:r>
            <a:r>
              <a:rPr lang="en-US" sz="1200" kern="1200" dirty="0">
                <a:solidFill>
                  <a:schemeClr val="tx1"/>
                </a:solidFill>
                <a:effectLst/>
                <a:latin typeface="+mn-lt"/>
                <a:ea typeface="+mn-ea"/>
                <a:cs typeface="+mn-cs"/>
              </a:rPr>
              <a:t>    “So do not be afraid, Jacob, my servant;</a:t>
            </a:r>
          </a:p>
          <a:p>
            <a:r>
              <a:rPr lang="en-US" sz="1200" kern="1200" dirty="0">
                <a:solidFill>
                  <a:schemeClr val="tx1"/>
                </a:solidFill>
                <a:effectLst/>
                <a:latin typeface="+mn-lt"/>
                <a:ea typeface="+mn-ea"/>
                <a:cs typeface="+mn-cs"/>
              </a:rPr>
              <a:t>do not be dismayed, Israel,”</a:t>
            </a:r>
          </a:p>
          <a:p>
            <a:r>
              <a:rPr lang="en-US" sz="1200" kern="1200" dirty="0">
                <a:solidFill>
                  <a:schemeClr val="tx1"/>
                </a:solidFill>
                <a:effectLst/>
                <a:latin typeface="+mn-lt"/>
                <a:ea typeface="+mn-ea"/>
                <a:cs typeface="+mn-cs"/>
              </a:rPr>
              <a:t>says the LORD.</a:t>
            </a:r>
          </a:p>
          <a:p>
            <a:r>
              <a:rPr lang="en-US" sz="1200" kern="1200" dirty="0">
                <a:solidFill>
                  <a:schemeClr val="tx1"/>
                </a:solidFill>
                <a:effectLst/>
                <a:latin typeface="+mn-lt"/>
                <a:ea typeface="+mn-ea"/>
                <a:cs typeface="+mn-cs"/>
              </a:rPr>
              <a:t>“For I will bring you home again from distant lands,</a:t>
            </a:r>
          </a:p>
          <a:p>
            <a:r>
              <a:rPr lang="en-US" sz="1200" kern="1200" dirty="0">
                <a:solidFill>
                  <a:schemeClr val="tx1"/>
                </a:solidFill>
                <a:effectLst/>
                <a:latin typeface="+mn-lt"/>
                <a:ea typeface="+mn-ea"/>
                <a:cs typeface="+mn-cs"/>
              </a:rPr>
              <a:t>and your children will return from their exile.</a:t>
            </a:r>
          </a:p>
          <a:p>
            <a:r>
              <a:rPr lang="en-US" sz="1200" kern="1200" dirty="0">
                <a:solidFill>
                  <a:schemeClr val="tx1"/>
                </a:solidFill>
                <a:effectLst/>
                <a:latin typeface="+mn-lt"/>
                <a:ea typeface="+mn-ea"/>
                <a:cs typeface="+mn-cs"/>
              </a:rPr>
              <a:t>Israel will return to a life of peace and quiet,</a:t>
            </a:r>
          </a:p>
          <a:p>
            <a:r>
              <a:rPr lang="en-US" sz="1200" kern="1200" dirty="0">
                <a:solidFill>
                  <a:schemeClr val="tx1"/>
                </a:solidFill>
                <a:effectLst/>
                <a:latin typeface="+mn-lt"/>
                <a:ea typeface="+mn-ea"/>
                <a:cs typeface="+mn-cs"/>
              </a:rPr>
              <a:t>and no one will terrorize them.</a:t>
            </a:r>
          </a:p>
          <a:p>
            <a:r>
              <a:rPr lang="en-US" sz="1200" b="1" kern="1200" baseline="30000" dirty="0">
                <a:solidFill>
                  <a:schemeClr val="tx1"/>
                </a:solidFill>
                <a:effectLst/>
                <a:latin typeface="+mn-lt"/>
                <a:ea typeface="+mn-ea"/>
                <a:cs typeface="+mn-cs"/>
              </a:rPr>
              <a:t>11</a:t>
            </a:r>
            <a:r>
              <a:rPr lang="en-US" sz="1200" kern="1200" dirty="0">
                <a:solidFill>
                  <a:schemeClr val="tx1"/>
                </a:solidFill>
                <a:effectLst/>
                <a:latin typeface="+mn-lt"/>
                <a:ea typeface="+mn-ea"/>
                <a:cs typeface="+mn-cs"/>
              </a:rPr>
              <a:t> For I am with you and will save you,”</a:t>
            </a:r>
          </a:p>
          <a:p>
            <a:r>
              <a:rPr lang="en-US" sz="1200" kern="1200" dirty="0">
                <a:solidFill>
                  <a:schemeClr val="tx1"/>
                </a:solidFill>
                <a:effectLst/>
                <a:latin typeface="+mn-lt"/>
                <a:ea typeface="+mn-ea"/>
                <a:cs typeface="+mn-cs"/>
              </a:rPr>
              <a:t>says the LORD.</a:t>
            </a:r>
          </a:p>
          <a:p>
            <a:r>
              <a:rPr lang="en-US" sz="1200" kern="1200" dirty="0">
                <a:solidFill>
                  <a:schemeClr val="tx1"/>
                </a:solidFill>
                <a:effectLst/>
                <a:latin typeface="+mn-lt"/>
                <a:ea typeface="+mn-ea"/>
                <a:cs typeface="+mn-cs"/>
              </a:rPr>
              <a:t>“I will completely destroy the nations where I have scattered you,</a:t>
            </a:r>
          </a:p>
          <a:p>
            <a:r>
              <a:rPr lang="en-US" sz="1200" kern="1200" dirty="0">
                <a:solidFill>
                  <a:schemeClr val="tx1"/>
                </a:solidFill>
                <a:effectLst/>
                <a:latin typeface="+mn-lt"/>
                <a:ea typeface="+mn-ea"/>
                <a:cs typeface="+mn-cs"/>
              </a:rPr>
              <a:t>but I will not completely destroy you.</a:t>
            </a:r>
          </a:p>
          <a:p>
            <a:r>
              <a:rPr lang="en-US" sz="1200" kern="1200" dirty="0">
                <a:solidFill>
                  <a:schemeClr val="tx1"/>
                </a:solidFill>
                <a:effectLst/>
                <a:latin typeface="+mn-lt"/>
                <a:ea typeface="+mn-ea"/>
                <a:cs typeface="+mn-cs"/>
              </a:rPr>
              <a:t>I will discipline you, but with justice;</a:t>
            </a:r>
          </a:p>
          <a:p>
            <a:r>
              <a:rPr lang="en-US" sz="1200" kern="1200" dirty="0">
                <a:solidFill>
                  <a:schemeClr val="tx1"/>
                </a:solidFill>
                <a:effectLst/>
                <a:latin typeface="+mn-lt"/>
                <a:ea typeface="+mn-ea"/>
                <a:cs typeface="+mn-cs"/>
              </a:rPr>
              <a:t>I cannot let you go unpunished.”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Dan. 2:44</a:t>
            </a:r>
            <a:r>
              <a:rPr lang="en-US" sz="1200" kern="1200" dirty="0">
                <a:solidFill>
                  <a:schemeClr val="tx1"/>
                </a:solidFill>
                <a:effectLst/>
                <a:latin typeface="+mn-lt"/>
                <a:ea typeface="+mn-ea"/>
                <a:cs typeface="+mn-cs"/>
              </a:rPr>
              <a:t>    “During the reigns of those kings, the God of heaven will set up a kingdom that will never be destroyed or conquered. It will crush all these kingdoms into nothingness, and it will stand forever.</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Dan. 7:13</a:t>
            </a:r>
            <a:r>
              <a:rPr lang="en-US" sz="1200" kern="1200" dirty="0">
                <a:solidFill>
                  <a:schemeClr val="tx1"/>
                </a:solidFill>
                <a:effectLst/>
                <a:latin typeface="+mn-lt"/>
                <a:ea typeface="+mn-ea"/>
                <a:cs typeface="+mn-cs"/>
              </a:rPr>
              <a:t>    As my vision continued that night, I saw someone like a son of man coming with the clouds of heaven. He approached the Ancient One and was led into his presence. </a:t>
            </a:r>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He was given authority, honor, and sovereignty over all the nations of the world, so that people of every race and nation and language would obey him. His rule is eternal—it will never end. His kingdom will never be destroyed.</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Hos. 3:4</a:t>
            </a:r>
            <a:r>
              <a:rPr lang="en-US" sz="1200" kern="1200" dirty="0">
                <a:solidFill>
                  <a:schemeClr val="tx1"/>
                </a:solidFill>
                <a:effectLst/>
                <a:latin typeface="+mn-lt"/>
                <a:ea typeface="+mn-ea"/>
                <a:cs typeface="+mn-cs"/>
              </a:rPr>
              <a:t>    This shows that Israel will go a long time without a king or prince, and without sacrifices, sacred pillars, priests, or even idols! </a:t>
            </a:r>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But afterward the people will return and devote themselves to the LORD their God and to David’s descendant, their king. In the last days, they will tremble in awe of the LORD and of his goodness.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Amos 9:11</a:t>
            </a:r>
            <a:r>
              <a:rPr lang="en-US" sz="1200" kern="1200" dirty="0">
                <a:solidFill>
                  <a:schemeClr val="tx1"/>
                </a:solidFill>
                <a:effectLst/>
                <a:latin typeface="+mn-lt"/>
                <a:ea typeface="+mn-ea"/>
                <a:cs typeface="+mn-cs"/>
              </a:rPr>
              <a:t>    “In that day I will restore the fallen house of David.</a:t>
            </a:r>
          </a:p>
          <a:p>
            <a:r>
              <a:rPr lang="en-US" sz="1200" kern="1200" dirty="0">
                <a:solidFill>
                  <a:schemeClr val="tx1"/>
                </a:solidFill>
                <a:effectLst/>
                <a:latin typeface="+mn-lt"/>
                <a:ea typeface="+mn-ea"/>
                <a:cs typeface="+mn-cs"/>
              </a:rPr>
              <a:t>I will repair its damaged walls.</a:t>
            </a:r>
          </a:p>
          <a:p>
            <a:r>
              <a:rPr lang="en-US" sz="1200" kern="1200" dirty="0">
                <a:solidFill>
                  <a:schemeClr val="tx1"/>
                </a:solidFill>
                <a:effectLst/>
                <a:latin typeface="+mn-lt"/>
                <a:ea typeface="+mn-ea"/>
                <a:cs typeface="+mn-cs"/>
              </a:rPr>
              <a:t>From the ruins I will rebuild it</a:t>
            </a:r>
          </a:p>
          <a:p>
            <a:r>
              <a:rPr lang="en-US" sz="1200" kern="1200" dirty="0">
                <a:solidFill>
                  <a:schemeClr val="tx1"/>
                </a:solidFill>
                <a:effectLst/>
                <a:latin typeface="+mn-lt"/>
                <a:ea typeface="+mn-ea"/>
                <a:cs typeface="+mn-cs"/>
              </a:rPr>
              <a:t>and restore its former glory.</a:t>
            </a:r>
          </a:p>
          <a:p>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And Israel will possess what is left of Edom</a:t>
            </a:r>
          </a:p>
          <a:p>
            <a:r>
              <a:rPr lang="en-US" sz="1200" kern="1200" dirty="0">
                <a:solidFill>
                  <a:schemeClr val="tx1"/>
                </a:solidFill>
                <a:effectLst/>
                <a:latin typeface="+mn-lt"/>
                <a:ea typeface="+mn-ea"/>
                <a:cs typeface="+mn-cs"/>
              </a:rPr>
              <a:t>and all the nations I have called to be mine.”</a:t>
            </a:r>
          </a:p>
          <a:p>
            <a:r>
              <a:rPr lang="en-US" sz="1200" kern="1200" dirty="0">
                <a:solidFill>
                  <a:schemeClr val="tx1"/>
                </a:solidFill>
                <a:effectLst/>
                <a:latin typeface="+mn-lt"/>
                <a:ea typeface="+mn-ea"/>
                <a:cs typeface="+mn-cs"/>
              </a:rPr>
              <a:t>The LORD has spoken,</a:t>
            </a:r>
          </a:p>
          <a:p>
            <a:r>
              <a:rPr lang="en-US" sz="1200" kern="1200" dirty="0">
                <a:solidFill>
                  <a:schemeClr val="tx1"/>
                </a:solidFill>
                <a:effectLst/>
                <a:latin typeface="+mn-lt"/>
                <a:ea typeface="+mn-ea"/>
                <a:cs typeface="+mn-cs"/>
              </a:rPr>
              <a:t>and he will do these things.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Amos 9:13</a:t>
            </a:r>
            <a:r>
              <a:rPr lang="en-US" sz="1200" kern="1200" dirty="0">
                <a:solidFill>
                  <a:schemeClr val="tx1"/>
                </a:solidFill>
                <a:effectLst/>
                <a:latin typeface="+mn-lt"/>
                <a:ea typeface="+mn-ea"/>
                <a:cs typeface="+mn-cs"/>
              </a:rPr>
              <a:t>    “The time will come,” says the LORD,</a:t>
            </a:r>
          </a:p>
          <a:p>
            <a:r>
              <a:rPr lang="en-US" sz="1200" kern="1200" dirty="0">
                <a:solidFill>
                  <a:schemeClr val="tx1"/>
                </a:solidFill>
                <a:effectLst/>
                <a:latin typeface="+mn-lt"/>
                <a:ea typeface="+mn-ea"/>
                <a:cs typeface="+mn-cs"/>
              </a:rPr>
              <a:t>“when the grain and grapes will grow faster</a:t>
            </a:r>
          </a:p>
          <a:p>
            <a:r>
              <a:rPr lang="en-US" sz="1200" kern="1200" dirty="0">
                <a:solidFill>
                  <a:schemeClr val="tx1"/>
                </a:solidFill>
                <a:effectLst/>
                <a:latin typeface="+mn-lt"/>
                <a:ea typeface="+mn-ea"/>
                <a:cs typeface="+mn-cs"/>
              </a:rPr>
              <a:t>than they can be harvested.</a:t>
            </a:r>
          </a:p>
          <a:p>
            <a:r>
              <a:rPr lang="en-US" sz="1200" kern="1200" dirty="0">
                <a:solidFill>
                  <a:schemeClr val="tx1"/>
                </a:solidFill>
                <a:effectLst/>
                <a:latin typeface="+mn-lt"/>
                <a:ea typeface="+mn-ea"/>
                <a:cs typeface="+mn-cs"/>
              </a:rPr>
              <a:t>Then the terraced vineyards on the hills of Israel</a:t>
            </a:r>
          </a:p>
          <a:p>
            <a:r>
              <a:rPr lang="en-US" sz="1200" kern="1200" dirty="0">
                <a:solidFill>
                  <a:schemeClr val="tx1"/>
                </a:solidFill>
                <a:effectLst/>
                <a:latin typeface="+mn-lt"/>
                <a:ea typeface="+mn-ea"/>
                <a:cs typeface="+mn-cs"/>
              </a:rPr>
              <a:t>will drip with sweet wine!</a:t>
            </a:r>
          </a:p>
          <a:p>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I will bring my exiled people of Israel</a:t>
            </a:r>
          </a:p>
          <a:p>
            <a:r>
              <a:rPr lang="en-US" sz="1200" kern="1200" dirty="0">
                <a:solidFill>
                  <a:schemeClr val="tx1"/>
                </a:solidFill>
                <a:effectLst/>
                <a:latin typeface="+mn-lt"/>
                <a:ea typeface="+mn-ea"/>
                <a:cs typeface="+mn-cs"/>
              </a:rPr>
              <a:t>back from distant lands,</a:t>
            </a:r>
          </a:p>
          <a:p>
            <a:r>
              <a:rPr lang="en-US" sz="1200" kern="1200" dirty="0">
                <a:solidFill>
                  <a:schemeClr val="tx1"/>
                </a:solidFill>
                <a:effectLst/>
                <a:latin typeface="+mn-lt"/>
                <a:ea typeface="+mn-ea"/>
                <a:cs typeface="+mn-cs"/>
              </a:rPr>
              <a:t>and they will rebuild their ruined cities</a:t>
            </a:r>
          </a:p>
          <a:p>
            <a:r>
              <a:rPr lang="en-US" sz="1200" kern="1200" dirty="0">
                <a:solidFill>
                  <a:schemeClr val="tx1"/>
                </a:solidFill>
                <a:effectLst/>
                <a:latin typeface="+mn-lt"/>
                <a:ea typeface="+mn-ea"/>
                <a:cs typeface="+mn-cs"/>
              </a:rPr>
              <a:t>and live in them again.</a:t>
            </a:r>
          </a:p>
          <a:p>
            <a:r>
              <a:rPr lang="en-US" sz="1200" kern="1200" dirty="0">
                <a:solidFill>
                  <a:schemeClr val="tx1"/>
                </a:solidFill>
                <a:effectLst/>
                <a:latin typeface="+mn-lt"/>
                <a:ea typeface="+mn-ea"/>
                <a:cs typeface="+mn-cs"/>
              </a:rPr>
              <a:t>They will plant vineyards and gardens;</a:t>
            </a:r>
          </a:p>
          <a:p>
            <a:r>
              <a:rPr lang="en-US" sz="1200" kern="1200" dirty="0">
                <a:solidFill>
                  <a:schemeClr val="tx1"/>
                </a:solidFill>
                <a:effectLst/>
                <a:latin typeface="+mn-lt"/>
                <a:ea typeface="+mn-ea"/>
                <a:cs typeface="+mn-cs"/>
              </a:rPr>
              <a:t>they will eat their crops and drink their wine.</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I will firmly plant them there</a:t>
            </a:r>
          </a:p>
          <a:p>
            <a:r>
              <a:rPr lang="en-US" sz="1200" kern="1200" dirty="0">
                <a:solidFill>
                  <a:schemeClr val="tx1"/>
                </a:solidFill>
                <a:effectLst/>
                <a:latin typeface="+mn-lt"/>
                <a:ea typeface="+mn-ea"/>
                <a:cs typeface="+mn-cs"/>
              </a:rPr>
              <a:t>in their own land.</a:t>
            </a:r>
          </a:p>
          <a:p>
            <a:r>
              <a:rPr lang="en-US" sz="1200" kern="1200" dirty="0">
                <a:solidFill>
                  <a:schemeClr val="tx1"/>
                </a:solidFill>
                <a:effectLst/>
                <a:latin typeface="+mn-lt"/>
                <a:ea typeface="+mn-ea"/>
                <a:cs typeface="+mn-cs"/>
              </a:rPr>
              <a:t>They will never again be uprooted</a:t>
            </a:r>
          </a:p>
          <a:p>
            <a:r>
              <a:rPr lang="en-US" sz="1200" kern="1200" dirty="0">
                <a:solidFill>
                  <a:schemeClr val="tx1"/>
                </a:solidFill>
                <a:effectLst/>
                <a:latin typeface="+mn-lt"/>
                <a:ea typeface="+mn-ea"/>
                <a:cs typeface="+mn-cs"/>
              </a:rPr>
              <a:t>from the land I have given them,”</a:t>
            </a:r>
          </a:p>
          <a:p>
            <a:r>
              <a:rPr lang="en-US" sz="1200" kern="1200" dirty="0">
                <a:solidFill>
                  <a:schemeClr val="tx1"/>
                </a:solidFill>
                <a:effectLst/>
                <a:latin typeface="+mn-lt"/>
                <a:ea typeface="+mn-ea"/>
                <a:cs typeface="+mn-cs"/>
              </a:rPr>
              <a:t>says the LORD your God.</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Mic. 4:1</a:t>
            </a:r>
            <a:r>
              <a:rPr lang="en-US" sz="1200" kern="1200" dirty="0">
                <a:solidFill>
                  <a:schemeClr val="tx1"/>
                </a:solidFill>
                <a:effectLst/>
                <a:latin typeface="+mn-lt"/>
                <a:ea typeface="+mn-ea"/>
                <a:cs typeface="+mn-cs"/>
              </a:rPr>
              <a:t>    In the last days, the mountain of the LORD’s house</a:t>
            </a:r>
          </a:p>
          <a:p>
            <a:r>
              <a:rPr lang="en-US" sz="1200" kern="1200" dirty="0">
                <a:solidFill>
                  <a:schemeClr val="tx1"/>
                </a:solidFill>
                <a:effectLst/>
                <a:latin typeface="+mn-lt"/>
                <a:ea typeface="+mn-ea"/>
                <a:cs typeface="+mn-cs"/>
              </a:rPr>
              <a:t>will be the highest of all—</a:t>
            </a:r>
          </a:p>
          <a:p>
            <a:r>
              <a:rPr lang="en-US" sz="1200" kern="1200" dirty="0">
                <a:solidFill>
                  <a:schemeClr val="tx1"/>
                </a:solidFill>
                <a:effectLst/>
                <a:latin typeface="+mn-lt"/>
                <a:ea typeface="+mn-ea"/>
                <a:cs typeface="+mn-cs"/>
              </a:rPr>
              <a:t>the most important place on earth.</a:t>
            </a:r>
          </a:p>
          <a:p>
            <a:r>
              <a:rPr lang="en-US" sz="1200" kern="1200" dirty="0">
                <a:solidFill>
                  <a:schemeClr val="tx1"/>
                </a:solidFill>
                <a:effectLst/>
                <a:latin typeface="+mn-lt"/>
                <a:ea typeface="+mn-ea"/>
                <a:cs typeface="+mn-cs"/>
              </a:rPr>
              <a:t>It will be raised above the other hills,</a:t>
            </a:r>
          </a:p>
          <a:p>
            <a:r>
              <a:rPr lang="en-US" sz="1200" kern="1200" dirty="0">
                <a:solidFill>
                  <a:schemeClr val="tx1"/>
                </a:solidFill>
                <a:effectLst/>
                <a:latin typeface="+mn-lt"/>
                <a:ea typeface="+mn-ea"/>
                <a:cs typeface="+mn-cs"/>
              </a:rPr>
              <a:t>and people from all over the world will stream there to worship.</a:t>
            </a:r>
          </a:p>
          <a:p>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People from many nations will come and say,</a:t>
            </a:r>
          </a:p>
          <a:p>
            <a:r>
              <a:rPr lang="en-US" sz="1200" kern="1200" dirty="0">
                <a:solidFill>
                  <a:schemeClr val="tx1"/>
                </a:solidFill>
                <a:effectLst/>
                <a:latin typeface="+mn-lt"/>
                <a:ea typeface="+mn-ea"/>
                <a:cs typeface="+mn-cs"/>
              </a:rPr>
              <a:t>“Come, let us go up to the mountain of the LORD,</a:t>
            </a:r>
          </a:p>
          <a:p>
            <a:r>
              <a:rPr lang="en-US" sz="1200" kern="1200" dirty="0">
                <a:solidFill>
                  <a:schemeClr val="tx1"/>
                </a:solidFill>
                <a:effectLst/>
                <a:latin typeface="+mn-lt"/>
                <a:ea typeface="+mn-ea"/>
                <a:cs typeface="+mn-cs"/>
              </a:rPr>
              <a:t>to the house of Jacob’s God.</a:t>
            </a:r>
          </a:p>
          <a:p>
            <a:r>
              <a:rPr lang="en-US" sz="1200" kern="1200" dirty="0">
                <a:solidFill>
                  <a:schemeClr val="tx1"/>
                </a:solidFill>
                <a:effectLst/>
                <a:latin typeface="+mn-lt"/>
                <a:ea typeface="+mn-ea"/>
                <a:cs typeface="+mn-cs"/>
              </a:rPr>
              <a:t>There he will teach us his ways,</a:t>
            </a:r>
          </a:p>
          <a:p>
            <a:r>
              <a:rPr lang="en-US" sz="1200" kern="1200" dirty="0">
                <a:solidFill>
                  <a:schemeClr val="tx1"/>
                </a:solidFill>
                <a:effectLst/>
                <a:latin typeface="+mn-lt"/>
                <a:ea typeface="+mn-ea"/>
                <a:cs typeface="+mn-cs"/>
              </a:rPr>
              <a:t>and we will walk in his paths.”</a:t>
            </a:r>
          </a:p>
          <a:p>
            <a:r>
              <a:rPr lang="en-US" sz="1200" kern="1200" dirty="0">
                <a:solidFill>
                  <a:schemeClr val="tx1"/>
                </a:solidFill>
                <a:effectLst/>
                <a:latin typeface="+mn-lt"/>
                <a:ea typeface="+mn-ea"/>
                <a:cs typeface="+mn-cs"/>
              </a:rPr>
              <a:t>For the LORD’s teaching will go out from Zion;</a:t>
            </a:r>
          </a:p>
          <a:p>
            <a:r>
              <a:rPr lang="en-US" sz="1200" kern="1200" dirty="0">
                <a:solidFill>
                  <a:schemeClr val="tx1"/>
                </a:solidFill>
                <a:effectLst/>
                <a:latin typeface="+mn-lt"/>
                <a:ea typeface="+mn-ea"/>
                <a:cs typeface="+mn-cs"/>
              </a:rPr>
              <a:t>his word will go out from Jerusalem.</a:t>
            </a:r>
          </a:p>
          <a:p>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The LORD will mediate between peoples</a:t>
            </a:r>
          </a:p>
          <a:p>
            <a:r>
              <a:rPr lang="en-US" sz="1200" kern="1200" dirty="0">
                <a:solidFill>
                  <a:schemeClr val="tx1"/>
                </a:solidFill>
                <a:effectLst/>
                <a:latin typeface="+mn-lt"/>
                <a:ea typeface="+mn-ea"/>
                <a:cs typeface="+mn-cs"/>
              </a:rPr>
              <a:t>and will settle disputes between strong nations far away.</a:t>
            </a:r>
          </a:p>
          <a:p>
            <a:r>
              <a:rPr lang="en-US" sz="1200" kern="1200" dirty="0">
                <a:solidFill>
                  <a:schemeClr val="tx1"/>
                </a:solidFill>
                <a:effectLst/>
                <a:latin typeface="+mn-lt"/>
                <a:ea typeface="+mn-ea"/>
                <a:cs typeface="+mn-cs"/>
              </a:rPr>
              <a:t>They will hammer their swords into plowshares</a:t>
            </a:r>
          </a:p>
          <a:p>
            <a:r>
              <a:rPr lang="en-US" sz="1200" kern="1200" dirty="0">
                <a:solidFill>
                  <a:schemeClr val="tx1"/>
                </a:solidFill>
                <a:effectLst/>
                <a:latin typeface="+mn-lt"/>
                <a:ea typeface="+mn-ea"/>
                <a:cs typeface="+mn-cs"/>
              </a:rPr>
              <a:t>and their spears into pruning hooks.</a:t>
            </a:r>
          </a:p>
          <a:p>
            <a:r>
              <a:rPr lang="en-US" sz="1200" kern="1200" dirty="0">
                <a:solidFill>
                  <a:schemeClr val="tx1"/>
                </a:solidFill>
                <a:effectLst/>
                <a:latin typeface="+mn-lt"/>
                <a:ea typeface="+mn-ea"/>
                <a:cs typeface="+mn-cs"/>
              </a:rPr>
              <a:t>Nation will no longer fight against nation,</a:t>
            </a:r>
          </a:p>
          <a:p>
            <a:r>
              <a:rPr lang="en-US" sz="1200" kern="1200" dirty="0">
                <a:solidFill>
                  <a:schemeClr val="tx1"/>
                </a:solidFill>
                <a:effectLst/>
                <a:latin typeface="+mn-lt"/>
                <a:ea typeface="+mn-ea"/>
                <a:cs typeface="+mn-cs"/>
              </a:rPr>
              <a:t>nor train for war anymore.</a:t>
            </a:r>
          </a:p>
          <a:p>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Everyone will live in peace and prosperity,</a:t>
            </a:r>
          </a:p>
          <a:p>
            <a:r>
              <a:rPr lang="en-US" sz="1200" kern="1200" dirty="0">
                <a:solidFill>
                  <a:schemeClr val="tx1"/>
                </a:solidFill>
                <a:effectLst/>
                <a:latin typeface="+mn-lt"/>
                <a:ea typeface="+mn-ea"/>
                <a:cs typeface="+mn-cs"/>
              </a:rPr>
              <a:t>enjoying their own grapevines and fig trees,</a:t>
            </a:r>
          </a:p>
          <a:p>
            <a:r>
              <a:rPr lang="en-US" sz="1200" kern="1200" dirty="0">
                <a:solidFill>
                  <a:schemeClr val="tx1"/>
                </a:solidFill>
                <a:effectLst/>
                <a:latin typeface="+mn-lt"/>
                <a:ea typeface="+mn-ea"/>
                <a:cs typeface="+mn-cs"/>
              </a:rPr>
              <a:t>for there will be nothing to fear.</a:t>
            </a:r>
          </a:p>
          <a:p>
            <a:r>
              <a:rPr lang="en-US" sz="1200" kern="1200" dirty="0">
                <a:solidFill>
                  <a:schemeClr val="tx1"/>
                </a:solidFill>
                <a:effectLst/>
                <a:latin typeface="+mn-lt"/>
                <a:ea typeface="+mn-ea"/>
                <a:cs typeface="+mn-cs"/>
              </a:rPr>
              <a:t>The LORD of Heaven’s Armies</a:t>
            </a:r>
          </a:p>
          <a:p>
            <a:r>
              <a:rPr lang="en-US" sz="1200" kern="1200" dirty="0">
                <a:solidFill>
                  <a:schemeClr val="tx1"/>
                </a:solidFill>
                <a:effectLst/>
                <a:latin typeface="+mn-lt"/>
                <a:ea typeface="+mn-ea"/>
                <a:cs typeface="+mn-cs"/>
              </a:rPr>
              <a:t>has made this promise!</a:t>
            </a:r>
          </a:p>
          <a:p>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Though the nations around us follow their idols,</a:t>
            </a:r>
          </a:p>
          <a:p>
            <a:r>
              <a:rPr lang="en-US" sz="1200" kern="1200" dirty="0">
                <a:solidFill>
                  <a:schemeClr val="tx1"/>
                </a:solidFill>
                <a:effectLst/>
                <a:latin typeface="+mn-lt"/>
                <a:ea typeface="+mn-ea"/>
                <a:cs typeface="+mn-cs"/>
              </a:rPr>
              <a:t>we will follow the LORD our God forever and ever.</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Mic. 4:6</a:t>
            </a:r>
            <a:r>
              <a:rPr lang="en-US" sz="1200" kern="1200" dirty="0">
                <a:solidFill>
                  <a:schemeClr val="tx1"/>
                </a:solidFill>
                <a:effectLst/>
                <a:latin typeface="+mn-lt"/>
                <a:ea typeface="+mn-ea"/>
                <a:cs typeface="+mn-cs"/>
              </a:rPr>
              <a:t>    “In that coming day,” says the LORD,</a:t>
            </a:r>
          </a:p>
          <a:p>
            <a:r>
              <a:rPr lang="en-US" sz="1200" kern="1200" dirty="0">
                <a:solidFill>
                  <a:schemeClr val="tx1"/>
                </a:solidFill>
                <a:effectLst/>
                <a:latin typeface="+mn-lt"/>
                <a:ea typeface="+mn-ea"/>
                <a:cs typeface="+mn-cs"/>
              </a:rPr>
              <a:t>“I will gather together those who are lame,</a:t>
            </a:r>
          </a:p>
          <a:p>
            <a:r>
              <a:rPr lang="en-US" sz="1200" kern="1200" dirty="0">
                <a:solidFill>
                  <a:schemeClr val="tx1"/>
                </a:solidFill>
                <a:effectLst/>
                <a:latin typeface="+mn-lt"/>
                <a:ea typeface="+mn-ea"/>
                <a:cs typeface="+mn-cs"/>
              </a:rPr>
              <a:t>those who have been exiles,</a:t>
            </a:r>
          </a:p>
          <a:p>
            <a:r>
              <a:rPr lang="en-US" sz="1200" kern="1200" dirty="0">
                <a:solidFill>
                  <a:schemeClr val="tx1"/>
                </a:solidFill>
                <a:effectLst/>
                <a:latin typeface="+mn-lt"/>
                <a:ea typeface="+mn-ea"/>
                <a:cs typeface="+mn-cs"/>
              </a:rPr>
              <a:t>and those whom I have filled with grief.</a:t>
            </a:r>
          </a:p>
          <a:p>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Those who are weak will survive as a remnant;</a:t>
            </a:r>
          </a:p>
          <a:p>
            <a:r>
              <a:rPr lang="en-US" sz="1200" kern="1200" dirty="0">
                <a:solidFill>
                  <a:schemeClr val="tx1"/>
                </a:solidFill>
                <a:effectLst/>
                <a:latin typeface="+mn-lt"/>
                <a:ea typeface="+mn-ea"/>
                <a:cs typeface="+mn-cs"/>
              </a:rPr>
              <a:t>those who were exiles will become a strong nation.</a:t>
            </a:r>
          </a:p>
          <a:p>
            <a:r>
              <a:rPr lang="en-US" sz="1200" kern="1200" dirty="0">
                <a:solidFill>
                  <a:schemeClr val="tx1"/>
                </a:solidFill>
                <a:effectLst/>
                <a:latin typeface="+mn-lt"/>
                <a:ea typeface="+mn-ea"/>
                <a:cs typeface="+mn-cs"/>
              </a:rPr>
              <a:t>Then I, the LORD, will rule from Jerusalem</a:t>
            </a:r>
          </a:p>
          <a:p>
            <a:r>
              <a:rPr lang="en-US" sz="1200" kern="1200" dirty="0">
                <a:solidFill>
                  <a:schemeClr val="tx1"/>
                </a:solidFill>
                <a:effectLst/>
                <a:latin typeface="+mn-lt"/>
                <a:ea typeface="+mn-ea"/>
                <a:cs typeface="+mn-cs"/>
              </a:rPr>
              <a:t>as their king forever.”</a:t>
            </a:r>
          </a:p>
          <a:p>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As for you, Jerusalem,</a:t>
            </a:r>
          </a:p>
          <a:p>
            <a:r>
              <a:rPr lang="en-US" sz="1200" kern="1200" dirty="0">
                <a:solidFill>
                  <a:schemeClr val="tx1"/>
                </a:solidFill>
                <a:effectLst/>
                <a:latin typeface="+mn-lt"/>
                <a:ea typeface="+mn-ea"/>
                <a:cs typeface="+mn-cs"/>
              </a:rPr>
              <a:t>the citadel of God’s people,</a:t>
            </a:r>
          </a:p>
          <a:p>
            <a:r>
              <a:rPr lang="en-US" sz="1200" kern="1200" dirty="0">
                <a:solidFill>
                  <a:schemeClr val="tx1"/>
                </a:solidFill>
                <a:effectLst/>
                <a:latin typeface="+mn-lt"/>
                <a:ea typeface="+mn-ea"/>
                <a:cs typeface="+mn-cs"/>
              </a:rPr>
              <a:t>your royal might and power</a:t>
            </a:r>
          </a:p>
          <a:p>
            <a:r>
              <a:rPr lang="en-US" sz="1200" kern="1200" dirty="0">
                <a:solidFill>
                  <a:schemeClr val="tx1"/>
                </a:solidFill>
                <a:effectLst/>
                <a:latin typeface="+mn-lt"/>
                <a:ea typeface="+mn-ea"/>
                <a:cs typeface="+mn-cs"/>
              </a:rPr>
              <a:t>will come back to you again.</a:t>
            </a:r>
          </a:p>
          <a:p>
            <a:r>
              <a:rPr lang="en-US" sz="1200" kern="1200" dirty="0">
                <a:solidFill>
                  <a:schemeClr val="tx1"/>
                </a:solidFill>
                <a:effectLst/>
                <a:latin typeface="+mn-lt"/>
                <a:ea typeface="+mn-ea"/>
                <a:cs typeface="+mn-cs"/>
              </a:rPr>
              <a:t>The kingship will be restored</a:t>
            </a:r>
          </a:p>
          <a:p>
            <a:r>
              <a:rPr lang="en-US" sz="1200" kern="1200" dirty="0">
                <a:solidFill>
                  <a:schemeClr val="tx1"/>
                </a:solidFill>
                <a:effectLst/>
                <a:latin typeface="+mn-lt"/>
                <a:ea typeface="+mn-ea"/>
                <a:cs typeface="+mn-cs"/>
              </a:rPr>
              <a:t>to my precious Jerusalem.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Zeph. 3:14</a:t>
            </a:r>
            <a:r>
              <a:rPr lang="en-US" sz="1200" kern="1200" dirty="0">
                <a:solidFill>
                  <a:schemeClr val="tx1"/>
                </a:solidFill>
                <a:effectLst/>
                <a:latin typeface="+mn-lt"/>
                <a:ea typeface="+mn-ea"/>
                <a:cs typeface="+mn-cs"/>
              </a:rPr>
              <a:t>    Sing, O daughter of Zion;</a:t>
            </a:r>
          </a:p>
          <a:p>
            <a:r>
              <a:rPr lang="en-US" sz="1200" kern="1200" dirty="0">
                <a:solidFill>
                  <a:schemeClr val="tx1"/>
                </a:solidFill>
                <a:effectLst/>
                <a:latin typeface="+mn-lt"/>
                <a:ea typeface="+mn-ea"/>
                <a:cs typeface="+mn-cs"/>
              </a:rPr>
              <a:t>shout aloud, O Israel!</a:t>
            </a:r>
          </a:p>
          <a:p>
            <a:r>
              <a:rPr lang="en-US" sz="1200" kern="1200" dirty="0">
                <a:solidFill>
                  <a:schemeClr val="tx1"/>
                </a:solidFill>
                <a:effectLst/>
                <a:latin typeface="+mn-lt"/>
                <a:ea typeface="+mn-ea"/>
                <a:cs typeface="+mn-cs"/>
              </a:rPr>
              <a:t>Be glad and rejoice with all your heart,</a:t>
            </a:r>
          </a:p>
          <a:p>
            <a:r>
              <a:rPr lang="en-US" sz="1200" kern="1200" dirty="0">
                <a:solidFill>
                  <a:schemeClr val="tx1"/>
                </a:solidFill>
                <a:effectLst/>
                <a:latin typeface="+mn-lt"/>
                <a:ea typeface="+mn-ea"/>
                <a:cs typeface="+mn-cs"/>
              </a:rPr>
              <a:t>O daughter of Jerusalem!</a:t>
            </a:r>
          </a:p>
          <a:p>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For the LORD will remove his hand of judgment</a:t>
            </a:r>
          </a:p>
          <a:p>
            <a:r>
              <a:rPr lang="en-US" sz="1200" kern="1200" dirty="0">
                <a:solidFill>
                  <a:schemeClr val="tx1"/>
                </a:solidFill>
                <a:effectLst/>
                <a:latin typeface="+mn-lt"/>
                <a:ea typeface="+mn-ea"/>
                <a:cs typeface="+mn-cs"/>
              </a:rPr>
              <a:t>and will disperse the armies of your enemy.</a:t>
            </a:r>
          </a:p>
          <a:p>
            <a:r>
              <a:rPr lang="en-US" sz="1200" kern="1200" dirty="0">
                <a:solidFill>
                  <a:schemeClr val="tx1"/>
                </a:solidFill>
                <a:effectLst/>
                <a:latin typeface="+mn-lt"/>
                <a:ea typeface="+mn-ea"/>
                <a:cs typeface="+mn-cs"/>
              </a:rPr>
              <a:t>And the LORD himself, the King of Israel,</a:t>
            </a:r>
          </a:p>
          <a:p>
            <a:r>
              <a:rPr lang="en-US" sz="1200" kern="1200" dirty="0">
                <a:solidFill>
                  <a:schemeClr val="tx1"/>
                </a:solidFill>
                <a:effectLst/>
                <a:latin typeface="+mn-lt"/>
                <a:ea typeface="+mn-ea"/>
                <a:cs typeface="+mn-cs"/>
              </a:rPr>
              <a:t>will live among you!</a:t>
            </a:r>
          </a:p>
          <a:p>
            <a:r>
              <a:rPr lang="en-US" sz="1200" kern="1200" dirty="0">
                <a:solidFill>
                  <a:schemeClr val="tx1"/>
                </a:solidFill>
                <a:effectLst/>
                <a:latin typeface="+mn-lt"/>
                <a:ea typeface="+mn-ea"/>
                <a:cs typeface="+mn-cs"/>
              </a:rPr>
              <a:t>At last your troubles will be over,</a:t>
            </a:r>
          </a:p>
          <a:p>
            <a:r>
              <a:rPr lang="en-US" sz="1200" kern="1200" dirty="0">
                <a:solidFill>
                  <a:schemeClr val="tx1"/>
                </a:solidFill>
                <a:effectLst/>
                <a:latin typeface="+mn-lt"/>
                <a:ea typeface="+mn-ea"/>
                <a:cs typeface="+mn-cs"/>
              </a:rPr>
              <a:t>and you will never again fear disaster.</a:t>
            </a:r>
          </a:p>
          <a:p>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On that day the announcement to Jerusalem will be,</a:t>
            </a:r>
          </a:p>
          <a:p>
            <a:r>
              <a:rPr lang="en-US" sz="1200" kern="1200" dirty="0">
                <a:solidFill>
                  <a:schemeClr val="tx1"/>
                </a:solidFill>
                <a:effectLst/>
                <a:latin typeface="+mn-lt"/>
                <a:ea typeface="+mn-ea"/>
                <a:cs typeface="+mn-cs"/>
              </a:rPr>
              <a:t>“Cheer up, Zion! Don’t be afraid!</a:t>
            </a:r>
          </a:p>
          <a:p>
            <a:r>
              <a:rPr lang="en-US" sz="1200" b="1" kern="1200" baseline="30000" dirty="0">
                <a:solidFill>
                  <a:schemeClr val="tx1"/>
                </a:solidFill>
                <a:effectLst/>
                <a:latin typeface="+mn-lt"/>
                <a:ea typeface="+mn-ea"/>
                <a:cs typeface="+mn-cs"/>
              </a:rPr>
              <a:t>17</a:t>
            </a:r>
            <a:r>
              <a:rPr lang="en-US" sz="1200" kern="1200" dirty="0">
                <a:solidFill>
                  <a:schemeClr val="tx1"/>
                </a:solidFill>
                <a:effectLst/>
                <a:latin typeface="+mn-lt"/>
                <a:ea typeface="+mn-ea"/>
                <a:cs typeface="+mn-cs"/>
              </a:rPr>
              <a:t> For the LORD your God is living among you.</a:t>
            </a:r>
          </a:p>
          <a:p>
            <a:r>
              <a:rPr lang="en-US" sz="1200" kern="1200" dirty="0">
                <a:solidFill>
                  <a:schemeClr val="tx1"/>
                </a:solidFill>
                <a:effectLst/>
                <a:latin typeface="+mn-lt"/>
                <a:ea typeface="+mn-ea"/>
                <a:cs typeface="+mn-cs"/>
              </a:rPr>
              <a:t>He is a mighty savior.</a:t>
            </a:r>
          </a:p>
          <a:p>
            <a:r>
              <a:rPr lang="en-US" sz="1200" kern="1200" dirty="0">
                <a:solidFill>
                  <a:schemeClr val="tx1"/>
                </a:solidFill>
                <a:effectLst/>
                <a:latin typeface="+mn-lt"/>
                <a:ea typeface="+mn-ea"/>
                <a:cs typeface="+mn-cs"/>
              </a:rPr>
              <a:t>He will take delight in you with gladness.</a:t>
            </a:r>
          </a:p>
          <a:p>
            <a:r>
              <a:rPr lang="en-US" sz="1200" kern="1200" dirty="0">
                <a:solidFill>
                  <a:schemeClr val="tx1"/>
                </a:solidFill>
                <a:effectLst/>
                <a:latin typeface="+mn-lt"/>
                <a:ea typeface="+mn-ea"/>
                <a:cs typeface="+mn-cs"/>
              </a:rPr>
              <a:t>With his love, he will calm all your fears.</a:t>
            </a:r>
          </a:p>
          <a:p>
            <a:r>
              <a:rPr lang="en-US" sz="1200" kern="1200" dirty="0">
                <a:solidFill>
                  <a:schemeClr val="tx1"/>
                </a:solidFill>
                <a:effectLst/>
                <a:latin typeface="+mn-lt"/>
                <a:ea typeface="+mn-ea"/>
                <a:cs typeface="+mn-cs"/>
              </a:rPr>
              <a:t>He will rejoice over you with joyful songs.”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Zeph. 3:18</a:t>
            </a:r>
            <a:r>
              <a:rPr lang="en-US" sz="1200" kern="1200" dirty="0">
                <a:solidFill>
                  <a:schemeClr val="tx1"/>
                </a:solidFill>
                <a:effectLst/>
                <a:latin typeface="+mn-lt"/>
                <a:ea typeface="+mn-ea"/>
                <a:cs typeface="+mn-cs"/>
              </a:rPr>
              <a:t>    “I will gather you who mourn for the appointed festivals;</a:t>
            </a:r>
          </a:p>
          <a:p>
            <a:r>
              <a:rPr lang="en-US" sz="1200" kern="1200" dirty="0">
                <a:solidFill>
                  <a:schemeClr val="tx1"/>
                </a:solidFill>
                <a:effectLst/>
                <a:latin typeface="+mn-lt"/>
                <a:ea typeface="+mn-ea"/>
                <a:cs typeface="+mn-cs"/>
              </a:rPr>
              <a:t>you will be disgraced no more.</a:t>
            </a:r>
          </a:p>
          <a:p>
            <a:r>
              <a:rPr lang="en-US" sz="1200" b="1" kern="1200" baseline="30000" dirty="0">
                <a:solidFill>
                  <a:schemeClr val="tx1"/>
                </a:solidFill>
                <a:effectLst/>
                <a:latin typeface="+mn-lt"/>
                <a:ea typeface="+mn-ea"/>
                <a:cs typeface="+mn-cs"/>
              </a:rPr>
              <a:t>19</a:t>
            </a:r>
            <a:r>
              <a:rPr lang="en-US" sz="1200" kern="1200" dirty="0">
                <a:solidFill>
                  <a:schemeClr val="tx1"/>
                </a:solidFill>
                <a:effectLst/>
                <a:latin typeface="+mn-lt"/>
                <a:ea typeface="+mn-ea"/>
                <a:cs typeface="+mn-cs"/>
              </a:rPr>
              <a:t> And I will deal severely with all who have oppressed you.</a:t>
            </a:r>
          </a:p>
          <a:p>
            <a:r>
              <a:rPr lang="en-US" sz="1200" kern="1200" dirty="0">
                <a:solidFill>
                  <a:schemeClr val="tx1"/>
                </a:solidFill>
                <a:effectLst/>
                <a:latin typeface="+mn-lt"/>
                <a:ea typeface="+mn-ea"/>
                <a:cs typeface="+mn-cs"/>
              </a:rPr>
              <a:t>I will save the weak and helpless ones;</a:t>
            </a:r>
          </a:p>
          <a:p>
            <a:r>
              <a:rPr lang="en-US" sz="1200" kern="1200" dirty="0">
                <a:solidFill>
                  <a:schemeClr val="tx1"/>
                </a:solidFill>
                <a:effectLst/>
                <a:latin typeface="+mn-lt"/>
                <a:ea typeface="+mn-ea"/>
                <a:cs typeface="+mn-cs"/>
              </a:rPr>
              <a:t>I will bring together</a:t>
            </a:r>
          </a:p>
          <a:p>
            <a:r>
              <a:rPr lang="en-US" sz="1200" kern="1200" dirty="0">
                <a:solidFill>
                  <a:schemeClr val="tx1"/>
                </a:solidFill>
                <a:effectLst/>
                <a:latin typeface="+mn-lt"/>
                <a:ea typeface="+mn-ea"/>
                <a:cs typeface="+mn-cs"/>
              </a:rPr>
              <a:t>those who were chased away.</a:t>
            </a:r>
          </a:p>
          <a:p>
            <a:r>
              <a:rPr lang="en-US" sz="1200" kern="1200" dirty="0">
                <a:solidFill>
                  <a:schemeClr val="tx1"/>
                </a:solidFill>
                <a:effectLst/>
                <a:latin typeface="+mn-lt"/>
                <a:ea typeface="+mn-ea"/>
                <a:cs typeface="+mn-cs"/>
              </a:rPr>
              <a:t>I will give glory and fame to my former exiles,</a:t>
            </a:r>
          </a:p>
          <a:p>
            <a:r>
              <a:rPr lang="en-US" sz="1200" kern="1200" dirty="0">
                <a:solidFill>
                  <a:schemeClr val="tx1"/>
                </a:solidFill>
                <a:effectLst/>
                <a:latin typeface="+mn-lt"/>
                <a:ea typeface="+mn-ea"/>
                <a:cs typeface="+mn-cs"/>
              </a:rPr>
              <a:t>wherever they have been mocked and shamed.</a:t>
            </a:r>
          </a:p>
          <a:p>
            <a:r>
              <a:rPr lang="en-US" sz="1200" b="1" kern="1200" baseline="30000" dirty="0">
                <a:solidFill>
                  <a:schemeClr val="tx1"/>
                </a:solidFill>
                <a:effectLst/>
                <a:latin typeface="+mn-lt"/>
                <a:ea typeface="+mn-ea"/>
                <a:cs typeface="+mn-cs"/>
              </a:rPr>
              <a:t>20</a:t>
            </a:r>
            <a:r>
              <a:rPr lang="en-US" sz="1200" kern="1200" dirty="0">
                <a:solidFill>
                  <a:schemeClr val="tx1"/>
                </a:solidFill>
                <a:effectLst/>
                <a:latin typeface="+mn-lt"/>
                <a:ea typeface="+mn-ea"/>
                <a:cs typeface="+mn-cs"/>
              </a:rPr>
              <a:t> On that day I will gather you together</a:t>
            </a:r>
          </a:p>
          <a:p>
            <a:r>
              <a:rPr lang="en-US" sz="1200" kern="1200" dirty="0">
                <a:solidFill>
                  <a:schemeClr val="tx1"/>
                </a:solidFill>
                <a:effectLst/>
                <a:latin typeface="+mn-lt"/>
                <a:ea typeface="+mn-ea"/>
                <a:cs typeface="+mn-cs"/>
              </a:rPr>
              <a:t>and bring you home again.</a:t>
            </a:r>
          </a:p>
          <a:p>
            <a:r>
              <a:rPr lang="en-US" sz="1200" kern="1200" dirty="0">
                <a:solidFill>
                  <a:schemeClr val="tx1"/>
                </a:solidFill>
                <a:effectLst/>
                <a:latin typeface="+mn-lt"/>
                <a:ea typeface="+mn-ea"/>
                <a:cs typeface="+mn-cs"/>
              </a:rPr>
              <a:t>I will give you a good name, a name of distinction,</a:t>
            </a:r>
          </a:p>
          <a:p>
            <a:r>
              <a:rPr lang="en-US" sz="1200" kern="1200" dirty="0">
                <a:solidFill>
                  <a:schemeClr val="tx1"/>
                </a:solidFill>
                <a:effectLst/>
                <a:latin typeface="+mn-lt"/>
                <a:ea typeface="+mn-ea"/>
                <a:cs typeface="+mn-cs"/>
              </a:rPr>
              <a:t>among all the nations of the earth,</a:t>
            </a:r>
          </a:p>
          <a:p>
            <a:r>
              <a:rPr lang="en-US" sz="1200" kern="1200" dirty="0">
                <a:solidFill>
                  <a:schemeClr val="tx1"/>
                </a:solidFill>
                <a:effectLst/>
                <a:latin typeface="+mn-lt"/>
                <a:ea typeface="+mn-ea"/>
                <a:cs typeface="+mn-cs"/>
              </a:rPr>
              <a:t>as I restore your fortunes before their very eyes.</a:t>
            </a:r>
          </a:p>
          <a:p>
            <a:r>
              <a:rPr lang="en-US" sz="1200" kern="1200" dirty="0">
                <a:solidFill>
                  <a:schemeClr val="tx1"/>
                </a:solidFill>
                <a:effectLst/>
                <a:latin typeface="+mn-lt"/>
                <a:ea typeface="+mn-ea"/>
                <a:cs typeface="+mn-cs"/>
              </a:rPr>
              <a:t>I, the LORD, have spoken!</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8:1</a:t>
            </a:r>
            <a:r>
              <a:rPr lang="en-US" sz="1200" kern="1200" dirty="0">
                <a:solidFill>
                  <a:schemeClr val="tx1"/>
                </a:solidFill>
                <a:effectLst/>
                <a:latin typeface="+mn-lt"/>
                <a:ea typeface="+mn-ea"/>
                <a:cs typeface="+mn-cs"/>
              </a:rPr>
              <a:t>    Then another message came to me from the LORD of Heaven’s Armies: </a:t>
            </a:r>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“This is what the LORD of Heaven’s Armies says: My love for Mount Zion is passionate and strong; I am consumed with passion for Jerusalem!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8:3</a:t>
            </a:r>
            <a:r>
              <a:rPr lang="en-US" sz="1200" kern="1200" dirty="0">
                <a:solidFill>
                  <a:schemeClr val="tx1"/>
                </a:solidFill>
                <a:effectLst/>
                <a:latin typeface="+mn-lt"/>
                <a:ea typeface="+mn-ea"/>
                <a:cs typeface="+mn-cs"/>
              </a:rPr>
              <a:t>    “And now the LORD says: I am returning to Mount Zion, and I will live in Jerusalem. Then Jerusalem will be called the Faithful City; the mountain of the LORD of Heaven’s Armies will be called the Holy Mountain.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8:4</a:t>
            </a:r>
            <a:r>
              <a:rPr lang="en-US" sz="1200" kern="1200" dirty="0">
                <a:solidFill>
                  <a:schemeClr val="tx1"/>
                </a:solidFill>
                <a:effectLst/>
                <a:latin typeface="+mn-lt"/>
                <a:ea typeface="+mn-ea"/>
                <a:cs typeface="+mn-cs"/>
              </a:rPr>
              <a:t>    “This is what the LORD of Heaven’s Armies says: Once again old men and women will walk Jerusalem’s streets with their canes and will sit together in the city squares. </a:t>
            </a:r>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And the streets of the city will be filled with boys and girls at play.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8:6</a:t>
            </a:r>
            <a:r>
              <a:rPr lang="en-US" sz="1200" kern="1200" dirty="0">
                <a:solidFill>
                  <a:schemeClr val="tx1"/>
                </a:solidFill>
                <a:effectLst/>
                <a:latin typeface="+mn-lt"/>
                <a:ea typeface="+mn-ea"/>
                <a:cs typeface="+mn-cs"/>
              </a:rPr>
              <a:t>    “This is what the LORD of Heaven’s Armies says: All this may seem impossible to you now, a small remnant of God’s people. But is it impossible for me? says the LORD of Heaven’s Armies.</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8:7</a:t>
            </a:r>
            <a:r>
              <a:rPr lang="en-US" sz="1200" kern="1200" dirty="0">
                <a:solidFill>
                  <a:schemeClr val="tx1"/>
                </a:solidFill>
                <a:effectLst/>
                <a:latin typeface="+mn-lt"/>
                <a:ea typeface="+mn-ea"/>
                <a:cs typeface="+mn-cs"/>
              </a:rPr>
              <a:t>    “This is what the LORD of Heaven’s Armies says: You can be sure that I will rescue my people from the east and from the west. </a:t>
            </a:r>
            <a:r>
              <a:rPr lang="en-US" sz="1200" b="1" kern="1200" baseline="30000" dirty="0">
                <a:solidFill>
                  <a:schemeClr val="tx1"/>
                </a:solidFill>
                <a:effectLst/>
                <a:latin typeface="+mn-lt"/>
                <a:ea typeface="+mn-ea"/>
                <a:cs typeface="+mn-cs"/>
              </a:rPr>
              <a:t>8</a:t>
            </a:r>
            <a:r>
              <a:rPr lang="en-US" sz="1200" kern="1200" dirty="0">
                <a:solidFill>
                  <a:schemeClr val="tx1"/>
                </a:solidFill>
                <a:effectLst/>
                <a:latin typeface="+mn-lt"/>
                <a:ea typeface="+mn-ea"/>
                <a:cs typeface="+mn-cs"/>
              </a:rPr>
              <a:t> I will bring them home again to live safely in Jerusalem. They will be my people, and I will be faithful and just toward them as their God.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14:1</a:t>
            </a:r>
            <a:r>
              <a:rPr lang="en-US" sz="1200" kern="1200" dirty="0">
                <a:solidFill>
                  <a:schemeClr val="tx1"/>
                </a:solidFill>
                <a:effectLst/>
                <a:latin typeface="+mn-lt"/>
                <a:ea typeface="+mn-ea"/>
                <a:cs typeface="+mn-cs"/>
              </a:rPr>
              <a:t>    Watch, for the day of the LORD is coming when your possessions will be plundered right in front of you! </a:t>
            </a:r>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I will gather all the nations to fight against Jerusalem. The city will be taken, the houses looted, and the women raped. Half the population will be taken into captivity, and the rest will be left among the ruins of the city.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14:3</a:t>
            </a:r>
            <a:r>
              <a:rPr lang="en-US" sz="1200" kern="1200" dirty="0">
                <a:solidFill>
                  <a:schemeClr val="tx1"/>
                </a:solidFill>
                <a:effectLst/>
                <a:latin typeface="+mn-lt"/>
                <a:ea typeface="+mn-ea"/>
                <a:cs typeface="+mn-cs"/>
              </a:rPr>
              <a:t>    Then the LORD will go out to fight against those nations, as he has fought in times past. </a:t>
            </a:r>
            <a:r>
              <a:rPr lang="en-US" sz="1200" b="1" kern="1200" baseline="30000" dirty="0">
                <a:solidFill>
                  <a:schemeClr val="tx1"/>
                </a:solidFill>
                <a:effectLst/>
                <a:latin typeface="+mn-lt"/>
                <a:ea typeface="+mn-ea"/>
                <a:cs typeface="+mn-cs"/>
              </a:rPr>
              <a:t>4</a:t>
            </a:r>
            <a:r>
              <a:rPr lang="en-US" sz="1200" kern="1200" dirty="0">
                <a:solidFill>
                  <a:schemeClr val="tx1"/>
                </a:solidFill>
                <a:effectLst/>
                <a:latin typeface="+mn-lt"/>
                <a:ea typeface="+mn-ea"/>
                <a:cs typeface="+mn-cs"/>
              </a:rPr>
              <a:t> On that day his feet will stand on the Mount of Olives, east of Jerusalem. And the Mount of Olives will split apart, making a wide valley running from east to west. Half the mountain will move toward the north and half toward the south. </a:t>
            </a:r>
            <a:r>
              <a:rPr lang="en-US" sz="1200" b="1" kern="1200" baseline="30000" dirty="0">
                <a:solidFill>
                  <a:schemeClr val="tx1"/>
                </a:solidFill>
                <a:effectLst/>
                <a:latin typeface="+mn-lt"/>
                <a:ea typeface="+mn-ea"/>
                <a:cs typeface="+mn-cs"/>
              </a:rPr>
              <a:t>5</a:t>
            </a:r>
            <a:r>
              <a:rPr lang="en-US" sz="1200" kern="1200" dirty="0">
                <a:solidFill>
                  <a:schemeClr val="tx1"/>
                </a:solidFill>
                <a:effectLst/>
                <a:latin typeface="+mn-lt"/>
                <a:ea typeface="+mn-ea"/>
                <a:cs typeface="+mn-cs"/>
              </a:rPr>
              <a:t> You will flee through this valley, for it will reach across to Azal. Yes, you will flee as you did from the earthquake in the days of King Uzziah of Judah. Then the LORD my God will come, and all his holy ones with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14:6</a:t>
            </a:r>
            <a:r>
              <a:rPr lang="en-US" sz="1200" kern="1200" dirty="0">
                <a:solidFill>
                  <a:schemeClr val="tx1"/>
                </a:solidFill>
                <a:effectLst/>
                <a:latin typeface="+mn-lt"/>
                <a:ea typeface="+mn-ea"/>
                <a:cs typeface="+mn-cs"/>
              </a:rPr>
              <a:t>    On that day the sources of light will no longer shine, </a:t>
            </a:r>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yet there will be continuous day! Only the LORD knows how this could happen. There will be no normal day and night, for at evening time it will still be light.</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14:8</a:t>
            </a:r>
            <a:r>
              <a:rPr lang="en-US" sz="1200" kern="1200" dirty="0">
                <a:solidFill>
                  <a:schemeClr val="tx1"/>
                </a:solidFill>
                <a:effectLst/>
                <a:latin typeface="+mn-lt"/>
                <a:ea typeface="+mn-ea"/>
                <a:cs typeface="+mn-cs"/>
              </a:rPr>
              <a:t>    On that day life-giving waters will flow out from Jerusalem, half toward the Dead Sea and half toward the Mediterranean, flowing continuously in both summer and winter.</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14:9</a:t>
            </a:r>
            <a:r>
              <a:rPr lang="en-US" sz="1200" kern="1200" dirty="0">
                <a:solidFill>
                  <a:schemeClr val="tx1"/>
                </a:solidFill>
                <a:effectLst/>
                <a:latin typeface="+mn-lt"/>
                <a:ea typeface="+mn-ea"/>
                <a:cs typeface="+mn-cs"/>
              </a:rPr>
              <a:t>    And the LORD will be king over all the earth. On that day there will be one LORD—his name alone will be worshiped.</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19:28</a:t>
            </a:r>
            <a:r>
              <a:rPr lang="en-US" sz="1200" kern="1200" dirty="0">
                <a:solidFill>
                  <a:schemeClr val="tx1"/>
                </a:solidFill>
                <a:effectLst/>
                <a:latin typeface="+mn-lt"/>
                <a:ea typeface="+mn-ea"/>
                <a:cs typeface="+mn-cs"/>
              </a:rPr>
              <a:t>    Jesus replied, “I assure you that when the world is made new and the Son of Man sits upon his glorious throne, you who have been my followers will also sit on twelve thrones, judging the twelve tribes of Israel.</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25:31</a:t>
            </a:r>
            <a:r>
              <a:rPr lang="en-US" sz="1200" kern="1200" dirty="0">
                <a:solidFill>
                  <a:schemeClr val="tx1"/>
                </a:solidFill>
                <a:effectLst/>
                <a:latin typeface="+mn-lt"/>
                <a:ea typeface="+mn-ea"/>
                <a:cs typeface="+mn-cs"/>
              </a:rPr>
              <a:t>    “But when the Son of Man comes in his glory, and all the angels with him, then he will sit upon his glorious throne. </a:t>
            </a:r>
            <a:r>
              <a:rPr lang="en-US" sz="1200" b="1" kern="1200" baseline="30000" dirty="0">
                <a:solidFill>
                  <a:schemeClr val="tx1"/>
                </a:solidFill>
                <a:effectLst/>
                <a:latin typeface="+mn-lt"/>
                <a:ea typeface="+mn-ea"/>
                <a:cs typeface="+mn-cs"/>
              </a:rPr>
              <a:t>32</a:t>
            </a:r>
            <a:r>
              <a:rPr lang="en-US" sz="1200" kern="1200" dirty="0">
                <a:solidFill>
                  <a:schemeClr val="tx1"/>
                </a:solidFill>
                <a:effectLst/>
                <a:latin typeface="+mn-lt"/>
                <a:ea typeface="+mn-ea"/>
                <a:cs typeface="+mn-cs"/>
              </a:rPr>
              <a:t> All the nations will be gathered in his presence, and he will separate the people as a shepherd separates the sheep from the goats. </a:t>
            </a:r>
            <a:r>
              <a:rPr lang="en-US" sz="1200" b="1" kern="1200" baseline="30000" dirty="0">
                <a:solidFill>
                  <a:schemeClr val="tx1"/>
                </a:solidFill>
                <a:effectLst/>
                <a:latin typeface="+mn-lt"/>
                <a:ea typeface="+mn-ea"/>
                <a:cs typeface="+mn-cs"/>
              </a:rPr>
              <a:t>33</a:t>
            </a:r>
            <a:r>
              <a:rPr lang="en-US" sz="1200" kern="1200" dirty="0">
                <a:solidFill>
                  <a:schemeClr val="tx1"/>
                </a:solidFill>
                <a:effectLst/>
                <a:latin typeface="+mn-lt"/>
                <a:ea typeface="+mn-ea"/>
                <a:cs typeface="+mn-cs"/>
              </a:rPr>
              <a:t> He will place the sheep at his right hand and the goats at his left.</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Matt. 25:34</a:t>
            </a:r>
            <a:r>
              <a:rPr lang="en-US" sz="1200" kern="1200" dirty="0">
                <a:solidFill>
                  <a:schemeClr val="tx1"/>
                </a:solidFill>
                <a:effectLst/>
                <a:latin typeface="+mn-lt"/>
                <a:ea typeface="+mn-ea"/>
                <a:cs typeface="+mn-cs"/>
              </a:rPr>
              <a:t>    “Then the King will say to those on his right, ‘Come, you who are blessed by my Father, inherit the Kingdom prepared for you from the creation of the world. </a:t>
            </a:r>
            <a:r>
              <a:rPr lang="en-US" sz="1200" b="1" kern="1200" baseline="30000" dirty="0">
                <a:solidFill>
                  <a:schemeClr val="tx1"/>
                </a:solidFill>
                <a:effectLst/>
                <a:latin typeface="+mn-lt"/>
                <a:ea typeface="+mn-ea"/>
                <a:cs typeface="+mn-cs"/>
              </a:rPr>
              <a:t>35</a:t>
            </a:r>
            <a:r>
              <a:rPr lang="en-US" sz="1200" kern="1200" dirty="0">
                <a:solidFill>
                  <a:schemeClr val="tx1"/>
                </a:solidFill>
                <a:effectLst/>
                <a:latin typeface="+mn-lt"/>
                <a:ea typeface="+mn-ea"/>
                <a:cs typeface="+mn-cs"/>
              </a:rPr>
              <a:t> For I was hungry, and you fed me. I was thirsty, and you gave me a drink. I was a stranger, and you invited me into your home. </a:t>
            </a:r>
            <a:r>
              <a:rPr lang="en-US" sz="1200" b="1" kern="1200" baseline="30000" dirty="0">
                <a:solidFill>
                  <a:schemeClr val="tx1"/>
                </a:solidFill>
                <a:effectLst/>
                <a:latin typeface="+mn-lt"/>
                <a:ea typeface="+mn-ea"/>
                <a:cs typeface="+mn-cs"/>
              </a:rPr>
              <a:t>36</a:t>
            </a:r>
            <a:r>
              <a:rPr lang="en-US" sz="1200" kern="1200" dirty="0">
                <a:solidFill>
                  <a:schemeClr val="tx1"/>
                </a:solidFill>
                <a:effectLst/>
                <a:latin typeface="+mn-lt"/>
                <a:ea typeface="+mn-ea"/>
                <a:cs typeface="+mn-cs"/>
              </a:rPr>
              <a:t> I was naked, and you gave me clothing. I was sick, and you cared for me. I was in prison, and you visited me.’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25:37</a:t>
            </a:r>
            <a:r>
              <a:rPr lang="en-US" sz="1200" kern="1200" dirty="0">
                <a:solidFill>
                  <a:schemeClr val="tx1"/>
                </a:solidFill>
                <a:effectLst/>
                <a:latin typeface="+mn-lt"/>
                <a:ea typeface="+mn-ea"/>
                <a:cs typeface="+mn-cs"/>
              </a:rPr>
              <a:t>    “Then these righteous ones will reply, ‘Lord, when did we ever see you hungry and feed you? Or thirsty and give you something to drink? </a:t>
            </a:r>
            <a:r>
              <a:rPr lang="en-US" sz="1200" b="1" kern="1200" baseline="30000" dirty="0">
                <a:solidFill>
                  <a:schemeClr val="tx1"/>
                </a:solidFill>
                <a:effectLst/>
                <a:latin typeface="+mn-lt"/>
                <a:ea typeface="+mn-ea"/>
                <a:cs typeface="+mn-cs"/>
              </a:rPr>
              <a:t>38</a:t>
            </a:r>
            <a:r>
              <a:rPr lang="en-US" sz="1200" kern="1200" dirty="0">
                <a:solidFill>
                  <a:schemeClr val="tx1"/>
                </a:solidFill>
                <a:effectLst/>
                <a:latin typeface="+mn-lt"/>
                <a:ea typeface="+mn-ea"/>
                <a:cs typeface="+mn-cs"/>
              </a:rPr>
              <a:t> Or a stranger and show you hospitality? Or naked and give you clothing? </a:t>
            </a:r>
            <a:r>
              <a:rPr lang="en-US" sz="1200" b="1" kern="1200" baseline="30000" dirty="0">
                <a:solidFill>
                  <a:schemeClr val="tx1"/>
                </a:solidFill>
                <a:effectLst/>
                <a:latin typeface="+mn-lt"/>
                <a:ea typeface="+mn-ea"/>
                <a:cs typeface="+mn-cs"/>
              </a:rPr>
              <a:t>39</a:t>
            </a:r>
            <a:r>
              <a:rPr lang="en-US" sz="1200" kern="1200" dirty="0">
                <a:solidFill>
                  <a:schemeClr val="tx1"/>
                </a:solidFill>
                <a:effectLst/>
                <a:latin typeface="+mn-lt"/>
                <a:ea typeface="+mn-ea"/>
                <a:cs typeface="+mn-cs"/>
              </a:rPr>
              <a:t> When did we ever see you sick or in prison and visit you?’</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25:40</a:t>
            </a:r>
            <a:r>
              <a:rPr lang="en-US" sz="1200" kern="1200" dirty="0">
                <a:solidFill>
                  <a:schemeClr val="tx1"/>
                </a:solidFill>
                <a:effectLst/>
                <a:latin typeface="+mn-lt"/>
                <a:ea typeface="+mn-ea"/>
                <a:cs typeface="+mn-cs"/>
              </a:rPr>
              <a:t>    “And the King will say, ‘I tell you the truth, when you did it to one of the least of these my brothers and sisters, you were doing it to me!’</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25:41</a:t>
            </a:r>
            <a:r>
              <a:rPr lang="en-US" sz="1200" kern="1200" dirty="0">
                <a:solidFill>
                  <a:schemeClr val="tx1"/>
                </a:solidFill>
                <a:effectLst/>
                <a:latin typeface="+mn-lt"/>
                <a:ea typeface="+mn-ea"/>
                <a:cs typeface="+mn-cs"/>
              </a:rPr>
              <a:t>    “Then the King will turn to those on the left and say, ‘Away with you, you cursed ones, into the eternal fire prepared for the devil and his demons. </a:t>
            </a:r>
            <a:r>
              <a:rPr lang="en-US" sz="1200" b="1" kern="1200" baseline="30000" dirty="0">
                <a:solidFill>
                  <a:schemeClr val="tx1"/>
                </a:solidFill>
                <a:effectLst/>
                <a:latin typeface="+mn-lt"/>
                <a:ea typeface="+mn-ea"/>
                <a:cs typeface="+mn-cs"/>
              </a:rPr>
              <a:t>42</a:t>
            </a:r>
            <a:r>
              <a:rPr lang="en-US" sz="1200" kern="1200" dirty="0">
                <a:solidFill>
                  <a:schemeClr val="tx1"/>
                </a:solidFill>
                <a:effectLst/>
                <a:latin typeface="+mn-lt"/>
                <a:ea typeface="+mn-ea"/>
                <a:cs typeface="+mn-cs"/>
              </a:rPr>
              <a:t> For I was hungry, and you didn’t feed me. I was thirsty, and you didn’t give me a drink. </a:t>
            </a:r>
            <a:r>
              <a:rPr lang="en-US" sz="1200" b="1" kern="1200" baseline="30000" dirty="0">
                <a:solidFill>
                  <a:schemeClr val="tx1"/>
                </a:solidFill>
                <a:effectLst/>
                <a:latin typeface="+mn-lt"/>
                <a:ea typeface="+mn-ea"/>
                <a:cs typeface="+mn-cs"/>
              </a:rPr>
              <a:t>43</a:t>
            </a:r>
            <a:r>
              <a:rPr lang="en-US" sz="1200" kern="1200" dirty="0">
                <a:solidFill>
                  <a:schemeClr val="tx1"/>
                </a:solidFill>
                <a:effectLst/>
                <a:latin typeface="+mn-lt"/>
                <a:ea typeface="+mn-ea"/>
                <a:cs typeface="+mn-cs"/>
              </a:rPr>
              <a:t> I was a stranger, and you didn’t invite me into your home. I was naked, and you didn’t give me clothing. I was sick and in prison, and you didn’t visit me.’</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25:44</a:t>
            </a:r>
            <a:r>
              <a:rPr lang="en-US" sz="1200" kern="1200" dirty="0">
                <a:solidFill>
                  <a:schemeClr val="tx1"/>
                </a:solidFill>
                <a:effectLst/>
                <a:latin typeface="+mn-lt"/>
                <a:ea typeface="+mn-ea"/>
                <a:cs typeface="+mn-cs"/>
              </a:rPr>
              <a:t>    “Then they will reply, ‘Lord, when did we ever see you hungry or thirsty or a stranger or naked or sick or in prison, and not help you?’</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25:45</a:t>
            </a:r>
            <a:r>
              <a:rPr lang="en-US" sz="1200" kern="1200" dirty="0">
                <a:solidFill>
                  <a:schemeClr val="tx1"/>
                </a:solidFill>
                <a:effectLst/>
                <a:latin typeface="+mn-lt"/>
                <a:ea typeface="+mn-ea"/>
                <a:cs typeface="+mn-cs"/>
              </a:rPr>
              <a:t>    “And he will answer, ‘I tell you the truth, when you refused to help the least of these my brothers and sisters, you were refusing to help me.’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Matt. 25:46</a:t>
            </a:r>
            <a:r>
              <a:rPr lang="en-US" sz="1200" kern="1200" dirty="0">
                <a:solidFill>
                  <a:schemeClr val="tx1"/>
                </a:solidFill>
                <a:effectLst/>
                <a:latin typeface="+mn-lt"/>
                <a:ea typeface="+mn-ea"/>
                <a:cs typeface="+mn-cs"/>
              </a:rPr>
              <a:t>    “And they will go away into eternal punishment, but the righteous will go into eternal life.”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Acts 15:16</a:t>
            </a:r>
            <a:r>
              <a:rPr lang="en-US" sz="1200" kern="1200" dirty="0">
                <a:solidFill>
                  <a:schemeClr val="tx1"/>
                </a:solidFill>
                <a:effectLst/>
                <a:latin typeface="+mn-lt"/>
                <a:ea typeface="+mn-ea"/>
                <a:cs typeface="+mn-cs"/>
              </a:rPr>
              <a:t>    ‘Afterward I will return</a:t>
            </a:r>
          </a:p>
          <a:p>
            <a:r>
              <a:rPr lang="en-US" sz="1200" kern="1200" dirty="0">
                <a:solidFill>
                  <a:schemeClr val="tx1"/>
                </a:solidFill>
                <a:effectLst/>
                <a:latin typeface="+mn-lt"/>
                <a:ea typeface="+mn-ea"/>
                <a:cs typeface="+mn-cs"/>
              </a:rPr>
              <a:t>and restore the fallen house of David.</a:t>
            </a:r>
          </a:p>
          <a:p>
            <a:r>
              <a:rPr lang="en-US" sz="1200" kern="1200" dirty="0">
                <a:solidFill>
                  <a:schemeClr val="tx1"/>
                </a:solidFill>
                <a:effectLst/>
                <a:latin typeface="+mn-lt"/>
                <a:ea typeface="+mn-ea"/>
                <a:cs typeface="+mn-cs"/>
              </a:rPr>
              <a:t>I will rebuild its ruins</a:t>
            </a:r>
          </a:p>
          <a:p>
            <a:r>
              <a:rPr lang="en-US" sz="1200" kern="1200" dirty="0">
                <a:solidFill>
                  <a:schemeClr val="tx1"/>
                </a:solidFill>
                <a:effectLst/>
                <a:latin typeface="+mn-lt"/>
                <a:ea typeface="+mn-ea"/>
                <a:cs typeface="+mn-cs"/>
              </a:rPr>
              <a:t>and restore it,</a:t>
            </a:r>
          </a:p>
          <a:p>
            <a:r>
              <a:rPr lang="en-US" sz="1200" b="1" kern="1200" baseline="30000" dirty="0">
                <a:solidFill>
                  <a:schemeClr val="tx1"/>
                </a:solidFill>
                <a:effectLst/>
                <a:latin typeface="+mn-lt"/>
                <a:ea typeface="+mn-ea"/>
                <a:cs typeface="+mn-cs"/>
              </a:rPr>
              <a:t>17</a:t>
            </a:r>
            <a:r>
              <a:rPr lang="en-US" sz="1200" kern="1200" dirty="0">
                <a:solidFill>
                  <a:schemeClr val="tx1"/>
                </a:solidFill>
                <a:effectLst/>
                <a:latin typeface="+mn-lt"/>
                <a:ea typeface="+mn-ea"/>
                <a:cs typeface="+mn-cs"/>
              </a:rPr>
              <a:t> so that the rest of humanity might seek the LORD,</a:t>
            </a:r>
          </a:p>
          <a:p>
            <a:r>
              <a:rPr lang="en-US" sz="1200" kern="1200" dirty="0">
                <a:solidFill>
                  <a:schemeClr val="tx1"/>
                </a:solidFill>
                <a:effectLst/>
                <a:latin typeface="+mn-lt"/>
                <a:ea typeface="+mn-ea"/>
                <a:cs typeface="+mn-cs"/>
              </a:rPr>
              <a:t>including the Gentiles—</a:t>
            </a:r>
          </a:p>
          <a:p>
            <a:r>
              <a:rPr lang="en-US" sz="1200" kern="1200" dirty="0">
                <a:solidFill>
                  <a:schemeClr val="tx1"/>
                </a:solidFill>
                <a:effectLst/>
                <a:latin typeface="+mn-lt"/>
                <a:ea typeface="+mn-ea"/>
                <a:cs typeface="+mn-cs"/>
              </a:rPr>
              <a:t>all those I have called to be mine.</a:t>
            </a:r>
          </a:p>
          <a:p>
            <a:r>
              <a:rPr lang="en-US" sz="1200" kern="1200" dirty="0">
                <a:solidFill>
                  <a:schemeClr val="tx1"/>
                </a:solidFill>
                <a:effectLst/>
                <a:latin typeface="+mn-lt"/>
                <a:ea typeface="+mn-ea"/>
                <a:cs typeface="+mn-cs"/>
              </a:rPr>
              <a:t>The LORD has spoken—</a:t>
            </a:r>
          </a:p>
          <a:p>
            <a:r>
              <a:rPr lang="en-US" sz="1200" b="1" kern="1200" baseline="30000" dirty="0">
                <a:solidFill>
                  <a:schemeClr val="tx1"/>
                </a:solidFill>
                <a:effectLst/>
                <a:latin typeface="+mn-lt"/>
                <a:ea typeface="+mn-ea"/>
                <a:cs typeface="+mn-cs"/>
              </a:rPr>
              <a:t>18</a:t>
            </a:r>
            <a:r>
              <a:rPr lang="en-US" sz="1200" kern="1200" dirty="0">
                <a:solidFill>
                  <a:schemeClr val="tx1"/>
                </a:solidFill>
                <a:effectLst/>
                <a:latin typeface="+mn-lt"/>
                <a:ea typeface="+mn-ea"/>
                <a:cs typeface="+mn-cs"/>
              </a:rPr>
              <a:t> he who made these things known so long ago.’</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Rom. 11:25</a:t>
            </a:r>
            <a:r>
              <a:rPr lang="en-US" sz="1200" kern="1200" dirty="0">
                <a:solidFill>
                  <a:schemeClr val="tx1"/>
                </a:solidFill>
                <a:effectLst/>
                <a:latin typeface="+mn-lt"/>
                <a:ea typeface="+mn-ea"/>
                <a:cs typeface="+mn-cs"/>
              </a:rPr>
              <a:t>    I want you to understand this mystery, dear brothers and sisters, so that you will not feel proud about yourselves. Some of the people of Israel have hard hearts, but this will last only until the full number of Gentiles comes to Christ. </a:t>
            </a:r>
            <a:r>
              <a:rPr lang="en-US" sz="1200" b="1" kern="1200" baseline="30000" dirty="0">
                <a:solidFill>
                  <a:schemeClr val="tx1"/>
                </a:solidFill>
                <a:effectLst/>
                <a:latin typeface="+mn-lt"/>
                <a:ea typeface="+mn-ea"/>
                <a:cs typeface="+mn-cs"/>
              </a:rPr>
              <a:t>26</a:t>
            </a:r>
            <a:r>
              <a:rPr lang="en-US" sz="1200" kern="1200" dirty="0">
                <a:solidFill>
                  <a:schemeClr val="tx1"/>
                </a:solidFill>
                <a:effectLst/>
                <a:latin typeface="+mn-lt"/>
                <a:ea typeface="+mn-ea"/>
                <a:cs typeface="+mn-cs"/>
              </a:rPr>
              <a:t> And so all Israel will be saved. As the Scriptures say,</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“The one who rescues will come from Jerusalem,</a:t>
            </a:r>
          </a:p>
          <a:p>
            <a:r>
              <a:rPr lang="en-US" sz="1200" kern="1200" dirty="0">
                <a:solidFill>
                  <a:schemeClr val="tx1"/>
                </a:solidFill>
                <a:effectLst/>
                <a:latin typeface="+mn-lt"/>
                <a:ea typeface="+mn-ea"/>
                <a:cs typeface="+mn-cs"/>
              </a:rPr>
              <a:t>and he will turn Israel away from ungodliness.</a:t>
            </a:r>
          </a:p>
          <a:p>
            <a:r>
              <a:rPr lang="en-US" sz="1200" b="1" kern="1200" baseline="30000" dirty="0">
                <a:solidFill>
                  <a:schemeClr val="tx1"/>
                </a:solidFill>
                <a:effectLst/>
                <a:latin typeface="+mn-lt"/>
                <a:ea typeface="+mn-ea"/>
                <a:cs typeface="+mn-cs"/>
              </a:rPr>
              <a:t>27</a:t>
            </a:r>
            <a:r>
              <a:rPr lang="en-US" sz="1200" kern="1200" dirty="0">
                <a:solidFill>
                  <a:schemeClr val="tx1"/>
                </a:solidFill>
                <a:effectLst/>
                <a:latin typeface="+mn-lt"/>
                <a:ea typeface="+mn-ea"/>
                <a:cs typeface="+mn-cs"/>
              </a:rPr>
              <a:t> And this is my covenant with them,</a:t>
            </a:r>
          </a:p>
          <a:p>
            <a:r>
              <a:rPr lang="en-US" sz="1200" kern="1200" dirty="0">
                <a:solidFill>
                  <a:schemeClr val="tx1"/>
                </a:solidFill>
                <a:effectLst/>
                <a:latin typeface="+mn-lt"/>
                <a:ea typeface="+mn-ea"/>
                <a:cs typeface="+mn-cs"/>
              </a:rPr>
              <a:t>that I will take away their sins.”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Jude 14</a:t>
            </a:r>
            <a:r>
              <a:rPr lang="en-US" sz="1200" kern="1200" dirty="0">
                <a:solidFill>
                  <a:schemeClr val="tx1"/>
                </a:solidFill>
                <a:effectLst/>
                <a:latin typeface="+mn-lt"/>
                <a:ea typeface="+mn-ea"/>
                <a:cs typeface="+mn-cs"/>
              </a:rPr>
              <a:t>    Enoch, who lived in the seventh generation after Adam, prophesied about these people. He said, “Listen! The Lord is coming with countless thousands of his holy ones </a:t>
            </a:r>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to execute judgment on the people of the world. He will convict every person of all the ungodly things they have done and for all the insults that ungodly sinners have spoken against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2:25</a:t>
            </a:r>
            <a:r>
              <a:rPr lang="en-US" sz="1200" kern="1200" dirty="0">
                <a:solidFill>
                  <a:schemeClr val="tx1"/>
                </a:solidFill>
                <a:effectLst/>
                <a:latin typeface="+mn-lt"/>
                <a:ea typeface="+mn-ea"/>
                <a:cs typeface="+mn-cs"/>
              </a:rPr>
              <a:t> except that you hold tightly to what you have until I come. </a:t>
            </a:r>
            <a:r>
              <a:rPr lang="en-US" sz="1200" b="1" kern="1200" baseline="30000" dirty="0">
                <a:solidFill>
                  <a:schemeClr val="tx1"/>
                </a:solidFill>
                <a:effectLst/>
                <a:latin typeface="+mn-lt"/>
                <a:ea typeface="+mn-ea"/>
                <a:cs typeface="+mn-cs"/>
              </a:rPr>
              <a:t>26</a:t>
            </a:r>
            <a:r>
              <a:rPr lang="en-US" sz="1200" kern="1200" dirty="0">
                <a:solidFill>
                  <a:schemeClr val="tx1"/>
                </a:solidFill>
                <a:effectLst/>
                <a:latin typeface="+mn-lt"/>
                <a:ea typeface="+mn-ea"/>
                <a:cs typeface="+mn-cs"/>
              </a:rPr>
              <a:t> To all who are victorious, who obey me to the very end,</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To them I will give authority over all the nations.</a:t>
            </a:r>
          </a:p>
          <a:p>
            <a:r>
              <a:rPr lang="en-US" sz="1200" b="1" kern="1200" baseline="30000" dirty="0">
                <a:solidFill>
                  <a:schemeClr val="tx1"/>
                </a:solidFill>
                <a:effectLst/>
                <a:latin typeface="+mn-lt"/>
                <a:ea typeface="+mn-ea"/>
                <a:cs typeface="+mn-cs"/>
              </a:rPr>
              <a:t>27</a:t>
            </a:r>
            <a:r>
              <a:rPr lang="en-US" sz="1200" kern="1200" dirty="0">
                <a:solidFill>
                  <a:schemeClr val="tx1"/>
                </a:solidFill>
                <a:effectLst/>
                <a:latin typeface="+mn-lt"/>
                <a:ea typeface="+mn-ea"/>
                <a:cs typeface="+mn-cs"/>
              </a:rPr>
              <a:t> They will rule the nations with an iron rod</a:t>
            </a:r>
          </a:p>
          <a:p>
            <a:r>
              <a:rPr lang="en-US" sz="1200" kern="1200" dirty="0">
                <a:solidFill>
                  <a:schemeClr val="tx1"/>
                </a:solidFill>
                <a:effectLst/>
                <a:latin typeface="+mn-lt"/>
                <a:ea typeface="+mn-ea"/>
                <a:cs typeface="+mn-cs"/>
              </a:rPr>
              <a:t>and smash them like clay pots.</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2:28</a:t>
            </a:r>
            <a:r>
              <a:rPr lang="en-US" sz="1200" kern="1200" dirty="0">
                <a:solidFill>
                  <a:schemeClr val="tx1"/>
                </a:solidFill>
                <a:effectLst/>
                <a:latin typeface="+mn-lt"/>
                <a:ea typeface="+mn-ea"/>
                <a:cs typeface="+mn-cs"/>
              </a:rPr>
              <a:t>    They will have the same authority I received from my Father, and I will also give them the morning star!</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19:11</a:t>
            </a:r>
            <a:r>
              <a:rPr lang="en-US" sz="1200" kern="1200" dirty="0">
                <a:solidFill>
                  <a:schemeClr val="tx1"/>
                </a:solidFill>
                <a:effectLst/>
                <a:latin typeface="+mn-lt"/>
                <a:ea typeface="+mn-ea"/>
                <a:cs typeface="+mn-cs"/>
              </a:rPr>
              <a:t>    Then I saw heaven opened, and a white horse was standing there. Its rider was named Faithful and True, for he judges fairly and wages a righteous war. </a:t>
            </a:r>
            <a:r>
              <a:rPr lang="en-US" sz="1200" b="1" kern="1200" baseline="30000" dirty="0">
                <a:solidFill>
                  <a:schemeClr val="tx1"/>
                </a:solidFill>
                <a:effectLst/>
                <a:latin typeface="+mn-lt"/>
                <a:ea typeface="+mn-ea"/>
                <a:cs typeface="+mn-cs"/>
              </a:rPr>
              <a:t>12</a:t>
            </a:r>
            <a:r>
              <a:rPr lang="en-US" sz="1200" kern="1200" dirty="0">
                <a:solidFill>
                  <a:schemeClr val="tx1"/>
                </a:solidFill>
                <a:effectLst/>
                <a:latin typeface="+mn-lt"/>
                <a:ea typeface="+mn-ea"/>
                <a:cs typeface="+mn-cs"/>
              </a:rPr>
              <a:t> His eyes were like flames of fire, and on his head were many crowns. A name was written on him that no one understood except himself. </a:t>
            </a:r>
            <a:r>
              <a:rPr lang="en-US" sz="1200" b="1" kern="1200" baseline="30000" dirty="0">
                <a:solidFill>
                  <a:schemeClr val="tx1"/>
                </a:solidFill>
                <a:effectLst/>
                <a:latin typeface="+mn-lt"/>
                <a:ea typeface="+mn-ea"/>
                <a:cs typeface="+mn-cs"/>
              </a:rPr>
              <a:t>13</a:t>
            </a:r>
            <a:r>
              <a:rPr lang="en-US" sz="1200" kern="1200" dirty="0">
                <a:solidFill>
                  <a:schemeClr val="tx1"/>
                </a:solidFill>
                <a:effectLst/>
                <a:latin typeface="+mn-lt"/>
                <a:ea typeface="+mn-ea"/>
                <a:cs typeface="+mn-cs"/>
              </a:rPr>
              <a:t> He wore a robe dipped in blood, and his title was the Word of God. </a:t>
            </a:r>
            <a:r>
              <a:rPr lang="en-US" sz="1200" b="1" kern="1200" baseline="30000" dirty="0">
                <a:solidFill>
                  <a:schemeClr val="tx1"/>
                </a:solidFill>
                <a:effectLst/>
                <a:latin typeface="+mn-lt"/>
                <a:ea typeface="+mn-ea"/>
                <a:cs typeface="+mn-cs"/>
              </a:rPr>
              <a:t>14</a:t>
            </a:r>
            <a:r>
              <a:rPr lang="en-US" sz="1200" kern="1200" dirty="0">
                <a:solidFill>
                  <a:schemeClr val="tx1"/>
                </a:solidFill>
                <a:effectLst/>
                <a:latin typeface="+mn-lt"/>
                <a:ea typeface="+mn-ea"/>
                <a:cs typeface="+mn-cs"/>
              </a:rPr>
              <a:t> The armies of heaven, dressed in the finest of pure white linen, followed him on white horses. </a:t>
            </a:r>
            <a:r>
              <a:rPr lang="en-US" sz="1200" b="1" kern="1200" baseline="30000" dirty="0">
                <a:solidFill>
                  <a:schemeClr val="tx1"/>
                </a:solidFill>
                <a:effectLst/>
                <a:latin typeface="+mn-lt"/>
                <a:ea typeface="+mn-ea"/>
                <a:cs typeface="+mn-cs"/>
              </a:rPr>
              <a:t>15</a:t>
            </a:r>
            <a:r>
              <a:rPr lang="en-US" sz="1200" kern="1200" dirty="0">
                <a:solidFill>
                  <a:schemeClr val="tx1"/>
                </a:solidFill>
                <a:effectLst/>
                <a:latin typeface="+mn-lt"/>
                <a:ea typeface="+mn-ea"/>
                <a:cs typeface="+mn-cs"/>
              </a:rPr>
              <a:t> From his mouth came a sharp sword to strike down the nations. He will rule them with an iron rod. He will release the fierce wrath of God, the Almighty, like juice flowing from a winepress. </a:t>
            </a:r>
            <a:r>
              <a:rPr lang="en-US" sz="1200" b="1" kern="1200" baseline="30000" dirty="0">
                <a:solidFill>
                  <a:schemeClr val="tx1"/>
                </a:solidFill>
                <a:effectLst/>
                <a:latin typeface="+mn-lt"/>
                <a:ea typeface="+mn-ea"/>
                <a:cs typeface="+mn-cs"/>
              </a:rPr>
              <a:t>16</a:t>
            </a:r>
            <a:r>
              <a:rPr lang="en-US" sz="1200" kern="1200" dirty="0">
                <a:solidFill>
                  <a:schemeClr val="tx1"/>
                </a:solidFill>
                <a:effectLst/>
                <a:latin typeface="+mn-lt"/>
                <a:ea typeface="+mn-ea"/>
                <a:cs typeface="+mn-cs"/>
              </a:rPr>
              <a:t> On his robe at his thigh was written this title: King of all kings and Lord of all lords.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19:17</a:t>
            </a:r>
            <a:r>
              <a:rPr lang="en-US" sz="1200" kern="1200" dirty="0">
                <a:solidFill>
                  <a:schemeClr val="tx1"/>
                </a:solidFill>
                <a:effectLst/>
                <a:latin typeface="+mn-lt"/>
                <a:ea typeface="+mn-ea"/>
                <a:cs typeface="+mn-cs"/>
              </a:rPr>
              <a:t>    Then I saw an angel standing in the sun, shouting to the vultures flying high in the sky: “Come! Gather together for the great banquet God has prepared. </a:t>
            </a:r>
            <a:r>
              <a:rPr lang="en-US" sz="1200" b="1" kern="1200" baseline="30000" dirty="0">
                <a:solidFill>
                  <a:schemeClr val="tx1"/>
                </a:solidFill>
                <a:effectLst/>
                <a:latin typeface="+mn-lt"/>
                <a:ea typeface="+mn-ea"/>
                <a:cs typeface="+mn-cs"/>
              </a:rPr>
              <a:t>18</a:t>
            </a:r>
            <a:r>
              <a:rPr lang="en-US" sz="1200" kern="1200" dirty="0">
                <a:solidFill>
                  <a:schemeClr val="tx1"/>
                </a:solidFill>
                <a:effectLst/>
                <a:latin typeface="+mn-lt"/>
                <a:ea typeface="+mn-ea"/>
                <a:cs typeface="+mn-cs"/>
              </a:rPr>
              <a:t> Come and eat the flesh of kings, generals, and strong warriors; of horses and their riders; and of all humanity, both free and slave, small and great.”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19:19</a:t>
            </a:r>
            <a:r>
              <a:rPr lang="en-US" sz="1200" kern="1200" dirty="0">
                <a:solidFill>
                  <a:schemeClr val="tx1"/>
                </a:solidFill>
                <a:effectLst/>
                <a:latin typeface="+mn-lt"/>
                <a:ea typeface="+mn-ea"/>
                <a:cs typeface="+mn-cs"/>
              </a:rPr>
              <a:t>    Then I saw the beast and the kings of the world and their armies gathered together to fight against the one sitting on the horse and his army. </a:t>
            </a:r>
            <a:r>
              <a:rPr lang="en-US" sz="1200" b="1" kern="1200" baseline="30000" dirty="0">
                <a:solidFill>
                  <a:schemeClr val="tx1"/>
                </a:solidFill>
                <a:effectLst/>
                <a:latin typeface="+mn-lt"/>
                <a:ea typeface="+mn-ea"/>
                <a:cs typeface="+mn-cs"/>
              </a:rPr>
              <a:t>20</a:t>
            </a:r>
            <a:r>
              <a:rPr lang="en-US" sz="1200" kern="1200" dirty="0">
                <a:solidFill>
                  <a:schemeClr val="tx1"/>
                </a:solidFill>
                <a:effectLst/>
                <a:latin typeface="+mn-lt"/>
                <a:ea typeface="+mn-ea"/>
                <a:cs typeface="+mn-cs"/>
              </a:rPr>
              <a:t> And the beast was captured, and with him the false prophet who did mighty miracles on behalf of the beast—miracles that deceived all who had accepted the mark of the beast and who worshiped his statue. Both the beast and his false prophet were thrown alive into the fiery lake of burning sulfur. </a:t>
            </a:r>
            <a:r>
              <a:rPr lang="en-US" sz="1200" b="1" kern="1200" baseline="30000" dirty="0">
                <a:solidFill>
                  <a:schemeClr val="tx1"/>
                </a:solidFill>
                <a:effectLst/>
                <a:latin typeface="+mn-lt"/>
                <a:ea typeface="+mn-ea"/>
                <a:cs typeface="+mn-cs"/>
              </a:rPr>
              <a:t>21</a:t>
            </a:r>
            <a:r>
              <a:rPr lang="en-US" sz="1200" kern="1200" dirty="0">
                <a:solidFill>
                  <a:schemeClr val="tx1"/>
                </a:solidFill>
                <a:effectLst/>
                <a:latin typeface="+mn-lt"/>
                <a:ea typeface="+mn-ea"/>
                <a:cs typeface="+mn-cs"/>
              </a:rPr>
              <a:t> Their entire army was killed by the sharp sword that came from the mouth of the one riding the white horse. And the vultures all gorged themselves on the dead bodies</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20:1</a:t>
            </a:r>
            <a:r>
              <a:rPr lang="en-US" sz="1200" kern="1200" dirty="0">
                <a:solidFill>
                  <a:schemeClr val="tx1"/>
                </a:solidFill>
                <a:effectLst/>
                <a:latin typeface="+mn-lt"/>
                <a:ea typeface="+mn-ea"/>
                <a:cs typeface="+mn-cs"/>
              </a:rPr>
              <a:t>    Then I saw an angel coming down from heaven with the key to the bottomless pit and a heavy chain in his hand. </a:t>
            </a:r>
            <a:r>
              <a:rPr lang="en-US" sz="1200" b="1"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He seized the dragon—that old serpent, who is the devil, Satan—and bound him in chains for a thousand years. </a:t>
            </a:r>
            <a:r>
              <a:rPr lang="en-US" sz="1200" b="1"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The angel threw him into the bottomless pit, which he then shut and locked so Satan could not deceive the nations anymore until the thousand years were finished. Afterward he must be released for a little while.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20:4</a:t>
            </a:r>
            <a:r>
              <a:rPr lang="en-US" sz="1200" kern="1200" dirty="0">
                <a:solidFill>
                  <a:schemeClr val="tx1"/>
                </a:solidFill>
                <a:effectLst/>
                <a:latin typeface="+mn-lt"/>
                <a:ea typeface="+mn-ea"/>
                <a:cs typeface="+mn-cs"/>
              </a:rPr>
              <a:t>    Then I saw thrones, and the people sitting on them had been given the authority to judge. And I saw the souls of those who had been beheaded for their testimony about Jesus and for proclaiming the word of God. They had not worshiped the beast or his statue, nor accepted his mark on their foreheads or their hands. They all came to life again, and they reigned with Christ for a thousand years.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20:5</a:t>
            </a:r>
            <a:r>
              <a:rPr lang="en-US" sz="1200" kern="1200" dirty="0">
                <a:solidFill>
                  <a:schemeClr val="tx1"/>
                </a:solidFill>
                <a:effectLst/>
                <a:latin typeface="+mn-lt"/>
                <a:ea typeface="+mn-ea"/>
                <a:cs typeface="+mn-cs"/>
              </a:rPr>
              <a:t>    This is the first resurrection. (The rest of the dead did not come back to life until the thousand years had ended.) </a:t>
            </a:r>
            <a:r>
              <a:rPr lang="en-US" sz="1200" b="1" kern="1200" baseline="30000" dirty="0">
                <a:solidFill>
                  <a:schemeClr val="tx1"/>
                </a:solidFill>
                <a:effectLst/>
                <a:latin typeface="+mn-lt"/>
                <a:ea typeface="+mn-ea"/>
                <a:cs typeface="+mn-cs"/>
              </a:rPr>
              <a:t>6</a:t>
            </a:r>
            <a:r>
              <a:rPr lang="en-US" sz="1200" kern="1200" dirty="0">
                <a:solidFill>
                  <a:schemeClr val="tx1"/>
                </a:solidFill>
                <a:effectLst/>
                <a:latin typeface="+mn-lt"/>
                <a:ea typeface="+mn-ea"/>
                <a:cs typeface="+mn-cs"/>
              </a:rPr>
              <a:t> Blessed and holy are those who share in the first resurrection. For them the second death holds no power, but they will be priests of God and of Christ and will reign with him a thousand years. </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6</a:t>
            </a:fld>
            <a:endParaRPr lang="en-US"/>
          </a:p>
        </p:txBody>
      </p:sp>
    </p:spTree>
    <p:extLst>
      <p:ext uri="{BB962C8B-B14F-4D97-AF65-F5344CB8AC3E}">
        <p14:creationId xmlns:p14="http://schemas.microsoft.com/office/powerpoint/2010/main" val="293980838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r>
              <a:rPr lang="en-US" dirty="0">
                <a:latin typeface="Arial" panose="020B0604020202020204" pitchFamily="34" charset="0"/>
                <a:ea typeface="ＭＳ Ｐゴシック" charset="0"/>
                <a:cs typeface="Arial" panose="020B0604020202020204" pitchFamily="34" charset="0"/>
              </a:rPr>
              <a:t>We are tempted to look down when things don</a:t>
            </a:r>
            <a:r>
              <a:rPr lang="fr-FR"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t go our way</a:t>
            </a:r>
          </a:p>
        </p:txBody>
      </p:sp>
      <p:sp>
        <p:nvSpPr>
          <p:cNvPr id="311299" name="Date Placeholder 3"/>
          <p:cNvSpPr>
            <a:spLocks noGrp="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311300" name="Slide Number Placeholder 4"/>
          <p:cNvSpPr>
            <a:spLocks noGrp="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fld id="{68269C05-AF8E-F440-AA5D-0C9C70141718}"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t>75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4181668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45A935-6ACE-955D-5517-D1D88FE752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1E9A302-C301-06AC-A154-8267C4F733F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9D09BEB-0645-40F2-DD4F-A32B7B1EFB0D}"/>
              </a:ext>
            </a:extLst>
          </p:cNvPr>
          <p:cNvSpPr>
            <a:spLocks noGrp="1"/>
          </p:cNvSpPr>
          <p:nvPr>
            <p:ph type="body" idx="1"/>
          </p:nvPr>
        </p:nvSpPr>
        <p:spPr/>
        <p:txBody>
          <a:bodyPr/>
          <a:lstStyle/>
          <a:p>
            <a:r>
              <a:rPr lang="en-US" dirty="0"/>
              <a:t>The cartoonist obviously views the book as prophesying primarily about the future, but the first verse states, </a:t>
            </a:r>
            <a:r>
              <a:rPr lang="en-US" dirty="0">
                <a:latin typeface="Times New Roman" charset="0"/>
                <a:ea typeface="ＭＳ Ｐゴシック" charset="0"/>
                <a:cs typeface="ＭＳ Ｐゴシック" charset="0"/>
              </a:rPr>
              <a:t>"</a:t>
            </a:r>
            <a:r>
              <a:rPr lang="en-US" sz="1200" kern="1200" dirty="0">
                <a:solidFill>
                  <a:schemeClr val="tx1"/>
                </a:solidFill>
                <a:effectLst/>
                <a:latin typeface="+mn-lt"/>
                <a:ea typeface="+mn-ea"/>
                <a:cs typeface="+mn-cs"/>
              </a:rPr>
              <a:t>The revelation of Jesus Christ, which God gave him to show his servants what must soon take place" (Rev 1:1 NIV84). In other words, the coming attraction is Jesus himself. If any "attraction event" is in view, it is the victorious return of Christ (19:11-21).</a:t>
            </a:r>
            <a:endParaRPr lang="en-US" dirty="0"/>
          </a:p>
        </p:txBody>
      </p:sp>
      <p:sp>
        <p:nvSpPr>
          <p:cNvPr id="4" name="Slide Number Placeholder 3">
            <a:extLst>
              <a:ext uri="{FF2B5EF4-FFF2-40B4-BE49-F238E27FC236}">
                <a16:creationId xmlns:a16="http://schemas.microsoft.com/office/drawing/2014/main" id="{7FA6D0BB-B57B-2973-A5D8-5A3BB3AB5A0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551464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A96D33E-E9DF-094B-9760-B52976ECEAEB}" type="slidenum">
              <a:rPr lang="en-GB" sz="1200">
                <a:solidFill>
                  <a:prstClr val="white"/>
                </a:solidFill>
              </a:rPr>
              <a:pPr/>
              <a:t>80</a:t>
            </a:fld>
            <a:endParaRPr lang="en-GB" sz="1200">
              <a:solidFill>
                <a:prstClr val="white"/>
              </a:solidFill>
            </a:endParaRPr>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How did the Lord convey the contents of this book to His servant? According to Revelation 1:1–2, the Father gave the revelation to the Son, and the Son shared it with the apostle, using "His angel" as intermediary. Sometimes Christ Himself conveyed information to John (Rev. 1:10ff); sometimes it was an elder (Rev. 7:13); and often it was an angel (Rev. 17:1; 19:9–10). Sometimes a "voice from heaven" told John what to say and do (Rev. 10:4). The book came from God to John, no matter what the various means of communication were; and it was all inspired by the Spirit" (Wiersbe, Be Ready, Bible Exposition Commentary).</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428E23-B294-E6DE-9548-BD7FFFA26F8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5252EDA-F373-A581-F8EE-409815279BD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19DF015-D991-86B0-3B84-85E94AA52604}"/>
              </a:ext>
            </a:extLst>
          </p:cNvPr>
          <p:cNvSpPr>
            <a:spLocks noGrp="1"/>
          </p:cNvSpPr>
          <p:nvPr>
            <p:ph type="body" idx="1"/>
          </p:nvPr>
        </p:nvSpPr>
        <p:spPr/>
        <p:txBody>
          <a:bodyPr/>
          <a:lstStyle/>
          <a:p>
            <a:r>
              <a:rPr lang="en-US" dirty="0">
                <a:cs typeface="ＭＳ Ｐゴシック" charset="0"/>
              </a:rPr>
              <a:t>In the dire situation of the AD 90s, Christ appeared to the Apostle John, offering him this message of hope: Rome will fall, but Jesus will reign forever.</a:t>
            </a:r>
            <a:endParaRPr lang="en-US" dirty="0"/>
          </a:p>
        </p:txBody>
      </p:sp>
      <p:sp>
        <p:nvSpPr>
          <p:cNvPr id="4" name="Slide Number Placeholder 3">
            <a:extLst>
              <a:ext uri="{FF2B5EF4-FFF2-40B4-BE49-F238E27FC236}">
                <a16:creationId xmlns:a16="http://schemas.microsoft.com/office/drawing/2014/main" id="{33E653A1-AFDB-E59E-A31C-03D32A8288D1}"/>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4217692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0E399B-6892-0204-1143-7DC8C5B2CEED}"/>
            </a:ext>
          </a:extLst>
        </p:cNvPr>
        <p:cNvGrpSpPr/>
        <p:nvPr/>
      </p:nvGrpSpPr>
      <p:grpSpPr>
        <a:xfrm>
          <a:off x="0" y="0"/>
          <a:ext cx="0" cy="0"/>
          <a:chOff x="0" y="0"/>
          <a:chExt cx="0" cy="0"/>
        </a:xfrm>
      </p:grpSpPr>
      <p:sp>
        <p:nvSpPr>
          <p:cNvPr id="162817" name="Rectangle 7">
            <a:extLst>
              <a:ext uri="{FF2B5EF4-FFF2-40B4-BE49-F238E27FC236}">
                <a16:creationId xmlns:a16="http://schemas.microsoft.com/office/drawing/2014/main" id="{9FD8DF62-97E0-8ABF-B10A-BEC535F56BB8}"/>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a:extLst>
              <a:ext uri="{FF2B5EF4-FFF2-40B4-BE49-F238E27FC236}">
                <a16:creationId xmlns:a16="http://schemas.microsoft.com/office/drawing/2014/main" id="{D24CC201-165D-B658-E4D8-28D47040D37D}"/>
              </a:ext>
            </a:extLst>
          </p:cNvPr>
          <p:cNvSpPr>
            <a:spLocks noGrp="1" noRot="1" noChangeAspect="1" noChangeArrowheads="1"/>
          </p:cNvSpPr>
          <p:nvPr>
            <p:ph type="sldImg"/>
          </p:nvPr>
        </p:nvSpPr>
        <p:spPr>
          <a:solidFill>
            <a:srgbClr val="FFFFFF"/>
          </a:solidFill>
          <a:ln/>
        </p:spPr>
      </p:sp>
      <p:sp>
        <p:nvSpPr>
          <p:cNvPr id="162819" name="Rectangle 1027">
            <a:extLst>
              <a:ext uri="{FF2B5EF4-FFF2-40B4-BE49-F238E27FC236}">
                <a16:creationId xmlns:a16="http://schemas.microsoft.com/office/drawing/2014/main" id="{465C52BB-1537-B290-D276-26CA072CB9A0}"/>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Jesus is the victor. Most Christians understand this intellectually.</a:t>
            </a:r>
          </a:p>
          <a:p>
            <a:r>
              <a:rPr lang="en-US" dirty="0">
                <a:cs typeface="ＭＳ Ｐゴシック" charset="0"/>
              </a:rPr>
              <a:t>But what does his triumph mean for us?</a:t>
            </a:r>
          </a:p>
          <a:p>
            <a:r>
              <a:rPr lang="en-US" dirty="0">
                <a:cs typeface="ＭＳ Ｐゴシック" charset="0"/>
              </a:rPr>
              <a:t>Christians at the end of the first century were feeling anything but victorious. Friends and family were fed to the lions, hanged on poles, then set on fire to light Nero's evening meals, and forced to worship amidst Rome's underground catacombs with dead bodies decaying around them. </a:t>
            </a:r>
          </a:p>
        </p:txBody>
      </p:sp>
    </p:spTree>
    <p:extLst>
      <p:ext uri="{BB962C8B-B14F-4D97-AF65-F5344CB8AC3E}">
        <p14:creationId xmlns:p14="http://schemas.microsoft.com/office/powerpoint/2010/main" val="23349578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826378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644326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a:t>(</a:t>
            </a:r>
            <a:r>
              <a:rPr lang="en-US" dirty="0" err="1"/>
              <a:t>Newser</a:t>
            </a:r>
            <a:r>
              <a:rPr lang="en-US" dirty="0"/>
              <a:t> 25 Oct 2013) – An oath of honor uttered by Air Force cadets might be a little less godly from here on out. The service says cadets now have the option to skip the last phrase, "So help me God," reports the </a:t>
            </a:r>
            <a:r>
              <a:rPr lang="en-US" i="1" dirty="0">
                <a:hlinkClick r:id="rId3"/>
              </a:rPr>
              <a:t>Air Force Times</a:t>
            </a:r>
            <a:r>
              <a:rPr lang="en-US" dirty="0"/>
              <a:t>. The move comes in response to a group pushing for separation of church and state in the military, but it might not be enough to ward off a lawsuit. The Military Religious Freedom Foundation wanted the phrase cut entirely—the Air Force chose to keep it, but make it optional. </a:t>
            </a:r>
          </a:p>
          <a:p>
            <a:r>
              <a:rPr lang="en-US" dirty="0">
                <a:effectLst/>
              </a:rPr>
              <a:t>The full oath: "We will not lie, steal or cheat nor tolerate among us anyone who does. Furthermore, I resolve to do my duty and live honorably, so help me God." The founder of the MRFF calls it unconstitutional, though he </a:t>
            </a:r>
            <a:r>
              <a:rPr lang="en-US" dirty="0" err="1">
                <a:effectLst/>
              </a:rPr>
              <a:t>wouldn</a:t>
            </a:r>
            <a:r>
              <a:rPr lang="fr-FR" dirty="0">
                <a:effectLst/>
              </a:rPr>
              <a:t>'</a:t>
            </a:r>
            <a:r>
              <a:rPr lang="en-US" dirty="0">
                <a:effectLst/>
              </a:rPr>
              <a:t>t object if cadets continued to say the phrase even if it were stripped from the official oath. "They can swear so help me God, so help me Allah, so help me Spider-Man. But when you have it there, that is a noxious violation of separation of church and state."</a:t>
            </a:r>
          </a:p>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390267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387163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is sovereign over all seven covenant communities throughout Asia Minor. He is the fulfillment of the Davidic covenant as the Lion of Judah (NLT).</a:t>
            </a:r>
          </a:p>
          <a:p>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mn-lt"/>
                <a:ea typeface="+mn-ea"/>
                <a:cs typeface="+mn-cs"/>
              </a:rPr>
              <a:t>Rev. 5:5</a:t>
            </a:r>
            <a:r>
              <a:rPr lang="en-US" sz="1200" kern="1200" dirty="0">
                <a:solidFill>
                  <a:schemeClr val="tx1"/>
                </a:solidFill>
                <a:effectLst/>
                <a:latin typeface="+mn-lt"/>
                <a:ea typeface="+mn-ea"/>
                <a:cs typeface="+mn-cs"/>
              </a:rPr>
              <a:t> But </a:t>
            </a:r>
            <a:r>
              <a:rPr lang="en-US" sz="1200" b="0" kern="1200" dirty="0">
                <a:solidFill>
                  <a:schemeClr val="tx1"/>
                </a:solidFill>
                <a:effectLst/>
                <a:latin typeface="+mn-lt"/>
                <a:ea typeface="+mn-ea"/>
                <a:cs typeface="+mn-cs"/>
              </a:rPr>
              <a:t>one of the twenty-four elders said to me, “Stop weeping! Look, t</a:t>
            </a:r>
            <a:r>
              <a:rPr lang="en-US" sz="1200" kern="1200" dirty="0">
                <a:solidFill>
                  <a:schemeClr val="tx1"/>
                </a:solidFill>
                <a:effectLst/>
                <a:latin typeface="+mn-lt"/>
                <a:ea typeface="+mn-ea"/>
                <a:cs typeface="+mn-cs"/>
              </a:rPr>
              <a:t>he </a:t>
            </a:r>
            <a:r>
              <a:rPr lang="en-US" sz="1200" b="1" kern="1200" dirty="0">
                <a:solidFill>
                  <a:schemeClr val="tx1"/>
                </a:solidFill>
                <a:effectLst/>
                <a:latin typeface="+mn-lt"/>
                <a:ea typeface="+mn-ea"/>
                <a:cs typeface="+mn-cs"/>
              </a:rPr>
              <a:t>Lion of the tribe of Judah</a:t>
            </a:r>
            <a:r>
              <a:rPr lang="en-US" sz="1200" kern="1200" dirty="0">
                <a:solidFill>
                  <a:schemeClr val="tx1"/>
                </a:solidFill>
                <a:effectLst/>
                <a:latin typeface="+mn-lt"/>
                <a:ea typeface="+mn-ea"/>
                <a:cs typeface="+mn-cs"/>
              </a:rPr>
              <a:t>, </a:t>
            </a:r>
            <a:r>
              <a:rPr lang="en-US" sz="1200" b="1" kern="1200" dirty="0">
                <a:solidFill>
                  <a:schemeClr val="tx1"/>
                </a:solidFill>
                <a:effectLst/>
                <a:latin typeface="+mn-lt"/>
                <a:ea typeface="+mn-ea"/>
                <a:cs typeface="+mn-cs"/>
              </a:rPr>
              <a:t>the heir to David’s throne</a:t>
            </a:r>
            <a:r>
              <a:rPr lang="en-US" sz="1200" kern="1200" dirty="0">
                <a:solidFill>
                  <a:schemeClr val="tx1"/>
                </a:solidFill>
                <a:effectLst/>
                <a:latin typeface="+mn-lt"/>
                <a:ea typeface="+mn-ea"/>
                <a:cs typeface="+mn-cs"/>
              </a:rPr>
              <a:t>, has won the victory. He is worthy to open the scroll and its seven seals.”</a:t>
            </a:r>
            <a:endParaRPr lang="en-US" dirty="0"/>
          </a:p>
          <a:p>
            <a:endParaRPr lang="en-US" dirty="0"/>
          </a:p>
          <a:p>
            <a:r>
              <a:rPr lang="en-US" sz="1200" b="1" kern="1200" dirty="0">
                <a:solidFill>
                  <a:schemeClr val="tx1"/>
                </a:solidFill>
                <a:effectLst/>
                <a:latin typeface="+mn-lt"/>
                <a:ea typeface="+mn-ea"/>
                <a:cs typeface="+mn-cs"/>
              </a:rPr>
              <a:t>Rev. 3:7</a:t>
            </a:r>
            <a:r>
              <a:rPr lang="en-US" sz="1200" kern="1200" dirty="0">
                <a:solidFill>
                  <a:schemeClr val="tx1"/>
                </a:solidFill>
                <a:effectLst/>
                <a:latin typeface="+mn-lt"/>
                <a:ea typeface="+mn-ea"/>
                <a:cs typeface="+mn-cs"/>
              </a:rPr>
              <a:t>    “Write this letter to the angel of the church in Philadelphia.</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This is the message from the one who is holy and true,</a:t>
            </a:r>
          </a:p>
          <a:p>
            <a:r>
              <a:rPr lang="en-US" sz="1200" kern="1200" dirty="0">
                <a:solidFill>
                  <a:schemeClr val="tx1"/>
                </a:solidFill>
                <a:effectLst/>
                <a:latin typeface="+mn-lt"/>
                <a:ea typeface="+mn-ea"/>
                <a:cs typeface="+mn-cs"/>
              </a:rPr>
              <a:t>the one who has the </a:t>
            </a:r>
            <a:r>
              <a:rPr lang="en-US" sz="1200" b="1" kern="1200" dirty="0">
                <a:solidFill>
                  <a:schemeClr val="tx1"/>
                </a:solidFill>
                <a:effectLst/>
                <a:latin typeface="+mn-lt"/>
                <a:ea typeface="+mn-ea"/>
                <a:cs typeface="+mn-cs"/>
              </a:rPr>
              <a:t>key of David</a:t>
            </a:r>
            <a:r>
              <a:rPr lang="en-US"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What he opens, no one can close;</a:t>
            </a:r>
          </a:p>
          <a:p>
            <a:r>
              <a:rPr lang="en-US" sz="1200" kern="1200" dirty="0">
                <a:solidFill>
                  <a:schemeClr val="tx1"/>
                </a:solidFill>
                <a:effectLst/>
                <a:latin typeface="+mn-lt"/>
                <a:ea typeface="+mn-ea"/>
                <a:cs typeface="+mn-cs"/>
              </a:rPr>
              <a:t>and what he closes, no one can open: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22:16</a:t>
            </a:r>
            <a:r>
              <a:rPr lang="en-US" sz="1200" kern="1200" dirty="0">
                <a:solidFill>
                  <a:schemeClr val="tx1"/>
                </a:solidFill>
                <a:effectLst/>
                <a:latin typeface="+mn-lt"/>
                <a:ea typeface="+mn-ea"/>
                <a:cs typeface="+mn-cs"/>
              </a:rPr>
              <a:t>    “I, Jesus, have sent my angel to give you this message for the churches. I am both the </a:t>
            </a:r>
            <a:r>
              <a:rPr lang="en-US" sz="1200" b="1" kern="1200" dirty="0">
                <a:solidFill>
                  <a:schemeClr val="tx1"/>
                </a:solidFill>
                <a:effectLst/>
                <a:latin typeface="+mn-lt"/>
                <a:ea typeface="+mn-ea"/>
                <a:cs typeface="+mn-cs"/>
              </a:rPr>
              <a:t>source of David </a:t>
            </a:r>
            <a:r>
              <a:rPr lang="en-US" sz="1200" kern="1200" dirty="0">
                <a:solidFill>
                  <a:schemeClr val="tx1"/>
                </a:solidFill>
                <a:effectLst/>
                <a:latin typeface="+mn-lt"/>
                <a:ea typeface="+mn-ea"/>
                <a:cs typeface="+mn-cs"/>
              </a:rPr>
              <a:t>and the heir to his throne. I am the bright morning star.”</a:t>
            </a:r>
          </a:p>
        </p:txBody>
      </p:sp>
      <p:sp>
        <p:nvSpPr>
          <p:cNvPr id="4" name="Slide Number Placeholder 3"/>
          <p:cNvSpPr>
            <a:spLocks noGrp="1"/>
          </p:cNvSpPr>
          <p:nvPr>
            <p:ph type="sldNum" sz="quarter" idx="5"/>
          </p:nvPr>
        </p:nvSpPr>
        <p:spPr/>
        <p:txBody>
          <a:bodyPr/>
          <a:lstStyle/>
          <a:p>
            <a:fld id="{0C4E468F-4A77-E94F-AA26-F0993CBF7DD1}" type="slidenum">
              <a:rPr lang="en-US" smtClean="0"/>
              <a:t>7</a:t>
            </a:fld>
            <a:endParaRPr lang="en-US"/>
          </a:p>
        </p:txBody>
      </p:sp>
    </p:spTree>
    <p:extLst>
      <p:ext uri="{BB962C8B-B14F-4D97-AF65-F5344CB8AC3E}">
        <p14:creationId xmlns:p14="http://schemas.microsoft.com/office/powerpoint/2010/main" val="371548156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195CCF9-BD4D-A24E-9ACC-547901BE8C4D}" type="slidenum">
              <a:rPr lang="en-GB" sz="1200">
                <a:solidFill>
                  <a:prstClr val="white"/>
                </a:solidFill>
              </a:rPr>
              <a:pPr/>
              <a:t>88</a:t>
            </a:fld>
            <a:endParaRPr lang="en-GB" sz="1200">
              <a:solidFill>
                <a:prstClr val="white"/>
              </a:solidFill>
            </a:endParaRPr>
          </a:p>
        </p:txBody>
      </p:sp>
      <p:sp>
        <p:nvSpPr>
          <p:cNvPr id="662530" name="Rectangle 2"/>
          <p:cNvSpPr>
            <a:spLocks noGrp="1" noRot="1" noChangeAspect="1" noChangeArrowheads="1" noTextEdit="1"/>
          </p:cNvSpPr>
          <p:nvPr>
            <p:ph type="sldImg"/>
          </p:nvPr>
        </p:nvSpPr>
        <p:spPr>
          <a:ln/>
        </p:spPr>
      </p:sp>
      <p:sp>
        <p:nvSpPr>
          <p:cNvPr id="662531" name="Rectangle 3"/>
          <p:cNvSpPr>
            <a:spLocks noGrp="1" noChangeArrowheads="1"/>
          </p:cNvSpPr>
          <p:nvPr>
            <p:ph type="body" idx="1"/>
          </p:nvPr>
        </p:nvSpPr>
        <p:spPr>
          <a:xfrm>
            <a:off x="914400" y="4338638"/>
            <a:ext cx="5029200" cy="6226175"/>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b="1" dirty="0">
                <a:solidFill>
                  <a:srgbClr val="000000"/>
                </a:solidFill>
                <a:latin typeface="Times New Roman" charset="0"/>
                <a:ea typeface="ＭＳ Ｐゴシック" charset="0"/>
                <a:cs typeface="ＭＳ Ｐゴシック" charset="0"/>
              </a:rPr>
              <a:t>http://</a:t>
            </a:r>
            <a:r>
              <a:rPr lang="en-US" b="1" dirty="0" err="1">
                <a:solidFill>
                  <a:srgbClr val="000000"/>
                </a:solidFill>
                <a:latin typeface="Times New Roman" charset="0"/>
                <a:ea typeface="ＭＳ Ｐゴシック" charset="0"/>
                <a:cs typeface="ＭＳ Ｐゴシック" charset="0"/>
              </a:rPr>
              <a:t>latimesblogs.latimes.com</a:t>
            </a:r>
            <a:r>
              <a:rPr lang="en-US" b="1" dirty="0">
                <a:solidFill>
                  <a:srgbClr val="000000"/>
                </a:solidFill>
                <a:latin typeface="Times New Roman" charset="0"/>
                <a:ea typeface="ＭＳ Ｐゴシック" charset="0"/>
                <a:cs typeface="ＭＳ Ｐゴシック" charset="0"/>
              </a:rPr>
              <a:t>/</a:t>
            </a:r>
            <a:r>
              <a:rPr lang="en-US" b="1" dirty="0" err="1">
                <a:solidFill>
                  <a:srgbClr val="000000"/>
                </a:solidFill>
                <a:latin typeface="Times New Roman" charset="0"/>
                <a:ea typeface="ＭＳ Ｐゴシック" charset="0"/>
                <a:cs typeface="ＭＳ Ｐゴシック" charset="0"/>
              </a:rPr>
              <a:t>babylonbeyond</a:t>
            </a:r>
            <a:r>
              <a:rPr lang="en-US" b="1" dirty="0">
                <a:solidFill>
                  <a:srgbClr val="000000"/>
                </a:solidFill>
                <a:latin typeface="Times New Roman" charset="0"/>
                <a:ea typeface="ＭＳ Ｐゴシック" charset="0"/>
                <a:cs typeface="ＭＳ Ｐゴシック" charset="0"/>
              </a:rPr>
              <a:t>/2008/04/</a:t>
            </a:r>
            <a:r>
              <a:rPr lang="en-US" b="1" dirty="0" err="1">
                <a:solidFill>
                  <a:srgbClr val="000000"/>
                </a:solidFill>
                <a:latin typeface="Times New Roman" charset="0"/>
                <a:ea typeface="ＭＳ Ｐゴシック" charset="0"/>
                <a:cs typeface="ＭＳ Ｐゴシック" charset="0"/>
              </a:rPr>
              <a:t>iran</a:t>
            </a:r>
            <a:r>
              <a:rPr lang="en-US" b="1" dirty="0">
                <a:solidFill>
                  <a:srgbClr val="000000"/>
                </a:solidFill>
                <a:latin typeface="Times New Roman" charset="0"/>
                <a:ea typeface="ＭＳ Ｐゴシック" charset="0"/>
                <a:cs typeface="ＭＳ Ｐゴシック" charset="0"/>
              </a:rPr>
              <a:t>-an-</a:t>
            </a:r>
            <a:r>
              <a:rPr lang="en-US" b="1" dirty="0" err="1">
                <a:solidFill>
                  <a:srgbClr val="000000"/>
                </a:solidFill>
                <a:latin typeface="Times New Roman" charset="0"/>
                <a:ea typeface="ＭＳ Ｐゴシック" charset="0"/>
                <a:cs typeface="ＭＳ Ｐゴシック" charset="0"/>
              </a:rPr>
              <a:t>iranian.html</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IRAN: A Muslim actor as Jesus Christ </a:t>
            </a:r>
          </a:p>
          <a:p>
            <a:r>
              <a:rPr lang="en-US" dirty="0">
                <a:solidFill>
                  <a:srgbClr val="000000"/>
                </a:solidFill>
                <a:latin typeface="Times New Roman" charset="0"/>
                <a:ea typeface="ＭＳ Ｐゴシック" charset="0"/>
                <a:cs typeface="ＭＳ Ｐゴシック" charset="0"/>
                <a:hlinkClick r:id="rId3"/>
              </a:rPr>
              <a:t>Comments (19)</a:t>
            </a:r>
            <a:r>
              <a:rPr lang="en-US" dirty="0">
                <a:solidFill>
                  <a:srgbClr val="000000"/>
                </a:solidFill>
                <a:latin typeface="Times New Roman" charset="0"/>
                <a:ea typeface="ＭＳ Ｐゴシック" charset="0"/>
                <a:cs typeface="ＭＳ Ｐゴシック" charset="0"/>
              </a:rPr>
              <a:t> </a:t>
            </a:r>
          </a:p>
          <a:p>
            <a:r>
              <a:rPr lang="en-US" dirty="0">
                <a:solidFill>
                  <a:srgbClr val="000000"/>
                </a:solidFill>
                <a:latin typeface="Times New Roman" charset="0"/>
                <a:ea typeface="ＭＳ Ｐゴシック" charset="0"/>
                <a:cs typeface="ＭＳ Ｐゴシック" charset="0"/>
                <a:hlinkClick r:id="rId4" tooltip="Share on Facebook"/>
              </a:rPr>
              <a:t>(13)</a:t>
            </a:r>
          </a:p>
          <a:p>
            <a:r>
              <a:rPr lang="en-US" dirty="0">
                <a:solidFill>
                  <a:srgbClr val="000000"/>
                </a:solidFill>
                <a:latin typeface="Times New Roman" charset="0"/>
                <a:ea typeface="ＭＳ Ｐゴシック" charset="0"/>
                <a:cs typeface="ＭＳ Ｐゴシック" charset="0"/>
                <a:hlinkClick r:id="rId5" tooltip="Share on Twitter"/>
              </a:rPr>
              <a:t>(0)</a:t>
            </a:r>
          </a:p>
          <a:p>
            <a:r>
              <a:rPr lang="en-US" dirty="0">
                <a:solidFill>
                  <a:srgbClr val="000000"/>
                </a:solidFill>
                <a:latin typeface="Times New Roman" charset="0"/>
                <a:ea typeface="ＭＳ Ｐゴシック" charset="0"/>
                <a:cs typeface="ＭＳ Ｐゴシック" charset="0"/>
              </a:rPr>
              <a:t>April 29, 2008 |  3:00 am </a:t>
            </a:r>
          </a:p>
          <a:p>
            <a:r>
              <a:rPr lang="en-US" dirty="0">
                <a:solidFill>
                  <a:srgbClr val="000000"/>
                </a:solidFill>
                <a:latin typeface="Times New Roman" charset="0"/>
                <a:ea typeface="ＭＳ Ｐゴシック" charset="0"/>
                <a:cs typeface="ＭＳ Ｐゴシック" charset="0"/>
              </a:rPr>
              <a:t>He is an Iranian Muslim who looks so much like a Hollywood or Renaissance image of Jesus Christ that the faithful sometimes make the sign of the cross when they see him. </a:t>
            </a:r>
          </a:p>
          <a:p>
            <a:r>
              <a:rPr lang="en-US" dirty="0">
                <a:solidFill>
                  <a:srgbClr val="000000"/>
                </a:solidFill>
                <a:latin typeface="Times New Roman" charset="0"/>
                <a:ea typeface="ＭＳ Ｐゴシック" charset="0"/>
                <a:cs typeface="ＭＳ Ｐゴシック" charset="0"/>
              </a:rPr>
              <a:t>Ahmad </a:t>
            </a:r>
            <a:r>
              <a:rPr lang="en-US" dirty="0" err="1">
                <a:solidFill>
                  <a:srgbClr val="000000"/>
                </a:solidFill>
                <a:latin typeface="Times New Roman" charset="0"/>
                <a:ea typeface="ＭＳ Ｐゴシック" charset="0"/>
                <a:cs typeface="ＭＳ Ｐゴシック" charset="0"/>
              </a:rPr>
              <a:t>Soleimani-Nia</a:t>
            </a:r>
            <a:r>
              <a:rPr lang="en-US" dirty="0">
                <a:solidFill>
                  <a:srgbClr val="000000"/>
                </a:solidFill>
                <a:latin typeface="Times New Roman" charset="0"/>
                <a:ea typeface="ＭＳ Ｐゴシック" charset="0"/>
                <a:cs typeface="ＭＳ Ｐゴシック" charset="0"/>
              </a:rPr>
              <a:t> has been playing Jesus for seven years, keeping his hair long and lightly dyed, his beard knotty and vibrant. </a:t>
            </a:r>
          </a:p>
          <a:p>
            <a:r>
              <a:rPr lang="en-US" dirty="0">
                <a:solidFill>
                  <a:srgbClr val="000000"/>
                </a:solidFill>
                <a:latin typeface="Times New Roman" charset="0"/>
                <a:ea typeface="ＭＳ Ｐゴシック" charset="0"/>
                <a:cs typeface="ＭＳ Ｐゴシック" charset="0"/>
              </a:rPr>
              <a:t>He is the star of "Jesus, the Spirit of God," a new film from Iran that depicts the man Christians believe to be the messiah and son of God as a tormented Judean prophet heralding the coming of Muhammad, the founder of the Muslim faith. </a:t>
            </a:r>
            <a:r>
              <a:rPr lang="en-US" dirty="0" err="1">
                <a:solidFill>
                  <a:srgbClr val="000000"/>
                </a:solidFill>
                <a:latin typeface="Times New Roman" charset="0"/>
                <a:ea typeface="ＭＳ Ｐゴシック" charset="0"/>
                <a:cs typeface="ＭＳ Ｐゴシック" charset="0"/>
              </a:rPr>
              <a:t>Nia</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Jesus is at once serene, devout, driven and passionate. </a:t>
            </a:r>
          </a:p>
          <a:p>
            <a:r>
              <a:rPr lang="en-US" dirty="0">
                <a:solidFill>
                  <a:srgbClr val="000000"/>
                </a:solidFill>
                <a:latin typeface="Times New Roman" charset="0"/>
                <a:ea typeface="ＭＳ Ｐゴシック" charset="0"/>
                <a:cs typeface="ＭＳ Ｐゴシック" charset="0"/>
              </a:rPr>
              <a:t>In real life, if there is a real life after a spiritual and artistic odyssey that is still not over, </a:t>
            </a:r>
            <a:r>
              <a:rPr lang="en-US" dirty="0" err="1">
                <a:solidFill>
                  <a:srgbClr val="000000"/>
                </a:solidFill>
                <a:latin typeface="Times New Roman" charset="0"/>
                <a:ea typeface="ＭＳ Ｐゴシック" charset="0"/>
                <a:cs typeface="ＭＳ Ｐゴシック" charset="0"/>
              </a:rPr>
              <a:t>Nia</a:t>
            </a:r>
            <a:r>
              <a:rPr lang="en-US" dirty="0">
                <a:solidFill>
                  <a:srgbClr val="000000"/>
                </a:solidFill>
                <a:latin typeface="Times New Roman" charset="0"/>
                <a:ea typeface="ＭＳ Ｐゴシック" charset="0"/>
                <a:cs typeface="ＭＳ Ｐゴシック" charset="0"/>
              </a:rPr>
              <a:t> lives in Tehran. He was once a soldier in the Iranian army and then a welder for — the irony is interesting in this Jesus story — his nation</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Atomic Energy Agency, which the Bush administration accuses of pursuing nuclear weapons. </a:t>
            </a:r>
          </a:p>
          <a:p>
            <a:r>
              <a:rPr lang="en-US" dirty="0">
                <a:solidFill>
                  <a:srgbClr val="000000"/>
                </a:solidFill>
                <a:latin typeface="Times New Roman" charset="0"/>
                <a:ea typeface="ＭＳ Ｐゴシック" charset="0"/>
                <a:cs typeface="ＭＳ Ｐゴシック" charset="0"/>
              </a:rPr>
              <a:t>That may unsettle some American neo-cons, but perhaps not as much as the film itself, which suggests that Jesus </a:t>
            </a:r>
            <a:r>
              <a:rPr lang="en-US" dirty="0" err="1">
                <a:solidFill>
                  <a:srgbClr val="000000"/>
                </a:solidFill>
                <a:latin typeface="Times New Roman" charset="0"/>
                <a:ea typeface="ＭＳ Ｐゴシック" charset="0"/>
                <a:cs typeface="ＭＳ Ｐゴシック" charset="0"/>
              </a:rPr>
              <a:t>wasn</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t crucified and never rose from the dead.</a:t>
            </a:r>
          </a:p>
          <a:p>
            <a:r>
              <a:rPr lang="en-US" dirty="0">
                <a:solidFill>
                  <a:srgbClr val="000000"/>
                </a:solidFill>
                <a:latin typeface="Times New Roman" charset="0"/>
                <a:ea typeface="ＭＳ Ｐゴシック" charset="0"/>
                <a:cs typeface="ＭＳ Ｐゴシック" charset="0"/>
              </a:rPr>
              <a:t>Check out the </a:t>
            </a:r>
            <a:r>
              <a:rPr lang="en-US" dirty="0">
                <a:solidFill>
                  <a:srgbClr val="000000"/>
                </a:solidFill>
                <a:latin typeface="Times New Roman" charset="0"/>
                <a:ea typeface="ＭＳ Ｐゴシック" charset="0"/>
                <a:cs typeface="ＭＳ Ｐゴシック" charset="0"/>
                <a:hlinkClick r:id="rId6"/>
              </a:rPr>
              <a:t>rest of the story in today</a:t>
            </a:r>
            <a:r>
              <a:rPr lang="fr-FR" dirty="0">
                <a:solidFill>
                  <a:srgbClr val="000000"/>
                </a:solidFill>
                <a:latin typeface="Times New Roman" charset="0"/>
                <a:ea typeface="ＭＳ Ｐゴシック" charset="0"/>
                <a:cs typeface="ＭＳ Ｐゴシック" charset="0"/>
                <a:hlinkClick r:id="rId6"/>
              </a:rPr>
              <a:t>'</a:t>
            </a:r>
            <a:r>
              <a:rPr lang="en-US" dirty="0">
                <a:solidFill>
                  <a:srgbClr val="000000"/>
                </a:solidFill>
                <a:latin typeface="Times New Roman" charset="0"/>
                <a:ea typeface="ＭＳ Ｐゴシック" charset="0"/>
                <a:cs typeface="ＭＳ Ｐゴシック" charset="0"/>
                <a:hlinkClick r:id="rId6"/>
              </a:rPr>
              <a:t>s Los Angeles Times</a:t>
            </a:r>
            <a:r>
              <a:rPr lang="en-US" dirty="0">
                <a:solidFill>
                  <a:srgbClr val="000000"/>
                </a:solidFill>
                <a:latin typeface="Times New Roman" charset="0"/>
                <a:ea typeface="ＭＳ Ｐゴシック" charset="0"/>
                <a:cs typeface="ＭＳ Ｐゴシック" charset="0"/>
              </a:rPr>
              <a:t>.  </a:t>
            </a:r>
          </a:p>
          <a:p>
            <a:r>
              <a:rPr lang="en-US" dirty="0">
                <a:solidFill>
                  <a:srgbClr val="000000"/>
                </a:solidFill>
                <a:latin typeface="Times New Roman" charset="0"/>
                <a:ea typeface="ＭＳ Ｐゴシック" charset="0"/>
                <a:cs typeface="ＭＳ Ｐゴシック" charset="0"/>
              </a:rPr>
              <a:t>— Jeffrey Fleishman in Tehran</a:t>
            </a:r>
          </a:p>
          <a:p>
            <a:r>
              <a:rPr lang="en-US" i="1" dirty="0">
                <a:solidFill>
                  <a:srgbClr val="000000"/>
                </a:solidFill>
                <a:latin typeface="Times New Roman" charset="0"/>
                <a:ea typeface="ＭＳ Ｐゴシック" charset="0"/>
                <a:cs typeface="ＭＳ Ｐゴシック" charset="0"/>
              </a:rPr>
              <a:t>Photo: Ahmad </a:t>
            </a:r>
            <a:r>
              <a:rPr lang="en-US" i="1" dirty="0" err="1">
                <a:solidFill>
                  <a:srgbClr val="000000"/>
                </a:solidFill>
                <a:latin typeface="Times New Roman" charset="0"/>
                <a:ea typeface="ＭＳ Ｐゴシック" charset="0"/>
                <a:cs typeface="ＭＳ Ｐゴシック" charset="0"/>
              </a:rPr>
              <a:t>Soleimani-Nia</a:t>
            </a:r>
            <a:r>
              <a:rPr lang="en-US" i="1" dirty="0">
                <a:solidFill>
                  <a:srgbClr val="000000"/>
                </a:solidFill>
                <a:latin typeface="Times New Roman" charset="0"/>
                <a:ea typeface="ＭＳ Ｐゴシック" charset="0"/>
                <a:cs typeface="ＭＳ Ｐゴシック" charset="0"/>
              </a:rPr>
              <a:t> as Jesus. Credit: </a:t>
            </a:r>
            <a:r>
              <a:rPr lang="en-US" i="1" dirty="0" err="1">
                <a:solidFill>
                  <a:srgbClr val="000000"/>
                </a:solidFill>
                <a:latin typeface="Times New Roman" charset="0"/>
                <a:ea typeface="ＭＳ Ｐゴシック" charset="0"/>
                <a:cs typeface="ＭＳ Ｐゴシック" charset="0"/>
              </a:rPr>
              <a:t>minbar.tatar.ru</a:t>
            </a:r>
            <a:r>
              <a:rPr lang="en-US" i="1" dirty="0">
                <a:solidFill>
                  <a:srgbClr val="000000"/>
                </a:solidFill>
                <a:latin typeface="Times New Roman" charset="0"/>
                <a:ea typeface="ＭＳ Ｐゴシック" charset="0"/>
                <a:cs typeface="ＭＳ Ｐゴシック" charset="0"/>
              </a:rPr>
              <a:t>/</a:t>
            </a:r>
            <a:r>
              <a:rPr lang="en-US" i="1" dirty="0" err="1">
                <a:solidFill>
                  <a:srgbClr val="000000"/>
                </a:solidFill>
                <a:latin typeface="Times New Roman" charset="0"/>
                <a:ea typeface="ＭＳ Ｐゴシック" charset="0"/>
                <a:cs typeface="ＭＳ Ｐゴシック" charset="0"/>
              </a:rPr>
              <a:t>rus</a:t>
            </a:r>
            <a:r>
              <a:rPr lang="en-US" i="1" dirty="0">
                <a:solidFill>
                  <a:srgbClr val="000000"/>
                </a:solidFill>
                <a:latin typeface="Times New Roman" charset="0"/>
                <a:ea typeface="ＭＳ Ｐゴシック" charset="0"/>
                <a:cs typeface="ＭＳ Ｐゴシック" charset="0"/>
              </a:rPr>
              <a:t>/</a:t>
            </a:r>
            <a:r>
              <a:rPr lang="en-US" i="1" dirty="0" err="1">
                <a:solidFill>
                  <a:srgbClr val="000000"/>
                </a:solidFill>
                <a:latin typeface="Times New Roman" charset="0"/>
                <a:ea typeface="ＭＳ Ｐゴシック" charset="0"/>
                <a:cs typeface="ＭＳ Ｐゴシック" charset="0"/>
              </a:rPr>
              <a:t>Messiah.htm</a:t>
            </a:r>
            <a:endParaRPr lang="en-US" dirty="0">
              <a:solidFill>
                <a:srgbClr val="000000"/>
              </a:solidFill>
              <a:latin typeface="Times New Roman" charset="0"/>
              <a:ea typeface="ＭＳ Ｐゴシック" charset="0"/>
              <a:cs typeface="ＭＳ Ｐゴシック" charset="0"/>
            </a:endParaRPr>
          </a:p>
          <a:p>
            <a:endParaRPr lang="en-GB"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D99F53D-5DDC-374A-8C57-91DCD02853DE}" type="slidenum">
              <a:rPr lang="en-GB" sz="1200">
                <a:solidFill>
                  <a:prstClr val="white"/>
                </a:solidFill>
              </a:rPr>
              <a:pPr/>
              <a:t>89</a:t>
            </a:fld>
            <a:endParaRPr lang="en-GB" sz="1200">
              <a:solidFill>
                <a:prstClr val="white"/>
              </a:solidFill>
            </a:endParaRPr>
          </a:p>
        </p:txBody>
      </p:sp>
      <p:sp>
        <p:nvSpPr>
          <p:cNvPr id="664578" name="Rectangle 2"/>
          <p:cNvSpPr>
            <a:spLocks noGrp="1" noRot="1" noChangeAspect="1" noChangeArrowheads="1" noTextEdit="1"/>
          </p:cNvSpPr>
          <p:nvPr>
            <p:ph type="sldImg"/>
          </p:nvPr>
        </p:nvSpPr>
        <p:spPr>
          <a:ln/>
        </p:spPr>
      </p:sp>
      <p:sp>
        <p:nvSpPr>
          <p:cNvPr id="664579"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A7192DC-6F27-A149-912D-C1CBD5FCC2ED}" type="slidenum">
              <a:rPr lang="en-GB" sz="1200">
                <a:solidFill>
                  <a:prstClr val="white"/>
                </a:solidFill>
              </a:rPr>
              <a:pPr/>
              <a:t>90</a:t>
            </a:fld>
            <a:endParaRPr lang="en-GB" sz="1200">
              <a:solidFill>
                <a:prstClr val="white"/>
              </a:solidFill>
            </a:endParaRPr>
          </a:p>
        </p:txBody>
      </p:sp>
      <p:sp>
        <p:nvSpPr>
          <p:cNvPr id="666626" name="Rectangle 2"/>
          <p:cNvSpPr>
            <a:spLocks noGrp="1" noRot="1" noChangeAspect="1" noChangeArrowheads="1" noTextEdit="1"/>
          </p:cNvSpPr>
          <p:nvPr>
            <p:ph type="sldImg"/>
          </p:nvPr>
        </p:nvSpPr>
        <p:spPr>
          <a:ln/>
        </p:spPr>
      </p:sp>
      <p:sp>
        <p:nvSpPr>
          <p:cNvPr id="666627"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Arial" panose="020B0604020202020204" pitchFamily="34" charset="0"/>
                <a:ea typeface="ＭＳ Ｐゴシック" charset="0"/>
                <a:cs typeface="Arial" panose="020B0604020202020204" pitchFamily="34" charset="0"/>
              </a:rPr>
              <a:t>This depiction of Christ was determined by collecting samples of first-century Jewish facial bone structures to provide a composite "average" man for that time.</a:t>
            </a:r>
          </a:p>
        </p:txBody>
      </p:sp>
    </p:spTree>
    <p:extLst>
      <p:ext uri="{BB962C8B-B14F-4D97-AF65-F5344CB8AC3E}">
        <p14:creationId xmlns:p14="http://schemas.microsoft.com/office/powerpoint/2010/main" val="52366996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C974548-6096-D448-AEEB-18B9615FFE0D}" type="slidenum">
              <a:rPr lang="en-GB" sz="1200">
                <a:solidFill>
                  <a:prstClr val="white"/>
                </a:solidFill>
              </a:rPr>
              <a:pPr/>
              <a:t>92</a:t>
            </a:fld>
            <a:endParaRPr lang="en-GB" sz="1200">
              <a:solidFill>
                <a:prstClr val="white"/>
              </a:solidFill>
            </a:endParaRPr>
          </a:p>
        </p:txBody>
      </p:sp>
      <p:sp>
        <p:nvSpPr>
          <p:cNvPr id="670722" name="Rectangle 2"/>
          <p:cNvSpPr>
            <a:spLocks noGrp="1" noRot="1" noChangeAspect="1" noChangeArrowheads="1" noTextEdit="1"/>
          </p:cNvSpPr>
          <p:nvPr>
            <p:ph type="sldImg"/>
          </p:nvPr>
        </p:nvSpPr>
        <p:spPr>
          <a:ln/>
        </p:spPr>
      </p:sp>
      <p:sp>
        <p:nvSpPr>
          <p:cNvPr id="670723" name="Rectangle 3"/>
          <p:cNvSpPr>
            <a:spLocks noGrp="1" noChangeArrowheads="1"/>
          </p:cNvSpPr>
          <p:nvPr>
            <p:ph type="body" idx="1"/>
          </p:nvPr>
        </p:nvSpPr>
        <p:spPr>
          <a:xfrm>
            <a:off x="914400" y="4338638"/>
            <a:ext cx="5029200" cy="138717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My favourite instant coffee is the "American Flavour" Coffee King brand.  Interestingly, each packet shows a king drinking coffee.  Since America was established in rebellion to the King of England and the USA has never had a king, one wonders who this king is on the package!  Nevertheless, it does raise the issue of who really rules the world.  The book of Revelation is quite clear on this question as it removes all doubt in showing that Christ is the Ultimate Victor and Sovereign over all creation.</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93</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94</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Emperors</a:t>
            </a:r>
            <a:r>
              <a:rPr lang="en-US" baseline="0" dirty="0">
                <a:latin typeface="Times New Roman" charset="0"/>
                <a:ea typeface="ＭＳ Ｐゴシック" charset="0"/>
                <a:cs typeface="ＭＳ Ｐゴシック" charset="0"/>
              </a:rPr>
              <a:t> in black persecuted Christians</a:t>
            </a:r>
          </a:p>
          <a:p>
            <a:r>
              <a:rPr lang="en-US" baseline="0" dirty="0">
                <a:latin typeface="Times New Roman" charset="0"/>
                <a:ea typeface="ＭＳ Ｐゴシック" charset="0"/>
                <a:cs typeface="ＭＳ Ｐゴシック" charset="0"/>
              </a:rPr>
              <a:t>This course teaches that Revelation was written during the reign of Domitian at the end of the first century. </a:t>
            </a:r>
          </a:p>
          <a:p>
            <a:endParaRPr lang="en-US" baseline="0"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Claudius expelled all Jews from Rome in AD 49, leaving a 100% Gentile church in Rome (Acts 18:2). But after Nero came to the throne five years later, Jews began to return. No doubt this caused problems within the church that had become more Gentile in terms of sacred days </a:t>
            </a:r>
          </a:p>
          <a:p>
            <a:r>
              <a:rPr lang="en-US" baseline="0" dirty="0">
                <a:latin typeface="Times New Roman" charset="0"/>
                <a:ea typeface="ＭＳ Ｐゴシック" charset="0"/>
                <a:cs typeface="ＭＳ Ｐゴシック" charset="0"/>
              </a:rPr>
              <a:t>(Rom 14:5-6a), food (Rom 14:6b), and other gray matters (Rom 14–15).</a:t>
            </a:r>
          </a:p>
          <a:p>
            <a:r>
              <a:rPr lang="en-US" baseline="0" dirty="0">
                <a:latin typeface="Times New Roman" charset="0"/>
                <a:ea typeface="ＭＳ Ｐゴシック" charset="0"/>
                <a:cs typeface="ＭＳ Ｐゴシック" charset="0"/>
              </a:rPr>
              <a:t>_______</a:t>
            </a:r>
          </a:p>
          <a:p>
            <a:r>
              <a:rPr lang="en-US" dirty="0">
                <a:latin typeface="Times New Roman" charset="0"/>
                <a:ea typeface="ＭＳ Ｐゴシック" charset="0"/>
                <a:cs typeface="ＭＳ Ｐゴシック" charset="0"/>
              </a:rPr>
              <a:t>NC-13-Preterism-24</a:t>
            </a:r>
          </a:p>
          <a:p>
            <a:r>
              <a:rPr lang="en-US" dirty="0">
                <a:latin typeface="Times New Roman" charset="0"/>
                <a:ea typeface="ＭＳ Ｐゴシック" charset="0"/>
                <a:cs typeface="ＭＳ Ｐゴシック" charset="0"/>
              </a:rPr>
              <a:t>NS-06-Romans1-2—slide 65</a:t>
            </a:r>
          </a:p>
          <a:p>
            <a:r>
              <a:rPr lang="en-US" baseline="0" dirty="0">
                <a:latin typeface="Times New Roman" charset="0"/>
                <a:ea typeface="ＭＳ Ｐゴシック" charset="0"/>
                <a:cs typeface="ＭＳ Ｐゴシック" charset="0"/>
              </a:rPr>
              <a:t>NS-21-1 Peter-63</a:t>
            </a:r>
          </a:p>
          <a:p>
            <a:r>
              <a:rPr lang="en-US" baseline="0" dirty="0">
                <a:latin typeface="Times New Roman" charset="0"/>
                <a:ea typeface="ＭＳ Ｐゴシック" charset="0"/>
                <a:cs typeface="ＭＳ Ｐゴシック" charset="0"/>
              </a:rPr>
              <a:t>NS-27_Rev1-slide 94</a:t>
            </a:r>
          </a:p>
          <a:p>
            <a:r>
              <a:rPr lang="en-US" baseline="0" dirty="0">
                <a:latin typeface="Times New Roman" charset="0"/>
                <a:ea typeface="ＭＳ Ｐゴシック" charset="0"/>
                <a:cs typeface="ＭＳ Ｐゴシック" charset="0"/>
              </a:rPr>
              <a:t>NS-27-Rev4-6-slide 36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882D75A-1640-844D-97EA-61AAE5BBFDDF}" type="slidenum">
              <a:rPr lang="en-US" sz="1200">
                <a:solidFill>
                  <a:prstClr val="black"/>
                </a:solidFill>
              </a:rPr>
              <a:pPr/>
              <a:t>95</a:t>
            </a:fld>
            <a:endParaRPr lang="en-US" sz="1200">
              <a:solidFill>
                <a:prstClr val="black"/>
              </a:solidFill>
            </a:endParaRPr>
          </a:p>
        </p:txBody>
      </p:sp>
      <p:sp>
        <p:nvSpPr>
          <p:cNvPr id="140290"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He claimed to be lord and God.</a:t>
            </a:r>
          </a:p>
          <a:p>
            <a:r>
              <a:rPr lang="en-US" baseline="0" dirty="0">
                <a:latin typeface="Times New Roman" charset="0"/>
                <a:ea typeface="ＭＳ Ｐゴシック" charset="0"/>
                <a:cs typeface="ＭＳ Ｐゴシック" charset="0"/>
              </a:rPr>
              <a:t>__________</a:t>
            </a:r>
          </a:p>
          <a:p>
            <a:r>
              <a:rPr lang="en-US" baseline="0" dirty="0">
                <a:latin typeface="Times New Roman" charset="0"/>
                <a:ea typeface="ＭＳ Ｐゴシック" charset="0"/>
                <a:cs typeface="ＭＳ Ｐゴシック" charset="0"/>
              </a:rPr>
              <a:t>NS-27_Rev1-slide 95</a:t>
            </a:r>
          </a:p>
          <a:p>
            <a:r>
              <a:rPr lang="en-US" baseline="0" dirty="0">
                <a:latin typeface="Times New Roman" charset="0"/>
                <a:ea typeface="ＭＳ Ｐゴシック" charset="0"/>
                <a:cs typeface="ＭＳ Ｐゴシック" charset="0"/>
              </a:rPr>
              <a:t>NS-27-Rev4-6-slide 37</a:t>
            </a:r>
            <a:endParaRPr lang="en-US" dirty="0">
              <a:latin typeface="Times New Roman" charset="0"/>
              <a:ea typeface="ＭＳ Ｐゴシック" charset="0"/>
              <a:cs typeface="ＭＳ Ｐゴシック" charset="0"/>
            </a:endParaRP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348E03-9F26-5E5D-50CA-3BE6548769E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CBD09C6-8BC7-C09B-89D1-46C836BCA16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CD18CCC-AF97-2E44-F25F-17995DA18FD2}"/>
              </a:ext>
            </a:extLst>
          </p:cNvPr>
          <p:cNvSpPr>
            <a:spLocks noGrp="1"/>
          </p:cNvSpPr>
          <p:nvPr>
            <p:ph type="body" idx="1"/>
          </p:nvPr>
        </p:nvSpPr>
        <p:spPr/>
        <p:txBody>
          <a:bodyPr/>
          <a:lstStyle/>
          <a:p>
            <a:r>
              <a:rPr lang="en-US" dirty="0"/>
              <a:t>Revelation is not only the last book at the end of our Bibles; it is the final book in chronological order. This means that we cannot properly understand it without knowing what precedes it any more than we can comprehend any other book by reading on the last chapter. In fact, it has hundreds of allusions to the other books of the Bible!</a:t>
            </a:r>
          </a:p>
        </p:txBody>
      </p:sp>
      <p:sp>
        <p:nvSpPr>
          <p:cNvPr id="4" name="Slide Number Placeholder 3">
            <a:extLst>
              <a:ext uri="{FF2B5EF4-FFF2-40B4-BE49-F238E27FC236}">
                <a16:creationId xmlns:a16="http://schemas.microsoft.com/office/drawing/2014/main" id="{7DDEC172-9BD8-432F-3DF3-9CDDB9347629}"/>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4926706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34C9448-7FAE-9940-B389-D6EC2ACCA531}" type="slidenum">
              <a:rPr lang="en-GB" sz="1200">
                <a:solidFill>
                  <a:prstClr val="white"/>
                </a:solidFill>
              </a:rPr>
              <a:pPr/>
              <a:t>97</a:t>
            </a:fld>
            <a:endParaRPr lang="en-GB" sz="1200">
              <a:solidFill>
                <a:prstClr val="white"/>
              </a:solidFill>
            </a:endParaRPr>
          </a:p>
        </p:txBody>
      </p:sp>
      <p:sp>
        <p:nvSpPr>
          <p:cNvPr id="106498" name="Rectangle 2"/>
          <p:cNvSpPr>
            <a:spLocks noGrp="1" noRot="1" noChangeAspect="1" noChangeArrowheads="1" noTextEdit="1"/>
          </p:cNvSpPr>
          <p:nvPr>
            <p:ph type="sldImg"/>
          </p:nvPr>
        </p:nvSpPr>
        <p:spPr>
          <a:ln/>
        </p:spPr>
      </p:sp>
      <p:sp>
        <p:nvSpPr>
          <p:cNvPr id="1064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97</a:t>
            </a:r>
          </a:p>
          <a:p>
            <a:pPr eaLnBrk="1" hangingPunct="1"/>
            <a:r>
              <a:rPr lang="en-US">
                <a:latin typeface="Times New Roman" charset="0"/>
                <a:ea typeface="ＭＳ Ｐゴシック" charset="0"/>
                <a:cs typeface="ＭＳ Ｐゴシック" charset="0"/>
              </a:rPr>
              <a:t>NS-27-Rev3-slide 83</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mn-lt"/>
                <a:ea typeface="+mn-ea"/>
                <a:cs typeface="+mn-cs"/>
              </a:rPr>
              <a:t>ONE LION REFERENCE (JESUS AS KING):</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mn-lt"/>
                <a:ea typeface="+mn-ea"/>
                <a:cs typeface="+mn-cs"/>
              </a:rPr>
              <a:t>Rev. 5:5</a:t>
            </a:r>
            <a:r>
              <a:rPr lang="en-US" sz="1200" kern="1200" dirty="0">
                <a:solidFill>
                  <a:schemeClr val="tx1"/>
                </a:solidFill>
                <a:effectLst/>
                <a:latin typeface="+mn-lt"/>
                <a:ea typeface="+mn-ea"/>
                <a:cs typeface="+mn-cs"/>
              </a:rPr>
              <a:t> But </a:t>
            </a:r>
            <a:r>
              <a:rPr lang="en-US" sz="1200" b="0" kern="1200" dirty="0">
                <a:solidFill>
                  <a:schemeClr val="tx1"/>
                </a:solidFill>
                <a:effectLst/>
                <a:latin typeface="+mn-lt"/>
                <a:ea typeface="+mn-ea"/>
                <a:cs typeface="+mn-cs"/>
              </a:rPr>
              <a:t>one of the twenty-four elders said to me, “Stop weeping! Look, t</a:t>
            </a:r>
            <a:r>
              <a:rPr lang="en-US" sz="1200" kern="1200" dirty="0">
                <a:solidFill>
                  <a:schemeClr val="tx1"/>
                </a:solidFill>
                <a:effectLst/>
                <a:latin typeface="+mn-lt"/>
                <a:ea typeface="+mn-ea"/>
                <a:cs typeface="+mn-cs"/>
              </a:rPr>
              <a:t>he </a:t>
            </a:r>
            <a:r>
              <a:rPr lang="en-US" sz="1200" b="1" kern="1200" dirty="0">
                <a:solidFill>
                  <a:schemeClr val="tx1"/>
                </a:solidFill>
                <a:effectLst/>
                <a:latin typeface="+mn-lt"/>
                <a:ea typeface="+mn-ea"/>
                <a:cs typeface="+mn-cs"/>
              </a:rPr>
              <a:t>Lion of the tribe of Judah</a:t>
            </a:r>
            <a:r>
              <a:rPr lang="en-US" sz="1200" kern="1200" dirty="0">
                <a:solidFill>
                  <a:schemeClr val="tx1"/>
                </a:solidFill>
                <a:effectLst/>
                <a:latin typeface="+mn-lt"/>
                <a:ea typeface="+mn-ea"/>
                <a:cs typeface="+mn-cs"/>
              </a:rPr>
              <a:t>, </a:t>
            </a:r>
            <a:r>
              <a:rPr lang="en-US" sz="1200" b="1" kern="1200" dirty="0">
                <a:solidFill>
                  <a:schemeClr val="tx1"/>
                </a:solidFill>
                <a:effectLst/>
                <a:latin typeface="+mn-lt"/>
                <a:ea typeface="+mn-ea"/>
                <a:cs typeface="+mn-cs"/>
              </a:rPr>
              <a:t>the heir to David’s throne</a:t>
            </a:r>
            <a:r>
              <a:rPr lang="en-US" sz="1200" kern="1200" dirty="0">
                <a:solidFill>
                  <a:schemeClr val="tx1"/>
                </a:solidFill>
                <a:effectLst/>
                <a:latin typeface="+mn-lt"/>
                <a:ea typeface="+mn-ea"/>
                <a:cs typeface="+mn-cs"/>
              </a:rPr>
              <a:t>, has won the victory. He is worthy to open the scroll and its seven seals.”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mn-lt"/>
                <a:ea typeface="+mn-ea"/>
                <a:cs typeface="+mn-cs"/>
              </a:rPr>
              <a:t>MANY LAMB REFERENCES (JESUS AS SAVIOR THROUGH HIS BLOOD):</a:t>
            </a:r>
          </a:p>
          <a:p>
            <a:r>
              <a:rPr lang="en-US" sz="1200" b="1" kern="1200" dirty="0">
                <a:solidFill>
                  <a:schemeClr val="tx1"/>
                </a:solidFill>
                <a:effectLst/>
                <a:latin typeface="+mn-lt"/>
                <a:ea typeface="+mn-ea"/>
                <a:cs typeface="+mn-cs"/>
              </a:rPr>
              <a:t>Rev. 5:6</a:t>
            </a:r>
            <a:r>
              <a:rPr lang="en-US" sz="1200" kern="1200" dirty="0">
                <a:solidFill>
                  <a:schemeClr val="tx1"/>
                </a:solidFill>
                <a:effectLst/>
                <a:latin typeface="+mn-lt"/>
                <a:ea typeface="+mn-ea"/>
                <a:cs typeface="+mn-cs"/>
              </a:rPr>
              <a:t>    Then I saw a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that looked as if it had been slaughtered, but it was now standing between the throne and the four living beings and among the twenty-four elders. He had seven horns and seven eyes, which represent the sevenfold Spirit of God that is sent out into every part of the earth.</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5:8</a:t>
            </a:r>
            <a:r>
              <a:rPr lang="en-US" sz="1200" kern="1200" dirty="0">
                <a:solidFill>
                  <a:schemeClr val="tx1"/>
                </a:solidFill>
                <a:effectLst/>
                <a:latin typeface="+mn-lt"/>
                <a:ea typeface="+mn-ea"/>
                <a:cs typeface="+mn-cs"/>
              </a:rPr>
              <a:t> And when he took the scroll, the four living beings and the twenty-four elders fell down before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 Each one had a harp, and they held gold bowls filled with incense, which are the prayers of God’s people.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5:12</a:t>
            </a:r>
            <a:r>
              <a:rPr lang="en-US" sz="1200" kern="1200" dirty="0">
                <a:solidFill>
                  <a:schemeClr val="tx1"/>
                </a:solidFill>
                <a:effectLst/>
                <a:latin typeface="+mn-lt"/>
                <a:ea typeface="+mn-ea"/>
                <a:cs typeface="+mn-cs"/>
              </a:rPr>
              <a:t> And they sang in a mighty chorus:</a:t>
            </a:r>
          </a:p>
          <a:p>
            <a:r>
              <a:rPr lang="en-US" sz="1200" kern="1200" dirty="0">
                <a:solidFill>
                  <a:schemeClr val="tx1"/>
                </a:solidFill>
                <a:effectLst/>
                <a:latin typeface="+mn-lt"/>
                <a:ea typeface="+mn-ea"/>
                <a:cs typeface="+mn-cs"/>
              </a:rPr>
              <a:t>  “Worthy is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who was slaughtered—</a:t>
            </a:r>
          </a:p>
          <a:p>
            <a:r>
              <a:rPr lang="en-US" sz="1200" kern="1200" dirty="0">
                <a:solidFill>
                  <a:schemeClr val="tx1"/>
                </a:solidFill>
                <a:effectLst/>
                <a:latin typeface="+mn-lt"/>
                <a:ea typeface="+mn-ea"/>
                <a:cs typeface="+mn-cs"/>
              </a:rPr>
              <a:t>to receive power and riches</a:t>
            </a:r>
          </a:p>
          <a:p>
            <a:r>
              <a:rPr lang="en-US" sz="1200" kern="1200" dirty="0">
                <a:solidFill>
                  <a:schemeClr val="tx1"/>
                </a:solidFill>
                <a:effectLst/>
                <a:latin typeface="+mn-lt"/>
                <a:ea typeface="+mn-ea"/>
                <a:cs typeface="+mn-cs"/>
              </a:rPr>
              <a:t>and wisdom and strength</a:t>
            </a:r>
          </a:p>
          <a:p>
            <a:r>
              <a:rPr lang="en-US" sz="1200" kern="1200" dirty="0">
                <a:solidFill>
                  <a:schemeClr val="tx1"/>
                </a:solidFill>
                <a:effectLst/>
                <a:latin typeface="+mn-lt"/>
                <a:ea typeface="+mn-ea"/>
                <a:cs typeface="+mn-cs"/>
              </a:rPr>
              <a:t>and honor and glory and blessing.”</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5:13</a:t>
            </a:r>
            <a:r>
              <a:rPr lang="en-US" sz="1200" kern="1200" dirty="0">
                <a:solidFill>
                  <a:schemeClr val="tx1"/>
                </a:solidFill>
                <a:effectLst/>
                <a:latin typeface="+mn-lt"/>
                <a:ea typeface="+mn-ea"/>
                <a:cs typeface="+mn-cs"/>
              </a:rPr>
              <a:t>    And then I heard every creature in heaven and on earth and under the earth and in the sea. They sang:</a:t>
            </a:r>
          </a:p>
          <a:p>
            <a:r>
              <a:rPr lang="en-US" sz="1200" kern="1200" dirty="0">
                <a:solidFill>
                  <a:schemeClr val="tx1"/>
                </a:solidFill>
                <a:effectLst/>
                <a:latin typeface="+mn-lt"/>
                <a:ea typeface="+mn-ea"/>
                <a:cs typeface="+mn-cs"/>
              </a:rPr>
              <a:t> “Blessing and honor and glory and power</a:t>
            </a:r>
          </a:p>
          <a:p>
            <a:r>
              <a:rPr lang="en-US" sz="1200" kern="1200" dirty="0">
                <a:solidFill>
                  <a:schemeClr val="tx1"/>
                </a:solidFill>
                <a:effectLst/>
                <a:latin typeface="+mn-lt"/>
                <a:ea typeface="+mn-ea"/>
                <a:cs typeface="+mn-cs"/>
              </a:rPr>
              <a:t>belong to the one sitting on the throne</a:t>
            </a:r>
          </a:p>
          <a:p>
            <a:r>
              <a:rPr lang="en-US" sz="1200" kern="1200" dirty="0">
                <a:solidFill>
                  <a:schemeClr val="tx1"/>
                </a:solidFill>
                <a:effectLst/>
                <a:latin typeface="+mn-lt"/>
                <a:ea typeface="+mn-ea"/>
                <a:cs typeface="+mn-cs"/>
              </a:rPr>
              <a:t>and to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forever and ever.”</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5:14</a:t>
            </a:r>
            <a:r>
              <a:rPr lang="en-US" sz="1200" kern="1200" dirty="0">
                <a:solidFill>
                  <a:schemeClr val="tx1"/>
                </a:solidFill>
                <a:effectLst/>
                <a:latin typeface="+mn-lt"/>
                <a:ea typeface="+mn-ea"/>
                <a:cs typeface="+mn-cs"/>
              </a:rPr>
              <a:t>    And the four living beings said, “Amen!” And the twenty-four elders fell down and worshiped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6:1</a:t>
            </a:r>
            <a:r>
              <a:rPr lang="en-US" sz="1200" kern="1200" dirty="0">
                <a:solidFill>
                  <a:schemeClr val="tx1"/>
                </a:solidFill>
                <a:effectLst/>
                <a:latin typeface="+mn-lt"/>
                <a:ea typeface="+mn-ea"/>
                <a:cs typeface="+mn-cs"/>
              </a:rPr>
              <a:t>    As I watched,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first of the seven seals on the scroll. Then I heard one of the four living beings say with a voice like thunder, “Come!”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6:3</a:t>
            </a:r>
            <a:r>
              <a:rPr lang="en-US" sz="1200" kern="1200" dirty="0">
                <a:solidFill>
                  <a:schemeClr val="tx1"/>
                </a:solidFill>
                <a:effectLst/>
                <a:latin typeface="+mn-lt"/>
                <a:ea typeface="+mn-ea"/>
                <a:cs typeface="+mn-cs"/>
              </a:rPr>
              <a:t>    When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second seal, I heard the second living being say, “Come!”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6:5</a:t>
            </a:r>
            <a:r>
              <a:rPr lang="en-US" sz="1200" kern="1200" dirty="0">
                <a:solidFill>
                  <a:schemeClr val="tx1"/>
                </a:solidFill>
                <a:effectLst/>
                <a:latin typeface="+mn-lt"/>
                <a:ea typeface="+mn-ea"/>
                <a:cs typeface="+mn-cs"/>
              </a:rPr>
              <a:t>    When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third seal, I heard the third living being say, “Come!” I looked up and saw a black horse, and its rider was holding a pair of scales in his hand.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6:7</a:t>
            </a:r>
            <a:r>
              <a:rPr lang="en-US" sz="1200" kern="1200" dirty="0">
                <a:solidFill>
                  <a:schemeClr val="tx1"/>
                </a:solidFill>
                <a:effectLst/>
                <a:latin typeface="+mn-lt"/>
                <a:ea typeface="+mn-ea"/>
                <a:cs typeface="+mn-cs"/>
              </a:rPr>
              <a:t>    When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fourth seal, I heard the fourth living being say, “Come!”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6:9</a:t>
            </a:r>
            <a:r>
              <a:rPr lang="en-US" sz="1200" kern="1200" dirty="0">
                <a:solidFill>
                  <a:schemeClr val="tx1"/>
                </a:solidFill>
                <a:effectLst/>
                <a:latin typeface="+mn-lt"/>
                <a:ea typeface="+mn-ea"/>
                <a:cs typeface="+mn-cs"/>
              </a:rPr>
              <a:t>    When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fifth seal, I saw under the altar the souls of all who had been martyred for the word of God and for being faithful in their testimony.</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6:12</a:t>
            </a:r>
            <a:r>
              <a:rPr lang="en-US" sz="1200" kern="1200" dirty="0">
                <a:solidFill>
                  <a:schemeClr val="tx1"/>
                </a:solidFill>
                <a:effectLst/>
                <a:latin typeface="+mn-lt"/>
                <a:ea typeface="+mn-ea"/>
                <a:cs typeface="+mn-cs"/>
              </a:rPr>
              <a:t>    I watched as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sixth seal, and there was a great earthquake. The sun became as dark as black cloth, and the moon became as red as blood.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6:16</a:t>
            </a:r>
            <a:r>
              <a:rPr lang="en-US" sz="1200" kern="1200" dirty="0">
                <a:solidFill>
                  <a:schemeClr val="tx1"/>
                </a:solidFill>
                <a:effectLst/>
                <a:latin typeface="+mn-lt"/>
                <a:ea typeface="+mn-ea"/>
                <a:cs typeface="+mn-cs"/>
              </a:rPr>
              <a:t> And they cried to the mountains and the rocks, “Fall on us and hide us from the face of the one who sits on the throne and from the wrath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7:9</a:t>
            </a:r>
            <a:r>
              <a:rPr lang="en-US" sz="1200" kern="1200" dirty="0">
                <a:solidFill>
                  <a:schemeClr val="tx1"/>
                </a:solidFill>
                <a:effectLst/>
                <a:latin typeface="+mn-lt"/>
                <a:ea typeface="+mn-ea"/>
                <a:cs typeface="+mn-cs"/>
              </a:rPr>
              <a:t>    After this I saw a vast crowd, too great to count, from every nation and tribe and people and language, standing in front of the throne and before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 They were clothed in white robes and held palm branches in their hands. </a:t>
            </a:r>
            <a:r>
              <a:rPr lang="en-US" sz="1200" b="1" kern="1200" baseline="30000" dirty="0">
                <a:solidFill>
                  <a:schemeClr val="tx1"/>
                </a:solidFill>
                <a:effectLst/>
                <a:latin typeface="+mn-lt"/>
                <a:ea typeface="+mn-ea"/>
                <a:cs typeface="+mn-cs"/>
              </a:rPr>
              <a:t>10</a:t>
            </a:r>
            <a:r>
              <a:rPr lang="en-US" sz="1200" kern="1200" dirty="0">
                <a:solidFill>
                  <a:schemeClr val="tx1"/>
                </a:solidFill>
                <a:effectLst/>
                <a:latin typeface="+mn-lt"/>
                <a:ea typeface="+mn-ea"/>
                <a:cs typeface="+mn-cs"/>
              </a:rPr>
              <a:t> And they were shouting with a great roar,</a:t>
            </a:r>
          </a:p>
          <a:p>
            <a:r>
              <a:rPr lang="en-US" sz="1200" kern="1200" dirty="0">
                <a:solidFill>
                  <a:schemeClr val="tx1"/>
                </a:solidFill>
                <a:effectLst/>
                <a:latin typeface="+mn-lt"/>
                <a:ea typeface="+mn-ea"/>
                <a:cs typeface="+mn-cs"/>
              </a:rPr>
              <a:t>  “Salvation comes from our God who sits on the throne</a:t>
            </a:r>
          </a:p>
          <a:p>
            <a:r>
              <a:rPr lang="en-US" sz="1200" kern="1200" dirty="0">
                <a:solidFill>
                  <a:schemeClr val="tx1"/>
                </a:solidFill>
                <a:effectLst/>
                <a:latin typeface="+mn-lt"/>
                <a:ea typeface="+mn-ea"/>
                <a:cs typeface="+mn-cs"/>
              </a:rPr>
              <a:t>and from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7:14</a:t>
            </a:r>
            <a:r>
              <a:rPr lang="en-US" sz="1200" kern="1200" dirty="0">
                <a:solidFill>
                  <a:schemeClr val="tx1"/>
                </a:solidFill>
                <a:effectLst/>
                <a:latin typeface="+mn-lt"/>
                <a:ea typeface="+mn-ea"/>
                <a:cs typeface="+mn-cs"/>
              </a:rPr>
              <a:t>    And I said to him, “Sir, you are the one who knows.” </a:t>
            </a:r>
          </a:p>
          <a:p>
            <a:r>
              <a:rPr lang="en-US" sz="1200" kern="1200" dirty="0">
                <a:solidFill>
                  <a:schemeClr val="tx1"/>
                </a:solidFill>
                <a:effectLst/>
                <a:latin typeface="+mn-lt"/>
                <a:ea typeface="+mn-ea"/>
                <a:cs typeface="+mn-cs"/>
              </a:rPr>
              <a:t>Then he said to me, “These are the ones who died in the great tribulation. They have washed their robes in the blood of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and made them white.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7:17</a:t>
            </a:r>
            <a:r>
              <a:rPr lang="en-US" sz="1200" kern="1200" dirty="0">
                <a:solidFill>
                  <a:schemeClr val="tx1"/>
                </a:solidFill>
                <a:effectLst/>
                <a:latin typeface="+mn-lt"/>
                <a:ea typeface="+mn-ea"/>
                <a:cs typeface="+mn-cs"/>
              </a:rPr>
              <a:t> For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on the throne</a:t>
            </a:r>
          </a:p>
          <a:p>
            <a:r>
              <a:rPr lang="en-US" sz="1200" kern="1200" dirty="0">
                <a:solidFill>
                  <a:schemeClr val="tx1"/>
                </a:solidFill>
                <a:effectLst/>
                <a:latin typeface="+mn-lt"/>
                <a:ea typeface="+mn-ea"/>
                <a:cs typeface="+mn-cs"/>
              </a:rPr>
              <a:t>will be their Shepherd.</a:t>
            </a:r>
          </a:p>
          <a:p>
            <a:r>
              <a:rPr lang="en-US" sz="1200" kern="1200" dirty="0">
                <a:solidFill>
                  <a:schemeClr val="tx1"/>
                </a:solidFill>
                <a:effectLst/>
                <a:latin typeface="+mn-lt"/>
                <a:ea typeface="+mn-ea"/>
                <a:cs typeface="+mn-cs"/>
              </a:rPr>
              <a:t>He will lead them to springs of life-giving water.</a:t>
            </a:r>
          </a:p>
          <a:p>
            <a:r>
              <a:rPr lang="en-US" sz="1200" kern="1200" dirty="0">
                <a:solidFill>
                  <a:schemeClr val="tx1"/>
                </a:solidFill>
                <a:effectLst/>
                <a:latin typeface="+mn-lt"/>
                <a:ea typeface="+mn-ea"/>
                <a:cs typeface="+mn-cs"/>
              </a:rPr>
              <a:t>And God will wipe every tear from their eyes.”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8:1</a:t>
            </a:r>
            <a:r>
              <a:rPr lang="en-US" sz="1200" kern="1200" dirty="0">
                <a:solidFill>
                  <a:schemeClr val="tx1"/>
                </a:solidFill>
                <a:effectLst/>
                <a:latin typeface="+mn-lt"/>
                <a:ea typeface="+mn-ea"/>
                <a:cs typeface="+mn-cs"/>
              </a:rPr>
              <a:t>    When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broke the seventh seal on the scroll, there was silence throughout heaven for about half an hour.</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12:11</a:t>
            </a:r>
            <a:r>
              <a:rPr lang="en-US" sz="1200" kern="1200" dirty="0">
                <a:solidFill>
                  <a:schemeClr val="tx1"/>
                </a:solidFill>
                <a:effectLst/>
                <a:latin typeface="+mn-lt"/>
                <a:ea typeface="+mn-ea"/>
                <a:cs typeface="+mn-cs"/>
              </a:rPr>
              <a:t> And they have defeated him by the blood of the </a:t>
            </a:r>
            <a:r>
              <a:rPr lang="en-US" sz="1200" b="1" kern="1200" dirty="0">
                <a:solidFill>
                  <a:schemeClr val="tx1"/>
                </a:solidFill>
                <a:effectLst/>
                <a:latin typeface="+mn-lt"/>
                <a:ea typeface="+mn-ea"/>
                <a:cs typeface="+mn-cs"/>
              </a:rPr>
              <a:t>Lamb</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and by their testimony.</a:t>
            </a:r>
          </a:p>
          <a:p>
            <a:r>
              <a:rPr lang="en-US" sz="1200" kern="1200" dirty="0">
                <a:solidFill>
                  <a:schemeClr val="tx1"/>
                </a:solidFill>
                <a:effectLst/>
                <a:latin typeface="+mn-lt"/>
                <a:ea typeface="+mn-ea"/>
                <a:cs typeface="+mn-cs"/>
              </a:rPr>
              <a:t>And they did not love their lives so much</a:t>
            </a:r>
          </a:p>
          <a:p>
            <a:r>
              <a:rPr lang="en-US" sz="1200" kern="1200" dirty="0">
                <a:solidFill>
                  <a:schemeClr val="tx1"/>
                </a:solidFill>
                <a:effectLst/>
                <a:latin typeface="+mn-lt"/>
                <a:ea typeface="+mn-ea"/>
                <a:cs typeface="+mn-cs"/>
              </a:rPr>
              <a:t>that they were afraid to die.</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13:8</a:t>
            </a:r>
            <a:r>
              <a:rPr lang="en-US" sz="1200" kern="1200" dirty="0">
                <a:solidFill>
                  <a:schemeClr val="tx1"/>
                </a:solidFill>
                <a:effectLst/>
                <a:latin typeface="+mn-lt"/>
                <a:ea typeface="+mn-ea"/>
                <a:cs typeface="+mn-cs"/>
              </a:rPr>
              <a:t> And all the people who belong to this world worshiped the beast. They are the ones whose names were not written in the Book of Life that belongs to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who was slaughtered before the world was made.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13:11</a:t>
            </a:r>
            <a:r>
              <a:rPr lang="en-US" sz="1200" kern="1200" dirty="0">
                <a:solidFill>
                  <a:schemeClr val="tx1"/>
                </a:solidFill>
                <a:effectLst/>
                <a:latin typeface="+mn-lt"/>
                <a:ea typeface="+mn-ea"/>
                <a:cs typeface="+mn-cs"/>
              </a:rPr>
              <a:t>    Then I saw another beast come up out of the earth. He had two horns like those of a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 but he spoke with the voice of a dragon.</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14:1</a:t>
            </a:r>
            <a:r>
              <a:rPr lang="en-US" sz="1200" kern="1200" dirty="0">
                <a:solidFill>
                  <a:schemeClr val="tx1"/>
                </a:solidFill>
                <a:effectLst/>
                <a:latin typeface="+mn-lt"/>
                <a:ea typeface="+mn-ea"/>
                <a:cs typeface="+mn-cs"/>
              </a:rPr>
              <a:t>    Then I saw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standing on Mount Zion, and with him were 144,000 who had his name and his Father’s name written on their foreheads.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14:4</a:t>
            </a:r>
            <a:r>
              <a:rPr lang="en-US" sz="1200" kern="1200" dirty="0">
                <a:solidFill>
                  <a:schemeClr val="tx1"/>
                </a:solidFill>
                <a:effectLst/>
                <a:latin typeface="+mn-lt"/>
                <a:ea typeface="+mn-ea"/>
                <a:cs typeface="+mn-cs"/>
              </a:rPr>
              <a:t> They have kept themselves as pure as virgins, following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wherever he goes. They have been purchased from among the people on the earth as a special offering to God and to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14:10</a:t>
            </a:r>
            <a:r>
              <a:rPr lang="en-US" sz="1200" kern="1200" dirty="0">
                <a:solidFill>
                  <a:schemeClr val="tx1"/>
                </a:solidFill>
                <a:effectLst/>
                <a:latin typeface="+mn-lt"/>
                <a:ea typeface="+mn-ea"/>
                <a:cs typeface="+mn-cs"/>
              </a:rPr>
              <a:t> must drink the wine of God’s anger. It has been poured full strength into God’s cup of wrath. And they will be tormented with fire and burning sulfur in the presence of the holy angels and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15:3</a:t>
            </a:r>
            <a:r>
              <a:rPr lang="en-US" sz="1200" kern="1200" dirty="0">
                <a:solidFill>
                  <a:schemeClr val="tx1"/>
                </a:solidFill>
                <a:effectLst/>
                <a:latin typeface="+mn-lt"/>
                <a:ea typeface="+mn-ea"/>
                <a:cs typeface="+mn-cs"/>
              </a:rPr>
              <a:t> And they were singing the song of Moses, the servant of God, and the song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  “Great and marvelous are your works,</a:t>
            </a:r>
          </a:p>
          <a:p>
            <a:r>
              <a:rPr lang="en-US" sz="1200" kern="1200" dirty="0">
                <a:solidFill>
                  <a:schemeClr val="tx1"/>
                </a:solidFill>
                <a:effectLst/>
                <a:latin typeface="+mn-lt"/>
                <a:ea typeface="+mn-ea"/>
                <a:cs typeface="+mn-cs"/>
              </a:rPr>
              <a:t>O Lord God, the Almighty.</a:t>
            </a:r>
          </a:p>
          <a:p>
            <a:r>
              <a:rPr lang="en-US" sz="1200" kern="1200" dirty="0">
                <a:solidFill>
                  <a:schemeClr val="tx1"/>
                </a:solidFill>
                <a:effectLst/>
                <a:latin typeface="+mn-lt"/>
                <a:ea typeface="+mn-ea"/>
                <a:cs typeface="+mn-cs"/>
              </a:rPr>
              <a:t>Just and true are your ways,</a:t>
            </a:r>
          </a:p>
          <a:p>
            <a:r>
              <a:rPr lang="en-US" sz="1200" kern="1200" dirty="0">
                <a:solidFill>
                  <a:schemeClr val="tx1"/>
                </a:solidFill>
                <a:effectLst/>
                <a:latin typeface="+mn-lt"/>
                <a:ea typeface="+mn-ea"/>
                <a:cs typeface="+mn-cs"/>
              </a:rPr>
              <a:t>O King of the nations.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17:14</a:t>
            </a:r>
            <a:r>
              <a:rPr lang="en-US" sz="1200" kern="1200" dirty="0">
                <a:solidFill>
                  <a:schemeClr val="tx1"/>
                </a:solidFill>
                <a:effectLst/>
                <a:latin typeface="+mn-lt"/>
                <a:ea typeface="+mn-ea"/>
                <a:cs typeface="+mn-cs"/>
              </a:rPr>
              <a:t> Together they will go to war against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 but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will defeat them because he is Lord of all lords and King of all kings. And his called and chosen and faithful ones will be with him.”</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19:7</a:t>
            </a:r>
            <a:r>
              <a:rPr lang="en-US" sz="1200" kern="1200" dirty="0">
                <a:solidFill>
                  <a:schemeClr val="tx1"/>
                </a:solidFill>
                <a:effectLst/>
                <a:latin typeface="+mn-lt"/>
                <a:ea typeface="+mn-ea"/>
                <a:cs typeface="+mn-cs"/>
              </a:rPr>
              <a:t> Let us be glad and rejoice,</a:t>
            </a:r>
          </a:p>
          <a:p>
            <a:r>
              <a:rPr lang="en-US" sz="1200" kern="1200" dirty="0">
                <a:solidFill>
                  <a:schemeClr val="tx1"/>
                </a:solidFill>
                <a:effectLst/>
                <a:latin typeface="+mn-lt"/>
                <a:ea typeface="+mn-ea"/>
                <a:cs typeface="+mn-cs"/>
              </a:rPr>
              <a:t>and let us give honor to him.</a:t>
            </a:r>
          </a:p>
          <a:p>
            <a:r>
              <a:rPr lang="en-US" sz="1200" kern="1200" dirty="0">
                <a:solidFill>
                  <a:schemeClr val="tx1"/>
                </a:solidFill>
                <a:effectLst/>
                <a:latin typeface="+mn-lt"/>
                <a:ea typeface="+mn-ea"/>
                <a:cs typeface="+mn-cs"/>
              </a:rPr>
              <a:t>For the time has come for the wedding feast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and his bride has prepared herself.</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19:9</a:t>
            </a:r>
            <a:r>
              <a:rPr lang="en-US" sz="1200" kern="1200" dirty="0">
                <a:solidFill>
                  <a:schemeClr val="tx1"/>
                </a:solidFill>
                <a:effectLst/>
                <a:latin typeface="+mn-lt"/>
                <a:ea typeface="+mn-ea"/>
                <a:cs typeface="+mn-cs"/>
              </a:rPr>
              <a:t>    And the angel said to me, “Write this: Blessed are those who are invited to the wedding feast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 And he added, “These are true words that come from God.”</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21:9</a:t>
            </a:r>
            <a:r>
              <a:rPr lang="en-US" sz="1200" kern="1200" dirty="0">
                <a:solidFill>
                  <a:schemeClr val="tx1"/>
                </a:solidFill>
                <a:effectLst/>
                <a:latin typeface="+mn-lt"/>
                <a:ea typeface="+mn-ea"/>
                <a:cs typeface="+mn-cs"/>
              </a:rPr>
              <a:t>    Then one of the seven angels who held the seven bowls containing the seven last plagues came and said to me, “Come with me! I will show you the bride, the wife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21:14</a:t>
            </a:r>
            <a:r>
              <a:rPr lang="en-US" sz="1200" kern="1200" dirty="0">
                <a:solidFill>
                  <a:schemeClr val="tx1"/>
                </a:solidFill>
                <a:effectLst/>
                <a:latin typeface="+mn-lt"/>
                <a:ea typeface="+mn-ea"/>
                <a:cs typeface="+mn-cs"/>
              </a:rPr>
              <a:t> The wall of the city had twelve foundation stones, and on them were written the names of the twelve apostles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21:22</a:t>
            </a:r>
            <a:r>
              <a:rPr lang="en-US" sz="1200" kern="1200" dirty="0">
                <a:solidFill>
                  <a:schemeClr val="tx1"/>
                </a:solidFill>
                <a:effectLst/>
                <a:latin typeface="+mn-lt"/>
                <a:ea typeface="+mn-ea"/>
                <a:cs typeface="+mn-cs"/>
              </a:rPr>
              <a:t>    I saw no temple in the city, for the Lord God Almighty and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are its temple. </a:t>
            </a:r>
            <a:r>
              <a:rPr lang="en-US" sz="1200" b="1" kern="1200" baseline="30000" dirty="0">
                <a:solidFill>
                  <a:schemeClr val="tx1"/>
                </a:solidFill>
                <a:effectLst/>
                <a:latin typeface="+mn-lt"/>
                <a:ea typeface="+mn-ea"/>
                <a:cs typeface="+mn-cs"/>
              </a:rPr>
              <a:t>23</a:t>
            </a:r>
            <a:r>
              <a:rPr lang="en-US" sz="1200" kern="1200" dirty="0">
                <a:solidFill>
                  <a:schemeClr val="tx1"/>
                </a:solidFill>
                <a:effectLst/>
                <a:latin typeface="+mn-lt"/>
                <a:ea typeface="+mn-ea"/>
                <a:cs typeface="+mn-cs"/>
              </a:rPr>
              <a:t> And the city has no need of sun or moon, for the glory of God illuminates the city, and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is its light.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21:27</a:t>
            </a:r>
            <a:r>
              <a:rPr lang="en-US" sz="1200" kern="1200" dirty="0">
                <a:solidFill>
                  <a:schemeClr val="tx1"/>
                </a:solidFill>
                <a:effectLst/>
                <a:latin typeface="+mn-lt"/>
                <a:ea typeface="+mn-ea"/>
                <a:cs typeface="+mn-cs"/>
              </a:rPr>
              <a:t> Nothing evil will be allowed to enter, nor anyone who practices shameful idolatry and dishonesty—but only those whose names are written in the </a:t>
            </a:r>
            <a:r>
              <a:rPr lang="en-US" sz="1200" b="1" kern="1200" dirty="0">
                <a:solidFill>
                  <a:schemeClr val="tx1"/>
                </a:solidFill>
                <a:effectLst/>
                <a:latin typeface="+mn-lt"/>
                <a:ea typeface="+mn-ea"/>
                <a:cs typeface="+mn-cs"/>
              </a:rPr>
              <a:t>Lamb’s </a:t>
            </a:r>
            <a:r>
              <a:rPr lang="en-US" sz="1200" kern="1200" dirty="0">
                <a:solidFill>
                  <a:schemeClr val="tx1"/>
                </a:solidFill>
                <a:effectLst/>
                <a:latin typeface="+mn-lt"/>
                <a:ea typeface="+mn-ea"/>
                <a:cs typeface="+mn-cs"/>
              </a:rPr>
              <a:t>Book of Life.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22:1</a:t>
            </a:r>
            <a:r>
              <a:rPr lang="en-US" sz="1200" kern="1200" dirty="0">
                <a:solidFill>
                  <a:schemeClr val="tx1"/>
                </a:solidFill>
                <a:effectLst/>
                <a:latin typeface="+mn-lt"/>
                <a:ea typeface="+mn-ea"/>
                <a:cs typeface="+mn-cs"/>
              </a:rPr>
              <a:t>    Then the angel showed me a river with the water of life, clear as crystal, flowing from the throne of God and of the </a:t>
            </a:r>
            <a:r>
              <a:rPr lang="en-US" sz="1200" b="1" kern="1200" dirty="0">
                <a:solidFill>
                  <a:schemeClr val="tx1"/>
                </a:solidFill>
                <a:effectLst/>
                <a:latin typeface="+mn-lt"/>
                <a:ea typeface="+mn-ea"/>
                <a:cs typeface="+mn-cs"/>
              </a:rPr>
              <a:t>Lamb</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22:3</a:t>
            </a:r>
            <a:r>
              <a:rPr lang="en-US" sz="1200" kern="1200" dirty="0">
                <a:solidFill>
                  <a:schemeClr val="tx1"/>
                </a:solidFill>
                <a:effectLst/>
                <a:latin typeface="+mn-lt"/>
                <a:ea typeface="+mn-ea"/>
                <a:cs typeface="+mn-cs"/>
              </a:rPr>
              <a:t>    No longer will there be a curse upon anything. For the throne of God and of the </a:t>
            </a:r>
            <a:r>
              <a:rPr lang="en-US" sz="1200" b="1" kern="1200" dirty="0">
                <a:solidFill>
                  <a:schemeClr val="tx1"/>
                </a:solidFill>
                <a:effectLst/>
                <a:latin typeface="+mn-lt"/>
                <a:ea typeface="+mn-ea"/>
                <a:cs typeface="+mn-cs"/>
              </a:rPr>
              <a:t>Lamb </a:t>
            </a:r>
            <a:r>
              <a:rPr lang="en-US" sz="1200" kern="1200" dirty="0">
                <a:solidFill>
                  <a:schemeClr val="tx1"/>
                </a:solidFill>
                <a:effectLst/>
                <a:latin typeface="+mn-lt"/>
                <a:ea typeface="+mn-ea"/>
                <a:cs typeface="+mn-cs"/>
              </a:rPr>
              <a:t>will be there, and his servants will worship him. </a:t>
            </a:r>
          </a:p>
        </p:txBody>
      </p:sp>
      <p:sp>
        <p:nvSpPr>
          <p:cNvPr id="4" name="Slide Number Placeholder 3"/>
          <p:cNvSpPr>
            <a:spLocks noGrp="1"/>
          </p:cNvSpPr>
          <p:nvPr>
            <p:ph type="sldNum" sz="quarter" idx="5"/>
          </p:nvPr>
        </p:nvSpPr>
        <p:spPr/>
        <p:txBody>
          <a:bodyPr/>
          <a:lstStyle/>
          <a:p>
            <a:fld id="{0C4E468F-4A77-E94F-AA26-F0993CBF7DD1}" type="slidenum">
              <a:rPr lang="en-US" smtClean="0"/>
              <a:t>8</a:t>
            </a:fld>
            <a:endParaRPr lang="en-US"/>
          </a:p>
        </p:txBody>
      </p:sp>
    </p:spTree>
    <p:extLst>
      <p:ext uri="{BB962C8B-B14F-4D97-AF65-F5344CB8AC3E}">
        <p14:creationId xmlns:p14="http://schemas.microsoft.com/office/powerpoint/2010/main" val="134609877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632F0-EE48-D7B7-7F1F-A620EFA79A39}"/>
            </a:ext>
          </a:extLst>
        </p:cNvPr>
        <p:cNvGrpSpPr/>
        <p:nvPr/>
      </p:nvGrpSpPr>
      <p:grpSpPr>
        <a:xfrm>
          <a:off x="0" y="0"/>
          <a:ext cx="0" cy="0"/>
          <a:chOff x="0" y="0"/>
          <a:chExt cx="0" cy="0"/>
        </a:xfrm>
      </p:grpSpPr>
      <p:sp>
        <p:nvSpPr>
          <p:cNvPr id="1409025" name="Rectangle 7">
            <a:extLst>
              <a:ext uri="{FF2B5EF4-FFF2-40B4-BE49-F238E27FC236}">
                <a16:creationId xmlns:a16="http://schemas.microsoft.com/office/drawing/2014/main" id="{1659532B-D46B-42B8-F02A-22A13570F200}"/>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a:extLst>
              <a:ext uri="{FF2B5EF4-FFF2-40B4-BE49-F238E27FC236}">
                <a16:creationId xmlns:a16="http://schemas.microsoft.com/office/drawing/2014/main" id="{597766EE-833C-041E-1C64-AAD42104F3BC}"/>
              </a:ext>
            </a:extLst>
          </p:cNvPr>
          <p:cNvSpPr>
            <a:spLocks noGrp="1" noRot="1" noChangeAspect="1" noChangeArrowheads="1"/>
          </p:cNvSpPr>
          <p:nvPr>
            <p:ph type="sldImg"/>
          </p:nvPr>
        </p:nvSpPr>
        <p:spPr>
          <a:xfrm>
            <a:off x="838200" y="457200"/>
            <a:ext cx="5181600" cy="3886200"/>
          </a:xfrm>
          <a:solidFill>
            <a:srgbClr val="FFFFFF"/>
          </a:solidFill>
          <a:ln/>
        </p:spPr>
      </p:sp>
      <p:sp>
        <p:nvSpPr>
          <p:cNvPr id="1409027" name="Rectangle 3">
            <a:extLst>
              <a:ext uri="{FF2B5EF4-FFF2-40B4-BE49-F238E27FC236}">
                <a16:creationId xmlns:a16="http://schemas.microsoft.com/office/drawing/2014/main" id="{62301847-A351-514E-AC26-18104A97F01E}"/>
              </a:ext>
            </a:extLst>
          </p:cNvPr>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help us understand the historical situation of the book of Revelation in AD 95, with churches scattered throughout the Empire: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 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 External persecution against the churches is noted in 1:9, which began in Rome and spread by imperial edict.</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p:txBody>
      </p:sp>
    </p:spTree>
    <p:extLst>
      <p:ext uri="{BB962C8B-B14F-4D97-AF65-F5344CB8AC3E}">
        <p14:creationId xmlns:p14="http://schemas.microsoft.com/office/powerpoint/2010/main" val="245851790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B6A293-2351-C724-3D63-B5732B8DE75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6CEA30A-8080-1F72-EA02-7CCB8550246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26196AC-1F1A-081C-83AC-89DDF2219E59}"/>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t>As the Victor, God designates Jesus as ruler over all. "</a:t>
            </a:r>
            <a:r>
              <a:rPr lang="en-US" sz="1200" b="0" kern="1200" dirty="0">
                <a:solidFill>
                  <a:schemeClr val="tx1"/>
                </a:solidFill>
                <a:effectLst/>
                <a:latin typeface="+mn-lt"/>
                <a:ea typeface="+mn-ea"/>
                <a:cs typeface="+mn-cs"/>
              </a:rPr>
              <a:t>Jesus came and told his disciples, 'I have been given all authority in heaven and on earth'" (Matt. 28:18 NLT). However, only a glance at our needy world shows that he still will exercise that authority in the future more than he does at present.</a:t>
            </a:r>
          </a:p>
          <a:p>
            <a:endParaRPr lang="en-US" b="0" dirty="0"/>
          </a:p>
        </p:txBody>
      </p:sp>
      <p:sp>
        <p:nvSpPr>
          <p:cNvPr id="4" name="Slide Number Placeholder 3">
            <a:extLst>
              <a:ext uri="{FF2B5EF4-FFF2-40B4-BE49-F238E27FC236}">
                <a16:creationId xmlns:a16="http://schemas.microsoft.com/office/drawing/2014/main" id="{1786733C-84B6-06C6-C418-40AE8E7B9751}"/>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6822445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7330550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86E17A-157D-5747-DE88-D1967B9EDB59}"/>
            </a:ext>
          </a:extLst>
        </p:cNvPr>
        <p:cNvGrpSpPr/>
        <p:nvPr/>
      </p:nvGrpSpPr>
      <p:grpSpPr>
        <a:xfrm>
          <a:off x="0" y="0"/>
          <a:ext cx="0" cy="0"/>
          <a:chOff x="0" y="0"/>
          <a:chExt cx="0" cy="0"/>
        </a:xfrm>
      </p:grpSpPr>
      <p:sp>
        <p:nvSpPr>
          <p:cNvPr id="768001" name="Rectangle 7">
            <a:extLst>
              <a:ext uri="{FF2B5EF4-FFF2-40B4-BE49-F238E27FC236}">
                <a16:creationId xmlns:a16="http://schemas.microsoft.com/office/drawing/2014/main" id="{78254100-9546-3E8C-85C7-DD7D22018CEE}"/>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a:extLst>
              <a:ext uri="{FF2B5EF4-FFF2-40B4-BE49-F238E27FC236}">
                <a16:creationId xmlns:a16="http://schemas.microsoft.com/office/drawing/2014/main" id="{7164BACD-1976-BC3E-253B-2FA71FFAF468}"/>
              </a:ext>
            </a:extLst>
          </p:cNvPr>
          <p:cNvSpPr>
            <a:spLocks noGrp="1" noRot="1" noChangeAspect="1" noChangeArrowheads="1" noTextEdit="1"/>
          </p:cNvSpPr>
          <p:nvPr>
            <p:ph type="sldImg"/>
          </p:nvPr>
        </p:nvSpPr>
        <p:spPr>
          <a:ln/>
        </p:spPr>
      </p:sp>
      <p:sp>
        <p:nvSpPr>
          <p:cNvPr id="768003" name="Rectangle 1027">
            <a:extLst>
              <a:ext uri="{FF2B5EF4-FFF2-40B4-BE49-F238E27FC236}">
                <a16:creationId xmlns:a16="http://schemas.microsoft.com/office/drawing/2014/main" id="{E0007EDA-A8A6-5685-57E4-9C1182A4513E}"/>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Revelation 1:19 provides the outline for the entire prophecy. It looks back at the vision of Jesus just revealed in 1:1-18, then addresses the internal compromise and external opposition regarding the seven churches in chapters 2–3. Finally, chapters 4–22 prophesy the earth's future trials (4:1–19:10) leading up to the climactic return of Jesus (19:11-21) and God's mop-up events (Rev. 20–22).</a:t>
            </a:r>
          </a:p>
        </p:txBody>
      </p:sp>
    </p:spTree>
    <p:extLst>
      <p:ext uri="{BB962C8B-B14F-4D97-AF65-F5344CB8AC3E}">
        <p14:creationId xmlns:p14="http://schemas.microsoft.com/office/powerpoint/2010/main" val="324245129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6A08903-5D9B-254C-8BD7-83F7CE8D4EC4}" type="slidenum">
              <a:rPr lang="en-US" sz="1200">
                <a:solidFill>
                  <a:srgbClr val="000000"/>
                </a:solidFill>
                <a:latin typeface="Arial" charset="0"/>
              </a:rPr>
              <a:pPr/>
              <a:t>102</a:t>
            </a:fld>
            <a:endParaRPr lang="en-US" sz="1200">
              <a:solidFill>
                <a:srgbClr val="000000"/>
              </a:solidFill>
              <a:latin typeface="Arial" charset="0"/>
            </a:endParaRPr>
          </a:p>
        </p:txBody>
      </p:sp>
      <p:sp>
        <p:nvSpPr>
          <p:cNvPr id="675842" name="Rectangle 2"/>
          <p:cNvSpPr>
            <a:spLocks noGrp="1" noRot="1" noChangeAspect="1" noChangeArrowheads="1"/>
          </p:cNvSpPr>
          <p:nvPr>
            <p:ph type="sldImg"/>
          </p:nvPr>
        </p:nvSpPr>
        <p:spPr>
          <a:solidFill>
            <a:srgbClr val="FFFFFF"/>
          </a:solidFill>
          <a:ln/>
        </p:spPr>
      </p:sp>
      <p:sp>
        <p:nvSpPr>
          <p:cNvPr id="675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2F18DA8-69B3-2A4A-80A0-5FF1FF627AE5}" type="slidenum">
              <a:rPr lang="en-GB" sz="1200">
                <a:solidFill>
                  <a:prstClr val="white"/>
                </a:solidFill>
              </a:rPr>
              <a:pPr/>
              <a:t>105</a:t>
            </a:fld>
            <a:endParaRPr lang="en-GB" sz="1200">
              <a:solidFill>
                <a:prstClr val="white"/>
              </a:solidFill>
            </a:endParaRPr>
          </a:p>
        </p:txBody>
      </p:sp>
      <p:sp>
        <p:nvSpPr>
          <p:cNvPr id="678914" name="Rectangle 1026"/>
          <p:cNvSpPr>
            <a:spLocks noGrp="1" noRot="1" noChangeAspect="1" noChangeArrowheads="1" noTextEdit="1"/>
          </p:cNvSpPr>
          <p:nvPr>
            <p:ph type="sldImg"/>
          </p:nvPr>
        </p:nvSpPr>
        <p:spPr>
          <a:ln/>
        </p:spPr>
      </p:sp>
      <p:sp>
        <p:nvSpPr>
          <p:cNvPr id="67891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954B0F0-C812-EF45-85FA-C145CDF8607E}" type="slidenum">
              <a:rPr lang="en-GB" sz="1200">
                <a:solidFill>
                  <a:prstClr val="white"/>
                </a:solidFill>
              </a:rPr>
              <a:pPr/>
              <a:t>107</a:t>
            </a:fld>
            <a:endParaRPr lang="en-GB" sz="1200">
              <a:solidFill>
                <a:prstClr val="white"/>
              </a:solidFill>
            </a:endParaRPr>
          </a:p>
        </p:txBody>
      </p:sp>
      <p:sp>
        <p:nvSpPr>
          <p:cNvPr id="834562" name="Rectangle 2"/>
          <p:cNvSpPr>
            <a:spLocks noGrp="1" noRot="1" noChangeAspect="1" noChangeArrowheads="1" noTextEdit="1"/>
          </p:cNvSpPr>
          <p:nvPr>
            <p:ph type="sldImg"/>
          </p:nvPr>
        </p:nvSpPr>
        <p:spPr>
          <a:ln/>
        </p:spPr>
      </p:sp>
      <p:sp>
        <p:nvSpPr>
          <p:cNvPr id="8345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605A619-DA2F-EE43-B975-DC21AD42739F}" type="slidenum">
              <a:rPr lang="en-GB" sz="1200">
                <a:solidFill>
                  <a:prstClr val="white"/>
                </a:solidFill>
              </a:rPr>
              <a:pPr/>
              <a:t>110</a:t>
            </a:fld>
            <a:endParaRPr lang="en-GB" sz="1200">
              <a:solidFill>
                <a:prstClr val="white"/>
              </a:solidFill>
            </a:endParaRPr>
          </a:p>
        </p:txBody>
      </p:sp>
      <p:sp>
        <p:nvSpPr>
          <p:cNvPr id="747522" name="Rectangle 2"/>
          <p:cNvSpPr>
            <a:spLocks noGrp="1" noRot="1" noChangeAspect="1" noChangeArrowheads="1" noTextEdit="1"/>
          </p:cNvSpPr>
          <p:nvPr>
            <p:ph type="sldImg"/>
          </p:nvPr>
        </p:nvSpPr>
        <p:spPr>
          <a:ln/>
        </p:spPr>
      </p:sp>
      <p:sp>
        <p:nvSpPr>
          <p:cNvPr id="747523"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C758BB7-DA67-3E4D-914D-FDE33BA2395D}" type="slidenum">
              <a:rPr lang="en-GB" sz="1200">
                <a:solidFill>
                  <a:prstClr val="white"/>
                </a:solidFill>
              </a:rPr>
              <a:pPr/>
              <a:t>113</a:t>
            </a:fld>
            <a:endParaRPr lang="en-GB" sz="1200">
              <a:solidFill>
                <a:prstClr val="white"/>
              </a:solidFill>
            </a:endParaRPr>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3D48083-BB27-254F-95C8-522BE08F3F73}" type="slidenum">
              <a:rPr lang="en-GB" sz="1200">
                <a:solidFill>
                  <a:srgbClr val="FFFFFF"/>
                </a:solidFill>
              </a:rPr>
              <a:pPr/>
              <a:t>117</a:t>
            </a:fld>
            <a:endParaRPr lang="en-GB" sz="1200">
              <a:solidFill>
                <a:srgbClr val="FFFFFF"/>
              </a:solidFill>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Book of Revelation has the highest percentage of prophecy material in the Bible (95%).</a:t>
            </a:r>
          </a:p>
          <a:p>
            <a:endParaRPr lang="en-US" dirty="0"/>
          </a:p>
          <a:p>
            <a:r>
              <a:rPr lang="en-US" sz="1200" b="1" kern="1200" dirty="0">
                <a:solidFill>
                  <a:schemeClr val="tx1"/>
                </a:solidFill>
                <a:effectLst/>
                <a:latin typeface="+mn-lt"/>
                <a:ea typeface="+mn-ea"/>
                <a:cs typeface="+mn-cs"/>
              </a:rPr>
              <a:t>Rev. 1:12    </a:t>
            </a:r>
            <a:r>
              <a:rPr lang="en-US" sz="1200" kern="1200" dirty="0">
                <a:solidFill>
                  <a:schemeClr val="tx1"/>
                </a:solidFill>
                <a:effectLst/>
                <a:latin typeface="+mn-lt"/>
                <a:ea typeface="+mn-ea"/>
                <a:cs typeface="+mn-cs"/>
              </a:rPr>
              <a:t>When I turned to see who was speaking to me, I saw seven gold lampstands. 13 And standing in the middle of the lampstands was someone like the Son of Man. He was wearing a long robe with a gold sash across his chest. 14 His head and his hair were white like wool, as white as snow. And his eyes were like flames of fire. 15 His feet were like polished bronze refined in a furnace, and his voice thundered like mighty ocean waves. 16 He held seven stars in his right hand, and a sharp two-edged sword came from his mouth. And his face was like the sun in all its brilliance.</a:t>
            </a:r>
          </a:p>
          <a:p>
            <a:br>
              <a:rPr lang="en-US" sz="1200" kern="1200" dirty="0">
                <a:solidFill>
                  <a:schemeClr val="tx1"/>
                </a:solidFill>
                <a:effectLst/>
                <a:latin typeface="+mn-lt"/>
                <a:ea typeface="+mn-ea"/>
                <a:cs typeface="+mn-cs"/>
              </a:rPr>
            </a:br>
            <a:r>
              <a:rPr lang="en-US" sz="1200" b="1" kern="1200" dirty="0">
                <a:solidFill>
                  <a:schemeClr val="tx1"/>
                </a:solidFill>
                <a:effectLst/>
                <a:latin typeface="+mn-lt"/>
                <a:ea typeface="+mn-ea"/>
                <a:cs typeface="+mn-cs"/>
              </a:rPr>
              <a:t>Rev. 19:11    </a:t>
            </a:r>
            <a:r>
              <a:rPr lang="en-US" sz="1200" kern="1200" dirty="0">
                <a:solidFill>
                  <a:schemeClr val="tx1"/>
                </a:solidFill>
                <a:effectLst/>
                <a:latin typeface="+mn-lt"/>
                <a:ea typeface="+mn-ea"/>
                <a:cs typeface="+mn-cs"/>
              </a:rPr>
              <a:t>Then I saw heaven opened, and a white horse was standing there. Its rider was named Faithful and True, for he judges fairly and wages a righteous war. 12 His eyes were like flames of fire, and on his head were many crowns. A name was written on him that no one understood except himself. 13 He wore a robe dipped in blood, and his title was the Word of God. 14 The armies of heaven, dressed in the finest of pure white linen, followed him on white horses. 15 From his mouth came a sharp sword to strike down the nations. He will rule them with an iron rod. He will release the fierce wrath of God, the Almighty, like juice flowing from a winepress. 16 On his robe at his thigh was written this title: King of all kings and Lord of all lords.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22:7    </a:t>
            </a:r>
            <a:r>
              <a:rPr lang="en-US" sz="1200" kern="1200" dirty="0">
                <a:solidFill>
                  <a:schemeClr val="tx1"/>
                </a:solidFill>
                <a:effectLst/>
                <a:latin typeface="+mn-lt"/>
                <a:ea typeface="+mn-ea"/>
                <a:cs typeface="+mn-cs"/>
              </a:rPr>
              <a:t>“Look, I am coming soon! Blessed are those who obey the words of prophecy written in this book.”</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22:12    </a:t>
            </a:r>
            <a:r>
              <a:rPr lang="en-US" sz="1200" kern="1200" dirty="0">
                <a:solidFill>
                  <a:schemeClr val="tx1"/>
                </a:solidFill>
                <a:effectLst/>
                <a:latin typeface="+mn-lt"/>
                <a:ea typeface="+mn-ea"/>
                <a:cs typeface="+mn-cs"/>
              </a:rPr>
              <a:t>“Look, I am coming soon, bringing my reward with me to repay all people according to their deeds.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22:17    </a:t>
            </a:r>
            <a:r>
              <a:rPr lang="en-US" sz="1200" kern="1200" dirty="0">
                <a:solidFill>
                  <a:schemeClr val="tx1"/>
                </a:solidFill>
                <a:effectLst/>
                <a:latin typeface="+mn-lt"/>
                <a:ea typeface="+mn-ea"/>
                <a:cs typeface="+mn-cs"/>
              </a:rPr>
              <a:t>The Spirit and the bride say, “Come.” Let anyone who hears this say, “Come.” Let anyone who is thirsty come. Let anyone who desires drink freely from the water of life.</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Rev. 22:20  </a:t>
            </a:r>
            <a:r>
              <a:rPr lang="en-US" sz="1200" kern="1200" dirty="0">
                <a:solidFill>
                  <a:schemeClr val="tx1"/>
                </a:solidFill>
                <a:effectLst/>
                <a:latin typeface="+mn-lt"/>
                <a:ea typeface="+mn-ea"/>
                <a:cs typeface="+mn-cs"/>
              </a:rPr>
              <a:t>  He who is the faithful witness to all these things says, “Yes, I am coming soon!” </a:t>
            </a:r>
          </a:p>
          <a:p>
            <a:r>
              <a:rPr lang="en-US" sz="1200" kern="1200" dirty="0">
                <a:solidFill>
                  <a:schemeClr val="tx1"/>
                </a:solidFill>
                <a:effectLst/>
                <a:latin typeface="+mn-lt"/>
                <a:ea typeface="+mn-ea"/>
                <a:cs typeface="+mn-cs"/>
              </a:rPr>
              <a:t>Amen! Come, Lord Jesus! </a:t>
            </a:r>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9</a:t>
            </a:fld>
            <a:endParaRPr lang="en-US"/>
          </a:p>
        </p:txBody>
      </p:sp>
    </p:spTree>
    <p:extLst>
      <p:ext uri="{BB962C8B-B14F-4D97-AF65-F5344CB8AC3E}">
        <p14:creationId xmlns:p14="http://schemas.microsoft.com/office/powerpoint/2010/main" val="415663657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5A1F917-08F8-1A4F-8688-ECEC3BC5B515}" type="slidenum">
              <a:rPr lang="en-GB" sz="1200">
                <a:solidFill>
                  <a:prstClr val="white"/>
                </a:solidFill>
              </a:rPr>
              <a:pPr/>
              <a:t>118</a:t>
            </a:fld>
            <a:endParaRPr lang="en-GB" sz="1200">
              <a:solidFill>
                <a:prstClr val="white"/>
              </a:solidFill>
            </a:endParaRPr>
          </a:p>
        </p:txBody>
      </p:sp>
      <p:sp>
        <p:nvSpPr>
          <p:cNvPr id="688130" name="Rectangle 2"/>
          <p:cNvSpPr>
            <a:spLocks noGrp="1" noRot="1" noChangeAspect="1" noChangeArrowheads="1" noTextEdit="1"/>
          </p:cNvSpPr>
          <p:nvPr>
            <p:ph type="sldImg"/>
          </p:nvPr>
        </p:nvSpPr>
        <p:spPr>
          <a:ln/>
        </p:spPr>
      </p:sp>
      <p:sp>
        <p:nvSpPr>
          <p:cNvPr id="688131"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119</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120</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1CD75F0-02A3-F143-91C4-6FEFB39D7565}" type="slidenum">
              <a:rPr lang="en-GB" sz="1200">
                <a:solidFill>
                  <a:prstClr val="white"/>
                </a:solidFill>
              </a:rPr>
              <a:pPr/>
              <a:t>121</a:t>
            </a:fld>
            <a:endParaRPr lang="en-GB" sz="1200">
              <a:solidFill>
                <a:prstClr val="white"/>
              </a:solidFill>
            </a:endParaRPr>
          </a:p>
        </p:txBody>
      </p:sp>
      <p:sp>
        <p:nvSpPr>
          <p:cNvPr id="684034" name="Rectangle 2"/>
          <p:cNvSpPr>
            <a:spLocks noGrp="1" noRot="1" noChangeAspect="1" noChangeArrowheads="1"/>
          </p:cNvSpPr>
          <p:nvPr>
            <p:ph type="sldImg"/>
          </p:nvPr>
        </p:nvSpPr>
        <p:spPr>
          <a:solidFill>
            <a:srgbClr val="FFFFFF"/>
          </a:solidFill>
          <a:ln/>
        </p:spPr>
      </p:sp>
      <p:sp>
        <p:nvSpPr>
          <p:cNvPr id="684035" name="Rectangle 3"/>
          <p:cNvSpPr>
            <a:spLocks noGrp="1" noChangeArrowheads="1"/>
          </p:cNvSpPr>
          <p:nvPr>
            <p:ph type="body" idx="1"/>
          </p:nvPr>
        </p:nvSpPr>
        <p:spPr>
          <a:xfrm>
            <a:off x="914400" y="4343400"/>
            <a:ext cx="5029200" cy="3086100"/>
          </a:xfrm>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Three blind men were asked to describe an elephant.  Without the ability to see the whole animal, one who held the trunk said, "An elephant is like a tree branch."  A second touched the large side of the animal and exclaimed, "No, an elephant is like a wall."  The third blind man held onto the tail and concluded, "No, an elephant is like a rope!"  Each man was sincere—but sincerely wrong!  </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Sometimes when approaching the book of Revelation people exclaim, "It means such and such" without seeing the whole picture.  Another comes along and says that his opinion is better, and the same with a third.  Each is seeing only a part of the truth.</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Interpretations DO matter!  The important thing is not what YOU think, or what I think.  The key is to understand the book in its original context with the understanding that John recorded what Jesus intended, and Christ did not have just any ole thing in mind.  Let</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seek HIS understanding as we study.</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B4C7D28-FB84-7A43-A8D6-68D8E382323A}" type="slidenum">
              <a:rPr lang="en-GB" sz="1200">
                <a:solidFill>
                  <a:prstClr val="white"/>
                </a:solidFill>
              </a:rPr>
              <a:pPr/>
              <a:t>122</a:t>
            </a:fld>
            <a:endParaRPr lang="en-GB" sz="1200">
              <a:solidFill>
                <a:prstClr val="white"/>
              </a:solidFill>
            </a:endParaRPr>
          </a:p>
        </p:txBody>
      </p:sp>
      <p:sp>
        <p:nvSpPr>
          <p:cNvPr id="692226" name="Rectangle 2"/>
          <p:cNvSpPr>
            <a:spLocks noGrp="1" noRot="1" noChangeAspect="1" noChangeArrowheads="1" noTextEdit="1"/>
          </p:cNvSpPr>
          <p:nvPr>
            <p:ph type="sldImg"/>
          </p:nvPr>
        </p:nvSpPr>
        <p:spPr>
          <a:ln/>
        </p:spPr>
      </p:sp>
      <p:sp>
        <p:nvSpPr>
          <p:cNvPr id="692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7AB684EE-80F6-7546-800C-EFFA136DFA33}" type="slidenum">
              <a:rPr lang="en-US" sz="1200">
                <a:solidFill>
                  <a:prstClr val="black"/>
                </a:solidFill>
              </a:rPr>
              <a:pPr/>
              <a:t>123</a:t>
            </a:fld>
            <a:endParaRPr lang="en-US" sz="1200">
              <a:solidFill>
                <a:prstClr val="black"/>
              </a:solidFill>
            </a:endParaRPr>
          </a:p>
        </p:txBody>
      </p:sp>
      <p:sp>
        <p:nvSpPr>
          <p:cNvPr id="99331" name="Rectangle 2"/>
          <p:cNvSpPr>
            <a:spLocks noGrp="1" noRot="1" noChangeAspect="1" noChangeArrowheads="1"/>
          </p:cNvSpPr>
          <p:nvPr>
            <p:ph type="sldImg"/>
          </p:nvPr>
        </p:nvSpPr>
        <p:spPr>
          <a:solidFill>
            <a:srgbClr val="FFFFFF"/>
          </a:solidFill>
          <a:ln/>
        </p:spPr>
      </p:sp>
      <p:sp>
        <p:nvSpPr>
          <p:cNvPr id="993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4AE3141E-49C0-5044-9D46-3EDB4EDCDE08}" type="slidenum">
              <a:rPr lang="en-US" sz="1200">
                <a:solidFill>
                  <a:prstClr val="black"/>
                </a:solidFill>
              </a:rPr>
              <a:pPr/>
              <a:t>124</a:t>
            </a:fld>
            <a:endParaRPr lang="en-US" sz="1200">
              <a:solidFill>
                <a:prstClr val="black"/>
              </a:solidFill>
            </a:endParaRPr>
          </a:p>
        </p:txBody>
      </p:sp>
      <p:sp>
        <p:nvSpPr>
          <p:cNvPr id="101379" name="Rectangle 2"/>
          <p:cNvSpPr>
            <a:spLocks noGrp="1" noRot="1" noChangeAspect="1" noChangeArrowheads="1"/>
          </p:cNvSpPr>
          <p:nvPr>
            <p:ph type="sldImg"/>
          </p:nvPr>
        </p:nvSpPr>
        <p:spPr>
          <a:solidFill>
            <a:srgbClr val="FFFFFF"/>
          </a:solidFill>
          <a:ln/>
        </p:spPr>
      </p:sp>
      <p:sp>
        <p:nvSpPr>
          <p:cNvPr id="1013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9F1951B6-43A8-114B-9D87-507036EFDE3F}" type="slidenum">
              <a:rPr lang="en-US" sz="1200">
                <a:solidFill>
                  <a:prstClr val="black"/>
                </a:solidFill>
              </a:rPr>
              <a:pPr/>
              <a:t>125</a:t>
            </a:fld>
            <a:endParaRPr lang="en-US" sz="1200">
              <a:solidFill>
                <a:prstClr val="black"/>
              </a:solidFill>
            </a:endParaRPr>
          </a:p>
        </p:txBody>
      </p:sp>
      <p:sp>
        <p:nvSpPr>
          <p:cNvPr id="103427" name="Rectangle 2"/>
          <p:cNvSpPr>
            <a:spLocks noGrp="1" noRot="1" noChangeAspect="1" noChangeArrowheads="1"/>
          </p:cNvSpPr>
          <p:nvPr>
            <p:ph type="sldImg"/>
          </p:nvPr>
        </p:nvSpPr>
        <p:spPr>
          <a:solidFill>
            <a:srgbClr val="FFFFFF"/>
          </a:solidFill>
          <a:ln/>
        </p:spPr>
      </p:sp>
      <p:sp>
        <p:nvSpPr>
          <p:cNvPr id="10342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7CD2A7C9-E40C-054B-88CF-77DBE692F7B4}" type="slidenum">
              <a:rPr lang="en-US" sz="1200">
                <a:solidFill>
                  <a:prstClr val="black"/>
                </a:solidFill>
              </a:rPr>
              <a:pPr/>
              <a:t>126</a:t>
            </a:fld>
            <a:endParaRPr lang="en-US" sz="1200">
              <a:solidFill>
                <a:prstClr val="black"/>
              </a:solidFill>
            </a:endParaRPr>
          </a:p>
        </p:txBody>
      </p:sp>
      <p:sp>
        <p:nvSpPr>
          <p:cNvPr id="105475" name="Rectangle 2"/>
          <p:cNvSpPr>
            <a:spLocks noGrp="1" noRot="1" noChangeAspect="1" noChangeArrowheads="1"/>
          </p:cNvSpPr>
          <p:nvPr>
            <p:ph type="sldImg"/>
          </p:nvPr>
        </p:nvSpPr>
        <p:spPr>
          <a:solidFill>
            <a:srgbClr val="FFFFFF"/>
          </a:solidFill>
          <a:ln/>
        </p:spPr>
      </p:sp>
      <p:sp>
        <p:nvSpPr>
          <p:cNvPr id="10547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51BC13C3-77AA-EF45-8F9F-D2B8F512AFC9}" type="slidenum">
              <a:rPr lang="en-US" sz="1200">
                <a:solidFill>
                  <a:prstClr val="black"/>
                </a:solidFill>
              </a:rPr>
              <a:pPr/>
              <a:t>127</a:t>
            </a:fld>
            <a:endParaRPr lang="en-US" sz="1200">
              <a:solidFill>
                <a:prstClr val="black"/>
              </a:solidFill>
            </a:endParaRPr>
          </a:p>
        </p:txBody>
      </p:sp>
      <p:sp>
        <p:nvSpPr>
          <p:cNvPr id="107523" name="Rectangle 2"/>
          <p:cNvSpPr>
            <a:spLocks noGrp="1" noRot="1" noChangeAspect="1" noChangeArrowheads="1"/>
          </p:cNvSpPr>
          <p:nvPr>
            <p:ph type="sldImg"/>
          </p:nvPr>
        </p:nvSpPr>
        <p:spPr>
          <a:solidFill>
            <a:srgbClr val="FFFFFF"/>
          </a:solidFill>
          <a:ln/>
        </p:spPr>
      </p:sp>
      <p:sp>
        <p:nvSpPr>
          <p:cNvPr id="107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a:solidFill>
                  <a:schemeClr val="tx2"/>
                </a:solidFill>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a:solidFill>
                  <a:schemeClr val="tx2"/>
                </a:solidFill>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41047801"/>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3CB4392-4D9E-D145-A915-AA94A99E5C73}" type="slidenum">
              <a:rPr lang="en-US"/>
              <a:pPr>
                <a:defRPr/>
              </a:pPr>
              <a:t>‹#›</a:t>
            </a:fld>
            <a:endParaRPr lang="en-US"/>
          </a:p>
        </p:txBody>
      </p:sp>
    </p:spTree>
    <p:extLst>
      <p:ext uri="{BB962C8B-B14F-4D97-AF65-F5344CB8AC3E}">
        <p14:creationId xmlns:p14="http://schemas.microsoft.com/office/powerpoint/2010/main" val="204648810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639099901"/>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619100390"/>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670379810"/>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683046382"/>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334988625"/>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233673601"/>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920392987"/>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69356194"/>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533087878"/>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12504524"/>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EEDAFBB6-E96A-C04F-B2B8-27E7D9B0E970}" type="slidenum">
              <a:rPr lang="en-US"/>
              <a:pPr>
                <a:defRPr/>
              </a:pPr>
              <a:t>‹#›</a:t>
            </a:fld>
            <a:endParaRPr lang="en-US"/>
          </a:p>
        </p:txBody>
      </p:sp>
    </p:spTree>
    <p:extLst>
      <p:ext uri="{BB962C8B-B14F-4D97-AF65-F5344CB8AC3E}">
        <p14:creationId xmlns:p14="http://schemas.microsoft.com/office/powerpoint/2010/main" val="411215126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124280181"/>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536521226"/>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693966120"/>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251801814"/>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226079415"/>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73326765"/>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376675667"/>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617947582"/>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346606986"/>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252052920"/>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C95C181-A853-284F-9DFC-EC281D0E54FA}" type="slidenum">
              <a:rPr lang="en-US"/>
              <a:pPr>
                <a:defRPr/>
              </a:pPr>
              <a:t>‹#›</a:t>
            </a:fld>
            <a:endParaRPr lang="en-US"/>
          </a:p>
        </p:txBody>
      </p:sp>
    </p:spTree>
    <p:extLst>
      <p:ext uri="{BB962C8B-B14F-4D97-AF65-F5344CB8AC3E}">
        <p14:creationId xmlns:p14="http://schemas.microsoft.com/office/powerpoint/2010/main" val="234727519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490054906"/>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697675353"/>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32706942"/>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881539890"/>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442217603"/>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350272434"/>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66255045"/>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5/13/26</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040315762"/>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27"/>
          <p:cNvSpPr>
            <a:spLocks noGrp="1"/>
          </p:cNvSpPr>
          <p:nvPr>
            <p:ph type="dt" sz="half" idx="10"/>
          </p:nvPr>
        </p:nvSpPr>
        <p:spPr/>
        <p:txBody>
          <a:bodyPr/>
          <a:lstStyle>
            <a:lvl1pPr>
              <a:defRPr/>
            </a:lvl1pPr>
          </a:lstStyle>
          <a:p>
            <a:pPr>
              <a:defRPr/>
            </a:pPr>
            <a:fld id="{459E37BB-9D94-584A-BE98-097D35E9A7FE}" type="datetime1">
              <a:rPr lang="en-US">
                <a:ea typeface="ＭＳ Ｐゴシック"/>
                <a:cs typeface="ＭＳ Ｐゴシック"/>
              </a:rPr>
              <a:pPr>
                <a:defRPr/>
              </a:pPr>
              <a:t>5/13/26</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6666F93-B612-EE40-A44E-4F2649CEEAA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42026122"/>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E4F0D6DC-4B8F-C946-AF92-E54D2702DB47}" type="datetime1">
              <a:rPr lang="en-US">
                <a:ea typeface="ＭＳ Ｐゴシック"/>
                <a:cs typeface="ＭＳ Ｐゴシック"/>
              </a:rPr>
              <a:pPr>
                <a:defRPr/>
              </a:pPr>
              <a:t>5/13/26</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066F037-99E7-BB4F-86E6-E5EF80CD3CDB}"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102407064"/>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71E6EA7-E0B0-9340-98D2-FF770411980A}" type="slidenum">
              <a:rPr lang="en-US"/>
              <a:pPr>
                <a:defRPr/>
              </a:pPr>
              <a:t>‹#›</a:t>
            </a:fld>
            <a:endParaRPr lang="en-US"/>
          </a:p>
        </p:txBody>
      </p:sp>
    </p:spTree>
    <p:extLst>
      <p:ext uri="{BB962C8B-B14F-4D97-AF65-F5344CB8AC3E}">
        <p14:creationId xmlns:p14="http://schemas.microsoft.com/office/powerpoint/2010/main" val="801472010"/>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27"/>
          <p:cNvSpPr>
            <a:spLocks noGrp="1"/>
          </p:cNvSpPr>
          <p:nvPr>
            <p:ph type="dt" sz="half" idx="10"/>
          </p:nvPr>
        </p:nvSpPr>
        <p:spPr/>
        <p:txBody>
          <a:bodyPr/>
          <a:lstStyle>
            <a:lvl1pPr>
              <a:defRPr/>
            </a:lvl1pPr>
          </a:lstStyle>
          <a:p>
            <a:pPr>
              <a:defRPr/>
            </a:pPr>
            <a:fld id="{56F2B1B1-4DDA-BA4B-9CDA-ADDB1877E2F1}" type="datetime1">
              <a:rPr lang="en-US">
                <a:ea typeface="ＭＳ Ｐゴシック"/>
                <a:cs typeface="ＭＳ Ｐゴシック"/>
              </a:rPr>
              <a:pPr>
                <a:defRPr/>
              </a:pPr>
              <a:t>5/13/26</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1A677E1F-27CD-804B-9E32-A479FFAF611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094011804"/>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27"/>
          <p:cNvSpPr>
            <a:spLocks noGrp="1"/>
          </p:cNvSpPr>
          <p:nvPr>
            <p:ph type="dt" sz="half" idx="10"/>
          </p:nvPr>
        </p:nvSpPr>
        <p:spPr/>
        <p:txBody>
          <a:bodyPr/>
          <a:lstStyle>
            <a:lvl1pPr>
              <a:defRPr/>
            </a:lvl1pPr>
          </a:lstStyle>
          <a:p>
            <a:pPr>
              <a:defRPr/>
            </a:pPr>
            <a:fld id="{30FA39DF-F7F7-6A4C-B5BA-A15D42AD73A9}" type="datetime1">
              <a:rPr lang="en-US">
                <a:ea typeface="ＭＳ Ｐゴシック"/>
                <a:cs typeface="ＭＳ Ｐゴシック"/>
              </a:rPr>
              <a:pPr>
                <a:defRPr/>
              </a:pPr>
              <a:t>5/13/26</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92C7DF35-29B6-274A-A22B-F6498CA61574}"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709511835"/>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7"/>
          <p:cNvSpPr>
            <a:spLocks noGrp="1"/>
          </p:cNvSpPr>
          <p:nvPr>
            <p:ph type="dt" sz="half" idx="10"/>
          </p:nvPr>
        </p:nvSpPr>
        <p:spPr/>
        <p:txBody>
          <a:bodyPr/>
          <a:lstStyle>
            <a:lvl1pPr>
              <a:defRPr/>
            </a:lvl1pPr>
          </a:lstStyle>
          <a:p>
            <a:pPr>
              <a:defRPr/>
            </a:pPr>
            <a:fld id="{8C40D7E6-5A3F-094B-9EA4-E08FCCA69370}" type="datetime1">
              <a:rPr lang="en-US">
                <a:ea typeface="ＭＳ Ｐゴシック"/>
                <a:cs typeface="ＭＳ Ｐゴシック"/>
              </a:rPr>
              <a:pPr>
                <a:defRPr/>
              </a:pPr>
              <a:t>5/13/26</a:t>
            </a:fld>
            <a:endParaRPr lang="en-US">
              <a:ea typeface="ＭＳ Ｐゴシック"/>
              <a:cs typeface="ＭＳ Ｐゴシック"/>
            </a:endParaRPr>
          </a:p>
        </p:txBody>
      </p:sp>
      <p:sp>
        <p:nvSpPr>
          <p:cNvPr id="8"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9" name="Slide Number Placeholder 28"/>
          <p:cNvSpPr>
            <a:spLocks noGrp="1"/>
          </p:cNvSpPr>
          <p:nvPr>
            <p:ph type="sldNum" sz="quarter" idx="12"/>
          </p:nvPr>
        </p:nvSpPr>
        <p:spPr/>
        <p:txBody>
          <a:bodyPr/>
          <a:lstStyle>
            <a:lvl1pPr>
              <a:defRPr/>
            </a:lvl1pPr>
          </a:lstStyle>
          <a:p>
            <a:pPr>
              <a:defRPr/>
            </a:pPr>
            <a:fld id="{26B8291E-9315-104E-ABF5-342AB6B1742D}"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804690916"/>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7"/>
          <p:cNvSpPr>
            <a:spLocks noGrp="1"/>
          </p:cNvSpPr>
          <p:nvPr>
            <p:ph type="dt" sz="half" idx="10"/>
          </p:nvPr>
        </p:nvSpPr>
        <p:spPr/>
        <p:txBody>
          <a:bodyPr/>
          <a:lstStyle>
            <a:lvl1pPr>
              <a:defRPr/>
            </a:lvl1pPr>
          </a:lstStyle>
          <a:p>
            <a:pPr>
              <a:defRPr/>
            </a:pPr>
            <a:fld id="{D551C1DA-EFC2-C14D-B0FA-0B4BD6E41E75}" type="datetime1">
              <a:rPr lang="en-US">
                <a:ea typeface="ＭＳ Ｐゴシック"/>
                <a:cs typeface="ＭＳ Ｐゴシック"/>
              </a:rPr>
              <a:pPr>
                <a:defRPr/>
              </a:pPr>
              <a:t>5/13/26</a:t>
            </a:fld>
            <a:endParaRPr lang="en-US">
              <a:ea typeface="ＭＳ Ｐゴシック"/>
              <a:cs typeface="ＭＳ Ｐゴシック"/>
            </a:endParaRPr>
          </a:p>
        </p:txBody>
      </p:sp>
      <p:sp>
        <p:nvSpPr>
          <p:cNvPr id="4"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5" name="Slide Number Placeholder 28"/>
          <p:cNvSpPr>
            <a:spLocks noGrp="1"/>
          </p:cNvSpPr>
          <p:nvPr>
            <p:ph type="sldNum" sz="quarter" idx="12"/>
          </p:nvPr>
        </p:nvSpPr>
        <p:spPr/>
        <p:txBody>
          <a:bodyPr/>
          <a:lstStyle>
            <a:lvl1pPr>
              <a:defRPr/>
            </a:lvl1pPr>
          </a:lstStyle>
          <a:p>
            <a:pPr>
              <a:defRPr/>
            </a:pPr>
            <a:fld id="{87D1DF4A-F8BD-214A-8CC5-BE5ABD33127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432901204"/>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pPr>
              <a:defRPr/>
            </a:pPr>
            <a:fld id="{C6B4B7FF-AD39-EA44-8D2E-C85D8D5B75F8}" type="datetime1">
              <a:rPr lang="en-US">
                <a:ea typeface="ＭＳ Ｐゴシック"/>
                <a:cs typeface="ＭＳ Ｐゴシック"/>
              </a:rPr>
              <a:pPr>
                <a:defRPr/>
              </a:pPr>
              <a:t>5/13/26</a:t>
            </a:fld>
            <a:endParaRPr lang="en-US">
              <a:ea typeface="ＭＳ Ｐゴシック"/>
              <a:cs typeface="ＭＳ Ｐゴシック"/>
            </a:endParaRPr>
          </a:p>
        </p:txBody>
      </p:sp>
      <p:sp>
        <p:nvSpPr>
          <p:cNvPr id="3"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4" name="Slide Number Placeholder 28"/>
          <p:cNvSpPr>
            <a:spLocks noGrp="1"/>
          </p:cNvSpPr>
          <p:nvPr>
            <p:ph type="sldNum" sz="quarter" idx="12"/>
          </p:nvPr>
        </p:nvSpPr>
        <p:spPr/>
        <p:txBody>
          <a:bodyPr/>
          <a:lstStyle>
            <a:lvl1pPr>
              <a:defRPr/>
            </a:lvl1pPr>
          </a:lstStyle>
          <a:p>
            <a:pPr>
              <a:defRPr/>
            </a:pPr>
            <a:fld id="{22488C5E-99A9-CD4E-B5A6-234589EB8347}"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510578259"/>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3BF70974-83DB-5646-B91F-F59BD8E81E92}" type="datetime1">
              <a:rPr lang="en-US">
                <a:ea typeface="ＭＳ Ｐゴシック"/>
                <a:cs typeface="ＭＳ Ｐゴシック"/>
              </a:rPr>
              <a:pPr>
                <a:defRPr/>
              </a:pPr>
              <a:t>5/13/26</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E77FA4F5-6ADC-3C46-8783-4EDEF854DC8C}"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673712519"/>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DA3F48D9-4004-524D-863A-B790EFCB6713}" type="datetime1">
              <a:rPr lang="en-US">
                <a:ea typeface="ＭＳ Ｐゴシック"/>
                <a:cs typeface="ＭＳ Ｐゴシック"/>
              </a:rPr>
              <a:pPr>
                <a:defRPr/>
              </a:pPr>
              <a:t>5/13/26</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7C2290E7-BC14-6B4E-80E7-FBDECFC3D74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029913820"/>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679BFC8B-4059-C04F-9041-0F2A6A887392}" type="datetime1">
              <a:rPr lang="en-US">
                <a:ea typeface="ＭＳ Ｐゴシック"/>
                <a:cs typeface="ＭＳ Ｐゴシック"/>
              </a:rPr>
              <a:pPr>
                <a:defRPr/>
              </a:pPr>
              <a:t>5/13/26</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003B89B8-5590-014B-A72B-C021C3F2D43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404355663"/>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5BA93A5B-F504-8343-BE9C-0139BA2D1281}" type="datetime1">
              <a:rPr lang="en-US">
                <a:ea typeface="ＭＳ Ｐゴシック"/>
                <a:cs typeface="ＭＳ Ｐゴシック"/>
              </a:rPr>
              <a:pPr>
                <a:defRPr/>
              </a:pPr>
              <a:t>5/13/26</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AC4837D0-9CCE-C742-9060-84EBAA539AB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653360559"/>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48034CA-BF0A-D441-AD5B-D0BFA58BF253}"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8589349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BF9B34B-0900-8641-8D05-6B0F4A4087C3}" type="slidenum">
              <a:rPr lang="en-US"/>
              <a:pPr>
                <a:defRPr/>
              </a:pPr>
              <a:t>‹#›</a:t>
            </a:fld>
            <a:endParaRPr lang="en-US"/>
          </a:p>
        </p:txBody>
      </p:sp>
    </p:spTree>
    <p:extLst>
      <p:ext uri="{BB962C8B-B14F-4D97-AF65-F5344CB8AC3E}">
        <p14:creationId xmlns:p14="http://schemas.microsoft.com/office/powerpoint/2010/main" val="1156111536"/>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CC9EDD-F3AA-4B4C-BB9F-58BDC815AA6D}"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82243843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7D56380-AD7D-AD46-8C3F-FDF5652EFEC2}"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47503010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EC9E953-3A01-A54D-8643-5DFD04E5F8E3}"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7539376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F261D7AB-403C-AB4A-82F9-0EDBB12887DA}"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94832068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BA5C7DBB-D59F-B94F-A4FD-7C5BEFB4D68C}"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55315776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99D8D579-3306-7347-B0EE-F3B72437B00C}"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92039795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BE1A93F-5BDF-3C4C-BA87-DE826F312EED}"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87942643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F20B712-AB6F-DD42-A65D-0F486C52DE74}"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2735094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1F8D14F-5C85-F24D-83C5-FB01BB2DC785}"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55106257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A15EE70-10E9-AE40-B210-346BF782351B}"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746503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B4D791E-285B-594D-A47D-FD6279F7A06E}" type="slidenum">
              <a:rPr lang="en-US"/>
              <a:pPr>
                <a:defRPr/>
              </a:pPr>
              <a:t>‹#›</a:t>
            </a:fld>
            <a:endParaRPr lang="en-US"/>
          </a:p>
        </p:txBody>
      </p:sp>
    </p:spTree>
    <p:extLst>
      <p:ext uri="{BB962C8B-B14F-4D97-AF65-F5344CB8AC3E}">
        <p14:creationId xmlns:p14="http://schemas.microsoft.com/office/powerpoint/2010/main" val="3510835581"/>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8333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83331" name="Rectangle 3"/>
          <p:cNvSpPr>
            <a:spLocks noGrp="1" noChangeArrowheads="1"/>
          </p:cNvSpPr>
          <p:nvPr>
            <p:ph type="subTitle" idx="1"/>
          </p:nvPr>
        </p:nvSpPr>
        <p:spPr>
          <a:xfrm>
            <a:off x="1371600" y="3886200"/>
            <a:ext cx="6400800" cy="1752600"/>
          </a:xfrm>
        </p:spPr>
        <p:txBody>
          <a:bodyPr/>
          <a:lstStyle>
            <a:lvl1pPr marL="0" indent="0" algn="ctr">
              <a:buFont typeface="Times" pitchFamily="8"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AD841392-0445-4249-A7E9-51781CA81BF3}"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962819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57561C3-EF2B-7A47-9D3A-3F548A30F667}"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423923742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52E521FE-8E12-8D4B-A6AF-589257FB65BA}"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80930547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C4287744-17C3-B14B-B8C0-F60D9551E2DE}"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19483168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46762124-0308-C642-AEC6-2C4411B6269C}"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80770030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BEBE4622-2B78-2649-B2B4-EA8A768029D5}"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310700929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2A8E7DF7-91F2-CC46-8056-D1407FA36F8A}"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269273691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FC35869-3A90-1149-81DB-B407537CE9B1}"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209422785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4F6C6BAD-0AFF-5D4A-ADA9-C29028A393B9}"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35602753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23832C28-0FCA-7345-8FA1-2F948E786B2F}"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41269709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6640FD8-F64B-BD48-88F1-C54A5DD161EE}" type="slidenum">
              <a:rPr lang="en-US"/>
              <a:pPr>
                <a:defRPr/>
              </a:pPr>
              <a:t>‹#›</a:t>
            </a:fld>
            <a:endParaRPr lang="en-US"/>
          </a:p>
        </p:txBody>
      </p:sp>
    </p:spTree>
    <p:extLst>
      <p:ext uri="{BB962C8B-B14F-4D97-AF65-F5344CB8AC3E}">
        <p14:creationId xmlns:p14="http://schemas.microsoft.com/office/powerpoint/2010/main" val="503497295"/>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C79C007D-5AC2-2841-A7DF-8B0D75AFEA88}"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40800072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965978A-D436-5441-9647-7B56E7374FE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5895774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0A64C87-5A3E-2347-9DEC-AB240D9F7C4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6430309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5B03CDC-7270-354C-84E5-8427E66F9F7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2357929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4C3D6BE-BAD2-C142-B16E-A34A84350BF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0088956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F5F90B88-C2CB-F542-BD1C-7D823BFC4DB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4463433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4E917A5A-37CB-8147-ACA1-61CED9C6D2A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8187650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BBD9BC8B-7638-C745-B8D7-85182A3E1E9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359608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F5A9ADC2-5E0D-C349-AF1A-9709CE5772B0}"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5700414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DCD70B3-CCA0-8942-9335-A143CF96F860}"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7149757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6B7F681-279E-F145-AEF8-E1D762848280}" type="slidenum">
              <a:rPr lang="en-US"/>
              <a:pPr>
                <a:defRPr/>
              </a:pPr>
              <a:t>‹#›</a:t>
            </a:fld>
            <a:endParaRPr lang="en-US"/>
          </a:p>
        </p:txBody>
      </p:sp>
    </p:spTree>
    <p:extLst>
      <p:ext uri="{BB962C8B-B14F-4D97-AF65-F5344CB8AC3E}">
        <p14:creationId xmlns:p14="http://schemas.microsoft.com/office/powerpoint/2010/main" val="2838808096"/>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5D282CE-E660-4246-8630-C8C05D90A94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642400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19169A4-E7AF-EA40-AD5E-D55B9C6C745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4163505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A6280C-7CFB-AA45-90CD-BC7DDF3B545B}" type="slidenum">
              <a:rPr lang="en-US"/>
              <a:pPr>
                <a:defRPr/>
              </a:pPr>
              <a:t>‹#›</a:t>
            </a:fld>
            <a:endParaRPr lang="en-US"/>
          </a:p>
        </p:txBody>
      </p:sp>
    </p:spTree>
    <p:extLst>
      <p:ext uri="{BB962C8B-B14F-4D97-AF65-F5344CB8AC3E}">
        <p14:creationId xmlns:p14="http://schemas.microsoft.com/office/powerpoint/2010/main" val="2116037790"/>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E949A5-5EC4-5648-925F-1E2687881ADA}" type="slidenum">
              <a:rPr lang="en-US"/>
              <a:pPr>
                <a:defRPr/>
              </a:pPr>
              <a:t>‹#›</a:t>
            </a:fld>
            <a:endParaRPr lang="en-US"/>
          </a:p>
        </p:txBody>
      </p:sp>
    </p:spTree>
    <p:extLst>
      <p:ext uri="{BB962C8B-B14F-4D97-AF65-F5344CB8AC3E}">
        <p14:creationId xmlns:p14="http://schemas.microsoft.com/office/powerpoint/2010/main" val="3347007889"/>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263A17-4870-9845-B4DA-A9806237486E}" type="slidenum">
              <a:rPr lang="en-US"/>
              <a:pPr>
                <a:defRPr/>
              </a:pPr>
              <a:t>‹#›</a:t>
            </a:fld>
            <a:endParaRPr lang="en-US"/>
          </a:p>
        </p:txBody>
      </p:sp>
    </p:spTree>
    <p:extLst>
      <p:ext uri="{BB962C8B-B14F-4D97-AF65-F5344CB8AC3E}">
        <p14:creationId xmlns:p14="http://schemas.microsoft.com/office/powerpoint/2010/main" val="2342924975"/>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6119B6-02AE-6543-8AA0-2935C698A44F}" type="slidenum">
              <a:rPr lang="en-US"/>
              <a:pPr>
                <a:defRPr/>
              </a:pPr>
              <a:t>‹#›</a:t>
            </a:fld>
            <a:endParaRPr lang="en-US"/>
          </a:p>
        </p:txBody>
      </p:sp>
    </p:spTree>
    <p:extLst>
      <p:ext uri="{BB962C8B-B14F-4D97-AF65-F5344CB8AC3E}">
        <p14:creationId xmlns:p14="http://schemas.microsoft.com/office/powerpoint/2010/main" val="1089592949"/>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BA63DA3-2469-F941-8308-BD7714E38545}" type="slidenum">
              <a:rPr lang="en-US"/>
              <a:pPr>
                <a:defRPr/>
              </a:pPr>
              <a:t>‹#›</a:t>
            </a:fld>
            <a:endParaRPr lang="en-US"/>
          </a:p>
        </p:txBody>
      </p:sp>
    </p:spTree>
    <p:extLst>
      <p:ext uri="{BB962C8B-B14F-4D97-AF65-F5344CB8AC3E}">
        <p14:creationId xmlns:p14="http://schemas.microsoft.com/office/powerpoint/2010/main" val="1474523478"/>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C65155-C3CF-D740-AF18-D9401A2BA51B}" type="slidenum">
              <a:rPr lang="en-US"/>
              <a:pPr>
                <a:defRPr/>
              </a:pPr>
              <a:t>‹#›</a:t>
            </a:fld>
            <a:endParaRPr lang="en-US"/>
          </a:p>
        </p:txBody>
      </p:sp>
    </p:spTree>
    <p:extLst>
      <p:ext uri="{BB962C8B-B14F-4D97-AF65-F5344CB8AC3E}">
        <p14:creationId xmlns:p14="http://schemas.microsoft.com/office/powerpoint/2010/main" val="2822577047"/>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0E9B9A-9E6D-0349-8331-247F2BF7565F}" type="slidenum">
              <a:rPr lang="en-US"/>
              <a:pPr>
                <a:defRPr/>
              </a:pPr>
              <a:t>‹#›</a:t>
            </a:fld>
            <a:endParaRPr lang="en-US"/>
          </a:p>
        </p:txBody>
      </p:sp>
    </p:spTree>
    <p:extLst>
      <p:ext uri="{BB962C8B-B14F-4D97-AF65-F5344CB8AC3E}">
        <p14:creationId xmlns:p14="http://schemas.microsoft.com/office/powerpoint/2010/main" val="3624387336"/>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F1B82-588C-5447-89B0-66E42864C0ED}" type="slidenum">
              <a:rPr lang="en-US"/>
              <a:pPr>
                <a:defRPr/>
              </a:pPr>
              <a:t>‹#›</a:t>
            </a:fld>
            <a:endParaRPr lang="en-US"/>
          </a:p>
        </p:txBody>
      </p:sp>
    </p:spTree>
    <p:extLst>
      <p:ext uri="{BB962C8B-B14F-4D97-AF65-F5344CB8AC3E}">
        <p14:creationId xmlns:p14="http://schemas.microsoft.com/office/powerpoint/2010/main" val="1643538850"/>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FB38EA3-1B10-0743-86D4-6455F189F71C}" type="slidenum">
              <a:rPr lang="en-US"/>
              <a:pPr>
                <a:defRPr/>
              </a:pPr>
              <a:t>‹#›</a:t>
            </a:fld>
            <a:endParaRPr lang="en-US"/>
          </a:p>
        </p:txBody>
      </p:sp>
    </p:spTree>
    <p:extLst>
      <p:ext uri="{BB962C8B-B14F-4D97-AF65-F5344CB8AC3E}">
        <p14:creationId xmlns:p14="http://schemas.microsoft.com/office/powerpoint/2010/main" val="798270674"/>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27FC42-6755-B844-88C2-57697E95B9F9}" type="slidenum">
              <a:rPr lang="en-US"/>
              <a:pPr>
                <a:defRPr/>
              </a:pPr>
              <a:t>‹#›</a:t>
            </a:fld>
            <a:endParaRPr lang="en-US"/>
          </a:p>
        </p:txBody>
      </p:sp>
    </p:spTree>
    <p:extLst>
      <p:ext uri="{BB962C8B-B14F-4D97-AF65-F5344CB8AC3E}">
        <p14:creationId xmlns:p14="http://schemas.microsoft.com/office/powerpoint/2010/main" val="63221994"/>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3D2568-13D5-9F47-8D9F-43FED1EE5D7B}" type="slidenum">
              <a:rPr lang="en-US"/>
              <a:pPr>
                <a:defRPr/>
              </a:pPr>
              <a:t>‹#›</a:t>
            </a:fld>
            <a:endParaRPr lang="en-US"/>
          </a:p>
        </p:txBody>
      </p:sp>
    </p:spTree>
    <p:extLst>
      <p:ext uri="{BB962C8B-B14F-4D97-AF65-F5344CB8AC3E}">
        <p14:creationId xmlns:p14="http://schemas.microsoft.com/office/powerpoint/2010/main" val="2477424211"/>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EC2F4E-EC39-E64B-AD61-85FC0707C3E3}" type="slidenum">
              <a:rPr lang="en-US"/>
              <a:pPr>
                <a:defRPr/>
              </a:pPr>
              <a:t>‹#›</a:t>
            </a:fld>
            <a:endParaRPr lang="en-US"/>
          </a:p>
        </p:txBody>
      </p:sp>
    </p:spTree>
    <p:extLst>
      <p:ext uri="{BB962C8B-B14F-4D97-AF65-F5344CB8AC3E}">
        <p14:creationId xmlns:p14="http://schemas.microsoft.com/office/powerpoint/2010/main" val="3444417026"/>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EC7551-215F-7640-9EB5-9CECF2E2DB6C}" type="slidenum">
              <a:rPr lang="en-US"/>
              <a:pPr>
                <a:defRPr/>
              </a:pPr>
              <a:t>‹#›</a:t>
            </a:fld>
            <a:endParaRPr lang="en-US"/>
          </a:p>
        </p:txBody>
      </p:sp>
    </p:spTree>
    <p:extLst>
      <p:ext uri="{BB962C8B-B14F-4D97-AF65-F5344CB8AC3E}">
        <p14:creationId xmlns:p14="http://schemas.microsoft.com/office/powerpoint/2010/main" val="1859810787"/>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68A28CC-2447-134D-BB1B-790134D24095}" type="slidenum">
              <a:rPr lang="en-US"/>
              <a:pPr>
                <a:defRPr/>
              </a:pPr>
              <a:t>‹#›</a:t>
            </a:fld>
            <a:endParaRPr lang="en-US"/>
          </a:p>
        </p:txBody>
      </p:sp>
    </p:spTree>
    <p:extLst>
      <p:ext uri="{BB962C8B-B14F-4D97-AF65-F5344CB8AC3E}">
        <p14:creationId xmlns:p14="http://schemas.microsoft.com/office/powerpoint/2010/main" val="3619257761"/>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8916747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3281535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73602204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00354453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04841677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2938FEB-FCB6-EF4E-BC71-90C3A1C260CE}" type="slidenum">
              <a:rPr lang="en-US"/>
              <a:pPr>
                <a:defRPr/>
              </a:pPr>
              <a:t>‹#›</a:t>
            </a:fld>
            <a:endParaRPr lang="en-US"/>
          </a:p>
        </p:txBody>
      </p:sp>
    </p:spTree>
    <p:extLst>
      <p:ext uri="{BB962C8B-B14F-4D97-AF65-F5344CB8AC3E}">
        <p14:creationId xmlns:p14="http://schemas.microsoft.com/office/powerpoint/2010/main" val="2190788838"/>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20188583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98996573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5455779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38830402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13673596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29172611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72073162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DCE7188D-D7BA-2542-A7F0-52B6C7F836CB}"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79815119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02D1053A-0AD6-E84C-990A-92E6B7633E9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48935048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C17F52F-236E-A549-A9A2-C06466AD5488}"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8850126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2B8A922-5B1D-E64E-B7E1-561478EC039E}" type="slidenum">
              <a:rPr lang="en-US"/>
              <a:pPr>
                <a:defRPr/>
              </a:pPr>
              <a:t>‹#›</a:t>
            </a:fld>
            <a:endParaRPr lang="en-US"/>
          </a:p>
        </p:txBody>
      </p:sp>
    </p:spTree>
    <p:extLst>
      <p:ext uri="{BB962C8B-B14F-4D97-AF65-F5344CB8AC3E}">
        <p14:creationId xmlns:p14="http://schemas.microsoft.com/office/powerpoint/2010/main" val="250215655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D1BAF29-A8C7-3E44-B7BD-30947A660D1E}" type="slidenum">
              <a:rPr lang="en-US"/>
              <a:pPr>
                <a:defRPr/>
              </a:pPr>
              <a:t>‹#›</a:t>
            </a:fld>
            <a:endParaRPr lang="en-US"/>
          </a:p>
        </p:txBody>
      </p:sp>
    </p:spTree>
    <p:extLst>
      <p:ext uri="{BB962C8B-B14F-4D97-AF65-F5344CB8AC3E}">
        <p14:creationId xmlns:p14="http://schemas.microsoft.com/office/powerpoint/2010/main" val="3995014635"/>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384721B-5E75-7544-815A-0DBF6A3EFD1B}"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01595535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E4715540-6648-3D4F-BC97-9287362B7F1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49353906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FBE7E5C8-16F5-A340-83DB-FEAF2EDB2A00}"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81929700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EEA17DF-9CA3-DB47-9B7D-8CE16D688EC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03171779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CB9DE41-25A6-B544-8878-B67AADF3164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00283352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8EE1795-626F-4141-9E33-3949315B3A7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22088057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4DE2C122-19EF-1B4D-AD84-BA5E8AD63E7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66769984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CC995CFB-371E-5A4A-B933-C183F87D1122}"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32184132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961133E1-8CC5-B24E-A788-FA72F60D2263}"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0902613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EDBB8B8B-960B-0B49-A66C-7B59F5F9647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0789289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3260EAA-2871-4F4C-9CA1-B89F61DCB9E7}" type="slidenum">
              <a:rPr lang="en-US"/>
              <a:pPr>
                <a:defRPr/>
              </a:pPr>
              <a:t>‹#›</a:t>
            </a:fld>
            <a:endParaRPr lang="en-US"/>
          </a:p>
        </p:txBody>
      </p:sp>
    </p:spTree>
    <p:extLst>
      <p:ext uri="{BB962C8B-B14F-4D97-AF65-F5344CB8AC3E}">
        <p14:creationId xmlns:p14="http://schemas.microsoft.com/office/powerpoint/2010/main" val="2019774078"/>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4D68F9B6-849B-44CF-BFCA-FFC3247E7950}" type="slidenum">
              <a:rPr lang="en-US" altLang="en-US"/>
              <a:pPr/>
              <a:t>‹#›</a:t>
            </a:fld>
            <a:endParaRPr lang="en-US" altLang="en-US"/>
          </a:p>
        </p:txBody>
      </p:sp>
    </p:spTree>
    <p:extLst>
      <p:ext uri="{BB962C8B-B14F-4D97-AF65-F5344CB8AC3E}">
        <p14:creationId xmlns:p14="http://schemas.microsoft.com/office/powerpoint/2010/main" val="261329605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333D7793-C6E5-4208-AD11-628EF1363C48}" type="slidenum">
              <a:rPr lang="en-US" altLang="en-US"/>
              <a:pPr/>
              <a:t>‹#›</a:t>
            </a:fld>
            <a:endParaRPr lang="en-US" altLang="en-US"/>
          </a:p>
        </p:txBody>
      </p:sp>
    </p:spTree>
    <p:extLst>
      <p:ext uri="{BB962C8B-B14F-4D97-AF65-F5344CB8AC3E}">
        <p14:creationId xmlns:p14="http://schemas.microsoft.com/office/powerpoint/2010/main" val="122117900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05AD09D3-2D16-4981-9286-EFFB357470B4}" type="slidenum">
              <a:rPr lang="en-US" altLang="en-US"/>
              <a:pPr/>
              <a:t>‹#›</a:t>
            </a:fld>
            <a:endParaRPr lang="en-US" altLang="en-US"/>
          </a:p>
        </p:txBody>
      </p:sp>
    </p:spTree>
    <p:extLst>
      <p:ext uri="{BB962C8B-B14F-4D97-AF65-F5344CB8AC3E}">
        <p14:creationId xmlns:p14="http://schemas.microsoft.com/office/powerpoint/2010/main" val="109686072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47CFDB4-2264-4ED3-BF91-4B92BD2DD387}" type="slidenum">
              <a:rPr lang="en-US" altLang="en-US"/>
              <a:pPr/>
              <a:t>‹#›</a:t>
            </a:fld>
            <a:endParaRPr lang="en-US" altLang="en-US"/>
          </a:p>
        </p:txBody>
      </p:sp>
    </p:spTree>
    <p:extLst>
      <p:ext uri="{BB962C8B-B14F-4D97-AF65-F5344CB8AC3E}">
        <p14:creationId xmlns:p14="http://schemas.microsoft.com/office/powerpoint/2010/main" val="32220707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67C8612C-FAD7-48B2-B5BA-36CCCA2DD6AE}" type="slidenum">
              <a:rPr lang="en-US" altLang="en-US"/>
              <a:pPr/>
              <a:t>‹#›</a:t>
            </a:fld>
            <a:endParaRPr lang="en-US" altLang="en-US"/>
          </a:p>
        </p:txBody>
      </p:sp>
    </p:spTree>
    <p:extLst>
      <p:ext uri="{BB962C8B-B14F-4D97-AF65-F5344CB8AC3E}">
        <p14:creationId xmlns:p14="http://schemas.microsoft.com/office/powerpoint/2010/main" val="296476706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978AE876-9984-433F-A15E-C85BA9B70D09}" type="slidenum">
              <a:rPr lang="en-US" altLang="en-US"/>
              <a:pPr/>
              <a:t>‹#›</a:t>
            </a:fld>
            <a:endParaRPr lang="en-US" altLang="en-US"/>
          </a:p>
        </p:txBody>
      </p:sp>
    </p:spTree>
    <p:extLst>
      <p:ext uri="{BB962C8B-B14F-4D97-AF65-F5344CB8AC3E}">
        <p14:creationId xmlns:p14="http://schemas.microsoft.com/office/powerpoint/2010/main" val="35563665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DA541644-013B-45F4-B786-9F300B58E932}" type="slidenum">
              <a:rPr lang="en-US" altLang="en-US"/>
              <a:pPr/>
              <a:t>‹#›</a:t>
            </a:fld>
            <a:endParaRPr lang="en-US" altLang="en-US"/>
          </a:p>
        </p:txBody>
      </p:sp>
    </p:spTree>
    <p:extLst>
      <p:ext uri="{BB962C8B-B14F-4D97-AF65-F5344CB8AC3E}">
        <p14:creationId xmlns:p14="http://schemas.microsoft.com/office/powerpoint/2010/main" val="70468062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A232AF55-EDDD-40EF-B779-400E0DB7E3B0}" type="slidenum">
              <a:rPr lang="en-US" altLang="en-US"/>
              <a:pPr/>
              <a:t>‹#›</a:t>
            </a:fld>
            <a:endParaRPr lang="en-US" altLang="en-US"/>
          </a:p>
        </p:txBody>
      </p:sp>
    </p:spTree>
    <p:extLst>
      <p:ext uri="{BB962C8B-B14F-4D97-AF65-F5344CB8AC3E}">
        <p14:creationId xmlns:p14="http://schemas.microsoft.com/office/powerpoint/2010/main" val="107807834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EF82C85-8A79-45FA-904A-976BC4108619}" type="slidenum">
              <a:rPr lang="en-US" altLang="en-US"/>
              <a:pPr/>
              <a:t>‹#›</a:t>
            </a:fld>
            <a:endParaRPr lang="en-US" altLang="en-US"/>
          </a:p>
        </p:txBody>
      </p:sp>
    </p:spTree>
    <p:extLst>
      <p:ext uri="{BB962C8B-B14F-4D97-AF65-F5344CB8AC3E}">
        <p14:creationId xmlns:p14="http://schemas.microsoft.com/office/powerpoint/2010/main" val="386675936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D4822BA9-B859-4CC1-9214-74AC2707B41F}" type="slidenum">
              <a:rPr lang="en-US" altLang="en-US"/>
              <a:pPr/>
              <a:t>‹#›</a:t>
            </a:fld>
            <a:endParaRPr lang="en-US" altLang="en-US"/>
          </a:p>
        </p:txBody>
      </p:sp>
    </p:spTree>
    <p:extLst>
      <p:ext uri="{BB962C8B-B14F-4D97-AF65-F5344CB8AC3E}">
        <p14:creationId xmlns:p14="http://schemas.microsoft.com/office/powerpoint/2010/main" val="36265552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520F4BE-25E0-8B4D-A0E6-EA4C05B50DBA}" type="slidenum">
              <a:rPr lang="en-US"/>
              <a:pPr>
                <a:defRPr/>
              </a:pPr>
              <a:t>‹#›</a:t>
            </a:fld>
            <a:endParaRPr lang="en-US"/>
          </a:p>
        </p:txBody>
      </p:sp>
    </p:spTree>
    <p:extLst>
      <p:ext uri="{BB962C8B-B14F-4D97-AF65-F5344CB8AC3E}">
        <p14:creationId xmlns:p14="http://schemas.microsoft.com/office/powerpoint/2010/main" val="4206948413"/>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E2734776-39E2-48CB-8250-45243330CE33}" type="slidenum">
              <a:rPr lang="en-US" altLang="en-US"/>
              <a:pPr/>
              <a:t>‹#›</a:t>
            </a:fld>
            <a:endParaRPr lang="en-US" altLang="en-US"/>
          </a:p>
        </p:txBody>
      </p:sp>
    </p:spTree>
    <p:extLst>
      <p:ext uri="{BB962C8B-B14F-4D97-AF65-F5344CB8AC3E}">
        <p14:creationId xmlns:p14="http://schemas.microsoft.com/office/powerpoint/2010/main" val="392939517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702BF73-B9CA-4CF7-814B-360F38BEA992}" type="slidenum">
              <a:rPr lang="en-US" altLang="en-US"/>
              <a:pPr/>
              <a:t>‹#›</a:t>
            </a:fld>
            <a:endParaRPr lang="en-US" altLang="en-US"/>
          </a:p>
        </p:txBody>
      </p:sp>
    </p:spTree>
    <p:extLst>
      <p:ext uri="{BB962C8B-B14F-4D97-AF65-F5344CB8AC3E}">
        <p14:creationId xmlns:p14="http://schemas.microsoft.com/office/powerpoint/2010/main" val="284102216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2B70CB36-3EAF-48F6-AE04-5768D8F6E505}" type="slidenum">
              <a:rPr lang="en-US" altLang="en-US"/>
              <a:pPr/>
              <a:t>‹#›</a:t>
            </a:fld>
            <a:endParaRPr lang="en-US" altLang="en-US"/>
          </a:p>
        </p:txBody>
      </p:sp>
    </p:spTree>
    <p:extLst>
      <p:ext uri="{BB962C8B-B14F-4D97-AF65-F5344CB8AC3E}">
        <p14:creationId xmlns:p14="http://schemas.microsoft.com/office/powerpoint/2010/main" val="352772025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205BC5-A20E-6C40-8FCF-D557E135D16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91306380"/>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2E3E93-97DC-5547-914C-F8D8598BDD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06857153"/>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FF9F93F-91CD-784A-89FA-F9C5575FBD8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46724314"/>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741BEA-590E-8240-8FAC-F64228E53B4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49942867"/>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35C3083-CEC6-5C4F-958D-6B395B53503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26186458"/>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B662745-00BB-584D-A1E5-02599F82EA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48043002"/>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12A8335-3661-2B47-A29A-B80AD6F2BF9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18653408"/>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C7A80FB-ACBE-314F-A2BC-869FE3979189}" type="slidenum">
              <a:rPr lang="en-US"/>
              <a:pPr>
                <a:defRPr/>
              </a:pPr>
              <a:t>‹#›</a:t>
            </a:fld>
            <a:endParaRPr lang="en-US"/>
          </a:p>
        </p:txBody>
      </p:sp>
    </p:spTree>
    <p:extLst>
      <p:ext uri="{BB962C8B-B14F-4D97-AF65-F5344CB8AC3E}">
        <p14:creationId xmlns:p14="http://schemas.microsoft.com/office/powerpoint/2010/main" val="554773014"/>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ED8339-0394-A64D-A8B3-F274BF38D95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18287653"/>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B221D5-B0A3-1045-8E53-E6DC855C18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24010842"/>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EF9ED6-96CF-AC41-864E-8B8CDB6C8BF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7140436"/>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1F6B8C4-8660-C34C-AC41-1E887F3118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04919667"/>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169956718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200377584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144550329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6096189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106716088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428287947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3971342050"/>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113166585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153636412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167172591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139776180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241193289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148736189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114797895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397820823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AAF50C2-D163-4838-950E-474EDB8A950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1016315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B870AA2-1C16-4F6D-A117-F7EA595E66A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570767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848509562"/>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BA7212F7-90D0-41F8-B7C0-388B4CB91F3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6517903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596E481B-4F94-4A70-AC9A-C96710A15B2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4614704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9" name="Slide Number Placeholder 8"/>
          <p:cNvSpPr>
            <a:spLocks noGrp="1"/>
          </p:cNvSpPr>
          <p:nvPr>
            <p:ph type="sldNum" sz="quarter" idx="12"/>
          </p:nvPr>
        </p:nvSpPr>
        <p:spPr/>
        <p:txBody>
          <a:bodyPr/>
          <a:lstStyle>
            <a:lvl1pPr>
              <a:defRPr/>
            </a:lvl1pPr>
          </a:lstStyle>
          <a:p>
            <a:fld id="{04C0BB6B-CF76-48AE-A52B-3E6584F49CA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3288013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5" name="Slide Number Placeholder 4"/>
          <p:cNvSpPr>
            <a:spLocks noGrp="1"/>
          </p:cNvSpPr>
          <p:nvPr>
            <p:ph type="sldNum" sz="quarter" idx="12"/>
          </p:nvPr>
        </p:nvSpPr>
        <p:spPr/>
        <p:txBody>
          <a:bodyPr/>
          <a:lstStyle>
            <a:lvl1pPr>
              <a:defRPr/>
            </a:lvl1pPr>
          </a:lstStyle>
          <a:p>
            <a:fld id="{BBBA72AB-C501-434C-98E5-734BE523A92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7206406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4" name="Slide Number Placeholder 3"/>
          <p:cNvSpPr>
            <a:spLocks noGrp="1"/>
          </p:cNvSpPr>
          <p:nvPr>
            <p:ph type="sldNum" sz="quarter" idx="12"/>
          </p:nvPr>
        </p:nvSpPr>
        <p:spPr/>
        <p:txBody>
          <a:bodyPr/>
          <a:lstStyle>
            <a:lvl1pPr>
              <a:defRPr/>
            </a:lvl1pPr>
          </a:lstStyle>
          <a:p>
            <a:fld id="{04C10400-C046-483D-AE32-F25146246445}"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3047857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57B01E9-7A57-4E0E-A1DA-0A9BFB9AA2F0}"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243472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7EC31CD-254E-46BD-AE8F-5032358FFCE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323377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427E1799-EAB4-4C20-86C1-7D59FF58E15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9821433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FA451450-2720-477A-BE6D-DEB06AA5DB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92340884"/>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6B41E2D3-6588-A347-BDC2-7FB68E7F7230}" type="slidenum">
              <a:rPr lang="en-GB">
                <a:latin typeface="Times New Roman"/>
                <a:ea typeface="ＭＳ Ｐゴシック"/>
              </a:rPr>
              <a:pPr>
                <a:defRPr/>
              </a:pPr>
              <a:t>‹#›</a:t>
            </a:fld>
            <a:endParaRPr lang="en-GB">
              <a:latin typeface="Times New Roman"/>
              <a:ea typeface="ＭＳ Ｐゴシック"/>
            </a:endParaRPr>
          </a:p>
        </p:txBody>
      </p:sp>
    </p:spTree>
    <p:extLst>
      <p:ext uri="{BB962C8B-B14F-4D97-AF65-F5344CB8AC3E}">
        <p14:creationId xmlns:p14="http://schemas.microsoft.com/office/powerpoint/2010/main" val="236103124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900789872"/>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9102418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23539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0913708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211217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831898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9269213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945565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6421097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2703077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3451914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230337680"/>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494312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7AF3F233-6479-5642-8F0B-DA77AFC36ECF}"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404465990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3A481FC-384C-C747-98CB-86A966DCF72F}"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60658268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672AD421-5F8D-4048-A826-D16287DCB19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8436580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9C10663-DB0B-4C44-BBC1-4212BBD52973}"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9275307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789CEB89-2ED4-BC45-802B-73C456145740}"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75342838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3F1E8E10-F48D-8B4B-B41D-880F5BB9EC39}"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02099518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D63D05D-BDBC-C54A-9C0C-23CD2AC943A2}"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90553444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36050BFF-7F31-664B-8B17-BD16F61CA5E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81376462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7FCE5B4-B3EE-3748-8D6B-A36EC9481DB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61329688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3211013912"/>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915FE78-3B88-8345-8255-BBA980889743}"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80755359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4E6A349-1A8E-7E43-98DB-2733B83357B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74566961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218956BD-71C1-E74E-A883-26C78610C9E7}"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576589696"/>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A611C0C6-8E56-F645-9900-47C75293FAFC}" type="datetimeFigureOut">
              <a:rPr lang="en-US">
                <a:latin typeface="Calibri"/>
              </a:rPr>
              <a:pPr>
                <a:defRPr/>
              </a:pPr>
              <a:t>5/13/26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5507DE7-DD1F-354B-8539-BD5FA1FE9B0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6467810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4DC585D-94D8-D741-9119-5CD076B3BAE3}" type="datetimeFigureOut">
              <a:rPr lang="en-US">
                <a:latin typeface="Calibri"/>
              </a:rPr>
              <a:pPr>
                <a:defRPr/>
              </a:pPr>
              <a:t>5/13/26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4AB8549-213E-214E-82D9-CE4F021701AE}"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5845232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4DCD3612-902D-BF4E-8D85-9CFA5C1F6B0E}" type="datetimeFigureOut">
              <a:rPr lang="en-US">
                <a:latin typeface="Calibri"/>
              </a:rPr>
              <a:pPr>
                <a:defRPr/>
              </a:pPr>
              <a:t>5/13/26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EA9B9A1-4171-B24F-B3D0-A4BDD87CB75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2719134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B7887B33-ACC6-6940-9AA5-23AD07BD0FB7}" type="datetimeFigureOut">
              <a:rPr lang="en-US">
                <a:latin typeface="Calibri"/>
              </a:rPr>
              <a:pPr>
                <a:defRPr/>
              </a:pPr>
              <a:t>5/13/26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CF2457A7-C16A-6044-A084-E765EF709B8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0096402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A0D73B7F-6F88-7B49-A129-1C6D819887CC}" type="datetimeFigureOut">
              <a:rPr lang="en-US">
                <a:latin typeface="Calibri"/>
              </a:rPr>
              <a:pPr>
                <a:defRPr/>
              </a:pPr>
              <a:t>5/13/26</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FAFF49FA-8BBC-BF40-B6F5-2B6CAE05510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7111676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F3B58193-3EDA-7E47-A08E-CF77F0FF523F}" type="datetimeFigureOut">
              <a:rPr lang="en-US">
                <a:latin typeface="Calibri"/>
              </a:rPr>
              <a:pPr>
                <a:defRPr/>
              </a:pPr>
              <a:t>5/13/26</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517849E1-B5C5-314A-B281-73E242E1737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4312922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13776DD-BCFF-2347-9DB2-08FFF25F3CC6}" type="datetimeFigureOut">
              <a:rPr lang="en-US">
                <a:latin typeface="Calibri"/>
              </a:rPr>
              <a:pPr>
                <a:defRPr/>
              </a:pPr>
              <a:t>5/13/26</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2A5C4921-66B5-7543-811E-C21B1D437B4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0312815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894649830"/>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95543DB9-2EA3-6B45-B436-75ADEDB03FA1}" type="datetimeFigureOut">
              <a:rPr lang="en-US">
                <a:latin typeface="Calibri"/>
              </a:rPr>
              <a:pPr>
                <a:defRPr/>
              </a:pPr>
              <a:t>5/13/26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DE7ED437-9308-8641-BBFC-ACC1A8A4E1B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5984138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D49111B4-27D1-E24F-8681-ED0AED499611}" type="datetimeFigureOut">
              <a:rPr lang="en-US">
                <a:latin typeface="Calibri"/>
              </a:rPr>
              <a:pPr>
                <a:defRPr/>
              </a:pPr>
              <a:t>5/13/26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255DCD0-C907-984D-AF92-77AE53B910D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4775034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0B85F353-BA9A-9945-A99A-A2D1E31EBF91}" type="datetimeFigureOut">
              <a:rPr lang="en-US">
                <a:latin typeface="Calibri"/>
              </a:rPr>
              <a:pPr>
                <a:defRPr/>
              </a:pPr>
              <a:t>5/13/26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1E643D4A-C991-F84E-B7D0-3D90C509183C}"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715368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87D0505A-3F5A-AA4A-8828-D12D14C2F522}" type="datetimeFigureOut">
              <a:rPr lang="en-US">
                <a:latin typeface="Calibri"/>
              </a:rPr>
              <a:pPr>
                <a:defRPr/>
              </a:pPr>
              <a:t>5/13/26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BB1D17-A101-5241-A1D8-6FB093169D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6819995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916829772"/>
      </p:ext>
    </p:extLst>
  </p:cSld>
  <p:clrMapOvr>
    <a:masterClrMapping/>
  </p:clrMapOvr>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377953205"/>
      </p:ext>
    </p:extLst>
  </p:cSld>
  <p:clrMapOvr>
    <a:masterClrMapping/>
  </p:clrMapOvr>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476306418"/>
      </p:ext>
    </p:extLst>
  </p:cSld>
  <p:clrMapOvr>
    <a:masterClrMapping/>
  </p:clrMapOvr>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758125414"/>
      </p:ext>
    </p:extLst>
  </p:cSld>
  <p:clrMapOvr>
    <a:masterClrMapping/>
  </p:clrMapOvr>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670897493"/>
      </p:ext>
    </p:extLst>
  </p:cSld>
  <p:clrMapOvr>
    <a:masterClrMapping/>
  </p:clrMapOvr>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598631984"/>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BC55C9B9-589E-654E-9E04-082F35576FB0}" type="slidenum">
              <a:rPr lang="en-US"/>
              <a:pPr>
                <a:defRPr/>
              </a:pPr>
              <a:t>‹#›</a:t>
            </a:fld>
            <a:endParaRPr lang="en-US"/>
          </a:p>
        </p:txBody>
      </p:sp>
    </p:spTree>
    <p:extLst>
      <p:ext uri="{BB962C8B-B14F-4D97-AF65-F5344CB8AC3E}">
        <p14:creationId xmlns:p14="http://schemas.microsoft.com/office/powerpoint/2010/main" val="296646646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64689705"/>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632427635"/>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938444312"/>
      </p:ext>
    </p:extLst>
  </p:cSld>
  <p:clrMapOvr>
    <a:masterClrMapping/>
  </p:clrMapOvr>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877484222"/>
      </p:ext>
    </p:extLst>
  </p:cSld>
  <p:clrMapOvr>
    <a:masterClrMapping/>
  </p:clrMapOvr>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022475696"/>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789312980"/>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32810555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5963217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18803016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3264550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7851194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4247174367"/>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1308439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779149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335433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02302481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6663306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60959292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21288187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75029157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9218EC4-0D93-4C48-9285-29016603D01D}" type="slidenum">
              <a:rPr lang="en-US"/>
              <a:pPr>
                <a:defRPr/>
              </a:pPr>
              <a:t>‹#›</a:t>
            </a:fld>
            <a:endParaRPr lang="en-US"/>
          </a:p>
        </p:txBody>
      </p:sp>
    </p:spTree>
    <p:extLst>
      <p:ext uri="{BB962C8B-B14F-4D97-AF65-F5344CB8AC3E}">
        <p14:creationId xmlns:p14="http://schemas.microsoft.com/office/powerpoint/2010/main" val="424740285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CA56BD0-F032-5443-82C9-023E2E71F99A}" type="slidenum">
              <a:rPr lang="en-US"/>
              <a:pPr>
                <a:defRPr/>
              </a:pPr>
              <a:t>‹#›</a:t>
            </a:fld>
            <a:endParaRPr lang="en-US"/>
          </a:p>
        </p:txBody>
      </p:sp>
    </p:spTree>
    <p:extLst>
      <p:ext uri="{BB962C8B-B14F-4D97-AF65-F5344CB8AC3E}">
        <p14:creationId xmlns:p14="http://schemas.microsoft.com/office/powerpoint/2010/main" val="279512434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14010551"/>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9031A93-7400-1441-BA19-0C73E5E5AFE0}" type="slidenum">
              <a:rPr lang="en-US"/>
              <a:pPr>
                <a:defRPr/>
              </a:pPr>
              <a:t>‹#›</a:t>
            </a:fld>
            <a:endParaRPr lang="en-US"/>
          </a:p>
        </p:txBody>
      </p:sp>
    </p:spTree>
    <p:extLst>
      <p:ext uri="{BB962C8B-B14F-4D97-AF65-F5344CB8AC3E}">
        <p14:creationId xmlns:p14="http://schemas.microsoft.com/office/powerpoint/2010/main" val="350636179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ABB84D7-F75F-3A4B-9FCD-BA1F45DF2728}" type="slidenum">
              <a:rPr lang="en-US"/>
              <a:pPr>
                <a:defRPr/>
              </a:pPr>
              <a:t>‹#›</a:t>
            </a:fld>
            <a:endParaRPr lang="en-US"/>
          </a:p>
        </p:txBody>
      </p:sp>
    </p:spTree>
    <p:extLst>
      <p:ext uri="{BB962C8B-B14F-4D97-AF65-F5344CB8AC3E}">
        <p14:creationId xmlns:p14="http://schemas.microsoft.com/office/powerpoint/2010/main" val="255899212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399D1BF-2E70-CC47-A4BE-EAC67858B7F8}" type="slidenum">
              <a:rPr lang="en-US"/>
              <a:pPr>
                <a:defRPr/>
              </a:pPr>
              <a:t>‹#›</a:t>
            </a:fld>
            <a:endParaRPr lang="en-US"/>
          </a:p>
        </p:txBody>
      </p:sp>
    </p:spTree>
    <p:extLst>
      <p:ext uri="{BB962C8B-B14F-4D97-AF65-F5344CB8AC3E}">
        <p14:creationId xmlns:p14="http://schemas.microsoft.com/office/powerpoint/2010/main" val="32860143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D8C8140-A513-C944-A977-81F629041E6E}" type="slidenum">
              <a:rPr lang="en-US"/>
              <a:pPr>
                <a:defRPr/>
              </a:pPr>
              <a:t>‹#›</a:t>
            </a:fld>
            <a:endParaRPr lang="en-US"/>
          </a:p>
        </p:txBody>
      </p:sp>
    </p:spTree>
    <p:extLst>
      <p:ext uri="{BB962C8B-B14F-4D97-AF65-F5344CB8AC3E}">
        <p14:creationId xmlns:p14="http://schemas.microsoft.com/office/powerpoint/2010/main" val="136762225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54CD57C-A9CF-1F48-B67D-A42872574A08}" type="slidenum">
              <a:rPr lang="en-US"/>
              <a:pPr>
                <a:defRPr/>
              </a:pPr>
              <a:t>‹#›</a:t>
            </a:fld>
            <a:endParaRPr lang="en-US"/>
          </a:p>
        </p:txBody>
      </p:sp>
    </p:spTree>
    <p:extLst>
      <p:ext uri="{BB962C8B-B14F-4D97-AF65-F5344CB8AC3E}">
        <p14:creationId xmlns:p14="http://schemas.microsoft.com/office/powerpoint/2010/main" val="356302237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09958B7-F678-9843-907F-6414F74F733F}" type="slidenum">
              <a:rPr lang="en-US"/>
              <a:pPr>
                <a:defRPr/>
              </a:pPr>
              <a:t>‹#›</a:t>
            </a:fld>
            <a:endParaRPr lang="en-US"/>
          </a:p>
        </p:txBody>
      </p:sp>
    </p:spTree>
    <p:extLst>
      <p:ext uri="{BB962C8B-B14F-4D97-AF65-F5344CB8AC3E}">
        <p14:creationId xmlns:p14="http://schemas.microsoft.com/office/powerpoint/2010/main" val="429218849"/>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60B9033-E0B2-294F-9808-757FABE72D97}" type="slidenum">
              <a:rPr lang="en-US"/>
              <a:pPr>
                <a:defRPr/>
              </a:pPr>
              <a:t>‹#›</a:t>
            </a:fld>
            <a:endParaRPr lang="en-US"/>
          </a:p>
        </p:txBody>
      </p:sp>
    </p:spTree>
    <p:extLst>
      <p:ext uri="{BB962C8B-B14F-4D97-AF65-F5344CB8AC3E}">
        <p14:creationId xmlns:p14="http://schemas.microsoft.com/office/powerpoint/2010/main" val="114272041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F55EFFE-3236-AE48-B74B-D48E0788F9D2}" type="slidenum">
              <a:rPr lang="en-US"/>
              <a:pPr>
                <a:defRPr/>
              </a:pPr>
              <a:t>‹#›</a:t>
            </a:fld>
            <a:endParaRPr lang="en-US"/>
          </a:p>
        </p:txBody>
      </p:sp>
    </p:spTree>
    <p:extLst>
      <p:ext uri="{BB962C8B-B14F-4D97-AF65-F5344CB8AC3E}">
        <p14:creationId xmlns:p14="http://schemas.microsoft.com/office/powerpoint/2010/main" val="257911052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243245-6523-E04F-B7AC-B5B6B2EAFEF7}" type="slidenum">
              <a:rPr lang="en-US"/>
              <a:pPr>
                <a:defRPr/>
              </a:pPr>
              <a:t>‹#›</a:t>
            </a:fld>
            <a:endParaRPr lang="en-US"/>
          </a:p>
        </p:txBody>
      </p:sp>
    </p:spTree>
    <p:extLst>
      <p:ext uri="{BB962C8B-B14F-4D97-AF65-F5344CB8AC3E}">
        <p14:creationId xmlns:p14="http://schemas.microsoft.com/office/powerpoint/2010/main" val="217883171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161702603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1157567610"/>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63975267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259305477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379302798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29960600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173688998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13325108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410465998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207731875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80129474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118467564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891778636"/>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277320361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96273B50-3254-6C41-9A1B-C5F34824E714}" type="slidenum">
              <a:rPr lang="en-US"/>
              <a:pPr>
                <a:defRPr/>
              </a:pPr>
              <a:t>‹#›</a:t>
            </a:fld>
            <a:endParaRPr lang="en-US"/>
          </a:p>
        </p:txBody>
      </p:sp>
    </p:spTree>
    <p:extLst>
      <p:ext uri="{BB962C8B-B14F-4D97-AF65-F5344CB8AC3E}">
        <p14:creationId xmlns:p14="http://schemas.microsoft.com/office/powerpoint/2010/main" val="316727716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D9B4B16-FEC8-A94B-8336-D16060447914}" type="slidenum">
              <a:rPr lang="en-US"/>
              <a:pPr>
                <a:defRPr/>
              </a:pPr>
              <a:t>‹#›</a:t>
            </a:fld>
            <a:endParaRPr lang="en-US"/>
          </a:p>
        </p:txBody>
      </p:sp>
    </p:spTree>
    <p:extLst>
      <p:ext uri="{BB962C8B-B14F-4D97-AF65-F5344CB8AC3E}">
        <p14:creationId xmlns:p14="http://schemas.microsoft.com/office/powerpoint/2010/main" val="176387386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ACE0451-1E07-314C-8FB3-897FA06FC45A}" type="slidenum">
              <a:rPr lang="en-US"/>
              <a:pPr>
                <a:defRPr/>
              </a:pPr>
              <a:t>‹#›</a:t>
            </a:fld>
            <a:endParaRPr lang="en-US"/>
          </a:p>
        </p:txBody>
      </p:sp>
    </p:spTree>
    <p:extLst>
      <p:ext uri="{BB962C8B-B14F-4D97-AF65-F5344CB8AC3E}">
        <p14:creationId xmlns:p14="http://schemas.microsoft.com/office/powerpoint/2010/main" val="234222674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3133183-51AC-204E-B6F0-A8907F00D7E9}" type="slidenum">
              <a:rPr lang="en-US"/>
              <a:pPr>
                <a:defRPr/>
              </a:pPr>
              <a:t>‹#›</a:t>
            </a:fld>
            <a:endParaRPr lang="en-US"/>
          </a:p>
        </p:txBody>
      </p:sp>
    </p:spTree>
    <p:extLst>
      <p:ext uri="{BB962C8B-B14F-4D97-AF65-F5344CB8AC3E}">
        <p14:creationId xmlns:p14="http://schemas.microsoft.com/office/powerpoint/2010/main" val="142976387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77A0A76E-FC05-7345-B299-8F71F3086463}" type="slidenum">
              <a:rPr lang="en-US"/>
              <a:pPr>
                <a:defRPr/>
              </a:pPr>
              <a:t>‹#›</a:t>
            </a:fld>
            <a:endParaRPr lang="en-US"/>
          </a:p>
        </p:txBody>
      </p:sp>
    </p:spTree>
    <p:extLst>
      <p:ext uri="{BB962C8B-B14F-4D97-AF65-F5344CB8AC3E}">
        <p14:creationId xmlns:p14="http://schemas.microsoft.com/office/powerpoint/2010/main" val="422779796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383DEE5-BC9D-1C43-8350-B9C8C3293769}" type="slidenum">
              <a:rPr lang="en-US"/>
              <a:pPr>
                <a:defRPr/>
              </a:pPr>
              <a:t>‹#›</a:t>
            </a:fld>
            <a:endParaRPr lang="en-US"/>
          </a:p>
        </p:txBody>
      </p:sp>
    </p:spTree>
    <p:extLst>
      <p:ext uri="{BB962C8B-B14F-4D97-AF65-F5344CB8AC3E}">
        <p14:creationId xmlns:p14="http://schemas.microsoft.com/office/powerpoint/2010/main" val="125234854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C5F974E-73A0-F048-B98F-2AA881860BB1}" type="slidenum">
              <a:rPr lang="en-US"/>
              <a:pPr>
                <a:defRPr/>
              </a:pPr>
              <a:t>‹#›</a:t>
            </a:fld>
            <a:endParaRPr lang="en-US"/>
          </a:p>
        </p:txBody>
      </p:sp>
    </p:spTree>
    <p:extLst>
      <p:ext uri="{BB962C8B-B14F-4D97-AF65-F5344CB8AC3E}">
        <p14:creationId xmlns:p14="http://schemas.microsoft.com/office/powerpoint/2010/main" val="137938567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4337162-BA12-7D46-B512-7EDF3B6E70BC}" type="slidenum">
              <a:rPr lang="en-US"/>
              <a:pPr>
                <a:defRPr/>
              </a:pPr>
              <a:t>‹#›</a:t>
            </a:fld>
            <a:endParaRPr lang="en-US"/>
          </a:p>
        </p:txBody>
      </p:sp>
    </p:spTree>
    <p:extLst>
      <p:ext uri="{BB962C8B-B14F-4D97-AF65-F5344CB8AC3E}">
        <p14:creationId xmlns:p14="http://schemas.microsoft.com/office/powerpoint/2010/main" val="327653263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BDED647-7812-D84C-A297-34CA10ABD84F}" type="slidenum">
              <a:rPr lang="en-US"/>
              <a:pPr>
                <a:defRPr/>
              </a:pPr>
              <a:t>‹#›</a:t>
            </a:fld>
            <a:endParaRPr lang="en-US"/>
          </a:p>
        </p:txBody>
      </p:sp>
    </p:spTree>
    <p:extLst>
      <p:ext uri="{BB962C8B-B14F-4D97-AF65-F5344CB8AC3E}">
        <p14:creationId xmlns:p14="http://schemas.microsoft.com/office/powerpoint/2010/main" val="397016525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2367650165"/>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942A2D4-5F29-9D4D-9521-017A32F33EB3}" type="slidenum">
              <a:rPr lang="en-US"/>
              <a:pPr>
                <a:defRPr/>
              </a:pPr>
              <a:t>‹#›</a:t>
            </a:fld>
            <a:endParaRPr lang="en-US"/>
          </a:p>
        </p:txBody>
      </p:sp>
    </p:spTree>
    <p:extLst>
      <p:ext uri="{BB962C8B-B14F-4D97-AF65-F5344CB8AC3E}">
        <p14:creationId xmlns:p14="http://schemas.microsoft.com/office/powerpoint/2010/main" val="34109843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E183593-447B-8241-9447-2CC22756FC93}" type="slidenum">
              <a:rPr lang="en-US"/>
              <a:pPr>
                <a:defRPr/>
              </a:pPr>
              <a:t>‹#›</a:t>
            </a:fld>
            <a:endParaRPr lang="en-US"/>
          </a:p>
        </p:txBody>
      </p:sp>
    </p:spTree>
    <p:extLst>
      <p:ext uri="{BB962C8B-B14F-4D97-AF65-F5344CB8AC3E}">
        <p14:creationId xmlns:p14="http://schemas.microsoft.com/office/powerpoint/2010/main" val="310523313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1EA06D6-6B87-4D46-B9CC-AEA74BA95A3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32274053"/>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3C79A5-DE53-1149-A9E6-D2713884ADDB}"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046699717"/>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49A7EAB-011F-954C-87B8-4DAEA222CE7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865304456"/>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379D9CD-6353-C74D-9ACA-B03F751583F2}"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668693768"/>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04FF8B9D-39E2-1746-BB72-359D4F27549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358529929"/>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EC525F80-B2E6-0141-AD0D-504ECA96453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585138933"/>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74AF827A-71A9-0948-9EE8-8C2F5C09547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560565917"/>
      </p:ext>
    </p:extLst>
  </p:cSld>
  <p:clrMapOvr>
    <a:masterClrMapping/>
  </p:clrMapOvr>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907F5C4-A7A7-5348-96E4-ED6A5FF2B900}"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099314605"/>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1764990194"/>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46BBC65-1E49-7F4A-AD01-7128C3101DB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037632854"/>
      </p:ext>
    </p:extLst>
  </p:cSld>
  <p:clrMapOvr>
    <a:masterClrMapping/>
  </p:clrMapOvr>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B8C6013-CC56-1641-A880-E7061668D20F}"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962107664"/>
      </p:ext>
    </p:extLst>
  </p:cSld>
  <p:clrMapOvr>
    <a:masterClrMapping/>
  </p:clrMapOvr>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6B99D5-944C-F046-A085-66C0FD9D72E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502404355"/>
      </p:ext>
    </p:extLst>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14 w 1722"/>
                <a:gd name="T1" fmla="*/ 33 h 66"/>
                <a:gd name="T2" fmla="*/ 1614 w 1722"/>
                <a:gd name="T3" fmla="*/ 33 h 66"/>
                <a:gd name="T4" fmla="*/ 0 w 1722"/>
                <a:gd name="T5" fmla="*/ 0 h 66"/>
                <a:gd name="T6" fmla="*/ 0 w 1722"/>
                <a:gd name="T7" fmla="*/ 33 h 66"/>
                <a:gd name="T8" fmla="*/ 1614 w 1722"/>
                <a:gd name="T9" fmla="*/ 33 h 66"/>
                <a:gd name="T10" fmla="*/ 161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21 w 975"/>
                <a:gd name="T1" fmla="*/ 48 h 101"/>
                <a:gd name="T2" fmla="*/ 921 w 975"/>
                <a:gd name="T3" fmla="*/ 0 h 101"/>
                <a:gd name="T4" fmla="*/ 0 w 975"/>
                <a:gd name="T5" fmla="*/ 24 h 101"/>
                <a:gd name="T6" fmla="*/ 0 w 975"/>
                <a:gd name="T7" fmla="*/ 101 h 101"/>
                <a:gd name="T8" fmla="*/ 921 w 975"/>
                <a:gd name="T9" fmla="*/ 48 h 101"/>
                <a:gd name="T10" fmla="*/ 92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033 w 2141"/>
                <a:gd name="T1" fmla="*/ 0 h 198"/>
                <a:gd name="T2" fmla="*/ 0 w 2141"/>
                <a:gd name="T3" fmla="*/ 156 h 198"/>
                <a:gd name="T4" fmla="*/ 0 w 2141"/>
                <a:gd name="T5" fmla="*/ 198 h 198"/>
                <a:gd name="T6" fmla="*/ 2033 w 2141"/>
                <a:gd name="T7" fmla="*/ 0 h 198"/>
                <a:gd name="T8" fmla="*/ 20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045 w 2517"/>
                <a:gd name="T1" fmla="*/ 276 h 276"/>
                <a:gd name="T2" fmla="*/ 2355 w 2517"/>
                <a:gd name="T3" fmla="*/ 204 h 276"/>
                <a:gd name="T4" fmla="*/ 2098 w 2517"/>
                <a:gd name="T5" fmla="*/ 0 h 276"/>
                <a:gd name="T6" fmla="*/ 0 w 2517"/>
                <a:gd name="T7" fmla="*/ 276 h 276"/>
                <a:gd name="T8" fmla="*/ 2045 w 2517"/>
                <a:gd name="T9" fmla="*/ 276 h 276"/>
                <a:gd name="T10" fmla="*/ 204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675 w 729"/>
                <a:gd name="T1" fmla="*/ 240 h 240"/>
                <a:gd name="T2" fmla="*/ 0 w 729"/>
                <a:gd name="T3" fmla="*/ 0 h 240"/>
                <a:gd name="T4" fmla="*/ 0 w 729"/>
                <a:gd name="T5" fmla="*/ 6 h 240"/>
                <a:gd name="T6" fmla="*/ 675 w 729"/>
                <a:gd name="T7" fmla="*/ 240 h 240"/>
                <a:gd name="T8" fmla="*/ 67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675 w 729"/>
                <a:gd name="T1" fmla="*/ 318 h 318"/>
                <a:gd name="T2" fmla="*/ 675 w 729"/>
                <a:gd name="T3" fmla="*/ 312 h 318"/>
                <a:gd name="T4" fmla="*/ 0 w 729"/>
                <a:gd name="T5" fmla="*/ 0 h 318"/>
                <a:gd name="T6" fmla="*/ 0 w 729"/>
                <a:gd name="T7" fmla="*/ 54 h 318"/>
                <a:gd name="T8" fmla="*/ 675 w 729"/>
                <a:gd name="T9" fmla="*/ 318 h 318"/>
                <a:gd name="T10" fmla="*/ 67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15F27B7-F7D8-554F-8CEF-D31F0005C0A2}" type="slidenum">
              <a:rPr lang="en-US"/>
              <a:pPr>
                <a:defRPr/>
              </a:pPr>
              <a:t>‹#›</a:t>
            </a:fld>
            <a:endParaRPr lang="en-US"/>
          </a:p>
        </p:txBody>
      </p:sp>
    </p:spTree>
    <p:extLst>
      <p:ext uri="{BB962C8B-B14F-4D97-AF65-F5344CB8AC3E}">
        <p14:creationId xmlns:p14="http://schemas.microsoft.com/office/powerpoint/2010/main" val="319085648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62A4D37-6D7E-D44E-9103-D611F0ED5498}" type="slidenum">
              <a:rPr lang="en-US"/>
              <a:pPr>
                <a:defRPr/>
              </a:pPr>
              <a:t>‹#›</a:t>
            </a:fld>
            <a:endParaRPr lang="en-US"/>
          </a:p>
        </p:txBody>
      </p:sp>
    </p:spTree>
    <p:extLst>
      <p:ext uri="{BB962C8B-B14F-4D97-AF65-F5344CB8AC3E}">
        <p14:creationId xmlns:p14="http://schemas.microsoft.com/office/powerpoint/2010/main" val="189945443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F8A4805-485B-E249-B2B3-E2024527E6A8}" type="slidenum">
              <a:rPr lang="en-US"/>
              <a:pPr>
                <a:defRPr/>
              </a:pPr>
              <a:t>‹#›</a:t>
            </a:fld>
            <a:endParaRPr lang="en-US"/>
          </a:p>
        </p:txBody>
      </p:sp>
    </p:spTree>
    <p:extLst>
      <p:ext uri="{BB962C8B-B14F-4D97-AF65-F5344CB8AC3E}">
        <p14:creationId xmlns:p14="http://schemas.microsoft.com/office/powerpoint/2010/main" val="1481138157"/>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DCB11EF-7A50-C44D-AD6D-D5774FE7AF37}" type="slidenum">
              <a:rPr lang="en-US"/>
              <a:pPr>
                <a:defRPr/>
              </a:pPr>
              <a:t>‹#›</a:t>
            </a:fld>
            <a:endParaRPr lang="en-US"/>
          </a:p>
        </p:txBody>
      </p:sp>
    </p:spTree>
    <p:extLst>
      <p:ext uri="{BB962C8B-B14F-4D97-AF65-F5344CB8AC3E}">
        <p14:creationId xmlns:p14="http://schemas.microsoft.com/office/powerpoint/2010/main" val="167318581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BDF6545-186C-A442-A08E-6136B74609F0}" type="slidenum">
              <a:rPr lang="en-US"/>
              <a:pPr>
                <a:defRPr/>
              </a:pPr>
              <a:t>‹#›</a:t>
            </a:fld>
            <a:endParaRPr lang="en-US"/>
          </a:p>
        </p:txBody>
      </p:sp>
    </p:spTree>
    <p:extLst>
      <p:ext uri="{BB962C8B-B14F-4D97-AF65-F5344CB8AC3E}">
        <p14:creationId xmlns:p14="http://schemas.microsoft.com/office/powerpoint/2010/main" val="407521905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913880B-FDAF-DD4F-9C19-D936A5A61B35}" type="slidenum">
              <a:rPr lang="en-US"/>
              <a:pPr>
                <a:defRPr/>
              </a:pPr>
              <a:t>‹#›</a:t>
            </a:fld>
            <a:endParaRPr lang="en-US"/>
          </a:p>
        </p:txBody>
      </p:sp>
    </p:spTree>
    <p:extLst>
      <p:ext uri="{BB962C8B-B14F-4D97-AF65-F5344CB8AC3E}">
        <p14:creationId xmlns:p14="http://schemas.microsoft.com/office/powerpoint/2010/main" val="180223605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3D1A7FFB-A845-B44D-A286-360B09EEF58B}" type="slidenum">
              <a:rPr lang="en-US"/>
              <a:pPr>
                <a:defRPr/>
              </a:pPr>
              <a:t>‹#›</a:t>
            </a:fld>
            <a:endParaRPr lang="en-US"/>
          </a:p>
        </p:txBody>
      </p:sp>
    </p:spTree>
    <p:extLst>
      <p:ext uri="{BB962C8B-B14F-4D97-AF65-F5344CB8AC3E}">
        <p14:creationId xmlns:p14="http://schemas.microsoft.com/office/powerpoint/2010/main" val="3140860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70609117"/>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CA79EAF-C55B-7842-8E51-7158B23DD353}" type="slidenum">
              <a:rPr lang="en-US"/>
              <a:pPr>
                <a:defRPr/>
              </a:pPr>
              <a:t>‹#›</a:t>
            </a:fld>
            <a:endParaRPr lang="en-US"/>
          </a:p>
        </p:txBody>
      </p:sp>
    </p:spTree>
    <p:extLst>
      <p:ext uri="{BB962C8B-B14F-4D97-AF65-F5344CB8AC3E}">
        <p14:creationId xmlns:p14="http://schemas.microsoft.com/office/powerpoint/2010/main" val="422437728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8AE0AD5-47E4-BD49-8AF8-E39AF75FAFAE}" type="slidenum">
              <a:rPr lang="en-US"/>
              <a:pPr>
                <a:defRPr/>
              </a:pPr>
              <a:t>‹#›</a:t>
            </a:fld>
            <a:endParaRPr lang="en-US"/>
          </a:p>
        </p:txBody>
      </p:sp>
    </p:spTree>
    <p:extLst>
      <p:ext uri="{BB962C8B-B14F-4D97-AF65-F5344CB8AC3E}">
        <p14:creationId xmlns:p14="http://schemas.microsoft.com/office/powerpoint/2010/main" val="112895408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C8EAD8-3FFE-ED4A-8ADF-12E495E90F73}" type="slidenum">
              <a:rPr lang="en-US"/>
              <a:pPr>
                <a:defRPr/>
              </a:pPr>
              <a:t>‹#›</a:t>
            </a:fld>
            <a:endParaRPr lang="en-US"/>
          </a:p>
        </p:txBody>
      </p:sp>
    </p:spTree>
    <p:extLst>
      <p:ext uri="{BB962C8B-B14F-4D97-AF65-F5344CB8AC3E}">
        <p14:creationId xmlns:p14="http://schemas.microsoft.com/office/powerpoint/2010/main" val="330168090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93BF56D8-C456-C940-BC3C-363AA7063F20}" type="slidenum">
              <a:rPr lang="en-US"/>
              <a:pPr>
                <a:defRPr/>
              </a:pPr>
              <a:t>‹#›</a:t>
            </a:fld>
            <a:endParaRPr lang="en-US"/>
          </a:p>
        </p:txBody>
      </p:sp>
    </p:spTree>
    <p:extLst>
      <p:ext uri="{BB962C8B-B14F-4D97-AF65-F5344CB8AC3E}">
        <p14:creationId xmlns:p14="http://schemas.microsoft.com/office/powerpoint/2010/main" val="277960399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154091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149595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135041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881491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655927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255760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85949169"/>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26316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3703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949859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266152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883406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a:lvl1pPr>
          </a:lstStyle>
          <a:p>
            <a:r>
              <a:rPr lang="en-US"/>
              <a:t>Click to edit Master title style</a:t>
            </a:r>
          </a:p>
        </p:txBody>
      </p:sp>
      <p:sp>
        <p:nvSpPr>
          <p:cNvPr id="922627" name="Rectangle 1027"/>
          <p:cNvSpPr>
            <a:spLocks noGrp="1" noChangeArrowheads="1"/>
          </p:cNvSpPr>
          <p:nvPr>
            <p:ph type="subTitle" idx="1"/>
          </p:nvPr>
        </p:nvSpPr>
        <p:spPr>
          <a:xfrm>
            <a:off x="2249488" y="4191000"/>
            <a:ext cx="5408612" cy="1752600"/>
          </a:xfrm>
        </p:spPr>
        <p:txBody>
          <a:bodyPr/>
          <a:lstStyle>
            <a:lvl1pPr marL="0" indent="0" algn="ctr">
              <a:buFont typeface="Wingdings" pitchFamily="-109" charset="2"/>
              <a:buNone/>
              <a:defRPr sz="2800"/>
            </a:lvl1pPr>
          </a:lstStyle>
          <a:p>
            <a:r>
              <a:rPr lang="en-US"/>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a:xfrm>
            <a:off x="6934200" y="6248400"/>
            <a:ext cx="1905000" cy="457200"/>
          </a:xfrm>
        </p:spPr>
        <p:txBody>
          <a:bodyPr/>
          <a:lstStyle>
            <a:lvl1pPr>
              <a:defRPr/>
            </a:lvl1pPr>
          </a:lstStyle>
          <a:p>
            <a:pPr>
              <a:defRPr/>
            </a:pPr>
            <a:fld id="{572F3A46-0821-0F47-BC2C-6694E41C2028}" type="slidenum">
              <a:rPr lang="en-US"/>
              <a:pPr>
                <a:defRPr/>
              </a:pPr>
              <a:t>‹#›</a:t>
            </a:fld>
            <a:endParaRPr lang="en-US"/>
          </a:p>
        </p:txBody>
      </p:sp>
    </p:spTree>
    <p:extLst>
      <p:ext uri="{BB962C8B-B14F-4D97-AF65-F5344CB8AC3E}">
        <p14:creationId xmlns:p14="http://schemas.microsoft.com/office/powerpoint/2010/main" val="2228564044"/>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3227E552-0C97-2C48-BCA9-205C2AF46A52}" type="slidenum">
              <a:rPr lang="en-US"/>
              <a:pPr>
                <a:defRPr/>
              </a:pPr>
              <a:t>‹#›</a:t>
            </a:fld>
            <a:endParaRPr lang="en-US"/>
          </a:p>
        </p:txBody>
      </p:sp>
    </p:spTree>
    <p:extLst>
      <p:ext uri="{BB962C8B-B14F-4D97-AF65-F5344CB8AC3E}">
        <p14:creationId xmlns:p14="http://schemas.microsoft.com/office/powerpoint/2010/main" val="1401611958"/>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4AD43375-28E5-FD47-AB88-FC7AA516821E}" type="slidenum">
              <a:rPr lang="en-US"/>
              <a:pPr>
                <a:defRPr/>
              </a:pPr>
              <a:t>‹#›</a:t>
            </a:fld>
            <a:endParaRPr lang="en-US"/>
          </a:p>
        </p:txBody>
      </p:sp>
    </p:spTree>
    <p:extLst>
      <p:ext uri="{BB962C8B-B14F-4D97-AF65-F5344CB8AC3E}">
        <p14:creationId xmlns:p14="http://schemas.microsoft.com/office/powerpoint/2010/main" val="4284765577"/>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B1356484-D6D8-AD4C-9C0E-C338B041B0FE}" type="slidenum">
              <a:rPr lang="en-US"/>
              <a:pPr>
                <a:defRPr/>
              </a:pPr>
              <a:t>‹#›</a:t>
            </a:fld>
            <a:endParaRPr lang="en-US"/>
          </a:p>
        </p:txBody>
      </p:sp>
    </p:spTree>
    <p:extLst>
      <p:ext uri="{BB962C8B-B14F-4D97-AF65-F5344CB8AC3E}">
        <p14:creationId xmlns:p14="http://schemas.microsoft.com/office/powerpoint/2010/main" val="1707937420"/>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lgn="l">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lvl1pPr>
          </a:lstStyle>
          <a:p>
            <a:pPr>
              <a:defRPr/>
            </a:pPr>
            <a:fld id="{8525BA08-4325-2A49-8F17-CB36CFEC8B1C}" type="slidenum">
              <a:rPr lang="en-US"/>
              <a:pPr>
                <a:defRPr/>
              </a:pPr>
              <a:t>‹#›</a:t>
            </a:fld>
            <a:endParaRPr lang="en-US"/>
          </a:p>
        </p:txBody>
      </p:sp>
    </p:spTree>
    <p:extLst>
      <p:ext uri="{BB962C8B-B14F-4D97-AF65-F5344CB8AC3E}">
        <p14:creationId xmlns:p14="http://schemas.microsoft.com/office/powerpoint/2010/main" val="1263165086"/>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01388471"/>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lgn="l">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lvl1pPr>
          </a:lstStyle>
          <a:p>
            <a:pPr>
              <a:defRPr/>
            </a:pPr>
            <a:fld id="{E47E3018-3F42-414E-9577-851D4BC46275}" type="slidenum">
              <a:rPr lang="en-US"/>
              <a:pPr>
                <a:defRPr/>
              </a:pPr>
              <a:t>‹#›</a:t>
            </a:fld>
            <a:endParaRPr lang="en-US"/>
          </a:p>
        </p:txBody>
      </p:sp>
    </p:spTree>
    <p:extLst>
      <p:ext uri="{BB962C8B-B14F-4D97-AF65-F5344CB8AC3E}">
        <p14:creationId xmlns:p14="http://schemas.microsoft.com/office/powerpoint/2010/main" val="223365782"/>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lgn="l">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lvl1pPr>
          </a:lstStyle>
          <a:p>
            <a:pPr>
              <a:defRPr/>
            </a:pPr>
            <a:fld id="{D6604D93-8A0D-824E-9490-B24562CDB1E1}" type="slidenum">
              <a:rPr lang="en-US"/>
              <a:pPr>
                <a:defRPr/>
              </a:pPr>
              <a:t>‹#›</a:t>
            </a:fld>
            <a:endParaRPr lang="en-US"/>
          </a:p>
        </p:txBody>
      </p:sp>
    </p:spTree>
    <p:extLst>
      <p:ext uri="{BB962C8B-B14F-4D97-AF65-F5344CB8AC3E}">
        <p14:creationId xmlns:p14="http://schemas.microsoft.com/office/powerpoint/2010/main" val="127345476"/>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0246AC23-37FE-EA4B-B83D-8985F7056407}" type="slidenum">
              <a:rPr lang="en-US"/>
              <a:pPr>
                <a:defRPr/>
              </a:pPr>
              <a:t>‹#›</a:t>
            </a:fld>
            <a:endParaRPr lang="en-US"/>
          </a:p>
        </p:txBody>
      </p:sp>
    </p:spTree>
    <p:extLst>
      <p:ext uri="{BB962C8B-B14F-4D97-AF65-F5344CB8AC3E}">
        <p14:creationId xmlns:p14="http://schemas.microsoft.com/office/powerpoint/2010/main" val="1478822884"/>
      </p:ext>
    </p:extLst>
  </p:cSld>
  <p:clrMapOvr>
    <a:masterClrMapping/>
  </p:clrMapOvr>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C30551B5-1B83-DC4F-A4F2-A766472CC1D6}" type="slidenum">
              <a:rPr lang="en-US"/>
              <a:pPr>
                <a:defRPr/>
              </a:pPr>
              <a:t>‹#›</a:t>
            </a:fld>
            <a:endParaRPr lang="en-US"/>
          </a:p>
        </p:txBody>
      </p:sp>
    </p:spTree>
    <p:extLst>
      <p:ext uri="{BB962C8B-B14F-4D97-AF65-F5344CB8AC3E}">
        <p14:creationId xmlns:p14="http://schemas.microsoft.com/office/powerpoint/2010/main" val="897693995"/>
      </p:ext>
    </p:extLst>
  </p:cSld>
  <p:clrMapOvr>
    <a:masterClrMapping/>
  </p:clrMapOvr>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DE05CC64-E897-7842-AD9F-BC6A527E0544}" type="slidenum">
              <a:rPr lang="en-US"/>
              <a:pPr>
                <a:defRPr/>
              </a:pPr>
              <a:t>‹#›</a:t>
            </a:fld>
            <a:endParaRPr lang="en-US"/>
          </a:p>
        </p:txBody>
      </p:sp>
    </p:spTree>
    <p:extLst>
      <p:ext uri="{BB962C8B-B14F-4D97-AF65-F5344CB8AC3E}">
        <p14:creationId xmlns:p14="http://schemas.microsoft.com/office/powerpoint/2010/main" val="1499018162"/>
      </p:ext>
    </p:extLst>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523E45B4-9DA5-C747-9576-7158D3EDE56C}" type="slidenum">
              <a:rPr lang="en-US"/>
              <a:pPr>
                <a:defRPr/>
              </a:pPr>
              <a:t>‹#›</a:t>
            </a:fld>
            <a:endParaRPr lang="en-US"/>
          </a:p>
        </p:txBody>
      </p:sp>
    </p:spTree>
    <p:extLst>
      <p:ext uri="{BB962C8B-B14F-4D97-AF65-F5344CB8AC3E}">
        <p14:creationId xmlns:p14="http://schemas.microsoft.com/office/powerpoint/2010/main" val="3615084753"/>
      </p:ext>
    </p:extLst>
  </p:cSld>
  <p:clrMapOvr>
    <a:masterClrMapping/>
  </p:clrMapOvr>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7293687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59657912"/>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253247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190991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2944258-1220-104F-BAA6-4C165A691212}" type="slidenum">
              <a:rPr lang="en-US"/>
              <a:pPr>
                <a:defRPr/>
              </a:pPr>
              <a:t>‹#›</a:t>
            </a:fld>
            <a:endParaRPr lang="en-US"/>
          </a:p>
        </p:txBody>
      </p:sp>
    </p:spTree>
    <p:extLst>
      <p:ext uri="{BB962C8B-B14F-4D97-AF65-F5344CB8AC3E}">
        <p14:creationId xmlns:p14="http://schemas.microsoft.com/office/powerpoint/2010/main" val="26631164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22358078"/>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09920156"/>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5374931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4779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66290288"/>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7233244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1785770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5020488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31382068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275758313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24803964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6622403"/>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480082359"/>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185311248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327391862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177074750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8725544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81752486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368165772"/>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386062048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269983030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171918556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991993709"/>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A0F19D-B45D-004F-9FFF-D948E11C3AE3}" type="slidenum">
              <a:rPr lang="en-US"/>
              <a:pPr>
                <a:defRPr/>
              </a:pPr>
              <a:t>‹#›</a:t>
            </a:fld>
            <a:endParaRPr lang="en-US"/>
          </a:p>
        </p:txBody>
      </p:sp>
    </p:spTree>
    <p:extLst>
      <p:ext uri="{BB962C8B-B14F-4D97-AF65-F5344CB8AC3E}">
        <p14:creationId xmlns:p14="http://schemas.microsoft.com/office/powerpoint/2010/main" val="138590227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2F35E5-6F3E-E84B-8D81-78B684BA13BD}" type="slidenum">
              <a:rPr lang="en-US"/>
              <a:pPr>
                <a:defRPr/>
              </a:pPr>
              <a:t>‹#›</a:t>
            </a:fld>
            <a:endParaRPr lang="en-US"/>
          </a:p>
        </p:txBody>
      </p:sp>
    </p:spTree>
    <p:extLst>
      <p:ext uri="{BB962C8B-B14F-4D97-AF65-F5344CB8AC3E}">
        <p14:creationId xmlns:p14="http://schemas.microsoft.com/office/powerpoint/2010/main" val="61351742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36570D-41C5-504F-A7AB-B66D9B2BC24F}" type="slidenum">
              <a:rPr lang="en-US"/>
              <a:pPr>
                <a:defRPr/>
              </a:pPr>
              <a:t>‹#›</a:t>
            </a:fld>
            <a:endParaRPr lang="en-US"/>
          </a:p>
        </p:txBody>
      </p:sp>
    </p:spTree>
    <p:extLst>
      <p:ext uri="{BB962C8B-B14F-4D97-AF65-F5344CB8AC3E}">
        <p14:creationId xmlns:p14="http://schemas.microsoft.com/office/powerpoint/2010/main" val="76239878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D13EEF-F7E5-8645-8F40-871C6A52688C}" type="slidenum">
              <a:rPr lang="en-US"/>
              <a:pPr>
                <a:defRPr/>
              </a:pPr>
              <a:t>‹#›</a:t>
            </a:fld>
            <a:endParaRPr lang="en-US"/>
          </a:p>
        </p:txBody>
      </p:sp>
    </p:spTree>
    <p:extLst>
      <p:ext uri="{BB962C8B-B14F-4D97-AF65-F5344CB8AC3E}">
        <p14:creationId xmlns:p14="http://schemas.microsoft.com/office/powerpoint/2010/main" val="317885885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5C7345-C3ED-784A-89E0-3F09D8B634B9}" type="slidenum">
              <a:rPr lang="en-US"/>
              <a:pPr>
                <a:defRPr/>
              </a:pPr>
              <a:t>‹#›</a:t>
            </a:fld>
            <a:endParaRPr lang="en-US"/>
          </a:p>
        </p:txBody>
      </p:sp>
    </p:spTree>
    <p:extLst>
      <p:ext uri="{BB962C8B-B14F-4D97-AF65-F5344CB8AC3E}">
        <p14:creationId xmlns:p14="http://schemas.microsoft.com/office/powerpoint/2010/main" val="259384512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F9C5AA-6538-1F4D-877F-12378B4AC2E5}" type="slidenum">
              <a:rPr lang="en-US"/>
              <a:pPr>
                <a:defRPr/>
              </a:pPr>
              <a:t>‹#›</a:t>
            </a:fld>
            <a:endParaRPr lang="en-US"/>
          </a:p>
        </p:txBody>
      </p:sp>
    </p:spTree>
    <p:extLst>
      <p:ext uri="{BB962C8B-B14F-4D97-AF65-F5344CB8AC3E}">
        <p14:creationId xmlns:p14="http://schemas.microsoft.com/office/powerpoint/2010/main" val="396616198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4CD030-5215-904F-9EC3-05199928787B}" type="slidenum">
              <a:rPr lang="en-US"/>
              <a:pPr>
                <a:defRPr/>
              </a:pPr>
              <a:t>‹#›</a:t>
            </a:fld>
            <a:endParaRPr lang="en-US"/>
          </a:p>
        </p:txBody>
      </p:sp>
    </p:spTree>
    <p:extLst>
      <p:ext uri="{BB962C8B-B14F-4D97-AF65-F5344CB8AC3E}">
        <p14:creationId xmlns:p14="http://schemas.microsoft.com/office/powerpoint/2010/main" val="259215080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F1EA77-AB1B-3743-B5E0-DCAB2E3BF653}" type="slidenum">
              <a:rPr lang="en-US"/>
              <a:pPr>
                <a:defRPr/>
              </a:pPr>
              <a:t>‹#›</a:t>
            </a:fld>
            <a:endParaRPr lang="en-US"/>
          </a:p>
        </p:txBody>
      </p:sp>
    </p:spTree>
    <p:extLst>
      <p:ext uri="{BB962C8B-B14F-4D97-AF65-F5344CB8AC3E}">
        <p14:creationId xmlns:p14="http://schemas.microsoft.com/office/powerpoint/2010/main" val="276646701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5899D4-C76B-EE45-968D-FDA6D4EDEB63}" type="slidenum">
              <a:rPr lang="en-US"/>
              <a:pPr>
                <a:defRPr/>
              </a:pPr>
              <a:t>‹#›</a:t>
            </a:fld>
            <a:endParaRPr lang="en-US"/>
          </a:p>
        </p:txBody>
      </p:sp>
    </p:spTree>
    <p:extLst>
      <p:ext uri="{BB962C8B-B14F-4D97-AF65-F5344CB8AC3E}">
        <p14:creationId xmlns:p14="http://schemas.microsoft.com/office/powerpoint/2010/main" val="3370121761"/>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F1F7C3-6849-8C42-9AA7-73D1A0098510}" type="slidenum">
              <a:rPr lang="en-US"/>
              <a:pPr>
                <a:defRPr/>
              </a:pPr>
              <a:t>‹#›</a:t>
            </a:fld>
            <a:endParaRPr lang="en-US"/>
          </a:p>
        </p:txBody>
      </p:sp>
    </p:spTree>
    <p:extLst>
      <p:ext uri="{BB962C8B-B14F-4D97-AF65-F5344CB8AC3E}">
        <p14:creationId xmlns:p14="http://schemas.microsoft.com/office/powerpoint/2010/main" val="249417779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7191907"/>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0E6234-C5F4-FC42-B855-D79B4E72149E}" type="slidenum">
              <a:rPr lang="en-US"/>
              <a:pPr>
                <a:defRPr/>
              </a:pPr>
              <a:t>‹#›</a:t>
            </a:fld>
            <a:endParaRPr lang="en-US"/>
          </a:p>
        </p:txBody>
      </p:sp>
    </p:spTree>
    <p:extLst>
      <p:ext uri="{BB962C8B-B14F-4D97-AF65-F5344CB8AC3E}">
        <p14:creationId xmlns:p14="http://schemas.microsoft.com/office/powerpoint/2010/main" val="223610853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BCB09F6-1969-2D43-8296-05F1FAFCAEE9}" type="slidenum">
              <a:rPr lang="en-US"/>
              <a:pPr>
                <a:defRPr/>
              </a:pPr>
              <a:t>‹#›</a:t>
            </a:fld>
            <a:endParaRPr lang="en-US"/>
          </a:p>
        </p:txBody>
      </p:sp>
    </p:spTree>
    <p:extLst>
      <p:ext uri="{BB962C8B-B14F-4D97-AF65-F5344CB8AC3E}">
        <p14:creationId xmlns:p14="http://schemas.microsoft.com/office/powerpoint/2010/main" val="289344283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997E859-6D2B-4842-8540-5FB09A3FCECD}" type="slidenum">
              <a:rPr lang="en-US"/>
              <a:pPr>
                <a:defRPr/>
              </a:pPr>
              <a:t>‹#›</a:t>
            </a:fld>
            <a:endParaRPr lang="en-US"/>
          </a:p>
        </p:txBody>
      </p:sp>
    </p:spTree>
    <p:extLst>
      <p:ext uri="{BB962C8B-B14F-4D97-AF65-F5344CB8AC3E}">
        <p14:creationId xmlns:p14="http://schemas.microsoft.com/office/powerpoint/2010/main" val="1972833069"/>
      </p:ext>
    </p:extLst>
  </p:cSld>
  <p:clrMapOvr>
    <a:masterClrMapping/>
  </p:clrMapOvr>
  <p:transition spd="med">
    <p:randomBar dir="vert"/>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365AC834-915D-E247-9DFE-221EF70DD69F}" type="slidenum">
              <a:rPr lang="en-US"/>
              <a:pPr>
                <a:defRPr/>
              </a:pPr>
              <a:t>‹#›</a:t>
            </a:fld>
            <a:endParaRPr lang="en-US"/>
          </a:p>
        </p:txBody>
      </p:sp>
    </p:spTree>
    <p:extLst>
      <p:ext uri="{BB962C8B-B14F-4D97-AF65-F5344CB8AC3E}">
        <p14:creationId xmlns:p14="http://schemas.microsoft.com/office/powerpoint/2010/main" val="4200000759"/>
      </p:ext>
    </p:extLst>
  </p:cSld>
  <p:clrMapOvr>
    <a:masterClrMapping/>
  </p:clrMapOvr>
  <p:transition spd="med">
    <p:randomBar dir="vert"/>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14EFDF0-62EF-474A-B67C-77C14F59B7CD}" type="slidenum">
              <a:rPr lang="en-US"/>
              <a:pPr>
                <a:defRPr/>
              </a:pPr>
              <a:t>‹#›</a:t>
            </a:fld>
            <a:endParaRPr lang="en-US"/>
          </a:p>
        </p:txBody>
      </p:sp>
    </p:spTree>
    <p:extLst>
      <p:ext uri="{BB962C8B-B14F-4D97-AF65-F5344CB8AC3E}">
        <p14:creationId xmlns:p14="http://schemas.microsoft.com/office/powerpoint/2010/main" val="3191202372"/>
      </p:ext>
    </p:extLst>
  </p:cSld>
  <p:clrMapOvr>
    <a:masterClrMapping/>
  </p:clrMapOvr>
  <p:transition spd="med">
    <p:randomBar dir="vert"/>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BE286F4-4F20-4546-AB3D-6C798423913B}" type="slidenum">
              <a:rPr lang="en-US"/>
              <a:pPr>
                <a:defRPr/>
              </a:pPr>
              <a:t>‹#›</a:t>
            </a:fld>
            <a:endParaRPr lang="en-US"/>
          </a:p>
        </p:txBody>
      </p:sp>
    </p:spTree>
    <p:extLst>
      <p:ext uri="{BB962C8B-B14F-4D97-AF65-F5344CB8AC3E}">
        <p14:creationId xmlns:p14="http://schemas.microsoft.com/office/powerpoint/2010/main" val="1418361212"/>
      </p:ext>
    </p:extLst>
  </p:cSld>
  <p:clrMapOvr>
    <a:masterClrMapping/>
  </p:clrMapOvr>
  <p:transition spd="med">
    <p:randomBar dir="vert"/>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F9FC373-B2E2-3D40-9F71-09E6100848D3}" type="slidenum">
              <a:rPr lang="en-US"/>
              <a:pPr>
                <a:defRPr/>
              </a:pPr>
              <a:t>‹#›</a:t>
            </a:fld>
            <a:endParaRPr lang="en-US"/>
          </a:p>
        </p:txBody>
      </p:sp>
    </p:spTree>
    <p:extLst>
      <p:ext uri="{BB962C8B-B14F-4D97-AF65-F5344CB8AC3E}">
        <p14:creationId xmlns:p14="http://schemas.microsoft.com/office/powerpoint/2010/main" val="783925711"/>
      </p:ext>
    </p:extLst>
  </p:cSld>
  <p:clrMapOvr>
    <a:masterClrMapping/>
  </p:clrMapOvr>
  <p:transition spd="med">
    <p:randomBar dir="vert"/>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6BBE4CD-9575-9A40-95E7-FDC85A8A69B5}" type="slidenum">
              <a:rPr lang="en-US"/>
              <a:pPr>
                <a:defRPr/>
              </a:pPr>
              <a:t>‹#›</a:t>
            </a:fld>
            <a:endParaRPr lang="en-US"/>
          </a:p>
        </p:txBody>
      </p:sp>
    </p:spTree>
    <p:extLst>
      <p:ext uri="{BB962C8B-B14F-4D97-AF65-F5344CB8AC3E}">
        <p14:creationId xmlns:p14="http://schemas.microsoft.com/office/powerpoint/2010/main" val="3581222878"/>
      </p:ext>
    </p:extLst>
  </p:cSld>
  <p:clrMapOvr>
    <a:masterClrMapping/>
  </p:clrMapOvr>
  <p:transition spd="med">
    <p:randomBar dir="vert"/>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0EFA73A-0C54-3B41-BE92-C6866499EDAE}" type="slidenum">
              <a:rPr lang="en-US"/>
              <a:pPr>
                <a:defRPr/>
              </a:pPr>
              <a:t>‹#›</a:t>
            </a:fld>
            <a:endParaRPr lang="en-US"/>
          </a:p>
        </p:txBody>
      </p:sp>
    </p:spTree>
    <p:extLst>
      <p:ext uri="{BB962C8B-B14F-4D97-AF65-F5344CB8AC3E}">
        <p14:creationId xmlns:p14="http://schemas.microsoft.com/office/powerpoint/2010/main" val="466558289"/>
      </p:ext>
    </p:extLst>
  </p:cSld>
  <p:clrMapOvr>
    <a:masterClrMapping/>
  </p:clrMapOvr>
  <p:transition spd="med">
    <p:randomBar dir="vert"/>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7A65F41-E8FE-6441-AE81-6FC7CECDAB5A}" type="slidenum">
              <a:rPr lang="en-US"/>
              <a:pPr>
                <a:defRPr/>
              </a:pPr>
              <a:t>‹#›</a:t>
            </a:fld>
            <a:endParaRPr lang="en-US"/>
          </a:p>
        </p:txBody>
      </p:sp>
    </p:spTree>
    <p:extLst>
      <p:ext uri="{BB962C8B-B14F-4D97-AF65-F5344CB8AC3E}">
        <p14:creationId xmlns:p14="http://schemas.microsoft.com/office/powerpoint/2010/main" val="384140791"/>
      </p:ext>
    </p:extLst>
  </p:cSld>
  <p:clrMapOvr>
    <a:masterClrMapping/>
  </p:clrMapOvr>
  <p:transition spd="med">
    <p:randomBar dir="vert"/>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39550086"/>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AF95528-4EFC-EC41-BBBF-574B868B074A}" type="slidenum">
              <a:rPr lang="en-US"/>
              <a:pPr>
                <a:defRPr/>
              </a:pPr>
              <a:t>‹#›</a:t>
            </a:fld>
            <a:endParaRPr lang="en-US"/>
          </a:p>
        </p:txBody>
      </p:sp>
    </p:spTree>
    <p:extLst>
      <p:ext uri="{BB962C8B-B14F-4D97-AF65-F5344CB8AC3E}">
        <p14:creationId xmlns:p14="http://schemas.microsoft.com/office/powerpoint/2010/main" val="372914222"/>
      </p:ext>
    </p:extLst>
  </p:cSld>
  <p:clrMapOvr>
    <a:masterClrMapping/>
  </p:clrMapOvr>
  <p:transition spd="med">
    <p:randomBar dir="vert"/>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03F9A86-C789-8C4B-ADF9-1948F1A92A33}" type="slidenum">
              <a:rPr lang="en-US"/>
              <a:pPr>
                <a:defRPr/>
              </a:pPr>
              <a:t>‹#›</a:t>
            </a:fld>
            <a:endParaRPr lang="en-US"/>
          </a:p>
        </p:txBody>
      </p:sp>
    </p:spTree>
    <p:extLst>
      <p:ext uri="{BB962C8B-B14F-4D97-AF65-F5344CB8AC3E}">
        <p14:creationId xmlns:p14="http://schemas.microsoft.com/office/powerpoint/2010/main" val="2359366907"/>
      </p:ext>
    </p:extLst>
  </p:cSld>
  <p:clrMapOvr>
    <a:masterClrMapping/>
  </p:clrMapOvr>
  <p:transition spd="med">
    <p:randomBar dir="vert"/>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66718BB9-7B56-4842-BA87-948D9B94374B}" type="slidenum">
              <a:rPr lang="en-US"/>
              <a:pPr>
                <a:defRPr/>
              </a:pPr>
              <a:t>‹#›</a:t>
            </a:fld>
            <a:endParaRPr lang="en-US"/>
          </a:p>
        </p:txBody>
      </p:sp>
    </p:spTree>
    <p:extLst>
      <p:ext uri="{BB962C8B-B14F-4D97-AF65-F5344CB8AC3E}">
        <p14:creationId xmlns:p14="http://schemas.microsoft.com/office/powerpoint/2010/main" val="1042288697"/>
      </p:ext>
    </p:extLst>
  </p:cSld>
  <p:clrMapOvr>
    <a:masterClrMapping/>
  </p:clrMapOvr>
  <p:transition spd="med">
    <p:randomBar dir="vert"/>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C2A52-1D35-E841-8E9A-2635F092E8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355930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F8D5B4-8AAE-B840-A0BE-7AEABB2E778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288686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4EED74-9928-5E4F-8D17-2395A6EEBA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852083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2DE44-99C8-184A-A2E7-E35998D89B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297889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5BF9E6E-61D8-EC43-9DCA-0F453FC7A1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649615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791165B-0DDB-A147-A773-7841E0E0C3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748927"/>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491582-09F1-9B4D-8B4C-C8FD635C8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468284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34958573"/>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A1531C-8974-DB49-8565-1901022DA1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880547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3D7FCD-5EE3-FE4B-ABE9-08A867CBC8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276978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CE8913-DB93-DB4E-98A9-88BE59D2BB2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52355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A9A186-60FD-094D-A5A0-77429742A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930823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DCBBBB0-CAAC-7948-8424-8060094705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937255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E1A10FF8-4AAF-1B4A-BBED-2A80134A7D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6105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1799954560"/>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2241965810"/>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3358345714"/>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2131292305"/>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3648709"/>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2328343355"/>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1169050919"/>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3587410005"/>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846118663"/>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2093654382"/>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2393935961"/>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3750128055"/>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327059885"/>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017017670"/>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291061055"/>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3096441"/>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52936190"/>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996827826"/>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022203578"/>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4192344988"/>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626091303"/>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322742084"/>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935019994"/>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137914038"/>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1812581742"/>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FF3937C2-4C1F-394D-8DD8-673F81D850A8}" type="slidenum">
              <a:rPr lang="en-US"/>
              <a:pPr>
                <a:defRPr/>
              </a:pPr>
              <a:t>‹#›</a:t>
            </a:fld>
            <a:endParaRPr lang="en-US"/>
          </a:p>
        </p:txBody>
      </p:sp>
    </p:spTree>
    <p:extLst>
      <p:ext uri="{BB962C8B-B14F-4D97-AF65-F5344CB8AC3E}">
        <p14:creationId xmlns:p14="http://schemas.microsoft.com/office/powerpoint/2010/main" val="4294617977"/>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7903980"/>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B87AEAF-063C-6F4C-82AD-87D58630C74F}" type="slidenum">
              <a:rPr lang="en-US"/>
              <a:pPr>
                <a:defRPr/>
              </a:pPr>
              <a:t>‹#›</a:t>
            </a:fld>
            <a:endParaRPr lang="en-US"/>
          </a:p>
        </p:txBody>
      </p:sp>
    </p:spTree>
    <p:extLst>
      <p:ext uri="{BB962C8B-B14F-4D97-AF65-F5344CB8AC3E}">
        <p14:creationId xmlns:p14="http://schemas.microsoft.com/office/powerpoint/2010/main" val="6663327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D7A1356-6872-9642-8AFB-09203EE7B424}" type="slidenum">
              <a:rPr lang="en-US"/>
              <a:pPr>
                <a:defRPr/>
              </a:pPr>
              <a:t>‹#›</a:t>
            </a:fld>
            <a:endParaRPr lang="en-US"/>
          </a:p>
        </p:txBody>
      </p:sp>
    </p:spTree>
    <p:extLst>
      <p:ext uri="{BB962C8B-B14F-4D97-AF65-F5344CB8AC3E}">
        <p14:creationId xmlns:p14="http://schemas.microsoft.com/office/powerpoint/2010/main" val="36142051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94AE1DC-7E46-A640-90E6-C6B11B548EEE}" type="slidenum">
              <a:rPr lang="en-US"/>
              <a:pPr>
                <a:defRPr/>
              </a:pPr>
              <a:t>‹#›</a:t>
            </a:fld>
            <a:endParaRPr lang="en-US"/>
          </a:p>
        </p:txBody>
      </p:sp>
    </p:spTree>
    <p:extLst>
      <p:ext uri="{BB962C8B-B14F-4D97-AF65-F5344CB8AC3E}">
        <p14:creationId xmlns:p14="http://schemas.microsoft.com/office/powerpoint/2010/main" val="274359706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4219F53-DF26-D94F-AE8A-195ACFD92D08}" type="slidenum">
              <a:rPr lang="en-US"/>
              <a:pPr>
                <a:defRPr/>
              </a:pPr>
              <a:t>‹#›</a:t>
            </a:fld>
            <a:endParaRPr lang="en-US"/>
          </a:p>
        </p:txBody>
      </p:sp>
    </p:spTree>
    <p:extLst>
      <p:ext uri="{BB962C8B-B14F-4D97-AF65-F5344CB8AC3E}">
        <p14:creationId xmlns:p14="http://schemas.microsoft.com/office/powerpoint/2010/main" val="43572281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7A426824-74F9-9847-8BB0-E0A54E1BEBBE}" type="slidenum">
              <a:rPr lang="en-US"/>
              <a:pPr>
                <a:defRPr/>
              </a:pPr>
              <a:t>‹#›</a:t>
            </a:fld>
            <a:endParaRPr lang="en-US"/>
          </a:p>
        </p:txBody>
      </p:sp>
    </p:spTree>
    <p:extLst>
      <p:ext uri="{BB962C8B-B14F-4D97-AF65-F5344CB8AC3E}">
        <p14:creationId xmlns:p14="http://schemas.microsoft.com/office/powerpoint/2010/main" val="43235715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E14663F-D19B-2947-BBA4-BA64BB940B9B}" type="slidenum">
              <a:rPr lang="en-US"/>
              <a:pPr>
                <a:defRPr/>
              </a:pPr>
              <a:t>‹#›</a:t>
            </a:fld>
            <a:endParaRPr lang="en-US"/>
          </a:p>
        </p:txBody>
      </p:sp>
    </p:spTree>
    <p:extLst>
      <p:ext uri="{BB962C8B-B14F-4D97-AF65-F5344CB8AC3E}">
        <p14:creationId xmlns:p14="http://schemas.microsoft.com/office/powerpoint/2010/main" val="363824656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AC4ADBD-A693-4E44-A3C5-0497ABD5FD23}" type="slidenum">
              <a:rPr lang="en-US"/>
              <a:pPr>
                <a:defRPr/>
              </a:pPr>
              <a:t>‹#›</a:t>
            </a:fld>
            <a:endParaRPr lang="en-US"/>
          </a:p>
        </p:txBody>
      </p:sp>
    </p:spTree>
    <p:extLst>
      <p:ext uri="{BB962C8B-B14F-4D97-AF65-F5344CB8AC3E}">
        <p14:creationId xmlns:p14="http://schemas.microsoft.com/office/powerpoint/2010/main" val="203255021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C770A7A-005F-0744-880B-888534749407}" type="slidenum">
              <a:rPr lang="en-US"/>
              <a:pPr>
                <a:defRPr/>
              </a:pPr>
              <a:t>‹#›</a:t>
            </a:fld>
            <a:endParaRPr lang="en-US"/>
          </a:p>
        </p:txBody>
      </p:sp>
    </p:spTree>
    <p:extLst>
      <p:ext uri="{BB962C8B-B14F-4D97-AF65-F5344CB8AC3E}">
        <p14:creationId xmlns:p14="http://schemas.microsoft.com/office/powerpoint/2010/main" val="298754460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10C94C7-2BDC-7042-B6CD-828FB1A90C49}" type="slidenum">
              <a:rPr lang="en-US"/>
              <a:pPr>
                <a:defRPr/>
              </a:pPr>
              <a:t>‹#›</a:t>
            </a:fld>
            <a:endParaRPr lang="en-US"/>
          </a:p>
        </p:txBody>
      </p:sp>
    </p:spTree>
    <p:extLst>
      <p:ext uri="{BB962C8B-B14F-4D97-AF65-F5344CB8AC3E}">
        <p14:creationId xmlns:p14="http://schemas.microsoft.com/office/powerpoint/2010/main" val="67423725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DF7986-6304-0B41-ADAC-64C3F74215DF}" type="slidenum">
              <a:rPr lang="en-US"/>
              <a:pPr>
                <a:defRPr/>
              </a:pPr>
              <a:t>‹#›</a:t>
            </a:fld>
            <a:endParaRPr lang="en-US"/>
          </a:p>
        </p:txBody>
      </p:sp>
    </p:spTree>
    <p:extLst>
      <p:ext uri="{BB962C8B-B14F-4D97-AF65-F5344CB8AC3E}">
        <p14:creationId xmlns:p14="http://schemas.microsoft.com/office/powerpoint/2010/main" val="174914608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1692074"/>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7D6074-A244-5943-AA0D-F029C35BA0E1}" type="slidenum">
              <a:rPr lang="en-US"/>
              <a:pPr>
                <a:defRPr/>
              </a:pPr>
              <a:t>‹#›</a:t>
            </a:fld>
            <a:endParaRPr lang="en-US"/>
          </a:p>
        </p:txBody>
      </p:sp>
    </p:spTree>
    <p:extLst>
      <p:ext uri="{BB962C8B-B14F-4D97-AF65-F5344CB8AC3E}">
        <p14:creationId xmlns:p14="http://schemas.microsoft.com/office/powerpoint/2010/main" val="4137640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019DD537-CCAA-E948-A588-D9A67026571A}" type="slidenum">
              <a:rPr lang="en-US"/>
              <a:pPr>
                <a:defRPr/>
              </a:pPr>
              <a:t>‹#›</a:t>
            </a:fld>
            <a:endParaRPr lang="en-US"/>
          </a:p>
        </p:txBody>
      </p:sp>
    </p:spTree>
    <p:extLst>
      <p:ext uri="{BB962C8B-B14F-4D97-AF65-F5344CB8AC3E}">
        <p14:creationId xmlns:p14="http://schemas.microsoft.com/office/powerpoint/2010/main" val="223163181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3F6411C-37A0-DD40-9009-FA7264CB0043}" type="slidenum">
              <a:rPr lang="en-US"/>
              <a:pPr>
                <a:defRPr/>
              </a:pPr>
              <a:t>‹#›</a:t>
            </a:fld>
            <a:endParaRPr lang="en-US"/>
          </a:p>
        </p:txBody>
      </p:sp>
    </p:spTree>
    <p:extLst>
      <p:ext uri="{BB962C8B-B14F-4D97-AF65-F5344CB8AC3E}">
        <p14:creationId xmlns:p14="http://schemas.microsoft.com/office/powerpoint/2010/main" val="364640869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00A0ABC-9E73-D547-AE3F-61BC3D80E1B7}"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92790906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A8634EB-E771-C44D-8D8E-D411FEA9C1CB}"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281251403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A619F21-161E-0A40-8DD6-3433BE79C593}"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27356367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FE951D32-CB3C-A247-9461-D591B9760DDD}"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274218522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45585DE5-F199-8148-A402-1B8B9CB391C5}"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177788646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990B9EE-CCCB-2745-8748-B685FA1BEA1E}"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12500870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C939C656-4CFB-6E4D-B7D2-17F1DE5F58B6}"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23250760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E9069940-D878-AD41-A295-E8612CD8E478}" type="slidenum">
              <a:rPr lang="en-US"/>
              <a:pPr>
                <a:defRPr/>
              </a:pPr>
              <a:t>‹#›</a:t>
            </a:fld>
            <a:endParaRPr lang="en-US"/>
          </a:p>
        </p:txBody>
      </p:sp>
    </p:spTree>
    <p:extLst>
      <p:ext uri="{BB962C8B-B14F-4D97-AF65-F5344CB8AC3E}">
        <p14:creationId xmlns:p14="http://schemas.microsoft.com/office/powerpoint/2010/main" val="24638991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8945796"/>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0867A67-B534-574B-8EDB-6AE2287D3CA6}"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92647661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9FB7A27-B158-8A49-A7C2-2B301E4AFC7D}"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83092409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C9B03543-2278-114B-BC5F-FB0020361261}"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49028778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E684303-1680-E94A-BC56-4F2FC8B4EA1A}"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67160990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5212622"/>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1279175"/>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1155866"/>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7797514"/>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5313569"/>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8268906"/>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8624919"/>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6314112"/>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6692824"/>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253E4DB-22A1-1E4D-A36E-DA88F0EBD63F}" type="slidenum">
              <a:rPr lang="en-US"/>
              <a:pPr>
                <a:defRPr/>
              </a:pPr>
              <a:t>‹#›</a:t>
            </a:fld>
            <a:endParaRPr lang="en-US"/>
          </a:p>
        </p:txBody>
      </p:sp>
    </p:spTree>
    <p:extLst>
      <p:ext uri="{BB962C8B-B14F-4D97-AF65-F5344CB8AC3E}">
        <p14:creationId xmlns:p14="http://schemas.microsoft.com/office/powerpoint/2010/main" val="12887635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70855"/>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7B19EAEF-2DB3-214D-BDA3-4D3D165D0046}"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93464967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8BC8B4-7BC6-6749-8D38-E2F7FBBD44F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9759965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7ADD16D6-C781-C446-B66A-C6CE354D954F}"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45647495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4FDB865D-CE04-904D-AF69-8AD0EB651E05}"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576623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2AB1B7CC-2D6D-AA4D-AF4F-162199A96174}"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17343069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BF48189-E951-534F-8C9A-398B00DACE1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36824088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AC0DC5CC-AC0A-7C4C-830D-B35EE146756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71922937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487113-FEC7-0942-A2DD-2AEB0D7979C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62250218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7EC9041-BC82-EB4A-A213-5FD24936B5F8}"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3580141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D2CB4AD-FA8D-FF4B-A723-48D1CFD15F34}" type="slidenum">
              <a:rPr lang="en-US"/>
              <a:pPr>
                <a:defRPr/>
              </a:pPr>
              <a:t>‹#›</a:t>
            </a:fld>
            <a:endParaRPr lang="en-US"/>
          </a:p>
        </p:txBody>
      </p:sp>
    </p:spTree>
    <p:extLst>
      <p:ext uri="{BB962C8B-B14F-4D97-AF65-F5344CB8AC3E}">
        <p14:creationId xmlns:p14="http://schemas.microsoft.com/office/powerpoint/2010/main" val="421776507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00990AE-90BE-084F-B441-35A344B754B9}"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98599231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FDF0633-41AC-5046-98BD-7D0F4A2EC1B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28695887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EB792A3D-3BFB-B947-91E5-3286B390EBE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36323769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97489846"/>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36042901"/>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54118096"/>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76295321"/>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79892185"/>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624968622"/>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78620420"/>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A481EBC-6AE2-2346-9D2B-B95C85741505}" type="slidenum">
              <a:rPr lang="en-US"/>
              <a:pPr>
                <a:defRPr/>
              </a:pPr>
              <a:t>‹#›</a:t>
            </a:fld>
            <a:endParaRPr lang="en-US"/>
          </a:p>
        </p:txBody>
      </p:sp>
    </p:spTree>
    <p:extLst>
      <p:ext uri="{BB962C8B-B14F-4D97-AF65-F5344CB8AC3E}">
        <p14:creationId xmlns:p14="http://schemas.microsoft.com/office/powerpoint/2010/main" val="201177052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67160857"/>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77988113"/>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276528190"/>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0334644"/>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04478368"/>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28040887"/>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92395845"/>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71280791"/>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46227660"/>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91009959"/>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37E2E4F8-A4DC-7C4D-B995-F4645FB8DE9C}" type="slidenum">
              <a:rPr lang="en-US"/>
              <a:pPr>
                <a:defRPr/>
              </a:pPr>
              <a:t>‹#›</a:t>
            </a:fld>
            <a:endParaRPr lang="en-US"/>
          </a:p>
        </p:txBody>
      </p:sp>
    </p:spTree>
    <p:extLst>
      <p:ext uri="{BB962C8B-B14F-4D97-AF65-F5344CB8AC3E}">
        <p14:creationId xmlns:p14="http://schemas.microsoft.com/office/powerpoint/2010/main" val="387438504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795892863"/>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68435580"/>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46011542"/>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003201590"/>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702582974"/>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010503564"/>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895886126"/>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744624276"/>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789820225"/>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543178713"/>
      </p:ext>
    </p:extLst>
  </p:cSld>
  <p:clrMapOvr>
    <a:masterClrMapping/>
  </p:clrMapOvr>
  <p:transition/>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0.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2.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5.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3.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4.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image" Target="../media/image6.jpeg"/><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15.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16.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9.xml"/><Relationship Id="rId13" Type="http://schemas.openxmlformats.org/officeDocument/2006/relationships/slideLayout" Target="../slideLayouts/slideLayout184.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slideLayout" Target="../slideLayouts/slideLayout183.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2.xml"/><Relationship Id="rId13" Type="http://schemas.openxmlformats.org/officeDocument/2006/relationships/theme" Target="../theme/theme18.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slideLayout" Target="../slideLayouts/slideLayout196.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4.xml"/><Relationship Id="rId13" Type="http://schemas.openxmlformats.org/officeDocument/2006/relationships/slideLayout" Target="../slideLayouts/slideLayout209.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slideLayout" Target="../slideLayouts/slideLayout208.xml"/><Relationship Id="rId17" Type="http://schemas.openxmlformats.org/officeDocument/2006/relationships/image" Target="../media/image4.png"/><Relationship Id="rId2" Type="http://schemas.openxmlformats.org/officeDocument/2006/relationships/slideLayout" Target="../slideLayouts/slideLayout198.xml"/><Relationship Id="rId16" Type="http://schemas.openxmlformats.org/officeDocument/2006/relationships/image" Target="../media/image3.png"/><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5" Type="http://schemas.openxmlformats.org/officeDocument/2006/relationships/image" Target="../media/image2.png"/><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13" Type="http://schemas.openxmlformats.org/officeDocument/2006/relationships/image" Target="../media/image2.png"/><Relationship Id="rId3" Type="http://schemas.openxmlformats.org/officeDocument/2006/relationships/slideLayout" Target="../slideLayouts/slideLayout4.xml"/><Relationship Id="rId7" Type="http://schemas.openxmlformats.org/officeDocument/2006/relationships/slideLayout" Target="../slideLayouts/slideLayout8.xml"/><Relationship Id="rId12" Type="http://schemas.openxmlformats.org/officeDocument/2006/relationships/theme" Target="../theme/theme2.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5" Type="http://schemas.openxmlformats.org/officeDocument/2006/relationships/slideLayout" Target="../slideLayouts/slideLayout6.xml"/><Relationship Id="rId15" Type="http://schemas.openxmlformats.org/officeDocument/2006/relationships/image" Target="../media/image4.png"/><Relationship Id="rId10" Type="http://schemas.openxmlformats.org/officeDocument/2006/relationships/slideLayout" Target="../slideLayouts/slideLayout11.xml"/><Relationship Id="rId4" Type="http://schemas.openxmlformats.org/officeDocument/2006/relationships/slideLayout" Target="../slideLayouts/slideLayout5.xml"/><Relationship Id="rId9" Type="http://schemas.openxmlformats.org/officeDocument/2006/relationships/slideLayout" Target="../slideLayouts/slideLayout10.xml"/><Relationship Id="rId14"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slideLayout" Target="../slideLayouts/slideLayout222.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0.xml"/><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21.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slideLayout" Target="../slideLayouts/slideLayout246.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5" Type="http://schemas.openxmlformats.org/officeDocument/2006/relationships/theme" Target="../theme/theme22.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 Id="rId14" Type="http://schemas.openxmlformats.org/officeDocument/2006/relationships/slideLayout" Target="../slideLayouts/slideLayout24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23.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25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5.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8.xml"/><Relationship Id="rId13" Type="http://schemas.openxmlformats.org/officeDocument/2006/relationships/theme" Target="../theme/theme26.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slideLayout" Target="../slideLayouts/slideLayout282.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0.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theme" Target="../theme/theme27.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28.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slideLayout" Target="../slideLayouts/slideLayout317.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slideLayout" Target="../slideLayouts/slideLayout316.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image" Target="../media/image2.png"/><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0.xml"/><Relationship Id="rId2" Type="http://schemas.openxmlformats.org/officeDocument/2006/relationships/slideLayout" Target="../slideLayouts/slideLayout319.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5" Type="http://schemas.openxmlformats.org/officeDocument/2006/relationships/image" Target="../media/image4.png"/><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 Id="rId14" Type="http://schemas.openxmlformats.org/officeDocument/2006/relationships/image" Target="../media/image3.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theme" Target="../theme/theme31.xm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slideLayout" Target="../slideLayouts/slideLayout340.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8.xml"/><Relationship Id="rId13" Type="http://schemas.openxmlformats.org/officeDocument/2006/relationships/image" Target="../media/image2.png"/><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32.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5" Type="http://schemas.openxmlformats.org/officeDocument/2006/relationships/image" Target="../media/image4.png"/><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 Id="rId14" Type="http://schemas.openxmlformats.org/officeDocument/2006/relationships/image" Target="../media/image3.png"/></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9.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theme" Target="../theme/theme33.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0.xml"/><Relationship Id="rId13" Type="http://schemas.openxmlformats.org/officeDocument/2006/relationships/image" Target="../media/image2.png"/><Relationship Id="rId3" Type="http://schemas.openxmlformats.org/officeDocument/2006/relationships/slideLayout" Target="../slideLayouts/slideLayout365.xml"/><Relationship Id="rId7" Type="http://schemas.openxmlformats.org/officeDocument/2006/relationships/slideLayout" Target="../slideLayouts/slideLayout369.xml"/><Relationship Id="rId12" Type="http://schemas.openxmlformats.org/officeDocument/2006/relationships/theme" Target="../theme/theme34.xml"/><Relationship Id="rId2" Type="http://schemas.openxmlformats.org/officeDocument/2006/relationships/slideLayout" Target="../slideLayouts/slideLayout364.xml"/><Relationship Id="rId1" Type="http://schemas.openxmlformats.org/officeDocument/2006/relationships/slideLayout" Target="../slideLayouts/slideLayout363.xml"/><Relationship Id="rId6" Type="http://schemas.openxmlformats.org/officeDocument/2006/relationships/slideLayout" Target="../slideLayouts/slideLayout368.xml"/><Relationship Id="rId11" Type="http://schemas.openxmlformats.org/officeDocument/2006/relationships/slideLayout" Target="../slideLayouts/slideLayout373.xml"/><Relationship Id="rId5" Type="http://schemas.openxmlformats.org/officeDocument/2006/relationships/slideLayout" Target="../slideLayouts/slideLayout367.xml"/><Relationship Id="rId15" Type="http://schemas.openxmlformats.org/officeDocument/2006/relationships/image" Target="../media/image4.png"/><Relationship Id="rId10" Type="http://schemas.openxmlformats.org/officeDocument/2006/relationships/slideLayout" Target="../slideLayouts/slideLayout372.xml"/><Relationship Id="rId4" Type="http://schemas.openxmlformats.org/officeDocument/2006/relationships/slideLayout" Target="../slideLayouts/slideLayout366.xml"/><Relationship Id="rId9" Type="http://schemas.openxmlformats.org/officeDocument/2006/relationships/slideLayout" Target="../slideLayouts/slideLayout371.xml"/><Relationship Id="rId14" Type="http://schemas.openxmlformats.org/officeDocument/2006/relationships/image" Target="../media/image3.png"/></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1.xml"/><Relationship Id="rId3" Type="http://schemas.openxmlformats.org/officeDocument/2006/relationships/slideLayout" Target="../slideLayouts/slideLayout376.xml"/><Relationship Id="rId7" Type="http://schemas.openxmlformats.org/officeDocument/2006/relationships/slideLayout" Target="../slideLayouts/slideLayout380.xml"/><Relationship Id="rId12" Type="http://schemas.openxmlformats.org/officeDocument/2006/relationships/theme" Target="../theme/theme35.xml"/><Relationship Id="rId2" Type="http://schemas.openxmlformats.org/officeDocument/2006/relationships/slideLayout" Target="../slideLayouts/slideLayout375.xml"/><Relationship Id="rId1" Type="http://schemas.openxmlformats.org/officeDocument/2006/relationships/slideLayout" Target="../slideLayouts/slideLayout374.xml"/><Relationship Id="rId6" Type="http://schemas.openxmlformats.org/officeDocument/2006/relationships/slideLayout" Target="../slideLayouts/slideLayout379.xml"/><Relationship Id="rId11" Type="http://schemas.openxmlformats.org/officeDocument/2006/relationships/slideLayout" Target="../slideLayouts/slideLayout384.xml"/><Relationship Id="rId5" Type="http://schemas.openxmlformats.org/officeDocument/2006/relationships/slideLayout" Target="../slideLayouts/slideLayout378.xml"/><Relationship Id="rId10" Type="http://schemas.openxmlformats.org/officeDocument/2006/relationships/slideLayout" Target="../slideLayouts/slideLayout383.xml"/><Relationship Id="rId4" Type="http://schemas.openxmlformats.org/officeDocument/2006/relationships/slideLayout" Target="../slideLayouts/slideLayout377.xml"/><Relationship Id="rId9" Type="http://schemas.openxmlformats.org/officeDocument/2006/relationships/slideLayout" Target="../slideLayouts/slideLayout38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image" Target="../media/image7.jpeg"/><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theme" Target="../theme/theme36.xml"/><Relationship Id="rId2" Type="http://schemas.openxmlformats.org/officeDocument/2006/relationships/slideLayout" Target="../slideLayouts/slideLayout386.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3.xml"/><Relationship Id="rId3" Type="http://schemas.openxmlformats.org/officeDocument/2006/relationships/slideLayout" Target="../slideLayouts/slideLayout398.xml"/><Relationship Id="rId7" Type="http://schemas.openxmlformats.org/officeDocument/2006/relationships/slideLayout" Target="../slideLayouts/slideLayout402.xml"/><Relationship Id="rId12" Type="http://schemas.openxmlformats.org/officeDocument/2006/relationships/theme" Target="../theme/theme37.xml"/><Relationship Id="rId2" Type="http://schemas.openxmlformats.org/officeDocument/2006/relationships/slideLayout" Target="../slideLayouts/slideLayout397.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5" Type="http://schemas.openxmlformats.org/officeDocument/2006/relationships/slideLayout" Target="../slideLayouts/slideLayout400.xml"/><Relationship Id="rId10" Type="http://schemas.openxmlformats.org/officeDocument/2006/relationships/slideLayout" Target="../slideLayouts/slideLayout405.xml"/><Relationship Id="rId4" Type="http://schemas.openxmlformats.org/officeDocument/2006/relationships/slideLayout" Target="../slideLayouts/slideLayout399.xml"/><Relationship Id="rId9" Type="http://schemas.openxmlformats.org/officeDocument/2006/relationships/slideLayout" Target="../slideLayouts/slideLayout404.xml"/></Relationships>
</file>

<file path=ppt/slideMasters/_rels/slideMaster3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theme" Target="../theme/theme38.xml"/><Relationship Id="rId1" Type="http://schemas.openxmlformats.org/officeDocument/2006/relationships/slideLayout" Target="../slideLayouts/slideLayout40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5.xml"/><Relationship Id="rId13" Type="http://schemas.openxmlformats.org/officeDocument/2006/relationships/theme" Target="../theme/theme39.xml"/><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slideLayout" Target="../slideLayouts/slideLayout419.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image" Target="../media/image5.jpeg"/><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27.xml"/><Relationship Id="rId13" Type="http://schemas.openxmlformats.org/officeDocument/2006/relationships/theme" Target="../theme/theme40.xml"/><Relationship Id="rId3" Type="http://schemas.openxmlformats.org/officeDocument/2006/relationships/slideLayout" Target="../slideLayouts/slideLayout422.xml"/><Relationship Id="rId7" Type="http://schemas.openxmlformats.org/officeDocument/2006/relationships/slideLayout" Target="../slideLayouts/slideLayout426.xml"/><Relationship Id="rId12" Type="http://schemas.openxmlformats.org/officeDocument/2006/relationships/slideLayout" Target="../slideLayouts/slideLayout431.xml"/><Relationship Id="rId2" Type="http://schemas.openxmlformats.org/officeDocument/2006/relationships/slideLayout" Target="../slideLayouts/slideLayout421.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slideLayout" Target="../slideLayouts/slideLayout430.xml"/><Relationship Id="rId5" Type="http://schemas.openxmlformats.org/officeDocument/2006/relationships/slideLayout" Target="../slideLayouts/slideLayout424.xml"/><Relationship Id="rId10" Type="http://schemas.openxmlformats.org/officeDocument/2006/relationships/slideLayout" Target="../slideLayouts/slideLayout429.xml"/><Relationship Id="rId4" Type="http://schemas.openxmlformats.org/officeDocument/2006/relationships/slideLayout" Target="../slideLayouts/slideLayout423.xml"/><Relationship Id="rId9" Type="http://schemas.openxmlformats.org/officeDocument/2006/relationships/slideLayout" Target="../slideLayouts/slideLayout428.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39.xml"/><Relationship Id="rId3" Type="http://schemas.openxmlformats.org/officeDocument/2006/relationships/slideLayout" Target="../slideLayouts/slideLayout434.xml"/><Relationship Id="rId7" Type="http://schemas.openxmlformats.org/officeDocument/2006/relationships/slideLayout" Target="../slideLayouts/slideLayout438.xml"/><Relationship Id="rId12" Type="http://schemas.openxmlformats.org/officeDocument/2006/relationships/theme" Target="../theme/theme41.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5" Type="http://schemas.openxmlformats.org/officeDocument/2006/relationships/slideLayout" Target="../slideLayouts/slideLayout436.xml"/><Relationship Id="rId10" Type="http://schemas.openxmlformats.org/officeDocument/2006/relationships/slideLayout" Target="../slideLayouts/slideLayout441.xml"/><Relationship Id="rId4" Type="http://schemas.openxmlformats.org/officeDocument/2006/relationships/slideLayout" Target="../slideLayouts/slideLayout435.xml"/><Relationship Id="rId9" Type="http://schemas.openxmlformats.org/officeDocument/2006/relationships/slideLayout" Target="../slideLayouts/slideLayout440.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0.xml"/><Relationship Id="rId13" Type="http://schemas.openxmlformats.org/officeDocument/2006/relationships/slideLayout" Target="../slideLayouts/slideLayout455.xml"/><Relationship Id="rId3" Type="http://schemas.openxmlformats.org/officeDocument/2006/relationships/slideLayout" Target="../slideLayouts/slideLayout445.xml"/><Relationship Id="rId7" Type="http://schemas.openxmlformats.org/officeDocument/2006/relationships/slideLayout" Target="../slideLayouts/slideLayout449.xml"/><Relationship Id="rId12" Type="http://schemas.openxmlformats.org/officeDocument/2006/relationships/slideLayout" Target="../slideLayouts/slideLayout454.xml"/><Relationship Id="rId2" Type="http://schemas.openxmlformats.org/officeDocument/2006/relationships/slideLayout" Target="../slideLayouts/slideLayout444.xml"/><Relationship Id="rId1" Type="http://schemas.openxmlformats.org/officeDocument/2006/relationships/slideLayout" Target="../slideLayouts/slideLayout443.xml"/><Relationship Id="rId6" Type="http://schemas.openxmlformats.org/officeDocument/2006/relationships/slideLayout" Target="../slideLayouts/slideLayout448.xml"/><Relationship Id="rId11" Type="http://schemas.openxmlformats.org/officeDocument/2006/relationships/slideLayout" Target="../slideLayouts/slideLayout453.xml"/><Relationship Id="rId5" Type="http://schemas.openxmlformats.org/officeDocument/2006/relationships/slideLayout" Target="../slideLayouts/slideLayout447.xml"/><Relationship Id="rId10" Type="http://schemas.openxmlformats.org/officeDocument/2006/relationships/slideLayout" Target="../slideLayouts/slideLayout452.xml"/><Relationship Id="rId4" Type="http://schemas.openxmlformats.org/officeDocument/2006/relationships/slideLayout" Target="../slideLayouts/slideLayout446.xml"/><Relationship Id="rId9" Type="http://schemas.openxmlformats.org/officeDocument/2006/relationships/slideLayout" Target="../slideLayouts/slideLayout451.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3.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3.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4.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44.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478.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479.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slideLayout" Target="../slideLayouts/slideLayout492.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slideLayout" Target="../slideLayouts/slideLayout491.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00.xml"/><Relationship Id="rId13" Type="http://schemas.openxmlformats.org/officeDocument/2006/relationships/image" Target="../media/image6.jpeg"/><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8.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5.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slideLayout" Target="../slideLayouts/slideLayout60.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theme" Target="../theme/theme7.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2" Type="http://schemas.openxmlformats.org/officeDocument/2006/relationships/slideLayout" Target="../slideLayouts/slideLayout62.xml"/><Relationship Id="rId16" Type="http://schemas.openxmlformats.org/officeDocument/2006/relationships/image" Target="../media/image4.png"/><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5" Type="http://schemas.openxmlformats.org/officeDocument/2006/relationships/image" Target="../media/image3.png"/><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image" Target="../media/image2.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8.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9.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563920891"/>
      </p:ext>
    </p:extLst>
  </p:cSld>
  <p:clrMap bg1="lt1" tx1="dk1" bg2="lt2" tx2="dk2" accent1="accent1" accent2="accent2" accent3="accent3" accent4="accent4" accent5="accent5" accent6="accent6" hlink="hlink" folHlink="folHlink"/>
  <p:sldLayoutIdLst>
    <p:sldLayoutId id="2147483661" r:id="rId1"/>
  </p:sldLayoutIdLst>
  <p:transition/>
  <p:hf sldNum="0" hdr="0" ftr="0" dt="0"/>
  <p:txStyles>
    <p:titleStyle>
      <a:lvl1pPr algn="ctr" rtl="0" eaLnBrk="0" fontAlgn="base" hangingPunct="0">
        <a:spcBef>
          <a:spcPct val="0"/>
        </a:spcBef>
        <a:spcAft>
          <a:spcPct val="0"/>
        </a:spcAft>
        <a:defRPr sz="4400" b="1">
          <a:solidFill>
            <a:schemeClr val="tx1"/>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pitchFamily="-111"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Arial" pitchFamily="-111" charset="0"/>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Arial" pitchFamily="-111" charset="0"/>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Arial" pitchFamily="-111" charset="0"/>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Arial" pitchFamily="-111"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defTabSz="914400" fontAlgn="base">
              <a:spcBef>
                <a:spcPct val="0"/>
              </a:spcBef>
              <a:spcAft>
                <a:spcPct val="0"/>
              </a:spcAft>
              <a:defRPr/>
            </a:pPr>
            <a:fld id="{FB3283C1-A511-AD47-99AB-A12F7AAE778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16747795"/>
      </p:ext>
    </p:extLst>
  </p:cSld>
  <p:clrMap bg1="lt1" tx1="dk1" bg2="lt2" tx2="dk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Lst>
  <p:transition/>
  <p:txStyles>
    <p:titleStyle>
      <a:lvl1pPr algn="ctr" rtl="0" eaLnBrk="0" fontAlgn="base" hangingPunct="0">
        <a:spcBef>
          <a:spcPct val="0"/>
        </a:spcBef>
        <a:spcAft>
          <a:spcPct val="0"/>
        </a:spcAft>
        <a:defRPr sz="4400" b="1">
          <a:solidFill>
            <a:schemeClr val="tx1"/>
          </a:solidFill>
          <a:latin typeface="+mj-lt"/>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36368098"/>
      </p:ext>
    </p:extLst>
  </p:cSld>
  <p:clrMap bg1="dk2" tx1="lt1" bg2="dk1" tx2="lt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5" r:id="rId9"/>
    <p:sldLayoutId id="2147483836" r:id="rId10"/>
    <p:sldLayoutId id="2147483837" r:id="rId11"/>
  </p:sldLayoutIdLst>
  <p:transition/>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1487586640"/>
      </p:ext>
    </p:extLst>
  </p:cSld>
  <p:clrMap bg1="lt1" tx1="dk1" bg2="lt2" tx2="dk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Lst>
  <p:transition/>
  <p:txStyles>
    <p:titleStyle>
      <a:lvl1pPr algn="ctr" defTabSz="914400" rtl="0" eaLnBrk="1" latinLnBrk="0" hangingPunct="1">
        <a:spcBef>
          <a:spcPct val="0"/>
        </a:spcBef>
        <a:buNone/>
        <a:defRPr sz="4400" kern="1200">
          <a:solidFill>
            <a:srgbClr val="FFFFFF"/>
          </a:solidFill>
          <a:latin typeface="Arial"/>
          <a:ea typeface="+mj-ea"/>
          <a:cs typeface="Arial"/>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601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25601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rgbClr val="D6ECFF"/>
                </a:solidFill>
                <a:latin typeface="Corbel" charset="0"/>
              </a:defRPr>
            </a:lvl1pPr>
          </a:lstStyle>
          <a:p>
            <a:pPr defTabSz="914400" fontAlgn="base">
              <a:spcBef>
                <a:spcPct val="0"/>
              </a:spcBef>
              <a:spcAft>
                <a:spcPct val="0"/>
              </a:spcAft>
              <a:defRPr/>
            </a:pPr>
            <a:fld id="{25A735DD-A845-3542-812A-3CD8CB30B1C6}" type="datetime1">
              <a:rPr lang="en-US">
                <a:ea typeface="ＭＳ Ｐゴシック" charset="0"/>
                <a:cs typeface="ＭＳ Ｐゴシック" charset="0"/>
              </a:rPr>
              <a:pPr defTabSz="914400" fontAlgn="base">
                <a:spcBef>
                  <a:spcPct val="0"/>
                </a:spcBef>
                <a:spcAft>
                  <a:spcPct val="0"/>
                </a:spcAft>
                <a:defRPr/>
              </a:pPr>
              <a:t>5/13/26</a:t>
            </a:fld>
            <a:endParaRPr lang="en-US">
              <a:ea typeface="ＭＳ Ｐゴシック" charset="0"/>
              <a:cs typeface="ＭＳ Ｐゴシック" charset="0"/>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rgbClr val="D6ECFF"/>
                </a:solidFill>
                <a:latin typeface="+mn-lt"/>
                <a:ea typeface="+mn-ea"/>
                <a:cs typeface="+mn-cs"/>
              </a:defRPr>
            </a:lvl1pPr>
          </a:lstStyle>
          <a:p>
            <a:pPr defTabSz="914400" fontAlgn="base">
              <a:spcBef>
                <a:spcPct val="0"/>
              </a:spcBef>
              <a:spcAft>
                <a:spcPct val="0"/>
              </a:spcAft>
              <a:defRPr/>
            </a:pPr>
            <a:endParaRPr lang="en-US">
              <a:latin typeface="Corbel"/>
              <a:ea typeface="ＭＳ Ｐゴシック"/>
              <a:cs typeface="ＭＳ Ｐゴシック"/>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rgbClr val="D6ECFF"/>
                </a:solidFill>
                <a:latin typeface="Corbel" charset="0"/>
              </a:defRPr>
            </a:lvl1pPr>
          </a:lstStyle>
          <a:p>
            <a:pPr defTabSz="914400" fontAlgn="base">
              <a:spcBef>
                <a:spcPct val="0"/>
              </a:spcBef>
              <a:spcAft>
                <a:spcPct val="0"/>
              </a:spcAft>
              <a:defRPr/>
            </a:pPr>
            <a:fld id="{990606F9-8B82-854B-8568-63B0995E52A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3325722"/>
      </p:ext>
    </p:extLst>
  </p:cSld>
  <p:clrMap bg1="dk2" tx1="lt1" bg2="dk1" tx2="lt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Lst>
  <p:transition/>
  <p:txStyles>
    <p:title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charset="0"/>
        <a:buChar char=""/>
        <a:defRPr sz="3000">
          <a:solidFill>
            <a:schemeClr val="tx1"/>
          </a:solidFill>
          <a:latin typeface="Arial"/>
          <a:ea typeface="+mn-ea"/>
          <a:cs typeface="Arial"/>
        </a:defRPr>
      </a:lvl1pPr>
      <a:lvl2pPr marL="739775" indent="-285750" algn="l" rtl="0" eaLnBrk="0" fontAlgn="base" hangingPunct="0">
        <a:spcBef>
          <a:spcPct val="20000"/>
        </a:spcBef>
        <a:spcAft>
          <a:spcPct val="0"/>
        </a:spcAft>
        <a:buClr>
          <a:schemeClr val="accent2"/>
        </a:buClr>
        <a:buSzPct val="90000"/>
        <a:buFont typeface="Wingdings" charset="0"/>
        <a:buChar char=""/>
        <a:defRPr sz="2600">
          <a:solidFill>
            <a:schemeClr val="tx1"/>
          </a:solidFill>
          <a:latin typeface="Arial"/>
          <a:ea typeface="+mn-ea"/>
          <a:cs typeface="Arial"/>
        </a:defRPr>
      </a:lvl2pPr>
      <a:lvl3pPr marL="995363" indent="-228600" algn="l" rtl="0" eaLnBrk="0" fontAlgn="base" hangingPunct="0">
        <a:spcBef>
          <a:spcPct val="20000"/>
        </a:spcBef>
        <a:spcAft>
          <a:spcPct val="0"/>
        </a:spcAft>
        <a:buClr>
          <a:schemeClr val="accent2"/>
        </a:buClr>
        <a:buFont typeface="Wingdings 2" charset="0"/>
        <a:buChar char=""/>
        <a:defRPr sz="2400">
          <a:solidFill>
            <a:schemeClr val="tx1"/>
          </a:solidFill>
          <a:latin typeface="Arial"/>
          <a:ea typeface="ＭＳ Ｐゴシック" charset="0"/>
          <a:cs typeface="Arial"/>
        </a:defRPr>
      </a:lvl3pPr>
      <a:lvl4pPr marL="1260475" indent="-228600" algn="l" rtl="0" eaLnBrk="0" fontAlgn="base" hangingPunct="0">
        <a:spcBef>
          <a:spcPct val="20000"/>
        </a:spcBef>
        <a:spcAft>
          <a:spcPct val="0"/>
        </a:spcAft>
        <a:buClr>
          <a:srgbClr val="FEB80A"/>
        </a:buClr>
        <a:buFont typeface="Wingdings 3" charset="0"/>
        <a:buChar char=""/>
        <a:defRPr sz="2200">
          <a:solidFill>
            <a:schemeClr val="tx1"/>
          </a:solidFill>
          <a:latin typeface="Arial"/>
          <a:ea typeface="Geneva" charset="-128"/>
          <a:cs typeface="Arial"/>
        </a:defRPr>
      </a:lvl4pPr>
      <a:lvl5pPr marL="1481138" indent="-209550" algn="l" rtl="0" eaLnBrk="0" fontAlgn="base" hangingPunct="0">
        <a:spcBef>
          <a:spcPct val="20000"/>
        </a:spcBef>
        <a:spcAft>
          <a:spcPct val="0"/>
        </a:spcAft>
        <a:buClr>
          <a:srgbClr val="FEB80A"/>
        </a:buClr>
        <a:buFont typeface="Wingdings 2" charset="0"/>
        <a:buChar char=""/>
        <a:defRPr sz="2000">
          <a:solidFill>
            <a:schemeClr val="tx1"/>
          </a:solidFill>
          <a:latin typeface="Arial"/>
          <a:ea typeface="ＭＳ Ｐゴシック" charset="-128"/>
          <a:cs typeface="Arial"/>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51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8" charset="0"/>
                <a:ea typeface="ＭＳ Ｐゴシック" pitchFamily="8" charset="-128"/>
                <a:cs typeface="ＭＳ Ｐゴシック" pitchFamily="8" charset="-128"/>
              </a:defRPr>
            </a:lvl1pPr>
          </a:lstStyle>
          <a:p>
            <a:pPr defTabSz="914400" eaLnBrk="0" fontAlgn="base" hangingPunct="0">
              <a:spcBef>
                <a:spcPct val="0"/>
              </a:spcBef>
              <a:spcAft>
                <a:spcPct val="0"/>
              </a:spcAft>
              <a:defRPr/>
            </a:pPr>
            <a:endParaRPr lang="en-US">
              <a:solidFill>
                <a:srgbClr val="000000"/>
              </a:solidFill>
            </a:endParaRPr>
          </a:p>
        </p:txBody>
      </p:sp>
      <p:sp>
        <p:nvSpPr>
          <p:cNvPr id="4751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8" charset="0"/>
                <a:ea typeface="ＭＳ Ｐゴシック" pitchFamily="8" charset="-128"/>
                <a:cs typeface="ＭＳ Ｐゴシック" pitchFamily="8" charset="-128"/>
              </a:defRPr>
            </a:lvl1pPr>
          </a:lstStyle>
          <a:p>
            <a:pPr defTabSz="914400" eaLnBrk="0" fontAlgn="base" hangingPunct="0">
              <a:spcBef>
                <a:spcPct val="0"/>
              </a:spcBef>
              <a:spcAft>
                <a:spcPct val="0"/>
              </a:spcAft>
              <a:defRPr/>
            </a:pPr>
            <a:endParaRPr lang="en-US">
              <a:solidFill>
                <a:srgbClr val="000000"/>
              </a:solidFill>
            </a:endParaRPr>
          </a:p>
        </p:txBody>
      </p:sp>
      <p:sp>
        <p:nvSpPr>
          <p:cNvPr id="4751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pPr>
            <a:fld id="{A563C086-EDF7-6F4C-AE39-B3AA64ECE474}" type="slidenum">
              <a:rPr lang="en-US" smtClean="0">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26855512"/>
      </p:ext>
    </p:extLst>
  </p:cSld>
  <p:clrMap bg1="lt1" tx1="dk1" bg2="lt2" tx2="dk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2pPr>
      <a:lvl3pPr algn="ctr" rtl="0" eaLnBrk="0" fontAlgn="base" hangingPunct="0">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3pPr>
      <a:lvl4pPr algn="ctr" rtl="0" eaLnBrk="0" fontAlgn="base" hangingPunct="0">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4pPr>
      <a:lvl5pPr algn="ctr" rtl="0" eaLnBrk="0" fontAlgn="base" hangingPunct="0">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5pPr>
      <a:lvl6pPr marL="457200" algn="ctr" rtl="0" fontAlgn="base">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6pPr>
      <a:lvl7pPr marL="914400" algn="ctr" rtl="0" fontAlgn="base">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7pPr>
      <a:lvl8pPr marL="1371600" algn="ctr" rtl="0" fontAlgn="base">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8pPr>
      <a:lvl9pPr marL="1828800" algn="ctr" rtl="0" fontAlgn="base">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8230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230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230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FFFF66"/>
              </a:solidFill>
              <a:latin typeface="Trebuchet MS"/>
              <a:ea typeface="Osaka"/>
              <a:cs typeface="Osaka"/>
            </a:endParaRPr>
          </a:p>
        </p:txBody>
      </p:sp>
      <p:sp>
        <p:nvSpPr>
          <p:cNvPr id="48230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FFFF66"/>
              </a:solidFill>
              <a:latin typeface="Trebuchet MS"/>
              <a:ea typeface="Osaka"/>
              <a:cs typeface="Osaka"/>
            </a:endParaRPr>
          </a:p>
        </p:txBody>
      </p:sp>
      <p:sp>
        <p:nvSpPr>
          <p:cNvPr id="48231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pPr>
            <a:fld id="{E9B92256-53A2-F94B-B9E1-6614358EE6A6}" type="slidenum">
              <a:rPr lang="en-US" smtClean="0">
                <a:solidFill>
                  <a:srgbClr val="FFFF66"/>
                </a:solidFill>
              </a:rPr>
              <a:pPr defTabSz="914400" eaLnBrk="0" fontAlgn="base" hangingPunct="0">
                <a:spcBef>
                  <a:spcPct val="0"/>
                </a:spcBef>
                <a:spcAft>
                  <a:spcPct val="0"/>
                </a:spcAft>
              </a:pPr>
              <a:t>‹#›</a:t>
            </a:fld>
            <a:endParaRPr lang="en-US">
              <a:solidFill>
                <a:srgbClr val="FFFF66"/>
              </a:solidFill>
            </a:endParaRPr>
          </a:p>
        </p:txBody>
      </p:sp>
    </p:spTree>
    <p:extLst>
      <p:ext uri="{BB962C8B-B14F-4D97-AF65-F5344CB8AC3E}">
        <p14:creationId xmlns:p14="http://schemas.microsoft.com/office/powerpoint/2010/main" val="1591072501"/>
      </p:ext>
    </p:extLst>
  </p:cSld>
  <p:clrMap bg1="dk2" tx1="lt1" bg2="dk1" tx2="lt2" accent1="accent1" accent2="accent2" accent3="accent3" accent4="accent4" accent5="accent5" accent6="accent6" hlink="hlink" folHlink="folHlink"/>
  <p:sldLayoutIdLst>
    <p:sldLayoutId id="2147483875" r:id="rId1"/>
    <p:sldLayoutId id="2147483876" r:id="rId2"/>
    <p:sldLayoutId id="2147483877" r:id="rId3"/>
    <p:sldLayoutId id="2147483878" r:id="rId4"/>
    <p:sldLayoutId id="2147483879" r:id="rId5"/>
    <p:sldLayoutId id="2147483880" r:id="rId6"/>
    <p:sldLayoutId id="2147483881" r:id="rId7"/>
    <p:sldLayoutId id="2147483882" r:id="rId8"/>
    <p:sldLayoutId id="2147483883" r:id="rId9"/>
    <p:sldLayoutId id="2147483884" r:id="rId10"/>
    <p:sldLayoutId id="2147483885"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8" charset="0"/>
          <a:ea typeface="Osaka" pitchFamily="8" charset="-128"/>
          <a:cs typeface="Osaka" pitchFamily="8" charset="-128"/>
        </a:defRPr>
      </a:lvl2pPr>
      <a:lvl3pPr algn="ctr" rtl="0" eaLnBrk="0" fontAlgn="base" hangingPunct="0">
        <a:spcBef>
          <a:spcPct val="0"/>
        </a:spcBef>
        <a:spcAft>
          <a:spcPct val="0"/>
        </a:spcAft>
        <a:defRPr sz="4400" b="1">
          <a:solidFill>
            <a:schemeClr val="tx2"/>
          </a:solidFill>
          <a:latin typeface="Trebuchet MS" pitchFamily="8" charset="0"/>
          <a:ea typeface="Osaka" pitchFamily="8" charset="-128"/>
          <a:cs typeface="Osaka" pitchFamily="8" charset="-128"/>
        </a:defRPr>
      </a:lvl3pPr>
      <a:lvl4pPr algn="ctr" rtl="0" eaLnBrk="0" fontAlgn="base" hangingPunct="0">
        <a:spcBef>
          <a:spcPct val="0"/>
        </a:spcBef>
        <a:spcAft>
          <a:spcPct val="0"/>
        </a:spcAft>
        <a:defRPr sz="4400" b="1">
          <a:solidFill>
            <a:schemeClr val="tx2"/>
          </a:solidFill>
          <a:latin typeface="Trebuchet MS" pitchFamily="8" charset="0"/>
          <a:ea typeface="Osaka" pitchFamily="8" charset="-128"/>
          <a:cs typeface="Osaka" pitchFamily="8" charset="-128"/>
        </a:defRPr>
      </a:lvl4pPr>
      <a:lvl5pPr algn="ctr" rtl="0" eaLnBrk="0" fontAlgn="base" hangingPunct="0">
        <a:spcBef>
          <a:spcPct val="0"/>
        </a:spcBef>
        <a:spcAft>
          <a:spcPct val="0"/>
        </a:spcAft>
        <a:defRPr sz="4400" b="1">
          <a:solidFill>
            <a:schemeClr val="tx2"/>
          </a:solidFill>
          <a:latin typeface="Trebuchet MS" pitchFamily="8" charset="0"/>
          <a:ea typeface="Osaka" pitchFamily="8" charset="-128"/>
          <a:cs typeface="Osaka" pitchFamily="8" charset="-128"/>
        </a:defRPr>
      </a:lvl5pPr>
      <a:lvl6pPr marL="457200" algn="ctr" rtl="0" fontAlgn="base">
        <a:spcBef>
          <a:spcPct val="0"/>
        </a:spcBef>
        <a:spcAft>
          <a:spcPct val="0"/>
        </a:spcAft>
        <a:defRPr sz="4400" b="1">
          <a:solidFill>
            <a:schemeClr val="tx2"/>
          </a:solidFill>
          <a:latin typeface="Trebuchet MS" pitchFamily="8" charset="0"/>
          <a:ea typeface="Osaka" pitchFamily="8" charset="-128"/>
          <a:cs typeface="Osaka" pitchFamily="8" charset="-128"/>
        </a:defRPr>
      </a:lvl6pPr>
      <a:lvl7pPr marL="914400" algn="ctr" rtl="0" fontAlgn="base">
        <a:spcBef>
          <a:spcPct val="0"/>
        </a:spcBef>
        <a:spcAft>
          <a:spcPct val="0"/>
        </a:spcAft>
        <a:defRPr sz="4400" b="1">
          <a:solidFill>
            <a:schemeClr val="tx2"/>
          </a:solidFill>
          <a:latin typeface="Trebuchet MS" pitchFamily="8" charset="0"/>
          <a:ea typeface="Osaka" pitchFamily="8" charset="-128"/>
          <a:cs typeface="Osaka" pitchFamily="8" charset="-128"/>
        </a:defRPr>
      </a:lvl7pPr>
      <a:lvl8pPr marL="1371600" algn="ctr" rtl="0" fontAlgn="base">
        <a:spcBef>
          <a:spcPct val="0"/>
        </a:spcBef>
        <a:spcAft>
          <a:spcPct val="0"/>
        </a:spcAft>
        <a:defRPr sz="4400" b="1">
          <a:solidFill>
            <a:schemeClr val="tx2"/>
          </a:solidFill>
          <a:latin typeface="Trebuchet MS" pitchFamily="8" charset="0"/>
          <a:ea typeface="Osaka" pitchFamily="8" charset="-128"/>
          <a:cs typeface="Osaka" pitchFamily="8" charset="-128"/>
        </a:defRPr>
      </a:lvl8pPr>
      <a:lvl9pPr marL="1828800" algn="ctr" rtl="0" fontAlgn="base">
        <a:spcBef>
          <a:spcPct val="0"/>
        </a:spcBef>
        <a:spcAft>
          <a:spcPct val="0"/>
        </a:spcAft>
        <a:defRPr sz="4400" b="1">
          <a:solidFill>
            <a:schemeClr val="tx2"/>
          </a:solidFill>
          <a:latin typeface="Trebuchet MS" pitchFamily="8" charset="0"/>
          <a:ea typeface="Osaka" pitchFamily="8" charset="-128"/>
          <a:cs typeface="Osaka" pitchFamily="8"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8"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8"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8"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8"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64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8" charset="0"/>
                <a:ea typeface="ＭＳ Ｐゴシック" pitchFamily="8" charset="-128"/>
                <a:cs typeface="ＭＳ Ｐゴシック" pitchFamily="8" charset="-128"/>
              </a:defRPr>
            </a:lvl1pPr>
          </a:lstStyle>
          <a:p>
            <a:pPr defTabSz="914400" fontAlgn="base">
              <a:spcBef>
                <a:spcPct val="0"/>
              </a:spcBef>
              <a:spcAft>
                <a:spcPct val="0"/>
              </a:spcAft>
              <a:defRPr/>
            </a:pPr>
            <a:endParaRPr lang="en-US">
              <a:solidFill>
                <a:srgbClr val="000000"/>
              </a:solidFill>
            </a:endParaRPr>
          </a:p>
        </p:txBody>
      </p:sp>
      <p:sp>
        <p:nvSpPr>
          <p:cNvPr id="4864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8" charset="0"/>
                <a:ea typeface="ＭＳ Ｐゴシック" pitchFamily="8" charset="-128"/>
                <a:cs typeface="ＭＳ Ｐゴシック" pitchFamily="8" charset="-128"/>
              </a:defRPr>
            </a:lvl1pPr>
          </a:lstStyle>
          <a:p>
            <a:pPr defTabSz="914400" fontAlgn="base">
              <a:spcBef>
                <a:spcPct val="0"/>
              </a:spcBef>
              <a:spcAft>
                <a:spcPct val="0"/>
              </a:spcAft>
              <a:defRPr/>
            </a:pPr>
            <a:endParaRPr lang="en-US">
              <a:solidFill>
                <a:srgbClr val="000000"/>
              </a:solidFill>
            </a:endParaRPr>
          </a:p>
        </p:txBody>
      </p:sp>
      <p:sp>
        <p:nvSpPr>
          <p:cNvPr id="4864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pPr>
            <a:fld id="{9BC1D033-4662-A541-9CB7-C2FCEB0C07D2}" type="slidenum">
              <a:rPr lang="en-US" smtClean="0">
                <a:solidFill>
                  <a:srgbClr val="000000"/>
                </a:solidFill>
                <a:latin typeface="Arial"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51154722"/>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pitchFamily="8" charset="0"/>
          <a:ea typeface="ＭＳ Ｐゴシック" charset="0"/>
          <a:cs typeface="Geneva" charset="0"/>
        </a:defRPr>
      </a:lvl5pPr>
      <a:lvl6pPr marL="457200" algn="ctr" rtl="0" fontAlgn="base">
        <a:spcBef>
          <a:spcPct val="0"/>
        </a:spcBef>
        <a:spcAft>
          <a:spcPct val="0"/>
        </a:spcAft>
        <a:defRPr sz="4400">
          <a:solidFill>
            <a:schemeClr val="tx2"/>
          </a:solidFill>
          <a:latin typeface="Arial" pitchFamily="8" charset="0"/>
        </a:defRPr>
      </a:lvl6pPr>
      <a:lvl7pPr marL="914400" algn="ctr" rtl="0" fontAlgn="base">
        <a:spcBef>
          <a:spcPct val="0"/>
        </a:spcBef>
        <a:spcAft>
          <a:spcPct val="0"/>
        </a:spcAft>
        <a:defRPr sz="4400">
          <a:solidFill>
            <a:schemeClr val="tx2"/>
          </a:solidFill>
          <a:latin typeface="Arial" pitchFamily="8" charset="0"/>
        </a:defRPr>
      </a:lvl7pPr>
      <a:lvl8pPr marL="1371600" algn="ctr" rtl="0" fontAlgn="base">
        <a:spcBef>
          <a:spcPct val="0"/>
        </a:spcBef>
        <a:spcAft>
          <a:spcPct val="0"/>
        </a:spcAft>
        <a:defRPr sz="4400">
          <a:solidFill>
            <a:schemeClr val="tx2"/>
          </a:solidFill>
          <a:latin typeface="Arial" pitchFamily="8" charset="0"/>
        </a:defRPr>
      </a:lvl8pPr>
      <a:lvl9pPr marL="1828800" algn="ctr" rtl="0" fontAlgn="base">
        <a:spcBef>
          <a:spcPct val="0"/>
        </a:spcBef>
        <a:spcAft>
          <a:spcPct val="0"/>
        </a:spcAft>
        <a:defRPr sz="4400">
          <a:solidFill>
            <a:schemeClr val="tx2"/>
          </a:solidFill>
          <a:latin typeface="Arial"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pitchFamily="-108"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pitchFamily="-108"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pitchFamily="-108"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pitchFamily="-108"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pitchFamily="-108" charset="-128"/>
        </a:defRPr>
      </a:lvl6pPr>
      <a:lvl7pPr marL="2971800" indent="-228600" algn="l" rtl="0" fontAlgn="base">
        <a:spcBef>
          <a:spcPct val="20000"/>
        </a:spcBef>
        <a:spcAft>
          <a:spcPct val="0"/>
        </a:spcAft>
        <a:buChar char="»"/>
        <a:defRPr sz="2000">
          <a:solidFill>
            <a:schemeClr val="tx1"/>
          </a:solidFill>
          <a:latin typeface="+mn-lt"/>
          <a:ea typeface="Geneva" pitchFamily="-108" charset="-128"/>
        </a:defRPr>
      </a:lvl7pPr>
      <a:lvl8pPr marL="3429000" indent="-228600" algn="l" rtl="0" fontAlgn="base">
        <a:spcBef>
          <a:spcPct val="20000"/>
        </a:spcBef>
        <a:spcAft>
          <a:spcPct val="0"/>
        </a:spcAft>
        <a:buChar char="»"/>
        <a:defRPr sz="2000">
          <a:solidFill>
            <a:schemeClr val="tx1"/>
          </a:solidFill>
          <a:latin typeface="+mn-lt"/>
          <a:ea typeface="Geneva" pitchFamily="-108" charset="-128"/>
        </a:defRPr>
      </a:lvl8pPr>
      <a:lvl9pPr marL="3886200" indent="-228600" algn="l" rtl="0" fontAlgn="base">
        <a:spcBef>
          <a:spcPct val="20000"/>
        </a:spcBef>
        <a:spcAft>
          <a:spcPct val="0"/>
        </a:spcAft>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6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989A2FD-06B4-D54C-9D73-46E65C1129E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40309398"/>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defTabSz="914400" fontAlgn="base">
              <a:spcBef>
                <a:spcPct val="0"/>
              </a:spcBef>
              <a:spcAft>
                <a:spcPct val="0"/>
              </a:spcAft>
              <a:defRPr/>
            </a:pPr>
            <a:fld id="{4E849A14-6D88-1E4B-B6A7-9ABB13B14B54}" type="slidenum">
              <a:rPr lang="en-US">
                <a:solidFill>
                  <a:srgbClr val="FFFFCC"/>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FFFFCC"/>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2149376"/>
      </p:ext>
    </p:extLst>
  </p:cSld>
  <p:clrMap bg1="dk2" tx1="lt1" bg2="dk1" tx2="lt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407492CA-13A1-4146-945F-F2AAAA1F543F}"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812313225"/>
      </p:ext>
    </p:extLst>
  </p:cSld>
  <p:clrMap bg1="dk2" tx1="lt1" bg2="dk1" tx2="lt2" accent1="accent1" accent2="accent2" accent3="accent3" accent4="accent4" accent5="accent5" accent6="accent6" hlink="hlink" folHlink="folHlink"/>
  <p:sldLayoutIdLst>
    <p:sldLayoutId id="2147483926" r:id="rId1"/>
    <p:sldLayoutId id="2147483927" r:id="rId2"/>
    <p:sldLayoutId id="2147483928" r:id="rId3"/>
    <p:sldLayoutId id="2147483929" r:id="rId4"/>
    <p:sldLayoutId id="2147483930" r:id="rId5"/>
    <p:sldLayoutId id="2147483931" r:id="rId6"/>
    <p:sldLayoutId id="2147483932" r:id="rId7"/>
    <p:sldLayoutId id="2147483933" r:id="rId8"/>
    <p:sldLayoutId id="2147483934" r:id="rId9"/>
    <p:sldLayoutId id="2147483935" r:id="rId10"/>
    <p:sldLayoutId id="2147483936" r:id="rId11"/>
    <p:sldLayoutId id="2147483937" r:id="rId12"/>
    <p:sldLayoutId id="214748393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091"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093"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74094"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096"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098"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00"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13"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7412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C03EEFBB-F2D3-0B47-A6B4-9F29DA5C950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58408663"/>
      </p:ext>
    </p:extLst>
  </p:cSld>
  <p:clrMap bg1="dk2" tx1="lt1" bg2="dk1" tx2="lt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887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pPr defTabSz="914400" fontAlgn="base">
              <a:spcBef>
                <a:spcPct val="0"/>
              </a:spcBef>
              <a:spcAft>
                <a:spcPct val="0"/>
              </a:spcAft>
            </a:pPr>
            <a:fld id="{25069A4D-6E78-47CC-A028-B7323677B667}" type="slidenum">
              <a:rPr lang="en-US" altLang="en-US">
                <a:ea typeface="MS PGothic" panose="020B0600070205080204" pitchFamily="34" charset="-128"/>
              </a:rPr>
              <a:pPr defTabSz="914400" fontAlgn="base">
                <a:spcBef>
                  <a:spcPct val="0"/>
                </a:spcBef>
                <a:spcAft>
                  <a:spcPct val="0"/>
                </a:spcAft>
              </a:pPr>
              <a:t>‹#›</a:t>
            </a:fld>
            <a:endParaRPr lang="en-US" altLang="en-US">
              <a:ea typeface="MS PGothic" panose="020B0600070205080204" pitchFamily="34" charset="-128"/>
            </a:endParaRPr>
          </a:p>
        </p:txBody>
      </p:sp>
    </p:spTree>
    <p:extLst>
      <p:ext uri="{BB962C8B-B14F-4D97-AF65-F5344CB8AC3E}">
        <p14:creationId xmlns:p14="http://schemas.microsoft.com/office/powerpoint/2010/main" val="2021148306"/>
      </p:ext>
    </p:extLst>
  </p:cSld>
  <p:clrMap bg1="lt1" tx1="dk1" bg2="lt2" tx2="dk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 id="2147483951" r:id="rId12"/>
    <p:sldLayoutId id="2147483952" r:id="rId13"/>
  </p:sldLayoutIdLst>
  <p:txStyles>
    <p:titleStyle>
      <a:lvl1pPr algn="ctr" rtl="0" eaLnBrk="0" fontAlgn="base" hangingPunct="0">
        <a:spcBef>
          <a:spcPct val="0"/>
        </a:spcBef>
        <a:spcAft>
          <a:spcPct val="0"/>
        </a:spcAft>
        <a:defRPr sz="4400">
          <a:solidFill>
            <a:schemeClr val="tx2"/>
          </a:solidFill>
          <a:latin typeface="Arial"/>
          <a:ea typeface="MS PGothic" panose="020B0600070205080204"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anose="020B0600070205080204"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anose="020B0600070205080204"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anose="020B0600070205080204"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panose="020B0600070205080204" pitchFamily="34"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anose="020B0600070205080204" pitchFamily="34"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F8F4AD73-C4A0-AA4E-86E0-5DD27119A5EE}"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46063472"/>
      </p:ext>
    </p:extLst>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 id="2147483958" r:id="rId5"/>
    <p:sldLayoutId id="2147483959" r:id="rId6"/>
    <p:sldLayoutId id="2147483960" r:id="rId7"/>
    <p:sldLayoutId id="2147483961" r:id="rId8"/>
    <p:sldLayoutId id="2147483962" r:id="rId9"/>
    <p:sldLayoutId id="2147483963" r:id="rId10"/>
    <p:sldLayoutId id="2147483964" r:id="rId11"/>
  </p:sldLayoutIdLst>
  <p:transition/>
  <p:txStyles>
    <p:title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bg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7010B485-5750-DD44-B4CD-9048C9D805B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28874603"/>
      </p:ext>
    </p:extLst>
  </p:cSld>
  <p:clrMap bg1="lt1" tx1="dk1" bg2="lt2" tx2="dk2" accent1="accent1" accent2="accent2" accent3="accent3" accent4="accent4" accent5="accent5" accent6="accent6" hlink="hlink" folHlink="folHlink"/>
  <p:sldLayoutIdLst>
    <p:sldLayoutId id="2147483979" r:id="rId1"/>
    <p:sldLayoutId id="2147483980" r:id="rId2"/>
    <p:sldLayoutId id="2147483981" r:id="rId3"/>
    <p:sldLayoutId id="2147483982" r:id="rId4"/>
    <p:sldLayoutId id="2147483983" r:id="rId5"/>
    <p:sldLayoutId id="2147483984" r:id="rId6"/>
    <p:sldLayoutId id="2147483985" r:id="rId7"/>
    <p:sldLayoutId id="2147483986" r:id="rId8"/>
    <p:sldLayoutId id="2147483987" r:id="rId9"/>
    <p:sldLayoutId id="2147483988" r:id="rId10"/>
    <p:sldLayoutId id="2147483989" r:id="rId11"/>
    <p:sldLayoutId id="2147483990" r:id="rId12"/>
    <p:sldLayoutId id="2147483991" r:id="rId13"/>
    <p:sldLayoutId id="2147483992"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76200" y="274638"/>
            <a:ext cx="8991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76200" y="1600200"/>
            <a:ext cx="8991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DD73AEEF-99ED-4545-9C5E-B6F0A8966203}"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395774621"/>
      </p:ext>
    </p:extLst>
  </p:cSld>
  <p:clrMap bg1="lt1" tx1="dk1" bg2="lt2" tx2="dk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ctr" rtl="0" fontAlgn="base">
        <a:spcBef>
          <a:spcPct val="0"/>
        </a:spcBef>
        <a:spcAft>
          <a:spcPct val="0"/>
        </a:spcAft>
        <a:defRPr sz="4400">
          <a:solidFill>
            <a:schemeClr val="bg1"/>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bg1"/>
          </a:solidFill>
          <a:latin typeface="+mn-lt"/>
          <a:ea typeface="+mn-ea"/>
          <a:cs typeface="+mn-cs"/>
        </a:defRPr>
      </a:lvl1pPr>
      <a:lvl2pPr marL="742950" indent="-285750" algn="l" rtl="0" fontAlgn="base">
        <a:spcBef>
          <a:spcPct val="20000"/>
        </a:spcBef>
        <a:spcAft>
          <a:spcPct val="0"/>
        </a:spcAft>
        <a:buChar char="–"/>
        <a:defRPr sz="2800">
          <a:solidFill>
            <a:schemeClr val="bg1"/>
          </a:solidFill>
          <a:latin typeface="+mn-lt"/>
        </a:defRPr>
      </a:lvl2pPr>
      <a:lvl3pPr marL="1143000" indent="-228600" algn="l" rtl="0" fontAlgn="base">
        <a:spcBef>
          <a:spcPct val="20000"/>
        </a:spcBef>
        <a:spcAft>
          <a:spcPct val="0"/>
        </a:spcAft>
        <a:buChar char="•"/>
        <a:defRPr sz="2400">
          <a:solidFill>
            <a:schemeClr val="bg1"/>
          </a:solidFill>
          <a:latin typeface="+mn-lt"/>
        </a:defRPr>
      </a:lvl3pPr>
      <a:lvl4pPr marL="1600200" indent="-228600" algn="l" rtl="0" fontAlgn="base">
        <a:spcBef>
          <a:spcPct val="20000"/>
        </a:spcBef>
        <a:spcAft>
          <a:spcPct val="0"/>
        </a:spcAft>
        <a:buChar char="–"/>
        <a:defRPr sz="2000">
          <a:solidFill>
            <a:schemeClr val="bg1"/>
          </a:solidFill>
          <a:latin typeface="+mn-lt"/>
        </a:defRPr>
      </a:lvl4pPr>
      <a:lvl5pPr marL="2057400" indent="-228600" algn="l" rtl="0" fontAlgn="base">
        <a:spcBef>
          <a:spcPct val="20000"/>
        </a:spcBef>
        <a:spcAft>
          <a:spcPct val="0"/>
        </a:spcAft>
        <a:buChar char="»"/>
        <a:defRPr sz="2000">
          <a:solidFill>
            <a:schemeClr val="bg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defTabSz="914400" fontAlgn="base">
              <a:spcBef>
                <a:spcPct val="0"/>
              </a:spcBef>
              <a:spcAft>
                <a:spcPct val="0"/>
              </a:spcAft>
              <a:defRPr/>
            </a:pPr>
            <a:fld id="{B3DACEF5-C0C5-5F41-A6AA-5E708E2AD426}" type="slidenum">
              <a:rPr lang="en-GB">
                <a:latin typeface="Times New Roman" charset="0"/>
                <a:ea typeface="ＭＳ Ｐゴシック" charset="0"/>
                <a:cs typeface="ＭＳ Ｐゴシック" charset="0"/>
              </a:rPr>
              <a:pPr defTabSz="914400" fontAlgn="base">
                <a:spcBef>
                  <a:spcPct val="0"/>
                </a:spcBef>
                <a:spcAft>
                  <a:spcPct val="0"/>
                </a:spcAft>
                <a:defRPr/>
              </a:pPr>
              <a:t>‹#›</a:t>
            </a:fld>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65870613"/>
      </p:ext>
    </p:extLst>
  </p:cSld>
  <p:clrMap bg1="lt1" tx1="dk1" bg2="lt2" tx2="dk2" accent1="accent1" accent2="accent2" accent3="accent3" accent4="accent4" accent5="accent5" accent6="accent6" hlink="hlink" folHlink="folHlink"/>
  <p:sldLayoutIdLst>
    <p:sldLayoutId id="2147484006"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46084" name="Group 4"/>
          <p:cNvGrpSpPr>
            <a:grpSpLocks/>
          </p:cNvGrpSpPr>
          <p:nvPr/>
        </p:nvGrpSpPr>
        <p:grpSpPr bwMode="auto">
          <a:xfrm>
            <a:off x="0" y="0"/>
            <a:ext cx="1085850" cy="6845300"/>
            <a:chOff x="0" y="0"/>
            <a:chExt cx="684" cy="4312"/>
          </a:xfrm>
        </p:grpSpPr>
        <p:sp>
          <p:nvSpPr>
            <p:cNvPr id="4608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6086" name="Group 6"/>
            <p:cNvGrpSpPr>
              <a:grpSpLocks/>
            </p:cNvGrpSpPr>
            <p:nvPr/>
          </p:nvGrpSpPr>
          <p:grpSpPr bwMode="auto">
            <a:xfrm>
              <a:off x="48" y="102"/>
              <a:ext cx="96" cy="4122"/>
              <a:chOff x="48" y="102"/>
              <a:chExt cx="96" cy="4122"/>
            </a:xfrm>
          </p:grpSpPr>
          <p:sp>
            <p:nvSpPr>
              <p:cNvPr id="4608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8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8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1512793074"/>
      </p:ext>
    </p:extLst>
  </p:cSld>
  <p:clrMap bg1="dk2" tx1="lt1" bg2="dk1" tx2="lt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39BF3670-C0E3-5B4B-B008-8AFA3DA67E62}"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2137438"/>
      </p:ext>
    </p:extLst>
  </p:cSld>
  <p:clrMap bg1="dk2" tx1="lt1" bg2="dk1" tx2="lt2" accent1="accent1" accent2="accent2" accent3="accent3" accent4="accent4" accent5="accent5" accent6="accent6" hlink="hlink" folHlink="folHlink"/>
  <p:sldLayoutIdLst>
    <p:sldLayoutId id="2147484020" r:id="rId1"/>
    <p:sldLayoutId id="2147484021" r:id="rId2"/>
    <p:sldLayoutId id="2147484022" r:id="rId3"/>
    <p:sldLayoutId id="2147484023" r:id="rId4"/>
    <p:sldLayoutId id="2147484024" r:id="rId5"/>
    <p:sldLayoutId id="2147484025" r:id="rId6"/>
    <p:sldLayoutId id="2147484026" r:id="rId7"/>
    <p:sldLayoutId id="2147484027" r:id="rId8"/>
    <p:sldLayoutId id="2147484028" r:id="rId9"/>
    <p:sldLayoutId id="2147484029" r:id="rId10"/>
    <p:sldLayoutId id="2147484030" r:id="rId11"/>
    <p:sldLayoutId id="2147484031" r:id="rId1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Clr>
          <a:schemeClr val="hlink"/>
        </a:buClr>
        <a:buSzPct val="110000"/>
        <a:buChar char="•"/>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folHlink"/>
        </a:buClr>
        <a:buSzPct val="110000"/>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5EB0D919-EDB4-8743-A5D1-15D46F001DFF}" type="datetimeFigureOut">
              <a:rPr lang="en-US">
                <a:latin typeface="Calibri" charset="0"/>
                <a:ea typeface="ＭＳ Ｐゴシック" charset="0"/>
              </a:rPr>
              <a:pPr defTabSz="914400" fontAlgn="base">
                <a:spcBef>
                  <a:spcPct val="0"/>
                </a:spcBef>
                <a:spcAft>
                  <a:spcPct val="0"/>
                </a:spcAft>
                <a:defRPr/>
              </a:pPr>
              <a:t>5/13/26</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5288216F-FFFC-3747-8B74-5640D5C1CD8D}"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394114004"/>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564959314"/>
      </p:ext>
    </p:extLst>
  </p:cSld>
  <p:clrMap bg1="dk2" tx1="lt1" bg2="dk1" tx2="lt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125241955"/>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 id="2147484092" r:id="rId12"/>
    <p:sldLayoutId id="214748409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7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fontAlgn="base">
              <a:spcBef>
                <a:spcPct val="0"/>
              </a:spcBef>
              <a:spcAft>
                <a:spcPct val="0"/>
              </a:spcAft>
              <a:defRPr/>
            </a:pPr>
            <a:fld id="{860732FC-1799-7843-A00B-E32500D915C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07435649"/>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Lst>
  <p:transition/>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defRPr>
            </a:lvl1pPr>
          </a:lstStyle>
          <a:p>
            <a:pPr defTabSz="914400" fontAlgn="base">
              <a:spcBef>
                <a:spcPct val="0"/>
              </a:spcBef>
              <a:spcAft>
                <a:spcPct val="0"/>
              </a:spcAft>
              <a:defRPr/>
            </a:pPr>
            <a:endParaRPr lang="en-US">
              <a:latin typeface="Arial" charset="0"/>
              <a:ea typeface="ＭＳ Ｐゴシック" charset="0"/>
              <a:cs typeface="ＭＳ Ｐゴシック"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defRPr>
            </a:lvl1pPr>
          </a:lstStyle>
          <a:p>
            <a:pPr defTabSz="914400" fontAlgn="base">
              <a:spcBef>
                <a:spcPct val="0"/>
              </a:spcBef>
              <a:spcAft>
                <a:spcPct val="0"/>
              </a:spcAft>
              <a:defRPr/>
            </a:pPr>
            <a:endParaRPr lang="en-US">
              <a:latin typeface="Arial" charset="0"/>
              <a:ea typeface="ＭＳ Ｐゴシック" charset="0"/>
              <a:cs typeface="ＭＳ Ｐゴシック"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defRPr>
            </a:lvl1pPr>
          </a:lstStyle>
          <a:p>
            <a:pPr defTabSz="914400" fontAlgn="base">
              <a:spcBef>
                <a:spcPct val="0"/>
              </a:spcBef>
              <a:spcAft>
                <a:spcPct val="0"/>
              </a:spcAft>
              <a:defRPr/>
            </a:pPr>
            <a:fld id="{EA7662A3-20FC-F142-973D-72572742F9FD}" type="slidenum">
              <a:rPr lang="en-US">
                <a:latin typeface="Arial" charset="0"/>
                <a:ea typeface="ＭＳ Ｐゴシック" charset="0"/>
                <a:cs typeface="ＭＳ Ｐゴシック" charset="0"/>
              </a:rPr>
              <a:pPr defTabSz="914400" fontAlgn="base">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09239830"/>
      </p:ext>
    </p:extLst>
  </p:cSld>
  <p:clrMap bg1="dk2" tx1="lt1" bg2="dk1" tx2="lt2" accent1="accent1" accent2="accent2" accent3="accent3" accent4="accent4" accent5="accent5" accent6="accent6" hlink="hlink" folHlink="folHlink"/>
  <p:sldLayoutIdLst>
    <p:sldLayoutId id="2147484097" r:id="rId1"/>
    <p:sldLayoutId id="2147484098" r:id="rId2"/>
    <p:sldLayoutId id="2147484099" r:id="rId3"/>
    <p:sldLayoutId id="2147484100" r:id="rId4"/>
    <p:sldLayoutId id="2147484101" r:id="rId5"/>
    <p:sldLayoutId id="2147484102" r:id="rId6"/>
    <p:sldLayoutId id="2147484103" r:id="rId7"/>
    <p:sldLayoutId id="2147484104" r:id="rId8"/>
    <p:sldLayoutId id="2147484105" r:id="rId9"/>
    <p:sldLayoutId id="2147484106" r:id="rId10"/>
    <p:sldLayoutId id="214748410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defTabSz="914400" fontAlgn="base">
              <a:spcBef>
                <a:spcPct val="0"/>
              </a:spcBef>
              <a:spcAft>
                <a:spcPct val="0"/>
              </a:spcAft>
              <a:defRPr/>
            </a:pPr>
            <a:fld id="{F5056FE8-D165-9948-828B-BC6E174C315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27105294"/>
      </p:ext>
    </p:extLst>
  </p:cSld>
  <p:clrMap bg1="dk2" tx1="lt1" bg2="dk1" tx2="lt2" accent1="accent1" accent2="accent2" accent3="accent3" accent4="accent4" accent5="accent5" accent6="accent6" hlink="hlink" folHlink="folHlink"/>
  <p:sldLayoutIdLst>
    <p:sldLayoutId id="2147484109" r:id="rId1"/>
    <p:sldLayoutId id="2147484110" r:id="rId2"/>
    <p:sldLayoutId id="2147484111" r:id="rId3"/>
    <p:sldLayoutId id="2147484112" r:id="rId4"/>
    <p:sldLayoutId id="2147484113" r:id="rId5"/>
    <p:sldLayoutId id="2147484114" r:id="rId6"/>
    <p:sldLayoutId id="2147484115" r:id="rId7"/>
    <p:sldLayoutId id="2147484116" r:id="rId8"/>
    <p:sldLayoutId id="2147484117" r:id="rId9"/>
    <p:sldLayoutId id="2147484118" r:id="rId10"/>
    <p:sldLayoutId id="2147484119" r:id="rId11"/>
    <p:sldLayoutId id="2147484120"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67"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69"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1870"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72"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74"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76"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8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8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8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89"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9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21900"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07445FE6-8F5F-B445-9B38-75D61F8283C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725516607"/>
      </p:ext>
    </p:extLst>
  </p:cSld>
  <p:clrMap bg1="dk2" tx1="lt1" bg2="dk1" tx2="lt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3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32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8632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8632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defTabSz="914400" fontAlgn="base">
              <a:spcBef>
                <a:spcPct val="0"/>
              </a:spcBef>
              <a:spcAft>
                <a:spcPct val="0"/>
              </a:spcAft>
              <a:defRPr/>
            </a:pPr>
            <a:fld id="{E63F0F31-D4FB-8248-B4DE-041C46298C0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339995641"/>
      </p:ext>
    </p:extLst>
  </p:cSld>
  <p:clrMap bg1="lt1" tx1="dk1" bg2="lt2" tx2="dk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3619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03" name="Freeform 6"/>
            <p:cNvSpPr>
              <a:spLocks/>
            </p:cNvSpPr>
            <p:nvPr/>
          </p:nvSpPr>
          <p:spPr bwMode="hidden">
            <a:xfrm>
              <a:off x="4038" y="3577"/>
              <a:ext cx="1720" cy="65"/>
            </a:xfrm>
            <a:custGeom>
              <a:avLst/>
              <a:gdLst>
                <a:gd name="T0" fmla="*/ 1614 w 1722"/>
                <a:gd name="T1" fmla="*/ 33 h 66"/>
                <a:gd name="T2" fmla="*/ 1614 w 1722"/>
                <a:gd name="T3" fmla="*/ 33 h 66"/>
                <a:gd name="T4" fmla="*/ 0 w 1722"/>
                <a:gd name="T5" fmla="*/ 0 h 66"/>
                <a:gd name="T6" fmla="*/ 0 w 1722"/>
                <a:gd name="T7" fmla="*/ 33 h 66"/>
                <a:gd name="T8" fmla="*/ 1614 w 1722"/>
                <a:gd name="T9" fmla="*/ 33 h 66"/>
                <a:gd name="T10" fmla="*/ 161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05" name="Freeform 8"/>
            <p:cNvSpPr>
              <a:spLocks/>
            </p:cNvSpPr>
            <p:nvPr/>
          </p:nvSpPr>
          <p:spPr bwMode="hidden">
            <a:xfrm>
              <a:off x="4784" y="3702"/>
              <a:ext cx="974" cy="101"/>
            </a:xfrm>
            <a:custGeom>
              <a:avLst/>
              <a:gdLst>
                <a:gd name="T0" fmla="*/ 921 w 975"/>
                <a:gd name="T1" fmla="*/ 48 h 101"/>
                <a:gd name="T2" fmla="*/ 921 w 975"/>
                <a:gd name="T3" fmla="*/ 0 h 101"/>
                <a:gd name="T4" fmla="*/ 0 w 975"/>
                <a:gd name="T5" fmla="*/ 24 h 101"/>
                <a:gd name="T6" fmla="*/ 0 w 975"/>
                <a:gd name="T7" fmla="*/ 101 h 101"/>
                <a:gd name="T8" fmla="*/ 921 w 975"/>
                <a:gd name="T9" fmla="*/ 48 h 101"/>
                <a:gd name="T10" fmla="*/ 92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36206" name="Freeform 9"/>
            <p:cNvSpPr>
              <a:spLocks/>
            </p:cNvSpPr>
            <p:nvPr/>
          </p:nvSpPr>
          <p:spPr bwMode="hidden">
            <a:xfrm>
              <a:off x="3619" y="3815"/>
              <a:ext cx="2139" cy="198"/>
            </a:xfrm>
            <a:custGeom>
              <a:avLst/>
              <a:gdLst>
                <a:gd name="T0" fmla="*/ 2033 w 2141"/>
                <a:gd name="T1" fmla="*/ 0 h 198"/>
                <a:gd name="T2" fmla="*/ 0 w 2141"/>
                <a:gd name="T3" fmla="*/ 156 h 198"/>
                <a:gd name="T4" fmla="*/ 0 w 2141"/>
                <a:gd name="T5" fmla="*/ 198 h 198"/>
                <a:gd name="T6" fmla="*/ 2033 w 2141"/>
                <a:gd name="T7" fmla="*/ 0 h 198"/>
                <a:gd name="T8" fmla="*/ 20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08" name="Freeform 11"/>
            <p:cNvSpPr>
              <a:spLocks/>
            </p:cNvSpPr>
            <p:nvPr/>
          </p:nvSpPr>
          <p:spPr bwMode="hidden">
            <a:xfrm>
              <a:off x="2097" y="4043"/>
              <a:ext cx="2514" cy="276"/>
            </a:xfrm>
            <a:custGeom>
              <a:avLst/>
              <a:gdLst>
                <a:gd name="T0" fmla="*/ 2045 w 2517"/>
                <a:gd name="T1" fmla="*/ 276 h 276"/>
                <a:gd name="T2" fmla="*/ 2355 w 2517"/>
                <a:gd name="T3" fmla="*/ 204 h 276"/>
                <a:gd name="T4" fmla="*/ 2098 w 2517"/>
                <a:gd name="T5" fmla="*/ 0 h 276"/>
                <a:gd name="T6" fmla="*/ 0 w 2517"/>
                <a:gd name="T7" fmla="*/ 276 h 276"/>
                <a:gd name="T8" fmla="*/ 2045 w 2517"/>
                <a:gd name="T9" fmla="*/ 276 h 276"/>
                <a:gd name="T10" fmla="*/ 204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10" name="Freeform 13"/>
            <p:cNvSpPr>
              <a:spLocks/>
            </p:cNvSpPr>
            <p:nvPr/>
          </p:nvSpPr>
          <p:spPr bwMode="hidden">
            <a:xfrm>
              <a:off x="5030" y="3151"/>
              <a:ext cx="728" cy="240"/>
            </a:xfrm>
            <a:custGeom>
              <a:avLst/>
              <a:gdLst>
                <a:gd name="T0" fmla="*/ 675 w 729"/>
                <a:gd name="T1" fmla="*/ 240 h 240"/>
                <a:gd name="T2" fmla="*/ 0 w 729"/>
                <a:gd name="T3" fmla="*/ 0 h 240"/>
                <a:gd name="T4" fmla="*/ 0 w 729"/>
                <a:gd name="T5" fmla="*/ 6 h 240"/>
                <a:gd name="T6" fmla="*/ 675 w 729"/>
                <a:gd name="T7" fmla="*/ 240 h 240"/>
                <a:gd name="T8" fmla="*/ 67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12" name="Freeform 15"/>
            <p:cNvSpPr>
              <a:spLocks/>
            </p:cNvSpPr>
            <p:nvPr/>
          </p:nvSpPr>
          <p:spPr bwMode="hidden">
            <a:xfrm>
              <a:off x="5030" y="3049"/>
              <a:ext cx="728" cy="318"/>
            </a:xfrm>
            <a:custGeom>
              <a:avLst/>
              <a:gdLst>
                <a:gd name="T0" fmla="*/ 675 w 729"/>
                <a:gd name="T1" fmla="*/ 318 h 318"/>
                <a:gd name="T2" fmla="*/ 675 w 729"/>
                <a:gd name="T3" fmla="*/ 312 h 318"/>
                <a:gd name="T4" fmla="*/ 0 w 729"/>
                <a:gd name="T5" fmla="*/ 0 h 318"/>
                <a:gd name="T6" fmla="*/ 0 w 729"/>
                <a:gd name="T7" fmla="*/ 54 h 318"/>
                <a:gd name="T8" fmla="*/ 675 w 729"/>
                <a:gd name="T9" fmla="*/ 318 h 318"/>
                <a:gd name="T10" fmla="*/ 67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1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1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2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25" name="Freeform 28"/>
            <p:cNvSpPr>
              <a:spLocks/>
            </p:cNvSpPr>
            <p:nvPr/>
          </p:nvSpPr>
          <p:spPr bwMode="hidden">
            <a:xfrm>
              <a:off x="5698" y="653"/>
              <a:ext cx="60" cy="311"/>
            </a:xfrm>
            <a:custGeom>
              <a:avLst/>
              <a:gdLst>
                <a:gd name="T0" fmla="*/ 0 w 60"/>
                <a:gd name="T1" fmla="*/ 144 h 312"/>
                <a:gd name="T2" fmla="*/ 60 w 60"/>
                <a:gd name="T3" fmla="*/ 25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2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3623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5F0147BE-B8C6-D344-A893-741E9858A35E}"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91285492"/>
      </p:ext>
    </p:extLst>
  </p:cSld>
  <p:clrMap bg1="dk2" tx1="lt1" bg2="dk1" tx2="lt2" accent1="accent1" accent2="accent2" accent3="accent3" accent4="accent4" accent5="accent5" accent6="accent6" hlink="hlink" folHlink="folHlink"/>
  <p:sldLayoutIdLst>
    <p:sldLayoutId id="2147484158" r:id="rId1"/>
    <p:sldLayoutId id="2147484159" r:id="rId2"/>
    <p:sldLayoutId id="2147484160" r:id="rId3"/>
    <p:sldLayoutId id="2147484161" r:id="rId4"/>
    <p:sldLayoutId id="2147484162" r:id="rId5"/>
    <p:sldLayoutId id="2147484163" r:id="rId6"/>
    <p:sldLayoutId id="2147484164" r:id="rId7"/>
    <p:sldLayoutId id="2147484165" r:id="rId8"/>
    <p:sldLayoutId id="2147484166" r:id="rId9"/>
    <p:sldLayoutId id="2147484167" r:id="rId10"/>
    <p:sldLayoutId id="21474841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B3C66E19-9CD0-224A-9094-37324153C56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3720097"/>
      </p:ext>
    </p:extLst>
  </p:cSld>
  <p:clrMap bg1="lt1" tx1="dk1" bg2="lt2" tx2="dk2" accent1="accent1" accent2="accent2" accent3="accent3" accent4="accent4" accent5="accent5" accent6="accent6" hlink="hlink" folHlink="folHlink"/>
  <p:sldLayoutIdLst>
    <p:sldLayoutId id="2147484182" r:id="rId1"/>
    <p:sldLayoutId id="2147484183" r:id="rId2"/>
    <p:sldLayoutId id="2147484184" r:id="rId3"/>
    <p:sldLayoutId id="2147484185" r:id="rId4"/>
    <p:sldLayoutId id="2147484186" r:id="rId5"/>
    <p:sldLayoutId id="2147484187" r:id="rId6"/>
    <p:sldLayoutId id="2147484188" r:id="rId7"/>
    <p:sldLayoutId id="2147484189" r:id="rId8"/>
    <p:sldLayoutId id="2147484190" r:id="rId9"/>
    <p:sldLayoutId id="2147484191" r:id="rId10"/>
    <p:sldLayoutId id="2147484192"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234"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defTabSz="914400" fontAlgn="base">
              <a:spcBef>
                <a:spcPct val="0"/>
              </a:spcBef>
              <a:spcAft>
                <a:spcPct val="0"/>
              </a:spcAft>
              <a:defRPr/>
            </a:pPr>
            <a:fld id="{F545878A-AC4C-CD42-97F5-6ABF71E5AB85}"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44879919"/>
      </p:ext>
    </p:extLst>
  </p:cSld>
  <p:clrMap bg1="lt1" tx1="dk1" bg2="lt2" tx2="dk2" accent1="accent1" accent2="accent2" accent3="accent3" accent4="accent4" accent5="accent5" accent6="accent6" hlink="hlink" folHlink="folHlink"/>
  <p:sldLayoutIdLst>
    <p:sldLayoutId id="2147484194" r:id="rId1"/>
    <p:sldLayoutId id="2147484195" r:id="rId2"/>
    <p:sldLayoutId id="2147484196" r:id="rId3"/>
    <p:sldLayoutId id="2147484197" r:id="rId4"/>
    <p:sldLayoutId id="2147484198" r:id="rId5"/>
    <p:sldLayoutId id="2147484199" r:id="rId6"/>
    <p:sldLayoutId id="2147484200" r:id="rId7"/>
    <p:sldLayoutId id="2147484201" r:id="rId8"/>
    <p:sldLayoutId id="2147484202" r:id="rId9"/>
    <p:sldLayoutId id="2147484203" r:id="rId10"/>
    <p:sldLayoutId id="2147484204" r:id="rId11"/>
  </p:sldLayoutIdLst>
  <p:transition/>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ü"/>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ü"/>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ü"/>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ü"/>
        <a:defRPr sz="2000">
          <a:solidFill>
            <a:schemeClr val="tx1"/>
          </a:solidFill>
          <a:latin typeface="+mn-lt"/>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3692741397"/>
      </p:ext>
    </p:extLst>
  </p:cSld>
  <p:clrMap bg1="lt1" tx1="dk1" bg2="lt2" tx2="dk2" accent1="accent1" accent2="accent2" accent3="accent3" accent4="accent4" accent5="accent5" accent6="accent6" hlink="hlink" folHlink="folHlink"/>
  <p:sldLayoutIdLst>
    <p:sldLayoutId id="2147484206" r:id="rId1"/>
    <p:sldLayoutId id="2147484207" r:id="rId2"/>
    <p:sldLayoutId id="2147484208" r:id="rId3"/>
    <p:sldLayoutId id="2147484209" r:id="rId4"/>
    <p:sldLayoutId id="2147484210" r:id="rId5"/>
    <p:sldLayoutId id="2147484211" r:id="rId6"/>
    <p:sldLayoutId id="2147484212" r:id="rId7"/>
    <p:sldLayoutId id="2147484213" r:id="rId8"/>
    <p:sldLayoutId id="2147484214" r:id="rId9"/>
    <p:sldLayoutId id="2147484215" r:id="rId10"/>
    <p:sldLayoutId id="214748421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498440194"/>
      </p:ext>
    </p:extLst>
  </p:cSld>
  <p:clrMap bg1="lt1" tx1="dk1" bg2="lt2" tx2="dk2" accent1="accent1" accent2="accent2" accent3="accent3" accent4="accent4" accent5="accent5" accent6="accent6" hlink="hlink" folHlink="folHlink"/>
  <p:sldLayoutIdLst>
    <p:sldLayoutId id="214748421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F5056FE8-D165-9948-828B-BC6E174C315C}" type="slidenum">
              <a:rPr lang="en-US"/>
              <a:pPr>
                <a:defRPr/>
              </a:pPr>
              <a:t>‹#›</a:t>
            </a:fld>
            <a:endParaRPr lang="en-US"/>
          </a:p>
        </p:txBody>
      </p:sp>
    </p:spTree>
    <p:extLst>
      <p:ext uri="{BB962C8B-B14F-4D97-AF65-F5344CB8AC3E}">
        <p14:creationId xmlns:p14="http://schemas.microsoft.com/office/powerpoint/2010/main" val="2701208284"/>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1108028599"/>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 id="2147483747" r:id="rId12"/>
    <p:sldLayoutId id="2147483748" r:id="rId13"/>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defRPr>
            </a:lvl1pPr>
          </a:lstStyle>
          <a:p>
            <a:pPr>
              <a:defRPr/>
            </a:pPr>
            <a:fld id="{D1676332-2FEB-0143-A8CC-7B37BF4AD214}" type="slidenum">
              <a:rPr lang="en-US"/>
              <a:pPr>
                <a:defRPr/>
              </a:pPr>
              <a:t>‹#›</a:t>
            </a:fld>
            <a:endParaRPr lang="en-US"/>
          </a:p>
        </p:txBody>
      </p:sp>
    </p:spTree>
    <p:extLst>
      <p:ext uri="{BB962C8B-B14F-4D97-AF65-F5344CB8AC3E}">
        <p14:creationId xmlns:p14="http://schemas.microsoft.com/office/powerpoint/2010/main" val="2376804732"/>
      </p:ext>
    </p:extLst>
  </p:cSld>
  <p:clrMap bg1="dk2" tx1="lt1" bg2="dk1" tx2="lt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 id="2147484244"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A44C4530-8D25-7249-9946-C5C7DA6267EA}" type="slidenum">
              <a:rPr lang="en-US"/>
              <a:pPr>
                <a:defRPr/>
              </a:pPr>
              <a:t>‹#›</a:t>
            </a:fld>
            <a:endParaRPr lang="en-US"/>
          </a:p>
        </p:txBody>
      </p:sp>
    </p:spTree>
    <p:extLst>
      <p:ext uri="{BB962C8B-B14F-4D97-AF65-F5344CB8AC3E}">
        <p14:creationId xmlns:p14="http://schemas.microsoft.com/office/powerpoint/2010/main" val="1561088694"/>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CE3D52DD-2C4F-1144-A4F5-D0758CFF40FA}"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986670383"/>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 id="2147484269" r:id="rId12"/>
    <p:sldLayoutId id="214748427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955176426"/>
      </p:ext>
    </p:extLst>
  </p:cSld>
  <p:clrMap bg1="lt1" tx1="dk1" bg2="lt2" tx2="dk2" accent1="accent1" accent2="accent2" accent3="accent3" accent4="accent4" accent5="accent5" accent6="accent6" hlink="hlink" folHlink="folHlink"/>
  <p:sldLayoutIdLst>
    <p:sldLayoutId id="2147484272" r:id="rId1"/>
    <p:sldLayoutId id="2147484273" r:id="rId2"/>
    <p:sldLayoutId id="2147484274" r:id="rId3"/>
    <p:sldLayoutId id="2147484275" r:id="rId4"/>
    <p:sldLayoutId id="2147484276" r:id="rId5"/>
    <p:sldLayoutId id="2147484277" r:id="rId6"/>
    <p:sldLayoutId id="2147484278" r:id="rId7"/>
    <p:sldLayoutId id="2147484279" r:id="rId8"/>
    <p:sldLayoutId id="2147484280" r:id="rId9"/>
    <p:sldLayoutId id="2147484281" r:id="rId10"/>
    <p:sldLayoutId id="2147484282"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1170055744"/>
      </p:ext>
    </p:extLst>
  </p:cSld>
  <p:clrMap bg1="dk2" tx1="lt1" bg2="dk1" tx2="lt2" accent1="accent1" accent2="accent2" accent3="accent3" accent4="accent4" accent5="accent5" accent6="accent6" hlink="hlink" folHlink="folHlink"/>
  <p:sldLayoutIdLst>
    <p:sldLayoutId id="2147484284" r:id="rId1"/>
    <p:sldLayoutId id="2147484285" r:id="rId2"/>
    <p:sldLayoutId id="2147484286" r:id="rId3"/>
    <p:sldLayoutId id="2147484287" r:id="rId4"/>
    <p:sldLayoutId id="2147484288" r:id="rId5"/>
    <p:sldLayoutId id="2147484289" r:id="rId6"/>
    <p:sldLayoutId id="2147484290" r:id="rId7"/>
    <p:sldLayoutId id="2147484291" r:id="rId8"/>
    <p:sldLayoutId id="2147484292" r:id="rId9"/>
    <p:sldLayoutId id="2147484293" r:id="rId10"/>
    <p:sldLayoutId id="2147484294"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01F188CD-86E3-6947-AEC7-7A4BC9D46F7C}" type="slidenum">
              <a:rPr lang="en-US"/>
              <a:pPr>
                <a:defRPr/>
              </a:pPr>
              <a:t>‹#›</a:t>
            </a:fld>
            <a:endParaRPr lang="en-US"/>
          </a:p>
        </p:txBody>
      </p:sp>
    </p:spTree>
    <p:extLst>
      <p:ext uri="{BB962C8B-B14F-4D97-AF65-F5344CB8AC3E}">
        <p14:creationId xmlns:p14="http://schemas.microsoft.com/office/powerpoint/2010/main" val="1124273523"/>
      </p:ext>
    </p:extLst>
  </p:cSld>
  <p:clrMap bg1="lt1" tx1="dk1" bg2="lt2" tx2="dk2" accent1="accent1" accent2="accent2" accent3="accent3" accent4="accent4" accent5="accent5" accent6="accent6" hlink="hlink" folHlink="folHlink"/>
  <p:sldLayoutIdLst>
    <p:sldLayoutId id="2147484296"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3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D2B61E63-2D9D-2A42-BE44-0A780397CB07}" type="slidenum">
              <a:rPr lang="en-US"/>
              <a:pPr>
                <a:defRPr/>
              </a:pPr>
              <a:t>‹#›</a:t>
            </a:fld>
            <a:endParaRPr lang="en-US"/>
          </a:p>
        </p:txBody>
      </p:sp>
    </p:spTree>
    <p:extLst>
      <p:ext uri="{BB962C8B-B14F-4D97-AF65-F5344CB8AC3E}">
        <p14:creationId xmlns:p14="http://schemas.microsoft.com/office/powerpoint/2010/main" val="758375304"/>
      </p:ext>
    </p:extLst>
  </p:cSld>
  <p:clrMap bg1="lt1" tx1="dk1" bg2="lt2" tx2="dk2" accent1="accent1" accent2="accent2" accent3="accent3" accent4="accent4" accent5="accent5" accent6="accent6" hlink="hlink" folHlink="folHlink"/>
  <p:sldLayoutIdLst>
    <p:sldLayoutId id="2147484298"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89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89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628F6018-235F-A745-934C-2135D573D3C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626526804"/>
      </p:ext>
    </p:extLst>
  </p:cSld>
  <p:clrMap bg1="lt1" tx1="dk1" bg2="lt2" tx2="dk2" accent1="accent1" accent2="accent2" accent3="accent3" accent4="accent4" accent5="accent5" accent6="accent6" hlink="hlink" folHlink="folHlink"/>
  <p:sldLayoutIdLst>
    <p:sldLayoutId id="2147484300" r:id="rId1"/>
    <p:sldLayoutId id="2147484301" r:id="rId2"/>
    <p:sldLayoutId id="2147484302" r:id="rId3"/>
    <p:sldLayoutId id="2147484303" r:id="rId4"/>
    <p:sldLayoutId id="2147484304" r:id="rId5"/>
    <p:sldLayoutId id="2147484305" r:id="rId6"/>
    <p:sldLayoutId id="2147484306" r:id="rId7"/>
    <p:sldLayoutId id="2147484307" r:id="rId8"/>
    <p:sldLayoutId id="2147484308" r:id="rId9"/>
    <p:sldLayoutId id="2147484309" r:id="rId10"/>
    <p:sldLayoutId id="2147484310" r:id="rId11"/>
    <p:sldLayoutId id="2147484311" r:id="rId12"/>
    <p:sldLayoutId id="2147484312"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2022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l">
              <a:defRPr sz="1400" smtClean="0">
                <a:latin typeface="+mn-lt"/>
                <a:ea typeface="+mn-ea"/>
                <a:cs typeface="+mn-cs"/>
              </a:defRPr>
            </a:lvl1pPr>
          </a:lstStyle>
          <a:p>
            <a:pPr defTabSz="914400" eaLnBrk="0" fontAlgn="base" hangingPunct="0">
              <a:spcBef>
                <a:spcPct val="0"/>
              </a:spcBef>
              <a:spcAft>
                <a:spcPct val="0"/>
              </a:spcAft>
              <a:defRPr/>
            </a:pPr>
            <a:endParaRPr lang="en-US">
              <a:solidFill>
                <a:srgbClr val="FFFF66"/>
              </a:solidFill>
              <a:latin typeface="Trebuchet MS"/>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smtClean="0">
                <a:latin typeface="+mn-lt"/>
                <a:ea typeface="+mn-ea"/>
                <a:cs typeface="+mn-cs"/>
              </a:defRPr>
            </a:lvl1pPr>
          </a:lstStyle>
          <a:p>
            <a:pPr algn="ctr" defTabSz="914400" eaLnBrk="0" fontAlgn="base" hangingPunct="0">
              <a:spcBef>
                <a:spcPct val="0"/>
              </a:spcBef>
              <a:spcAft>
                <a:spcPct val="0"/>
              </a:spcAft>
              <a:defRPr/>
            </a:pPr>
            <a:endParaRPr lang="en-US">
              <a:solidFill>
                <a:srgbClr val="FFFF66"/>
              </a:solidFill>
              <a:latin typeface="Trebuchet MS"/>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smtClean="0">
                <a:latin typeface="+mn-lt"/>
                <a:ea typeface="+mn-ea"/>
                <a:cs typeface="+mn-cs"/>
              </a:defRPr>
            </a:lvl1pPr>
          </a:lstStyle>
          <a:p>
            <a:pPr defTabSz="914400" eaLnBrk="0" fontAlgn="base" hangingPunct="0">
              <a:spcBef>
                <a:spcPct val="0"/>
              </a:spcBef>
              <a:spcAft>
                <a:spcPct val="0"/>
              </a:spcAft>
              <a:defRPr/>
            </a:pPr>
            <a:fld id="{D6CAB8B0-4733-2441-BA94-945190D0553D}" type="slidenum">
              <a:rPr lang="en-US">
                <a:solidFill>
                  <a:srgbClr val="FFFF66"/>
                </a:solidFill>
                <a:latin typeface="Trebuchet MS"/>
                <a:ea typeface="Osaka"/>
                <a:cs typeface="Osaka"/>
              </a:rPr>
              <a:pPr defTabSz="914400" eaLnBrk="0" fontAlgn="base" hangingPunct="0">
                <a:spcBef>
                  <a:spcPct val="0"/>
                </a:spcBef>
                <a:spcAft>
                  <a:spcPct val="0"/>
                </a:spcAft>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510500090"/>
      </p:ext>
    </p:extLst>
  </p:cSld>
  <p:clrMap bg1="dk2" tx1="lt1" bg2="dk1" tx2="lt2" accent1="accent1" accent2="accent2" accent3="accent3" accent4="accent4" accent5="accent5" accent6="accent6" hlink="hlink" folHlink="folHlink"/>
  <p:sldLayoutIdLst>
    <p:sldLayoutId id="2147484314" r:id="rId1"/>
    <p:sldLayoutId id="2147484315" r:id="rId2"/>
    <p:sldLayoutId id="2147484316" r:id="rId3"/>
    <p:sldLayoutId id="2147484317" r:id="rId4"/>
    <p:sldLayoutId id="2147484318" r:id="rId5"/>
    <p:sldLayoutId id="2147484319" r:id="rId6"/>
    <p:sldLayoutId id="2147484320" r:id="rId7"/>
    <p:sldLayoutId id="2147484321" r:id="rId8"/>
    <p:sldLayoutId id="2147484322" r:id="rId9"/>
    <p:sldLayoutId id="2147484323" r:id="rId10"/>
    <p:sldLayoutId id="2147484324"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charset="0"/>
          <a:ea typeface="Osaka" charset="0"/>
          <a:cs typeface="Osaka" charset="0"/>
        </a:defRPr>
      </a:lvl2pPr>
      <a:lvl3pPr algn="ctr" rtl="0" eaLnBrk="0" fontAlgn="base" hangingPunct="0">
        <a:spcBef>
          <a:spcPct val="0"/>
        </a:spcBef>
        <a:spcAft>
          <a:spcPct val="0"/>
        </a:spcAft>
        <a:defRPr sz="4400" b="1">
          <a:solidFill>
            <a:schemeClr val="tx2"/>
          </a:solidFill>
          <a:latin typeface="Trebuchet MS" charset="0"/>
          <a:ea typeface="Osaka" charset="0"/>
          <a:cs typeface="Osaka" charset="0"/>
        </a:defRPr>
      </a:lvl3pPr>
      <a:lvl4pPr algn="ctr" rtl="0" eaLnBrk="0" fontAlgn="base" hangingPunct="0">
        <a:spcBef>
          <a:spcPct val="0"/>
        </a:spcBef>
        <a:spcAft>
          <a:spcPct val="0"/>
        </a:spcAft>
        <a:defRPr sz="4400" b="1">
          <a:solidFill>
            <a:schemeClr val="tx2"/>
          </a:solidFill>
          <a:latin typeface="Trebuchet MS" charset="0"/>
          <a:ea typeface="Osaka" charset="0"/>
          <a:cs typeface="Osaka" charset="0"/>
        </a:defRPr>
      </a:lvl4pPr>
      <a:lvl5pPr algn="ctr" rtl="0" eaLnBrk="0" fontAlgn="base" hangingPunct="0">
        <a:spcBef>
          <a:spcPct val="0"/>
        </a:spcBef>
        <a:spcAft>
          <a:spcPct val="0"/>
        </a:spcAft>
        <a:defRPr sz="4400" b="1">
          <a:solidFill>
            <a:schemeClr val="tx2"/>
          </a:solidFill>
          <a:latin typeface="Trebuchet MS" charset="0"/>
          <a:ea typeface="Osaka" charset="0"/>
          <a:cs typeface="Osaka" charset="0"/>
        </a:defRPr>
      </a:lvl5pPr>
      <a:lvl6pPr marL="457200" algn="ctr" rtl="0" eaLnBrk="0" fontAlgn="base" hangingPunct="0">
        <a:spcBef>
          <a:spcPct val="0"/>
        </a:spcBef>
        <a:spcAft>
          <a:spcPct val="0"/>
        </a:spcAft>
        <a:defRPr sz="4400" b="1">
          <a:solidFill>
            <a:schemeClr val="tx2"/>
          </a:solidFill>
          <a:latin typeface="Trebuchet MS" charset="0"/>
          <a:ea typeface="Osaka" charset="0"/>
          <a:cs typeface="Osaka" charset="0"/>
        </a:defRPr>
      </a:lvl6pPr>
      <a:lvl7pPr marL="914400" algn="ctr" rtl="0" eaLnBrk="0" fontAlgn="base" hangingPunct="0">
        <a:spcBef>
          <a:spcPct val="0"/>
        </a:spcBef>
        <a:spcAft>
          <a:spcPct val="0"/>
        </a:spcAft>
        <a:defRPr sz="4400" b="1">
          <a:solidFill>
            <a:schemeClr val="tx2"/>
          </a:solidFill>
          <a:latin typeface="Trebuchet MS" charset="0"/>
          <a:ea typeface="Osaka" charset="0"/>
          <a:cs typeface="Osaka" charset="0"/>
        </a:defRPr>
      </a:lvl7pPr>
      <a:lvl8pPr marL="1371600" algn="ctr" rtl="0" eaLnBrk="0" fontAlgn="base" hangingPunct="0">
        <a:spcBef>
          <a:spcPct val="0"/>
        </a:spcBef>
        <a:spcAft>
          <a:spcPct val="0"/>
        </a:spcAft>
        <a:defRPr sz="4400" b="1">
          <a:solidFill>
            <a:schemeClr val="tx2"/>
          </a:solidFill>
          <a:latin typeface="Trebuchet MS" charset="0"/>
          <a:ea typeface="Osaka" charset="0"/>
          <a:cs typeface="Osaka" charset="0"/>
        </a:defRPr>
      </a:lvl8pPr>
      <a:lvl9pPr marL="1828800" algn="ctr" rtl="0" eaLnBrk="0" fontAlgn="base" hangingPunct="0">
        <a:spcBef>
          <a:spcPct val="0"/>
        </a:spcBef>
        <a:spcAft>
          <a:spcPct val="0"/>
        </a:spcAft>
        <a:defRPr sz="4400" b="1">
          <a:solidFill>
            <a:schemeClr val="tx2"/>
          </a:solidFill>
          <a:latin typeface="Trebuchet MS" charset="0"/>
          <a:ea typeface="Osaka" charset="0"/>
          <a:cs typeface="Osaka" charset="0"/>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6pPr>
      <a:lvl7pPr marL="29718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7pPr>
      <a:lvl8pPr marL="34290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8pPr>
      <a:lvl9pPr marL="3886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454209461"/>
      </p:ext>
    </p:extLst>
  </p:cSld>
  <p:clrMap bg1="dk2" tx1="lt1" bg2="dk1" tx2="lt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200262181"/>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0"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0"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84D8BD30-11AA-8F46-ADCB-9EFF88C54187}"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94745186"/>
      </p:ext>
    </p:extLst>
  </p:cSld>
  <p:clrMap bg1="dk2" tx1="lt1" bg2="dk1" tx2="lt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858666734"/>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4053691608"/>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305.xml"/><Relationship Id="rId1" Type="http://schemas.openxmlformats.org/officeDocument/2006/relationships/themeOverride" Target="../theme/themeOverride4.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9.xml"/></Relationships>
</file>

<file path=ppt/slides/_rels/slide102.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84.xml"/><Relationship Id="rId1" Type="http://schemas.openxmlformats.org/officeDocument/2006/relationships/slideLayout" Target="../slideLayouts/slideLayout96.xml"/></Relationships>
</file>

<file path=ppt/slides/_rels/slide103.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06.xml"/></Relationships>
</file>

<file path=ppt/slides/_rels/slide10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image" Target="../media/image103.jpeg"/><Relationship Id="rId1" Type="http://schemas.openxmlformats.org/officeDocument/2006/relationships/slideLayout" Target="../slideLayouts/slideLayout53.xml"/></Relationships>
</file>

<file path=ppt/slides/_rels/slide105.xml.rels><?xml version="1.0" encoding="UTF-8" standalone="yes"?>
<Relationships xmlns="http://schemas.openxmlformats.org/package/2006/relationships"><Relationship Id="rId8" Type="http://schemas.openxmlformats.org/officeDocument/2006/relationships/image" Target="../media/image107.jpeg"/><Relationship Id="rId13" Type="http://schemas.openxmlformats.org/officeDocument/2006/relationships/hyperlink" Target="http://images.google.com/imgres?imgurl=members.aol.com/larrypahl/wrldre13.gif&amp;imgrefurl=http://members.aol.com/larrypahl/prophecy.htm&amp;h=144&amp;w=271&amp;prev=/images?q=Beast+of+Revelation+13&amp;svnum=10&amp;hl=en&amp;lr=&amp;ie=UTF-8&amp;oe=UTF-8" TargetMode="External"/><Relationship Id="rId18" Type="http://schemas.openxmlformats.org/officeDocument/2006/relationships/image" Target="../media/image112.jpeg"/><Relationship Id="rId26" Type="http://schemas.openxmlformats.org/officeDocument/2006/relationships/hyperlink" Target="http://images.google.com/imgres?imgurl=www.fishthe.net/image2/666-picsm.gif&amp;imgrefurl=http://www.fishthe.net/666track.htm&amp;h=61&amp;w=75&amp;prev=/images?q=Beast+of+Revelation+13&amp;start=40&amp;svnum=10&amp;hl=en&amp;lr=&amp;ie=UTF-8&amp;oe=UTF-8&amp;sa=N" TargetMode="External"/><Relationship Id="rId3" Type="http://schemas.openxmlformats.org/officeDocument/2006/relationships/hyperlink" Target="http://images.google.com/imgres?imgurl=www.bprc.org/images/revbeast.jpg&amp;imgrefurl=http://www.bprc.org/gallery/revbeast.html&amp;h=450&amp;w=600&amp;prev=/images?q=Beast+of+Revelation+13&amp;svnum=10&amp;hl=en&amp;lr=&amp;ie=UTF-8&amp;oe=UTF-8" TargetMode="External"/><Relationship Id="rId21" Type="http://schemas.openxmlformats.org/officeDocument/2006/relationships/hyperlink" Target="http://members.aol.com/larrypahl/us-flag.gif" TargetMode="External"/><Relationship Id="rId7" Type="http://schemas.openxmlformats.org/officeDocument/2006/relationships/hyperlink" Target="http://images.google.com/imgres?imgurl=www.historicist.com/graphics/vatican8.JPG&amp;imgrefurl=http://www.historicist.com/horae.htm&amp;h=180&amp;w=240&amp;prev=/images?q=Beast+of+Revelation+13&amp;svnum=10&amp;hl=en&amp;lr=&amp;ie=UTF-8&amp;oe=UTF-8" TargetMode="External"/><Relationship Id="rId12" Type="http://schemas.openxmlformats.org/officeDocument/2006/relationships/image" Target="../media/image109.jpeg"/><Relationship Id="rId17" Type="http://schemas.openxmlformats.org/officeDocument/2006/relationships/hyperlink" Target="http://images.google.com/imgres?imgurl=www.angelfire.com/rnb/y/images/bushfraudulency13k.jpg&amp;imgrefurl=http://www.angelfire.com/rnb/y/charts.htm&amp;h=394&amp;w=310&amp;prev=/images?q=Beast+of+Revelation+13&amp;start=20&amp;svnum=10&amp;hl=en&amp;lr=&amp;ie=UTF-8&amp;oe=UTF-8&amp;sa=N" TargetMode="External"/><Relationship Id="rId25" Type="http://schemas.openxmlformats.org/officeDocument/2006/relationships/image" Target="../media/image116.jpeg"/><Relationship Id="rId2" Type="http://schemas.openxmlformats.org/officeDocument/2006/relationships/notesSlide" Target="../notesSlides/notesSlide85.xml"/><Relationship Id="rId16" Type="http://schemas.openxmlformats.org/officeDocument/2006/relationships/image" Target="../media/image111.jpeg"/><Relationship Id="rId20" Type="http://schemas.openxmlformats.org/officeDocument/2006/relationships/image" Target="../media/image113.jpeg"/><Relationship Id="rId29" Type="http://schemas.openxmlformats.org/officeDocument/2006/relationships/image" Target="../media/image118.jpeg"/><Relationship Id="rId1" Type="http://schemas.openxmlformats.org/officeDocument/2006/relationships/slideLayout" Target="../slideLayouts/slideLayout35.xml"/><Relationship Id="rId6" Type="http://schemas.openxmlformats.org/officeDocument/2006/relationships/image" Target="../media/image106.jpeg"/><Relationship Id="rId11" Type="http://schemas.openxmlformats.org/officeDocument/2006/relationships/hyperlink" Target="http://www.multimania.com/klauswagner/beast.jpg" TargetMode="External"/><Relationship Id="rId24" Type="http://schemas.openxmlformats.org/officeDocument/2006/relationships/hyperlink" Target="http://images.google.com/imgres?imgurl=www.ishipress.com/gates-2.gif&amp;imgrefurl=http://www.ishipress.com/gates666.htm&amp;h=75&amp;w=75&amp;prev=/images?q=Beast+of+Revelation+13&amp;start=40&amp;svnum=10&amp;hl=en&amp;lr=&amp;ie=UTF-8&amp;oe=UTF-8&amp;sa=N" TargetMode="External"/><Relationship Id="rId5" Type="http://schemas.openxmlformats.org/officeDocument/2006/relationships/hyperlink" Target="http://images.google.com/imgres?imgurl=www.dreamwater.net/bibletruth/TheBeastoftheEarth.jpg&amp;imgrefurl=http://www.dreamwater.net/bibletruth/delusion2.html&amp;h=173&amp;w=200&amp;prev=/images?q=Beast+of+Revelation+13&amp;svnum=10&amp;hl=en&amp;lr=&amp;ie=UTF-8&amp;oe=UTF-8" TargetMode="External"/><Relationship Id="rId15" Type="http://schemas.openxmlformats.org/officeDocument/2006/relationships/hyperlink" Target="http://images.google.com/imgres?imgurl=momentin.com/images/chap13/13FaslseAntichrist.jpg&amp;imgrefurl=http://momentin.com/revstudy/chapter13.htm&amp;h=343&amp;w=371&amp;prev=/images?q=Beast+of+Revelation+13&amp;start=20&amp;svnum=10&amp;hl=en&amp;lr=&amp;ie=UTF-8&amp;oe=UTF-8&amp;sa=N" TargetMode="External"/><Relationship Id="rId23" Type="http://schemas.openxmlformats.org/officeDocument/2006/relationships/image" Target="../media/image115.jpeg"/><Relationship Id="rId28" Type="http://schemas.openxmlformats.org/officeDocument/2006/relationships/hyperlink" Target="http://images.google.com/imgres?imgurl=www.rapturechrist.com/mark2.gif&amp;imgrefurl=http://www.rapturechrist.com/Mark.htm&amp;h=192&amp;w=500&amp;prev=/images?q=Beast+of+Revelation+13&amp;start=40&amp;svnum=10&amp;hl=en&amp;lr=&amp;ie=UTF-8&amp;oe=UTF-8&amp;sa=N" TargetMode="External"/><Relationship Id="rId10" Type="http://schemas.openxmlformats.org/officeDocument/2006/relationships/image" Target="../media/image108.jpeg"/><Relationship Id="rId19" Type="http://schemas.openxmlformats.org/officeDocument/2006/relationships/hyperlink" Target="http://images.google.com/imgres?imgurl=seder.topcities.com/iswater2.jpg&amp;imgrefurl=http://seder.topcities.com/indexb.html&amp;h=360&amp;w=400&amp;prev=/images?q=Beast+of+Revelation+13&amp;start=20&amp;svnum=10&amp;hl=en&amp;lr=&amp;ie=UTF-8&amp;oe=UTF-8&amp;sa=N" TargetMode="External"/><Relationship Id="rId31" Type="http://schemas.openxmlformats.org/officeDocument/2006/relationships/image" Target="../media/image119.jpeg"/><Relationship Id="rId4" Type="http://schemas.openxmlformats.org/officeDocument/2006/relationships/image" Target="../media/image105.jpeg"/><Relationship Id="rId9" Type="http://schemas.openxmlformats.org/officeDocument/2006/relationships/hyperlink" Target="http://images.google.com/imgres?imgurl=www.tagnet.org/davenportsda/images/hisnumbr.jpg&amp;imgrefurl=http://www.tagnet.org/davenportsda/revbeast.htm&amp;h=570&amp;w=475&amp;prev=/images?q=Beast+of+Revelation+13&amp;svnum=10&amp;hl=en&amp;lr=&amp;ie=UTF-8&amp;oe=UTF-8" TargetMode="External"/><Relationship Id="rId14" Type="http://schemas.openxmlformats.org/officeDocument/2006/relationships/image" Target="../media/image110.jpeg"/><Relationship Id="rId22" Type="http://schemas.openxmlformats.org/officeDocument/2006/relationships/image" Target="../media/image114.png"/><Relationship Id="rId27" Type="http://schemas.openxmlformats.org/officeDocument/2006/relationships/image" Target="../media/image117.jpeg"/><Relationship Id="rId30" Type="http://schemas.openxmlformats.org/officeDocument/2006/relationships/hyperlink" Target="http://images.google.com/imgres?imgurl=www.lunarpages.com/stargazers/endworld/fin-signs/image4.jpg&amp;imgrefurl=http://www.lunarpages.com/stargazers/endworld/fin-signs/7empires.htm&amp;h=184&amp;w=150&amp;prev=/images?q=Beast+of+Revelation+13&amp;svnum=10&amp;hl=en&amp;lr=&amp;ie=UTF-8&amp;oe=UTF-8" TargetMode="External"/></Relationships>
</file>

<file path=ppt/slides/_rels/slide10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slideLayout" Target="../slideLayouts/slideLayout53.xml"/><Relationship Id="rId1" Type="http://schemas.openxmlformats.org/officeDocument/2006/relationships/themeOverride" Target="../theme/themeOverride5.xml"/></Relationships>
</file>

<file path=ppt/slides/_rels/slide10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6.xml"/><Relationship Id="rId1" Type="http://schemas.openxmlformats.org/officeDocument/2006/relationships/slideLayout" Target="../slideLayouts/slideLayout118.xml"/></Relationships>
</file>

<file path=ppt/slides/_rels/slide108.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128.xml"/></Relationships>
</file>

<file path=ppt/slides/_rels/slide109.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slideLayout" Target="../slideLayouts/slideLayout53.xml"/><Relationship Id="rId1" Type="http://schemas.openxmlformats.org/officeDocument/2006/relationships/themeOverride" Target="../theme/themeOverride6.xml"/><Relationship Id="rId4" Type="http://schemas.openxmlformats.org/officeDocument/2006/relationships/image" Target="../media/image124.jpe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49.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54.xml"/><Relationship Id="rId1" Type="http://schemas.openxmlformats.org/officeDocument/2006/relationships/themeOverride" Target="../theme/themeOverride7.xml"/></Relationships>
</file>

<file path=ppt/slides/_rels/slide111.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slideLayout" Target="../slideLayouts/slideLayout53.xml"/><Relationship Id="rId1" Type="http://schemas.openxmlformats.org/officeDocument/2006/relationships/themeOverride" Target="../theme/themeOverride8.xml"/></Relationships>
</file>

<file path=ppt/slides/_rels/slide112.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slideLayout" Target="../slideLayouts/slideLayout53.xml"/><Relationship Id="rId1" Type="http://schemas.openxmlformats.org/officeDocument/2006/relationships/themeOverride" Target="../theme/themeOverride9.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49.xml"/><Relationship Id="rId1" Type="http://schemas.openxmlformats.org/officeDocument/2006/relationships/themeOverride" Target="../theme/themeOverride10.xml"/><Relationship Id="rId4" Type="http://schemas.openxmlformats.org/officeDocument/2006/relationships/image" Target="../media/image127.png"/></Relationships>
</file>

<file path=ppt/slides/_rels/slide11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slideLayout" Target="../slideLayouts/slideLayout53.xml"/><Relationship Id="rId1" Type="http://schemas.openxmlformats.org/officeDocument/2006/relationships/themeOverride" Target="../theme/themeOverride11.xml"/></Relationships>
</file>

<file path=ppt/slides/_rels/slide115.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53.xml"/></Relationships>
</file>

<file path=ppt/slides/_rels/slide116.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slideLayout" Target="../slideLayouts/slideLayout53.xml"/><Relationship Id="rId1" Type="http://schemas.openxmlformats.org/officeDocument/2006/relationships/themeOverride" Target="../theme/themeOverride1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8.xml"/></Relationships>
</file>

<file path=ppt/slides/_rels/slide118.xml.rels><?xml version="1.0" encoding="UTF-8" standalone="yes"?>
<Relationships xmlns="http://schemas.openxmlformats.org/package/2006/relationships"><Relationship Id="rId3" Type="http://schemas.openxmlformats.org/officeDocument/2006/relationships/image" Target="../media/image131.gif"/><Relationship Id="rId2" Type="http://schemas.openxmlformats.org/officeDocument/2006/relationships/notesSlide" Target="../notesSlides/notesSlide90.xml"/><Relationship Id="rId1" Type="http://schemas.openxmlformats.org/officeDocument/2006/relationships/slideLayout" Target="../slideLayouts/slideLayout24.xml"/><Relationship Id="rId4" Type="http://schemas.openxmlformats.org/officeDocument/2006/relationships/image" Target="../media/image132.png"/></Relationships>
</file>

<file path=ppt/slides/_rels/slide119.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91.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2.xml"/><Relationship Id="rId1" Type="http://schemas.openxmlformats.org/officeDocument/2006/relationships/slideLayout" Target="../slideLayouts/slideLayout305.xml"/></Relationships>
</file>

<file path=ppt/slides/_rels/slide120.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92.xml"/><Relationship Id="rId1" Type="http://schemas.openxmlformats.org/officeDocument/2006/relationships/slideLayout" Target="../slideLayouts/slideLayout25.xml"/><Relationship Id="rId6" Type="http://schemas.openxmlformats.org/officeDocument/2006/relationships/image" Target="../media/image137.jpeg"/><Relationship Id="rId5" Type="http://schemas.openxmlformats.org/officeDocument/2006/relationships/image" Target="../media/image136.jpeg"/><Relationship Id="rId4" Type="http://schemas.openxmlformats.org/officeDocument/2006/relationships/image" Target="../media/image135.jpeg"/></Relationships>
</file>

<file path=ppt/slides/_rels/slide121.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93.xml"/><Relationship Id="rId1" Type="http://schemas.openxmlformats.org/officeDocument/2006/relationships/slideLayout" Target="../slideLayouts/slideLayout24.xml"/></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49.xml"/><Relationship Id="rId1" Type="http://schemas.openxmlformats.org/officeDocument/2006/relationships/themeOverride" Target="../theme/themeOverride1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45.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45.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45.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56.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6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54.xml"/></Relationships>
</file>

<file path=ppt/slides/_rels/slide1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3.xml"/><Relationship Id="rId1" Type="http://schemas.openxmlformats.org/officeDocument/2006/relationships/slideLayout" Target="../slideLayouts/slideLayout78.xml"/><Relationship Id="rId4" Type="http://schemas.openxmlformats.org/officeDocument/2006/relationships/image" Target="../media/image18.jpeg"/></Relationships>
</file>

<file path=ppt/slides/_rels/slide13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01.xml"/><Relationship Id="rId1" Type="http://schemas.openxmlformats.org/officeDocument/2006/relationships/slideLayout" Target="../slideLayouts/slideLayout54.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54.xml"/><Relationship Id="rId1" Type="http://schemas.openxmlformats.org/officeDocument/2006/relationships/themeOverride" Target="../theme/themeOverride14.xml"/><Relationship Id="rId4" Type="http://schemas.openxmlformats.org/officeDocument/2006/relationships/image" Target="../media/image139.pn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54.xml"/></Relationships>
</file>

<file path=ppt/slides/_rels/slide13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04.xml"/><Relationship Id="rId1" Type="http://schemas.openxmlformats.org/officeDocument/2006/relationships/slideLayout" Target="../slideLayouts/slideLayout48.xml"/><Relationship Id="rId5" Type="http://schemas.openxmlformats.org/officeDocument/2006/relationships/image" Target="../media/image142.jpeg"/><Relationship Id="rId4" Type="http://schemas.openxmlformats.org/officeDocument/2006/relationships/image" Target="../media/image141.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54.xml"/><Relationship Id="rId1" Type="http://schemas.openxmlformats.org/officeDocument/2006/relationships/themeOverride" Target="../theme/themeOverride15.xml"/></Relationships>
</file>

<file path=ppt/slides/_rels/slide135.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53.xml"/></Relationships>
</file>

<file path=ppt/slides/_rels/slide13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06.xml"/><Relationship Id="rId1" Type="http://schemas.openxmlformats.org/officeDocument/2006/relationships/slideLayout" Target="../slideLayouts/slideLayout53.xml"/></Relationships>
</file>

<file path=ppt/slides/_rels/slide13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07.xml"/><Relationship Id="rId1" Type="http://schemas.openxmlformats.org/officeDocument/2006/relationships/slideLayout" Target="../slideLayouts/slideLayout177.xml"/></Relationships>
</file>

<file path=ppt/slides/_rels/slide138.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08.xml"/><Relationship Id="rId1" Type="http://schemas.openxmlformats.org/officeDocument/2006/relationships/slideLayout" Target="../slideLayouts/slideLayout177.xml"/></Relationships>
</file>

<file path=ppt/slides/_rels/slide13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09.xml"/><Relationship Id="rId1" Type="http://schemas.openxmlformats.org/officeDocument/2006/relationships/slideLayout" Target="../slideLayouts/slideLayout54.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xml"/><Relationship Id="rId1" Type="http://schemas.openxmlformats.org/officeDocument/2006/relationships/slideLayout" Target="../slideLayouts/slideLayout43.xml"/></Relationships>
</file>

<file path=ppt/slides/_rels/slide14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0.xml"/><Relationship Id="rId1" Type="http://schemas.openxmlformats.org/officeDocument/2006/relationships/slideLayout" Target="../slideLayouts/slideLayout27.xml"/><Relationship Id="rId5" Type="http://schemas.openxmlformats.org/officeDocument/2006/relationships/image" Target="../media/image146.jpeg"/><Relationship Id="rId4" Type="http://schemas.openxmlformats.org/officeDocument/2006/relationships/hyperlink" Target="http://images.google.com/imgres?imgurl=www.phoenicia.org/pics/leverdoor.jpg&amp;imgrefurl=http://www.phoenicia.org/temple.html&amp;h=360&amp;w=198&amp;prev=/images?q=Solomon's+temple&amp;svnum=10&amp;hl=en&amp;lr=&amp;ie=UTF-8&amp;oe=UTF-8&amp;sa=G"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1.xml"/><Relationship Id="rId1" Type="http://schemas.openxmlformats.org/officeDocument/2006/relationships/slideLayout" Target="../slideLayouts/slideLayout27.xml"/><Relationship Id="rId5" Type="http://schemas.openxmlformats.org/officeDocument/2006/relationships/image" Target="../media/image148.jpeg"/><Relationship Id="rId4" Type="http://schemas.openxmlformats.org/officeDocument/2006/relationships/hyperlink" Target="http://images.google.com/imgres?imgurl=www.scythesupply.com/Images/CarrieG-2.jpg&amp;imgrefurl=http://www.scythesupply.com/workshop5.html&amp;h=548&amp;w=335&amp;prev=/images?q=cubit+measure&amp;svnum=10&amp;hl=en&amp;lr=&amp;ie=UTF-8&amp;oe=UTF-8" TargetMode="External"/></Relationships>
</file>

<file path=ppt/slides/_rels/slide142.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186.xml"/></Relationships>
</file>

<file path=ppt/slides/_rels/slide14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2.xml"/><Relationship Id="rId1" Type="http://schemas.openxmlformats.org/officeDocument/2006/relationships/slideLayout" Target="../slideLayouts/slideLayout27.xml"/><Relationship Id="rId5" Type="http://schemas.openxmlformats.org/officeDocument/2006/relationships/image" Target="../media/image151.jpeg"/><Relationship Id="rId4" Type="http://schemas.openxmlformats.org/officeDocument/2006/relationships/hyperlink" Target="http://images.google.com/imgres?imgurl=www.masada2000.org/refugee2.jpg&amp;imgrefurl=http://www.masada2000.org/templemount.html&amp;h=164&amp;w=250&amp;prev=/images?q=Third+Temple+of+Jerusalem&amp;svnum=10&amp;hl=en&amp;lr=&amp;ie=UTF-8&amp;oe=UTF-8" TargetMode="External"/></Relationships>
</file>

<file path=ppt/slides/_rels/slide144.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3.xml"/><Relationship Id="rId1" Type="http://schemas.openxmlformats.org/officeDocument/2006/relationships/slideLayout" Target="../slideLayouts/slideLayout27.xml"/><Relationship Id="rId6" Type="http://schemas.openxmlformats.org/officeDocument/2006/relationships/image" Target="../media/image154.jpeg"/><Relationship Id="rId5" Type="http://schemas.openxmlformats.org/officeDocument/2006/relationships/hyperlink" Target="http://images.google.com/imgres?imgurl=www.hope.edu/academic/religion/bandstra/RTOT/CH9/CH9_F3.JPG&amp;imgrefurl=http://www.hope.edu/academic/religion/bandstra/RTOT/CH9/CH9_RS.HTM&amp;h=421&amp;w=622&amp;prev=/images?q=altar+of+Solomon&amp;svnum=10&amp;hl=en&amp;lr=&amp;ie=UTF-8&amp;oe=UTF-8" TargetMode="External"/><Relationship Id="rId4" Type="http://schemas.openxmlformats.org/officeDocument/2006/relationships/image" Target="../media/image153.jpeg"/></Relationships>
</file>

<file path=ppt/slides/_rels/slide145.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image" Target="../media/image155.jpeg"/><Relationship Id="rId1" Type="http://schemas.openxmlformats.org/officeDocument/2006/relationships/slideLayout" Target="../slideLayouts/slideLayout198.xml"/></Relationships>
</file>

<file path=ppt/slides/_rels/slide14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image" Target="../media/image157.png"/><Relationship Id="rId1" Type="http://schemas.openxmlformats.org/officeDocument/2006/relationships/slideLayout" Target="../slideLayouts/slideLayout216.xml"/></Relationships>
</file>

<file path=ppt/slides/_rels/slide14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image" Target="../media/image159.jpeg"/><Relationship Id="rId1" Type="http://schemas.openxmlformats.org/officeDocument/2006/relationships/slideLayout" Target="../slideLayouts/slideLayout216.xml"/><Relationship Id="rId6" Type="http://schemas.openxmlformats.org/officeDocument/2006/relationships/image" Target="../media/image163.jpeg"/><Relationship Id="rId5" Type="http://schemas.openxmlformats.org/officeDocument/2006/relationships/image" Target="../media/image162.jpeg"/><Relationship Id="rId4" Type="http://schemas.openxmlformats.org/officeDocument/2006/relationships/image" Target="../media/image161.jpeg"/></Relationships>
</file>

<file path=ppt/slides/_rels/slide148.xml.rels><?xml version="1.0" encoding="UTF-8" standalone="yes"?>
<Relationships xmlns="http://schemas.openxmlformats.org/package/2006/relationships"><Relationship Id="rId3" Type="http://schemas.openxmlformats.org/officeDocument/2006/relationships/image" Target="../media/image164.jpeg"/><Relationship Id="rId7" Type="http://schemas.openxmlformats.org/officeDocument/2006/relationships/image" Target="../media/image166.jpeg"/><Relationship Id="rId2" Type="http://schemas.openxmlformats.org/officeDocument/2006/relationships/notesSlide" Target="../notesSlides/notesSlide114.xml"/><Relationship Id="rId1" Type="http://schemas.openxmlformats.org/officeDocument/2006/relationships/slideLayout" Target="../slideLayouts/slideLayout36.xml"/><Relationship Id="rId6" Type="http://schemas.openxmlformats.org/officeDocument/2006/relationships/hyperlink" Target="http://images.google.com/imgres?imgurl=www.decadeofbehavior.org/launch/faces-transp.gif&amp;imgrefurl=http://www.decadeofbehavior.org/launch/&amp;h=220&amp;w=150&amp;prev=/images?q=Faces&amp;svnum=10&amp;hl=en&amp;lr=&amp;ie=UTF-8&amp;oe=UTF-8" TargetMode="External"/><Relationship Id="rId5" Type="http://schemas.openxmlformats.org/officeDocument/2006/relationships/image" Target="../media/image165.jpeg"/><Relationship Id="rId4" Type="http://schemas.openxmlformats.org/officeDocument/2006/relationships/hyperlink" Target="http://images.google.com/imgres?imgurl=www.jewish-rabbi.00server.com/jewish%20rabbi%20Shah%20300.jpg&amp;imgrefurl=http://www.jewish-rabbi.00server.com/portrait_of_jewish_rabbi_shah.htm&amp;h=400&amp;w=325&amp;prev=/images?q=Jewish+rabbi&amp;svnum=10&amp;hl=en&amp;lr=&amp;ie=UTF-8&amp;oe=UTF-8" TargetMode="External"/></Relationships>
</file>

<file path=ppt/slides/_rels/slide149.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5.xml"/><Relationship Id="rId1" Type="http://schemas.openxmlformats.org/officeDocument/2006/relationships/slideLayout" Target="../slideLayouts/slideLayout27.xml"/><Relationship Id="rId5" Type="http://schemas.openxmlformats.org/officeDocument/2006/relationships/image" Target="../media/image168.jpeg"/><Relationship Id="rId4" Type="http://schemas.openxmlformats.org/officeDocument/2006/relationships/hyperlink" Target="http://www.cnn.com/SPECIALS/2001/mideast/stories/issues.jerusalem/jerusalem.dome.of.rock.jpg" TargetMode="Externa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07.xml"/></Relationships>
</file>

<file path=ppt/slides/_rels/slide150.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16.xml"/><Relationship Id="rId1" Type="http://schemas.openxmlformats.org/officeDocument/2006/relationships/slideLayout" Target="../slideLayouts/slideLayout36.xml"/><Relationship Id="rId4" Type="http://schemas.openxmlformats.org/officeDocument/2006/relationships/image" Target="../media/image170.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48.xml"/><Relationship Id="rId1" Type="http://schemas.openxmlformats.org/officeDocument/2006/relationships/themeOverride" Target="../theme/themeOverride16.xml"/><Relationship Id="rId4" Type="http://schemas.openxmlformats.org/officeDocument/2006/relationships/image" Target="../media/image171.jpeg"/></Relationships>
</file>

<file path=ppt/slides/_rels/slide152.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18.xml"/><Relationship Id="rId1" Type="http://schemas.openxmlformats.org/officeDocument/2006/relationships/slideLayout" Target="../slideLayouts/slideLayout27.xml"/><Relationship Id="rId4" Type="http://schemas.openxmlformats.org/officeDocument/2006/relationships/image" Target="../media/image173.jpeg"/></Relationships>
</file>

<file path=ppt/slides/_rels/slide15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19.xml"/><Relationship Id="rId1" Type="http://schemas.openxmlformats.org/officeDocument/2006/relationships/slideLayout" Target="../slideLayouts/slideLayout27.xml"/><Relationship Id="rId5" Type="http://schemas.openxmlformats.org/officeDocument/2006/relationships/image" Target="../media/image175.png"/><Relationship Id="rId4" Type="http://schemas.openxmlformats.org/officeDocument/2006/relationships/hyperlink" Target="http://www.maps.com/magellan/Images/JERSUL-W1.gif" TargetMode="External"/></Relationships>
</file>

<file path=ppt/slides/_rels/slide15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20.xml"/><Relationship Id="rId1" Type="http://schemas.openxmlformats.org/officeDocument/2006/relationships/slideLayout" Target="../slideLayouts/slideLayout27.xml"/><Relationship Id="rId4" Type="http://schemas.openxmlformats.org/officeDocument/2006/relationships/image" Target="../media/image176.jpeg"/></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49.xml"/><Relationship Id="rId1" Type="http://schemas.openxmlformats.org/officeDocument/2006/relationships/themeOverride" Target="../theme/themeOverride1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5.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5.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5.xml"/></Relationships>
</file>

<file path=ppt/slides/_rels/slide159.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25.xml"/><Relationship Id="rId1" Type="http://schemas.openxmlformats.org/officeDocument/2006/relationships/slideLayout" Target="../slideLayouts/slideLayout30.xml"/></Relationships>
</file>

<file path=ppt/slides/_rels/slide1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6.xml"/><Relationship Id="rId1" Type="http://schemas.openxmlformats.org/officeDocument/2006/relationships/slideLayout" Target="../slideLayouts/slideLayout305.xml"/></Relationships>
</file>

<file path=ppt/slides/_rels/slide160.xml.rels><?xml version="1.0" encoding="UTF-8" standalone="yes"?>
<Relationships xmlns="http://schemas.openxmlformats.org/package/2006/relationships"><Relationship Id="rId3" Type="http://schemas.openxmlformats.org/officeDocument/2006/relationships/hyperlink" Target="http://images.google.com/imgres?imgurl=www.tanbible.com/images/int_rvv/int_rvv_c17.jpg&amp;imgrefurl=http://www.tanbible.com/int_rvv/int_rvv_0Menu.htm&amp;h=720&amp;w=960&amp;prev=/images?q=Harlot+of+Revelation+17&amp;svnum=10&amp;hl=en&amp;lr=&amp;ie=UTF-8&amp;oe=UTF-8" TargetMode="External"/><Relationship Id="rId2" Type="http://schemas.openxmlformats.org/officeDocument/2006/relationships/notesSlide" Target="../notesSlides/notesSlide126.xml"/><Relationship Id="rId1" Type="http://schemas.openxmlformats.org/officeDocument/2006/relationships/slideLayout" Target="../slideLayouts/slideLayout27.xml"/><Relationship Id="rId4" Type="http://schemas.openxmlformats.org/officeDocument/2006/relationships/image" Target="../media/image178.jpeg"/></Relationships>
</file>

<file path=ppt/slides/_rels/slide16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27.xml"/><Relationship Id="rId1" Type="http://schemas.openxmlformats.org/officeDocument/2006/relationships/slideLayout" Target="../slideLayouts/slideLayout25.xml"/></Relationships>
</file>

<file path=ppt/slides/_rels/slide162.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30.xml"/></Relationships>
</file>

<file path=ppt/slides/_rels/slide163.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228.xml"/></Relationships>
</file>

<file path=ppt/slides/_rels/slide164.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228.xml"/></Relationships>
</file>

<file path=ppt/slides/_rels/slide165.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228.xml"/></Relationships>
</file>

<file path=ppt/slides/_rels/slide166.xml.rels><?xml version="1.0" encoding="UTF-8" standalone="yes"?>
<Relationships xmlns="http://schemas.openxmlformats.org/package/2006/relationships"><Relationship Id="rId2" Type="http://schemas.openxmlformats.org/officeDocument/2006/relationships/image" Target="../media/image183.jpeg"/><Relationship Id="rId1" Type="http://schemas.openxmlformats.org/officeDocument/2006/relationships/slideLayout" Target="../slideLayouts/slideLayout228.xml"/></Relationships>
</file>

<file path=ppt/slides/_rels/slide167.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228.xml"/></Relationships>
</file>

<file path=ppt/slides/_rels/slide168.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28.xml"/><Relationship Id="rId1" Type="http://schemas.openxmlformats.org/officeDocument/2006/relationships/slideLayout" Target="../slideLayouts/slideLayout49.xml"/></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49.xml"/><Relationship Id="rId1" Type="http://schemas.openxmlformats.org/officeDocument/2006/relationships/themeOverride" Target="../theme/themeOverride18.xml"/><Relationship Id="rId4" Type="http://schemas.openxmlformats.org/officeDocument/2006/relationships/image" Target="../media/image186.png"/></Relationships>
</file>

<file path=ppt/slides/_rels/slide1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7.xml"/><Relationship Id="rId1" Type="http://schemas.openxmlformats.org/officeDocument/2006/relationships/slideLayout" Target="../slideLayouts/slideLayout89.xml"/></Relationships>
</file>

<file path=ppt/slides/_rels/slide17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30.xml"/><Relationship Id="rId1" Type="http://schemas.openxmlformats.org/officeDocument/2006/relationships/slideLayout" Target="../slideLayouts/slideLayout485.xml"/><Relationship Id="rId4" Type="http://schemas.openxmlformats.org/officeDocument/2006/relationships/image" Target="../media/image188.png"/></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0.xml"/></Relationships>
</file>

<file path=ppt/slides/_rels/slide17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2.xml"/><Relationship Id="rId1" Type="http://schemas.openxmlformats.org/officeDocument/2006/relationships/slideLayout" Target="../slideLayouts/slideLayout25.xml"/><Relationship Id="rId4" Type="http://schemas.openxmlformats.org/officeDocument/2006/relationships/image" Target="../media/image189.jpeg"/></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5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75.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111.xml"/></Relationships>
</file>

<file path=ppt/slides/_rels/slide176.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111.xml"/></Relationships>
</file>

<file path=ppt/slides/_rels/slide17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34.xml"/><Relationship Id="rId1" Type="http://schemas.openxmlformats.org/officeDocument/2006/relationships/slideLayout" Target="../slideLayouts/slideLayout499.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54.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05.xml"/><Relationship Id="rId1" Type="http://schemas.openxmlformats.org/officeDocument/2006/relationships/themeOverride" Target="../theme/themeOverride2.xml"/></Relationships>
</file>

<file path=ppt/slides/_rels/slide180.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36.xml"/><Relationship Id="rId1" Type="http://schemas.openxmlformats.org/officeDocument/2006/relationships/slideLayout" Target="../slideLayouts/slideLayout235.xml"/><Relationship Id="rId4" Type="http://schemas.openxmlformats.org/officeDocument/2006/relationships/image" Target="../media/image193.png"/></Relationships>
</file>

<file path=ppt/slides/_rels/slide18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37.xml"/><Relationship Id="rId1" Type="http://schemas.openxmlformats.org/officeDocument/2006/relationships/slideLayout" Target="../slideLayouts/slideLayout30.xml"/></Relationships>
</file>

<file path=ppt/slides/_rels/slide182.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9.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184.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38.xml"/><Relationship Id="rId1" Type="http://schemas.openxmlformats.org/officeDocument/2006/relationships/slideLayout" Target="../slideLayouts/slideLayout25.xml"/></Relationships>
</file>

<file path=ppt/slides/_rels/slide185.xml.rels><?xml version="1.0" encoding="UTF-8" standalone="yes"?>
<Relationships xmlns="http://schemas.openxmlformats.org/package/2006/relationships"><Relationship Id="rId3" Type="http://schemas.openxmlformats.org/officeDocument/2006/relationships/notesSlide" Target="../notesSlides/notesSlide139.xml"/><Relationship Id="rId2" Type="http://schemas.openxmlformats.org/officeDocument/2006/relationships/slideLayout" Target="../slideLayouts/slideLayout305.xml"/><Relationship Id="rId1" Type="http://schemas.openxmlformats.org/officeDocument/2006/relationships/themeOverride" Target="../theme/themeOverride19.xml"/></Relationships>
</file>

<file path=ppt/slides/_rels/slide18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40.xml"/><Relationship Id="rId1" Type="http://schemas.openxmlformats.org/officeDocument/2006/relationships/slideLayout" Target="../slideLayouts/slideLayout25.xml"/></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24.xml"/><Relationship Id="rId1" Type="http://schemas.openxmlformats.org/officeDocument/2006/relationships/themeOverride" Target="../theme/themeOverride20.xml"/><Relationship Id="rId4" Type="http://schemas.openxmlformats.org/officeDocument/2006/relationships/image" Target="../media/image95.jpeg"/></Relationships>
</file>

<file path=ppt/slides/_rels/slide188.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173.xml"/><Relationship Id="rId1" Type="http://schemas.openxmlformats.org/officeDocument/2006/relationships/themeOverride" Target="../theme/themeOverride21.xml"/><Relationship Id="rId4" Type="http://schemas.openxmlformats.org/officeDocument/2006/relationships/image" Target="../media/image197.png"/></Relationships>
</file>

<file path=ppt/slides/_rels/slide189.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43.xml"/><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9.xml"/><Relationship Id="rId1" Type="http://schemas.openxmlformats.org/officeDocument/2006/relationships/slideLayout" Target="../slideLayouts/slideLayout48.xml"/></Relationships>
</file>

<file path=ppt/slides/_rels/slide19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slideLayout" Target="../slideLayouts/slideLayout53.xml"/><Relationship Id="rId1" Type="http://schemas.openxmlformats.org/officeDocument/2006/relationships/themeOverride" Target="../theme/themeOverride22.xml"/></Relationships>
</file>

<file path=ppt/slides/_rels/slide19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78.xml"/></Relationships>
</file>

<file path=ppt/slides/_rels/slide192.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78.xml"/></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24.xml"/><Relationship Id="rId1" Type="http://schemas.openxmlformats.org/officeDocument/2006/relationships/themeOverride" Target="../theme/themeOverride23.xml"/><Relationship Id="rId4" Type="http://schemas.openxmlformats.org/officeDocument/2006/relationships/image" Target="../media/image95.jpeg"/></Relationships>
</file>

<file path=ppt/slides/_rels/slide194.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45.xml"/><Relationship Id="rId1" Type="http://schemas.openxmlformats.org/officeDocument/2006/relationships/slideLayout" Target="../slideLayouts/slideLayout253.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54.xml"/></Relationships>
</file>

<file path=ppt/slides/_rels/slide196.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253.xml"/></Relationships>
</file>

<file path=ppt/slides/_rels/slide19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9.xml"/></Relationships>
</file>

<file path=ppt/slides/_rels/slide198.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259.xml"/></Relationships>
</file>

<file path=ppt/slides/_rels/slide19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0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200.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Layout" Target="../slideLayouts/slideLayout253.xml"/></Relationships>
</file>

<file path=ppt/slides/_rels/slide201.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47.xml"/><Relationship Id="rId1" Type="http://schemas.openxmlformats.org/officeDocument/2006/relationships/slideLayout" Target="../slideLayouts/slideLayout25.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24.xml"/><Relationship Id="rId1" Type="http://schemas.openxmlformats.org/officeDocument/2006/relationships/themeOverride" Target="../theme/themeOverride24.xml"/><Relationship Id="rId4" Type="http://schemas.openxmlformats.org/officeDocument/2006/relationships/image" Target="../media/image95.jpeg"/></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48.xml"/><Relationship Id="rId1" Type="http://schemas.openxmlformats.org/officeDocument/2006/relationships/themeOverride" Target="../theme/themeOverride25.xml"/><Relationship Id="rId4" Type="http://schemas.openxmlformats.org/officeDocument/2006/relationships/image" Target="../media/image202.jpg"/></Relationships>
</file>

<file path=ppt/slides/_rels/slide20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0.xml"/><Relationship Id="rId1" Type="http://schemas.openxmlformats.org/officeDocument/2006/relationships/slideLayout" Target="../slideLayouts/slideLayout30.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74.xml"/><Relationship Id="rId1" Type="http://schemas.openxmlformats.org/officeDocument/2006/relationships/themeOverride" Target="../theme/themeOverride26.xml"/><Relationship Id="rId4" Type="http://schemas.openxmlformats.org/officeDocument/2006/relationships/image" Target="../media/image203.png"/></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74.xml"/><Relationship Id="rId1" Type="http://schemas.openxmlformats.org/officeDocument/2006/relationships/themeOverride" Target="../theme/themeOverride27.xml"/><Relationship Id="rId5" Type="http://schemas.openxmlformats.org/officeDocument/2006/relationships/image" Target="../media/image205.png"/><Relationship Id="rId4" Type="http://schemas.openxmlformats.org/officeDocument/2006/relationships/image" Target="../media/image204.png"/></Relationships>
</file>

<file path=ppt/slides/_rels/slide207.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53.xml"/><Relationship Id="rId1" Type="http://schemas.openxmlformats.org/officeDocument/2006/relationships/slideLayout" Target="../slideLayouts/slideLayout74.xml"/></Relationships>
</file>

<file path=ppt/slides/_rels/slide208.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54.xml"/><Relationship Id="rId1" Type="http://schemas.openxmlformats.org/officeDocument/2006/relationships/slideLayout" Target="../slideLayouts/slideLayout74.xml"/></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74.xml"/><Relationship Id="rId1" Type="http://schemas.openxmlformats.org/officeDocument/2006/relationships/themeOverride" Target="../theme/themeOverride28.xml"/><Relationship Id="rId4" Type="http://schemas.openxmlformats.org/officeDocument/2006/relationships/image" Target="../media/image208.png"/></Relationships>
</file>

<file path=ppt/slides/_rels/slide2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56.xml"/><Relationship Id="rId1" Type="http://schemas.openxmlformats.org/officeDocument/2006/relationships/slideLayout" Target="../slideLayouts/slideLayout25.xml"/></Relationships>
</file>

<file path=ppt/slides/_rels/slide21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57.xml"/><Relationship Id="rId1" Type="http://schemas.openxmlformats.org/officeDocument/2006/relationships/slideLayout" Target="../slideLayouts/slideLayout25.xml"/></Relationships>
</file>

<file path=ppt/slides/_rels/slide212.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58.xml"/><Relationship Id="rId1" Type="http://schemas.openxmlformats.org/officeDocument/2006/relationships/slideLayout" Target="../slideLayouts/slideLayout261.xml"/></Relationships>
</file>

<file path=ppt/slides/_rels/slide213.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59.xml"/><Relationship Id="rId1" Type="http://schemas.openxmlformats.org/officeDocument/2006/relationships/slideLayout" Target="../slideLayouts/slideLayout277.xml"/><Relationship Id="rId4" Type="http://schemas.openxmlformats.org/officeDocument/2006/relationships/image" Target="../media/image213.jpeg"/></Relationships>
</file>

<file path=ppt/slides/_rels/slide214.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60.xml"/><Relationship Id="rId1" Type="http://schemas.openxmlformats.org/officeDocument/2006/relationships/slideLayout" Target="../slideLayouts/slideLayout443.xml"/></Relationships>
</file>

<file path=ppt/slides/_rels/slide215.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61.xml"/><Relationship Id="rId1" Type="http://schemas.openxmlformats.org/officeDocument/2006/relationships/slideLayout" Target="../slideLayouts/slideLayout53.xml"/></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48.xml"/><Relationship Id="rId1" Type="http://schemas.openxmlformats.org/officeDocument/2006/relationships/themeOverride" Target="../theme/themeOverride29.xml"/><Relationship Id="rId4" Type="http://schemas.openxmlformats.org/officeDocument/2006/relationships/image" Target="../media/image216.jpg"/></Relationships>
</file>

<file path=ppt/slides/_rels/slide21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63.xml"/><Relationship Id="rId1" Type="http://schemas.openxmlformats.org/officeDocument/2006/relationships/slideLayout" Target="../slideLayouts/slideLayout53.xml"/><Relationship Id="rId4" Type="http://schemas.openxmlformats.org/officeDocument/2006/relationships/image" Target="../media/image104.jpeg"/></Relationships>
</file>

<file path=ppt/slides/_rels/slide218.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64.xml"/><Relationship Id="rId1" Type="http://schemas.openxmlformats.org/officeDocument/2006/relationships/slideLayout" Target="../slideLayouts/slideLayout123.xml"/><Relationship Id="rId5" Type="http://schemas.openxmlformats.org/officeDocument/2006/relationships/image" Target="../media/image219.png"/><Relationship Id="rId4" Type="http://schemas.openxmlformats.org/officeDocument/2006/relationships/image" Target="../media/image218.png"/></Relationships>
</file>

<file path=ppt/slides/_rels/slide219.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65.xml"/><Relationship Id="rId1" Type="http://schemas.openxmlformats.org/officeDocument/2006/relationships/slideLayout" Target="../slideLayouts/slideLayout443.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334.xml"/><Relationship Id="rId4" Type="http://schemas.openxmlformats.org/officeDocument/2006/relationships/image" Target="../media/image26.png"/></Relationships>
</file>

<file path=ppt/slides/_rels/slide220.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166.xml"/><Relationship Id="rId1" Type="http://schemas.openxmlformats.org/officeDocument/2006/relationships/slideLayout" Target="../slideLayouts/slideLayout172.xml"/></Relationships>
</file>

<file path=ppt/slides/_rels/slide221.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67.xml"/><Relationship Id="rId1" Type="http://schemas.openxmlformats.org/officeDocument/2006/relationships/slideLayout" Target="../slideLayouts/slideLayout172.xml"/></Relationships>
</file>

<file path=ppt/slides/_rels/slide222.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68.xml"/><Relationship Id="rId1" Type="http://schemas.openxmlformats.org/officeDocument/2006/relationships/slideLayout" Target="../slideLayouts/slideLayout172.xml"/></Relationships>
</file>

<file path=ppt/slides/_rels/slide223.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48.xml"/><Relationship Id="rId1" Type="http://schemas.openxmlformats.org/officeDocument/2006/relationships/themeOverride" Target="../theme/themeOverride30.xml"/></Relationships>
</file>

<file path=ppt/slides/_rels/slide224.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70.xml"/><Relationship Id="rId1" Type="http://schemas.openxmlformats.org/officeDocument/2006/relationships/slideLayout" Target="../slideLayouts/slideLayout48.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54.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49.xml"/></Relationships>
</file>

<file path=ppt/slides/_rels/slide227.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image" Target="../media/image11.jpeg"/><Relationship Id="rId1" Type="http://schemas.openxmlformats.org/officeDocument/2006/relationships/slideLayout" Target="../slideLayouts/slideLayout283.xml"/></Relationships>
</file>

<file path=ppt/slides/_rels/slide228.xml.rels><?xml version="1.0" encoding="UTF-8" standalone="yes"?>
<Relationships xmlns="http://schemas.openxmlformats.org/package/2006/relationships"><Relationship Id="rId2" Type="http://schemas.openxmlformats.org/officeDocument/2006/relationships/image" Target="../media/image226.png"/><Relationship Id="rId1" Type="http://schemas.openxmlformats.org/officeDocument/2006/relationships/slideLayout" Target="../slideLayouts/slideLayout191.xml"/></Relationships>
</file>

<file path=ppt/slides/_rels/slide229.xml.rels><?xml version="1.0" encoding="UTF-8" standalone="yes"?>
<Relationships xmlns="http://schemas.openxmlformats.org/package/2006/relationships"><Relationship Id="rId2" Type="http://schemas.openxmlformats.org/officeDocument/2006/relationships/image" Target="../media/image227.png"/><Relationship Id="rId1" Type="http://schemas.openxmlformats.org/officeDocument/2006/relationships/slideLayout" Target="../slideLayouts/slideLayout186.xml"/></Relationships>
</file>

<file path=ppt/slides/_rels/slide2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1.xml"/><Relationship Id="rId1" Type="http://schemas.openxmlformats.org/officeDocument/2006/relationships/slideLayout" Target="../slideLayouts/slideLayout342.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2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3.xml"/><Relationship Id="rId1" Type="http://schemas.openxmlformats.org/officeDocument/2006/relationships/slideLayout" Target="../slideLayouts/slideLayout43.xml"/></Relationships>
</file>

<file path=ppt/slides/_rels/slide231.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9.xml"/></Relationships>
</file>

<file path=ppt/slides/_rels/slide232.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74.xml"/><Relationship Id="rId1" Type="http://schemas.openxmlformats.org/officeDocument/2006/relationships/slideLayout" Target="../slideLayouts/slideLayout48.xml"/></Relationships>
</file>

<file path=ppt/slides/_rels/slide23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75.xml"/><Relationship Id="rId1" Type="http://schemas.openxmlformats.org/officeDocument/2006/relationships/slideLayout" Target="../slideLayouts/slideLayout24.xml"/></Relationships>
</file>

<file path=ppt/slides/_rels/slide234.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76.xml"/><Relationship Id="rId1" Type="http://schemas.openxmlformats.org/officeDocument/2006/relationships/slideLayout" Target="../slideLayouts/slideLayout25.xml"/></Relationships>
</file>

<file path=ppt/slides/_rels/slide23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46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23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77.xml"/><Relationship Id="rId1" Type="http://schemas.openxmlformats.org/officeDocument/2006/relationships/slideLayout" Target="../slideLayouts/slideLayout304.xml"/><Relationship Id="rId4" Type="http://schemas.openxmlformats.org/officeDocument/2006/relationships/image" Target="../media/image54.pn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23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78.xml"/><Relationship Id="rId1" Type="http://schemas.openxmlformats.org/officeDocument/2006/relationships/slideLayout" Target="../slideLayouts/slideLayout304.xml"/><Relationship Id="rId4" Type="http://schemas.openxmlformats.org/officeDocument/2006/relationships/image" Target="../media/image54.png"/></Relationships>
</file>

<file path=ppt/slides/_rels/slide2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334.xml"/></Relationships>
</file>

<file path=ppt/slides/_rels/slide2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413.xml"/></Relationships>
</file>

<file path=ppt/slides/_rels/slide2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2.xml"/><Relationship Id="rId1" Type="http://schemas.openxmlformats.org/officeDocument/2006/relationships/slideLayout" Target="../slideLayouts/slideLayout420.xml"/></Relationships>
</file>

<file path=ppt/slides/_rels/slide2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3.xml"/><Relationship Id="rId1" Type="http://schemas.openxmlformats.org/officeDocument/2006/relationships/slideLayout" Target="../slideLayouts/slideLayout413.xml"/></Relationships>
</file>

<file path=ppt/slides/_rels/slide2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4.xml"/><Relationship Id="rId1" Type="http://schemas.openxmlformats.org/officeDocument/2006/relationships/slideLayout" Target="../slideLayouts/slideLayout413.xml"/></Relationships>
</file>

<file path=ppt/slides/_rels/slide29.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43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05.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5.xml"/><Relationship Id="rId1" Type="http://schemas.openxmlformats.org/officeDocument/2006/relationships/slideLayout" Target="../slideLayouts/slideLayout413.xml"/><Relationship Id="rId4" Type="http://schemas.openxmlformats.org/officeDocument/2006/relationships/image" Target="../media/image38.jpeg"/></Relationships>
</file>

<file path=ppt/slides/_rels/slide3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6.xml"/><Relationship Id="rId1" Type="http://schemas.openxmlformats.org/officeDocument/2006/relationships/slideLayout" Target="../slideLayouts/slideLayout413.xml"/></Relationships>
</file>

<file path=ppt/slides/_rels/slide3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7.xml"/><Relationship Id="rId1" Type="http://schemas.openxmlformats.org/officeDocument/2006/relationships/slideLayout" Target="../slideLayouts/slideLayout408.xml"/><Relationship Id="rId4" Type="http://schemas.openxmlformats.org/officeDocument/2006/relationships/image" Target="../media/image41.jpeg"/></Relationships>
</file>

<file path=ppt/slides/_rels/slide3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8.xml"/><Relationship Id="rId1" Type="http://schemas.openxmlformats.org/officeDocument/2006/relationships/slideLayout" Target="../slideLayouts/slideLayout409.xml"/><Relationship Id="rId4" Type="http://schemas.openxmlformats.org/officeDocument/2006/relationships/image" Target="../media/image43.gif"/></Relationships>
</file>

<file path=ppt/slides/_rels/slide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9.xml"/><Relationship Id="rId1" Type="http://schemas.openxmlformats.org/officeDocument/2006/relationships/slideLayout" Target="../slideLayouts/slideLayout352.xml"/><Relationship Id="rId4" Type="http://schemas.openxmlformats.org/officeDocument/2006/relationships/image" Target="../media/image41.jpeg"/></Relationships>
</file>

<file path=ppt/slides/_rels/slide35.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30.xml"/><Relationship Id="rId1" Type="http://schemas.openxmlformats.org/officeDocument/2006/relationships/slideLayout" Target="../slideLayouts/slideLayout364.xml"/></Relationships>
</file>

<file path=ppt/slides/_rels/slide3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1.xml"/><Relationship Id="rId1" Type="http://schemas.openxmlformats.org/officeDocument/2006/relationships/slideLayout" Target="../slideLayouts/slideLayout374.xml"/><Relationship Id="rId4" Type="http://schemas.openxmlformats.org/officeDocument/2006/relationships/image" Target="../media/image47.emf"/></Relationships>
</file>

<file path=ppt/slides/_rels/slide3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2.xml"/><Relationship Id="rId1" Type="http://schemas.openxmlformats.org/officeDocument/2006/relationships/slideLayout" Target="../slideLayouts/slideLayout37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85.xml"/></Relationships>
</file>

<file path=ppt/slides/_rels/slide3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05.xml"/></Relationships>
</file>

<file path=ppt/slides/_rels/slide4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5.xml"/><Relationship Id="rId1" Type="http://schemas.openxmlformats.org/officeDocument/2006/relationships/slideLayout" Target="../slideLayouts/slideLayout19.xml"/><Relationship Id="rId4" Type="http://schemas.openxmlformats.org/officeDocument/2006/relationships/image" Target="../media/image51.png"/></Relationships>
</file>

<file path=ppt/slides/_rels/slide41.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7.xml"/><Relationship Id="rId1" Type="http://schemas.openxmlformats.org/officeDocument/2006/relationships/slideLayout" Target="../slideLayouts/slideLayout319.xml"/></Relationships>
</file>

<file path=ppt/slides/_rels/slide4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8.xml"/><Relationship Id="rId1" Type="http://schemas.openxmlformats.org/officeDocument/2006/relationships/slideLayout" Target="../slideLayouts/slideLayout477.xml"/><Relationship Id="rId4" Type="http://schemas.openxmlformats.org/officeDocument/2006/relationships/image" Target="../media/image54.png"/></Relationships>
</file>

<file path=ppt/slides/_rels/slide4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9.xml"/><Relationship Id="rId1" Type="http://schemas.openxmlformats.org/officeDocument/2006/relationships/slideLayout" Target="../slideLayouts/slideLayout478.xml"/></Relationships>
</file>

<file path=ppt/slides/_rels/slide4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0.xml"/><Relationship Id="rId1" Type="http://schemas.openxmlformats.org/officeDocument/2006/relationships/slideLayout" Target="../slideLayouts/slideLayout478.xml"/></Relationships>
</file>

<file path=ppt/slides/_rels/slide4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1.xml"/><Relationship Id="rId1" Type="http://schemas.openxmlformats.org/officeDocument/2006/relationships/slideLayout" Target="../slideLayouts/slideLayout478.xml"/></Relationships>
</file>

<file path=ppt/slides/_rels/slide4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2.xml"/><Relationship Id="rId1" Type="http://schemas.openxmlformats.org/officeDocument/2006/relationships/slideLayout" Target="../slideLayouts/slideLayout478.xml"/></Relationships>
</file>

<file path=ppt/slides/_rels/slide49.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notesSlide" Target="../notesSlides/notesSlide43.xml"/><Relationship Id="rId1" Type="http://schemas.openxmlformats.org/officeDocument/2006/relationships/slideLayout" Target="../slideLayouts/slideLayout478.xml"/></Relationships>
</file>

<file path=ppt/slides/_rels/slide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5.xml"/><Relationship Id="rId1" Type="http://schemas.openxmlformats.org/officeDocument/2006/relationships/slideLayout" Target="../slideLayouts/slideLayout49.xml"/></Relationships>
</file>

<file path=ppt/slides/_rels/slide50.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44.xml"/><Relationship Id="rId1" Type="http://schemas.openxmlformats.org/officeDocument/2006/relationships/slideLayout" Target="../slideLayouts/slideLayout478.xml"/></Relationships>
</file>

<file path=ppt/slides/_rels/slide51.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notesSlide" Target="../notesSlides/notesSlide45.xml"/><Relationship Id="rId1" Type="http://schemas.openxmlformats.org/officeDocument/2006/relationships/slideLayout" Target="../slideLayouts/slideLayout478.xml"/></Relationships>
</file>

<file path=ppt/slides/_rels/slide52.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46.xml"/><Relationship Id="rId1" Type="http://schemas.openxmlformats.org/officeDocument/2006/relationships/slideLayout" Target="../slideLayouts/slideLayout478.xml"/></Relationships>
</file>

<file path=ppt/slides/_rels/slide53.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47.xml"/><Relationship Id="rId1" Type="http://schemas.openxmlformats.org/officeDocument/2006/relationships/slideLayout" Target="../slideLayouts/slideLayout478.xml"/></Relationships>
</file>

<file path=ppt/slides/_rels/slide54.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notesSlide" Target="../notesSlides/notesSlide48.xml"/><Relationship Id="rId1" Type="http://schemas.openxmlformats.org/officeDocument/2006/relationships/slideLayout" Target="../slideLayouts/slideLayout478.xml"/></Relationships>
</file>

<file path=ppt/slides/_rels/slide55.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49.xml"/><Relationship Id="rId1" Type="http://schemas.openxmlformats.org/officeDocument/2006/relationships/slideLayout" Target="../slideLayouts/slideLayout478.xml"/><Relationship Id="rId4" Type="http://schemas.openxmlformats.org/officeDocument/2006/relationships/image" Target="../media/image66.png"/></Relationships>
</file>

<file path=ppt/slides/_rels/slide5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0.xml"/><Relationship Id="rId1" Type="http://schemas.openxmlformats.org/officeDocument/2006/relationships/slideLayout" Target="../slideLayouts/slideLayout47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9.xml"/></Relationships>
</file>

<file path=ppt/slides/_rels/slide5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6.xml"/><Relationship Id="rId1" Type="http://schemas.openxmlformats.org/officeDocument/2006/relationships/slideLayout" Target="../slideLayouts/slideLayout283.xml"/></Relationships>
</file>

<file path=ppt/slides/_rels/slide60.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9.xml"/></Relationships>
</file>

<file path=ppt/slides/_rels/slide6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9.xml"/></Relationships>
</file>

<file path=ppt/slides/_rels/slide62.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9.xml"/></Relationships>
</file>

<file path=ppt/slides/_rels/slide63.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29.xml"/></Relationships>
</file>

<file path=ppt/slides/_rels/slide65.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29.xml"/></Relationships>
</file>

<file path=ppt/slides/_rels/slide66.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52.xml"/><Relationship Id="rId1" Type="http://schemas.openxmlformats.org/officeDocument/2006/relationships/slideLayout" Target="../slideLayouts/slideLayout25.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53.xml"/><Relationship Id="rId1" Type="http://schemas.openxmlformats.org/officeDocument/2006/relationships/slideLayout" Target="../slideLayouts/slideLayout2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54.xml"/><Relationship Id="rId1" Type="http://schemas.openxmlformats.org/officeDocument/2006/relationships/slideLayout" Target="../slideLayouts/slideLayout25.xml"/></Relationships>
</file>

<file path=ppt/slides/_rels/slide69.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55.xml"/><Relationship Id="rId1" Type="http://schemas.openxmlformats.org/officeDocument/2006/relationships/slideLayout" Target="../slideLayouts/slideLayout25.xml"/></Relationships>
</file>

<file path=ppt/slides/_rels/slide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7.xml"/><Relationship Id="rId1" Type="http://schemas.openxmlformats.org/officeDocument/2006/relationships/slideLayout" Target="../slideLayouts/slideLayout283.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6.xml"/><Relationship Id="rId1" Type="http://schemas.openxmlformats.org/officeDocument/2006/relationships/slideLayout" Target="../slideLayouts/slideLayout38.xml"/></Relationships>
</file>

<file path=ppt/slides/_rels/slide71.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3.xml"/></Relationships>
</file>

<file path=ppt/slides/_rels/slide72.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7.xml"/><Relationship Id="rId1" Type="http://schemas.openxmlformats.org/officeDocument/2006/relationships/slideLayout" Target="../slideLayouts/slideLayout25.xml"/></Relationships>
</file>

<file path=ppt/slides/_rels/slide7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8.xml"/><Relationship Id="rId1" Type="http://schemas.openxmlformats.org/officeDocument/2006/relationships/slideLayout" Target="../slideLayouts/slideLayout305.xml"/></Relationships>
</file>

<file path=ppt/slides/_rels/slide7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9.xml"/><Relationship Id="rId1" Type="http://schemas.openxmlformats.org/officeDocument/2006/relationships/slideLayout" Target="../slideLayouts/slideLayout78.xml"/><Relationship Id="rId4" Type="http://schemas.openxmlformats.org/officeDocument/2006/relationships/image" Target="../media/image18.jpeg"/></Relationships>
</file>

<file path=ppt/slides/_rels/slide7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60.xml"/><Relationship Id="rId1" Type="http://schemas.openxmlformats.org/officeDocument/2006/relationships/slideLayout" Target="../slideLayouts/slideLayout78.xml"/></Relationships>
</file>

<file path=ppt/slides/_rels/slide76.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78.xml"/></Relationships>
</file>

<file path=ppt/slides/_rels/slide7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29.xml"/></Relationships>
</file>

<file path=ppt/slides/_rels/slide7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2.xml"/><Relationship Id="rId1" Type="http://schemas.openxmlformats.org/officeDocument/2006/relationships/slideLayout" Target="../slideLayouts/slideLayout49.xml"/></Relationships>
</file>

<file path=ppt/slides/_rels/slide8.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8.xml"/><Relationship Id="rId1" Type="http://schemas.openxmlformats.org/officeDocument/2006/relationships/slideLayout" Target="../slideLayouts/slideLayout283.xml"/></Relationships>
</file>

<file path=ppt/slides/_rels/slide8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63.xml"/><Relationship Id="rId1" Type="http://schemas.openxmlformats.org/officeDocument/2006/relationships/slideLayout" Target="../slideLayouts/slideLayout25.xml"/></Relationships>
</file>

<file path=ppt/slides/_rels/slide8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78.xml"/></Relationships>
</file>

<file path=ppt/slides/_rels/slide8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64.xml"/><Relationship Id="rId1" Type="http://schemas.openxmlformats.org/officeDocument/2006/relationships/slideLayout" Target="../slideLayouts/slideLayout89.xml"/></Relationships>
</file>

<file path=ppt/slides/_rels/slide8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65.xml"/><Relationship Id="rId1" Type="http://schemas.openxmlformats.org/officeDocument/2006/relationships/slideLayout" Target="../slideLayouts/slideLayout305.xml"/></Relationships>
</file>

<file path=ppt/slides/_rels/slide84.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notesSlide" Target="../notesSlides/notesSlide66.xml"/><Relationship Id="rId1" Type="http://schemas.openxmlformats.org/officeDocument/2006/relationships/slideLayout" Target="../slideLayouts/slideLayout24.xml"/></Relationships>
</file>

<file path=ppt/slides/_rels/slide8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67.xml"/><Relationship Id="rId1" Type="http://schemas.openxmlformats.org/officeDocument/2006/relationships/slideLayout" Target="../slideLayouts/slideLayout24.xml"/></Relationships>
</file>

<file path=ppt/slides/_rels/slide8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68.xml"/><Relationship Id="rId1" Type="http://schemas.openxmlformats.org/officeDocument/2006/relationships/slideLayout" Target="../slideLayouts/slideLayout24.xml"/></Relationships>
</file>

<file path=ppt/slides/_rels/slide87.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69.xml"/><Relationship Id="rId1" Type="http://schemas.openxmlformats.org/officeDocument/2006/relationships/slideLayout" Target="../slideLayouts/slideLayout25.xml"/><Relationship Id="rId5" Type="http://schemas.openxmlformats.org/officeDocument/2006/relationships/image" Target="../media/image87.png"/><Relationship Id="rId4" Type="http://schemas.openxmlformats.org/officeDocument/2006/relationships/image" Target="../media/image86.png"/></Relationships>
</file>

<file path=ppt/slides/_rels/slide88.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70.xml"/><Relationship Id="rId1" Type="http://schemas.openxmlformats.org/officeDocument/2006/relationships/slideLayout" Target="../slideLayouts/slideLayout24.xml"/></Relationships>
</file>

<file path=ppt/slides/_rels/slide8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71.xml"/><Relationship Id="rId1" Type="http://schemas.openxmlformats.org/officeDocument/2006/relationships/slideLayout" Target="../slideLayouts/slideLayout24.xml"/></Relationships>
</file>

<file path=ppt/slides/_rels/slide9.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9.xml"/><Relationship Id="rId1" Type="http://schemas.openxmlformats.org/officeDocument/2006/relationships/slideLayout" Target="../slideLayouts/slideLayout283.xml"/></Relationships>
</file>

<file path=ppt/slides/_rels/slide9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72.xml"/><Relationship Id="rId1" Type="http://schemas.openxmlformats.org/officeDocument/2006/relationships/slideLayout" Target="../slideLayouts/slideLayout24.xml"/><Relationship Id="rId4" Type="http://schemas.openxmlformats.org/officeDocument/2006/relationships/image" Target="../media/image91.jpeg"/></Relationships>
</file>

<file path=ppt/slides/_rels/slide9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73.xml"/><Relationship Id="rId1" Type="http://schemas.openxmlformats.org/officeDocument/2006/relationships/slideLayout" Target="../slideLayouts/slideLayout24.xml"/></Relationships>
</file>

<file path=ppt/slides/_rels/slide9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74.xml"/><Relationship Id="rId1" Type="http://schemas.openxmlformats.org/officeDocument/2006/relationships/slideLayout" Target="../slideLayouts/slideLayout24.xml"/><Relationship Id="rId4" Type="http://schemas.openxmlformats.org/officeDocument/2006/relationships/image" Target="../media/image94.png"/></Relationships>
</file>

<file path=ppt/slides/_rels/slide9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75.xml"/><Relationship Id="rId1" Type="http://schemas.openxmlformats.org/officeDocument/2006/relationships/slideLayout" Target="../slideLayouts/slideLayout24.xml"/></Relationships>
</file>

<file path=ppt/slides/_rels/slide9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76.xml"/><Relationship Id="rId1" Type="http://schemas.openxmlformats.org/officeDocument/2006/relationships/slideLayout" Target="../slideLayouts/slideLayout25.xml"/><Relationship Id="rId4" Type="http://schemas.openxmlformats.org/officeDocument/2006/relationships/image" Target="../media/image97.jpeg"/></Relationships>
</file>

<file path=ppt/slides/_rels/slide9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7.xml"/><Relationship Id="rId1" Type="http://schemas.openxmlformats.org/officeDocument/2006/relationships/slideLayout" Target="../slideLayouts/slideLayout66.xml"/><Relationship Id="rId4" Type="http://schemas.openxmlformats.org/officeDocument/2006/relationships/image" Target="../media/image99.jpe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07.xml"/></Relationships>
</file>

<file path=ppt/slides/_rels/slide9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9.xml"/><Relationship Id="rId1" Type="http://schemas.openxmlformats.org/officeDocument/2006/relationships/slideLayout" Target="../slideLayouts/slideLayout37.xml"/></Relationships>
</file>

<file path=ppt/slides/_rels/slide9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0.xml"/><Relationship Id="rId1" Type="http://schemas.openxmlformats.org/officeDocument/2006/relationships/slideLayout" Target="../slideLayouts/slideLayout43.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305.xml"/><Relationship Id="rId1" Type="http://schemas.openxmlformats.org/officeDocument/2006/relationships/themeOverride" Target="../theme/themeOverride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en-US" sz="6600" dirty="0">
                <a:latin typeface="Arial" charset="0"/>
                <a:ea typeface="ＭＳ Ｐゴシック" charset="0"/>
                <a:cs typeface="Arial Rounded MT Bold" charset="0"/>
              </a:rPr>
              <a:t>Revelation 1</a:t>
            </a:r>
            <a:endParaRPr lang="en-US" sz="3600" dirty="0">
              <a:solidFill>
                <a:srgbClr val="FF0000"/>
              </a:solidFill>
              <a:latin typeface="Arial Rounded MT Bold" charset="0"/>
              <a:ea typeface="ＭＳ Ｐゴシック" charset="0"/>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defTabSz="914400" eaLnBrk="1" hangingPunct="1">
              <a:defRPr/>
            </a:pPr>
            <a:r>
              <a:rPr lang="en-US" sz="3200" i="1" kern="0" dirty="0">
                <a:latin typeface="Arial" charset="0"/>
                <a:ea typeface="ＭＳ Ｐゴシック" charset="0"/>
                <a:cs typeface="Arial Rounded MT Bold" charset="0"/>
              </a:rPr>
              <a:t>The completed view of Jesus Christ</a:t>
            </a:r>
            <a:endParaRPr lang="en-US" sz="1400" i="1" kern="0" dirty="0">
              <a:solidFill>
                <a:srgbClr val="FF0000"/>
              </a:solidFill>
              <a:latin typeface="Arial Rounded MT Bold" charset="0"/>
              <a:ea typeface="ＭＳ Ｐゴシック" charset="0"/>
              <a:cs typeface="Arial Rounded MT Bold" charset="0"/>
            </a:endParaRPr>
          </a:p>
        </p:txBody>
      </p:sp>
      <p:sp>
        <p:nvSpPr>
          <p:cNvPr id="6" name="Rectangle 5">
            <a:extLst>
              <a:ext uri="{FF2B5EF4-FFF2-40B4-BE49-F238E27FC236}">
                <a16:creationId xmlns:a16="http://schemas.microsoft.com/office/drawing/2014/main" id="{DA5FE908-ECA2-CE42-B5EF-02EC191AEB07}"/>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41290417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115718" y="2790032"/>
            <a:ext cx="6985001" cy="1366837"/>
          </a:xfrm>
          <a:solidFill>
            <a:srgbClr val="000000"/>
          </a:solidFill>
        </p:spPr>
        <p:txBody>
          <a:bodyPr anchor="b"/>
          <a:lstStyle/>
          <a:p>
            <a:r>
              <a:rPr lang="en-US" sz="9600" dirty="0">
                <a:latin typeface="Arial" charset="0"/>
                <a:ea typeface="ＭＳ Ｐゴシック" charset="0"/>
              </a:rPr>
              <a:t>Revelation</a:t>
            </a:r>
          </a:p>
        </p:txBody>
      </p:sp>
      <p:graphicFrame>
        <p:nvGraphicFramePr>
          <p:cNvPr id="9" name="Table 8"/>
          <p:cNvGraphicFramePr>
            <a:graphicFrameLocks noGrp="1"/>
          </p:cNvGraphicFramePr>
          <p:nvPr>
            <p:extLst>
              <p:ext uri="{D42A27DB-BD31-4B8C-83A1-F6EECF244321}">
                <p14:modId xmlns:p14="http://schemas.microsoft.com/office/powerpoint/2010/main" val="63097045"/>
              </p:ext>
            </p:extLst>
          </p:nvPr>
        </p:nvGraphicFramePr>
        <p:xfrm>
          <a:off x="0" y="0"/>
          <a:ext cx="7924800" cy="6946990"/>
        </p:xfrm>
        <a:graphic>
          <a:graphicData uri="http://schemas.openxmlformats.org/drawingml/2006/table">
            <a:tbl>
              <a:tblPr/>
              <a:tblGrid>
                <a:gridCol w="556591">
                  <a:extLst>
                    <a:ext uri="{9D8B030D-6E8A-4147-A177-3AD203B41FA5}">
                      <a16:colId xmlns:a16="http://schemas.microsoft.com/office/drawing/2014/main" val="20000"/>
                    </a:ext>
                  </a:extLst>
                </a:gridCol>
                <a:gridCol w="670325">
                  <a:extLst>
                    <a:ext uri="{9D8B030D-6E8A-4147-A177-3AD203B41FA5}">
                      <a16:colId xmlns:a16="http://schemas.microsoft.com/office/drawing/2014/main" val="20001"/>
                    </a:ext>
                  </a:extLst>
                </a:gridCol>
                <a:gridCol w="678084">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Sovereignty of Christ in Future Victory</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4449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His Person</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over Churches</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End-Time Events</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 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2–3</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4–22</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you have seen" (1:19a)</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is now"</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(1:19b)</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will take place later"</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(1:19c)</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Past</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Present</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Future</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Christ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Churches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Consummation </a:t>
                      </a:r>
                      <a:br>
                        <a:rPr kumimoji="0" lang="en-US" sz="1600" b="1" i="0" u="none" strike="noStrike" cap="none" normalizeH="0" baseline="0" dirty="0">
                          <a:ln>
                            <a:noFill/>
                          </a:ln>
                          <a:solidFill>
                            <a:schemeClr val="tx1"/>
                          </a:solidFill>
                          <a:effectLst/>
                          <a:latin typeface="Arial" charset="0"/>
                          <a:ea typeface="ＭＳ Ｐゴシック" charset="0"/>
                          <a:cs typeface="Arial" charset="0"/>
                        </a:rPr>
                      </a:br>
                      <a:r>
                        <a:rPr kumimoji="0" lang="en-US" sz="1600" b="1" i="0" u="none" strike="noStrike" cap="none" normalizeH="0" baseline="0" dirty="0">
                          <a:ln>
                            <a:noFill/>
                          </a:ln>
                          <a:solidFill>
                            <a:schemeClr val="tx1"/>
                          </a:solidFill>
                          <a:effectLst/>
                          <a:latin typeface="Arial" charset="0"/>
                          <a:ea typeface="ＭＳ Ｐゴシック" charset="0"/>
                          <a:cs typeface="Arial" charset="0"/>
                        </a:rPr>
                        <a:t>Unveiled</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God </a:t>
                      </a:r>
                      <a:br>
                        <a:rPr kumimoji="0" lang="en-US" sz="1600" b="1" i="0" u="none" strike="noStrike" cap="none" normalizeH="0" baseline="0" dirty="0">
                          <a:ln>
                            <a:noFill/>
                          </a:ln>
                          <a:solidFill>
                            <a:schemeClr val="tx1"/>
                          </a:solidFill>
                          <a:effectLst/>
                          <a:latin typeface="Arial" charset="0"/>
                          <a:ea typeface="ＭＳ Ｐゴシック" charset="0"/>
                          <a:cs typeface="Arial" charset="0"/>
                        </a:rPr>
                      </a:br>
                      <a:r>
                        <a:rPr kumimoji="0" lang="en-US" sz="1600" b="1" i="0" u="none" strike="noStrike" cap="none" normalizeH="0" baseline="0" dirty="0">
                          <a:ln>
                            <a:noFill/>
                          </a:ln>
                          <a:solidFill>
                            <a:schemeClr val="tx1"/>
                          </a:solidFill>
                          <a:effectLst/>
                          <a:latin typeface="Arial" charset="0"/>
                          <a:ea typeface="ＭＳ Ｐゴシック" charset="0"/>
                          <a:cs typeface="Arial" charset="0"/>
                        </a:rPr>
                        <a:t>on Earth</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God</a:t>
                      </a:r>
                      <a:r>
                        <a:rPr kumimoji="0" lang="fr-FR" altLang="ja-JP"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tx1"/>
                          </a:solidFill>
                          <a:effectLst/>
                          <a:latin typeface="Arial" charset="0"/>
                          <a:ea typeface="ＭＳ Ｐゴシック" charset="0"/>
                          <a:cs typeface="Arial" charset="0"/>
                        </a:rPr>
                        <a:t>s Ambassadors on Earth</a:t>
                      </a: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Hell on Earth to </a:t>
                      </a:r>
                      <a:br>
                        <a:rPr kumimoji="0" lang="en-US" sz="1600" b="1" i="0" u="none" strike="noStrike" cap="none" normalizeH="0" baseline="0" dirty="0">
                          <a:ln>
                            <a:noFill/>
                          </a:ln>
                          <a:solidFill>
                            <a:schemeClr val="tx1"/>
                          </a:solidFill>
                          <a:effectLst/>
                          <a:latin typeface="Arial" charset="0"/>
                          <a:ea typeface="ＭＳ Ｐゴシック" charset="0"/>
                          <a:cs typeface="Arial" charset="0"/>
                        </a:rPr>
                      </a:br>
                      <a:r>
                        <a:rPr kumimoji="0" lang="en-US" sz="1600" b="1" i="0" u="none" strike="noStrike" cap="none" normalizeH="0" baseline="0" dirty="0">
                          <a:ln>
                            <a:noFill/>
                          </a:ln>
                          <a:solidFill>
                            <a:schemeClr val="tx1"/>
                          </a:solidFill>
                          <a:effectLst/>
                          <a:latin typeface="Arial" charset="0"/>
                          <a:ea typeface="ＭＳ Ｐゴシック" charset="0"/>
                          <a:cs typeface="Arial" charset="0"/>
                        </a:rPr>
                        <a:t>Heaven on Earth</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463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Judge </a:t>
                      </a:r>
                      <a:endParaRPr kumimoji="0" lang="en-US" sz="1800" b="1" i="0" u="none" strike="noStrike" cap="none" normalizeH="0" baseline="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The </a:t>
                      </a:r>
                      <a:r>
                        <a:rPr kumimoji="0" lang="en-US" sz="1600" b="1" i="0" u="none" strike="noStrike" cap="none" normalizeH="0" baseline="0">
                          <a:ln>
                            <a:noFill/>
                          </a:ln>
                          <a:solidFill>
                            <a:schemeClr val="tx1"/>
                          </a:solidFill>
                          <a:effectLst/>
                          <a:latin typeface="Arial" charset="0"/>
                          <a:ea typeface="ＭＳ Ｐゴシック" charset="0"/>
                          <a:cs typeface="Times New Roman" charset="0"/>
                        </a:rPr>
                        <a:t>Assignments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The Judgments &amp; Rewards</a:t>
                      </a: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137151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a:ln>
                          <a:noFill/>
                        </a:ln>
                        <a:solidFill>
                          <a:schemeClr val="tx1"/>
                        </a:solidFill>
                        <a:effectLst/>
                        <a:latin typeface="Arial" charset="0"/>
                        <a:ea typeface="ＭＳ Ｐゴシック" charset="0"/>
                        <a:cs typeface="Times New Roman" charset="0"/>
                      </a:endParaRPr>
                    </a:p>
                    <a:p>
                      <a:pPr marL="7938"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Theme</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p>
                      <a:pPr marL="7938"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1:1-3</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Worship of Trinity</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1:4-8</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Glorified Christ</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1:9-20</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Seven Churches of Asia:</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Ephesus</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Smyrna</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Pergamum</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Thyatira</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Sardis</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Philadelphia</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Laodicea</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Tribulation</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4:1–19:10</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Second Coming</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19:11-21</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Millennium</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20</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Eternal State</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21:1–22:5</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Closing: Imminency</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22:6-21</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tx1"/>
                          </a:solidFill>
                          <a:effectLst/>
                          <a:latin typeface="Arial" charset="0"/>
                          <a:ea typeface="ＭＳ Ｐゴシック" charset="0"/>
                          <a:cs typeface="Arial" charset="0"/>
                        </a:rPr>
                        <a:t>AD 95</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2000" b="1" dirty="0">
                <a:solidFill>
                  <a:srgbClr val="FFFFFF"/>
                </a:solidFill>
                <a:latin typeface="Arial" charset="0"/>
                <a:cs typeface="Arial" charset="0"/>
              </a:rPr>
              <a:t>318, 324 M</a:t>
            </a:r>
          </a:p>
        </p:txBody>
      </p:sp>
    </p:spTree>
    <p:extLst>
      <p:ext uri="{BB962C8B-B14F-4D97-AF65-F5344CB8AC3E}">
        <p14:creationId xmlns:p14="http://schemas.microsoft.com/office/powerpoint/2010/main" val="38661726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en-US" sz="4000" b="1" dirty="0">
                <a:effectLst>
                  <a:glow rad="101600">
                    <a:schemeClr val="tx1">
                      <a:alpha val="99000"/>
                    </a:schemeClr>
                  </a:glow>
                </a:effectLst>
              </a:rPr>
              <a:t>We have v</a:t>
            </a:r>
            <a:r>
              <a:rPr lang="en-US" sz="4000" b="1" dirty="0">
                <a:solidFill>
                  <a:schemeClr val="bg1"/>
                </a:solidFill>
                <a:effectLst>
                  <a:glow rad="101600">
                    <a:schemeClr val="tx1">
                      <a:alpha val="99000"/>
                    </a:schemeClr>
                  </a:glow>
                </a:effectLst>
                <a:latin typeface="Arial"/>
                <a:cs typeface="Arial"/>
              </a:rPr>
              <a:t>ictory when we see that Jesus </a:t>
            </a:r>
            <a:r>
              <a:rPr lang="en-US" sz="4000" b="1" dirty="0">
                <a:effectLst>
                  <a:glow rad="101600">
                    <a:schemeClr val="tx1">
                      <a:alpha val="99000"/>
                    </a:schemeClr>
                  </a:glow>
                </a:effectLst>
              </a:rPr>
              <a:t>rules over</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en-US" b="1" dirty="0">
                <a:solidFill>
                  <a:srgbClr val="FFFFFF"/>
                </a:solidFill>
                <a:effectLst>
                  <a:glow rad="127000">
                    <a:srgbClr val="000000"/>
                  </a:glow>
                </a:effectLst>
                <a:latin typeface="Arial" charset="0"/>
                <a:ea typeface="ＭＳ Ｐゴシック" charset="0"/>
                <a:cs typeface="ＭＳ Ｐゴシック" charset="0"/>
              </a:rPr>
              <a:t>3 Truths to Grasp in</a:t>
            </a:r>
            <a:r>
              <a:rPr kumimoji="0" lang="en-US"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Revelation</a:t>
            </a: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7967212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left)">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500"/>
                                        <p:tgtEl>
                                          <p:spTgt spid="12"/>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ADFC5DF-C421-B146-082D-762855E3ED52}"/>
            </a:ext>
          </a:extLst>
        </p:cNvPr>
        <p:cNvGrpSpPr/>
        <p:nvPr/>
      </p:nvGrpSpPr>
      <p:grpSpPr>
        <a:xfrm>
          <a:off x="0" y="0"/>
          <a:ext cx="0" cy="0"/>
          <a:chOff x="0" y="0"/>
          <a:chExt cx="0" cy="0"/>
        </a:xfrm>
      </p:grpSpPr>
      <p:sp>
        <p:nvSpPr>
          <p:cNvPr id="766978" name="Rectangle 5">
            <a:extLst>
              <a:ext uri="{FF2B5EF4-FFF2-40B4-BE49-F238E27FC236}">
                <a16:creationId xmlns:a16="http://schemas.microsoft.com/office/drawing/2014/main" id="{6728D9FC-8D05-BCD5-CE3B-114131572C0F}"/>
              </a:ext>
            </a:extLst>
          </p:cNvPr>
          <p:cNvSpPr>
            <a:spLocks noGrp="1" noChangeArrowheads="1"/>
          </p:cNvSpPr>
          <p:nvPr>
            <p:ph type="title"/>
          </p:nvPr>
        </p:nvSpPr>
        <p:spPr>
          <a:xfrm rot="5400000">
            <a:off x="5115718" y="2790032"/>
            <a:ext cx="6985001" cy="1366837"/>
          </a:xfrm>
          <a:solidFill>
            <a:srgbClr val="000000"/>
          </a:solidFill>
        </p:spPr>
        <p:txBody>
          <a:bodyPr anchor="b"/>
          <a:lstStyle/>
          <a:p>
            <a:r>
              <a:rPr lang="en-US" sz="9600" dirty="0">
                <a:latin typeface="Arial" charset="0"/>
                <a:ea typeface="ＭＳ Ｐゴシック" charset="0"/>
              </a:rPr>
              <a:t>Revelation</a:t>
            </a:r>
          </a:p>
        </p:txBody>
      </p:sp>
      <p:graphicFrame>
        <p:nvGraphicFramePr>
          <p:cNvPr id="9" name="Table 8">
            <a:extLst>
              <a:ext uri="{FF2B5EF4-FFF2-40B4-BE49-F238E27FC236}">
                <a16:creationId xmlns:a16="http://schemas.microsoft.com/office/drawing/2014/main" id="{051AAB9F-D072-9C74-D1BD-2B4C72239823}"/>
              </a:ext>
            </a:extLst>
          </p:cNvPr>
          <p:cNvGraphicFramePr>
            <a:graphicFrameLocks noGrp="1"/>
          </p:cNvGraphicFramePr>
          <p:nvPr/>
        </p:nvGraphicFramePr>
        <p:xfrm>
          <a:off x="0" y="0"/>
          <a:ext cx="7924800" cy="6946990"/>
        </p:xfrm>
        <a:graphic>
          <a:graphicData uri="http://schemas.openxmlformats.org/drawingml/2006/table">
            <a:tbl>
              <a:tblPr/>
              <a:tblGrid>
                <a:gridCol w="556591">
                  <a:extLst>
                    <a:ext uri="{9D8B030D-6E8A-4147-A177-3AD203B41FA5}">
                      <a16:colId xmlns:a16="http://schemas.microsoft.com/office/drawing/2014/main" val="20000"/>
                    </a:ext>
                  </a:extLst>
                </a:gridCol>
                <a:gridCol w="670325">
                  <a:extLst>
                    <a:ext uri="{9D8B030D-6E8A-4147-A177-3AD203B41FA5}">
                      <a16:colId xmlns:a16="http://schemas.microsoft.com/office/drawing/2014/main" val="20001"/>
                    </a:ext>
                  </a:extLst>
                </a:gridCol>
                <a:gridCol w="678084">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Sovereignty of Christ in Future Victory</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4449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His Person</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over Churches</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End-Time Events</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 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2–3</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4–22</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you have seen" (1:19a)</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is now"</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(1:19b)</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will take place later"</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(1:19c)</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Past</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Present</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Future</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Christ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Churches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Consummation </a:t>
                      </a:r>
                      <a:br>
                        <a:rPr kumimoji="0" lang="en-US" sz="1600" b="1" i="0" u="none" strike="noStrike" cap="none" normalizeH="0" baseline="0" dirty="0">
                          <a:ln>
                            <a:noFill/>
                          </a:ln>
                          <a:solidFill>
                            <a:schemeClr val="tx1"/>
                          </a:solidFill>
                          <a:effectLst/>
                          <a:latin typeface="Arial" charset="0"/>
                          <a:ea typeface="ＭＳ Ｐゴシック" charset="0"/>
                          <a:cs typeface="Arial" charset="0"/>
                        </a:rPr>
                      </a:br>
                      <a:r>
                        <a:rPr kumimoji="0" lang="en-US" sz="1600" b="1" i="0" u="none" strike="noStrike" cap="none" normalizeH="0" baseline="0" dirty="0">
                          <a:ln>
                            <a:noFill/>
                          </a:ln>
                          <a:solidFill>
                            <a:schemeClr val="tx1"/>
                          </a:solidFill>
                          <a:effectLst/>
                          <a:latin typeface="Arial" charset="0"/>
                          <a:ea typeface="ＭＳ Ｐゴシック" charset="0"/>
                          <a:cs typeface="Arial" charset="0"/>
                        </a:rPr>
                        <a:t>Unveiled</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God </a:t>
                      </a:r>
                      <a:br>
                        <a:rPr kumimoji="0" lang="en-US" sz="1600" b="1" i="0" u="none" strike="noStrike" cap="none" normalizeH="0" baseline="0" dirty="0">
                          <a:ln>
                            <a:noFill/>
                          </a:ln>
                          <a:solidFill>
                            <a:schemeClr val="tx1"/>
                          </a:solidFill>
                          <a:effectLst/>
                          <a:latin typeface="Arial" charset="0"/>
                          <a:ea typeface="ＭＳ Ｐゴシック" charset="0"/>
                          <a:cs typeface="Arial" charset="0"/>
                        </a:rPr>
                      </a:br>
                      <a:r>
                        <a:rPr kumimoji="0" lang="en-US" sz="1600" b="1" i="0" u="none" strike="noStrike" cap="none" normalizeH="0" baseline="0" dirty="0">
                          <a:ln>
                            <a:noFill/>
                          </a:ln>
                          <a:solidFill>
                            <a:schemeClr val="tx1"/>
                          </a:solidFill>
                          <a:effectLst/>
                          <a:latin typeface="Arial" charset="0"/>
                          <a:ea typeface="ＭＳ Ｐゴシック" charset="0"/>
                          <a:cs typeface="Arial" charset="0"/>
                        </a:rPr>
                        <a:t>on Earth</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God</a:t>
                      </a:r>
                      <a:r>
                        <a:rPr kumimoji="0" lang="fr-FR" altLang="ja-JP"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tx1"/>
                          </a:solidFill>
                          <a:effectLst/>
                          <a:latin typeface="Arial" charset="0"/>
                          <a:ea typeface="ＭＳ Ｐゴシック" charset="0"/>
                          <a:cs typeface="Arial" charset="0"/>
                        </a:rPr>
                        <a:t>s Ambassadors on Earth</a:t>
                      </a: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Hell on Earth to </a:t>
                      </a:r>
                      <a:br>
                        <a:rPr kumimoji="0" lang="en-US" sz="1600" b="1" i="0" u="none" strike="noStrike" cap="none" normalizeH="0" baseline="0" dirty="0">
                          <a:ln>
                            <a:noFill/>
                          </a:ln>
                          <a:solidFill>
                            <a:schemeClr val="tx1"/>
                          </a:solidFill>
                          <a:effectLst/>
                          <a:latin typeface="Arial" charset="0"/>
                          <a:ea typeface="ＭＳ Ｐゴシック" charset="0"/>
                          <a:cs typeface="Arial" charset="0"/>
                        </a:rPr>
                      </a:br>
                      <a:r>
                        <a:rPr kumimoji="0" lang="en-US" sz="1600" b="1" i="0" u="none" strike="noStrike" cap="none" normalizeH="0" baseline="0" dirty="0">
                          <a:ln>
                            <a:noFill/>
                          </a:ln>
                          <a:solidFill>
                            <a:schemeClr val="tx1"/>
                          </a:solidFill>
                          <a:effectLst/>
                          <a:latin typeface="Arial" charset="0"/>
                          <a:ea typeface="ＭＳ Ｐゴシック" charset="0"/>
                          <a:cs typeface="Arial" charset="0"/>
                        </a:rPr>
                        <a:t>Heaven on Earth</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463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Judge </a:t>
                      </a:r>
                      <a:endParaRPr kumimoji="0" lang="en-US" sz="1800" b="1" i="0" u="none" strike="noStrike" cap="none" normalizeH="0" baseline="0">
                        <a:ln>
                          <a:noFill/>
                        </a:ln>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The </a:t>
                      </a:r>
                      <a:r>
                        <a:rPr kumimoji="0" lang="en-US" sz="1600" b="1" i="0" u="none" strike="noStrike" cap="none" normalizeH="0" baseline="0">
                          <a:ln>
                            <a:noFill/>
                          </a:ln>
                          <a:solidFill>
                            <a:schemeClr val="tx1"/>
                          </a:solidFill>
                          <a:effectLst/>
                          <a:latin typeface="Arial" charset="0"/>
                          <a:ea typeface="ＭＳ Ｐゴシック" charset="0"/>
                          <a:cs typeface="Times New Roman" charset="0"/>
                        </a:rPr>
                        <a:t>Assignments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The Judgments &amp; Rewards</a:t>
                      </a: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137151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a:ln>
                          <a:noFill/>
                        </a:ln>
                        <a:solidFill>
                          <a:schemeClr val="tx1"/>
                        </a:solidFill>
                        <a:effectLst/>
                        <a:latin typeface="Arial" charset="0"/>
                        <a:ea typeface="ＭＳ Ｐゴシック" charset="0"/>
                        <a:cs typeface="Times New Roman" charset="0"/>
                      </a:endParaRPr>
                    </a:p>
                    <a:p>
                      <a:pPr marL="7938"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Theme</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p>
                      <a:pPr marL="7938"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1:1-3</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Worship of Trinity</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1:4-8</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Glorified Christ</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1:9-20</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Seven Churches of Asia:</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Ephesus</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Smyrna</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Pergamum</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Thyatira</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Sardis</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Philadelphia</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Laodicea</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Tribulation</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4:1–19:10</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Second Coming</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19:11-21</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Millennium</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Arial" charset="0"/>
                          <a:ea typeface="ＭＳ Ｐゴシック" charset="0"/>
                          <a:cs typeface="Times New Roman" charset="0"/>
                        </a:rPr>
                        <a:t>20</a:t>
                      </a:r>
                      <a:endParaRPr kumimoji="0" lang="en-US" sz="14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Eternal State</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21:1–22:5</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Closing: Imminency</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000" b="1" i="0" u="none" strike="noStrike" cap="none" normalizeH="0" baseline="0" dirty="0">
                          <a:ln>
                            <a:noFill/>
                          </a:ln>
                          <a:solidFill>
                            <a:schemeClr val="tx1"/>
                          </a:solidFill>
                          <a:effectLst/>
                          <a:latin typeface="Arial" charset="0"/>
                          <a:ea typeface="ＭＳ Ｐゴシック" charset="0"/>
                          <a:cs typeface="Times New Roman" charset="0"/>
                        </a:rPr>
                        <a:t>22:6-21</a:t>
                      </a:r>
                      <a:endParaRPr kumimoji="0" lang="en-US" sz="14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tx1"/>
                          </a:solidFill>
                          <a:effectLst/>
                          <a:latin typeface="Arial" charset="0"/>
                          <a:ea typeface="ＭＳ Ｐゴシック" charset="0"/>
                          <a:cs typeface="Arial" charset="0"/>
                        </a:rPr>
                        <a:t>AD 95</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a:extLst>
              <a:ext uri="{FF2B5EF4-FFF2-40B4-BE49-F238E27FC236}">
                <a16:creationId xmlns:a16="http://schemas.microsoft.com/office/drawing/2014/main" id="{70F7BBAC-80AE-5831-48EB-F16D3688BAFA}"/>
              </a:ext>
            </a:extLst>
          </p:cNvPr>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 M</a:t>
            </a:r>
          </a:p>
        </p:txBody>
      </p:sp>
    </p:spTree>
    <p:extLst>
      <p:ext uri="{BB962C8B-B14F-4D97-AF65-F5344CB8AC3E}">
        <p14:creationId xmlns:p14="http://schemas.microsoft.com/office/powerpoint/2010/main" val="42472519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17"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en-US">
                <a:latin typeface="Arial" charset="0"/>
                <a:ea typeface="ＭＳ Ｐゴシック" charset="0"/>
              </a:rPr>
              <a:t>A Stern Warning (22:18-19)</a:t>
            </a:r>
            <a:endParaRPr lang="en-US">
              <a:solidFill>
                <a:schemeClr val="bg1"/>
              </a:solidFill>
              <a:latin typeface="Arial" charset="0"/>
              <a:ea typeface="ＭＳ Ｐゴシック" charset="0"/>
            </a:endParaRPr>
          </a:p>
        </p:txBody>
      </p:sp>
      <p:sp>
        <p:nvSpPr>
          <p:cNvPr id="119812" name="Rectangle 4"/>
          <p:cNvSpPr>
            <a:spLocks noGrp="1" noChangeArrowheads="1"/>
          </p:cNvSpPr>
          <p:nvPr>
            <p:ph type="body" idx="1"/>
          </p:nvPr>
        </p:nvSpPr>
        <p:spPr>
          <a:xfrm>
            <a:off x="1981200" y="2057400"/>
            <a:ext cx="6324600" cy="1143000"/>
          </a:xfrm>
          <a:effectLst>
            <a:outerShdw blurRad="63500" dist="35921" dir="2700000" algn="ctr" rotWithShape="0">
              <a:schemeClr val="tx2">
                <a:alpha val="74998"/>
              </a:schemeClr>
            </a:outerShdw>
          </a:effectLst>
        </p:spPr>
        <p:txBody>
          <a:bodyPr/>
          <a:lstStyle/>
          <a:p>
            <a:pPr marL="0" indent="0" eaLnBrk="1" hangingPunct="1">
              <a:buFontTx/>
              <a:buNone/>
              <a:defRPr/>
            </a:pPr>
            <a:r>
              <a:rPr lang="en-US" altLang="ja-JP" b="1" dirty="0">
                <a:solidFill>
                  <a:schemeClr val="bg1"/>
                </a:solidFill>
                <a:latin typeface="Arial" charset="0"/>
                <a:ea typeface="ＭＳ Ｐゴシック" charset="0"/>
              </a:rPr>
              <a:t>"I warn everyone who hears the prophecy of this book:</a:t>
            </a:r>
            <a:endParaRPr lang="en-US" b="1" dirty="0">
              <a:solidFill>
                <a:schemeClr val="bg1"/>
              </a:solidFill>
              <a:latin typeface="Arial" charset="0"/>
              <a:ea typeface="ＭＳ Ｐゴシック" charset="0"/>
            </a:endParaRPr>
          </a:p>
        </p:txBody>
      </p:sp>
      <p:sp>
        <p:nvSpPr>
          <p:cNvPr id="119813" name="Rectangle 5"/>
          <p:cNvSpPr>
            <a:spLocks noChangeArrowheads="1"/>
          </p:cNvSpPr>
          <p:nvPr/>
        </p:nvSpPr>
        <p:spPr bwMode="auto">
          <a:xfrm>
            <a:off x="2057400" y="3124200"/>
            <a:ext cx="7239000" cy="3962400"/>
          </a:xfrm>
          <a:prstGeom prst="rect">
            <a:avLst/>
          </a:prstGeom>
          <a:noFill/>
          <a:ln>
            <a:noFill/>
          </a:ln>
          <a:effectLst>
            <a:outerShdw blurRad="63500" dist="35921" dir="2700000" algn="ctr" rotWithShape="0">
              <a:schemeClr val="tx2">
                <a:alpha val="74998"/>
              </a:schemeClr>
            </a:outerShdw>
          </a:effectLst>
        </p:spPr>
        <p:txBody>
          <a:bodyPr/>
          <a:lstStyle/>
          <a:p>
            <a:pPr marL="508000" indent="-508000" defTabSz="914400" fontAlgn="base">
              <a:lnSpc>
                <a:spcPct val="90000"/>
              </a:lnSpc>
              <a:spcBef>
                <a:spcPct val="20000"/>
              </a:spcBef>
              <a:spcAft>
                <a:spcPct val="0"/>
              </a:spcAft>
              <a:buFontTx/>
              <a:buChar char="•"/>
              <a:defRPr/>
            </a:pPr>
            <a:r>
              <a:rPr lang="en-US" sz="3200" b="1" dirty="0">
                <a:solidFill>
                  <a:srgbClr val="FFFFFF"/>
                </a:solidFill>
                <a:latin typeface="Arial" charset="0"/>
                <a:ea typeface="ＭＳ Ｐゴシック" charset="0"/>
                <a:cs typeface="ＭＳ Ｐゴシック" charset="0"/>
              </a:rPr>
              <a:t>If anyone </a:t>
            </a:r>
            <a:r>
              <a:rPr lang="en-US" sz="3200" b="1" dirty="0">
                <a:solidFill>
                  <a:srgbClr val="FFFF00"/>
                </a:solidFill>
                <a:latin typeface="Arial" charset="0"/>
                <a:ea typeface="ＭＳ Ｐゴシック" charset="0"/>
                <a:cs typeface="ＭＳ Ｐゴシック" charset="0"/>
              </a:rPr>
              <a:t>adds</a:t>
            </a:r>
            <a:r>
              <a:rPr lang="en-US" sz="3200" b="1" dirty="0">
                <a:solidFill>
                  <a:srgbClr val="FFFFFF"/>
                </a:solidFill>
                <a:latin typeface="Arial" charset="0"/>
                <a:ea typeface="ＭＳ Ｐゴシック" charset="0"/>
                <a:cs typeface="ＭＳ Ｐゴシック" charset="0"/>
              </a:rPr>
              <a:t> anything to them, God will </a:t>
            </a:r>
            <a:r>
              <a:rPr lang="en-US" sz="3200" b="1" dirty="0">
                <a:solidFill>
                  <a:srgbClr val="FFFF00"/>
                </a:solidFill>
                <a:latin typeface="Arial" charset="0"/>
                <a:ea typeface="ＭＳ Ｐゴシック" charset="0"/>
                <a:cs typeface="ＭＳ Ｐゴシック" charset="0"/>
              </a:rPr>
              <a:t>add</a:t>
            </a:r>
            <a:r>
              <a:rPr lang="en-US" sz="3200" b="1" dirty="0">
                <a:solidFill>
                  <a:srgbClr val="FFFFFF"/>
                </a:solidFill>
                <a:latin typeface="Arial" charset="0"/>
                <a:ea typeface="ＭＳ Ｐゴシック" charset="0"/>
                <a:cs typeface="ＭＳ Ｐゴシック" charset="0"/>
              </a:rPr>
              <a:t> to him the plagues described in this book.</a:t>
            </a:r>
          </a:p>
          <a:p>
            <a:pPr marL="508000" indent="-508000" defTabSz="914400" fontAlgn="base">
              <a:lnSpc>
                <a:spcPct val="90000"/>
              </a:lnSpc>
              <a:spcBef>
                <a:spcPct val="20000"/>
              </a:spcBef>
              <a:spcAft>
                <a:spcPct val="0"/>
              </a:spcAft>
              <a:buFontTx/>
              <a:buChar char="•"/>
              <a:defRPr/>
            </a:pPr>
            <a:r>
              <a:rPr lang="en-US" sz="3200" b="1" dirty="0">
                <a:solidFill>
                  <a:srgbClr val="FFFFFF"/>
                </a:solidFill>
                <a:latin typeface="Arial" charset="0"/>
                <a:ea typeface="ＭＳ Ｐゴシック" charset="0"/>
                <a:cs typeface="ＭＳ Ｐゴシック" charset="0"/>
              </a:rPr>
              <a:t>If anyone </a:t>
            </a:r>
            <a:r>
              <a:rPr lang="en-US" sz="3200" b="1" dirty="0">
                <a:solidFill>
                  <a:srgbClr val="FFFF00"/>
                </a:solidFill>
                <a:latin typeface="Arial" charset="0"/>
                <a:ea typeface="ＭＳ Ｐゴシック" charset="0"/>
                <a:cs typeface="ＭＳ Ｐゴシック" charset="0"/>
              </a:rPr>
              <a:t>takes</a:t>
            </a:r>
            <a:r>
              <a:rPr lang="en-US" sz="3200" b="1" dirty="0">
                <a:solidFill>
                  <a:srgbClr val="FFFFFF"/>
                </a:solidFill>
                <a:latin typeface="Arial" charset="0"/>
                <a:ea typeface="ＭＳ Ｐゴシック" charset="0"/>
                <a:cs typeface="ＭＳ Ｐゴシック" charset="0"/>
              </a:rPr>
              <a:t> words away from this book of prophecy, God will </a:t>
            </a:r>
            <a:r>
              <a:rPr lang="en-US" sz="3200" b="1" dirty="0">
                <a:solidFill>
                  <a:srgbClr val="FFFF00"/>
                </a:solidFill>
                <a:latin typeface="Arial" charset="0"/>
                <a:ea typeface="ＭＳ Ｐゴシック" charset="0"/>
                <a:cs typeface="ＭＳ Ｐゴシック" charset="0"/>
              </a:rPr>
              <a:t>take</a:t>
            </a:r>
            <a:r>
              <a:rPr lang="en-US" sz="3200" b="1" dirty="0">
                <a:solidFill>
                  <a:srgbClr val="FFFFFF"/>
                </a:solidFill>
                <a:latin typeface="Arial" charset="0"/>
                <a:ea typeface="ＭＳ Ｐゴシック" charset="0"/>
                <a:cs typeface="ＭＳ Ｐゴシック" charset="0"/>
              </a:rPr>
              <a:t> away from him his share in the tree of life and the holy city, which are described in this book</a:t>
            </a:r>
            <a:r>
              <a:rPr lang="en-US" altLang="ja-JP" sz="3200" b="1" dirty="0">
                <a:solidFill>
                  <a:srgbClr val="FFFFFF"/>
                </a:solidFill>
                <a:latin typeface="Arial" charset="0"/>
                <a:ea typeface="ＭＳ Ｐゴシック" charset="0"/>
                <a:cs typeface="ＭＳ Ｐゴシック" charset="0"/>
              </a:rPr>
              <a:t>"</a:t>
            </a:r>
            <a:endParaRPr lang="en-US" sz="3200" b="1" dirty="0">
              <a:solidFill>
                <a:srgbClr val="FFFFFF"/>
              </a:solidFill>
              <a:latin typeface="Arial" charset="0"/>
              <a:ea typeface="ＭＳ Ｐゴシック" charset="0"/>
              <a:cs typeface="ＭＳ Ｐゴシック" charset="0"/>
            </a:endParaRPr>
          </a:p>
        </p:txBody>
      </p:sp>
      <p:sp>
        <p:nvSpPr>
          <p:cNvPr id="674821" name="Text Box 1034"/>
          <p:cNvSpPr txBox="1">
            <a:spLocks noChangeArrowheads="1"/>
          </p:cNvSpPr>
          <p:nvPr/>
        </p:nvSpPr>
        <p:spPr bwMode="auto">
          <a:xfrm>
            <a:off x="6372225" y="7938"/>
            <a:ext cx="277177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en-US" b="1" dirty="0">
                <a:solidFill>
                  <a:srgbClr val="FFFFFF"/>
                </a:solidFill>
                <a:latin typeface="Arial" charset="0"/>
                <a:cs typeface="Arial" charset="0"/>
              </a:rPr>
              <a:t>p. 322 Point A</a:t>
            </a:r>
          </a:p>
        </p:txBody>
      </p:sp>
    </p:spTree>
    <p:extLst>
      <p:ext uri="{BB962C8B-B14F-4D97-AF65-F5344CB8AC3E}">
        <p14:creationId xmlns:p14="http://schemas.microsoft.com/office/powerpoint/2010/main" val="3233018558"/>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5"/>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type="stealth" w="lg" len="lg"/>
          </a:ln>
        </p:spPr>
        <p:txBody>
          <a:bodyPr lIns="90000" tIns="46800" rIns="90000" bIns="46800">
            <a:spAutoFit/>
          </a:bodyPr>
          <a:lstStyle/>
          <a:p>
            <a:pPr defTabSz="914400">
              <a:defRPr/>
            </a:pPr>
            <a:endParaRPr lang="en-US" kern="0">
              <a:solidFill>
                <a:sysClr val="windowText" lastClr="000000"/>
              </a:solidFill>
              <a:latin typeface="Comic Sans MS" charset="0"/>
              <a:ea typeface="ＭＳ Ｐゴシック" charset="-128"/>
              <a:cs typeface="ＭＳ Ｐゴシック" charset="-128"/>
            </a:endParaRPr>
          </a:p>
        </p:txBody>
      </p:sp>
      <p:pic>
        <p:nvPicPr>
          <p:cNvPr id="676866" name="Picture 5" descr="Revelation apocalyptic.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733800" y="1905000"/>
            <a:ext cx="5446713" cy="4935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ight Arrow 3"/>
          <p:cNvSpPr/>
          <p:nvPr/>
        </p:nvSpPr>
        <p:spPr>
          <a:xfrm>
            <a:off x="-11113" y="333375"/>
            <a:ext cx="5951538" cy="5975350"/>
          </a:xfrm>
          <a:prstGeom prst="rightArrow">
            <a:avLst>
              <a:gd name="adj1" fmla="val 50000"/>
              <a:gd name="adj2" fmla="val 51278"/>
            </a:avLst>
          </a:prstGeom>
        </p:spPr>
        <p:style>
          <a:lnRef idx="1">
            <a:schemeClr val="accent1"/>
          </a:lnRef>
          <a:fillRef idx="3">
            <a:schemeClr val="accent1"/>
          </a:fillRef>
          <a:effectRef idx="2">
            <a:schemeClr val="accent1"/>
          </a:effectRef>
          <a:fontRef idx="minor">
            <a:schemeClr val="lt1"/>
          </a:fontRef>
        </p:style>
        <p:txBody>
          <a:bodyPr anchor="ctr"/>
          <a:lstStyle/>
          <a:p>
            <a:pPr algn="ctr" defTabSz="914400" eaLnBrk="0" fontAlgn="base" hangingPunct="0">
              <a:spcBef>
                <a:spcPct val="0"/>
              </a:spcBef>
              <a:spcAft>
                <a:spcPct val="0"/>
              </a:spcAft>
              <a:defRPr/>
            </a:pPr>
            <a:endParaRPr lang="en-US" sz="2400">
              <a:solidFill>
                <a:srgbClr val="FFFFFF"/>
              </a:solidFill>
              <a:latin typeface="Arial Black"/>
              <a:ea typeface="ＭＳ Ｐゴシック"/>
            </a:endParaRPr>
          </a:p>
        </p:txBody>
      </p:sp>
      <p:sp>
        <p:nvSpPr>
          <p:cNvPr id="676868" name="Title 1"/>
          <p:cNvSpPr>
            <a:spLocks noGrp="1"/>
          </p:cNvSpPr>
          <p:nvPr>
            <p:ph type="ctrTitle"/>
          </p:nvPr>
        </p:nvSpPr>
        <p:spPr>
          <a:xfrm>
            <a:off x="395288" y="2133600"/>
            <a:ext cx="4678362" cy="2374900"/>
          </a:xfrm>
        </p:spPr>
        <p:txBody>
          <a:bodyPr/>
          <a:lstStyle/>
          <a:p>
            <a:r>
              <a:rPr lang="en-US" sz="4000" b="1" dirty="0">
                <a:solidFill>
                  <a:srgbClr val="FFFFFF"/>
                </a:solidFill>
                <a:effectLst>
                  <a:glow rad="254000">
                    <a:schemeClr val="bg1">
                      <a:alpha val="75000"/>
                    </a:schemeClr>
                  </a:glow>
                </a:effectLst>
                <a:latin typeface="Arial" charset="0"/>
                <a:ea typeface="ＭＳ Ｐゴシック" charset="0"/>
              </a:rPr>
              <a:t>Revelation is the only NT book that deals primarily with the future</a:t>
            </a:r>
          </a:p>
        </p:txBody>
      </p:sp>
      <p:sp>
        <p:nvSpPr>
          <p:cNvPr id="5" name="Text Box 1034"/>
          <p:cNvSpPr txBox="1">
            <a:spLocks noChangeArrowheads="1"/>
          </p:cNvSpPr>
          <p:nvPr/>
        </p:nvSpPr>
        <p:spPr bwMode="auto">
          <a:xfrm>
            <a:off x="6372225" y="7938"/>
            <a:ext cx="2771775" cy="833437"/>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p. 322 </a:t>
            </a:r>
            <a:br>
              <a:rPr lang="en-US" b="1" dirty="0">
                <a:solidFill>
                  <a:srgbClr val="FFFFFF"/>
                </a:solidFill>
                <a:effectLst>
                  <a:outerShdw blurRad="38100" dist="38100" dir="2700000" algn="tl">
                    <a:srgbClr val="4E5B6F"/>
                  </a:outerShdw>
                </a:effectLst>
                <a:latin typeface="Arial" charset="0"/>
                <a:cs typeface="Arial" charset="0"/>
              </a:rPr>
            </a:br>
            <a:r>
              <a:rPr lang="en-US" b="1" dirty="0">
                <a:solidFill>
                  <a:srgbClr val="FFFFFF"/>
                </a:solidFill>
                <a:effectLst>
                  <a:outerShdw blurRad="38100" dist="38100" dir="2700000" algn="tl">
                    <a:srgbClr val="4E5B6F"/>
                  </a:outerShdw>
                </a:effectLst>
                <a:latin typeface="Arial" charset="0"/>
                <a:cs typeface="Arial" charset="0"/>
              </a:rPr>
              <a:t>Point B</a:t>
            </a:r>
          </a:p>
        </p:txBody>
      </p:sp>
    </p:spTree>
    <p:extLst>
      <p:ext uri="{BB962C8B-B14F-4D97-AF65-F5344CB8AC3E}">
        <p14:creationId xmlns:p14="http://schemas.microsoft.com/office/powerpoint/2010/main" val="3982765753"/>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5400" b="1">
                <a:solidFill>
                  <a:srgbClr val="000000"/>
                </a:solidFill>
                <a:latin typeface="Bwgrki" charset="0"/>
                <a:cs typeface="Bwgrki" charset="0"/>
              </a:rPr>
              <a:t>ei=don</a:t>
            </a:r>
            <a:endParaRPr lang="en-US" sz="3600" b="1">
              <a:solidFill>
                <a:srgbClr val="000000"/>
              </a:solidFill>
            </a:endParaRPr>
          </a:p>
        </p:txBody>
      </p:sp>
      <p:pic>
        <p:nvPicPr>
          <p:cNvPr id="673795" name="Picture 5" descr="REv 1v12 And I saw.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4288"/>
            <a:ext cx="9144000" cy="684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r>
              <a:rPr lang="en-US" b="1" dirty="0">
                <a:latin typeface="Arial" charset="0"/>
                <a:ea typeface="ＭＳ Ｐゴシック" charset="0"/>
              </a:rPr>
              <a:t>"I saw…" </a:t>
            </a:r>
            <a:br>
              <a:rPr lang="en-US" b="1" dirty="0">
                <a:latin typeface="Arial" charset="0"/>
                <a:ea typeface="ＭＳ Ｐゴシック" charset="0"/>
              </a:rPr>
            </a:br>
            <a:r>
              <a:rPr lang="en-US" b="1" dirty="0">
                <a:latin typeface="Arial" charset="0"/>
                <a:ea typeface="ＭＳ Ｐゴシック" charset="0"/>
              </a:rPr>
              <a:t>(1:12)</a:t>
            </a: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4000" b="1">
                <a:solidFill>
                  <a:srgbClr val="FFFFFF"/>
                </a:solidFill>
                <a:latin typeface="Arial" charset="0"/>
                <a:cs typeface="Arial" charset="0"/>
              </a:rPr>
              <a:t>This exact verb form  is used 45 times in Revelation!</a:t>
            </a:r>
          </a:p>
        </p:txBody>
      </p:sp>
      <p:sp>
        <p:nvSpPr>
          <p:cNvPr id="7" name="TextBox 6"/>
          <p:cNvSpPr txBox="1">
            <a:spLocks noChangeArrowheads="1"/>
          </p:cNvSpPr>
          <p:nvPr/>
        </p:nvSpPr>
        <p:spPr bwMode="auto">
          <a:xfrm>
            <a:off x="33338" y="0"/>
            <a:ext cx="766762"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1:12 </a:t>
            </a:r>
          </a:p>
          <a:p>
            <a:pPr defTabSz="914400" eaLnBrk="0" fontAlgn="base" hangingPunct="0">
              <a:spcBef>
                <a:spcPct val="0"/>
              </a:spcBef>
              <a:spcAft>
                <a:spcPct val="0"/>
              </a:spcAft>
            </a:pPr>
            <a:r>
              <a:rPr lang="en-US" sz="2000" b="1">
                <a:solidFill>
                  <a:srgbClr val="FFFFFF"/>
                </a:solidFill>
              </a:rPr>
              <a:t>1:17 </a:t>
            </a:r>
          </a:p>
          <a:p>
            <a:pPr defTabSz="914400" eaLnBrk="0" fontAlgn="base" hangingPunct="0">
              <a:spcBef>
                <a:spcPct val="0"/>
              </a:spcBef>
              <a:spcAft>
                <a:spcPct val="0"/>
              </a:spcAft>
            </a:pPr>
            <a:r>
              <a:rPr lang="en-US" sz="2000" b="1">
                <a:solidFill>
                  <a:srgbClr val="FFFFFF"/>
                </a:solidFill>
              </a:rPr>
              <a:t>4:1 </a:t>
            </a:r>
          </a:p>
          <a:p>
            <a:pPr defTabSz="914400" eaLnBrk="0" fontAlgn="base" hangingPunct="0">
              <a:spcBef>
                <a:spcPct val="0"/>
              </a:spcBef>
              <a:spcAft>
                <a:spcPct val="0"/>
              </a:spcAft>
            </a:pPr>
            <a:r>
              <a:rPr lang="en-US" sz="2000" b="1">
                <a:solidFill>
                  <a:srgbClr val="FFFFFF"/>
                </a:solidFill>
              </a:rPr>
              <a:t>5:1 </a:t>
            </a:r>
          </a:p>
          <a:p>
            <a:pPr defTabSz="914400" eaLnBrk="0" fontAlgn="base" hangingPunct="0">
              <a:spcBef>
                <a:spcPct val="0"/>
              </a:spcBef>
              <a:spcAft>
                <a:spcPct val="0"/>
              </a:spcAft>
            </a:pPr>
            <a:r>
              <a:rPr lang="en-US" sz="2000" b="1">
                <a:solidFill>
                  <a:srgbClr val="FFFFFF"/>
                </a:solidFill>
              </a:rPr>
              <a:t>5:2 </a:t>
            </a:r>
          </a:p>
          <a:p>
            <a:pPr defTabSz="914400" eaLnBrk="0" fontAlgn="base" hangingPunct="0">
              <a:spcBef>
                <a:spcPct val="0"/>
              </a:spcBef>
              <a:spcAft>
                <a:spcPct val="0"/>
              </a:spcAft>
            </a:pPr>
            <a:r>
              <a:rPr lang="en-US" sz="2000" b="1">
                <a:solidFill>
                  <a:srgbClr val="FFFFFF"/>
                </a:solidFill>
              </a:rPr>
              <a:t>5:6 </a:t>
            </a:r>
          </a:p>
          <a:p>
            <a:pPr defTabSz="914400" eaLnBrk="0" fontAlgn="base" hangingPunct="0">
              <a:spcBef>
                <a:spcPct val="0"/>
              </a:spcBef>
              <a:spcAft>
                <a:spcPct val="0"/>
              </a:spcAft>
            </a:pPr>
            <a:r>
              <a:rPr lang="en-US" sz="2000" b="1">
                <a:solidFill>
                  <a:srgbClr val="FFFFFF"/>
                </a:solidFill>
              </a:rPr>
              <a:t>5:11 </a:t>
            </a:r>
          </a:p>
          <a:p>
            <a:pPr defTabSz="914400" eaLnBrk="0" fontAlgn="base" hangingPunct="0">
              <a:spcBef>
                <a:spcPct val="0"/>
              </a:spcBef>
              <a:spcAft>
                <a:spcPct val="0"/>
              </a:spcAft>
            </a:pPr>
            <a:r>
              <a:rPr lang="en-US" sz="2000" b="1">
                <a:solidFill>
                  <a:srgbClr val="FFFFFF"/>
                </a:solidFill>
              </a:rPr>
              <a:t>6:1 </a:t>
            </a:r>
          </a:p>
          <a:p>
            <a:pPr defTabSz="914400" eaLnBrk="0" fontAlgn="base" hangingPunct="0">
              <a:spcBef>
                <a:spcPct val="0"/>
              </a:spcBef>
              <a:spcAft>
                <a:spcPct val="0"/>
              </a:spcAft>
            </a:pPr>
            <a:r>
              <a:rPr lang="en-US" sz="2000" b="1">
                <a:solidFill>
                  <a:srgbClr val="FFFFFF"/>
                </a:solidFill>
              </a:rPr>
              <a:t>6:2 </a:t>
            </a:r>
          </a:p>
          <a:p>
            <a:pPr defTabSz="914400" eaLnBrk="0" fontAlgn="base" hangingPunct="0">
              <a:spcBef>
                <a:spcPct val="0"/>
              </a:spcBef>
              <a:spcAft>
                <a:spcPct val="0"/>
              </a:spcAft>
            </a:pPr>
            <a:r>
              <a:rPr lang="en-US" sz="2000" b="1">
                <a:solidFill>
                  <a:srgbClr val="FFFFFF"/>
                </a:solidFill>
              </a:rPr>
              <a:t>6:5 </a:t>
            </a:r>
          </a:p>
          <a:p>
            <a:pPr defTabSz="914400" eaLnBrk="0" fontAlgn="base" hangingPunct="0">
              <a:spcBef>
                <a:spcPct val="0"/>
              </a:spcBef>
              <a:spcAft>
                <a:spcPct val="0"/>
              </a:spcAft>
            </a:pPr>
            <a:r>
              <a:rPr lang="en-US" sz="2000" b="1">
                <a:solidFill>
                  <a:srgbClr val="FFFFFF"/>
                </a:solidFill>
              </a:rPr>
              <a:t>6:8 </a:t>
            </a:r>
          </a:p>
          <a:p>
            <a:pPr defTabSz="914400" eaLnBrk="0" fontAlgn="base" hangingPunct="0">
              <a:spcBef>
                <a:spcPct val="0"/>
              </a:spcBef>
              <a:spcAft>
                <a:spcPct val="0"/>
              </a:spcAft>
            </a:pPr>
            <a:r>
              <a:rPr lang="en-US" sz="2000" b="1">
                <a:solidFill>
                  <a:srgbClr val="FFFFFF"/>
                </a:solidFill>
              </a:rPr>
              <a:t>6:9 </a:t>
            </a:r>
          </a:p>
          <a:p>
            <a:pPr defTabSz="914400" eaLnBrk="0" fontAlgn="base" hangingPunct="0">
              <a:spcBef>
                <a:spcPct val="0"/>
              </a:spcBef>
              <a:spcAft>
                <a:spcPct val="0"/>
              </a:spcAft>
            </a:pPr>
            <a:r>
              <a:rPr lang="en-US" sz="2000" b="1">
                <a:solidFill>
                  <a:srgbClr val="FFFFFF"/>
                </a:solidFill>
              </a:rPr>
              <a:t>6:12 </a:t>
            </a:r>
          </a:p>
          <a:p>
            <a:pPr defTabSz="914400" eaLnBrk="0" fontAlgn="base" hangingPunct="0">
              <a:spcBef>
                <a:spcPct val="0"/>
              </a:spcBef>
              <a:spcAft>
                <a:spcPct val="0"/>
              </a:spcAft>
            </a:pPr>
            <a:r>
              <a:rPr lang="en-US" sz="2000" b="1">
                <a:solidFill>
                  <a:srgbClr val="FFFFFF"/>
                </a:solidFill>
              </a:rPr>
              <a:t>7:1 </a:t>
            </a:r>
          </a:p>
          <a:p>
            <a:pPr defTabSz="914400" eaLnBrk="0" fontAlgn="base" hangingPunct="0">
              <a:spcBef>
                <a:spcPct val="0"/>
              </a:spcBef>
              <a:spcAft>
                <a:spcPct val="0"/>
              </a:spcAft>
            </a:pPr>
            <a:r>
              <a:rPr lang="en-US" sz="2000" b="1">
                <a:solidFill>
                  <a:srgbClr val="FFFFFF"/>
                </a:solidFill>
              </a:rPr>
              <a:t>7:2 </a:t>
            </a:r>
          </a:p>
          <a:p>
            <a:pPr defTabSz="914400" eaLnBrk="0" fontAlgn="base" hangingPunct="0">
              <a:spcBef>
                <a:spcPct val="0"/>
              </a:spcBef>
              <a:spcAft>
                <a:spcPct val="0"/>
              </a:spcAft>
            </a:pPr>
            <a:r>
              <a:rPr lang="en-US" sz="2000" b="1">
                <a:solidFill>
                  <a:srgbClr val="FFFFFF"/>
                </a:solidFill>
              </a:rPr>
              <a:t>7:9 </a:t>
            </a:r>
          </a:p>
          <a:p>
            <a:pPr defTabSz="914400" eaLnBrk="0" fontAlgn="base" hangingPunct="0">
              <a:spcBef>
                <a:spcPct val="0"/>
              </a:spcBef>
              <a:spcAft>
                <a:spcPct val="0"/>
              </a:spcAft>
            </a:pPr>
            <a:r>
              <a:rPr lang="en-US" sz="2000" b="1">
                <a:solidFill>
                  <a:srgbClr val="FFFFFF"/>
                </a:solidFill>
              </a:rPr>
              <a:t>8:2 </a:t>
            </a:r>
          </a:p>
          <a:p>
            <a:pPr defTabSz="914400" eaLnBrk="0" fontAlgn="base" hangingPunct="0">
              <a:spcBef>
                <a:spcPct val="0"/>
              </a:spcBef>
              <a:spcAft>
                <a:spcPct val="0"/>
              </a:spcAft>
            </a:pPr>
            <a:r>
              <a:rPr lang="en-US" sz="2000" b="1">
                <a:solidFill>
                  <a:srgbClr val="FFFFFF"/>
                </a:solidFill>
              </a:rPr>
              <a:t>8:13 </a:t>
            </a:r>
          </a:p>
          <a:p>
            <a:pPr defTabSz="914400" eaLnBrk="0" fontAlgn="base" hangingPunct="0">
              <a:spcBef>
                <a:spcPct val="0"/>
              </a:spcBef>
              <a:spcAft>
                <a:spcPct val="0"/>
              </a:spcAft>
            </a:pPr>
            <a:r>
              <a:rPr lang="en-US" sz="2000" b="1">
                <a:solidFill>
                  <a:srgbClr val="FFFFFF"/>
                </a:solidFill>
              </a:rPr>
              <a:t>9:1 </a:t>
            </a:r>
          </a:p>
          <a:p>
            <a:pPr defTabSz="914400" eaLnBrk="0" fontAlgn="base" hangingPunct="0">
              <a:spcBef>
                <a:spcPct val="0"/>
              </a:spcBef>
              <a:spcAft>
                <a:spcPct val="0"/>
              </a:spcAft>
            </a:pPr>
            <a:r>
              <a:rPr lang="en-US" sz="2000" b="1">
                <a:solidFill>
                  <a:srgbClr val="FFFFFF"/>
                </a:solidFill>
              </a:rPr>
              <a:t>9:17 </a:t>
            </a:r>
          </a:p>
          <a:p>
            <a:pPr defTabSz="914400" eaLnBrk="0" fontAlgn="base" hangingPunct="0">
              <a:spcBef>
                <a:spcPct val="0"/>
              </a:spcBef>
              <a:spcAft>
                <a:spcPct val="0"/>
              </a:spcAft>
            </a:pPr>
            <a:r>
              <a:rPr lang="en-US" sz="2000" b="1">
                <a:solidFill>
                  <a:srgbClr val="FFFFFF"/>
                </a:solidFill>
              </a:rPr>
              <a:t>10:1 </a:t>
            </a:r>
          </a:p>
          <a:p>
            <a:pPr defTabSz="914400" eaLnBrk="0" fontAlgn="base" hangingPunct="0">
              <a:spcBef>
                <a:spcPct val="0"/>
              </a:spcBef>
              <a:spcAft>
                <a:spcPct val="0"/>
              </a:spcAft>
            </a:pPr>
            <a:r>
              <a:rPr lang="en-US" sz="2000" b="1">
                <a:solidFill>
                  <a:srgbClr val="FFFFFF"/>
                </a:solidFill>
              </a:rPr>
              <a:t>10:5 </a:t>
            </a:r>
          </a:p>
        </p:txBody>
      </p:sp>
      <p:sp>
        <p:nvSpPr>
          <p:cNvPr id="8" name="TextBox 7"/>
          <p:cNvSpPr txBox="1">
            <a:spLocks noChangeArrowheads="1"/>
          </p:cNvSpPr>
          <p:nvPr/>
        </p:nvSpPr>
        <p:spPr bwMode="auto">
          <a:xfrm>
            <a:off x="792163" y="0"/>
            <a:ext cx="922337" cy="4094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13:1 </a:t>
            </a:r>
          </a:p>
          <a:p>
            <a:pPr defTabSz="914400" eaLnBrk="0" fontAlgn="base" hangingPunct="0">
              <a:spcBef>
                <a:spcPct val="0"/>
              </a:spcBef>
              <a:spcAft>
                <a:spcPct val="0"/>
              </a:spcAft>
            </a:pPr>
            <a:r>
              <a:rPr lang="en-US" sz="2000" b="1">
                <a:solidFill>
                  <a:srgbClr val="FFFFFF"/>
                </a:solidFill>
              </a:rPr>
              <a:t>13:2 </a:t>
            </a:r>
          </a:p>
          <a:p>
            <a:pPr defTabSz="914400" eaLnBrk="0" fontAlgn="base" hangingPunct="0">
              <a:spcBef>
                <a:spcPct val="0"/>
              </a:spcBef>
              <a:spcAft>
                <a:spcPct val="0"/>
              </a:spcAft>
            </a:pPr>
            <a:r>
              <a:rPr lang="en-US" sz="2000" b="1">
                <a:solidFill>
                  <a:srgbClr val="FFFFFF"/>
                </a:solidFill>
              </a:rPr>
              <a:t>13:11 </a:t>
            </a:r>
          </a:p>
          <a:p>
            <a:pPr defTabSz="914400" eaLnBrk="0" fontAlgn="base" hangingPunct="0">
              <a:spcBef>
                <a:spcPct val="0"/>
              </a:spcBef>
              <a:spcAft>
                <a:spcPct val="0"/>
              </a:spcAft>
            </a:pPr>
            <a:r>
              <a:rPr lang="en-US" sz="2000" b="1">
                <a:solidFill>
                  <a:srgbClr val="FFFFFF"/>
                </a:solidFill>
              </a:rPr>
              <a:t>14:1 </a:t>
            </a:r>
          </a:p>
          <a:p>
            <a:pPr defTabSz="914400" eaLnBrk="0" fontAlgn="base" hangingPunct="0">
              <a:spcBef>
                <a:spcPct val="0"/>
              </a:spcBef>
              <a:spcAft>
                <a:spcPct val="0"/>
              </a:spcAft>
            </a:pPr>
            <a:r>
              <a:rPr lang="en-US" sz="2000" b="1">
                <a:solidFill>
                  <a:srgbClr val="FFFFFF"/>
                </a:solidFill>
              </a:rPr>
              <a:t>14:6 </a:t>
            </a:r>
          </a:p>
          <a:p>
            <a:pPr defTabSz="914400" eaLnBrk="0" fontAlgn="base" hangingPunct="0">
              <a:spcBef>
                <a:spcPct val="0"/>
              </a:spcBef>
              <a:spcAft>
                <a:spcPct val="0"/>
              </a:spcAft>
            </a:pPr>
            <a:r>
              <a:rPr lang="en-US" sz="2000" b="1">
                <a:solidFill>
                  <a:srgbClr val="FFFFFF"/>
                </a:solidFill>
              </a:rPr>
              <a:t>14:14 </a:t>
            </a:r>
          </a:p>
          <a:p>
            <a:pPr defTabSz="914400" eaLnBrk="0" fontAlgn="base" hangingPunct="0">
              <a:spcBef>
                <a:spcPct val="0"/>
              </a:spcBef>
              <a:spcAft>
                <a:spcPct val="0"/>
              </a:spcAft>
            </a:pPr>
            <a:r>
              <a:rPr lang="en-US" sz="2000" b="1">
                <a:solidFill>
                  <a:srgbClr val="FFFFFF"/>
                </a:solidFill>
              </a:rPr>
              <a:t>15:1 </a:t>
            </a:r>
          </a:p>
          <a:p>
            <a:pPr defTabSz="914400" eaLnBrk="0" fontAlgn="base" hangingPunct="0">
              <a:spcBef>
                <a:spcPct val="0"/>
              </a:spcBef>
              <a:spcAft>
                <a:spcPct val="0"/>
              </a:spcAft>
            </a:pPr>
            <a:r>
              <a:rPr lang="en-US" sz="2000" b="1">
                <a:solidFill>
                  <a:srgbClr val="FFFFFF"/>
                </a:solidFill>
              </a:rPr>
              <a:t>15:2 </a:t>
            </a:r>
          </a:p>
          <a:p>
            <a:pPr defTabSz="914400" eaLnBrk="0" fontAlgn="base" hangingPunct="0">
              <a:spcBef>
                <a:spcPct val="0"/>
              </a:spcBef>
              <a:spcAft>
                <a:spcPct val="0"/>
              </a:spcAft>
            </a:pPr>
            <a:r>
              <a:rPr lang="en-US" sz="2000" b="1">
                <a:solidFill>
                  <a:srgbClr val="FFFFFF"/>
                </a:solidFill>
              </a:rPr>
              <a:t>15:5 </a:t>
            </a:r>
          </a:p>
          <a:p>
            <a:pPr defTabSz="914400" eaLnBrk="0" fontAlgn="base" hangingPunct="0">
              <a:spcBef>
                <a:spcPct val="0"/>
              </a:spcBef>
              <a:spcAft>
                <a:spcPct val="0"/>
              </a:spcAft>
            </a:pPr>
            <a:r>
              <a:rPr lang="en-US" sz="2000" b="1">
                <a:solidFill>
                  <a:srgbClr val="FFFFFF"/>
                </a:solidFill>
              </a:rPr>
              <a:t>16:13 </a:t>
            </a:r>
          </a:p>
          <a:p>
            <a:pPr defTabSz="914400" eaLnBrk="0" fontAlgn="base" hangingPunct="0">
              <a:spcBef>
                <a:spcPct val="0"/>
              </a:spcBef>
              <a:spcAft>
                <a:spcPct val="0"/>
              </a:spcAft>
            </a:pPr>
            <a:r>
              <a:rPr lang="en-US" sz="2000" b="1">
                <a:solidFill>
                  <a:srgbClr val="FFFFFF"/>
                </a:solidFill>
              </a:rPr>
              <a:t>17:3 </a:t>
            </a:r>
          </a:p>
          <a:p>
            <a:pPr defTabSz="914400" eaLnBrk="0" fontAlgn="base" hangingPunct="0">
              <a:spcBef>
                <a:spcPct val="0"/>
              </a:spcBef>
              <a:spcAft>
                <a:spcPct val="0"/>
              </a:spcAft>
            </a:pPr>
            <a:r>
              <a:rPr lang="en-US" sz="2000" b="1">
                <a:solidFill>
                  <a:srgbClr val="FFFFFF"/>
                </a:solidFill>
              </a:rPr>
              <a:t>17:6 </a:t>
            </a:r>
          </a:p>
          <a:p>
            <a:pPr defTabSz="914400" eaLnBrk="0" fontAlgn="base" hangingPunct="0">
              <a:spcBef>
                <a:spcPct val="0"/>
              </a:spcBef>
              <a:spcAft>
                <a:spcPct val="0"/>
              </a:spcAft>
            </a:pPr>
            <a:r>
              <a:rPr lang="en-US" sz="2000" b="1">
                <a:solidFill>
                  <a:srgbClr val="FFFFFF"/>
                </a:solidFill>
              </a:rPr>
              <a:t>18:1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19:11 </a:t>
            </a:r>
          </a:p>
          <a:p>
            <a:pPr defTabSz="914400" eaLnBrk="0" fontAlgn="base" hangingPunct="0">
              <a:spcBef>
                <a:spcPct val="0"/>
              </a:spcBef>
              <a:spcAft>
                <a:spcPct val="0"/>
              </a:spcAft>
            </a:pPr>
            <a:r>
              <a:rPr lang="en-US" sz="2000" b="1">
                <a:solidFill>
                  <a:srgbClr val="FFFFFF"/>
                </a:solidFill>
              </a:rPr>
              <a:t>19:17 </a:t>
            </a:r>
          </a:p>
          <a:p>
            <a:pPr defTabSz="914400" eaLnBrk="0" fontAlgn="base" hangingPunct="0">
              <a:spcBef>
                <a:spcPct val="0"/>
              </a:spcBef>
              <a:spcAft>
                <a:spcPct val="0"/>
              </a:spcAft>
            </a:pPr>
            <a:r>
              <a:rPr lang="en-US" sz="2000" b="1">
                <a:solidFill>
                  <a:srgbClr val="FFFFFF"/>
                </a:solidFill>
              </a:rPr>
              <a:t>19:19 </a:t>
            </a:r>
          </a:p>
          <a:p>
            <a:pPr defTabSz="914400" eaLnBrk="0" fontAlgn="base" hangingPunct="0">
              <a:spcBef>
                <a:spcPct val="0"/>
              </a:spcBef>
              <a:spcAft>
                <a:spcPct val="0"/>
              </a:spcAft>
            </a:pPr>
            <a:r>
              <a:rPr lang="en-US" sz="2000" b="1">
                <a:solidFill>
                  <a:srgbClr val="FFFFFF"/>
                </a:solidFill>
              </a:rPr>
              <a:t>20:1 </a:t>
            </a:r>
          </a:p>
          <a:p>
            <a:pPr defTabSz="914400" eaLnBrk="0" fontAlgn="base" hangingPunct="0">
              <a:spcBef>
                <a:spcPct val="0"/>
              </a:spcBef>
              <a:spcAft>
                <a:spcPct val="0"/>
              </a:spcAft>
            </a:pPr>
            <a:r>
              <a:rPr lang="en-US" sz="2000" b="1">
                <a:solidFill>
                  <a:srgbClr val="FFFFFF"/>
                </a:solidFill>
              </a:rPr>
              <a:t>20:4 </a:t>
            </a:r>
          </a:p>
          <a:p>
            <a:pPr defTabSz="914400" eaLnBrk="0" fontAlgn="base" hangingPunct="0">
              <a:spcBef>
                <a:spcPct val="0"/>
              </a:spcBef>
              <a:spcAft>
                <a:spcPct val="0"/>
              </a:spcAft>
            </a:pPr>
            <a:r>
              <a:rPr lang="en-US" sz="2000" b="1">
                <a:solidFill>
                  <a:srgbClr val="FFFFFF"/>
                </a:solidFill>
              </a:rPr>
              <a:t>20:11 </a:t>
            </a:r>
          </a:p>
          <a:p>
            <a:pPr defTabSz="914400" eaLnBrk="0" fontAlgn="base" hangingPunct="0">
              <a:spcBef>
                <a:spcPct val="0"/>
              </a:spcBef>
              <a:spcAft>
                <a:spcPct val="0"/>
              </a:spcAft>
            </a:pPr>
            <a:r>
              <a:rPr lang="en-US" sz="2000" b="1">
                <a:solidFill>
                  <a:srgbClr val="FFFFFF"/>
                </a:solidFill>
              </a:rPr>
              <a:t>20:12 </a:t>
            </a:r>
          </a:p>
          <a:p>
            <a:pPr defTabSz="914400" eaLnBrk="0" fontAlgn="base" hangingPunct="0">
              <a:spcBef>
                <a:spcPct val="0"/>
              </a:spcBef>
              <a:spcAft>
                <a:spcPct val="0"/>
              </a:spcAft>
            </a:pPr>
            <a:r>
              <a:rPr lang="en-US" sz="2000" b="1">
                <a:solidFill>
                  <a:srgbClr val="FFFFFF"/>
                </a:solidFill>
              </a:rPr>
              <a:t>21:1 </a:t>
            </a:r>
          </a:p>
          <a:p>
            <a:pPr defTabSz="914400" eaLnBrk="0" fontAlgn="base" hangingPunct="0">
              <a:spcBef>
                <a:spcPct val="0"/>
              </a:spcBef>
              <a:spcAft>
                <a:spcPct val="0"/>
              </a:spcAft>
            </a:pPr>
            <a:r>
              <a:rPr lang="en-US" sz="2000" b="1">
                <a:solidFill>
                  <a:srgbClr val="FFFFFF"/>
                </a:solidFill>
              </a:rPr>
              <a:t>21:2 </a:t>
            </a:r>
          </a:p>
          <a:p>
            <a:pPr defTabSz="914400" eaLnBrk="0" fontAlgn="base" hangingPunct="0">
              <a:spcBef>
                <a:spcPct val="0"/>
              </a:spcBef>
              <a:spcAft>
                <a:spcPct val="0"/>
              </a:spcAft>
            </a:pPr>
            <a:r>
              <a:rPr lang="en-US" sz="2000" b="1">
                <a:solidFill>
                  <a:srgbClr val="FFFFFF"/>
                </a:solidFill>
              </a:rPr>
              <a:t>21:22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000000"/>
                </a:solidFill>
                <a:latin typeface="Arial" charset="0"/>
                <a:cs typeface="Arial" charset="0"/>
              </a:rPr>
              <a:t>p. 322 </a:t>
            </a:r>
            <a:br>
              <a:rPr lang="en-US" b="1" dirty="0">
                <a:solidFill>
                  <a:srgbClr val="000000"/>
                </a:solidFill>
                <a:latin typeface="Arial" charset="0"/>
                <a:cs typeface="Arial" charset="0"/>
              </a:rPr>
            </a:br>
            <a:r>
              <a:rPr lang="en-US" b="1" dirty="0">
                <a:solidFill>
                  <a:srgbClr val="000000"/>
                </a:solidFill>
                <a:latin typeface="Arial" charset="0"/>
                <a:cs typeface="Arial" charset="0"/>
              </a:rPr>
              <a:t>Point B</a:t>
            </a:r>
          </a:p>
        </p:txBody>
      </p:sp>
    </p:spTree>
    <p:extLst>
      <p:ext uri="{BB962C8B-B14F-4D97-AF65-F5344CB8AC3E}">
        <p14:creationId xmlns:p14="http://schemas.microsoft.com/office/powerpoint/2010/main" val="23860427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18"/>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77891" name="Rectangle 2"/>
          <p:cNvSpPr>
            <a:spLocks noGrp="1" noChangeArrowheads="1"/>
          </p:cNvSpPr>
          <p:nvPr>
            <p:ph type="title" sz="quarter"/>
          </p:nvPr>
        </p:nvSpPr>
        <p:spPr>
          <a:xfrm>
            <a:off x="685800" y="44450"/>
            <a:ext cx="7772400" cy="792163"/>
          </a:xfrm>
        </p:spPr>
        <p:txBody>
          <a:bodyPr/>
          <a:lstStyle/>
          <a:p>
            <a:r>
              <a:rPr lang="en-US">
                <a:solidFill>
                  <a:srgbClr val="FFFF66"/>
                </a:solidFill>
                <a:latin typeface="Times New Roman" charset="0"/>
                <a:ea typeface="ＭＳ Ｐゴシック" charset="0"/>
                <a:cs typeface="ＭＳ Ｐゴシック" charset="0"/>
              </a:rPr>
              <a:t>So Many Symbols, Lah</a:t>
            </a:r>
          </a:p>
        </p:txBody>
      </p:sp>
      <p:pic>
        <p:nvPicPr>
          <p:cNvPr id="530439" name="Picture 7" descr="revbeast">
            <a:hlinkClick r:id="rId3"/>
          </p:cNvPr>
          <p:cNvPicPr>
            <a:picLocks noGrp="1" noChangeAspect="1" noChangeArrowheads="1"/>
          </p:cNvPicPr>
          <p:nvPr>
            <p:ph sz="quarter" idx="1"/>
          </p:nvPr>
        </p:nvPicPr>
        <p:blipFill>
          <a:blip r:embed="rId4" cstate="screen">
            <a:extLst>
              <a:ext uri="{28A0092B-C50C-407E-A947-70E740481C1C}">
                <a14:useLocalDpi xmlns:a14="http://schemas.microsoft.com/office/drawing/2010/main"/>
              </a:ext>
            </a:extLst>
          </a:blip>
          <a:srcRect/>
          <a:stretch>
            <a:fillRect/>
          </a:stretch>
        </p:blipFill>
        <p:spPr/>
      </p:pic>
      <p:pic>
        <p:nvPicPr>
          <p:cNvPr id="530442" name="Picture 10" descr="TheBeastoftheEarth">
            <a:hlinkClick r:id="rId5"/>
          </p:cNvPr>
          <p:cNvPicPr>
            <a:picLocks noGrp="1" noChangeAspect="1" noChangeArrowheads="1"/>
          </p:cNvPicPr>
          <p:nvPr>
            <p:ph sz="quarter" idx="2"/>
          </p:nvPr>
        </p:nvPicPr>
        <p:blipFill>
          <a:blip r:embed="rId6">
            <a:extLst>
              <a:ext uri="{28A0092B-C50C-407E-A947-70E740481C1C}">
                <a14:useLocalDpi xmlns:a14="http://schemas.microsoft.com/office/drawing/2010/main"/>
              </a:ext>
            </a:extLst>
          </a:blip>
          <a:srcRect/>
          <a:stretch>
            <a:fillRect/>
          </a:stretch>
        </p:blipFill>
        <p:spPr>
          <a:xfrm>
            <a:off x="323850" y="836613"/>
            <a:ext cx="1244600" cy="1079500"/>
          </a:xfrm>
        </p:spPr>
      </p:pic>
      <p:pic>
        <p:nvPicPr>
          <p:cNvPr id="530445" name="Picture 13" descr="vatican8">
            <a:hlinkClick r:id="rId7"/>
          </p:cNvPr>
          <p:cNvPicPr>
            <a:picLocks noGrp="1" noChangeAspect="1" noChangeArrowheads="1"/>
          </p:cNvPicPr>
          <p:nvPr>
            <p:ph sz="quarter" idx="3"/>
          </p:nvPr>
        </p:nvPicPr>
        <p:blipFill>
          <a:blip r:embed="rId8">
            <a:extLst>
              <a:ext uri="{28A0092B-C50C-407E-A947-70E740481C1C}">
                <a14:useLocalDpi xmlns:a14="http://schemas.microsoft.com/office/drawing/2010/main"/>
              </a:ext>
            </a:extLst>
          </a:blip>
          <a:srcRect/>
          <a:stretch>
            <a:fillRect/>
          </a:stretch>
        </p:blipFill>
        <p:spPr>
          <a:xfrm>
            <a:off x="755650" y="1844675"/>
            <a:ext cx="1320800" cy="990600"/>
          </a:xfrm>
        </p:spPr>
      </p:pic>
      <p:pic>
        <p:nvPicPr>
          <p:cNvPr id="530448" name="Picture 16" descr="hisnumbr">
            <a:hlinkClick r:id="rId9"/>
          </p:cNvPr>
          <p:cNvPicPr>
            <a:picLocks noGrp="1" noChangeAspect="1" noChangeArrowheads="1"/>
          </p:cNvPicPr>
          <p:nvPr>
            <p:ph sz="quarter" idx="4"/>
          </p:nvPr>
        </p:nvPicPr>
        <p:blipFill>
          <a:blip r:embed="rId10">
            <a:extLst>
              <a:ext uri="{28A0092B-C50C-407E-A947-70E740481C1C}">
                <a14:useLocalDpi xmlns:a14="http://schemas.microsoft.com/office/drawing/2010/main"/>
              </a:ext>
            </a:extLst>
          </a:blip>
          <a:srcRect/>
          <a:stretch>
            <a:fillRect/>
          </a:stretch>
        </p:blipFill>
        <p:spPr>
          <a:xfrm>
            <a:off x="5003800" y="2924175"/>
            <a:ext cx="1811338" cy="2160588"/>
          </a:xfrm>
        </p:spPr>
      </p:pic>
      <p:pic>
        <p:nvPicPr>
          <p:cNvPr id="530437" name="Picture 5" descr="beast">
            <a:hlinkClick r:id="rId11"/>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2700" y="2565400"/>
            <a:ext cx="1760538"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51" name="Picture 19" descr="wrldre13">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700338" y="1484313"/>
            <a:ext cx="2089150" cy="1112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57" name="Picture 25" descr="13FaslseAntichrist">
            <a:hlinkClick r:id="rId15"/>
          </p:cNvPr>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6732588" y="4221163"/>
            <a:ext cx="2232025"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59" name="Picture 27" descr="bushfraudulency13k">
            <a:hlinkClick r:id="rId17"/>
          </p:cNvPr>
          <p:cNvPicPr>
            <a:picLocks noChangeAspect="1" noChangeArrowheads="1"/>
          </p:cNvPicPr>
          <p:nvPr/>
        </p:nvPicPr>
        <p:blipFill>
          <a:blip r:embed="rId18">
            <a:extLst>
              <a:ext uri="{28A0092B-C50C-407E-A947-70E740481C1C}">
                <a14:useLocalDpi xmlns:a14="http://schemas.microsoft.com/office/drawing/2010/main"/>
              </a:ext>
            </a:extLst>
          </a:blip>
          <a:srcRect/>
          <a:stretch>
            <a:fillRect/>
          </a:stretch>
        </p:blipFill>
        <p:spPr bwMode="auto">
          <a:xfrm>
            <a:off x="971550" y="4797425"/>
            <a:ext cx="1363663" cy="172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1" name="Picture 29" descr="iswater2">
            <a:hlinkClick r:id="rId19"/>
          </p:cNvPr>
          <p:cNvPicPr>
            <a:picLocks noChangeAspect="1" noChangeArrowheads="1"/>
          </p:cNvPicPr>
          <p:nvPr/>
        </p:nvPicPr>
        <p:blipFill>
          <a:blip r:embed="rId20">
            <a:extLst>
              <a:ext uri="{28A0092B-C50C-407E-A947-70E740481C1C}">
                <a14:useLocalDpi xmlns:a14="http://schemas.microsoft.com/office/drawing/2010/main"/>
              </a:ext>
            </a:extLst>
          </a:blip>
          <a:srcRect/>
          <a:stretch>
            <a:fillRect/>
          </a:stretch>
        </p:blipFill>
        <p:spPr bwMode="auto">
          <a:xfrm>
            <a:off x="6227763" y="1901583"/>
            <a:ext cx="2439987" cy="2195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3" name="Picture 31" descr="us-flag">
            <a:hlinkClick r:id="rId21"/>
          </p:cNvPr>
          <p:cNvPicPr>
            <a:picLocks noChangeAspect="1" noChangeArrowheads="1"/>
          </p:cNvPicPr>
          <p:nvPr/>
        </p:nvPicPr>
        <p:blipFill>
          <a:blip r:embed="rId22">
            <a:extLst>
              <a:ext uri="{28A0092B-C50C-407E-A947-70E740481C1C}">
                <a14:useLocalDpi xmlns:a14="http://schemas.microsoft.com/office/drawing/2010/main"/>
              </a:ext>
            </a:extLst>
          </a:blip>
          <a:srcRect/>
          <a:stretch>
            <a:fillRect/>
          </a:stretch>
        </p:blipFill>
        <p:spPr bwMode="auto">
          <a:xfrm>
            <a:off x="539750" y="5661025"/>
            <a:ext cx="781050" cy="101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5" name="Picture 33" descr="iraq_war"/>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2555875" y="3429000"/>
            <a:ext cx="2343150" cy="323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7" name="Picture 35" descr="gates-2">
            <a:hlinkClick r:id="rId24"/>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4643438" y="5373688"/>
            <a:ext cx="1222375" cy="122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9" name="Picture 37" descr="666-picsm">
            <a:hlinkClick r:id="rId26"/>
          </p:cNvPr>
          <p:cNvPicPr>
            <a:picLocks noChangeAspect="1" noChangeArrowheads="1"/>
          </p:cNvPicPr>
          <p:nvPr/>
        </p:nvPicPr>
        <p:blipFill>
          <a:blip r:embed="rId27">
            <a:extLst>
              <a:ext uri="{28A0092B-C50C-407E-A947-70E740481C1C}">
                <a14:useLocalDpi xmlns:a14="http://schemas.microsoft.com/office/drawing/2010/main"/>
              </a:ext>
            </a:extLst>
          </a:blip>
          <a:srcRect/>
          <a:stretch>
            <a:fillRect/>
          </a:stretch>
        </p:blipFill>
        <p:spPr bwMode="auto">
          <a:xfrm>
            <a:off x="4787900" y="2205038"/>
            <a:ext cx="1152525" cy="94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71" name="Picture 39" descr="mark2">
            <a:hlinkClick r:id="rId28"/>
          </p:cNvPr>
          <p:cNvPicPr>
            <a:picLocks noChangeAspect="1" noChangeArrowheads="1"/>
          </p:cNvPicPr>
          <p:nvPr/>
        </p:nvPicPr>
        <p:blipFill>
          <a:blip r:embed="rId29">
            <a:extLst>
              <a:ext uri="{28A0092B-C50C-407E-A947-70E740481C1C}">
                <a14:useLocalDpi xmlns:a14="http://schemas.microsoft.com/office/drawing/2010/main"/>
              </a:ext>
            </a:extLst>
          </a:blip>
          <a:srcRect/>
          <a:stretch>
            <a:fillRect/>
          </a:stretch>
        </p:blipFill>
        <p:spPr bwMode="auto">
          <a:xfrm>
            <a:off x="4787900" y="1628775"/>
            <a:ext cx="119062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73" name="Picture 41" descr="image4">
            <a:hlinkClick r:id="rId30"/>
          </p:cNvPr>
          <p:cNvPicPr>
            <a:picLocks noChangeAspect="1" noChangeArrowheads="1"/>
          </p:cNvPicPr>
          <p:nvPr/>
        </p:nvPicPr>
        <p:blipFill>
          <a:blip r:embed="rId31">
            <a:extLst>
              <a:ext uri="{28A0092B-C50C-407E-A947-70E740481C1C}">
                <a14:useLocalDpi xmlns:a14="http://schemas.microsoft.com/office/drawing/2010/main"/>
              </a:ext>
            </a:extLst>
          </a:blip>
          <a:srcRect/>
          <a:stretch>
            <a:fillRect/>
          </a:stretch>
        </p:blipFill>
        <p:spPr bwMode="auto">
          <a:xfrm>
            <a:off x="7740650" y="893520"/>
            <a:ext cx="1182688" cy="1439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0474" name="Rectangle 42"/>
          <p:cNvSpPr>
            <a:spLocks noChangeArrowheads="1"/>
          </p:cNvSpPr>
          <p:nvPr/>
        </p:nvSpPr>
        <p:spPr bwMode="auto">
          <a:xfrm>
            <a:off x="755650" y="547688"/>
            <a:ext cx="7772400" cy="79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sz="4400">
                <a:solidFill>
                  <a:srgbClr val="FFFF66"/>
                </a:solidFill>
                <a:latin typeface="Times New Roman" charset="0"/>
                <a:ea typeface="ＭＳ Ｐゴシック" charset="0"/>
                <a:cs typeface="ＭＳ Ｐゴシック" charset="0"/>
              </a:rPr>
              <a:t>So Many Interpretations!</a:t>
            </a:r>
          </a:p>
        </p:txBody>
      </p:sp>
      <p:sp>
        <p:nvSpPr>
          <p:cNvPr id="677908" name="Text Box 1034"/>
          <p:cNvSpPr txBox="1">
            <a:spLocks noChangeArrowheads="1"/>
          </p:cNvSpPr>
          <p:nvPr/>
        </p:nvSpPr>
        <p:spPr bwMode="auto">
          <a:xfrm>
            <a:off x="7651300" y="7938"/>
            <a:ext cx="1492700"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en-US" b="1" dirty="0">
                <a:solidFill>
                  <a:srgbClr val="FFFFFF"/>
                </a:solidFill>
                <a:latin typeface="Arial" charset="0"/>
                <a:cs typeface="Arial" charset="0"/>
              </a:rPr>
              <a:t>p. 322 </a:t>
            </a:r>
            <a:br>
              <a:rPr lang="en-US" b="1" dirty="0">
                <a:solidFill>
                  <a:srgbClr val="FFFFFF"/>
                </a:solidFill>
                <a:latin typeface="Arial" charset="0"/>
                <a:cs typeface="Arial" charset="0"/>
              </a:rPr>
            </a:br>
            <a:r>
              <a:rPr lang="en-US" b="1" dirty="0">
                <a:solidFill>
                  <a:srgbClr val="FFFFFF"/>
                </a:solidFill>
                <a:latin typeface="Arial" charset="0"/>
                <a:cs typeface="Arial" charset="0"/>
              </a:rPr>
              <a:t>Point C</a:t>
            </a:r>
          </a:p>
        </p:txBody>
      </p:sp>
    </p:spTree>
    <p:extLst>
      <p:ext uri="{BB962C8B-B14F-4D97-AF65-F5344CB8AC3E}">
        <p14:creationId xmlns:p14="http://schemas.microsoft.com/office/powerpoint/2010/main" val="34847057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0442"/>
                                        </p:tgtEl>
                                        <p:attrNameLst>
                                          <p:attrName>style.visibility</p:attrName>
                                        </p:attrNameLst>
                                      </p:cBhvr>
                                      <p:to>
                                        <p:strVal val="visible"/>
                                      </p:to>
                                    </p:set>
                                    <p:anim calcmode="lin" valueType="num">
                                      <p:cBhvr additive="base">
                                        <p:cTn id="7" dur="500" fill="hold"/>
                                        <p:tgtEl>
                                          <p:spTgt spid="530442"/>
                                        </p:tgtEl>
                                        <p:attrNameLst>
                                          <p:attrName>ppt_x</p:attrName>
                                        </p:attrNameLst>
                                      </p:cBhvr>
                                      <p:tavLst>
                                        <p:tav tm="0">
                                          <p:val>
                                            <p:strVal val="#ppt_x"/>
                                          </p:val>
                                        </p:tav>
                                        <p:tav tm="100000">
                                          <p:val>
                                            <p:strVal val="#ppt_x"/>
                                          </p:val>
                                        </p:tav>
                                      </p:tavLst>
                                    </p:anim>
                                    <p:anim calcmode="lin" valueType="num">
                                      <p:cBhvr additive="base">
                                        <p:cTn id="8" dur="500" fill="hold"/>
                                        <p:tgtEl>
                                          <p:spTgt spid="53044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530473"/>
                                        </p:tgtEl>
                                        <p:attrNameLst>
                                          <p:attrName>style.visibility</p:attrName>
                                        </p:attrNameLst>
                                      </p:cBhvr>
                                      <p:to>
                                        <p:strVal val="visible"/>
                                      </p:to>
                                    </p:set>
                                    <p:animEffect transition="in" filter="checkerboard(across)">
                                      <p:cBhvr>
                                        <p:cTn id="13" dur="500"/>
                                        <p:tgtEl>
                                          <p:spTgt spid="53047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5" presetClass="entr" presetSubtype="0" fill="hold" nodeType="clickEffect">
                                  <p:stCondLst>
                                    <p:cond delay="0"/>
                                  </p:stCondLst>
                                  <p:childTnLst>
                                    <p:set>
                                      <p:cBhvr>
                                        <p:cTn id="17" dur="1" fill="hold">
                                          <p:stCondLst>
                                            <p:cond delay="0"/>
                                          </p:stCondLst>
                                        </p:cTn>
                                        <p:tgtEl>
                                          <p:spTgt spid="530439"/>
                                        </p:tgtEl>
                                        <p:attrNameLst>
                                          <p:attrName>style.visibility</p:attrName>
                                        </p:attrNameLst>
                                      </p:cBhvr>
                                      <p:to>
                                        <p:strVal val="visible"/>
                                      </p:to>
                                    </p:set>
                                    <p:anim calcmode="lin" valueType="num">
                                      <p:cBhvr>
                                        <p:cTn id="18" dur="1000" fill="hold"/>
                                        <p:tgtEl>
                                          <p:spTgt spid="530439"/>
                                        </p:tgtEl>
                                        <p:attrNameLst>
                                          <p:attrName>ppt_w</p:attrName>
                                        </p:attrNameLst>
                                      </p:cBhvr>
                                      <p:tavLst>
                                        <p:tav tm="0">
                                          <p:val>
                                            <p:strVal val="#ppt_w*0.70"/>
                                          </p:val>
                                        </p:tav>
                                        <p:tav tm="100000">
                                          <p:val>
                                            <p:strVal val="#ppt_w"/>
                                          </p:val>
                                        </p:tav>
                                      </p:tavLst>
                                    </p:anim>
                                    <p:anim calcmode="lin" valueType="num">
                                      <p:cBhvr>
                                        <p:cTn id="19" dur="1000" fill="hold"/>
                                        <p:tgtEl>
                                          <p:spTgt spid="530439"/>
                                        </p:tgtEl>
                                        <p:attrNameLst>
                                          <p:attrName>ppt_h</p:attrName>
                                        </p:attrNameLst>
                                      </p:cBhvr>
                                      <p:tavLst>
                                        <p:tav tm="0">
                                          <p:val>
                                            <p:strVal val="#ppt_h"/>
                                          </p:val>
                                        </p:tav>
                                        <p:tav tm="100000">
                                          <p:val>
                                            <p:strVal val="#ppt_h"/>
                                          </p:val>
                                        </p:tav>
                                      </p:tavLst>
                                    </p:anim>
                                    <p:animEffect transition="in" filter="fade">
                                      <p:cBhvr>
                                        <p:cTn id="20" dur="1000"/>
                                        <p:tgtEl>
                                          <p:spTgt spid="53043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5" presetClass="entr" presetSubtype="0" fill="hold" nodeType="clickEffect">
                                  <p:stCondLst>
                                    <p:cond delay="0"/>
                                  </p:stCondLst>
                                  <p:childTnLst>
                                    <p:set>
                                      <p:cBhvr>
                                        <p:cTn id="24" dur="1" fill="hold">
                                          <p:stCondLst>
                                            <p:cond delay="0"/>
                                          </p:stCondLst>
                                        </p:cTn>
                                        <p:tgtEl>
                                          <p:spTgt spid="530461"/>
                                        </p:tgtEl>
                                        <p:attrNameLst>
                                          <p:attrName>style.visibility</p:attrName>
                                        </p:attrNameLst>
                                      </p:cBhvr>
                                      <p:to>
                                        <p:strVal val="visible"/>
                                      </p:to>
                                    </p:set>
                                    <p:anim calcmode="lin" valueType="num">
                                      <p:cBhvr>
                                        <p:cTn id="25" dur="1000" fill="hold"/>
                                        <p:tgtEl>
                                          <p:spTgt spid="530461"/>
                                        </p:tgtEl>
                                        <p:attrNameLst>
                                          <p:attrName>ppt_w</p:attrName>
                                        </p:attrNameLst>
                                      </p:cBhvr>
                                      <p:tavLst>
                                        <p:tav tm="0">
                                          <p:val>
                                            <p:strVal val="#ppt_w*0.70"/>
                                          </p:val>
                                        </p:tav>
                                        <p:tav tm="100000">
                                          <p:val>
                                            <p:strVal val="#ppt_w"/>
                                          </p:val>
                                        </p:tav>
                                      </p:tavLst>
                                    </p:anim>
                                    <p:anim calcmode="lin" valueType="num">
                                      <p:cBhvr>
                                        <p:cTn id="26" dur="1000" fill="hold"/>
                                        <p:tgtEl>
                                          <p:spTgt spid="530461"/>
                                        </p:tgtEl>
                                        <p:attrNameLst>
                                          <p:attrName>ppt_h</p:attrName>
                                        </p:attrNameLst>
                                      </p:cBhvr>
                                      <p:tavLst>
                                        <p:tav tm="0">
                                          <p:val>
                                            <p:strVal val="#ppt_h"/>
                                          </p:val>
                                        </p:tav>
                                        <p:tav tm="100000">
                                          <p:val>
                                            <p:strVal val="#ppt_h"/>
                                          </p:val>
                                        </p:tav>
                                      </p:tavLst>
                                    </p:anim>
                                    <p:animEffect transition="in" filter="fade">
                                      <p:cBhvr>
                                        <p:cTn id="27" dur="1000"/>
                                        <p:tgtEl>
                                          <p:spTgt spid="5304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530474"/>
                                        </p:tgtEl>
                                        <p:attrNameLst>
                                          <p:attrName>style.visibility</p:attrName>
                                        </p:attrNameLst>
                                      </p:cBhvr>
                                      <p:to>
                                        <p:strVal val="visible"/>
                                      </p:to>
                                    </p:set>
                                    <p:animEffect transition="in" filter="fade">
                                      <p:cBhvr>
                                        <p:cTn id="32" dur="100"/>
                                        <p:tgtEl>
                                          <p:spTgt spid="530474"/>
                                        </p:tgtEl>
                                      </p:cBhvr>
                                    </p:animEffect>
                                    <p:anim calcmode="lin" valueType="num">
                                      <p:cBhvr>
                                        <p:cTn id="33" dur="400" fill="hold"/>
                                        <p:tgtEl>
                                          <p:spTgt spid="530474"/>
                                        </p:tgtEl>
                                        <p:attrNameLst>
                                          <p:attrName>ppt_x</p:attrName>
                                        </p:attrNameLst>
                                      </p:cBhvr>
                                      <p:tavLst>
                                        <p:tav tm="0">
                                          <p:val>
                                            <p:strVal val="#ppt_x"/>
                                          </p:val>
                                        </p:tav>
                                        <p:tav tm="100000">
                                          <p:val>
                                            <p:strVal val="#ppt_x"/>
                                          </p:val>
                                        </p:tav>
                                      </p:tavLst>
                                    </p:anim>
                                    <p:anim calcmode="lin" valueType="num">
                                      <p:cBhvr>
                                        <p:cTn id="34" dur="400" fill="hold"/>
                                        <p:tgtEl>
                                          <p:spTgt spid="530474"/>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5304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5304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8" presetClass="entr" presetSubtype="16" fill="hold" nodeType="clickEffect">
                                  <p:stCondLst>
                                    <p:cond delay="0"/>
                                  </p:stCondLst>
                                  <p:childTnLst>
                                    <p:set>
                                      <p:cBhvr>
                                        <p:cTn id="40" dur="1" fill="hold">
                                          <p:stCondLst>
                                            <p:cond delay="0"/>
                                          </p:stCondLst>
                                        </p:cTn>
                                        <p:tgtEl>
                                          <p:spTgt spid="530437"/>
                                        </p:tgtEl>
                                        <p:attrNameLst>
                                          <p:attrName>style.visibility</p:attrName>
                                        </p:attrNameLst>
                                      </p:cBhvr>
                                      <p:to>
                                        <p:strVal val="visible"/>
                                      </p:to>
                                    </p:set>
                                    <p:animEffect transition="in" filter="diamond(in)">
                                      <p:cBhvr>
                                        <p:cTn id="41" dur="2000"/>
                                        <p:tgtEl>
                                          <p:spTgt spid="53043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5" presetClass="entr" presetSubtype="0" fill="hold" nodeType="clickEffect">
                                  <p:stCondLst>
                                    <p:cond delay="0"/>
                                  </p:stCondLst>
                                  <p:childTnLst>
                                    <p:set>
                                      <p:cBhvr>
                                        <p:cTn id="45" dur="1" fill="hold">
                                          <p:stCondLst>
                                            <p:cond delay="0"/>
                                          </p:stCondLst>
                                        </p:cTn>
                                        <p:tgtEl>
                                          <p:spTgt spid="530459"/>
                                        </p:tgtEl>
                                        <p:attrNameLst>
                                          <p:attrName>style.visibility</p:attrName>
                                        </p:attrNameLst>
                                      </p:cBhvr>
                                      <p:to>
                                        <p:strVal val="visible"/>
                                      </p:to>
                                    </p:set>
                                    <p:animEffect transition="in" filter="fade">
                                      <p:cBhvr>
                                        <p:cTn id="46" dur="2000"/>
                                        <p:tgtEl>
                                          <p:spTgt spid="530459"/>
                                        </p:tgtEl>
                                      </p:cBhvr>
                                    </p:animEffect>
                                    <p:anim calcmode="lin" valueType="num">
                                      <p:cBhvr>
                                        <p:cTn id="47" dur="2000" fill="hold"/>
                                        <p:tgtEl>
                                          <p:spTgt spid="530459"/>
                                        </p:tgtEl>
                                        <p:attrNameLst>
                                          <p:attrName>style.rotation</p:attrName>
                                        </p:attrNameLst>
                                      </p:cBhvr>
                                      <p:tavLst>
                                        <p:tav tm="0">
                                          <p:val>
                                            <p:fltVal val="720"/>
                                          </p:val>
                                        </p:tav>
                                        <p:tav tm="100000">
                                          <p:val>
                                            <p:fltVal val="0"/>
                                          </p:val>
                                        </p:tav>
                                      </p:tavLst>
                                    </p:anim>
                                    <p:anim calcmode="lin" valueType="num">
                                      <p:cBhvr>
                                        <p:cTn id="48" dur="2000" fill="hold"/>
                                        <p:tgtEl>
                                          <p:spTgt spid="530459"/>
                                        </p:tgtEl>
                                        <p:attrNameLst>
                                          <p:attrName>ppt_h</p:attrName>
                                        </p:attrNameLst>
                                      </p:cBhvr>
                                      <p:tavLst>
                                        <p:tav tm="0">
                                          <p:val>
                                            <p:fltVal val="0"/>
                                          </p:val>
                                        </p:tav>
                                        <p:tav tm="100000">
                                          <p:val>
                                            <p:strVal val="#ppt_h"/>
                                          </p:val>
                                        </p:tav>
                                      </p:tavLst>
                                    </p:anim>
                                    <p:anim calcmode="lin" valueType="num">
                                      <p:cBhvr>
                                        <p:cTn id="49" dur="2000" fill="hold"/>
                                        <p:tgtEl>
                                          <p:spTgt spid="530459"/>
                                        </p:tgtEl>
                                        <p:attrNameLst>
                                          <p:attrName>ppt_w</p:attrName>
                                        </p:attrNameLst>
                                      </p:cBhvr>
                                      <p:tavLst>
                                        <p:tav tm="0">
                                          <p:val>
                                            <p:fltVal val="0"/>
                                          </p:val>
                                        </p:tav>
                                        <p:tav tm="100000">
                                          <p:val>
                                            <p:strVal val="#ppt_w"/>
                                          </p:val>
                                        </p:tav>
                                      </p:tavLst>
                                    </p:anim>
                                  </p:childTnLst>
                                </p:cTn>
                              </p:par>
                              <p:par>
                                <p:cTn id="50" presetID="35" presetClass="entr" presetSubtype="0" fill="hold" nodeType="withEffect">
                                  <p:stCondLst>
                                    <p:cond delay="0"/>
                                  </p:stCondLst>
                                  <p:childTnLst>
                                    <p:set>
                                      <p:cBhvr>
                                        <p:cTn id="51" dur="1" fill="hold">
                                          <p:stCondLst>
                                            <p:cond delay="0"/>
                                          </p:stCondLst>
                                        </p:cTn>
                                        <p:tgtEl>
                                          <p:spTgt spid="530463"/>
                                        </p:tgtEl>
                                        <p:attrNameLst>
                                          <p:attrName>style.visibility</p:attrName>
                                        </p:attrNameLst>
                                      </p:cBhvr>
                                      <p:to>
                                        <p:strVal val="visible"/>
                                      </p:to>
                                    </p:set>
                                    <p:animEffect transition="in" filter="fade">
                                      <p:cBhvr>
                                        <p:cTn id="52" dur="2000"/>
                                        <p:tgtEl>
                                          <p:spTgt spid="530463"/>
                                        </p:tgtEl>
                                      </p:cBhvr>
                                    </p:animEffect>
                                    <p:anim calcmode="lin" valueType="num">
                                      <p:cBhvr>
                                        <p:cTn id="53" dur="2000" fill="hold"/>
                                        <p:tgtEl>
                                          <p:spTgt spid="530463"/>
                                        </p:tgtEl>
                                        <p:attrNameLst>
                                          <p:attrName>style.rotation</p:attrName>
                                        </p:attrNameLst>
                                      </p:cBhvr>
                                      <p:tavLst>
                                        <p:tav tm="0">
                                          <p:val>
                                            <p:fltVal val="720"/>
                                          </p:val>
                                        </p:tav>
                                        <p:tav tm="100000">
                                          <p:val>
                                            <p:fltVal val="0"/>
                                          </p:val>
                                        </p:tav>
                                      </p:tavLst>
                                    </p:anim>
                                    <p:anim calcmode="lin" valueType="num">
                                      <p:cBhvr>
                                        <p:cTn id="54" dur="2000" fill="hold"/>
                                        <p:tgtEl>
                                          <p:spTgt spid="530463"/>
                                        </p:tgtEl>
                                        <p:attrNameLst>
                                          <p:attrName>ppt_h</p:attrName>
                                        </p:attrNameLst>
                                      </p:cBhvr>
                                      <p:tavLst>
                                        <p:tav tm="0">
                                          <p:val>
                                            <p:fltVal val="0"/>
                                          </p:val>
                                        </p:tav>
                                        <p:tav tm="100000">
                                          <p:val>
                                            <p:strVal val="#ppt_h"/>
                                          </p:val>
                                        </p:tav>
                                      </p:tavLst>
                                    </p:anim>
                                    <p:anim calcmode="lin" valueType="num">
                                      <p:cBhvr>
                                        <p:cTn id="55" dur="2000" fill="hold"/>
                                        <p:tgtEl>
                                          <p:spTgt spid="530463"/>
                                        </p:tgtEl>
                                        <p:attrNameLst>
                                          <p:attrName>ppt_w</p:attrName>
                                        </p:attrNameLst>
                                      </p:cBhvr>
                                      <p:tavLst>
                                        <p:tav tm="0">
                                          <p:val>
                                            <p:fltVal val="0"/>
                                          </p:val>
                                        </p:tav>
                                        <p:tav tm="100000">
                                          <p:val>
                                            <p:strVal val="#ppt_w"/>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3" presetClass="entr" presetSubtype="10" fill="hold" nodeType="clickEffect">
                                  <p:stCondLst>
                                    <p:cond delay="0"/>
                                  </p:stCondLst>
                                  <p:childTnLst>
                                    <p:set>
                                      <p:cBhvr>
                                        <p:cTn id="59" dur="1" fill="hold">
                                          <p:stCondLst>
                                            <p:cond delay="0"/>
                                          </p:stCondLst>
                                        </p:cTn>
                                        <p:tgtEl>
                                          <p:spTgt spid="530465"/>
                                        </p:tgtEl>
                                        <p:attrNameLst>
                                          <p:attrName>style.visibility</p:attrName>
                                        </p:attrNameLst>
                                      </p:cBhvr>
                                      <p:to>
                                        <p:strVal val="visible"/>
                                      </p:to>
                                    </p:set>
                                    <p:animEffect transition="in" filter="blinds(horizontal)">
                                      <p:cBhvr>
                                        <p:cTn id="60" dur="500"/>
                                        <p:tgtEl>
                                          <p:spTgt spid="53046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5" presetClass="entr" presetSubtype="0" fill="hold" nodeType="clickEffect">
                                  <p:stCondLst>
                                    <p:cond delay="0"/>
                                  </p:stCondLst>
                                  <p:childTnLst>
                                    <p:set>
                                      <p:cBhvr>
                                        <p:cTn id="64" dur="1" fill="hold">
                                          <p:stCondLst>
                                            <p:cond delay="0"/>
                                          </p:stCondLst>
                                        </p:cTn>
                                        <p:tgtEl>
                                          <p:spTgt spid="530445"/>
                                        </p:tgtEl>
                                        <p:attrNameLst>
                                          <p:attrName>style.visibility</p:attrName>
                                        </p:attrNameLst>
                                      </p:cBhvr>
                                      <p:to>
                                        <p:strVal val="visible"/>
                                      </p:to>
                                    </p:set>
                                    <p:anim calcmode="lin" valueType="num">
                                      <p:cBhvr>
                                        <p:cTn id="65" dur="500" decel="50000" fill="hold">
                                          <p:stCondLst>
                                            <p:cond delay="0"/>
                                          </p:stCondLst>
                                        </p:cTn>
                                        <p:tgtEl>
                                          <p:spTgt spid="530445"/>
                                        </p:tgtEl>
                                        <p:attrNameLst>
                                          <p:attrName>style.rotation</p:attrName>
                                        </p:attrNameLst>
                                      </p:cBhvr>
                                      <p:tavLst>
                                        <p:tav tm="0">
                                          <p:val>
                                            <p:fltVal val="-90"/>
                                          </p:val>
                                        </p:tav>
                                        <p:tav tm="100000">
                                          <p:val>
                                            <p:fltVal val="0"/>
                                          </p:val>
                                        </p:tav>
                                      </p:tavLst>
                                    </p:anim>
                                    <p:anim calcmode="lin" valueType="num">
                                      <p:cBhvr>
                                        <p:cTn id="66" dur="500" decel="50000" fill="hold">
                                          <p:stCondLst>
                                            <p:cond delay="0"/>
                                          </p:stCondLst>
                                        </p:cTn>
                                        <p:tgtEl>
                                          <p:spTgt spid="530445"/>
                                        </p:tgtEl>
                                        <p:attrNameLst>
                                          <p:attrName>ppt_w</p:attrName>
                                        </p:attrNameLst>
                                      </p:cBhvr>
                                      <p:tavLst>
                                        <p:tav tm="0">
                                          <p:val>
                                            <p:strVal val="#ppt_w"/>
                                          </p:val>
                                        </p:tav>
                                        <p:tav tm="100000">
                                          <p:val>
                                            <p:strVal val="#ppt_w*.05"/>
                                          </p:val>
                                        </p:tav>
                                      </p:tavLst>
                                    </p:anim>
                                    <p:anim calcmode="lin" valueType="num">
                                      <p:cBhvr>
                                        <p:cTn id="67" dur="500" accel="50000" fill="hold">
                                          <p:stCondLst>
                                            <p:cond delay="500"/>
                                          </p:stCondLst>
                                        </p:cTn>
                                        <p:tgtEl>
                                          <p:spTgt spid="530445"/>
                                        </p:tgtEl>
                                        <p:attrNameLst>
                                          <p:attrName>ppt_w</p:attrName>
                                        </p:attrNameLst>
                                      </p:cBhvr>
                                      <p:tavLst>
                                        <p:tav tm="0">
                                          <p:val>
                                            <p:strVal val="#ppt_w*.05"/>
                                          </p:val>
                                        </p:tav>
                                        <p:tav tm="100000">
                                          <p:val>
                                            <p:strVal val="#ppt_w"/>
                                          </p:val>
                                        </p:tav>
                                      </p:tavLst>
                                    </p:anim>
                                    <p:anim calcmode="lin" valueType="num">
                                      <p:cBhvr>
                                        <p:cTn id="68" dur="1000" fill="hold"/>
                                        <p:tgtEl>
                                          <p:spTgt spid="530445"/>
                                        </p:tgtEl>
                                        <p:attrNameLst>
                                          <p:attrName>ppt_h</p:attrName>
                                        </p:attrNameLst>
                                      </p:cBhvr>
                                      <p:tavLst>
                                        <p:tav tm="0">
                                          <p:val>
                                            <p:strVal val="#ppt_h"/>
                                          </p:val>
                                        </p:tav>
                                        <p:tav tm="100000">
                                          <p:val>
                                            <p:strVal val="#ppt_h"/>
                                          </p:val>
                                        </p:tav>
                                      </p:tavLst>
                                    </p:anim>
                                    <p:anim calcmode="lin" valueType="num">
                                      <p:cBhvr>
                                        <p:cTn id="69" dur="500" decel="50000" fill="hold">
                                          <p:stCondLst>
                                            <p:cond delay="0"/>
                                          </p:stCondLst>
                                        </p:cTn>
                                        <p:tgtEl>
                                          <p:spTgt spid="530445"/>
                                        </p:tgtEl>
                                        <p:attrNameLst>
                                          <p:attrName>ppt_x</p:attrName>
                                        </p:attrNameLst>
                                      </p:cBhvr>
                                      <p:tavLst>
                                        <p:tav tm="0">
                                          <p:val>
                                            <p:strVal val="#ppt_x+.4"/>
                                          </p:val>
                                        </p:tav>
                                        <p:tav tm="100000">
                                          <p:val>
                                            <p:strVal val="#ppt_x"/>
                                          </p:val>
                                        </p:tav>
                                      </p:tavLst>
                                    </p:anim>
                                    <p:anim calcmode="lin" valueType="num">
                                      <p:cBhvr>
                                        <p:cTn id="70" dur="500" decel="50000" fill="hold">
                                          <p:stCondLst>
                                            <p:cond delay="0"/>
                                          </p:stCondLst>
                                        </p:cTn>
                                        <p:tgtEl>
                                          <p:spTgt spid="530445"/>
                                        </p:tgtEl>
                                        <p:attrNameLst>
                                          <p:attrName>ppt_y</p:attrName>
                                        </p:attrNameLst>
                                      </p:cBhvr>
                                      <p:tavLst>
                                        <p:tav tm="0">
                                          <p:val>
                                            <p:strVal val="#ppt_y-.2"/>
                                          </p:val>
                                        </p:tav>
                                        <p:tav tm="100000">
                                          <p:val>
                                            <p:strVal val="#ppt_y+.1"/>
                                          </p:val>
                                        </p:tav>
                                      </p:tavLst>
                                    </p:anim>
                                    <p:anim calcmode="lin" valueType="num">
                                      <p:cBhvr>
                                        <p:cTn id="71" dur="500" accel="50000" fill="hold">
                                          <p:stCondLst>
                                            <p:cond delay="500"/>
                                          </p:stCondLst>
                                        </p:cTn>
                                        <p:tgtEl>
                                          <p:spTgt spid="530445"/>
                                        </p:tgtEl>
                                        <p:attrNameLst>
                                          <p:attrName>ppt_y</p:attrName>
                                        </p:attrNameLst>
                                      </p:cBhvr>
                                      <p:tavLst>
                                        <p:tav tm="0">
                                          <p:val>
                                            <p:strVal val="#ppt_y+.1"/>
                                          </p:val>
                                        </p:tav>
                                        <p:tav tm="100000">
                                          <p:val>
                                            <p:strVal val="#ppt_y"/>
                                          </p:val>
                                        </p:tav>
                                      </p:tavLst>
                                    </p:anim>
                                    <p:animEffect transition="in" filter="fade">
                                      <p:cBhvr>
                                        <p:cTn id="72" dur="1000" decel="50000">
                                          <p:stCondLst>
                                            <p:cond delay="0"/>
                                          </p:stCondLst>
                                        </p:cTn>
                                        <p:tgtEl>
                                          <p:spTgt spid="53044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3" presetClass="entr" presetSubtype="16" fill="hold" nodeType="clickEffect">
                                  <p:stCondLst>
                                    <p:cond delay="0"/>
                                  </p:stCondLst>
                                  <p:childTnLst>
                                    <p:set>
                                      <p:cBhvr>
                                        <p:cTn id="76" dur="1" fill="hold">
                                          <p:stCondLst>
                                            <p:cond delay="0"/>
                                          </p:stCondLst>
                                        </p:cTn>
                                        <p:tgtEl>
                                          <p:spTgt spid="530467"/>
                                        </p:tgtEl>
                                        <p:attrNameLst>
                                          <p:attrName>style.visibility</p:attrName>
                                        </p:attrNameLst>
                                      </p:cBhvr>
                                      <p:to>
                                        <p:strVal val="visible"/>
                                      </p:to>
                                    </p:set>
                                    <p:anim calcmode="lin" valueType="num">
                                      <p:cBhvr>
                                        <p:cTn id="77" dur="500" fill="hold"/>
                                        <p:tgtEl>
                                          <p:spTgt spid="530467"/>
                                        </p:tgtEl>
                                        <p:attrNameLst>
                                          <p:attrName>ppt_w</p:attrName>
                                        </p:attrNameLst>
                                      </p:cBhvr>
                                      <p:tavLst>
                                        <p:tav tm="0">
                                          <p:val>
                                            <p:fltVal val="0"/>
                                          </p:val>
                                        </p:tav>
                                        <p:tav tm="100000">
                                          <p:val>
                                            <p:strVal val="#ppt_w"/>
                                          </p:val>
                                        </p:tav>
                                      </p:tavLst>
                                    </p:anim>
                                    <p:anim calcmode="lin" valueType="num">
                                      <p:cBhvr>
                                        <p:cTn id="78" dur="500" fill="hold"/>
                                        <p:tgtEl>
                                          <p:spTgt spid="530467"/>
                                        </p:tgtEl>
                                        <p:attrNameLst>
                                          <p:attrName>ppt_h</p:attrName>
                                        </p:attrNameLst>
                                      </p:cBhvr>
                                      <p:tavLst>
                                        <p:tav tm="0">
                                          <p:val>
                                            <p:fltVal val="0"/>
                                          </p:val>
                                        </p:tav>
                                        <p:tav tm="100000">
                                          <p:val>
                                            <p:strVal val="#ppt_h"/>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50" presetClass="entr" presetSubtype="0" decel="100000" fill="hold" nodeType="clickEffect">
                                  <p:stCondLst>
                                    <p:cond delay="0"/>
                                  </p:stCondLst>
                                  <p:childTnLst>
                                    <p:set>
                                      <p:cBhvr>
                                        <p:cTn id="82" dur="1" fill="hold">
                                          <p:stCondLst>
                                            <p:cond delay="0"/>
                                          </p:stCondLst>
                                        </p:cTn>
                                        <p:tgtEl>
                                          <p:spTgt spid="530451"/>
                                        </p:tgtEl>
                                        <p:attrNameLst>
                                          <p:attrName>style.visibility</p:attrName>
                                        </p:attrNameLst>
                                      </p:cBhvr>
                                      <p:to>
                                        <p:strVal val="visible"/>
                                      </p:to>
                                    </p:set>
                                    <p:anim calcmode="lin" valueType="num">
                                      <p:cBhvr>
                                        <p:cTn id="83" dur="1000" fill="hold"/>
                                        <p:tgtEl>
                                          <p:spTgt spid="530451"/>
                                        </p:tgtEl>
                                        <p:attrNameLst>
                                          <p:attrName>ppt_w</p:attrName>
                                        </p:attrNameLst>
                                      </p:cBhvr>
                                      <p:tavLst>
                                        <p:tav tm="0">
                                          <p:val>
                                            <p:strVal val="#ppt_w+.3"/>
                                          </p:val>
                                        </p:tav>
                                        <p:tav tm="100000">
                                          <p:val>
                                            <p:strVal val="#ppt_w"/>
                                          </p:val>
                                        </p:tav>
                                      </p:tavLst>
                                    </p:anim>
                                    <p:anim calcmode="lin" valueType="num">
                                      <p:cBhvr>
                                        <p:cTn id="84" dur="1000" fill="hold"/>
                                        <p:tgtEl>
                                          <p:spTgt spid="530451"/>
                                        </p:tgtEl>
                                        <p:attrNameLst>
                                          <p:attrName>ppt_h</p:attrName>
                                        </p:attrNameLst>
                                      </p:cBhvr>
                                      <p:tavLst>
                                        <p:tav tm="0">
                                          <p:val>
                                            <p:strVal val="#ppt_h"/>
                                          </p:val>
                                        </p:tav>
                                        <p:tav tm="100000">
                                          <p:val>
                                            <p:strVal val="#ppt_h"/>
                                          </p:val>
                                        </p:tav>
                                      </p:tavLst>
                                    </p:anim>
                                    <p:animEffect transition="in" filter="fade">
                                      <p:cBhvr>
                                        <p:cTn id="85" dur="1000"/>
                                        <p:tgtEl>
                                          <p:spTgt spid="530451"/>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4" fill="hold" nodeType="clickEffect">
                                  <p:stCondLst>
                                    <p:cond delay="0"/>
                                  </p:stCondLst>
                                  <p:childTnLst>
                                    <p:set>
                                      <p:cBhvr>
                                        <p:cTn id="89" dur="1" fill="hold">
                                          <p:stCondLst>
                                            <p:cond delay="0"/>
                                          </p:stCondLst>
                                        </p:cTn>
                                        <p:tgtEl>
                                          <p:spTgt spid="530471"/>
                                        </p:tgtEl>
                                        <p:attrNameLst>
                                          <p:attrName>style.visibility</p:attrName>
                                        </p:attrNameLst>
                                      </p:cBhvr>
                                      <p:to>
                                        <p:strVal val="visible"/>
                                      </p:to>
                                    </p:set>
                                    <p:anim calcmode="lin" valueType="num">
                                      <p:cBhvr additive="base">
                                        <p:cTn id="90" dur="500" fill="hold"/>
                                        <p:tgtEl>
                                          <p:spTgt spid="530471"/>
                                        </p:tgtEl>
                                        <p:attrNameLst>
                                          <p:attrName>ppt_x</p:attrName>
                                        </p:attrNameLst>
                                      </p:cBhvr>
                                      <p:tavLst>
                                        <p:tav tm="0">
                                          <p:val>
                                            <p:strVal val="#ppt_x"/>
                                          </p:val>
                                        </p:tav>
                                        <p:tav tm="100000">
                                          <p:val>
                                            <p:strVal val="#ppt_x"/>
                                          </p:val>
                                        </p:tav>
                                      </p:tavLst>
                                    </p:anim>
                                    <p:anim calcmode="lin" valueType="num">
                                      <p:cBhvr additive="base">
                                        <p:cTn id="91" dur="500" fill="hold"/>
                                        <p:tgtEl>
                                          <p:spTgt spid="530471"/>
                                        </p:tgtEl>
                                        <p:attrNameLst>
                                          <p:attrName>ppt_y</p:attrName>
                                        </p:attrNameLst>
                                      </p:cBhvr>
                                      <p:tavLst>
                                        <p:tav tm="0">
                                          <p:val>
                                            <p:strVal val="1+#ppt_h/2"/>
                                          </p:val>
                                        </p:tav>
                                        <p:tav tm="100000">
                                          <p:val>
                                            <p:strVal val="#ppt_y"/>
                                          </p:val>
                                        </p:tav>
                                      </p:tavLst>
                                    </p:anim>
                                  </p:childTnLst>
                                </p:cTn>
                              </p:par>
                              <p:par>
                                <p:cTn id="92" presetID="2" presetClass="entr" presetSubtype="4" fill="hold" nodeType="withEffect">
                                  <p:stCondLst>
                                    <p:cond delay="0"/>
                                  </p:stCondLst>
                                  <p:childTnLst>
                                    <p:set>
                                      <p:cBhvr>
                                        <p:cTn id="93" dur="1" fill="hold">
                                          <p:stCondLst>
                                            <p:cond delay="0"/>
                                          </p:stCondLst>
                                        </p:cTn>
                                        <p:tgtEl>
                                          <p:spTgt spid="530469"/>
                                        </p:tgtEl>
                                        <p:attrNameLst>
                                          <p:attrName>style.visibility</p:attrName>
                                        </p:attrNameLst>
                                      </p:cBhvr>
                                      <p:to>
                                        <p:strVal val="visible"/>
                                      </p:to>
                                    </p:set>
                                    <p:anim calcmode="lin" valueType="num">
                                      <p:cBhvr additive="base">
                                        <p:cTn id="94" dur="500" fill="hold"/>
                                        <p:tgtEl>
                                          <p:spTgt spid="530469"/>
                                        </p:tgtEl>
                                        <p:attrNameLst>
                                          <p:attrName>ppt_x</p:attrName>
                                        </p:attrNameLst>
                                      </p:cBhvr>
                                      <p:tavLst>
                                        <p:tav tm="0">
                                          <p:val>
                                            <p:strVal val="#ppt_x"/>
                                          </p:val>
                                        </p:tav>
                                        <p:tav tm="100000">
                                          <p:val>
                                            <p:strVal val="#ppt_x"/>
                                          </p:val>
                                        </p:tav>
                                      </p:tavLst>
                                    </p:anim>
                                    <p:anim calcmode="lin" valueType="num">
                                      <p:cBhvr additive="base">
                                        <p:cTn id="95" dur="500" fill="hold"/>
                                        <p:tgtEl>
                                          <p:spTgt spid="530469"/>
                                        </p:tgtEl>
                                        <p:attrNameLst>
                                          <p:attrName>ppt_y</p:attrName>
                                        </p:attrNameLst>
                                      </p:cBhvr>
                                      <p:tavLst>
                                        <p:tav tm="0">
                                          <p:val>
                                            <p:strVal val="1+#ppt_h/2"/>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4" fill="hold" nodeType="clickEffect">
                                  <p:stCondLst>
                                    <p:cond delay="0"/>
                                  </p:stCondLst>
                                  <p:childTnLst>
                                    <p:set>
                                      <p:cBhvr>
                                        <p:cTn id="99" dur="1" fill="hold">
                                          <p:stCondLst>
                                            <p:cond delay="0"/>
                                          </p:stCondLst>
                                        </p:cTn>
                                        <p:tgtEl>
                                          <p:spTgt spid="530448"/>
                                        </p:tgtEl>
                                        <p:attrNameLst>
                                          <p:attrName>style.visibility</p:attrName>
                                        </p:attrNameLst>
                                      </p:cBhvr>
                                      <p:to>
                                        <p:strVal val="visible"/>
                                      </p:to>
                                    </p:set>
                                    <p:anim calcmode="lin" valueType="num">
                                      <p:cBhvr additive="base">
                                        <p:cTn id="100" dur="500" fill="hold"/>
                                        <p:tgtEl>
                                          <p:spTgt spid="530448"/>
                                        </p:tgtEl>
                                        <p:attrNameLst>
                                          <p:attrName>ppt_x</p:attrName>
                                        </p:attrNameLst>
                                      </p:cBhvr>
                                      <p:tavLst>
                                        <p:tav tm="0">
                                          <p:val>
                                            <p:strVal val="#ppt_x"/>
                                          </p:val>
                                        </p:tav>
                                        <p:tav tm="100000">
                                          <p:val>
                                            <p:strVal val="#ppt_x"/>
                                          </p:val>
                                        </p:tav>
                                      </p:tavLst>
                                    </p:anim>
                                    <p:anim calcmode="lin" valueType="num">
                                      <p:cBhvr additive="base">
                                        <p:cTn id="101" dur="500" fill="hold"/>
                                        <p:tgtEl>
                                          <p:spTgt spid="530448"/>
                                        </p:tgtEl>
                                        <p:attrNameLst>
                                          <p:attrName>ppt_y</p:attrName>
                                        </p:attrNameLst>
                                      </p:cBhvr>
                                      <p:tavLst>
                                        <p:tav tm="0">
                                          <p:val>
                                            <p:strVal val="1+#ppt_h/2"/>
                                          </p:val>
                                        </p:tav>
                                        <p:tav tm="100000">
                                          <p:val>
                                            <p:strVal val="#ppt_y"/>
                                          </p:val>
                                        </p:tav>
                                      </p:tavLst>
                                    </p:anim>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0" presetClass="entr" presetSubtype="0" fill="hold" nodeType="clickEffect">
                                  <p:stCondLst>
                                    <p:cond delay="0"/>
                                  </p:stCondLst>
                                  <p:childTnLst>
                                    <p:set>
                                      <p:cBhvr>
                                        <p:cTn id="105" dur="1" fill="hold">
                                          <p:stCondLst>
                                            <p:cond delay="0"/>
                                          </p:stCondLst>
                                        </p:cTn>
                                        <p:tgtEl>
                                          <p:spTgt spid="530457"/>
                                        </p:tgtEl>
                                        <p:attrNameLst>
                                          <p:attrName>style.visibility</p:attrName>
                                        </p:attrNameLst>
                                      </p:cBhvr>
                                      <p:to>
                                        <p:strVal val="visible"/>
                                      </p:to>
                                    </p:set>
                                    <p:animEffect transition="in" filter="fade">
                                      <p:cBhvr>
                                        <p:cTn id="106" dur="2000"/>
                                        <p:tgtEl>
                                          <p:spTgt spid="530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74" grpId="0"/>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4614" y="231038"/>
            <a:ext cx="7745348" cy="1376784"/>
          </a:xfrm>
        </p:spPr>
        <p:txBody>
          <a:bodyPr/>
          <a:lstStyle/>
          <a:p>
            <a:r>
              <a:rPr lang="en-US" b="1" dirty="0"/>
              <a:t>The Way Most People Interpret Revelation</a:t>
            </a:r>
          </a:p>
        </p:txBody>
      </p:sp>
      <p:sp>
        <p:nvSpPr>
          <p:cNvPr id="5"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br>
              <a:rPr lang="en-US" b="1" dirty="0">
                <a:solidFill>
                  <a:srgbClr val="FFFFFF"/>
                </a:solidFill>
                <a:effectLst>
                  <a:outerShdw blurRad="38100" dist="38100" dir="2700000" algn="tl">
                    <a:srgbClr val="4E5B6F"/>
                  </a:outerShdw>
                </a:effectLst>
                <a:latin typeface="Arial" charset="0"/>
                <a:cs typeface="Arial" charset="0"/>
              </a:rPr>
            </a:br>
            <a:r>
              <a:rPr lang="en-US" b="1" dirty="0">
                <a:solidFill>
                  <a:srgbClr val="FFFFFF"/>
                </a:solidFill>
                <a:effectLst>
                  <a:outerShdw blurRad="38100" dist="38100" dir="2700000" algn="tl">
                    <a:srgbClr val="4E5B6F"/>
                  </a:outerShdw>
                </a:effectLst>
                <a:latin typeface="Arial" charset="0"/>
                <a:cs typeface="Arial" charset="0"/>
              </a:rPr>
              <a:t>C</a:t>
            </a:r>
          </a:p>
        </p:txBody>
      </p:sp>
      <p:pic>
        <p:nvPicPr>
          <p:cNvPr id="4" name="Picture 3" descr="rev 20 sinful natur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784370"/>
            <a:ext cx="9144000" cy="5073630"/>
          </a:xfrm>
          <a:prstGeom prst="rect">
            <a:avLst/>
          </a:prstGeom>
        </p:spPr>
      </p:pic>
    </p:spTree>
    <p:extLst>
      <p:ext uri="{BB962C8B-B14F-4D97-AF65-F5344CB8AC3E}">
        <p14:creationId xmlns:p14="http://schemas.microsoft.com/office/powerpoint/2010/main" val="354115089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4 woman at rapture_by_chrissiecoo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379" y="0"/>
            <a:ext cx="9113621" cy="6858000"/>
          </a:xfrm>
          <a:prstGeom prst="rect">
            <a:avLst/>
          </a:prstGeom>
        </p:spPr>
      </p:pic>
      <p:sp>
        <p:nvSpPr>
          <p:cNvPr id="6" name="Rectangle 2"/>
          <p:cNvSpPr txBox="1">
            <a:spLocks noChangeArrowheads="1"/>
          </p:cNvSpPr>
          <p:nvPr/>
        </p:nvSpPr>
        <p:spPr>
          <a:xfrm>
            <a:off x="0" y="696515"/>
            <a:ext cx="9144000" cy="791831"/>
          </a:xfrm>
          <a:prstGeom prst="rect">
            <a:avLst/>
          </a:prstGeom>
          <a:gradFill flip="none" rotWithShape="1">
            <a:gsLst>
              <a:gs pos="49000">
                <a:srgbClr val="000090"/>
              </a:gs>
              <a:gs pos="100000">
                <a:srgbClr val="000000"/>
              </a:gs>
              <a:gs pos="49000">
                <a:schemeClr val="tx1"/>
              </a:gs>
              <a:gs pos="3000">
                <a:srgbClr val="010201"/>
              </a:gs>
            </a:gsLst>
            <a:path path="circle">
              <a:fillToRect l="50000" t="50000" r="50000" b="50000"/>
            </a:path>
            <a:tileRect/>
          </a:gradFill>
          <a:effectLst>
            <a:outerShdw blurRad="63500" dist="35921" dir="2700000" algn="ctr" rotWithShape="0">
              <a:schemeClr val="tx2">
                <a:alpha val="74998"/>
              </a:schemeClr>
            </a:outerShdw>
          </a:effectLst>
        </p:spPr>
        <p:txBody>
          <a:bodyPr vert="horz" lIns="91440" tIns="45720" rIns="91440" bIns="45720" rtlCol="0" anchor="ctr">
            <a:norm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base">
              <a:spcAft>
                <a:spcPct val="0"/>
              </a:spcAft>
              <a:defRPr/>
            </a:pPr>
            <a:r>
              <a:rPr lang="en-US" sz="3600" b="1" dirty="0">
                <a:ea typeface="ＭＳ Ｐゴシック" charset="0"/>
              </a:rPr>
              <a:t>Symbols have three advantages:</a:t>
            </a:r>
          </a:p>
        </p:txBody>
      </p:sp>
      <p:sp>
        <p:nvSpPr>
          <p:cNvPr id="8" name="Rectangle 2"/>
          <p:cNvSpPr txBox="1">
            <a:spLocks noChangeArrowheads="1"/>
          </p:cNvSpPr>
          <p:nvPr/>
        </p:nvSpPr>
        <p:spPr>
          <a:xfrm>
            <a:off x="3960066" y="1679510"/>
            <a:ext cx="5183935" cy="5048095"/>
          </a:xfrm>
          <a:prstGeom prst="rect">
            <a:avLst/>
          </a:prstGeom>
          <a:effectLst/>
        </p:spPr>
        <p:txBody>
          <a:bodyPr vert="horz" lIns="91440" tIns="45720" rIns="91440" bIns="45720" rtlCol="0" anchor="t">
            <a:no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571500" indent="-571500" algn="l" fontAlgn="base">
              <a:spcAft>
                <a:spcPct val="0"/>
              </a:spcAft>
              <a:buFont typeface="+mj-lt"/>
              <a:buAutoNum type="arabicPeriod"/>
              <a:defRPr/>
            </a:pPr>
            <a:r>
              <a:rPr lang="en-US" sz="2800" b="1" dirty="0">
                <a:effectLst>
                  <a:glow rad="228600">
                    <a:prstClr val="black">
                      <a:alpha val="75000"/>
                    </a:prstClr>
                  </a:glow>
                </a:effectLst>
                <a:ea typeface="ＭＳ Ｐゴシック" charset="0"/>
              </a:rPr>
              <a:t>Symbols are a "spiritual code" to </a:t>
            </a:r>
            <a:r>
              <a:rPr lang="en-US" sz="2800" b="1" dirty="0">
                <a:solidFill>
                  <a:srgbClr val="FFFF00"/>
                </a:solidFill>
                <a:effectLst>
                  <a:glow rad="228600">
                    <a:prstClr val="black">
                      <a:alpha val="75000"/>
                    </a:prstClr>
                  </a:glow>
                </a:effectLst>
                <a:ea typeface="ＭＳ Ｐゴシック" charset="0"/>
              </a:rPr>
              <a:t>hide the truth</a:t>
            </a:r>
            <a:r>
              <a:rPr lang="en-US" sz="2800" b="1" dirty="0">
                <a:effectLst>
                  <a:glow rad="228600">
                    <a:prstClr val="black">
                      <a:alpha val="75000"/>
                    </a:prstClr>
                  </a:glow>
                </a:effectLst>
                <a:ea typeface="ＭＳ Ｐゴシック" charset="0"/>
              </a:rPr>
              <a:t> from the unbelieving (cf. parables)</a:t>
            </a:r>
          </a:p>
          <a:p>
            <a:pPr marL="571500" indent="-571500" algn="l" fontAlgn="base">
              <a:spcAft>
                <a:spcPct val="0"/>
              </a:spcAft>
              <a:buFont typeface="+mj-lt"/>
              <a:buAutoNum type="arabicPeriod"/>
              <a:defRPr/>
            </a:pPr>
            <a:r>
              <a:rPr lang="en-US" sz="2800" b="1" dirty="0">
                <a:effectLst>
                  <a:glow rad="228600">
                    <a:prstClr val="black">
                      <a:alpha val="75000"/>
                    </a:prstClr>
                  </a:glow>
                </a:effectLst>
                <a:ea typeface="ＭＳ Ｐゴシック" charset="0"/>
              </a:rPr>
              <a:t>Symbolism is </a:t>
            </a:r>
            <a:r>
              <a:rPr lang="en-US" sz="2800" b="1" dirty="0">
                <a:solidFill>
                  <a:srgbClr val="FFFF00"/>
                </a:solidFill>
                <a:effectLst>
                  <a:glow rad="228600">
                    <a:prstClr val="black">
                      <a:alpha val="75000"/>
                    </a:prstClr>
                  </a:glow>
                </a:effectLst>
                <a:ea typeface="ＭＳ Ｐゴシック" charset="0"/>
              </a:rPr>
              <a:t>not weakened by time</a:t>
            </a:r>
          </a:p>
          <a:p>
            <a:pPr marL="571500" indent="-571500" algn="l" fontAlgn="base">
              <a:spcAft>
                <a:spcPct val="0"/>
              </a:spcAft>
              <a:buFont typeface="+mj-lt"/>
              <a:buAutoNum type="arabicPeriod"/>
              <a:defRPr/>
            </a:pPr>
            <a:r>
              <a:rPr lang="en-US" sz="2800" b="1" dirty="0">
                <a:effectLst>
                  <a:glow rad="228600">
                    <a:prstClr val="black">
                      <a:alpha val="75000"/>
                    </a:prstClr>
                  </a:glow>
                </a:effectLst>
                <a:ea typeface="ＭＳ Ｐゴシック" charset="0"/>
              </a:rPr>
              <a:t>Symbols not only convey information, but also </a:t>
            </a:r>
            <a:r>
              <a:rPr lang="en-US" sz="2800" b="1" dirty="0">
                <a:solidFill>
                  <a:srgbClr val="FFFF00"/>
                </a:solidFill>
                <a:effectLst>
                  <a:glow rad="228600">
                    <a:prstClr val="black">
                      <a:alpha val="75000"/>
                    </a:prstClr>
                  </a:glow>
                </a:effectLst>
                <a:ea typeface="ＭＳ Ｐゴシック" charset="0"/>
              </a:rPr>
              <a:t>impart values and arouse emotions</a:t>
            </a:r>
            <a:r>
              <a:rPr lang="en-US" sz="2800" b="1" dirty="0">
                <a:effectLst>
                  <a:glow rad="228600">
                    <a:prstClr val="black">
                      <a:alpha val="75000"/>
                    </a:prstClr>
                  </a:glow>
                </a:effectLst>
                <a:ea typeface="ＭＳ Ｐゴシック" charset="0"/>
              </a:rPr>
              <a:t> </a:t>
            </a:r>
          </a:p>
        </p:txBody>
      </p:sp>
      <p:sp>
        <p:nvSpPr>
          <p:cNvPr id="841730" name="Rectangle 2"/>
          <p:cNvSpPr>
            <a:spLocks noGrp="1" noChangeArrowheads="1"/>
          </p:cNvSpPr>
          <p:nvPr>
            <p:ph type="title"/>
          </p:nvPr>
        </p:nvSpPr>
        <p:spPr>
          <a:xfrm>
            <a:off x="0" y="1575"/>
            <a:ext cx="9144000" cy="838200"/>
          </a:xfrm>
          <a:effectLst>
            <a:outerShdw blurRad="63500" dist="35921" dir="2700000" algn="ctr" rotWithShape="0">
              <a:schemeClr val="tx2">
                <a:alpha val="74998"/>
              </a:schemeClr>
            </a:outerShdw>
          </a:effectLst>
        </p:spPr>
        <p:txBody>
          <a:bodyPr>
            <a:noAutofit/>
          </a:bodyPr>
          <a:lstStyle/>
          <a:p>
            <a:pPr>
              <a:defRPr/>
            </a:pPr>
            <a:r>
              <a:rPr lang="en-US" sz="6000" b="1" dirty="0">
                <a:effectLst>
                  <a:glow rad="228600">
                    <a:schemeClr val="tx1">
                      <a:alpha val="75000"/>
                    </a:schemeClr>
                  </a:glow>
                </a:effectLst>
                <a:ea typeface="ＭＳ Ｐゴシック" charset="0"/>
              </a:rPr>
              <a:t>Why the Symbols?</a:t>
            </a:r>
          </a:p>
        </p:txBody>
      </p:sp>
      <p:sp>
        <p:nvSpPr>
          <p:cNvPr id="10" name="Rectangle 3"/>
          <p:cNvSpPr txBox="1">
            <a:spLocks noChangeArrowheads="1"/>
          </p:cNvSpPr>
          <p:nvPr/>
        </p:nvSpPr>
        <p:spPr bwMode="auto">
          <a:xfrm>
            <a:off x="136550" y="5700889"/>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defTabSz="914400" eaLnBrk="1" hangingPunct="1"/>
            <a:r>
              <a:rPr lang="en-US" sz="2000" b="1" dirty="0">
                <a:solidFill>
                  <a:srgbClr val="FFFFFF"/>
                </a:solidFill>
                <a:effectLst>
                  <a:glow rad="266700">
                    <a:srgbClr val="000000">
                      <a:alpha val="75000"/>
                    </a:srgbClr>
                  </a:glow>
                </a:effectLst>
                <a:latin typeface="Arial" charset="0"/>
                <a:ea typeface="ＭＳ Ｐゴシック"/>
                <a:cs typeface="ＭＳ Ｐゴシック" charset="0"/>
              </a:rPr>
              <a:t>Warren Wiersbe, </a:t>
            </a:r>
            <a:br>
              <a:rPr lang="en-US" sz="2000" b="1" dirty="0">
                <a:solidFill>
                  <a:srgbClr val="FFFFFF"/>
                </a:solidFill>
                <a:effectLst>
                  <a:glow rad="266700">
                    <a:srgbClr val="000000">
                      <a:alpha val="75000"/>
                    </a:srgbClr>
                  </a:glow>
                </a:effectLst>
                <a:latin typeface="Arial" charset="0"/>
                <a:ea typeface="ＭＳ Ｐゴシック"/>
                <a:cs typeface="ＭＳ Ｐゴシック" charset="0"/>
              </a:rPr>
            </a:br>
            <a:r>
              <a:rPr lang="en-US" sz="2000" b="1" i="1" dirty="0">
                <a:solidFill>
                  <a:srgbClr val="FFFFFF"/>
                </a:solidFill>
                <a:effectLst>
                  <a:glow rad="266700">
                    <a:srgbClr val="000000">
                      <a:alpha val="75000"/>
                    </a:srgbClr>
                  </a:glow>
                </a:effectLst>
                <a:latin typeface="Arial" charset="0"/>
                <a:ea typeface="ＭＳ Ｐゴシック"/>
                <a:cs typeface="ＭＳ Ｐゴシック" charset="0"/>
              </a:rPr>
              <a:t>Bible Exposition Commentary</a:t>
            </a:r>
          </a:p>
        </p:txBody>
      </p:sp>
      <p:sp>
        <p:nvSpPr>
          <p:cNvPr id="4" name="Text Box 1041"/>
          <p:cNvSpPr txBox="1">
            <a:spLocks noChangeArrowheads="1"/>
          </p:cNvSpPr>
          <p:nvPr/>
        </p:nvSpPr>
        <p:spPr bwMode="auto">
          <a:xfrm>
            <a:off x="8392540" y="60325"/>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a:cs typeface="Arial"/>
              </a:rPr>
              <a:t>322</a:t>
            </a:r>
            <a:br>
              <a:rPr lang="en-US" b="1" dirty="0">
                <a:solidFill>
                  <a:srgbClr val="FFFFFF"/>
                </a:solidFill>
                <a:latin typeface="Arial"/>
                <a:cs typeface="Arial"/>
              </a:rPr>
            </a:br>
            <a:r>
              <a:rPr lang="en-US" b="1" dirty="0">
                <a:solidFill>
                  <a:srgbClr val="FFFFFF"/>
                </a:solidFill>
                <a:latin typeface="Arial"/>
                <a:cs typeface="Arial"/>
              </a:rPr>
              <a:t>C</a:t>
            </a:r>
            <a:endParaRPr lang="en-US" b="1" dirty="0">
              <a:solidFill>
                <a:srgbClr val="000000"/>
              </a:solidFill>
              <a:latin typeface="Arial"/>
              <a:cs typeface="Arial"/>
            </a:endParaRPr>
          </a:p>
        </p:txBody>
      </p:sp>
    </p:spTree>
    <p:extLst>
      <p:ext uri="{BB962C8B-B14F-4D97-AF65-F5344CB8AC3E}">
        <p14:creationId xmlns:p14="http://schemas.microsoft.com/office/powerpoint/2010/main" val="37925942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p:tgtEl>
                                          <p:spTgt spid="10">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10">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9937" name="Picture 2" descr="Revelation apocalyptic work.1676769.4.flat,550x550,075,f.a-last-minute-apocalyptic-education-oil-on-canvas-24-x-18.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175"/>
            <a:ext cx="9144000" cy="688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33338" y="4941888"/>
            <a:ext cx="4467225" cy="1771650"/>
          </a:xfrm>
          <a:ln>
            <a:miter lim="800000"/>
            <a:headEnd/>
            <a:tailEnd/>
          </a:ln>
          <a:effectLst>
            <a:outerShdw blurRad="50800" dist="38100" dir="2700000">
              <a:srgbClr val="000000">
                <a:alpha val="43000"/>
              </a:srgbClr>
            </a:outerShdw>
          </a:effectLst>
        </p:spPr>
        <p:txBody>
          <a:bodyPr/>
          <a:lstStyle/>
          <a:p>
            <a:pPr>
              <a:defRPr/>
            </a:pPr>
            <a:r>
              <a:rPr lang="en-US" b="1" dirty="0">
                <a:solidFill>
                  <a:schemeClr val="tx1"/>
                </a:solidFill>
                <a:effectLst>
                  <a:glow rad="215900">
                    <a:schemeClr val="bg1">
                      <a:alpha val="75000"/>
                    </a:schemeClr>
                  </a:glow>
                </a:effectLst>
              </a:rPr>
              <a:t>Revelation is the only apocalyptic NT writing</a:t>
            </a:r>
          </a:p>
        </p:txBody>
      </p:sp>
      <p:sp>
        <p:nvSpPr>
          <p:cNvPr id="5" name="Text Box 1034"/>
          <p:cNvSpPr txBox="1">
            <a:spLocks noChangeArrowheads="1"/>
          </p:cNvSpPr>
          <p:nvPr/>
        </p:nvSpPr>
        <p:spPr bwMode="auto">
          <a:xfrm>
            <a:off x="7597913" y="7938"/>
            <a:ext cx="1546087"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p. 322 </a:t>
            </a:r>
            <a:br>
              <a:rPr lang="en-US" b="1" dirty="0">
                <a:solidFill>
                  <a:srgbClr val="FFFFFF"/>
                </a:solidFill>
                <a:effectLst>
                  <a:outerShdw blurRad="38100" dist="38100" dir="2700000" algn="tl">
                    <a:srgbClr val="4E5B6F"/>
                  </a:outerShdw>
                </a:effectLst>
                <a:latin typeface="Arial" charset="0"/>
                <a:cs typeface="Arial" charset="0"/>
              </a:rPr>
            </a:br>
            <a:r>
              <a:rPr lang="en-US" b="1" dirty="0">
                <a:solidFill>
                  <a:srgbClr val="FFFFFF"/>
                </a:solidFill>
                <a:effectLst>
                  <a:outerShdw blurRad="38100" dist="38100" dir="2700000" algn="tl">
                    <a:srgbClr val="4E5B6F"/>
                  </a:outerShdw>
                </a:effectLst>
                <a:latin typeface="Arial" charset="0"/>
                <a:cs typeface="Arial" charset="0"/>
              </a:rPr>
              <a:t>Point D</a:t>
            </a:r>
          </a:p>
        </p:txBody>
      </p:sp>
      <p:sp>
        <p:nvSpPr>
          <p:cNvPr id="6" name="Title 1"/>
          <p:cNvSpPr txBox="1">
            <a:spLocks/>
          </p:cNvSpPr>
          <p:nvPr/>
        </p:nvSpPr>
        <p:spPr bwMode="auto">
          <a:xfrm>
            <a:off x="0" y="3644900"/>
            <a:ext cx="3132138"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defTabSz="914400">
              <a:defRPr/>
            </a:pPr>
            <a:r>
              <a:rPr lang="en-US" sz="4800" b="1" dirty="0">
                <a:solidFill>
                  <a:srgbClr val="FFFFFF"/>
                </a:solidFill>
                <a:effectLst>
                  <a:glow rad="215900">
                    <a:srgbClr val="000000">
                      <a:alpha val="75000"/>
                    </a:srgbClr>
                  </a:glow>
                </a:effectLst>
                <a:ea typeface="ＭＳ Ｐゴシック"/>
              </a:rPr>
              <a:t>Secrecy </a:t>
            </a:r>
          </a:p>
        </p:txBody>
      </p:sp>
      <p:sp>
        <p:nvSpPr>
          <p:cNvPr id="7" name="Title 1"/>
          <p:cNvSpPr txBox="1">
            <a:spLocks/>
          </p:cNvSpPr>
          <p:nvPr/>
        </p:nvSpPr>
        <p:spPr bwMode="auto">
          <a:xfrm>
            <a:off x="1547813" y="2349500"/>
            <a:ext cx="3744912"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defTabSz="914400">
              <a:defRPr/>
            </a:pPr>
            <a:r>
              <a:rPr lang="en-US" sz="4800" b="1" dirty="0">
                <a:solidFill>
                  <a:srgbClr val="FFFFFF"/>
                </a:solidFill>
                <a:effectLst>
                  <a:glow rad="215900">
                    <a:srgbClr val="000000">
                      <a:alpha val="75000"/>
                    </a:srgbClr>
                  </a:glow>
                </a:effectLst>
                <a:ea typeface="ＭＳ Ｐゴシック"/>
              </a:rPr>
              <a:t>Pessimism</a:t>
            </a:r>
          </a:p>
        </p:txBody>
      </p:sp>
      <p:sp>
        <p:nvSpPr>
          <p:cNvPr id="8" name="Title 1"/>
          <p:cNvSpPr txBox="1">
            <a:spLocks/>
          </p:cNvSpPr>
          <p:nvPr/>
        </p:nvSpPr>
        <p:spPr bwMode="auto">
          <a:xfrm>
            <a:off x="4140200" y="0"/>
            <a:ext cx="3744913"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defTabSz="914400">
              <a:defRPr/>
            </a:pPr>
            <a:r>
              <a:rPr lang="en-US" sz="4800" b="1" dirty="0">
                <a:solidFill>
                  <a:srgbClr val="FFFFFF"/>
                </a:solidFill>
                <a:effectLst>
                  <a:glow rad="215900">
                    <a:srgbClr val="000000">
                      <a:alpha val="75000"/>
                    </a:srgbClr>
                  </a:glow>
                </a:effectLst>
                <a:ea typeface="ＭＳ Ｐゴシック"/>
              </a:rPr>
              <a:t>End times</a:t>
            </a:r>
          </a:p>
        </p:txBody>
      </p:sp>
      <p:sp>
        <p:nvSpPr>
          <p:cNvPr id="9" name="Title 1"/>
          <p:cNvSpPr txBox="1">
            <a:spLocks/>
          </p:cNvSpPr>
          <p:nvPr/>
        </p:nvSpPr>
        <p:spPr bwMode="auto">
          <a:xfrm>
            <a:off x="5364163" y="981075"/>
            <a:ext cx="3744912" cy="1584325"/>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defTabSz="914400">
              <a:defRPr/>
            </a:pPr>
            <a:r>
              <a:rPr lang="en-US" sz="4800" b="1" dirty="0">
                <a:solidFill>
                  <a:srgbClr val="FFFFFF"/>
                </a:solidFill>
                <a:effectLst>
                  <a:glow rad="215900">
                    <a:srgbClr val="000000">
                      <a:alpha val="75000"/>
                    </a:srgbClr>
                  </a:glow>
                </a:effectLst>
                <a:ea typeface="ＭＳ Ｐゴシック"/>
              </a:rPr>
              <a:t>Warnings </a:t>
            </a:r>
            <a:r>
              <a:rPr lang="en-US" sz="3200" b="1" dirty="0">
                <a:solidFill>
                  <a:srgbClr val="FFFFFF"/>
                </a:solidFill>
                <a:effectLst>
                  <a:glow rad="215900">
                    <a:srgbClr val="000000">
                      <a:alpha val="75000"/>
                    </a:srgbClr>
                  </a:glow>
                </a:effectLst>
                <a:ea typeface="ＭＳ Ｐゴシック"/>
              </a:rPr>
              <a:t>(not repentance)</a:t>
            </a:r>
          </a:p>
        </p:txBody>
      </p:sp>
      <p:sp>
        <p:nvSpPr>
          <p:cNvPr id="10" name="Title 1"/>
          <p:cNvSpPr txBox="1">
            <a:spLocks/>
          </p:cNvSpPr>
          <p:nvPr/>
        </p:nvSpPr>
        <p:spPr bwMode="auto">
          <a:xfrm>
            <a:off x="5399088" y="2781300"/>
            <a:ext cx="3744912" cy="1584325"/>
          </a:xfrm>
          <a:prstGeom prst="rect">
            <a:avLst/>
          </a:prstGeom>
          <a:noFill/>
          <a:ln>
            <a:noFill/>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r>
              <a:rPr lang="en-US" sz="4800" b="1">
                <a:solidFill>
                  <a:srgbClr val="FFFFFF"/>
                </a:solidFill>
                <a:effectLst>
                  <a:glow rad="215900">
                    <a:srgbClr val="000000">
                      <a:alpha val="75000"/>
                    </a:srgbClr>
                  </a:glow>
                </a:effectLst>
                <a:latin typeface="Arial" charset="0"/>
                <a:ea typeface="Arial" charset="0"/>
                <a:cs typeface="Arial" charset="0"/>
              </a:rPr>
              <a:t>Triumph of God</a:t>
            </a:r>
            <a:endParaRPr lang="en-US" sz="3200" b="1">
              <a:solidFill>
                <a:srgbClr val="FFFFFF"/>
              </a:solidFill>
              <a:effectLst>
                <a:glow rad="215900">
                  <a:srgbClr val="000000">
                    <a:alpha val="75000"/>
                  </a:srgbClr>
                </a:glow>
              </a:effectLst>
              <a:latin typeface="Arial" charset="0"/>
              <a:ea typeface="Arial" charset="0"/>
              <a:cs typeface="Arial" charset="0"/>
            </a:endParaRPr>
          </a:p>
        </p:txBody>
      </p:sp>
      <p:sp>
        <p:nvSpPr>
          <p:cNvPr id="11" name="Title 1"/>
          <p:cNvSpPr txBox="1">
            <a:spLocks/>
          </p:cNvSpPr>
          <p:nvPr/>
        </p:nvSpPr>
        <p:spPr bwMode="auto">
          <a:xfrm>
            <a:off x="4932363" y="5265738"/>
            <a:ext cx="4211637" cy="1584325"/>
          </a:xfrm>
          <a:prstGeom prst="rect">
            <a:avLst/>
          </a:prstGeom>
          <a:noFill/>
          <a:ln>
            <a:noFill/>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r>
              <a:rPr lang="en-US" sz="4800" b="1">
                <a:solidFill>
                  <a:srgbClr val="FFFFFF"/>
                </a:solidFill>
                <a:effectLst>
                  <a:glow rad="215900">
                    <a:srgbClr val="000000">
                      <a:alpha val="75000"/>
                    </a:srgbClr>
                  </a:glow>
                </a:effectLst>
                <a:latin typeface="Arial" charset="0"/>
                <a:ea typeface="Arial" charset="0"/>
                <a:cs typeface="Arial" charset="0"/>
              </a:rPr>
              <a:t>Determinism</a:t>
            </a:r>
            <a:endParaRPr lang="en-US" sz="3200" b="1">
              <a:solidFill>
                <a:srgbClr val="FFFFFF"/>
              </a:solidFill>
              <a:effectLst>
                <a:glow rad="215900">
                  <a:srgbClr val="000000">
                    <a:alpha val="75000"/>
                  </a:srgbClr>
                </a:glow>
              </a:effectLst>
              <a:latin typeface="Arial" charset="0"/>
              <a:ea typeface="Arial" charset="0"/>
              <a:cs typeface="Arial" charset="0"/>
            </a:endParaRPr>
          </a:p>
        </p:txBody>
      </p:sp>
    </p:spTree>
    <p:extLst>
      <p:ext uri="{BB962C8B-B14F-4D97-AF65-F5344CB8AC3E}">
        <p14:creationId xmlns:p14="http://schemas.microsoft.com/office/powerpoint/2010/main" val="29797134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2"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2"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0-#ppt_w/2"/>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2"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0-#ppt_w/2"/>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en-US" dirty="0"/>
              <a:t>Characteristics</a:t>
            </a:r>
          </a:p>
        </p:txBody>
      </p:sp>
      <p:sp>
        <p:nvSpPr>
          <p:cNvPr id="3" name="TextBox 2"/>
          <p:cNvSpPr txBox="1"/>
          <p:nvPr/>
        </p:nvSpPr>
        <p:spPr>
          <a:xfrm>
            <a:off x="185860" y="1027556"/>
            <a:ext cx="8958140" cy="1815882"/>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914400" eaLnBrk="0" fontAlgn="base" hangingPunct="0">
              <a:spcBef>
                <a:spcPct val="0"/>
              </a:spcBef>
              <a:spcAft>
                <a:spcPct val="0"/>
              </a:spcAft>
            </a:pPr>
            <a:r>
              <a:rPr lang="en-US" dirty="0">
                <a:solidFill>
                  <a:srgbClr val="FFFFFF"/>
                </a:solidFill>
                <a:effectLst>
                  <a:glow rad="266700">
                    <a:srgbClr val="000000">
                      <a:alpha val="75000"/>
                    </a:srgbClr>
                  </a:glow>
                </a:effectLst>
                <a:ea typeface="ＭＳ Ｐゴシック" charset="0"/>
              </a:rPr>
              <a:t>E.	This book contains more allusions to the OT (250-550 allusions) than any NT writing.  Ironically, Revelation also has very few quotes (1:7 quotes Zech. 12:10; 2:27 quotes Ps. 2:9).</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6" name="Picture 5" descr="bible0014.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626202"/>
            <a:ext cx="4309062" cy="3231797"/>
          </a:xfrm>
          <a:prstGeom prst="rect">
            <a:avLst/>
          </a:prstGeom>
        </p:spPr>
      </p:pic>
      <p:pic>
        <p:nvPicPr>
          <p:cNvPr id="7" name="Picture 6" descr="bible0013.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830686" y="3623014"/>
            <a:ext cx="4313314" cy="3234985"/>
          </a:xfrm>
          <a:prstGeom prst="rect">
            <a:avLst/>
          </a:prstGeom>
        </p:spPr>
      </p:pic>
      <p:sp>
        <p:nvSpPr>
          <p:cNvPr id="9" name="Curved Down Arrow 8"/>
          <p:cNvSpPr/>
          <p:nvPr/>
        </p:nvSpPr>
        <p:spPr bwMode="auto">
          <a:xfrm>
            <a:off x="2993664" y="3175265"/>
            <a:ext cx="3719401" cy="1043300"/>
          </a:xfrm>
          <a:prstGeom prst="curvedDownArrow">
            <a:avLst>
              <a:gd name="adj1" fmla="val 25000"/>
              <a:gd name="adj2" fmla="val 87250"/>
              <a:gd name="adj3" fmla="val 25000"/>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259516975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1300"/>
                                        <p:tgtEl>
                                          <p:spTgt spid="9"/>
                                        </p:tgtEl>
                                      </p:cBhvr>
                                    </p:animEffect>
                                  </p:childTnLst>
                                </p:cTn>
                              </p:par>
                            </p:childTnLst>
                          </p:cTn>
                        </p:par>
                        <p:par>
                          <p:cTn id="8" fill="hold">
                            <p:stCondLst>
                              <p:cond delay="13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A41934E3-4CDB-1245-AE66-A47F97DAB122}"/>
              </a:ext>
            </a:extLst>
          </p:cNvPr>
          <p:cNvGrpSpPr/>
          <p:nvPr/>
        </p:nvGrpSpPr>
        <p:grpSpPr>
          <a:xfrm>
            <a:off x="0" y="-16712"/>
            <a:ext cx="9306914" cy="6874712"/>
            <a:chOff x="0" y="-16712"/>
            <a:chExt cx="9306914" cy="6874712"/>
          </a:xfrm>
        </p:grpSpPr>
        <p:pic>
          <p:nvPicPr>
            <p:cNvPr id="4" name="Picture 3"/>
            <p:cNvPicPr/>
            <p:nvPr/>
          </p:nvPicPr>
          <p:blipFill rotWithShape="1">
            <a:blip r:embed="rId3">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46B122BD-CB8D-2144-90D5-86794C106449}"/>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14" name="Rectangle 13">
              <a:extLst>
                <a:ext uri="{FF2B5EF4-FFF2-40B4-BE49-F238E27FC236}">
                  <a16:creationId xmlns:a16="http://schemas.microsoft.com/office/drawing/2014/main" id="{F930BAA5-ECBA-FE47-A455-8B3C9EFB03ED}"/>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70000"/>
                </a:solidFill>
                <a:effectLst/>
                <a:uLnTx/>
                <a:uFillTx/>
                <a:latin typeface="Arial"/>
                <a:ea typeface="ＭＳ Ｐゴシック"/>
                <a:cs typeface="Arial"/>
              </a:rPr>
              <a:t>REVELATION</a:t>
            </a:r>
            <a:endParaRPr kumimoji="0" lang="en-US" sz="6600" b="1" i="0" u="none" strike="noStrike" kern="0" cap="none" spc="0" normalizeH="0" baseline="0" noProof="0" dirty="0">
              <a:ln>
                <a:noFill/>
              </a:ln>
              <a:solidFill>
                <a:srgbClr val="070000"/>
              </a:solidFill>
              <a:effectLst/>
              <a:uLnTx/>
              <a:uFillTx/>
              <a:latin typeface="Arial"/>
              <a:ea typeface="ＭＳ Ｐゴシック" charset="-128"/>
            </a:endParaRPr>
          </a:p>
        </p:txBody>
      </p:sp>
      <p:sp>
        <p:nvSpPr>
          <p:cNvPr id="10" name="TextBox 4"/>
          <p:cNvSpPr txBox="1">
            <a:spLocks noChangeArrowheads="1"/>
          </p:cNvSpPr>
          <p:nvPr/>
        </p:nvSpPr>
        <p:spPr bwMode="auto">
          <a:xfrm>
            <a:off x="2799006" y="310644"/>
            <a:ext cx="2947040" cy="101566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  9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A</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byss releases more trumpets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10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B</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ook eaten by John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O</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pposition to two witnesses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nrelenting opposition of dragon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13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attoo of world leader</a:t>
            </a:r>
          </a:p>
        </p:txBody>
      </p:sp>
      <p:sp>
        <p:nvSpPr>
          <p:cNvPr id="11" name="TextBox 5"/>
          <p:cNvSpPr txBox="1">
            <a:spLocks noChangeArrowheads="1"/>
          </p:cNvSpPr>
          <p:nvPr/>
        </p:nvSpPr>
        <p:spPr bwMode="auto">
          <a:xfrm>
            <a:off x="4247696" y="5089285"/>
            <a:ext cx="2663751" cy="101566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14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ime ripe for harvest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15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H</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arps played for God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16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mptying of the bowls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 name="TextBox 5"/>
          <p:cNvSpPr txBox="1">
            <a:spLocks noChangeArrowheads="1"/>
          </p:cNvSpPr>
          <p:nvPr/>
        </p:nvSpPr>
        <p:spPr bwMode="auto">
          <a:xfrm>
            <a:off x="6228112" y="5089285"/>
            <a:ext cx="3051356" cy="120032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17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F</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uture destruction of harlot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18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tter desolation of Bablyon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19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riumphant feast of Lamb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20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ltimate resurrection and judgment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R</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evelation of new Jerusalem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ternal city and word</a:t>
            </a: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194290" y="310644"/>
            <a:ext cx="2633237" cy="156966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P</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atmos vision of John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R</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ebuke for four churches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3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O</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ther three churches rebuked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4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P</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icture of God's throne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5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H</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oly Lamb is worshipped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6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ach seal is broken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7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C</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rowd coming from tribulation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8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Y</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oke of four trumpets</a:t>
            </a:r>
          </a:p>
        </p:txBody>
      </p:sp>
    </p:spTree>
    <p:extLst>
      <p:ext uri="{BB962C8B-B14F-4D97-AF65-F5344CB8AC3E}">
        <p14:creationId xmlns:p14="http://schemas.microsoft.com/office/powerpoint/2010/main" val="8427109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46497" name="Text Box 2"/>
          <p:cNvSpPr txBox="1">
            <a:spLocks noChangeArrowheads="1"/>
          </p:cNvSpPr>
          <p:nvPr/>
        </p:nvSpPr>
        <p:spPr bwMode="auto">
          <a:xfrm>
            <a:off x="850900" y="685800"/>
            <a:ext cx="75374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600" b="1">
                <a:solidFill>
                  <a:srgbClr val="000000"/>
                </a:solidFill>
                <a:latin typeface="Times New Roman" charset="0"/>
              </a:rPr>
              <a:t>The BOOK OF THE REVELATION</a:t>
            </a:r>
          </a:p>
        </p:txBody>
      </p:sp>
      <p:sp>
        <p:nvSpPr>
          <p:cNvPr id="746498" name="Text Box 3"/>
          <p:cNvSpPr txBox="1">
            <a:spLocks noChangeArrowheads="1"/>
          </p:cNvSpPr>
          <p:nvPr/>
        </p:nvSpPr>
        <p:spPr bwMode="auto">
          <a:xfrm>
            <a:off x="914400" y="1752600"/>
            <a:ext cx="7620000" cy="4067175"/>
          </a:xfrm>
          <a:prstGeom prst="rect">
            <a:avLst/>
          </a:prstGeom>
          <a:solidFill>
            <a:srgbClr val="FFFF00"/>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50000"/>
              </a:spcBef>
              <a:spcAft>
                <a:spcPct val="0"/>
              </a:spcAft>
            </a:pPr>
            <a:r>
              <a:rPr lang="en-US" sz="16600">
                <a:solidFill>
                  <a:srgbClr val="000000"/>
                </a:solidFill>
                <a:latin typeface="Times New Roman" charset="0"/>
                <a:sym typeface="Symbol" charset="0"/>
              </a:rPr>
              <a:t>Σ</a:t>
            </a:r>
            <a:r>
              <a:rPr lang="en-US" sz="8000">
                <a:solidFill>
                  <a:srgbClr val="000000"/>
                </a:solidFill>
                <a:latin typeface="Times New Roman" charset="0"/>
                <a:sym typeface="Symbol" charset="0"/>
              </a:rPr>
              <a:t>umming </a:t>
            </a:r>
            <a:r>
              <a:rPr lang="en-US" sz="15000">
                <a:solidFill>
                  <a:srgbClr val="000000"/>
                </a:solidFill>
                <a:latin typeface="Times New Roman" charset="0"/>
                <a:sym typeface="Symbol" charset="0"/>
              </a:rPr>
              <a:t>U</a:t>
            </a:r>
            <a:r>
              <a:rPr lang="en-US" sz="8000">
                <a:solidFill>
                  <a:srgbClr val="000000"/>
                </a:solidFill>
                <a:latin typeface="Times New Roman" charset="0"/>
                <a:sym typeface="Symbol" charset="0"/>
              </a:rPr>
              <a:t>p</a:t>
            </a:r>
            <a:endParaRPr lang="en-US" sz="3500">
              <a:solidFill>
                <a:srgbClr val="000000"/>
              </a:solidFill>
              <a:latin typeface="Times New Roman" charset="0"/>
              <a:sym typeface="Symbol" charset="0"/>
            </a:endParaRPr>
          </a:p>
          <a:p>
            <a:pPr defTabSz="914400" eaLnBrk="0" fontAlgn="base" hangingPunct="0">
              <a:lnSpc>
                <a:spcPct val="80000"/>
              </a:lnSpc>
              <a:spcBef>
                <a:spcPct val="50000"/>
              </a:spcBef>
              <a:spcAft>
                <a:spcPct val="0"/>
              </a:spcAft>
            </a:pPr>
            <a:endParaRPr lang="en-US" sz="3500">
              <a:solidFill>
                <a:srgbClr val="000000"/>
              </a:solidFill>
              <a:latin typeface="Times New Roman" charset="0"/>
              <a:sym typeface="Symbol" charset="0"/>
            </a:endParaRPr>
          </a:p>
          <a:p>
            <a:pPr algn="ctr" defTabSz="914400" eaLnBrk="0" fontAlgn="base" hangingPunct="0">
              <a:lnSpc>
                <a:spcPct val="80000"/>
              </a:lnSpc>
              <a:spcBef>
                <a:spcPct val="50000"/>
              </a:spcBef>
              <a:spcAft>
                <a:spcPct val="0"/>
              </a:spcAft>
            </a:pPr>
            <a:r>
              <a:rPr lang="en-US" sz="6000">
                <a:solidFill>
                  <a:srgbClr val="000000"/>
                </a:solidFill>
                <a:latin typeface="Times New Roman" charset="0"/>
              </a:rPr>
              <a:t>of Scripture</a:t>
            </a:r>
            <a:endParaRPr lang="en-US" sz="3500">
              <a:solidFill>
                <a:srgbClr val="000000"/>
              </a:solidFill>
              <a:latin typeface="Times New Roman" charset="0"/>
            </a:endParaRPr>
          </a:p>
        </p:txBody>
      </p:sp>
      <p:sp>
        <p:nvSpPr>
          <p:cNvPr id="5125" name="Text Box 5"/>
          <p:cNvSpPr txBox="1">
            <a:spLocks noChangeArrowheads="1"/>
          </p:cNvSpPr>
          <p:nvPr/>
        </p:nvSpPr>
        <p:spPr bwMode="auto">
          <a:xfrm rot="-1020094">
            <a:off x="6350" y="2851150"/>
            <a:ext cx="9144000" cy="1155700"/>
          </a:xfrm>
          <a:prstGeom prst="rect">
            <a:avLst/>
          </a:prstGeom>
          <a:solidFill>
            <a:srgbClr val="FF0000"/>
          </a:solidFill>
          <a:ln w="57150">
            <a:solidFill>
              <a:schemeClr val="tx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6600">
                <a:solidFill>
                  <a:srgbClr val="FFFFFF"/>
                </a:solidFill>
              </a:rPr>
              <a:t>The Rest of the Story</a:t>
            </a:r>
          </a:p>
        </p:txBody>
      </p:sp>
      <p:sp>
        <p:nvSpPr>
          <p:cNvPr id="746500" name="Rectangle 6"/>
          <p:cNvSpPr>
            <a:spLocks noGrp="1" noChangeArrowheads="1"/>
          </p:cNvSpPr>
          <p:nvPr>
            <p:ph type="title" idx="4294967295"/>
          </p:nvPr>
        </p:nvSpPr>
        <p:spPr>
          <a:xfrm>
            <a:off x="4876800" y="6324600"/>
            <a:ext cx="4267200" cy="533400"/>
          </a:xfrm>
        </p:spPr>
        <p:txBody>
          <a:bodyPr/>
          <a:lstStyle/>
          <a:p>
            <a:r>
              <a:rPr lang="en-US" sz="2000" b="1">
                <a:latin typeface="Times New Roman" charset="0"/>
                <a:ea typeface="ＭＳ Ｐゴシック" charset="0"/>
                <a:cs typeface="ＭＳ Ｐゴシック" charset="0"/>
              </a:rPr>
              <a:t>Revelation Summarizes Scripture</a:t>
            </a:r>
          </a:p>
        </p:txBody>
      </p:sp>
      <p:sp>
        <p:nvSpPr>
          <p:cNvPr id="6"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latin typeface="Arial" charset="0"/>
                <a:cs typeface="Arial" charset="0"/>
              </a:rPr>
              <a:t>322</a:t>
            </a:r>
            <a:br>
              <a:rPr lang="en-US" b="1" dirty="0">
                <a:solidFill>
                  <a:srgbClr val="FFFFFF"/>
                </a:solidFill>
                <a:latin typeface="Arial" charset="0"/>
                <a:cs typeface="Arial" charset="0"/>
              </a:rPr>
            </a:br>
            <a:r>
              <a:rPr lang="en-US" b="1" dirty="0">
                <a:solidFill>
                  <a:srgbClr val="FFFFFF"/>
                </a:solidFill>
                <a:latin typeface="Arial" charset="0"/>
                <a:cs typeface="Arial" charset="0"/>
              </a:rPr>
              <a:t>E</a:t>
            </a:r>
          </a:p>
        </p:txBody>
      </p:sp>
    </p:spTree>
    <p:extLst>
      <p:ext uri="{BB962C8B-B14F-4D97-AF65-F5344CB8AC3E}">
        <p14:creationId xmlns:p14="http://schemas.microsoft.com/office/powerpoint/2010/main" val="1007938960"/>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125">
                                            <p:bg/>
                                          </p:spTgt>
                                        </p:tgtEl>
                                        <p:attrNameLst>
                                          <p:attrName>style.visibility</p:attrName>
                                        </p:attrNameLst>
                                      </p:cBhvr>
                                      <p:to>
                                        <p:strVal val="visible"/>
                                      </p:to>
                                    </p:set>
                                    <p:animEffect transition="in" filter="wipe(down)">
                                      <p:cBhvr>
                                        <p:cTn id="7" dur="580">
                                          <p:stCondLst>
                                            <p:cond delay="0"/>
                                          </p:stCondLst>
                                        </p:cTn>
                                        <p:tgtEl>
                                          <p:spTgt spid="5125">
                                            <p:bg/>
                                          </p:spTgt>
                                        </p:tgtEl>
                                      </p:cBhvr>
                                    </p:animEffect>
                                    <p:anim calcmode="lin" valueType="num">
                                      <p:cBhvr>
                                        <p:cTn id="8" dur="1822" tmFilter="0,0; 0.14,0.36; 0.43,0.73; 0.71,0.91; 1.0,1.0">
                                          <p:stCondLst>
                                            <p:cond delay="0"/>
                                          </p:stCondLst>
                                        </p:cTn>
                                        <p:tgtEl>
                                          <p:spTgt spid="5125">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125">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125">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125">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125">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125">
                                            <p:bg/>
                                          </p:spTgt>
                                        </p:tgtEl>
                                      </p:cBhvr>
                                      <p:to x="100000" y="60000"/>
                                    </p:animScale>
                                    <p:animScale>
                                      <p:cBhvr>
                                        <p:cTn id="14" dur="166" decel="50000">
                                          <p:stCondLst>
                                            <p:cond delay="676"/>
                                          </p:stCondLst>
                                        </p:cTn>
                                        <p:tgtEl>
                                          <p:spTgt spid="5125">
                                            <p:bg/>
                                          </p:spTgt>
                                        </p:tgtEl>
                                      </p:cBhvr>
                                      <p:to x="100000" y="100000"/>
                                    </p:animScale>
                                    <p:animScale>
                                      <p:cBhvr>
                                        <p:cTn id="15" dur="26">
                                          <p:stCondLst>
                                            <p:cond delay="1312"/>
                                          </p:stCondLst>
                                        </p:cTn>
                                        <p:tgtEl>
                                          <p:spTgt spid="5125">
                                            <p:bg/>
                                          </p:spTgt>
                                        </p:tgtEl>
                                      </p:cBhvr>
                                      <p:to x="100000" y="80000"/>
                                    </p:animScale>
                                    <p:animScale>
                                      <p:cBhvr>
                                        <p:cTn id="16" dur="166" decel="50000">
                                          <p:stCondLst>
                                            <p:cond delay="1338"/>
                                          </p:stCondLst>
                                        </p:cTn>
                                        <p:tgtEl>
                                          <p:spTgt spid="5125">
                                            <p:bg/>
                                          </p:spTgt>
                                        </p:tgtEl>
                                      </p:cBhvr>
                                      <p:to x="100000" y="100000"/>
                                    </p:animScale>
                                    <p:animScale>
                                      <p:cBhvr>
                                        <p:cTn id="17" dur="26">
                                          <p:stCondLst>
                                            <p:cond delay="1642"/>
                                          </p:stCondLst>
                                        </p:cTn>
                                        <p:tgtEl>
                                          <p:spTgt spid="5125">
                                            <p:bg/>
                                          </p:spTgt>
                                        </p:tgtEl>
                                      </p:cBhvr>
                                      <p:to x="100000" y="90000"/>
                                    </p:animScale>
                                    <p:animScale>
                                      <p:cBhvr>
                                        <p:cTn id="18" dur="166" decel="50000">
                                          <p:stCondLst>
                                            <p:cond delay="1668"/>
                                          </p:stCondLst>
                                        </p:cTn>
                                        <p:tgtEl>
                                          <p:spTgt spid="5125">
                                            <p:bg/>
                                          </p:spTgt>
                                        </p:tgtEl>
                                      </p:cBhvr>
                                      <p:to x="100000" y="100000"/>
                                    </p:animScale>
                                    <p:animScale>
                                      <p:cBhvr>
                                        <p:cTn id="19" dur="26">
                                          <p:stCondLst>
                                            <p:cond delay="1808"/>
                                          </p:stCondLst>
                                        </p:cTn>
                                        <p:tgtEl>
                                          <p:spTgt spid="5125">
                                            <p:bg/>
                                          </p:spTgt>
                                        </p:tgtEl>
                                      </p:cBhvr>
                                      <p:to x="100000" y="95000"/>
                                    </p:animScale>
                                    <p:animScale>
                                      <p:cBhvr>
                                        <p:cTn id="20" dur="166" decel="50000">
                                          <p:stCondLst>
                                            <p:cond delay="1834"/>
                                          </p:stCondLst>
                                        </p:cTn>
                                        <p:tgtEl>
                                          <p:spTgt spid="5125">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5125">
                                            <p:txEl>
                                              <p:pRg st="0" end="0"/>
                                            </p:txEl>
                                          </p:spTgt>
                                        </p:tgtEl>
                                        <p:attrNameLst>
                                          <p:attrName>style.visibility</p:attrName>
                                        </p:attrNameLst>
                                      </p:cBhvr>
                                      <p:to>
                                        <p:strVal val="visible"/>
                                      </p:to>
                                    </p:set>
                                    <p:animEffect transition="in" filter="wipe(down)">
                                      <p:cBhvr>
                                        <p:cTn id="23" dur="580">
                                          <p:stCondLst>
                                            <p:cond delay="0"/>
                                          </p:stCondLst>
                                        </p:cTn>
                                        <p:tgtEl>
                                          <p:spTgt spid="5125">
                                            <p:txEl>
                                              <p:pRg st="0" end="0"/>
                                            </p:txEl>
                                          </p:spTgt>
                                        </p:tgtEl>
                                      </p:cBhvr>
                                    </p:animEffect>
                                    <p:anim calcmode="lin" valueType="num">
                                      <p:cBhvr>
                                        <p:cTn id="24" dur="1822" tmFilter="0,0; 0.14,0.36; 0.43,0.73; 0.71,0.91; 1.0,1.0">
                                          <p:stCondLst>
                                            <p:cond delay="0"/>
                                          </p:stCondLst>
                                        </p:cTn>
                                        <p:tgtEl>
                                          <p:spTgt spid="5125">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5125">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5125">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5125">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5125">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5125">
                                            <p:txEl>
                                              <p:pRg st="0" end="0"/>
                                            </p:txEl>
                                          </p:spTgt>
                                        </p:tgtEl>
                                      </p:cBhvr>
                                      <p:to x="100000" y="60000"/>
                                    </p:animScale>
                                    <p:animScale>
                                      <p:cBhvr>
                                        <p:cTn id="30" dur="166" decel="50000">
                                          <p:stCondLst>
                                            <p:cond delay="676"/>
                                          </p:stCondLst>
                                        </p:cTn>
                                        <p:tgtEl>
                                          <p:spTgt spid="5125">
                                            <p:txEl>
                                              <p:pRg st="0" end="0"/>
                                            </p:txEl>
                                          </p:spTgt>
                                        </p:tgtEl>
                                      </p:cBhvr>
                                      <p:to x="100000" y="100000"/>
                                    </p:animScale>
                                    <p:animScale>
                                      <p:cBhvr>
                                        <p:cTn id="31" dur="26">
                                          <p:stCondLst>
                                            <p:cond delay="1312"/>
                                          </p:stCondLst>
                                        </p:cTn>
                                        <p:tgtEl>
                                          <p:spTgt spid="5125">
                                            <p:txEl>
                                              <p:pRg st="0" end="0"/>
                                            </p:txEl>
                                          </p:spTgt>
                                        </p:tgtEl>
                                      </p:cBhvr>
                                      <p:to x="100000" y="80000"/>
                                    </p:animScale>
                                    <p:animScale>
                                      <p:cBhvr>
                                        <p:cTn id="32" dur="166" decel="50000">
                                          <p:stCondLst>
                                            <p:cond delay="1338"/>
                                          </p:stCondLst>
                                        </p:cTn>
                                        <p:tgtEl>
                                          <p:spTgt spid="5125">
                                            <p:txEl>
                                              <p:pRg st="0" end="0"/>
                                            </p:txEl>
                                          </p:spTgt>
                                        </p:tgtEl>
                                      </p:cBhvr>
                                      <p:to x="100000" y="100000"/>
                                    </p:animScale>
                                    <p:animScale>
                                      <p:cBhvr>
                                        <p:cTn id="33" dur="26">
                                          <p:stCondLst>
                                            <p:cond delay="1642"/>
                                          </p:stCondLst>
                                        </p:cTn>
                                        <p:tgtEl>
                                          <p:spTgt spid="5125">
                                            <p:txEl>
                                              <p:pRg st="0" end="0"/>
                                            </p:txEl>
                                          </p:spTgt>
                                        </p:tgtEl>
                                      </p:cBhvr>
                                      <p:to x="100000" y="90000"/>
                                    </p:animScale>
                                    <p:animScale>
                                      <p:cBhvr>
                                        <p:cTn id="34" dur="166" decel="50000">
                                          <p:stCondLst>
                                            <p:cond delay="1668"/>
                                          </p:stCondLst>
                                        </p:cTn>
                                        <p:tgtEl>
                                          <p:spTgt spid="5125">
                                            <p:txEl>
                                              <p:pRg st="0" end="0"/>
                                            </p:txEl>
                                          </p:spTgt>
                                        </p:tgtEl>
                                      </p:cBhvr>
                                      <p:to x="100000" y="100000"/>
                                    </p:animScale>
                                    <p:animScale>
                                      <p:cBhvr>
                                        <p:cTn id="35" dur="26">
                                          <p:stCondLst>
                                            <p:cond delay="1808"/>
                                          </p:stCondLst>
                                        </p:cTn>
                                        <p:tgtEl>
                                          <p:spTgt spid="5125">
                                            <p:txEl>
                                              <p:pRg st="0" end="0"/>
                                            </p:txEl>
                                          </p:spTgt>
                                        </p:tgtEl>
                                      </p:cBhvr>
                                      <p:to x="100000" y="95000"/>
                                    </p:animScale>
                                    <p:animScale>
                                      <p:cBhvr>
                                        <p:cTn id="36" dur="166" decel="50000">
                                          <p:stCondLst>
                                            <p:cond delay="1834"/>
                                          </p:stCondLst>
                                        </p:cTn>
                                        <p:tgtEl>
                                          <p:spTgt spid="5125">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5" grpId="0" build="allAtOnce" animBg="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en-US" dirty="0"/>
              <a:t>Characteristics</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6" name="Picture 5" descr="rev intro Col_ReadingColossian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159000" y="1320800"/>
            <a:ext cx="6985000" cy="5537200"/>
          </a:xfrm>
          <a:prstGeom prst="rect">
            <a:avLst/>
          </a:prstGeom>
        </p:spPr>
      </p:pic>
      <p:sp>
        <p:nvSpPr>
          <p:cNvPr id="3" name="TextBox 2"/>
          <p:cNvSpPr txBox="1"/>
          <p:nvPr/>
        </p:nvSpPr>
        <p:spPr>
          <a:xfrm>
            <a:off x="185860" y="1027556"/>
            <a:ext cx="8456701" cy="1815882"/>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914400" eaLnBrk="0" fontAlgn="base" hangingPunct="0">
              <a:spcBef>
                <a:spcPct val="0"/>
              </a:spcBef>
              <a:spcAft>
                <a:spcPct val="0"/>
              </a:spcAft>
            </a:pPr>
            <a:r>
              <a:rPr lang="en-US" dirty="0">
                <a:solidFill>
                  <a:srgbClr val="FFFFFF"/>
                </a:solidFill>
                <a:effectLst>
                  <a:glow rad="266700">
                    <a:srgbClr val="000000">
                      <a:alpha val="75000"/>
                    </a:srgbClr>
                  </a:glow>
                </a:effectLst>
                <a:ea typeface="ＭＳ Ｐゴシック" charset="0"/>
              </a:rPr>
              <a:t>F.	Chapters 2–3 record the only letters written by Christ that have been saved for us.  This book also is the only NT writing with separate letters for various churches.</a:t>
            </a:r>
          </a:p>
        </p:txBody>
      </p:sp>
    </p:spTree>
    <p:extLst>
      <p:ext uri="{BB962C8B-B14F-4D97-AF65-F5344CB8AC3E}">
        <p14:creationId xmlns:p14="http://schemas.microsoft.com/office/powerpoint/2010/main" val="1860549199"/>
      </p:ext>
    </p:extLst>
  </p:cSld>
  <p:clrMapOvr>
    <a:overrideClrMapping bg1="lt1" tx1="dk1" bg2="lt2" tx2="dk2" accent1="accent1" accent2="accent2" accent3="accent3" accent4="accent4" accent5="accent5" accent6="accent6" hlink="hlink" folHlink="folHlink"/>
  </p:clrMapOvr>
  <p:transition/>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en-US" dirty="0"/>
              <a:t>Characteristics</a:t>
            </a:r>
          </a:p>
        </p:txBody>
      </p:sp>
      <p:sp>
        <p:nvSpPr>
          <p:cNvPr id="3" name="TextBox 2"/>
          <p:cNvSpPr txBox="1"/>
          <p:nvPr/>
        </p:nvSpPr>
        <p:spPr>
          <a:xfrm>
            <a:off x="132522" y="1369391"/>
            <a:ext cx="3302000" cy="4401205"/>
          </a:xfrm>
          <a:prstGeom prst="rect">
            <a:avLst/>
          </a:prstGeom>
          <a:noFill/>
        </p:spPr>
        <p:txBody>
          <a:bodyPr wrap="square" rtlCol="0">
            <a:spAutoFit/>
          </a:bodyPr>
          <a:lstStyle/>
          <a:p>
            <a:pPr marL="541338" indent="-541338" defTabSz="914400" eaLnBrk="0" fontAlgn="base" hangingPunct="0">
              <a:spcBef>
                <a:spcPct val="0"/>
              </a:spcBef>
              <a:spcAft>
                <a:spcPct val="0"/>
              </a:spcAft>
            </a:pPr>
            <a:r>
              <a:rPr lang="en-US" sz="2800" b="1" dirty="0">
                <a:solidFill>
                  <a:srgbClr val="FFFFFF"/>
                </a:solidFill>
                <a:effectLst>
                  <a:glow rad="266700">
                    <a:srgbClr val="000000">
                      <a:alpha val="75000"/>
                    </a:srgbClr>
                  </a:glow>
                </a:effectLst>
                <a:latin typeface="Arial"/>
                <a:ea typeface="ＭＳ Ｐゴシック" charset="0"/>
                <a:cs typeface="Arial"/>
              </a:rPr>
              <a:t>G.	This prophecy completes our scriptural understanding about Jesus Christ with more about His glory than even the Gospels!</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8" name="Picture 7" descr="rev jesus transfiguratio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429000" y="1451388"/>
            <a:ext cx="5715000" cy="4584700"/>
          </a:xfrm>
          <a:prstGeom prst="rect">
            <a:avLst/>
          </a:prstGeom>
        </p:spPr>
      </p:pic>
    </p:spTree>
    <p:extLst>
      <p:ext uri="{BB962C8B-B14F-4D97-AF65-F5344CB8AC3E}">
        <p14:creationId xmlns:p14="http://schemas.microsoft.com/office/powerpoint/2010/main" val="3224050266"/>
      </p:ext>
    </p:extLst>
  </p:cSld>
  <p:clrMapOvr>
    <a:overrideClrMapping bg1="lt1" tx1="dk1" bg2="lt2" tx2="dk2" accent1="accent1" accent2="accent2" accent3="accent3" accent4="accent4" accent5="accent5" accent6="accent6" hlink="hlink" folHlink="folHlink"/>
  </p:clrMapOvr>
  <p:transition/>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5058" name="Rectangle 6"/>
          <p:cNvSpPr>
            <a:spLocks noChangeArrowheads="1"/>
          </p:cNvSpPr>
          <p:nvPr/>
        </p:nvSpPr>
        <p:spPr bwMode="auto">
          <a:xfrm>
            <a:off x="0" y="0"/>
            <a:ext cx="9144000" cy="6858000"/>
          </a:xfrm>
          <a:prstGeom prst="rect">
            <a:avLst/>
          </a:prstGeom>
          <a:solidFill>
            <a:srgbClr val="0047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85059" name="Rectangle 1032"/>
          <p:cNvSpPr>
            <a:spLocks noChangeArrowheads="1"/>
          </p:cNvSpPr>
          <p:nvPr/>
        </p:nvSpPr>
        <p:spPr bwMode="auto">
          <a:xfrm>
            <a:off x="395288" y="3698875"/>
            <a:ext cx="3168650" cy="466725"/>
          </a:xfrm>
          <a:prstGeom prst="rect">
            <a:avLst/>
          </a:prstGeom>
          <a:solidFill>
            <a:srgbClr val="0033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327685" name="Rectangle 1029"/>
          <p:cNvSpPr>
            <a:spLocks noGrp="1" noChangeArrowheads="1"/>
          </p:cNvSpPr>
          <p:nvPr>
            <p:ph type="title"/>
          </p:nvPr>
        </p:nvSpPr>
        <p:spPr>
          <a:xfrm>
            <a:off x="750888" y="44450"/>
            <a:ext cx="7642225" cy="771525"/>
          </a:xfrm>
        </p:spPr>
        <p:txBody>
          <a:bodyPr wrap="none" lIns="90000" tIns="46800" rIns="90000" bIns="46800">
            <a:spAutoFit/>
          </a:bodyPr>
          <a:lstStyle/>
          <a:p>
            <a:pPr>
              <a:defRPr/>
            </a:pPr>
            <a:r>
              <a:rPr lang="en-US" b="1" kern="1200" dirty="0">
                <a:effectLst>
                  <a:outerShdw blurRad="38100" dist="38100" dir="2700000" algn="tl">
                    <a:srgbClr val="000000"/>
                  </a:outerShdw>
                </a:effectLst>
                <a:latin typeface="Arial" charset="0"/>
                <a:ea typeface="ＭＳ Ｐゴシック" charset="0"/>
                <a:cs typeface="Arial" charset="0"/>
              </a:rPr>
              <a:t>Focus: The Return of Christ</a:t>
            </a:r>
          </a:p>
        </p:txBody>
      </p:sp>
      <p:pic>
        <p:nvPicPr>
          <p:cNvPr id="685070" name="Picture 1028" descr="Pict1031"/>
          <p:cNvPicPr>
            <a:picLocks noChangeAspect="1" noChangeArrowheads="1"/>
          </p:cNvPicPr>
          <p:nvPr/>
        </p:nvPicPr>
        <p:blipFill rotWithShape="1">
          <a:blip r:embed="rId4">
            <a:extLst>
              <a:ext uri="{28A0092B-C50C-407E-A947-70E740481C1C}">
                <a14:useLocalDpi xmlns:a14="http://schemas.microsoft.com/office/drawing/2010/main"/>
              </a:ext>
            </a:extLst>
          </a:blip>
          <a:srcRect r="40349"/>
          <a:stretch/>
        </p:blipFill>
        <p:spPr bwMode="auto">
          <a:xfrm>
            <a:off x="282576" y="1196975"/>
            <a:ext cx="5092718" cy="5530850"/>
          </a:xfrm>
          <a:prstGeom prst="rect">
            <a:avLst/>
          </a:prstGeom>
          <a:noFill/>
          <a:ln w="57150">
            <a:solidFill>
              <a:srgbClr val="003300"/>
            </a:solidFill>
            <a:miter lim="800000"/>
            <a:headEnd/>
            <a:tailEnd/>
          </a:ln>
          <a:extLst>
            <a:ext uri="{909E8E84-426E-40dd-AFC4-6F175D3DCCD1}">
              <a14:hiddenFill xmlns:a14="http://schemas.microsoft.com/office/drawing/2010/main" xmlns="">
                <a:solidFill>
                  <a:srgbClr val="FFFFFF"/>
                </a:solidFill>
              </a14:hiddenFill>
            </a:ext>
          </a:extLst>
        </p:spPr>
      </p:pic>
      <p:sp>
        <p:nvSpPr>
          <p:cNvPr id="685071" name="Oval 2"/>
          <p:cNvSpPr>
            <a:spLocks noChangeArrowheads="1"/>
          </p:cNvSpPr>
          <p:nvPr/>
        </p:nvSpPr>
        <p:spPr bwMode="auto">
          <a:xfrm>
            <a:off x="539552" y="1268760"/>
            <a:ext cx="2232248" cy="864096"/>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85064" name="TextBox 3"/>
          <p:cNvSpPr txBox="1">
            <a:spLocks noChangeArrowheads="1"/>
          </p:cNvSpPr>
          <p:nvPr/>
        </p:nvSpPr>
        <p:spPr bwMode="auto">
          <a:xfrm>
            <a:off x="395288" y="6165850"/>
            <a:ext cx="2994025" cy="4603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000000"/>
                </a:solidFill>
                <a:latin typeface="Arial" charset="0"/>
                <a:cs typeface="Arial" charset="0"/>
              </a:rPr>
              <a:t>OLD TESTAMENT</a:t>
            </a:r>
          </a:p>
        </p:txBody>
      </p:sp>
      <p:sp>
        <p:nvSpPr>
          <p:cNvPr id="685067" name="TextBox 1"/>
          <p:cNvSpPr txBox="1">
            <a:spLocks noChangeArrowheads="1"/>
          </p:cNvSpPr>
          <p:nvPr/>
        </p:nvSpPr>
        <p:spPr bwMode="auto">
          <a:xfrm>
            <a:off x="900113" y="1341438"/>
            <a:ext cx="1727200"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HE IS COMING !</a:t>
            </a:r>
          </a:p>
        </p:txBody>
      </p:sp>
      <p:sp>
        <p:nvSpPr>
          <p:cNvPr id="17" name="Text Box 1034"/>
          <p:cNvSpPr txBox="1">
            <a:spLocks noChangeArrowheads="1"/>
          </p:cNvSpPr>
          <p:nvPr/>
        </p:nvSpPr>
        <p:spPr bwMode="auto">
          <a:xfrm>
            <a:off x="0" y="692150"/>
            <a:ext cx="9144000" cy="341313"/>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sz="1600" b="1" dirty="0">
                <a:solidFill>
                  <a:srgbClr val="FFFFFF"/>
                </a:solidFill>
                <a:effectLst>
                  <a:outerShdw blurRad="38100" dist="38100" dir="2700000" algn="tl">
                    <a:srgbClr val="000000"/>
                  </a:outerShdw>
                </a:effectLst>
                <a:latin typeface="Arial" charset="0"/>
                <a:cs typeface="Arial" charset="0"/>
              </a:rPr>
              <a:t>Terry Hall, </a:t>
            </a:r>
            <a:r>
              <a:rPr lang="en-US" sz="1600" b="1" i="1" dirty="0">
                <a:solidFill>
                  <a:srgbClr val="FFFFFF"/>
                </a:solidFill>
                <a:effectLst>
                  <a:outerShdw blurRad="38100" dist="38100" dir="2700000" algn="tl">
                    <a:srgbClr val="000000"/>
                  </a:outerShdw>
                </a:effectLst>
                <a:latin typeface="Arial" charset="0"/>
                <a:cs typeface="Arial" charset="0"/>
              </a:rPr>
              <a:t>Bible Panorama</a:t>
            </a:r>
            <a:r>
              <a:rPr lang="en-US" sz="1600" b="1" dirty="0">
                <a:solidFill>
                  <a:srgbClr val="FFFFFF"/>
                </a:solidFill>
                <a:effectLst>
                  <a:outerShdw blurRad="38100" dist="38100" dir="2700000" algn="tl">
                    <a:srgbClr val="000000"/>
                  </a:outerShdw>
                </a:effectLst>
                <a:latin typeface="Arial" charset="0"/>
                <a:cs typeface="Arial" charset="0"/>
              </a:rPr>
              <a:t>, 140</a:t>
            </a:r>
            <a:endParaRPr lang="en-US" sz="1600" b="1" i="1" dirty="0">
              <a:solidFill>
                <a:srgbClr val="FFFFFF"/>
              </a:solidFill>
              <a:effectLst>
                <a:outerShdw blurRad="38100" dist="38100" dir="2700000" algn="tl">
                  <a:srgbClr val="000000"/>
                </a:outerShdw>
              </a:effectLst>
              <a:latin typeface="Arial" charset="0"/>
              <a:cs typeface="Arial" charset="0"/>
            </a:endParaRPr>
          </a:p>
        </p:txBody>
      </p:sp>
      <p:sp>
        <p:nvSpPr>
          <p:cNvPr id="146439" name="Text Box 1034"/>
          <p:cNvSpPr txBox="1">
            <a:spLocks noChangeArrowheads="1"/>
          </p:cNvSpPr>
          <p:nvPr/>
        </p:nvSpPr>
        <p:spPr bwMode="auto">
          <a:xfrm>
            <a:off x="8430447" y="7938"/>
            <a:ext cx="695270" cy="1202510"/>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Arial" charset="0"/>
                <a:cs typeface="Arial" charset="0"/>
              </a:rPr>
              <a:t>419</a:t>
            </a:r>
            <a:br>
              <a:rPr lang="en-US" b="1" dirty="0">
                <a:solidFill>
                  <a:srgbClr val="FFFFFF"/>
                </a:solidFill>
                <a:effectLst>
                  <a:outerShdw blurRad="38100" dist="38100" dir="2700000" algn="tl">
                    <a:srgbClr val="000000"/>
                  </a:outerShdw>
                </a:effectLst>
                <a:latin typeface="Arial" charset="0"/>
                <a:cs typeface="Arial" charset="0"/>
              </a:rPr>
            </a:br>
            <a:r>
              <a:rPr lang="en-US" b="1" dirty="0">
                <a:solidFill>
                  <a:srgbClr val="FFFFFF"/>
                </a:solidFill>
                <a:effectLst>
                  <a:outerShdw blurRad="38100" dist="38100" dir="2700000" algn="tl">
                    <a:srgbClr val="000000"/>
                  </a:outerShdw>
                </a:effectLst>
                <a:latin typeface="Arial" charset="0"/>
                <a:cs typeface="Arial" charset="0"/>
              </a:rPr>
              <a:t>322</a:t>
            </a:r>
            <a:br>
              <a:rPr lang="en-US" b="1" dirty="0">
                <a:solidFill>
                  <a:srgbClr val="FFFFFF"/>
                </a:solidFill>
                <a:effectLst>
                  <a:outerShdw blurRad="38100" dist="38100" dir="2700000" algn="tl">
                    <a:srgbClr val="000000"/>
                  </a:outerShdw>
                </a:effectLst>
                <a:latin typeface="Arial" charset="0"/>
                <a:cs typeface="Arial" charset="0"/>
              </a:rPr>
            </a:br>
            <a:r>
              <a:rPr lang="en-US" b="1" dirty="0">
                <a:solidFill>
                  <a:srgbClr val="FFFFFF"/>
                </a:solidFill>
                <a:effectLst>
                  <a:outerShdw blurRad="38100" dist="38100" dir="2700000" algn="tl">
                    <a:srgbClr val="000000"/>
                  </a:outerShdw>
                </a:effectLst>
                <a:latin typeface="Arial" charset="0"/>
                <a:cs typeface="Arial" charset="0"/>
              </a:rPr>
              <a:t>G</a:t>
            </a:r>
          </a:p>
        </p:txBody>
      </p:sp>
      <p:grpSp>
        <p:nvGrpSpPr>
          <p:cNvPr id="4" name="Group 3">
            <a:extLst>
              <a:ext uri="{FF2B5EF4-FFF2-40B4-BE49-F238E27FC236}">
                <a16:creationId xmlns:a16="http://schemas.microsoft.com/office/drawing/2014/main" id="{6CE8A0DE-4909-9846-9DA5-BE8BFF24185D}"/>
              </a:ext>
            </a:extLst>
          </p:cNvPr>
          <p:cNvGrpSpPr/>
          <p:nvPr/>
        </p:nvGrpSpPr>
        <p:grpSpPr>
          <a:xfrm>
            <a:off x="5324824" y="1210448"/>
            <a:ext cx="3462111" cy="5530850"/>
            <a:chOff x="5357875" y="1218386"/>
            <a:chExt cx="3462111" cy="5530850"/>
          </a:xfrm>
        </p:grpSpPr>
        <p:grpSp>
          <p:nvGrpSpPr>
            <p:cNvPr id="2" name="Group 1">
              <a:extLst>
                <a:ext uri="{FF2B5EF4-FFF2-40B4-BE49-F238E27FC236}">
                  <a16:creationId xmlns:a16="http://schemas.microsoft.com/office/drawing/2014/main" id="{2956039D-0CBD-2946-9B2E-C90A68C55846}"/>
                </a:ext>
              </a:extLst>
            </p:cNvPr>
            <p:cNvGrpSpPr/>
            <p:nvPr/>
          </p:nvGrpSpPr>
          <p:grpSpPr>
            <a:xfrm>
              <a:off x="5357875" y="1218386"/>
              <a:ext cx="3462111" cy="5530850"/>
              <a:chOff x="5340463" y="1218386"/>
              <a:chExt cx="3462111" cy="5530850"/>
            </a:xfrm>
          </p:grpSpPr>
          <p:pic>
            <p:nvPicPr>
              <p:cNvPr id="19" name="Picture 1028" descr="Pict1031">
                <a:extLst>
                  <a:ext uri="{FF2B5EF4-FFF2-40B4-BE49-F238E27FC236}">
                    <a16:creationId xmlns:a16="http://schemas.microsoft.com/office/drawing/2014/main" id="{A79CB9DD-3D8F-534A-913F-476692706007}"/>
                  </a:ext>
                </a:extLst>
              </p:cNvPr>
              <p:cNvPicPr>
                <a:picLocks noChangeAspect="1" noChangeArrowheads="1"/>
              </p:cNvPicPr>
              <p:nvPr/>
            </p:nvPicPr>
            <p:blipFill rotWithShape="1">
              <a:blip r:embed="rId4">
                <a:extLst>
                  <a:ext uri="{28A0092B-C50C-407E-A947-70E740481C1C}">
                    <a14:useLocalDpi xmlns:a14="http://schemas.microsoft.com/office/drawing/2010/main"/>
                  </a:ext>
                </a:extLst>
              </a:blip>
              <a:srcRect l="59448"/>
              <a:stretch/>
            </p:blipFill>
            <p:spPr bwMode="auto">
              <a:xfrm>
                <a:off x="5340463" y="1218386"/>
                <a:ext cx="3462111" cy="5530850"/>
              </a:xfrm>
              <a:prstGeom prst="rect">
                <a:avLst/>
              </a:prstGeom>
              <a:noFill/>
              <a:ln w="57150">
                <a:solidFill>
                  <a:srgbClr val="003300"/>
                </a:solidFill>
                <a:miter lim="800000"/>
                <a:headEnd/>
                <a:tailEnd/>
              </a:ln>
              <a:extLst>
                <a:ext uri="{909E8E84-426E-40dd-AFC4-6F175D3DCCD1}">
                  <a14:hiddenFill xmlns:a14="http://schemas.microsoft.com/office/drawing/2010/main" xmlns="">
                    <a:solidFill>
                      <a:srgbClr val="FFFFFF"/>
                    </a:solidFill>
                  </a14:hiddenFill>
                </a:ext>
              </a:extLst>
            </p:spPr>
          </p:pic>
          <p:sp>
            <p:nvSpPr>
              <p:cNvPr id="685065" name="TextBox 12"/>
              <p:cNvSpPr txBox="1">
                <a:spLocks noChangeArrowheads="1"/>
              </p:cNvSpPr>
              <p:nvPr/>
            </p:nvSpPr>
            <p:spPr bwMode="auto">
              <a:xfrm>
                <a:off x="5467350" y="6165850"/>
                <a:ext cx="3208338" cy="4603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000000"/>
                    </a:solidFill>
                    <a:latin typeface="Arial" charset="0"/>
                    <a:cs typeface="Arial" charset="0"/>
                  </a:rPr>
                  <a:t>NEW TESTAMENT</a:t>
                </a:r>
              </a:p>
            </p:txBody>
          </p:sp>
        </p:grpSp>
        <p:sp>
          <p:nvSpPr>
            <p:cNvPr id="24" name="Oval 10">
              <a:extLst>
                <a:ext uri="{FF2B5EF4-FFF2-40B4-BE49-F238E27FC236}">
                  <a16:creationId xmlns:a16="http://schemas.microsoft.com/office/drawing/2014/main" id="{CC8461FB-BF74-6748-8CB6-748FE45EA567}"/>
                </a:ext>
              </a:extLst>
            </p:cNvPr>
            <p:cNvSpPr>
              <a:spLocks noChangeArrowheads="1"/>
            </p:cNvSpPr>
            <p:nvPr/>
          </p:nvSpPr>
          <p:spPr bwMode="auto">
            <a:xfrm>
              <a:off x="6498434" y="3919284"/>
              <a:ext cx="1800200" cy="1512168"/>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5" name="Oval 10">
              <a:extLst>
                <a:ext uri="{FF2B5EF4-FFF2-40B4-BE49-F238E27FC236}">
                  <a16:creationId xmlns:a16="http://schemas.microsoft.com/office/drawing/2014/main" id="{F35C08D4-4727-F24A-8BDD-6D381BFA2BEC}"/>
                </a:ext>
              </a:extLst>
            </p:cNvPr>
            <p:cNvSpPr>
              <a:spLocks noChangeArrowheads="1"/>
            </p:cNvSpPr>
            <p:nvPr/>
          </p:nvSpPr>
          <p:spPr bwMode="auto">
            <a:xfrm>
              <a:off x="6516215" y="3692861"/>
              <a:ext cx="1704041" cy="1512168"/>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5066" name="TextBox 14"/>
            <p:cNvSpPr txBox="1">
              <a:spLocks noChangeArrowheads="1"/>
            </p:cNvSpPr>
            <p:nvPr/>
          </p:nvSpPr>
          <p:spPr bwMode="auto">
            <a:xfrm>
              <a:off x="6622607" y="3892972"/>
              <a:ext cx="1728787" cy="120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HE IS COMING AGAIN !</a:t>
              </a:r>
            </a:p>
          </p:txBody>
        </p:sp>
      </p:grpSp>
    </p:spTree>
    <p:extLst>
      <p:ext uri="{BB962C8B-B14F-4D97-AF65-F5344CB8AC3E}">
        <p14:creationId xmlns:p14="http://schemas.microsoft.com/office/powerpoint/2010/main" val="360045247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 name="Picture 8" descr="REv 4 throne of God inspired-word dot com.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53154" y="0"/>
            <a:ext cx="5890846"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en-US" dirty="0">
                <a:effectLst>
                  <a:glow rad="241300">
                    <a:schemeClr val="tx1"/>
                  </a:glow>
                </a:effectLst>
              </a:rPr>
              <a:t>Characteristics</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 y="771234"/>
            <a:ext cx="3414071" cy="6124754"/>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914400" eaLnBrk="0" fontAlgn="base" hangingPunct="0">
              <a:spcBef>
                <a:spcPct val="0"/>
              </a:spcBef>
              <a:spcAft>
                <a:spcPct val="0"/>
              </a:spcAft>
            </a:pPr>
            <a:r>
              <a:rPr lang="en-US" dirty="0">
                <a:solidFill>
                  <a:srgbClr val="FFFFFF"/>
                </a:solidFill>
                <a:effectLst/>
                <a:ea typeface="ＭＳ Ｐゴシック" charset="0"/>
              </a:rPr>
              <a:t>J.	Revelation has more </a:t>
            </a:r>
            <a:r>
              <a:rPr lang="en-US" dirty="0">
                <a:solidFill>
                  <a:srgbClr val="FFFF00"/>
                </a:solidFill>
                <a:effectLst/>
                <a:ea typeface="ＭＳ Ｐゴシック" charset="0"/>
              </a:rPr>
              <a:t>songs </a:t>
            </a:r>
            <a:r>
              <a:rPr lang="en-US" dirty="0">
                <a:solidFill>
                  <a:srgbClr val="FFFFFF"/>
                </a:solidFill>
                <a:effectLst/>
                <a:ea typeface="ＭＳ Ｐゴシック" charset="0"/>
              </a:rPr>
              <a:t>in its pages than any NT book.  Angels break into worship </a:t>
            </a:r>
            <a:br>
              <a:rPr lang="en-US" dirty="0">
                <a:solidFill>
                  <a:srgbClr val="FFFFFF"/>
                </a:solidFill>
                <a:effectLst/>
                <a:ea typeface="ＭＳ Ｐゴシック" charset="0"/>
              </a:rPr>
            </a:br>
            <a:r>
              <a:rPr lang="en-US" dirty="0">
                <a:solidFill>
                  <a:srgbClr val="FFFFFF"/>
                </a:solidFill>
                <a:effectLst/>
                <a:ea typeface="ＭＳ Ｐゴシック" charset="0"/>
              </a:rPr>
              <a:t>14 times making the book a model for worship.  It especially parallels Ezekiel in its worship.</a:t>
            </a:r>
            <a:endParaRPr lang="en-US" dirty="0">
              <a:solidFill>
                <a:srgbClr val="FFFFFF"/>
              </a:solidFill>
              <a:effectLst>
                <a:glow rad="266700">
                  <a:srgbClr val="000000">
                    <a:alpha val="75000"/>
                  </a:srgbClr>
                </a:glow>
              </a:effectLst>
              <a:ea typeface="ＭＳ Ｐゴシック" charset="0"/>
            </a:endParaRPr>
          </a:p>
        </p:txBody>
      </p:sp>
    </p:spTree>
    <p:extLst>
      <p:ext uri="{BB962C8B-B14F-4D97-AF65-F5344CB8AC3E}">
        <p14:creationId xmlns:p14="http://schemas.microsoft.com/office/powerpoint/2010/main" val="379629629"/>
      </p:ext>
    </p:extLst>
  </p:cSld>
  <p:clrMapOvr>
    <a:overrideClrMapping bg1="lt1" tx1="dk1" bg2="lt2" tx2="dk2" accent1="accent1" accent2="accent2" accent3="accent3" accent4="accent4" accent5="accent5" accent6="accent6" hlink="hlink" folHlink="folHlink"/>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en-US" dirty="0">
                <a:effectLst>
                  <a:glow rad="241300">
                    <a:schemeClr val="tx1"/>
                  </a:glow>
                </a:effectLst>
              </a:rPr>
              <a:t>Characteristics</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85860" y="1027556"/>
            <a:ext cx="8902925" cy="954107"/>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defTabSz="914400" eaLnBrk="0" fontAlgn="base" hangingPunct="0">
              <a:spcBef>
                <a:spcPct val="0"/>
              </a:spcBef>
              <a:spcAft>
                <a:spcPct val="0"/>
              </a:spcAft>
            </a:pPr>
            <a:r>
              <a:rPr lang="en-US" dirty="0">
                <a:solidFill>
                  <a:srgbClr val="FFFFFF"/>
                </a:solidFill>
                <a:effectLst>
                  <a:glow rad="241300">
                    <a:srgbClr val="000000">
                      <a:alpha val="75000"/>
                    </a:srgbClr>
                  </a:glow>
                </a:effectLst>
                <a:ea typeface="ＭＳ Ｐゴシック" charset="0"/>
              </a:rPr>
              <a:t>This is the only book in the Bible that promises a special </a:t>
            </a:r>
            <a:r>
              <a:rPr lang="en-US" dirty="0">
                <a:solidFill>
                  <a:srgbClr val="FFFF00"/>
                </a:solidFill>
                <a:effectLst>
                  <a:glow rad="241300">
                    <a:srgbClr val="000000">
                      <a:alpha val="75000"/>
                    </a:srgbClr>
                  </a:glow>
                </a:effectLst>
                <a:ea typeface="ＭＳ Ｐゴシック" charset="0"/>
              </a:rPr>
              <a:t>blessing for reading</a:t>
            </a:r>
            <a:r>
              <a:rPr lang="en-US" dirty="0">
                <a:solidFill>
                  <a:srgbClr val="FFFFFF"/>
                </a:solidFill>
                <a:effectLst>
                  <a:glow rad="241300">
                    <a:srgbClr val="000000">
                      <a:alpha val="75000"/>
                    </a:srgbClr>
                  </a:glow>
                </a:effectLst>
                <a:ea typeface="ＭＳ Ｐゴシック" charset="0"/>
              </a:rPr>
              <a:t> it (1:3).</a:t>
            </a:r>
          </a:p>
        </p:txBody>
      </p:sp>
      <p:sp>
        <p:nvSpPr>
          <p:cNvPr id="6" name="TextBox 5"/>
          <p:cNvSpPr txBox="1"/>
          <p:nvPr/>
        </p:nvSpPr>
        <p:spPr>
          <a:xfrm>
            <a:off x="1070306" y="2601970"/>
            <a:ext cx="7947123" cy="1815882"/>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0" indent="0" defTabSz="914400" eaLnBrk="0" fontAlgn="base" hangingPunct="0">
              <a:spcBef>
                <a:spcPct val="0"/>
              </a:spcBef>
              <a:spcAft>
                <a:spcPct val="0"/>
              </a:spcAft>
            </a:pPr>
            <a:r>
              <a:rPr lang="en-US" dirty="0">
                <a:solidFill>
                  <a:srgbClr val="FFFFFF"/>
                </a:solidFill>
                <a:effectLst>
                  <a:glow rad="241300">
                    <a:srgbClr val="000000">
                      <a:alpha val="75000"/>
                    </a:srgbClr>
                  </a:glow>
                </a:effectLst>
                <a:ea typeface="ＭＳ Ｐゴシック" charset="0"/>
              </a:rPr>
              <a:t>"God blesses the one who reads the words of this prophecy to the church, and he blesses all who listen to its message and obey what it says, for the time is near" (1:3 </a:t>
            </a:r>
            <a:r>
              <a:rPr lang="en-US" sz="2400" dirty="0">
                <a:solidFill>
                  <a:srgbClr val="FFFFFF"/>
                </a:solidFill>
                <a:effectLst>
                  <a:glow rad="241300">
                    <a:srgbClr val="000000">
                      <a:alpha val="75000"/>
                    </a:srgbClr>
                  </a:glow>
                </a:effectLst>
                <a:ea typeface="ＭＳ Ｐゴシック" charset="0"/>
              </a:rPr>
              <a:t>NLT</a:t>
            </a:r>
            <a:r>
              <a:rPr lang="en-US" dirty="0">
                <a:solidFill>
                  <a:srgbClr val="FFFFFF"/>
                </a:solidFill>
                <a:effectLst>
                  <a:glow rad="241300">
                    <a:srgbClr val="000000">
                      <a:alpha val="75000"/>
                    </a:srgbClr>
                  </a:glow>
                </a:effectLst>
                <a:ea typeface="ＭＳ Ｐゴシック" charset="0"/>
              </a:rPr>
              <a:t>)</a:t>
            </a:r>
          </a:p>
        </p:txBody>
      </p:sp>
    </p:spTree>
    <p:extLst>
      <p:ext uri="{BB962C8B-B14F-4D97-AF65-F5344CB8AC3E}">
        <p14:creationId xmlns:p14="http://schemas.microsoft.com/office/powerpoint/2010/main" val="2370878681"/>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0 jesus-thomas_caravaggio.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609"/>
            <a:ext cx="9144000" cy="6688183"/>
          </a:xfrm>
          <a:prstGeom prst="rect">
            <a:avLst/>
          </a:prstGeom>
        </p:spPr>
      </p:pic>
      <p:sp>
        <p:nvSpPr>
          <p:cNvPr id="2" name="Title 1"/>
          <p:cNvSpPr>
            <a:spLocks noGrp="1"/>
          </p:cNvSpPr>
          <p:nvPr>
            <p:ph type="title"/>
          </p:nvPr>
        </p:nvSpPr>
        <p:spPr>
          <a:xfrm>
            <a:off x="37728" y="44624"/>
            <a:ext cx="9070776" cy="915728"/>
          </a:xfrm>
        </p:spPr>
        <p:txBody>
          <a:bodyPr/>
          <a:lstStyle/>
          <a:p>
            <a:r>
              <a:rPr lang="en-US" dirty="0">
                <a:effectLst>
                  <a:glow rad="241300">
                    <a:schemeClr val="tx1"/>
                  </a:glow>
                </a:effectLst>
              </a:rPr>
              <a:t>Characteristics</a:t>
            </a:r>
          </a:p>
        </p:txBody>
      </p:sp>
      <p:sp>
        <p:nvSpPr>
          <p:cNvPr id="3" name="TextBox 2"/>
          <p:cNvSpPr txBox="1"/>
          <p:nvPr/>
        </p:nvSpPr>
        <p:spPr>
          <a:xfrm>
            <a:off x="302955" y="4674282"/>
            <a:ext cx="8456701" cy="1384995"/>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914400" eaLnBrk="0" fontAlgn="base" hangingPunct="0">
              <a:spcBef>
                <a:spcPct val="0"/>
              </a:spcBef>
              <a:spcAft>
                <a:spcPct val="0"/>
              </a:spcAft>
            </a:pPr>
            <a:r>
              <a:rPr lang="en-US" dirty="0">
                <a:solidFill>
                  <a:srgbClr val="FFFFFF"/>
                </a:solidFill>
                <a:effectLst>
                  <a:glow rad="241300">
                    <a:srgbClr val="000000">
                      <a:alpha val="75000"/>
                    </a:srgbClr>
                  </a:glow>
                </a:effectLst>
                <a:ea typeface="ＭＳ Ｐゴシック" charset="0"/>
              </a:rPr>
              <a:t>L.	</a:t>
            </a:r>
            <a:r>
              <a:rPr lang="en-US" dirty="0">
                <a:solidFill>
                  <a:srgbClr val="FFFFFF"/>
                </a:solidFill>
                <a:effectLst>
                  <a:glow rad="241300">
                    <a:srgbClr val="000000"/>
                  </a:glow>
                </a:effectLst>
                <a:ea typeface="ＭＳ Ｐゴシック" charset="0"/>
              </a:rPr>
              <a:t>This is the only book written by </a:t>
            </a:r>
            <a:r>
              <a:rPr lang="en-US" dirty="0">
                <a:solidFill>
                  <a:srgbClr val="FFFF00"/>
                </a:solidFill>
                <a:effectLst>
                  <a:glow rad="241300">
                    <a:srgbClr val="000000"/>
                  </a:glow>
                </a:effectLst>
                <a:ea typeface="ＭＳ Ｐゴシック" charset="0"/>
              </a:rPr>
              <a:t>John</a:t>
            </a:r>
            <a:r>
              <a:rPr lang="en-US" dirty="0">
                <a:solidFill>
                  <a:srgbClr val="FFFFFF"/>
                </a:solidFill>
                <a:effectLst>
                  <a:glow rad="241300">
                    <a:srgbClr val="000000"/>
                  </a:glow>
                </a:effectLst>
                <a:ea typeface="ＭＳ Ｐゴシック" charset="0"/>
              </a:rPr>
              <a:t> that bears his name in the text itself (1:1, 4, 9).  Titles to NT books were added later.</a:t>
            </a:r>
          </a:p>
        </p:txBody>
      </p:sp>
      <p:sp>
        <p:nvSpPr>
          <p:cNvPr id="6"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324</a:t>
            </a:r>
            <a:br>
              <a:rPr lang="en-US" b="1" dirty="0">
                <a:solidFill>
                  <a:srgbClr val="FFFFFF"/>
                </a:solidFill>
                <a:effectLst>
                  <a:outerShdw blurRad="38100" dist="38100" dir="2700000" algn="tl">
                    <a:srgbClr val="4E5B6F"/>
                  </a:outerShdw>
                </a:effectLst>
                <a:latin typeface="Arial" charset="0"/>
                <a:cs typeface="Arial" charset="0"/>
              </a:rPr>
            </a:br>
            <a:r>
              <a:rPr lang="en-US" b="1" dirty="0">
                <a:solidFill>
                  <a:srgbClr val="FFFFFF"/>
                </a:solidFill>
                <a:effectLst>
                  <a:outerShdw blurRad="38100" dist="38100" dir="2700000" algn="tl">
                    <a:srgbClr val="4E5B6F"/>
                  </a:outerShdw>
                </a:effectLst>
                <a:latin typeface="Arial" charset="0"/>
                <a:cs typeface="Arial" charset="0"/>
              </a:rPr>
              <a:t>L</a:t>
            </a:r>
          </a:p>
        </p:txBody>
      </p:sp>
    </p:spTree>
    <p:extLst>
      <p:ext uri="{BB962C8B-B14F-4D97-AF65-F5344CB8AC3E}">
        <p14:creationId xmlns:p14="http://schemas.microsoft.com/office/powerpoint/2010/main" val="2774023950"/>
      </p:ext>
    </p:extLst>
  </p:cSld>
  <p:clrMapOvr>
    <a:overrideClrMapping bg1="lt1" tx1="dk1" bg2="lt2" tx2="dk2" accent1="accent1" accent2="accent2" accent3="accent3" accent4="accent4" accent5="accent5" accent6="accent6" hlink="hlink" folHlink="folHlink"/>
  </p:clrMapOvr>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192515" name="Rectangle 3"/>
          <p:cNvSpPr>
            <a:spLocks noGrp="1" noChangeArrowheads="1"/>
          </p:cNvSpPr>
          <p:nvPr>
            <p:ph type="title"/>
          </p:nvPr>
        </p:nvSpPr>
        <p:spPr>
          <a:xfrm>
            <a:off x="-1" y="325578"/>
            <a:ext cx="8466668"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eaLnBrk="1" hangingPunct="1"/>
            <a:r>
              <a:rPr lang="en-US" b="1" dirty="0">
                <a:solidFill>
                  <a:srgbClr val="FFFFFF"/>
                </a:solidFill>
                <a:effectLst>
                  <a:glow rad="266700">
                    <a:srgbClr val="000000">
                      <a:alpha val="75000"/>
                    </a:srgbClr>
                  </a:glow>
                </a:effectLst>
                <a:latin typeface="Arial" charset="0"/>
                <a:ea typeface="ＭＳ Ｐゴシック"/>
                <a:cs typeface="ＭＳ Ｐゴシック" charset="0"/>
              </a:rPr>
              <a:t>What books did John write?</a:t>
            </a:r>
          </a:p>
        </p:txBody>
      </p:sp>
      <p:sp>
        <p:nvSpPr>
          <p:cNvPr id="7" name="Rectangle 3"/>
          <p:cNvSpPr txBox="1">
            <a:spLocks noChangeArrowheads="1"/>
          </p:cNvSpPr>
          <p:nvPr/>
        </p:nvSpPr>
        <p:spPr bwMode="auto">
          <a:xfrm>
            <a:off x="4946042" y="5630335"/>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defTabSz="914400" eaLnBrk="1" hangingPunct="1"/>
            <a:r>
              <a:rPr lang="en-US" sz="2000" b="1" dirty="0">
                <a:solidFill>
                  <a:srgbClr val="FFFFFF"/>
                </a:solidFill>
                <a:effectLst>
                  <a:glow rad="266700">
                    <a:srgbClr val="000000">
                      <a:alpha val="75000"/>
                    </a:srgbClr>
                  </a:glow>
                </a:effectLst>
                <a:latin typeface="Arial" charset="0"/>
                <a:ea typeface="ＭＳ Ｐゴシック"/>
                <a:cs typeface="ＭＳ Ｐゴシック" charset="0"/>
              </a:rPr>
              <a:t>Warren Wiersbe, </a:t>
            </a:r>
            <a:br>
              <a:rPr lang="en-US" sz="2000" b="1" dirty="0">
                <a:solidFill>
                  <a:srgbClr val="FFFFFF"/>
                </a:solidFill>
                <a:effectLst>
                  <a:glow rad="266700">
                    <a:srgbClr val="000000">
                      <a:alpha val="75000"/>
                    </a:srgbClr>
                  </a:glow>
                </a:effectLst>
                <a:latin typeface="Arial" charset="0"/>
                <a:ea typeface="ＭＳ Ｐゴシック"/>
                <a:cs typeface="ＭＳ Ｐゴシック" charset="0"/>
              </a:rPr>
            </a:br>
            <a:r>
              <a:rPr lang="en-US" sz="2000" b="1" i="1" dirty="0">
                <a:solidFill>
                  <a:srgbClr val="FFFFFF"/>
                </a:solidFill>
                <a:effectLst>
                  <a:glow rad="266700">
                    <a:srgbClr val="000000">
                      <a:alpha val="75000"/>
                    </a:srgbClr>
                  </a:glow>
                </a:effectLst>
                <a:latin typeface="Arial" charset="0"/>
                <a:ea typeface="ＭＳ Ｐゴシック"/>
                <a:cs typeface="ＭＳ Ｐゴシック" charset="0"/>
              </a:rPr>
              <a:t>Bible Exposition Commentary</a:t>
            </a:r>
          </a:p>
        </p:txBody>
      </p:sp>
      <p:graphicFrame>
        <p:nvGraphicFramePr>
          <p:cNvPr id="4" name="Table 3"/>
          <p:cNvGraphicFramePr>
            <a:graphicFrameLocks noGrp="1"/>
          </p:cNvGraphicFramePr>
          <p:nvPr>
            <p:extLst>
              <p:ext uri="{D42A27DB-BD31-4B8C-83A1-F6EECF244321}">
                <p14:modId xmlns:p14="http://schemas.microsoft.com/office/powerpoint/2010/main" val="758444694"/>
              </p:ext>
            </p:extLst>
          </p:nvPr>
        </p:nvGraphicFramePr>
        <p:xfrm>
          <a:off x="254001" y="1495778"/>
          <a:ext cx="8763000" cy="4082064"/>
        </p:xfrm>
        <a:graphic>
          <a:graphicData uri="http://schemas.openxmlformats.org/drawingml/2006/table">
            <a:tbl>
              <a:tblPr firstRow="1" bandRow="1">
                <a:tableStyleId>{5C22544A-7EE6-4342-B048-85BDC9FD1C3A}</a:tableStyleId>
              </a:tblPr>
              <a:tblGrid>
                <a:gridCol w="2921000">
                  <a:extLst>
                    <a:ext uri="{9D8B030D-6E8A-4147-A177-3AD203B41FA5}">
                      <a16:colId xmlns:a16="http://schemas.microsoft.com/office/drawing/2014/main" val="20000"/>
                    </a:ext>
                  </a:extLst>
                </a:gridCol>
                <a:gridCol w="2921000">
                  <a:extLst>
                    <a:ext uri="{9D8B030D-6E8A-4147-A177-3AD203B41FA5}">
                      <a16:colId xmlns:a16="http://schemas.microsoft.com/office/drawing/2014/main" val="20001"/>
                    </a:ext>
                  </a:extLst>
                </a:gridCol>
                <a:gridCol w="2921000">
                  <a:extLst>
                    <a:ext uri="{9D8B030D-6E8A-4147-A177-3AD203B41FA5}">
                      <a16:colId xmlns:a16="http://schemas.microsoft.com/office/drawing/2014/main" val="20002"/>
                    </a:ext>
                  </a:extLst>
                </a:gridCol>
              </a:tblGrid>
              <a:tr h="807156">
                <a:tc>
                  <a:txBody>
                    <a:bodyPr/>
                    <a:lstStyle/>
                    <a:p>
                      <a:pPr algn="l">
                        <a:spcAft>
                          <a:spcPts val="0"/>
                        </a:spcAft>
                      </a:pPr>
                      <a:r>
                        <a:rPr lang="en-US" sz="2800" i="1" dirty="0">
                          <a:solidFill>
                            <a:schemeClr val="tx1"/>
                          </a:solidFill>
                          <a:effectLst/>
                          <a:latin typeface="Arial"/>
                          <a:ea typeface="Times New Roman"/>
                          <a:cs typeface="Times New Roman"/>
                        </a:rPr>
                        <a:t>Gospel of John</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l">
                        <a:spcAft>
                          <a:spcPts val="0"/>
                        </a:spcAft>
                      </a:pPr>
                      <a:r>
                        <a:rPr lang="en-US" sz="2800" i="1">
                          <a:solidFill>
                            <a:schemeClr val="tx1"/>
                          </a:solidFill>
                          <a:effectLst/>
                          <a:latin typeface="Arial"/>
                          <a:ea typeface="Times New Roman"/>
                          <a:cs typeface="Times New Roman"/>
                        </a:rPr>
                        <a:t>Epistles</a:t>
                      </a:r>
                      <a:endParaRPr lang="en-US" sz="320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l">
                        <a:spcAft>
                          <a:spcPts val="0"/>
                        </a:spcAft>
                      </a:pPr>
                      <a:r>
                        <a:rPr lang="en-US" sz="2800" i="1" dirty="0">
                          <a:solidFill>
                            <a:schemeClr val="tx1"/>
                          </a:solidFill>
                          <a:effectLst/>
                          <a:latin typeface="Arial"/>
                          <a:ea typeface="Times New Roman"/>
                          <a:cs typeface="Times New Roman"/>
                        </a:rPr>
                        <a:t>Revelation</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extLst>
                  <a:ext uri="{0D108BD9-81ED-4DB2-BD59-A6C34878D82A}">
                    <a16:rowId xmlns:a16="http://schemas.microsoft.com/office/drawing/2014/main" val="10000"/>
                  </a:ext>
                </a:extLst>
              </a:tr>
              <a:tr h="807156">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Believe</a:t>
                      </a:r>
                    </a:p>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20:22</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Be Sure</a:t>
                      </a:r>
                      <a:b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b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1 John 5:13</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Be Ready</a:t>
                      </a:r>
                      <a:b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b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22:20</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1"/>
                  </a:ext>
                </a:extLst>
              </a:tr>
              <a:tr h="807156">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Life Received</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Life Revealed</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Life Rewarded</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2"/>
                  </a:ext>
                </a:extLst>
              </a:tr>
              <a:tr h="807156">
                <a:tc>
                  <a:txBody>
                    <a:bodyPr/>
                    <a:lstStyle/>
                    <a:p>
                      <a:pPr algn="l">
                        <a:spcAft>
                          <a:spcPts val="0"/>
                        </a:spcAft>
                      </a:pPr>
                      <a:r>
                        <a:rPr lang="en-US" sz="2800" b="1" i="1">
                          <a:solidFill>
                            <a:schemeClr val="tx1"/>
                          </a:solidFill>
                          <a:effectLst>
                            <a:outerShdw blurRad="38100" dist="38100" dir="2700000" algn="tl">
                              <a:srgbClr val="000000">
                                <a:alpha val="43137"/>
                              </a:srgbClr>
                            </a:outerShdw>
                          </a:effectLst>
                          <a:latin typeface="Arial"/>
                          <a:ea typeface="Times New Roman"/>
                          <a:cs typeface="Times New Roman"/>
                        </a:rPr>
                        <a:t>Salvation</a:t>
                      </a:r>
                      <a:endParaRPr lang="en-US" sz="3200" b="1">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a:solidFill>
                            <a:schemeClr val="tx1"/>
                          </a:solidFill>
                          <a:effectLst>
                            <a:outerShdw blurRad="38100" dist="38100" dir="2700000" algn="tl">
                              <a:srgbClr val="000000">
                                <a:alpha val="43137"/>
                              </a:srgbClr>
                            </a:outerShdw>
                          </a:effectLst>
                          <a:latin typeface="Arial"/>
                          <a:ea typeface="Times New Roman"/>
                          <a:cs typeface="Times New Roman"/>
                        </a:rPr>
                        <a:t>Sanctification</a:t>
                      </a:r>
                      <a:endParaRPr lang="en-US" sz="3200" b="1">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a:solidFill>
                            <a:schemeClr val="tx1"/>
                          </a:solidFill>
                          <a:effectLst>
                            <a:outerShdw blurRad="38100" dist="38100" dir="2700000" algn="tl">
                              <a:srgbClr val="000000">
                                <a:alpha val="43137"/>
                              </a:srgbClr>
                            </a:outerShdw>
                          </a:effectLst>
                          <a:latin typeface="Arial"/>
                          <a:ea typeface="Times New Roman"/>
                          <a:cs typeface="Times New Roman"/>
                        </a:rPr>
                        <a:t>Sovereignty</a:t>
                      </a:r>
                      <a:endParaRPr lang="en-US" sz="3200" b="1">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3"/>
                  </a:ext>
                </a:extLst>
              </a:tr>
              <a:tr h="807156">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The Prophet</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The Priest</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The King</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4"/>
                  </a:ext>
                </a:extLst>
              </a:tr>
            </a:tbl>
          </a:graphicData>
        </a:graphic>
      </p:graphicFrame>
      <p:sp>
        <p:nvSpPr>
          <p:cNvPr id="8" name="Text Box 1034"/>
          <p:cNvSpPr txBox="1">
            <a:spLocks noChangeArrowheads="1"/>
          </p:cNvSpPr>
          <p:nvPr/>
        </p:nvSpPr>
        <p:spPr bwMode="auto">
          <a:xfrm>
            <a:off x="8161130" y="0"/>
            <a:ext cx="982870" cy="833178"/>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defTabSz="914400" fontAlgn="base">
              <a:spcBef>
                <a:spcPct val="0"/>
              </a:spcBef>
              <a:spcAft>
                <a:spcPct val="0"/>
              </a:spcAft>
              <a:defRPr sz="2400" b="1" kern="0">
                <a:solidFill>
                  <a:srgbClr val="FFFFFF"/>
                </a:solidFill>
                <a:effectLst>
                  <a:glow rad="266700">
                    <a:srgbClr val="000000">
                      <a:alpha val="75000"/>
                    </a:srgbClr>
                  </a:glow>
                </a:effectLst>
                <a:latin typeface="Arial" charset="0"/>
                <a:ea typeface="ＭＳ Ｐゴシック"/>
                <a:cs typeface="ＭＳ Ｐゴシック" charset="0"/>
              </a:defRPr>
            </a:lvl1pPr>
            <a:lvl2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fontAlgn="base">
              <a:spcBef>
                <a:spcPct val="0"/>
              </a:spcBef>
              <a:spcAft>
                <a:spcPct val="0"/>
              </a:spcAft>
              <a:defRPr sz="4400">
                <a:solidFill>
                  <a:schemeClr val="tx2"/>
                </a:solidFill>
                <a:latin typeface="26" charset="0"/>
                <a:ea typeface="ＭＳ Ｐゴシック" charset="0"/>
              </a:defRPr>
            </a:lvl6pPr>
            <a:lvl7pPr marL="914400" algn="ctr" fontAlgn="base">
              <a:spcBef>
                <a:spcPct val="0"/>
              </a:spcBef>
              <a:spcAft>
                <a:spcPct val="0"/>
              </a:spcAft>
              <a:defRPr sz="4400">
                <a:solidFill>
                  <a:schemeClr val="tx2"/>
                </a:solidFill>
                <a:latin typeface="26" charset="0"/>
                <a:ea typeface="ＭＳ Ｐゴシック" charset="0"/>
              </a:defRPr>
            </a:lvl7pPr>
            <a:lvl8pPr marL="1371600" algn="ctr" fontAlgn="base">
              <a:spcBef>
                <a:spcPct val="0"/>
              </a:spcBef>
              <a:spcAft>
                <a:spcPct val="0"/>
              </a:spcAft>
              <a:defRPr sz="4400">
                <a:solidFill>
                  <a:schemeClr val="tx2"/>
                </a:solidFill>
                <a:latin typeface="26" charset="0"/>
                <a:ea typeface="ＭＳ Ｐゴシック" charset="0"/>
              </a:defRPr>
            </a:lvl8pPr>
            <a:lvl9pPr marL="1828800" algn="ctr" fontAlgn="base">
              <a:spcBef>
                <a:spcPct val="0"/>
              </a:spcBef>
              <a:spcAft>
                <a:spcPct val="0"/>
              </a:spcAft>
              <a:defRPr sz="4400">
                <a:solidFill>
                  <a:schemeClr val="tx2"/>
                </a:solidFill>
                <a:latin typeface="26" charset="0"/>
                <a:ea typeface="ＭＳ Ｐゴシック" charset="0"/>
              </a:defRPr>
            </a:lvl9pPr>
          </a:lstStyle>
          <a:p>
            <a:r>
              <a:rPr lang="en-US" dirty="0"/>
              <a:t>324</a:t>
            </a:r>
            <a:br>
              <a:rPr lang="en-US" dirty="0"/>
            </a:br>
            <a:r>
              <a:rPr lang="en-US" dirty="0"/>
              <a:t>K</a:t>
            </a:r>
          </a:p>
        </p:txBody>
      </p:sp>
    </p:spTree>
    <p:extLst>
      <p:ext uri="{BB962C8B-B14F-4D97-AF65-F5344CB8AC3E}">
        <p14:creationId xmlns:p14="http://schemas.microsoft.com/office/powerpoint/2010/main" val="2564181454"/>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shadeToTitle="1">
        <a:gradFill rotWithShape="1">
          <a:gsLst>
            <a:gs pos="0">
              <a:srgbClr val="008000"/>
            </a:gs>
            <a:gs pos="100000">
              <a:schemeClr val="bg1"/>
            </a:gs>
          </a:gsLst>
          <a:path path="shape">
            <a:fillToRect l="50000" t="50000" r="50000" b="50000"/>
          </a:path>
        </a:gradFill>
        <a:effectLst/>
      </p:bgPr>
    </p:bg>
    <p:spTree>
      <p:nvGrpSpPr>
        <p:cNvPr id="1" name=""/>
        <p:cNvGrpSpPr/>
        <p:nvPr/>
      </p:nvGrpSpPr>
      <p:grpSpPr>
        <a:xfrm>
          <a:off x="0" y="0"/>
          <a:ext cx="0" cy="0"/>
          <a:chOff x="0" y="0"/>
          <a:chExt cx="0" cy="0"/>
        </a:xfrm>
      </p:grpSpPr>
      <p:sp>
        <p:nvSpPr>
          <p:cNvPr id="224258" name="Rectangle 2"/>
          <p:cNvSpPr>
            <a:spLocks noGrp="1" noChangeArrowheads="1"/>
          </p:cNvSpPr>
          <p:nvPr>
            <p:ph type="ctrTitle"/>
          </p:nvPr>
        </p:nvSpPr>
        <p:spPr>
          <a:xfrm>
            <a:off x="112713" y="4365625"/>
            <a:ext cx="3087687" cy="1800225"/>
          </a:xfrm>
        </p:spPr>
        <p:txBody>
          <a:bodyPr/>
          <a:lstStyle/>
          <a:p>
            <a:r>
              <a:rPr lang="en-GB" sz="5400" b="1" dirty="0">
                <a:solidFill>
                  <a:schemeClr val="bg1"/>
                </a:solidFill>
                <a:latin typeface="Arial" charset="0"/>
                <a:ea typeface="ＭＳ Ｐゴシック" charset="0"/>
                <a:cs typeface="ＭＳ Ｐゴシック" charset="0"/>
              </a:rPr>
              <a:t>Paradise of Eden</a:t>
            </a:r>
          </a:p>
        </p:txBody>
      </p:sp>
      <p:sp>
        <p:nvSpPr>
          <p:cNvPr id="224261" name="Rectangle 5"/>
          <p:cNvSpPr>
            <a:spLocks noChangeArrowheads="1"/>
          </p:cNvSpPr>
          <p:nvPr/>
        </p:nvSpPr>
        <p:spPr bwMode="auto">
          <a:xfrm>
            <a:off x="5715000" y="2924175"/>
            <a:ext cx="3249613" cy="1728788"/>
          </a:xfrm>
          <a:prstGeom prst="rect">
            <a:avLst/>
          </a:prstGeom>
          <a:noFill/>
          <a:ln w="9525">
            <a:noFill/>
            <a:miter lim="800000"/>
            <a:headEnd/>
            <a:tailEnd/>
          </a:ln>
          <a:effectLst/>
        </p:spPr>
        <p:txBody>
          <a:bodyPr anchor="ctr"/>
          <a:lstStyle/>
          <a:p>
            <a:pPr algn="ctr" defTabSz="914400" eaLnBrk="0" fontAlgn="base" hangingPunct="0">
              <a:spcBef>
                <a:spcPct val="0"/>
              </a:spcBef>
              <a:spcAft>
                <a:spcPct val="0"/>
              </a:spcAft>
              <a:defRPr/>
            </a:pPr>
            <a:r>
              <a:rPr lang="en-GB" sz="5400" b="1">
                <a:solidFill>
                  <a:srgbClr val="000066"/>
                </a:solidFill>
                <a:latin typeface="Times New Roman" pitchFamily="-111" charset="0"/>
                <a:ea typeface="ヒラギノ角ゴ Pro W3"/>
                <a:cs typeface="ヒラギノ角ゴ Pro W3"/>
              </a:rPr>
              <a:t>Paradise of God</a:t>
            </a:r>
          </a:p>
        </p:txBody>
      </p:sp>
      <p:pic>
        <p:nvPicPr>
          <p:cNvPr id="224265" name="Picture 9" descr="j0173993"/>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34925" y="2565400"/>
            <a:ext cx="2016125" cy="201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4269" name="Picture 13" descr="The New Jerusalem"/>
          <p:cNvPicPr>
            <a:picLocks noChangeAspect="1" noChangeArrowheads="1"/>
          </p:cNvPicPr>
          <p:nvPr/>
        </p:nvPicPr>
        <p:blipFill>
          <a:blip r:embed="rId4">
            <a:alphaModFix amt="50000"/>
            <a:extLst>
              <a:ext uri="{28A0092B-C50C-407E-A947-70E740481C1C}">
                <a14:useLocalDpi xmlns:a14="http://schemas.microsoft.com/office/drawing/2010/main"/>
              </a:ext>
            </a:extLst>
          </a:blip>
          <a:srcRect/>
          <a:stretch>
            <a:fillRect/>
          </a:stretch>
        </p:blipFill>
        <p:spPr bwMode="auto">
          <a:xfrm>
            <a:off x="5435600" y="44450"/>
            <a:ext cx="3652838" cy="2859088"/>
          </a:xfrm>
          <a:prstGeom prst="rect">
            <a:avLst/>
          </a:prstGeom>
          <a:noFill/>
          <a:ln w="76200" cmpd="tri">
            <a:solidFill>
              <a:srgbClr val="FF0000"/>
            </a:solidFill>
            <a:miter lim="800000"/>
            <a:headEnd/>
            <a:tailEnd/>
          </a:ln>
          <a:extLst>
            <a:ext uri="{909E8E84-426E-40dd-AFC4-6F175D3DCCD1}">
              <a14:hiddenFill xmlns:a14="http://schemas.microsoft.com/office/drawing/2010/main" xmlns="">
                <a:solidFill>
                  <a:srgbClr val="FFFFFF">
                    <a:alpha val="50195"/>
                  </a:srgbClr>
                </a:solidFill>
              </a14:hiddenFill>
            </a:ext>
          </a:extLst>
        </p:spPr>
      </p:pic>
      <p:sp>
        <p:nvSpPr>
          <p:cNvPr id="224264" name="Freeform 8"/>
          <p:cNvSpPr>
            <a:spLocks/>
          </p:cNvSpPr>
          <p:nvPr/>
        </p:nvSpPr>
        <p:spPr bwMode="auto">
          <a:xfrm>
            <a:off x="1649413" y="2870200"/>
            <a:ext cx="4362450" cy="533400"/>
          </a:xfrm>
          <a:custGeom>
            <a:avLst/>
            <a:gdLst>
              <a:gd name="T0" fmla="*/ 2147483647 w 2786"/>
              <a:gd name="T1" fmla="*/ 2147483647 h 1664"/>
              <a:gd name="T2" fmla="*/ 2147483647 w 2786"/>
              <a:gd name="T3" fmla="*/ 2147483647 h 1664"/>
              <a:gd name="T4" fmla="*/ 2147483647 w 2786"/>
              <a:gd name="T5" fmla="*/ 2147483647 h 1664"/>
              <a:gd name="T6" fmla="*/ 2147483647 w 2786"/>
              <a:gd name="T7" fmla="*/ 2147483647 h 1664"/>
              <a:gd name="T8" fmla="*/ 2147483647 w 2786"/>
              <a:gd name="T9" fmla="*/ 2147483647 h 1664"/>
              <a:gd name="T10" fmla="*/ 2147483647 w 2786"/>
              <a:gd name="T11" fmla="*/ 2147483647 h 1664"/>
              <a:gd name="T12" fmla="*/ 2147483647 w 2786"/>
              <a:gd name="T13" fmla="*/ 2147483647 h 1664"/>
              <a:gd name="T14" fmla="*/ 2147483647 w 2786"/>
              <a:gd name="T15" fmla="*/ 2147483647 h 1664"/>
              <a:gd name="T16" fmla="*/ 2147483647 w 2786"/>
              <a:gd name="T17" fmla="*/ 2147483647 h 1664"/>
              <a:gd name="T18" fmla="*/ 2147483647 w 2786"/>
              <a:gd name="T19" fmla="*/ 2147483647 h 1664"/>
              <a:gd name="T20" fmla="*/ 2147483647 w 2786"/>
              <a:gd name="T21" fmla="*/ 2147483647 h 1664"/>
              <a:gd name="T22" fmla="*/ 2147483647 w 2786"/>
              <a:gd name="T23" fmla="*/ 2147483647 h 1664"/>
              <a:gd name="T24" fmla="*/ 2147483647 w 2786"/>
              <a:gd name="T25" fmla="*/ 2147483647 h 1664"/>
              <a:gd name="T26" fmla="*/ 2147483647 w 2786"/>
              <a:gd name="T27" fmla="*/ 2147483647 h 1664"/>
              <a:gd name="T28" fmla="*/ 2147483647 w 2786"/>
              <a:gd name="T29" fmla="*/ 2147483647 h 1664"/>
              <a:gd name="T30" fmla="*/ 2147483647 w 2786"/>
              <a:gd name="T31" fmla="*/ 2147483647 h 1664"/>
              <a:gd name="T32" fmla="*/ 2147483647 w 2786"/>
              <a:gd name="T33" fmla="*/ 2147483647 h 1664"/>
              <a:gd name="T34" fmla="*/ 2147483647 w 2786"/>
              <a:gd name="T35" fmla="*/ 2147483647 h 1664"/>
              <a:gd name="T36" fmla="*/ 2147483647 w 2786"/>
              <a:gd name="T37" fmla="*/ 2147483647 h 1664"/>
              <a:gd name="T38" fmla="*/ 2147483647 w 2786"/>
              <a:gd name="T39" fmla="*/ 2147483647 h 1664"/>
              <a:gd name="T40" fmla="*/ 2147483647 w 2786"/>
              <a:gd name="T41" fmla="*/ 2147483647 h 1664"/>
              <a:gd name="T42" fmla="*/ 2147483647 w 2786"/>
              <a:gd name="T43" fmla="*/ 2147483647 h 1664"/>
              <a:gd name="T44" fmla="*/ 2147483647 w 2786"/>
              <a:gd name="T45" fmla="*/ 2147483647 h 1664"/>
              <a:gd name="T46" fmla="*/ 2147483647 w 2786"/>
              <a:gd name="T47" fmla="*/ 2147483647 h 1664"/>
              <a:gd name="T48" fmla="*/ 2147483647 w 2786"/>
              <a:gd name="T49" fmla="*/ 2147483647 h 1664"/>
              <a:gd name="T50" fmla="*/ 2147483647 w 2786"/>
              <a:gd name="T51" fmla="*/ 2147483647 h 1664"/>
              <a:gd name="T52" fmla="*/ 2147483647 w 2786"/>
              <a:gd name="T53" fmla="*/ 2147483647 h 1664"/>
              <a:gd name="T54" fmla="*/ 2147483647 w 2786"/>
              <a:gd name="T55" fmla="*/ 2147483647 h 1664"/>
              <a:gd name="T56" fmla="*/ 2147483647 w 2786"/>
              <a:gd name="T57" fmla="*/ 2147483647 h 1664"/>
              <a:gd name="T58" fmla="*/ 2147483647 w 2786"/>
              <a:gd name="T59" fmla="*/ 2147483647 h 1664"/>
              <a:gd name="T60" fmla="*/ 2147483647 w 2786"/>
              <a:gd name="T61" fmla="*/ 2147483647 h 1664"/>
              <a:gd name="T62" fmla="*/ 2147483647 w 2786"/>
              <a:gd name="T63" fmla="*/ 2147483647 h 1664"/>
              <a:gd name="T64" fmla="*/ 2147483647 w 2786"/>
              <a:gd name="T65" fmla="*/ 2147483647 h 1664"/>
              <a:gd name="T66" fmla="*/ 2147483647 w 2786"/>
              <a:gd name="T67" fmla="*/ 2147483647 h 1664"/>
              <a:gd name="T68" fmla="*/ 2147483647 w 2786"/>
              <a:gd name="T69" fmla="*/ 2147483647 h 1664"/>
              <a:gd name="T70" fmla="*/ 2147483647 w 2786"/>
              <a:gd name="T71" fmla="*/ 2147483647 h 16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786"/>
              <a:gd name="T109" fmla="*/ 0 h 1664"/>
              <a:gd name="T110" fmla="*/ 2786 w 2786"/>
              <a:gd name="T111" fmla="*/ 1664 h 16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786" h="1664">
                <a:moveTo>
                  <a:pt x="17" y="60"/>
                </a:moveTo>
                <a:cubicBezTo>
                  <a:pt x="14" y="47"/>
                  <a:pt x="0" y="33"/>
                  <a:pt x="7" y="22"/>
                </a:cubicBezTo>
                <a:cubicBezTo>
                  <a:pt x="21" y="0"/>
                  <a:pt x="83" y="19"/>
                  <a:pt x="94" y="22"/>
                </a:cubicBezTo>
                <a:cubicBezTo>
                  <a:pt x="171" y="40"/>
                  <a:pt x="231" y="70"/>
                  <a:pt x="286" y="128"/>
                </a:cubicBezTo>
                <a:cubicBezTo>
                  <a:pt x="292" y="147"/>
                  <a:pt x="299" y="166"/>
                  <a:pt x="305" y="185"/>
                </a:cubicBezTo>
                <a:cubicBezTo>
                  <a:pt x="308" y="195"/>
                  <a:pt x="315" y="214"/>
                  <a:pt x="315" y="214"/>
                </a:cubicBezTo>
                <a:cubicBezTo>
                  <a:pt x="318" y="414"/>
                  <a:pt x="178" y="779"/>
                  <a:pt x="430" y="857"/>
                </a:cubicBezTo>
                <a:cubicBezTo>
                  <a:pt x="526" y="850"/>
                  <a:pt x="638" y="882"/>
                  <a:pt x="718" y="828"/>
                </a:cubicBezTo>
                <a:cubicBezTo>
                  <a:pt x="794" y="776"/>
                  <a:pt x="818" y="715"/>
                  <a:pt x="919" y="684"/>
                </a:cubicBezTo>
                <a:cubicBezTo>
                  <a:pt x="993" y="661"/>
                  <a:pt x="1066" y="638"/>
                  <a:pt x="1140" y="617"/>
                </a:cubicBezTo>
                <a:cubicBezTo>
                  <a:pt x="1182" y="620"/>
                  <a:pt x="1225" y="616"/>
                  <a:pt x="1265" y="627"/>
                </a:cubicBezTo>
                <a:cubicBezTo>
                  <a:pt x="1288" y="633"/>
                  <a:pt x="1299" y="707"/>
                  <a:pt x="1303" y="723"/>
                </a:cubicBezTo>
                <a:cubicBezTo>
                  <a:pt x="1310" y="880"/>
                  <a:pt x="1314" y="1036"/>
                  <a:pt x="1323" y="1193"/>
                </a:cubicBezTo>
                <a:cubicBezTo>
                  <a:pt x="1326" y="1239"/>
                  <a:pt x="1369" y="1251"/>
                  <a:pt x="1409" y="1270"/>
                </a:cubicBezTo>
                <a:cubicBezTo>
                  <a:pt x="1483" y="1305"/>
                  <a:pt x="1570" y="1318"/>
                  <a:pt x="1649" y="1337"/>
                </a:cubicBezTo>
                <a:cubicBezTo>
                  <a:pt x="1720" y="1334"/>
                  <a:pt x="1801" y="1357"/>
                  <a:pt x="1860" y="1318"/>
                </a:cubicBezTo>
                <a:cubicBezTo>
                  <a:pt x="1953" y="1255"/>
                  <a:pt x="2008" y="1143"/>
                  <a:pt x="2119" y="1107"/>
                </a:cubicBezTo>
                <a:cubicBezTo>
                  <a:pt x="2162" y="1228"/>
                  <a:pt x="2187" y="1353"/>
                  <a:pt x="2235" y="1472"/>
                </a:cubicBezTo>
                <a:cubicBezTo>
                  <a:pt x="2261" y="1535"/>
                  <a:pt x="2234" y="1537"/>
                  <a:pt x="2273" y="1568"/>
                </a:cubicBezTo>
                <a:cubicBezTo>
                  <a:pt x="2303" y="1592"/>
                  <a:pt x="2297" y="1584"/>
                  <a:pt x="2331" y="1596"/>
                </a:cubicBezTo>
                <a:cubicBezTo>
                  <a:pt x="2514" y="1663"/>
                  <a:pt x="2426" y="1645"/>
                  <a:pt x="2551" y="1664"/>
                </a:cubicBezTo>
                <a:cubicBezTo>
                  <a:pt x="2577" y="1661"/>
                  <a:pt x="2604" y="1664"/>
                  <a:pt x="2628" y="1654"/>
                </a:cubicBezTo>
                <a:cubicBezTo>
                  <a:pt x="2639" y="1650"/>
                  <a:pt x="2642" y="1635"/>
                  <a:pt x="2647" y="1625"/>
                </a:cubicBezTo>
                <a:cubicBezTo>
                  <a:pt x="2652" y="1616"/>
                  <a:pt x="2652" y="1605"/>
                  <a:pt x="2657" y="1596"/>
                </a:cubicBezTo>
                <a:cubicBezTo>
                  <a:pt x="2668" y="1576"/>
                  <a:pt x="2682" y="1558"/>
                  <a:pt x="2695" y="1539"/>
                </a:cubicBezTo>
                <a:cubicBezTo>
                  <a:pt x="2719" y="1424"/>
                  <a:pt x="2690" y="1565"/>
                  <a:pt x="2715" y="1433"/>
                </a:cubicBezTo>
                <a:cubicBezTo>
                  <a:pt x="2724" y="1385"/>
                  <a:pt x="2743" y="1289"/>
                  <a:pt x="2743" y="1289"/>
                </a:cubicBezTo>
                <a:cubicBezTo>
                  <a:pt x="2739" y="1059"/>
                  <a:pt x="2786" y="773"/>
                  <a:pt x="2657" y="560"/>
                </a:cubicBezTo>
                <a:cubicBezTo>
                  <a:pt x="2651" y="534"/>
                  <a:pt x="2644" y="509"/>
                  <a:pt x="2638" y="483"/>
                </a:cubicBezTo>
                <a:cubicBezTo>
                  <a:pt x="2634" y="467"/>
                  <a:pt x="2610" y="465"/>
                  <a:pt x="2599" y="454"/>
                </a:cubicBezTo>
                <a:cubicBezTo>
                  <a:pt x="2568" y="423"/>
                  <a:pt x="2554" y="401"/>
                  <a:pt x="2532" y="368"/>
                </a:cubicBezTo>
                <a:cubicBezTo>
                  <a:pt x="2516" y="299"/>
                  <a:pt x="2532" y="254"/>
                  <a:pt x="2561" y="195"/>
                </a:cubicBezTo>
                <a:cubicBezTo>
                  <a:pt x="2566" y="186"/>
                  <a:pt x="2565" y="174"/>
                  <a:pt x="2571" y="166"/>
                </a:cubicBezTo>
                <a:cubicBezTo>
                  <a:pt x="2584" y="150"/>
                  <a:pt x="2606" y="144"/>
                  <a:pt x="2619" y="128"/>
                </a:cubicBezTo>
                <a:cubicBezTo>
                  <a:pt x="2652" y="88"/>
                  <a:pt x="2620" y="105"/>
                  <a:pt x="2667" y="89"/>
                </a:cubicBezTo>
                <a:cubicBezTo>
                  <a:pt x="2673" y="79"/>
                  <a:pt x="2686" y="60"/>
                  <a:pt x="2686" y="60"/>
                </a:cubicBezTo>
              </a:path>
            </a:pathLst>
          </a:custGeom>
          <a:noFill/>
          <a:ln w="76200">
            <a:solidFill>
              <a:schemeClr val="tx2"/>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 name="Text Box 7"/>
          <p:cNvSpPr txBox="1">
            <a:spLocks noChangeArrowheads="1"/>
          </p:cNvSpPr>
          <p:nvPr/>
        </p:nvSpPr>
        <p:spPr bwMode="auto">
          <a:xfrm>
            <a:off x="7760311" y="4763"/>
            <a:ext cx="1339995"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2000" b="1" dirty="0">
                <a:solidFill>
                  <a:srgbClr val="000000"/>
                </a:solidFill>
                <a:latin typeface="Arial" charset="0"/>
                <a:cs typeface="Arial" charset="0"/>
              </a:rPr>
              <a:t>325 N</a:t>
            </a:r>
          </a:p>
        </p:txBody>
      </p:sp>
    </p:spTree>
    <p:extLst>
      <p:ext uri="{BB962C8B-B14F-4D97-AF65-F5344CB8AC3E}">
        <p14:creationId xmlns:p14="http://schemas.microsoft.com/office/powerpoint/2010/main" val="171385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24258"/>
                                        </p:tgtEl>
                                        <p:attrNameLst>
                                          <p:attrName>style.visibility</p:attrName>
                                        </p:attrNameLst>
                                      </p:cBhvr>
                                      <p:to>
                                        <p:strVal val="visible"/>
                                      </p:to>
                                    </p:set>
                                    <p:animEffect transition="in" filter="dissolve">
                                      <p:cBhvr>
                                        <p:cTn id="7" dur="500"/>
                                        <p:tgtEl>
                                          <p:spTgt spid="224258"/>
                                        </p:tgtEl>
                                      </p:cBhvr>
                                    </p:animEffect>
                                  </p:childTnLst>
                                </p:cTn>
                              </p:par>
                              <p:par>
                                <p:cTn id="8" presetID="9" presetClass="entr" presetSubtype="0" fill="hold" nodeType="withEffect">
                                  <p:stCondLst>
                                    <p:cond delay="0"/>
                                  </p:stCondLst>
                                  <p:childTnLst>
                                    <p:set>
                                      <p:cBhvr>
                                        <p:cTn id="9" dur="1" fill="hold">
                                          <p:stCondLst>
                                            <p:cond delay="0"/>
                                          </p:stCondLst>
                                        </p:cTn>
                                        <p:tgtEl>
                                          <p:spTgt spid="224265"/>
                                        </p:tgtEl>
                                        <p:attrNameLst>
                                          <p:attrName>style.visibility</p:attrName>
                                        </p:attrNameLst>
                                      </p:cBhvr>
                                      <p:to>
                                        <p:strVal val="visible"/>
                                      </p:to>
                                    </p:set>
                                    <p:animEffect transition="in" filter="dissolve">
                                      <p:cBhvr>
                                        <p:cTn id="10" dur="500"/>
                                        <p:tgtEl>
                                          <p:spTgt spid="22426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224264"/>
                                        </p:tgtEl>
                                        <p:attrNameLst>
                                          <p:attrName>style.visibility</p:attrName>
                                        </p:attrNameLst>
                                      </p:cBhvr>
                                      <p:to>
                                        <p:strVal val="visible"/>
                                      </p:to>
                                    </p:set>
                                    <p:animEffect transition="in" filter="wipe(left)">
                                      <p:cBhvr>
                                        <p:cTn id="15" dur="2000"/>
                                        <p:tgtEl>
                                          <p:spTgt spid="22426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 presetClass="entr" presetSubtype="32" fill="hold" nodeType="clickEffect">
                                  <p:stCondLst>
                                    <p:cond delay="0"/>
                                  </p:stCondLst>
                                  <p:childTnLst>
                                    <p:set>
                                      <p:cBhvr>
                                        <p:cTn id="19" dur="1" fill="hold">
                                          <p:stCondLst>
                                            <p:cond delay="0"/>
                                          </p:stCondLst>
                                        </p:cTn>
                                        <p:tgtEl>
                                          <p:spTgt spid="224269"/>
                                        </p:tgtEl>
                                        <p:attrNameLst>
                                          <p:attrName>style.visibility</p:attrName>
                                        </p:attrNameLst>
                                      </p:cBhvr>
                                      <p:to>
                                        <p:strVal val="visible"/>
                                      </p:to>
                                    </p:set>
                                    <p:animEffect transition="in" filter="box(out)">
                                      <p:cBhvr>
                                        <p:cTn id="20" dur="500"/>
                                        <p:tgtEl>
                                          <p:spTgt spid="224269"/>
                                        </p:tgtEl>
                                      </p:cBhvr>
                                    </p:animEffect>
                                  </p:childTnLst>
                                </p:cTn>
                              </p:par>
                              <p:par>
                                <p:cTn id="21" presetID="32" presetClass="emph" presetSubtype="0" fill="hold" nodeType="withEffect">
                                  <p:stCondLst>
                                    <p:cond delay="0"/>
                                  </p:stCondLst>
                                  <p:childTnLst>
                                    <p:animClr clrSpc="rgb" dir="cw">
                                      <p:cBhvr override="childStyle">
                                        <p:cTn id="22" dur="100" fill="hold"/>
                                        <p:tgtEl>
                                          <p:spTgt spid="224269"/>
                                        </p:tgtEl>
                                        <p:attrNameLst>
                                          <p:attrName>style.color</p:attrName>
                                        </p:attrNameLst>
                                      </p:cBhvr>
                                      <p:to>
                                        <a:schemeClr val="accent2"/>
                                      </p:to>
                                    </p:animClr>
                                    <p:animClr clrSpc="rgb" dir="cw">
                                      <p:cBhvr>
                                        <p:cTn id="23" dur="100" fill="hold"/>
                                        <p:tgtEl>
                                          <p:spTgt spid="224269"/>
                                        </p:tgtEl>
                                        <p:attrNameLst>
                                          <p:attrName>fillcolor</p:attrName>
                                        </p:attrNameLst>
                                      </p:cBhvr>
                                      <p:to>
                                        <a:schemeClr val="accent2"/>
                                      </p:to>
                                    </p:animClr>
                                    <p:set>
                                      <p:cBhvr>
                                        <p:cTn id="24" dur="100" fill="hold"/>
                                        <p:tgtEl>
                                          <p:spTgt spid="224269"/>
                                        </p:tgtEl>
                                        <p:attrNameLst>
                                          <p:attrName>fill.type</p:attrName>
                                        </p:attrNameLst>
                                      </p:cBhvr>
                                      <p:to>
                                        <p:strVal val="solid"/>
                                      </p:to>
                                    </p:set>
                                    <p:set>
                                      <p:cBhvr>
                                        <p:cTn id="25" dur="100" fill="hold"/>
                                        <p:tgtEl>
                                          <p:spTgt spid="224269"/>
                                        </p:tgtEl>
                                        <p:attrNameLst>
                                          <p:attrName>fill.on</p:attrName>
                                        </p:attrNameLst>
                                      </p:cBhvr>
                                      <p:to>
                                        <p:strVal val="true"/>
                                      </p:to>
                                    </p:set>
                                    <p:animRot by="120000">
                                      <p:cBhvr>
                                        <p:cTn id="26" dur="100" fill="hold">
                                          <p:stCondLst>
                                            <p:cond delay="0"/>
                                          </p:stCondLst>
                                        </p:cTn>
                                        <p:tgtEl>
                                          <p:spTgt spid="224269"/>
                                        </p:tgtEl>
                                        <p:attrNameLst>
                                          <p:attrName>r</p:attrName>
                                        </p:attrNameLst>
                                      </p:cBhvr>
                                    </p:animRot>
                                    <p:animRot by="-240000">
                                      <p:cBhvr>
                                        <p:cTn id="27" dur="200" fill="hold">
                                          <p:stCondLst>
                                            <p:cond delay="200"/>
                                          </p:stCondLst>
                                        </p:cTn>
                                        <p:tgtEl>
                                          <p:spTgt spid="224269"/>
                                        </p:tgtEl>
                                        <p:attrNameLst>
                                          <p:attrName>r</p:attrName>
                                        </p:attrNameLst>
                                      </p:cBhvr>
                                    </p:animRot>
                                    <p:animRot by="240000">
                                      <p:cBhvr>
                                        <p:cTn id="28" dur="200" fill="hold">
                                          <p:stCondLst>
                                            <p:cond delay="400"/>
                                          </p:stCondLst>
                                        </p:cTn>
                                        <p:tgtEl>
                                          <p:spTgt spid="224269"/>
                                        </p:tgtEl>
                                        <p:attrNameLst>
                                          <p:attrName>r</p:attrName>
                                        </p:attrNameLst>
                                      </p:cBhvr>
                                    </p:animRot>
                                    <p:animRot by="-240000">
                                      <p:cBhvr>
                                        <p:cTn id="29" dur="200" fill="hold">
                                          <p:stCondLst>
                                            <p:cond delay="600"/>
                                          </p:stCondLst>
                                        </p:cTn>
                                        <p:tgtEl>
                                          <p:spTgt spid="224269"/>
                                        </p:tgtEl>
                                        <p:attrNameLst>
                                          <p:attrName>r</p:attrName>
                                        </p:attrNameLst>
                                      </p:cBhvr>
                                    </p:animRot>
                                    <p:animRot by="120000">
                                      <p:cBhvr>
                                        <p:cTn id="30" dur="200" fill="hold">
                                          <p:stCondLst>
                                            <p:cond delay="800"/>
                                          </p:stCondLst>
                                        </p:cTn>
                                        <p:tgtEl>
                                          <p:spTgt spid="224269"/>
                                        </p:tgtEl>
                                        <p:attrNameLst>
                                          <p:attrName>r</p:attrName>
                                        </p:attrNameLst>
                                      </p:cBhvr>
                                    </p:animRot>
                                  </p:childTnLst>
                                </p:cTn>
                              </p:par>
                              <p:par>
                                <p:cTn id="31" presetID="25" presetClass="entr" presetSubtype="0" fill="hold" grpId="0" nodeType="withEffect">
                                  <p:stCondLst>
                                    <p:cond delay="0"/>
                                  </p:stCondLst>
                                  <p:childTnLst>
                                    <p:set>
                                      <p:cBhvr>
                                        <p:cTn id="32" dur="1" fill="hold">
                                          <p:stCondLst>
                                            <p:cond delay="0"/>
                                          </p:stCondLst>
                                        </p:cTn>
                                        <p:tgtEl>
                                          <p:spTgt spid="224261"/>
                                        </p:tgtEl>
                                        <p:attrNameLst>
                                          <p:attrName>style.visibility</p:attrName>
                                        </p:attrNameLst>
                                      </p:cBhvr>
                                      <p:to>
                                        <p:strVal val="visible"/>
                                      </p:to>
                                    </p:set>
                                    <p:anim calcmode="lin" valueType="num">
                                      <p:cBhvr>
                                        <p:cTn id="33" dur="500" decel="50000" fill="hold">
                                          <p:stCondLst>
                                            <p:cond delay="0"/>
                                          </p:stCondLst>
                                        </p:cTn>
                                        <p:tgtEl>
                                          <p:spTgt spid="224261"/>
                                        </p:tgtEl>
                                        <p:attrNameLst>
                                          <p:attrName>style.rotation</p:attrName>
                                        </p:attrNameLst>
                                      </p:cBhvr>
                                      <p:tavLst>
                                        <p:tav tm="0">
                                          <p:val>
                                            <p:fltVal val="-90"/>
                                          </p:val>
                                        </p:tav>
                                        <p:tav tm="100000">
                                          <p:val>
                                            <p:fltVal val="0"/>
                                          </p:val>
                                        </p:tav>
                                      </p:tavLst>
                                    </p:anim>
                                    <p:anim calcmode="lin" valueType="num">
                                      <p:cBhvr>
                                        <p:cTn id="34" dur="500" decel="50000" fill="hold">
                                          <p:stCondLst>
                                            <p:cond delay="0"/>
                                          </p:stCondLst>
                                        </p:cTn>
                                        <p:tgtEl>
                                          <p:spTgt spid="224261"/>
                                        </p:tgtEl>
                                        <p:attrNameLst>
                                          <p:attrName>ppt_w</p:attrName>
                                        </p:attrNameLst>
                                      </p:cBhvr>
                                      <p:tavLst>
                                        <p:tav tm="0">
                                          <p:val>
                                            <p:strVal val="#ppt_w"/>
                                          </p:val>
                                        </p:tav>
                                        <p:tav tm="100000">
                                          <p:val>
                                            <p:strVal val="#ppt_w*.05"/>
                                          </p:val>
                                        </p:tav>
                                      </p:tavLst>
                                    </p:anim>
                                    <p:anim calcmode="lin" valueType="num">
                                      <p:cBhvr>
                                        <p:cTn id="35" dur="500" accel="50000" fill="hold">
                                          <p:stCondLst>
                                            <p:cond delay="500"/>
                                          </p:stCondLst>
                                        </p:cTn>
                                        <p:tgtEl>
                                          <p:spTgt spid="224261"/>
                                        </p:tgtEl>
                                        <p:attrNameLst>
                                          <p:attrName>ppt_w</p:attrName>
                                        </p:attrNameLst>
                                      </p:cBhvr>
                                      <p:tavLst>
                                        <p:tav tm="0">
                                          <p:val>
                                            <p:strVal val="#ppt_w*.05"/>
                                          </p:val>
                                        </p:tav>
                                        <p:tav tm="100000">
                                          <p:val>
                                            <p:strVal val="#ppt_w"/>
                                          </p:val>
                                        </p:tav>
                                      </p:tavLst>
                                    </p:anim>
                                    <p:anim calcmode="lin" valueType="num">
                                      <p:cBhvr>
                                        <p:cTn id="36" dur="1000" fill="hold"/>
                                        <p:tgtEl>
                                          <p:spTgt spid="224261"/>
                                        </p:tgtEl>
                                        <p:attrNameLst>
                                          <p:attrName>ppt_h</p:attrName>
                                        </p:attrNameLst>
                                      </p:cBhvr>
                                      <p:tavLst>
                                        <p:tav tm="0">
                                          <p:val>
                                            <p:strVal val="#ppt_h"/>
                                          </p:val>
                                        </p:tav>
                                        <p:tav tm="100000">
                                          <p:val>
                                            <p:strVal val="#ppt_h"/>
                                          </p:val>
                                        </p:tav>
                                      </p:tavLst>
                                    </p:anim>
                                    <p:anim calcmode="lin" valueType="num">
                                      <p:cBhvr>
                                        <p:cTn id="37" dur="500" decel="50000" fill="hold">
                                          <p:stCondLst>
                                            <p:cond delay="0"/>
                                          </p:stCondLst>
                                        </p:cTn>
                                        <p:tgtEl>
                                          <p:spTgt spid="224261"/>
                                        </p:tgtEl>
                                        <p:attrNameLst>
                                          <p:attrName>ppt_x</p:attrName>
                                        </p:attrNameLst>
                                      </p:cBhvr>
                                      <p:tavLst>
                                        <p:tav tm="0">
                                          <p:val>
                                            <p:strVal val="#ppt_x+.4"/>
                                          </p:val>
                                        </p:tav>
                                        <p:tav tm="100000">
                                          <p:val>
                                            <p:strVal val="#ppt_x"/>
                                          </p:val>
                                        </p:tav>
                                      </p:tavLst>
                                    </p:anim>
                                    <p:anim calcmode="lin" valueType="num">
                                      <p:cBhvr>
                                        <p:cTn id="38" dur="500" decel="50000" fill="hold">
                                          <p:stCondLst>
                                            <p:cond delay="0"/>
                                          </p:stCondLst>
                                        </p:cTn>
                                        <p:tgtEl>
                                          <p:spTgt spid="224261"/>
                                        </p:tgtEl>
                                        <p:attrNameLst>
                                          <p:attrName>ppt_y</p:attrName>
                                        </p:attrNameLst>
                                      </p:cBhvr>
                                      <p:tavLst>
                                        <p:tav tm="0">
                                          <p:val>
                                            <p:strVal val="#ppt_y-.2"/>
                                          </p:val>
                                        </p:tav>
                                        <p:tav tm="100000">
                                          <p:val>
                                            <p:strVal val="#ppt_y+.1"/>
                                          </p:val>
                                        </p:tav>
                                      </p:tavLst>
                                    </p:anim>
                                    <p:anim calcmode="lin" valueType="num">
                                      <p:cBhvr>
                                        <p:cTn id="39" dur="500" accel="50000" fill="hold">
                                          <p:stCondLst>
                                            <p:cond delay="500"/>
                                          </p:stCondLst>
                                        </p:cTn>
                                        <p:tgtEl>
                                          <p:spTgt spid="224261"/>
                                        </p:tgtEl>
                                        <p:attrNameLst>
                                          <p:attrName>ppt_y</p:attrName>
                                        </p:attrNameLst>
                                      </p:cBhvr>
                                      <p:tavLst>
                                        <p:tav tm="0">
                                          <p:val>
                                            <p:strVal val="#ppt_y+.1"/>
                                          </p:val>
                                        </p:tav>
                                        <p:tav tm="100000">
                                          <p:val>
                                            <p:strVal val="#ppt_y"/>
                                          </p:val>
                                        </p:tav>
                                      </p:tavLst>
                                    </p:anim>
                                    <p:animEffect transition="in" filter="fade">
                                      <p:cBhvr>
                                        <p:cTn id="40" dur="1000" decel="50000">
                                          <p:stCondLst>
                                            <p:cond delay="0"/>
                                          </p:stCondLst>
                                        </p:cTn>
                                        <p:tgtEl>
                                          <p:spTgt spid="224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8" grpId="0"/>
      <p:bldP spid="224261" grpId="0"/>
      <p:bldP spid="224264"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27038"/>
            <a:ext cx="9217026" cy="769937"/>
          </a:xfrm>
          <a:solidFill>
            <a:srgbClr val="006600"/>
          </a:solidFill>
          <a:ln w="28575">
            <a:solidFill>
              <a:srgbClr val="FFFF00"/>
            </a:solidFill>
          </a:ln>
        </p:spPr>
        <p:txBody>
          <a:bodyPr>
            <a:spAutoFit/>
          </a:bodyPr>
          <a:lstStyle/>
          <a:p>
            <a:pPr>
              <a:defRPr/>
            </a:pPr>
            <a:r>
              <a:rPr lang="en-US" b="1" dirty="0">
                <a:solidFill>
                  <a:srgbClr val="FFFF66"/>
                </a:solidFill>
                <a:effectLst>
                  <a:outerShdw blurRad="38100" dist="38100" dir="2700000" algn="tl">
                    <a:srgbClr val="000000"/>
                  </a:outerShdw>
                </a:effectLst>
                <a:ea typeface="ＭＳ Ｐゴシック" charset="0"/>
              </a:rPr>
              <a:t>Four Views on Revelation 6–18</a:t>
            </a: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nvGrpSpPr>
            <p:cNvPr id="689167"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sp>
        <p:nvSpPr>
          <p:cNvPr id="588816" name="Text Box 16"/>
          <p:cNvSpPr txBox="1">
            <a:spLocks noChangeArrowheads="1"/>
          </p:cNvSpPr>
          <p:nvPr/>
        </p:nvSpPr>
        <p:spPr bwMode="auto">
          <a:xfrm rot="5400000">
            <a:off x="26194" y="3726656"/>
            <a:ext cx="2592388"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a:solidFill>
                  <a:srgbClr val="FFFFFF"/>
                </a:solidFill>
                <a:latin typeface="Comic Sans MS" pitchFamily="-111" charset="0"/>
                <a:ea typeface="ヒラギノ角ゴ Pro W3"/>
                <a:cs typeface="ヒラギノ角ゴ Pro W3"/>
              </a:rPr>
              <a:t>Preterist</a:t>
            </a:r>
          </a:p>
        </p:txBody>
      </p:sp>
      <p:sp>
        <p:nvSpPr>
          <p:cNvPr id="588819" name="Text Box 19"/>
          <p:cNvSpPr txBox="1">
            <a:spLocks noChangeArrowheads="1"/>
          </p:cNvSpPr>
          <p:nvPr/>
        </p:nvSpPr>
        <p:spPr bwMode="auto">
          <a:xfrm>
            <a:off x="3018655" y="3213100"/>
            <a:ext cx="3095625"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Historicist</a:t>
            </a: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8" name="Text Box 18"/>
          <p:cNvSpPr txBox="1">
            <a:spLocks noChangeArrowheads="1"/>
          </p:cNvSpPr>
          <p:nvPr/>
        </p:nvSpPr>
        <p:spPr bwMode="auto">
          <a:xfrm>
            <a:off x="1622425" y="2819400"/>
            <a:ext cx="1725613" cy="12017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ヒラギノ角ゴ Pro W3"/>
                <a:cs typeface="ヒラギノ角ゴ Pro W3"/>
              </a:rPr>
              <a:t>Book Written </a:t>
            </a:r>
            <a:br>
              <a:rPr lang="en-US" sz="2400" b="1" dirty="0">
                <a:solidFill>
                  <a:srgbClr val="FFFFFF"/>
                </a:solidFill>
                <a:latin typeface="Comic Sans MS" pitchFamily="-111" charset="0"/>
                <a:ea typeface="ヒラギノ角ゴ Pro W3"/>
                <a:cs typeface="ヒラギノ角ゴ Pro W3"/>
              </a:rPr>
            </a:br>
            <a:r>
              <a:rPr lang="en-US" sz="2400" b="1" dirty="0">
                <a:solidFill>
                  <a:srgbClr val="FFFFFF"/>
                </a:solidFill>
                <a:latin typeface="Comic Sans MS" pitchFamily="-111" charset="0"/>
                <a:ea typeface="ヒラギノ角ゴ Pro W3"/>
                <a:cs typeface="ヒラギノ角ゴ Pro W3"/>
              </a:rPr>
              <a:t>AD 95</a:t>
            </a:r>
          </a:p>
        </p:txBody>
      </p:sp>
      <p:sp>
        <p:nvSpPr>
          <p:cNvPr id="19" name="Text Box 18"/>
          <p:cNvSpPr txBox="1">
            <a:spLocks noChangeArrowheads="1"/>
          </p:cNvSpPr>
          <p:nvPr/>
        </p:nvSpPr>
        <p:spPr bwMode="auto">
          <a:xfrm>
            <a:off x="0" y="1371600"/>
            <a:ext cx="92964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3200" b="1" dirty="0">
                <a:solidFill>
                  <a:srgbClr val="FFFFFF"/>
                </a:solidFill>
                <a:latin typeface="Comic Sans MS" pitchFamily="-111" charset="0"/>
                <a:ea typeface="ヒラギノ角ゴ Pro W3"/>
                <a:cs typeface="ヒラギノ角ゴ Pro W3"/>
              </a:rPr>
              <a:t>Revelation 6–18 depicts which era?</a:t>
            </a:r>
          </a:p>
        </p:txBody>
      </p:sp>
      <p:sp>
        <p:nvSpPr>
          <p:cNvPr id="20" name="Text Box 18"/>
          <p:cNvSpPr txBox="1">
            <a:spLocks noChangeArrowheads="1"/>
          </p:cNvSpPr>
          <p:nvPr/>
        </p:nvSpPr>
        <p:spPr bwMode="auto">
          <a:xfrm>
            <a:off x="6011863" y="2781300"/>
            <a:ext cx="1725612" cy="12017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ヒラギノ角ゴ Pro W3"/>
                <a:cs typeface="ヒラギノ角ゴ Pro W3"/>
              </a:rPr>
              <a:t>Book </a:t>
            </a:r>
            <a:br>
              <a:rPr lang="en-US" sz="2400" b="1" dirty="0">
                <a:solidFill>
                  <a:srgbClr val="FFFFFF"/>
                </a:solidFill>
                <a:latin typeface="Comic Sans MS" pitchFamily="-111" charset="0"/>
                <a:ea typeface="ヒラギノ角ゴ Pro W3"/>
                <a:cs typeface="ヒラギノ角ゴ Pro W3"/>
              </a:rPr>
            </a:br>
            <a:r>
              <a:rPr lang="en-US" sz="2400" b="1" dirty="0">
                <a:solidFill>
                  <a:srgbClr val="FFFFFF"/>
                </a:solidFill>
                <a:latin typeface="Comic Sans MS" pitchFamily="-111" charset="0"/>
                <a:ea typeface="ヒラギノ角ゴ Pro W3"/>
                <a:cs typeface="ヒラギノ角ゴ Pro W3"/>
              </a:rPr>
              <a:t>Read Today</a:t>
            </a:r>
          </a:p>
        </p:txBody>
      </p:sp>
      <p:sp>
        <p:nvSpPr>
          <p:cNvPr id="588817" name="Text Box 17"/>
          <p:cNvSpPr txBox="1">
            <a:spLocks noChangeArrowheads="1"/>
          </p:cNvSpPr>
          <p:nvPr/>
        </p:nvSpPr>
        <p:spPr bwMode="auto">
          <a:xfrm rot="5400000">
            <a:off x="6885782" y="3582194"/>
            <a:ext cx="2160587"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Futurist</a:t>
            </a:r>
          </a:p>
        </p:txBody>
      </p:sp>
      <p:sp>
        <p:nvSpPr>
          <p:cNvPr id="588818" name="Text Box 18"/>
          <p:cNvSpPr txBox="1">
            <a:spLocks noChangeArrowheads="1"/>
          </p:cNvSpPr>
          <p:nvPr/>
        </p:nvSpPr>
        <p:spPr bwMode="auto">
          <a:xfrm>
            <a:off x="2339751" y="5105400"/>
            <a:ext cx="4453433" cy="709613"/>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Idealist</a:t>
            </a:r>
          </a:p>
        </p:txBody>
      </p:sp>
      <p:sp>
        <p:nvSpPr>
          <p:cNvPr id="21" name="Text Box 7"/>
          <p:cNvSpPr txBox="1">
            <a:spLocks noChangeArrowheads="1"/>
          </p:cNvSpPr>
          <p:nvPr/>
        </p:nvSpPr>
        <p:spPr bwMode="auto">
          <a:xfrm>
            <a:off x="7270923" y="4763"/>
            <a:ext cx="1829384"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2000" b="1" dirty="0">
                <a:solidFill>
                  <a:srgbClr val="FFFFFF"/>
                </a:solidFill>
                <a:latin typeface="Arial" charset="0"/>
                <a:cs typeface="Arial" charset="0"/>
              </a:rPr>
              <a:t>325 N, 326</a:t>
            </a:r>
          </a:p>
        </p:txBody>
      </p:sp>
    </p:spTree>
    <p:extLst>
      <p:ext uri="{BB962C8B-B14F-4D97-AF65-F5344CB8AC3E}">
        <p14:creationId xmlns:p14="http://schemas.microsoft.com/office/powerpoint/2010/main" val="26640718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2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88818"/>
                                        </p:tgtEl>
                                        <p:attrNameLst>
                                          <p:attrName>style.visibility</p:attrName>
                                        </p:attrNameLst>
                                      </p:cBhvr>
                                      <p:to>
                                        <p:strVal val="visible"/>
                                      </p:to>
                                    </p:set>
                                    <p:animEffect transition="in" filter="dissolve">
                                      <p:cBhvr>
                                        <p:cTn id="17" dur="500"/>
                                        <p:tgtEl>
                                          <p:spTgt spid="588818"/>
                                        </p:tgtEl>
                                      </p:cBhvr>
                                    </p:animEffect>
                                  </p:childTnLst>
                                </p:cTn>
                              </p:par>
                            </p:childTnLst>
                          </p:cTn>
                        </p:par>
                        <p:par>
                          <p:cTn id="18" fill="hold" nodeType="afterGroup">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88820"/>
                                        </p:tgtEl>
                                        <p:attrNameLst>
                                          <p:attrName>style.visibility</p:attrName>
                                        </p:attrNameLst>
                                      </p:cBhvr>
                                      <p:to>
                                        <p:strVal val="visible"/>
                                      </p:to>
                                    </p:set>
                                    <p:animEffect transition="in" filter="dissolve">
                                      <p:cBhvr>
                                        <p:cTn id="21" dur="500"/>
                                        <p:tgtEl>
                                          <p:spTgt spid="58882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20"/>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88816"/>
                                        </p:tgtEl>
                                        <p:attrNameLst>
                                          <p:attrName>style.visibility</p:attrName>
                                        </p:attrNameLst>
                                      </p:cBhvr>
                                      <p:to>
                                        <p:strVal val="visible"/>
                                      </p:to>
                                    </p:set>
                                    <p:animEffect transition="in" filter="dissolve">
                                      <p:cBhvr>
                                        <p:cTn id="34" dur="500"/>
                                        <p:tgtEl>
                                          <p:spTgt spid="58881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588819"/>
                                        </p:tgtEl>
                                        <p:attrNameLst>
                                          <p:attrName>style.visibility</p:attrName>
                                        </p:attrNameLst>
                                      </p:cBhvr>
                                      <p:to>
                                        <p:strVal val="visible"/>
                                      </p:to>
                                    </p:set>
                                    <p:animEffect transition="in" filter="dissolve">
                                      <p:cBhvr>
                                        <p:cTn id="39" dur="500"/>
                                        <p:tgtEl>
                                          <p:spTgt spid="588819"/>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588817"/>
                                        </p:tgtEl>
                                        <p:attrNameLst>
                                          <p:attrName>style.visibility</p:attrName>
                                        </p:attrNameLst>
                                      </p:cBhvr>
                                      <p:to>
                                        <p:strVal val="visible"/>
                                      </p:to>
                                    </p:set>
                                    <p:animEffect transition="in" filter="dissolve">
                                      <p:cBhvr>
                                        <p:cTn id="44" dur="500"/>
                                        <p:tgtEl>
                                          <p:spTgt spid="5888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16" grpId="0"/>
      <p:bldP spid="588819" grpId="0"/>
      <p:bldP spid="588820" grpId="0" animBg="1"/>
      <p:bldP spid="18" grpId="0"/>
      <p:bldP spid="19" grpId="0"/>
      <p:bldP spid="20" grpId="0"/>
      <p:bldP spid="588817" grpId="0"/>
      <p:bldP spid="588818"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Triumphant</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7827391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4" name="Picture 16" descr="Brown Backgrd.jpg"/>
          <p:cNvPicPr>
            <a:picLocks noChangeAspect="1"/>
          </p:cNvPicPr>
          <p:nvPr/>
        </p:nvPicPr>
        <p:blipFill>
          <a:blip r:embed="rId3"/>
          <a:srcRect/>
          <a:stretch>
            <a:fillRect/>
          </a:stretch>
        </p:blipFill>
        <p:spPr bwMode="auto">
          <a:xfrm>
            <a:off x="-36513" y="0"/>
            <a:ext cx="9288463" cy="697230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pic>
      <p:sp>
        <p:nvSpPr>
          <p:cNvPr id="153603" name="Rectangle 4"/>
          <p:cNvSpPr>
            <a:spLocks noGrp="1" noChangeArrowheads="1"/>
          </p:cNvSpPr>
          <p:nvPr>
            <p:ph type="title"/>
          </p:nvPr>
        </p:nvSpPr>
        <p:spPr>
          <a:xfrm>
            <a:off x="-36513" y="427038"/>
            <a:ext cx="9217026" cy="769937"/>
          </a:xfrm>
          <a:solidFill>
            <a:srgbClr val="006600"/>
          </a:solidFill>
          <a:ln w="28575">
            <a:solidFill>
              <a:srgbClr val="FFFF00"/>
            </a:solidFill>
          </a:ln>
        </p:spPr>
        <p:txBody>
          <a:bodyPr>
            <a:spAutoFit/>
          </a:bodyPr>
          <a:lstStyle/>
          <a:p>
            <a:pPr>
              <a:defRPr/>
            </a:pPr>
            <a:r>
              <a:rPr lang="en-US" b="1" dirty="0">
                <a:solidFill>
                  <a:srgbClr val="FFFF66"/>
                </a:solidFill>
                <a:effectLst>
                  <a:outerShdw blurRad="38100" dist="38100" dir="2700000" algn="tl">
                    <a:srgbClr val="000000"/>
                  </a:outerShdw>
                </a:effectLst>
                <a:ea typeface="ＭＳ Ｐゴシック" charset="0"/>
              </a:rPr>
              <a:t>Four Views on Revelation 6–18</a:t>
            </a: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nvGrpSpPr>
            <p:cNvPr id="689167"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sp>
        <p:nvSpPr>
          <p:cNvPr id="588816" name="Text Box 16"/>
          <p:cNvSpPr txBox="1">
            <a:spLocks noChangeArrowheads="1"/>
          </p:cNvSpPr>
          <p:nvPr/>
        </p:nvSpPr>
        <p:spPr bwMode="auto">
          <a:xfrm rot="5400000">
            <a:off x="26194" y="3726656"/>
            <a:ext cx="2592388"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a:solidFill>
                  <a:srgbClr val="FFFFFF"/>
                </a:solidFill>
                <a:latin typeface="Comic Sans MS" pitchFamily="-111" charset="0"/>
                <a:ea typeface="ヒラギノ角ゴ Pro W3"/>
                <a:cs typeface="ヒラギノ角ゴ Pro W3"/>
              </a:rPr>
              <a:t>Preterist</a:t>
            </a:r>
          </a:p>
        </p:txBody>
      </p:sp>
      <p:sp>
        <p:nvSpPr>
          <p:cNvPr id="588819" name="Text Box 19"/>
          <p:cNvSpPr txBox="1">
            <a:spLocks noChangeArrowheads="1"/>
          </p:cNvSpPr>
          <p:nvPr/>
        </p:nvSpPr>
        <p:spPr bwMode="auto">
          <a:xfrm>
            <a:off x="3059113" y="3213100"/>
            <a:ext cx="3095625"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Historicist</a:t>
            </a: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8822" name="Text Box 22"/>
          <p:cNvSpPr txBox="1">
            <a:spLocks noChangeArrowheads="1"/>
          </p:cNvSpPr>
          <p:nvPr/>
        </p:nvSpPr>
        <p:spPr bwMode="auto">
          <a:xfrm>
            <a:off x="8406218" y="-49213"/>
            <a:ext cx="745314"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Comic Sans MS" pitchFamily="-111" charset="0"/>
                <a:ea typeface="ヒラギノ角ゴ Pro W3"/>
                <a:cs typeface="ヒラギノ角ゴ Pro W3"/>
              </a:rPr>
              <a:t>2-3</a:t>
            </a:r>
          </a:p>
        </p:txBody>
      </p:sp>
      <p:sp>
        <p:nvSpPr>
          <p:cNvPr id="18" name="Text Box 18"/>
          <p:cNvSpPr txBox="1">
            <a:spLocks noChangeArrowheads="1"/>
          </p:cNvSpPr>
          <p:nvPr/>
        </p:nvSpPr>
        <p:spPr bwMode="auto">
          <a:xfrm>
            <a:off x="1622425" y="2819400"/>
            <a:ext cx="1725613" cy="12017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ヒラギノ角ゴ Pro W3"/>
                <a:cs typeface="ヒラギノ角ゴ Pro W3"/>
              </a:rPr>
              <a:t>Book Written </a:t>
            </a:r>
            <a:br>
              <a:rPr lang="en-US" sz="2400" b="1" dirty="0">
                <a:solidFill>
                  <a:srgbClr val="FFFFFF"/>
                </a:solidFill>
                <a:latin typeface="Comic Sans MS" pitchFamily="-111" charset="0"/>
                <a:ea typeface="ヒラギノ角ゴ Pro W3"/>
                <a:cs typeface="ヒラギノ角ゴ Pro W3"/>
              </a:rPr>
            </a:br>
            <a:r>
              <a:rPr lang="en-US" sz="2400" b="1" dirty="0">
                <a:solidFill>
                  <a:srgbClr val="FFFFFF"/>
                </a:solidFill>
                <a:latin typeface="Comic Sans MS" pitchFamily="-111" charset="0"/>
                <a:ea typeface="ヒラギノ角ゴ Pro W3"/>
                <a:cs typeface="ヒラギノ角ゴ Pro W3"/>
              </a:rPr>
              <a:t>AD 95</a:t>
            </a:r>
          </a:p>
        </p:txBody>
      </p:sp>
      <p:sp>
        <p:nvSpPr>
          <p:cNvPr id="19" name="Text Box 18"/>
          <p:cNvSpPr txBox="1">
            <a:spLocks noChangeArrowheads="1"/>
          </p:cNvSpPr>
          <p:nvPr/>
        </p:nvSpPr>
        <p:spPr bwMode="auto">
          <a:xfrm>
            <a:off x="0" y="1371600"/>
            <a:ext cx="92964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3200" b="1" dirty="0">
                <a:solidFill>
                  <a:srgbClr val="FFFFFF"/>
                </a:solidFill>
                <a:latin typeface="Comic Sans MS" pitchFamily="-111" charset="0"/>
                <a:ea typeface="ヒラギノ角ゴ Pro W3"/>
                <a:cs typeface="ヒラギノ角ゴ Pro W3"/>
              </a:rPr>
              <a:t>Revelation 6–18 depicts which era?</a:t>
            </a:r>
          </a:p>
        </p:txBody>
      </p:sp>
      <p:sp>
        <p:nvSpPr>
          <p:cNvPr id="20" name="Text Box 18"/>
          <p:cNvSpPr txBox="1">
            <a:spLocks noChangeArrowheads="1"/>
          </p:cNvSpPr>
          <p:nvPr/>
        </p:nvSpPr>
        <p:spPr bwMode="auto">
          <a:xfrm>
            <a:off x="6011863" y="2781300"/>
            <a:ext cx="1725612" cy="12017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ヒラギノ角ゴ Pro W3"/>
                <a:cs typeface="ヒラギノ角ゴ Pro W3"/>
              </a:rPr>
              <a:t>Book </a:t>
            </a:r>
            <a:br>
              <a:rPr lang="en-US" sz="2400" b="1" dirty="0">
                <a:solidFill>
                  <a:srgbClr val="FFFFFF"/>
                </a:solidFill>
                <a:latin typeface="Comic Sans MS" pitchFamily="-111" charset="0"/>
                <a:ea typeface="ヒラギノ角ゴ Pro W3"/>
                <a:cs typeface="ヒラギノ角ゴ Pro W3"/>
              </a:rPr>
            </a:br>
            <a:r>
              <a:rPr lang="en-US" sz="2400" b="1" dirty="0">
                <a:solidFill>
                  <a:srgbClr val="FFFFFF"/>
                </a:solidFill>
                <a:latin typeface="Comic Sans MS" pitchFamily="-111" charset="0"/>
                <a:ea typeface="ヒラギノ角ゴ Pro W3"/>
                <a:cs typeface="ヒラギノ角ゴ Pro W3"/>
              </a:rPr>
              <a:t>Read Today</a:t>
            </a:r>
          </a:p>
        </p:txBody>
      </p:sp>
      <p:pic>
        <p:nvPicPr>
          <p:cNvPr id="4" name="Picture 3" descr="Beale.jpg"/>
          <p:cNvPicPr>
            <a:picLocks noChangeAspect="1"/>
          </p:cNvPicPr>
          <p:nvPr/>
        </p:nvPicPr>
        <p:blipFill>
          <a:blip r:embed="rId4">
            <a:extLst>
              <a:ext uri="{28A0092B-C50C-407E-A947-70E740481C1C}">
                <a14:useLocalDpi xmlns:a14="http://schemas.microsoft.com/office/drawing/2010/main"/>
              </a:ext>
            </a:extLst>
          </a:blip>
          <a:stretch>
            <a:fillRect/>
          </a:stretch>
        </p:blipFill>
        <p:spPr>
          <a:xfrm rot="20932024">
            <a:off x="0" y="1052736"/>
            <a:ext cx="3810000" cy="5930900"/>
          </a:xfrm>
          <a:prstGeom prst="rect">
            <a:avLst/>
          </a:prstGeom>
        </p:spPr>
      </p:pic>
      <p:pic>
        <p:nvPicPr>
          <p:cNvPr id="7" name="Picture 6" descr="Thomas vol 2.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11960" y="0"/>
            <a:ext cx="3457112" cy="5263794"/>
          </a:xfrm>
          <a:prstGeom prst="rect">
            <a:avLst/>
          </a:prstGeom>
        </p:spPr>
      </p:pic>
      <p:pic>
        <p:nvPicPr>
          <p:cNvPr id="5" name="Picture 4" descr="Thomas vol 1.jpg"/>
          <p:cNvPicPr>
            <a:picLocks noChangeAspect="1"/>
          </p:cNvPicPr>
          <p:nvPr/>
        </p:nvPicPr>
        <p:blipFill>
          <a:blip r:embed="rId6">
            <a:extLst>
              <a:ext uri="{28A0092B-C50C-407E-A947-70E740481C1C}">
                <a14:useLocalDpi xmlns:a14="http://schemas.microsoft.com/office/drawing/2010/main"/>
              </a:ext>
            </a:extLst>
          </a:blip>
          <a:stretch>
            <a:fillRect/>
          </a:stretch>
        </p:blipFill>
        <p:spPr>
          <a:xfrm rot="20597484">
            <a:off x="4035775" y="1297956"/>
            <a:ext cx="3485600" cy="5297264"/>
          </a:xfrm>
          <a:prstGeom prst="rect">
            <a:avLst/>
          </a:prstGeom>
        </p:spPr>
      </p:pic>
      <p:sp>
        <p:nvSpPr>
          <p:cNvPr id="588817" name="Text Box 17"/>
          <p:cNvSpPr txBox="1">
            <a:spLocks noChangeArrowheads="1"/>
          </p:cNvSpPr>
          <p:nvPr/>
        </p:nvSpPr>
        <p:spPr bwMode="auto">
          <a:xfrm rot="5400000">
            <a:off x="6885782" y="3582194"/>
            <a:ext cx="2160587"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Futurist</a:t>
            </a:r>
          </a:p>
        </p:txBody>
      </p:sp>
      <p:sp>
        <p:nvSpPr>
          <p:cNvPr id="588818" name="Text Box 18"/>
          <p:cNvSpPr txBox="1">
            <a:spLocks noChangeArrowheads="1"/>
          </p:cNvSpPr>
          <p:nvPr/>
        </p:nvSpPr>
        <p:spPr bwMode="auto">
          <a:xfrm>
            <a:off x="2339752" y="5105400"/>
            <a:ext cx="3581400" cy="709613"/>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Idealist</a:t>
            </a:r>
          </a:p>
        </p:txBody>
      </p:sp>
      <p:sp>
        <p:nvSpPr>
          <p:cNvPr id="22" name="Text Box 22"/>
          <p:cNvSpPr txBox="1">
            <a:spLocks noChangeArrowheads="1"/>
          </p:cNvSpPr>
          <p:nvPr/>
        </p:nvSpPr>
        <p:spPr bwMode="auto">
          <a:xfrm>
            <a:off x="4545060" y="3645024"/>
            <a:ext cx="2809881"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3200" b="1" dirty="0">
                <a:solidFill>
                  <a:srgbClr val="FFFFFF"/>
                </a:solidFill>
                <a:latin typeface="Comic Sans MS" pitchFamily="-111" charset="0"/>
                <a:ea typeface="ヒラギノ角ゴ Pro W3"/>
                <a:cs typeface="ヒラギノ角ゴ Pro W3"/>
              </a:rPr>
              <a:t>1992 &amp; 1995</a:t>
            </a:r>
          </a:p>
        </p:txBody>
      </p:sp>
      <p:sp>
        <p:nvSpPr>
          <p:cNvPr id="23" name="Text Box 22"/>
          <p:cNvSpPr txBox="1">
            <a:spLocks noChangeArrowheads="1"/>
          </p:cNvSpPr>
          <p:nvPr/>
        </p:nvSpPr>
        <p:spPr bwMode="auto">
          <a:xfrm>
            <a:off x="1712716" y="3645024"/>
            <a:ext cx="1183635"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3200" b="1" dirty="0">
                <a:solidFill>
                  <a:srgbClr val="FFFFFF"/>
                </a:solidFill>
                <a:latin typeface="Comic Sans MS" pitchFamily="-111" charset="0"/>
                <a:ea typeface="ヒラギノ角ゴ Pro W3"/>
                <a:cs typeface="ヒラギノ角ゴ Pro W3"/>
              </a:rPr>
              <a:t>1999</a:t>
            </a:r>
          </a:p>
        </p:txBody>
      </p:sp>
      <p:sp>
        <p:nvSpPr>
          <p:cNvPr id="24" name="Text Box 22"/>
          <p:cNvSpPr txBox="1">
            <a:spLocks noChangeArrowheads="1"/>
          </p:cNvSpPr>
          <p:nvPr/>
        </p:nvSpPr>
        <p:spPr bwMode="auto">
          <a:xfrm>
            <a:off x="4700142" y="4210195"/>
            <a:ext cx="2553601"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3200" b="1" dirty="0">
                <a:solidFill>
                  <a:srgbClr val="FFFFFF"/>
                </a:solidFill>
                <a:latin typeface="Comic Sans MS" pitchFamily="-111" charset="0"/>
                <a:ea typeface="ヒラギノ角ゴ Pro W3"/>
                <a:cs typeface="ヒラギノ角ゴ Pro W3"/>
              </a:rPr>
              <a:t>1256 pages!</a:t>
            </a:r>
          </a:p>
        </p:txBody>
      </p:sp>
      <p:sp>
        <p:nvSpPr>
          <p:cNvPr id="25" name="Text Box 22"/>
          <p:cNvSpPr txBox="1">
            <a:spLocks noChangeArrowheads="1"/>
          </p:cNvSpPr>
          <p:nvPr/>
        </p:nvSpPr>
        <p:spPr bwMode="auto">
          <a:xfrm>
            <a:off x="1054675" y="4210195"/>
            <a:ext cx="2553601"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3200" b="1" dirty="0">
                <a:solidFill>
                  <a:srgbClr val="FFFFFF"/>
                </a:solidFill>
                <a:latin typeface="Comic Sans MS" pitchFamily="-111" charset="0"/>
                <a:ea typeface="ヒラギノ角ゴ Pro W3"/>
                <a:cs typeface="ヒラギノ角ゴ Pro W3"/>
              </a:rPr>
              <a:t>1245 pages!</a:t>
            </a:r>
          </a:p>
        </p:txBody>
      </p:sp>
    </p:spTree>
    <p:extLst>
      <p:ext uri="{BB962C8B-B14F-4D97-AF65-F5344CB8AC3E}">
        <p14:creationId xmlns:p14="http://schemas.microsoft.com/office/powerpoint/2010/main" val="6940481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strVal val="#ppt_w*0.70"/>
                                          </p:val>
                                        </p:tav>
                                        <p:tav tm="100000">
                                          <p:val>
                                            <p:strVal val="#ppt_w"/>
                                          </p:val>
                                        </p:tav>
                                      </p:tavLst>
                                    </p:anim>
                                    <p:anim calcmode="lin" valueType="num">
                                      <p:cBhvr>
                                        <p:cTn id="14" dur="1000" fill="hold"/>
                                        <p:tgtEl>
                                          <p:spTgt spid="23"/>
                                        </p:tgtEl>
                                        <p:attrNameLst>
                                          <p:attrName>ppt_h</p:attrName>
                                        </p:attrNameLst>
                                      </p:cBhvr>
                                      <p:tavLst>
                                        <p:tav tm="0">
                                          <p:val>
                                            <p:strVal val="#ppt_h"/>
                                          </p:val>
                                        </p:tav>
                                        <p:tav tm="100000">
                                          <p:val>
                                            <p:strVal val="#ppt_h"/>
                                          </p:val>
                                        </p:tav>
                                      </p:tavLst>
                                    </p:anim>
                                    <p:animEffect transition="in" filter="fade">
                                      <p:cBhvr>
                                        <p:cTn id="15" dur="1000"/>
                                        <p:tgtEl>
                                          <p:spTgt spid="23"/>
                                        </p:tgtEl>
                                      </p:cBhvr>
                                    </p:animEffect>
                                  </p:childTnLst>
                                </p:cTn>
                              </p:par>
                            </p:childTnLst>
                          </p:cTn>
                        </p:par>
                      </p:childTnLst>
                    </p:cTn>
                  </p:par>
                  <p:par>
                    <p:cTn id="16" fill="hold">
                      <p:stCondLst>
                        <p:cond delay="indefinite"/>
                      </p:stCondLst>
                      <p:childTnLst>
                        <p:par>
                          <p:cTn id="17" fill="hold">
                            <p:stCondLst>
                              <p:cond delay="0"/>
                            </p:stCondLst>
                            <p:childTnLst>
                              <p:par>
                                <p:cTn id="18" presetID="55" presetClass="entr" presetSubtype="0"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1000" fill="hold"/>
                                        <p:tgtEl>
                                          <p:spTgt spid="5"/>
                                        </p:tgtEl>
                                        <p:attrNameLst>
                                          <p:attrName>ppt_w</p:attrName>
                                        </p:attrNameLst>
                                      </p:cBhvr>
                                      <p:tavLst>
                                        <p:tav tm="0">
                                          <p:val>
                                            <p:strVal val="#ppt_w*0.70"/>
                                          </p:val>
                                        </p:tav>
                                        <p:tav tm="100000">
                                          <p:val>
                                            <p:strVal val="#ppt_w"/>
                                          </p:val>
                                        </p:tav>
                                      </p:tavLst>
                                    </p:anim>
                                    <p:anim calcmode="lin" valueType="num">
                                      <p:cBhvr>
                                        <p:cTn id="21" dur="1000" fill="hold"/>
                                        <p:tgtEl>
                                          <p:spTgt spid="5"/>
                                        </p:tgtEl>
                                        <p:attrNameLst>
                                          <p:attrName>ppt_h</p:attrName>
                                        </p:attrNameLst>
                                      </p:cBhvr>
                                      <p:tavLst>
                                        <p:tav tm="0">
                                          <p:val>
                                            <p:strVal val="#ppt_h"/>
                                          </p:val>
                                        </p:tav>
                                        <p:tav tm="100000">
                                          <p:val>
                                            <p:strVal val="#ppt_h"/>
                                          </p:val>
                                        </p:tav>
                                      </p:tavLst>
                                    </p:anim>
                                    <p:animEffect transition="in" filter="fade">
                                      <p:cBhvr>
                                        <p:cTn id="22" dur="1000"/>
                                        <p:tgtEl>
                                          <p:spTgt spid="5"/>
                                        </p:tgtEl>
                                      </p:cBhvr>
                                    </p:animEffect>
                                  </p:childTnLst>
                                </p:cTn>
                              </p:par>
                            </p:childTnLst>
                          </p:cTn>
                        </p:par>
                        <p:par>
                          <p:cTn id="23" fill="hold">
                            <p:stCondLst>
                              <p:cond delay="1000"/>
                            </p:stCondLst>
                            <p:childTnLst>
                              <p:par>
                                <p:cTn id="24" presetID="55" presetClass="entr" presetSubtype="0"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1000" fill="hold"/>
                                        <p:tgtEl>
                                          <p:spTgt spid="7"/>
                                        </p:tgtEl>
                                        <p:attrNameLst>
                                          <p:attrName>ppt_w</p:attrName>
                                        </p:attrNameLst>
                                      </p:cBhvr>
                                      <p:tavLst>
                                        <p:tav tm="0">
                                          <p:val>
                                            <p:strVal val="#ppt_w*0.70"/>
                                          </p:val>
                                        </p:tav>
                                        <p:tav tm="100000">
                                          <p:val>
                                            <p:strVal val="#ppt_w"/>
                                          </p:val>
                                        </p:tav>
                                      </p:tavLst>
                                    </p:anim>
                                    <p:anim calcmode="lin" valueType="num">
                                      <p:cBhvr>
                                        <p:cTn id="27" dur="1000" fill="hold"/>
                                        <p:tgtEl>
                                          <p:spTgt spid="7"/>
                                        </p:tgtEl>
                                        <p:attrNameLst>
                                          <p:attrName>ppt_h</p:attrName>
                                        </p:attrNameLst>
                                      </p:cBhvr>
                                      <p:tavLst>
                                        <p:tav tm="0">
                                          <p:val>
                                            <p:strVal val="#ppt_h"/>
                                          </p:val>
                                        </p:tav>
                                        <p:tav tm="100000">
                                          <p:val>
                                            <p:strVal val="#ppt_h"/>
                                          </p:val>
                                        </p:tav>
                                      </p:tavLst>
                                    </p:anim>
                                    <p:animEffect transition="in" filter="fade">
                                      <p:cBhvr>
                                        <p:cTn id="28" dur="1000"/>
                                        <p:tgtEl>
                                          <p:spTgt spid="7"/>
                                        </p:tgtEl>
                                      </p:cBhvr>
                                    </p:animEffect>
                                  </p:childTnLst>
                                </p:cTn>
                              </p:par>
                            </p:childTnLst>
                          </p:cTn>
                        </p:par>
                        <p:par>
                          <p:cTn id="29" fill="hold">
                            <p:stCondLst>
                              <p:cond delay="2000"/>
                            </p:stCondLst>
                            <p:childTnLst>
                              <p:par>
                                <p:cTn id="30" presetID="55"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p:cTn id="32" dur="1000" fill="hold"/>
                                        <p:tgtEl>
                                          <p:spTgt spid="22"/>
                                        </p:tgtEl>
                                        <p:attrNameLst>
                                          <p:attrName>ppt_w</p:attrName>
                                        </p:attrNameLst>
                                      </p:cBhvr>
                                      <p:tavLst>
                                        <p:tav tm="0">
                                          <p:val>
                                            <p:strVal val="#ppt_w*0.70"/>
                                          </p:val>
                                        </p:tav>
                                        <p:tav tm="100000">
                                          <p:val>
                                            <p:strVal val="#ppt_w"/>
                                          </p:val>
                                        </p:tav>
                                      </p:tavLst>
                                    </p:anim>
                                    <p:anim calcmode="lin" valueType="num">
                                      <p:cBhvr>
                                        <p:cTn id="33" dur="1000" fill="hold"/>
                                        <p:tgtEl>
                                          <p:spTgt spid="22"/>
                                        </p:tgtEl>
                                        <p:attrNameLst>
                                          <p:attrName>ppt_h</p:attrName>
                                        </p:attrNameLst>
                                      </p:cBhvr>
                                      <p:tavLst>
                                        <p:tav tm="0">
                                          <p:val>
                                            <p:strVal val="#ppt_h"/>
                                          </p:val>
                                        </p:tav>
                                        <p:tav tm="100000">
                                          <p:val>
                                            <p:strVal val="#ppt_h"/>
                                          </p:val>
                                        </p:tav>
                                      </p:tavLst>
                                    </p:anim>
                                    <p:animEffect transition="in" filter="fade">
                                      <p:cBhvr>
                                        <p:cTn id="34" dur="1000"/>
                                        <p:tgtEl>
                                          <p:spTgt spid="22"/>
                                        </p:tgtEl>
                                      </p:cBhvr>
                                    </p:animEffect>
                                  </p:childTnLst>
                                </p:cTn>
                              </p:par>
                            </p:childTnLst>
                          </p:cTn>
                        </p:par>
                        <p:par>
                          <p:cTn id="35" fill="hold">
                            <p:stCondLst>
                              <p:cond delay="3000"/>
                            </p:stCondLst>
                            <p:childTnLst>
                              <p:par>
                                <p:cTn id="36" presetID="55"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 calcmode="lin" valueType="num">
                                      <p:cBhvr>
                                        <p:cTn id="38" dur="1000" fill="hold"/>
                                        <p:tgtEl>
                                          <p:spTgt spid="25"/>
                                        </p:tgtEl>
                                        <p:attrNameLst>
                                          <p:attrName>ppt_w</p:attrName>
                                        </p:attrNameLst>
                                      </p:cBhvr>
                                      <p:tavLst>
                                        <p:tav tm="0">
                                          <p:val>
                                            <p:strVal val="#ppt_w*0.70"/>
                                          </p:val>
                                        </p:tav>
                                        <p:tav tm="100000">
                                          <p:val>
                                            <p:strVal val="#ppt_w"/>
                                          </p:val>
                                        </p:tav>
                                      </p:tavLst>
                                    </p:anim>
                                    <p:anim calcmode="lin" valueType="num">
                                      <p:cBhvr>
                                        <p:cTn id="39" dur="1000" fill="hold"/>
                                        <p:tgtEl>
                                          <p:spTgt spid="25"/>
                                        </p:tgtEl>
                                        <p:attrNameLst>
                                          <p:attrName>ppt_h</p:attrName>
                                        </p:attrNameLst>
                                      </p:cBhvr>
                                      <p:tavLst>
                                        <p:tav tm="0">
                                          <p:val>
                                            <p:strVal val="#ppt_h"/>
                                          </p:val>
                                        </p:tav>
                                        <p:tav tm="100000">
                                          <p:val>
                                            <p:strVal val="#ppt_h"/>
                                          </p:val>
                                        </p:tav>
                                      </p:tavLst>
                                    </p:anim>
                                    <p:animEffect transition="in" filter="fade">
                                      <p:cBhvr>
                                        <p:cTn id="40" dur="1000"/>
                                        <p:tgtEl>
                                          <p:spTgt spid="25"/>
                                        </p:tgtEl>
                                      </p:cBhvr>
                                    </p:animEffect>
                                  </p:childTnLst>
                                </p:cTn>
                              </p:par>
                            </p:childTnLst>
                          </p:cTn>
                        </p:par>
                        <p:par>
                          <p:cTn id="41" fill="hold">
                            <p:stCondLst>
                              <p:cond delay="4000"/>
                            </p:stCondLst>
                            <p:childTnLst>
                              <p:par>
                                <p:cTn id="42" presetID="55"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 calcmode="lin" valueType="num">
                                      <p:cBhvr>
                                        <p:cTn id="44" dur="1000" fill="hold"/>
                                        <p:tgtEl>
                                          <p:spTgt spid="24"/>
                                        </p:tgtEl>
                                        <p:attrNameLst>
                                          <p:attrName>ppt_w</p:attrName>
                                        </p:attrNameLst>
                                      </p:cBhvr>
                                      <p:tavLst>
                                        <p:tav tm="0">
                                          <p:val>
                                            <p:strVal val="#ppt_w*0.70"/>
                                          </p:val>
                                        </p:tav>
                                        <p:tav tm="100000">
                                          <p:val>
                                            <p:strVal val="#ppt_w"/>
                                          </p:val>
                                        </p:tav>
                                      </p:tavLst>
                                    </p:anim>
                                    <p:anim calcmode="lin" valueType="num">
                                      <p:cBhvr>
                                        <p:cTn id="45" dur="1000" fill="hold"/>
                                        <p:tgtEl>
                                          <p:spTgt spid="24"/>
                                        </p:tgtEl>
                                        <p:attrNameLst>
                                          <p:attrName>ppt_h</p:attrName>
                                        </p:attrNameLst>
                                      </p:cBhvr>
                                      <p:tavLst>
                                        <p:tav tm="0">
                                          <p:val>
                                            <p:strVal val="#ppt_h"/>
                                          </p:val>
                                        </p:tav>
                                        <p:tav tm="100000">
                                          <p:val>
                                            <p:strVal val="#ppt_h"/>
                                          </p:val>
                                        </p:tav>
                                      </p:tavLst>
                                    </p:anim>
                                    <p:animEffect transition="in" filter="fade">
                                      <p:cBhvr>
                                        <p:cTn id="46"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5"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3010" name="Rectangle 2"/>
          <p:cNvSpPr>
            <a:spLocks noGrp="1" noChangeArrowheads="1"/>
          </p:cNvSpPr>
          <p:nvPr>
            <p:ph type="ctrTitle"/>
          </p:nvPr>
        </p:nvSpPr>
        <p:spPr>
          <a:xfrm>
            <a:off x="0" y="455326"/>
            <a:ext cx="9144000" cy="838200"/>
          </a:xfrm>
        </p:spPr>
        <p:txBody>
          <a:bodyPr/>
          <a:lstStyle/>
          <a:p>
            <a:r>
              <a:rPr lang="en-US" sz="4000" b="1" dirty="0">
                <a:solidFill>
                  <a:srgbClr val="000066"/>
                </a:solidFill>
                <a:latin typeface="Arial" charset="0"/>
                <a:ea typeface="ＭＳ Ｐゴシック" charset="0"/>
              </a:rPr>
              <a:t>Do Interpretations Really Matter?</a:t>
            </a:r>
            <a:endParaRPr lang="en-US" dirty="0">
              <a:latin typeface="Arial" charset="0"/>
              <a:ea typeface="ＭＳ Ｐゴシック" charset="0"/>
            </a:endParaRPr>
          </a:p>
        </p:txBody>
      </p:sp>
      <p:pic>
        <p:nvPicPr>
          <p:cNvPr id="683011" name="Picture 3" descr="eleph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1295400"/>
            <a:ext cx="6629400" cy="541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5"/>
          <p:cNvSpPr txBox="1">
            <a:spLocks noChangeArrowheads="1"/>
          </p:cNvSpPr>
          <p:nvPr/>
        </p:nvSpPr>
        <p:spPr bwMode="auto">
          <a:xfrm>
            <a:off x="8430447" y="79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2D2D8A">
                    <a:lumMod val="50000"/>
                  </a:srgbClr>
                </a:solidFill>
                <a:latin typeface="Arial" charset="0"/>
                <a:cs typeface="Arial" charset="0"/>
              </a:rPr>
              <a:t>326</a:t>
            </a:r>
          </a:p>
        </p:txBody>
      </p:sp>
    </p:spTree>
    <p:extLst>
      <p:ext uri="{BB962C8B-B14F-4D97-AF65-F5344CB8AC3E}">
        <p14:creationId xmlns:p14="http://schemas.microsoft.com/office/powerpoint/2010/main" val="2191140446"/>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1201" name="Rectangle 2"/>
          <p:cNvSpPr>
            <a:spLocks noGrp="1" noChangeArrowheads="1"/>
          </p:cNvSpPr>
          <p:nvPr>
            <p:ph type="title"/>
          </p:nvPr>
        </p:nvSpPr>
        <p:spPr>
          <a:xfrm>
            <a:off x="684213" y="193675"/>
            <a:ext cx="7772400" cy="720725"/>
          </a:xfrm>
          <a:solidFill>
            <a:srgbClr val="FF0000"/>
          </a:solidFill>
        </p:spPr>
        <p:txBody>
          <a:bodyPr/>
          <a:lstStyle/>
          <a:p>
            <a:r>
              <a:rPr lang="en-US" sz="3600" b="1">
                <a:latin typeface="Arial" charset="0"/>
                <a:ea typeface="ＭＳ Ｐゴシック" charset="0"/>
              </a:rPr>
              <a:t>Interpretive Views on Revelation</a:t>
            </a:r>
          </a:p>
        </p:txBody>
      </p:sp>
      <p:sp>
        <p:nvSpPr>
          <p:cNvPr id="691202" name="Text Box 5"/>
          <p:cNvSpPr txBox="1">
            <a:spLocks noChangeArrowheads="1"/>
          </p:cNvSpPr>
          <p:nvPr/>
        </p:nvSpPr>
        <p:spPr bwMode="auto">
          <a:xfrm>
            <a:off x="8430447" y="79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326</a:t>
            </a:r>
          </a:p>
        </p:txBody>
      </p:sp>
      <p:graphicFrame>
        <p:nvGraphicFramePr>
          <p:cNvPr id="6" name="Table 5"/>
          <p:cNvGraphicFramePr>
            <a:graphicFrameLocks noGrp="1"/>
          </p:cNvGraphicFramePr>
          <p:nvPr/>
        </p:nvGraphicFramePr>
        <p:xfrm>
          <a:off x="0" y="1255713"/>
          <a:ext cx="9144000" cy="5845613"/>
        </p:xfrm>
        <a:graphic>
          <a:graphicData uri="http://schemas.openxmlformats.org/drawingml/2006/table">
            <a:tbl>
              <a:tblPr/>
              <a:tblGrid>
                <a:gridCol w="20574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43176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FF"/>
                          </a:solidFill>
                          <a:effectLst/>
                          <a:latin typeface="Arial" charset="0"/>
                          <a:ea typeface="ＭＳ Ｐゴシック" charset="0"/>
                          <a:cs typeface="Arial" charset="0"/>
                        </a:rPr>
                        <a:t>View &amp; Advocates</a:t>
                      </a:r>
                    </a:p>
                  </a:txBody>
                  <a:tcPr marT="45719" marB="45719" anchor="ctr" anchorCtr="1"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Times New Roman" charset="0"/>
                        </a:rPr>
                        <a:t>Millennial View</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FF"/>
                          </a:solidFill>
                          <a:effectLst/>
                          <a:latin typeface="Arial" charset="0"/>
                          <a:ea typeface="ＭＳ Ｐゴシック" charset="0"/>
                          <a:cs typeface="Arial" charset="0"/>
                        </a:rPr>
                        <a:t>Rev. 1–3</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Times New Roman" charset="0"/>
                        </a:rPr>
                        <a:t>Rev. 4–19</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Times New Roman" charset="0"/>
                        </a:rPr>
                        <a:t>Rev. 20–22</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0004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charset="0"/>
                          <a:ea typeface="ＭＳ Ｐゴシック" charset="0"/>
                          <a:cs typeface="Times New Roman" charset="0"/>
                        </a:rPr>
                        <a:t>Idealist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Beale </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Hendriksen </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Hughes</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charset="0"/>
                          <a:ea typeface="ＭＳ Ｐゴシック" charset="0"/>
                          <a:cs typeface="Times New Roman" charset="0"/>
                        </a:rPr>
                        <a:t>Postmillennial (or Amillennial)</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Historic Churches</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Symbolic of the non-historical conflict between </a:t>
                      </a:r>
                      <a:r>
                        <a:rPr kumimoji="0" lang="en-US" sz="1600" b="1" i="0" u="sng" strike="noStrike" cap="none" normalizeH="0" baseline="0">
                          <a:ln>
                            <a:noFill/>
                          </a:ln>
                          <a:solidFill>
                            <a:srgbClr val="000000"/>
                          </a:solidFill>
                          <a:effectLst/>
                          <a:latin typeface="Arial" charset="0"/>
                          <a:ea typeface="ＭＳ Ｐゴシック" charset="0"/>
                          <a:cs typeface="Times New Roman" charset="0"/>
                        </a:rPr>
                        <a:t>good &amp; evil</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Victory of good over evil (Church over the world)</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1"/>
                  </a:ext>
                </a:extLst>
              </a:tr>
              <a:tr h="100004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charset="0"/>
                          <a:ea typeface="ＭＳ Ｐゴシック" charset="0"/>
                          <a:cs typeface="Times New Roman" charset="0"/>
                        </a:rPr>
                        <a:t>Preterist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Sweete</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Ellicott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DeMar</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Arial" charset="0"/>
                        </a:rPr>
                        <a:t>Apocalyptic</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Historic Churches</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Symbolic of Events in </a:t>
                      </a:r>
                      <a:r>
                        <a:rPr kumimoji="0" lang="en-US" sz="1600" b="1" i="0" u="sng" strike="noStrike" cap="none" normalizeH="0" baseline="0">
                          <a:ln>
                            <a:noFill/>
                          </a:ln>
                          <a:solidFill>
                            <a:srgbClr val="000000"/>
                          </a:solidFill>
                          <a:effectLst/>
                          <a:latin typeface="Arial" charset="0"/>
                          <a:ea typeface="ＭＳ Ｐゴシック" charset="0"/>
                          <a:cs typeface="Times New Roman" charset="0"/>
                        </a:rPr>
                        <a:t>First Century</a:t>
                      </a:r>
                      <a:r>
                        <a:rPr kumimoji="0" lang="en-US" sz="1600" b="1" i="0" u="none" strike="noStrike" cap="none" normalizeH="0" baseline="0">
                          <a:ln>
                            <a:noFill/>
                          </a:ln>
                          <a:solidFill>
                            <a:srgbClr val="000000"/>
                          </a:solidFill>
                          <a:effectLst/>
                          <a:latin typeface="Arial" charset="0"/>
                          <a:ea typeface="ＭＳ Ｐゴシック" charset="0"/>
                          <a:cs typeface="Times New Roman" charset="0"/>
                        </a:rPr>
                        <a:t> </a:t>
                      </a:r>
                      <a:br>
                        <a:rPr kumimoji="0" lang="en-US" sz="1600" b="1" i="0" u="none" strike="noStrike" cap="none" normalizeH="0" baseline="0">
                          <a:ln>
                            <a:noFill/>
                          </a:ln>
                          <a:solidFill>
                            <a:srgbClr val="000000"/>
                          </a:solidFill>
                          <a:effectLst/>
                          <a:latin typeface="Arial" charset="0"/>
                          <a:ea typeface="ＭＳ Ｐゴシック" charset="0"/>
                          <a:cs typeface="Times New Roman" charset="0"/>
                        </a:rPr>
                      </a:br>
                      <a:r>
                        <a:rPr kumimoji="0" lang="en-US" sz="1600" b="1" i="0" u="none" strike="noStrike" cap="none" normalizeH="0" baseline="0">
                          <a:ln>
                            <a:noFill/>
                          </a:ln>
                          <a:solidFill>
                            <a:srgbClr val="000000"/>
                          </a:solidFill>
                          <a:effectLst/>
                          <a:latin typeface="Arial" charset="0"/>
                          <a:ea typeface="ＭＳ Ｐゴシック" charset="0"/>
                          <a:cs typeface="Times New Roman" charset="0"/>
                        </a:rPr>
                        <a:t>(Nero, Mt. Vesuvius eruption)</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Symbolic of heaven and victory</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46355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charset="0"/>
                          <a:ea typeface="ＭＳ Ｐゴシック" charset="0"/>
                          <a:cs typeface="Times New Roman" charset="0"/>
                        </a:rPr>
                        <a:t>Historicist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Luther</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Newton</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Elliott</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charset="0"/>
                          <a:ea typeface="ＭＳ Ｐゴシック" charset="0"/>
                          <a:cs typeface="Times New Roman" charset="0"/>
                        </a:rPr>
                        <a:t>Amillennial (or Postmillennial)</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Historic Churches</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Symbolic of events in the </a:t>
                      </a:r>
                      <a:r>
                        <a:rPr kumimoji="0" lang="en-US" sz="1600" b="1" i="0" u="sng" strike="noStrike" cap="none" normalizeH="0" baseline="0">
                          <a:ln>
                            <a:noFill/>
                          </a:ln>
                          <a:solidFill>
                            <a:srgbClr val="000000"/>
                          </a:solidFill>
                          <a:effectLst/>
                          <a:latin typeface="Arial" charset="0"/>
                          <a:ea typeface="ＭＳ Ｐゴシック" charset="0"/>
                          <a:cs typeface="Times New Roman" charset="0"/>
                        </a:rPr>
                        <a:t>Church Age</a:t>
                      </a:r>
                      <a:r>
                        <a:rPr kumimoji="0" lang="en-US" sz="1600" b="1" i="0" u="none" strike="noStrike" cap="none" normalizeH="0" baseline="0">
                          <a:ln>
                            <a:noFill/>
                          </a:ln>
                          <a:solidFill>
                            <a:srgbClr val="000000"/>
                          </a:solidFill>
                          <a:effectLst/>
                          <a:latin typeface="Arial" charset="0"/>
                          <a:ea typeface="ＭＳ Ｐゴシック" charset="0"/>
                          <a:cs typeface="Times New Roman" charset="0"/>
                        </a:rPr>
                        <a:t> </a:t>
                      </a:r>
                      <a:br>
                        <a:rPr kumimoji="0" lang="en-US" sz="1600" b="1" i="0" u="none" strike="noStrike" cap="none" normalizeH="0" baseline="0">
                          <a:ln>
                            <a:noFill/>
                          </a:ln>
                          <a:solidFill>
                            <a:srgbClr val="000000"/>
                          </a:solidFill>
                          <a:effectLst/>
                          <a:latin typeface="Arial" charset="0"/>
                          <a:ea typeface="ＭＳ Ｐゴシック" charset="0"/>
                          <a:cs typeface="Times New Roman" charset="0"/>
                        </a:rPr>
                      </a:br>
                      <a:r>
                        <a:rPr kumimoji="0" lang="en-US" sz="1600" b="1" i="0" u="none" strike="noStrike" cap="none" normalizeH="0" baseline="0">
                          <a:ln>
                            <a:noFill/>
                          </a:ln>
                          <a:solidFill>
                            <a:srgbClr val="000000"/>
                          </a:solidFill>
                          <a:effectLst/>
                          <a:latin typeface="Arial" charset="0"/>
                          <a:ea typeface="ＭＳ Ｐゴシック" charset="0"/>
                          <a:cs typeface="Times New Roman" charset="0"/>
                        </a:rPr>
                        <a:t>(fall of Rome, rise of Islam &amp; Catholics, Reformation, etc.)</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Present age (amil) or future millennium (postmil), general judgment, heaven</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3"/>
                  </a:ext>
                </a:extLst>
              </a:tr>
              <a:tr h="17068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charset="0"/>
                          <a:ea typeface="ＭＳ Ｐゴシック" charset="0"/>
                          <a:cs typeface="Times New Roman" charset="0"/>
                        </a:rPr>
                        <a:t>Futurist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Thomas</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Walvoord</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Ryrie</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Ladd</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 Premillennial</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Historic Churches &amp;/or seven stages of church history</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sng" strike="noStrike" cap="none" normalizeH="0" baseline="0">
                          <a:ln>
                            <a:noFill/>
                          </a:ln>
                          <a:solidFill>
                            <a:srgbClr val="000000"/>
                          </a:solidFill>
                          <a:effectLst/>
                          <a:latin typeface="Arial" charset="0"/>
                          <a:ea typeface="ＭＳ Ｐゴシック" charset="0"/>
                          <a:cs typeface="Times New Roman" charset="0"/>
                        </a:rPr>
                        <a:t>Future Tribulation</a:t>
                      </a:r>
                      <a:r>
                        <a:rPr kumimoji="0" lang="en-US" sz="1600" b="1" i="0" u="none" strike="noStrike" cap="none" normalizeH="0" baseline="0">
                          <a:ln>
                            <a:noFill/>
                          </a:ln>
                          <a:solidFill>
                            <a:srgbClr val="000000"/>
                          </a:solidFill>
                          <a:effectLst/>
                          <a:latin typeface="Arial" charset="0"/>
                          <a:ea typeface="ＭＳ Ｐゴシック" charset="0"/>
                          <a:cs typeface="Times New Roman" charset="0"/>
                        </a:rPr>
                        <a:t> judgments on apostate church and Antichrist, return of Christ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Future millennium, judgment, heaven</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63095987"/>
      </p:ext>
    </p:extLst>
  </p:cSld>
  <p:clrMapOvr>
    <a:overrideClrMapping bg1="lt1" tx1="dk1" bg2="lt2" tx2="dk2" accent1="accent1" accent2="accent2" accent3="accent3" accent4="accent4" accent5="accent5" accent6="accent6" hlink="hlink" folHlink="folHlink"/>
  </p:clrMapOvr>
  <p:transition/>
</p:sld>
</file>

<file path=ppt/slides/slide12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80258"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80259" name="Line 3"/>
          <p:cNvSpPr>
            <a:spLocks noChangeShapeType="1"/>
          </p:cNvSpPr>
          <p:nvPr/>
        </p:nvSpPr>
        <p:spPr bwMode="auto">
          <a:xfrm>
            <a:off x="4535488"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80260" name="Text Box 4"/>
          <p:cNvSpPr txBox="1">
            <a:spLocks noChangeArrowheads="1"/>
          </p:cNvSpPr>
          <p:nvPr/>
        </p:nvSpPr>
        <p:spPr bwMode="auto">
          <a:xfrm rot="-5400000">
            <a:off x="-674687" y="3753534"/>
            <a:ext cx="3117850" cy="646331"/>
          </a:xfrm>
          <a:prstGeom prst="rect">
            <a:avLst/>
          </a:prstGeom>
          <a:noFill/>
          <a:ln w="38100">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a:solidFill>
                  <a:srgbClr val="FFFFFF"/>
                </a:solidFill>
                <a:latin typeface="Arial"/>
                <a:ea typeface="ＭＳ Ｐゴシック" pitchFamily="8" charset="-128"/>
                <a:cs typeface="Arial"/>
              </a:rPr>
              <a:t>Church Age</a:t>
            </a:r>
          </a:p>
        </p:txBody>
      </p:sp>
      <p:sp>
        <p:nvSpPr>
          <p:cNvPr id="480261" name="Text Box 5"/>
          <p:cNvSpPr txBox="1">
            <a:spLocks noChangeArrowheads="1"/>
          </p:cNvSpPr>
          <p:nvPr/>
        </p:nvSpPr>
        <p:spPr bwMode="auto">
          <a:xfrm>
            <a:off x="3429000" y="1257300"/>
            <a:ext cx="20574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CCFFCC"/>
                </a:solidFill>
                <a:latin typeface="Arial"/>
                <a:cs typeface="Arial"/>
              </a:rPr>
              <a:t>Second Coming</a:t>
            </a:r>
          </a:p>
        </p:txBody>
      </p:sp>
      <p:sp>
        <p:nvSpPr>
          <p:cNvPr id="480262" name="Text Box 6"/>
          <p:cNvSpPr txBox="1">
            <a:spLocks noChangeArrowheads="1"/>
          </p:cNvSpPr>
          <p:nvPr/>
        </p:nvSpPr>
        <p:spPr bwMode="auto">
          <a:xfrm>
            <a:off x="1600200" y="32766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Tribulation</a:t>
            </a:r>
            <a:endParaRPr lang="en-US" sz="3600" b="1" dirty="0">
              <a:solidFill>
                <a:srgbClr val="000000"/>
              </a:solidFill>
              <a:latin typeface="Arial"/>
              <a:cs typeface="Arial"/>
            </a:endParaRPr>
          </a:p>
        </p:txBody>
      </p:sp>
      <p:sp>
        <p:nvSpPr>
          <p:cNvPr id="480263" name="Text Box 7"/>
          <p:cNvSpPr txBox="1">
            <a:spLocks noChangeArrowheads="1"/>
          </p:cNvSpPr>
          <p:nvPr/>
        </p:nvSpPr>
        <p:spPr bwMode="auto">
          <a:xfrm>
            <a:off x="1905000" y="4267200"/>
            <a:ext cx="2362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7 years</a:t>
            </a:r>
          </a:p>
        </p:txBody>
      </p:sp>
      <p:sp>
        <p:nvSpPr>
          <p:cNvPr id="480264" name="Text Box 8"/>
          <p:cNvSpPr txBox="1">
            <a:spLocks noChangeArrowheads="1"/>
          </p:cNvSpPr>
          <p:nvPr/>
        </p:nvSpPr>
        <p:spPr bwMode="auto">
          <a:xfrm>
            <a:off x="4724400" y="3276600"/>
            <a:ext cx="29718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Millennium</a:t>
            </a:r>
            <a:endParaRPr lang="en-US" sz="3600" b="1">
              <a:solidFill>
                <a:srgbClr val="000000"/>
              </a:solidFill>
              <a:latin typeface="Arial"/>
              <a:cs typeface="Arial"/>
            </a:endParaRPr>
          </a:p>
        </p:txBody>
      </p:sp>
      <p:sp>
        <p:nvSpPr>
          <p:cNvPr id="480265" name="Text Box 9"/>
          <p:cNvSpPr txBox="1">
            <a:spLocks noChangeArrowheads="1"/>
          </p:cNvSpPr>
          <p:nvPr/>
        </p:nvSpPr>
        <p:spPr bwMode="auto">
          <a:xfrm>
            <a:off x="4953000" y="42672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1000 years</a:t>
            </a:r>
          </a:p>
        </p:txBody>
      </p:sp>
      <p:sp>
        <p:nvSpPr>
          <p:cNvPr id="480266" name="Text Box 10"/>
          <p:cNvSpPr txBox="1">
            <a:spLocks noChangeArrowheads="1"/>
          </p:cNvSpPr>
          <p:nvPr/>
        </p:nvSpPr>
        <p:spPr bwMode="auto">
          <a:xfrm rot="5400000" flipH="1">
            <a:off x="6034067" y="3913078"/>
            <a:ext cx="4951412"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dirty="0">
                <a:solidFill>
                  <a:srgbClr val="FFCC00"/>
                </a:solidFill>
                <a:latin typeface="Arial"/>
                <a:ea typeface="ＭＳ Ｐゴシック" pitchFamily="8" charset="-128"/>
                <a:cs typeface="Arial"/>
              </a:rPr>
              <a:t>Eternal Kingdom</a:t>
            </a:r>
          </a:p>
        </p:txBody>
      </p:sp>
      <p:sp>
        <p:nvSpPr>
          <p:cNvPr id="480267" name="Text Box 11"/>
          <p:cNvSpPr txBox="1">
            <a:spLocks noChangeArrowheads="1"/>
          </p:cNvSpPr>
          <p:nvPr/>
        </p:nvSpPr>
        <p:spPr bwMode="auto">
          <a:xfrm rot="5381629">
            <a:off x="6621463"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50000"/>
              </a:spcBef>
              <a:spcAft>
                <a:spcPct val="0"/>
              </a:spcAft>
            </a:pPr>
            <a:r>
              <a:rPr lang="en-US" sz="3600" b="1">
                <a:solidFill>
                  <a:srgbClr val="FFFF00"/>
                </a:solidFill>
                <a:latin typeface="Arial"/>
                <a:cs typeface="Arial"/>
              </a:rPr>
              <a:t>Judgment</a:t>
            </a:r>
          </a:p>
        </p:txBody>
      </p:sp>
      <p:sp>
        <p:nvSpPr>
          <p:cNvPr id="480268" name="Text Box 12"/>
          <p:cNvSpPr txBox="1">
            <a:spLocks noChangeArrowheads="1"/>
          </p:cNvSpPr>
          <p:nvPr/>
        </p:nvSpPr>
        <p:spPr bwMode="auto">
          <a:xfrm>
            <a:off x="5334000" y="1257300"/>
            <a:ext cx="2438400" cy="125059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i="1" dirty="0">
                <a:solidFill>
                  <a:srgbClr val="CCFFCC"/>
                </a:solidFill>
                <a:latin typeface="Arial"/>
                <a:ea typeface="ＭＳ Ｐゴシック" pitchFamily="8" charset="-128"/>
                <a:cs typeface="Arial"/>
              </a:rPr>
              <a:t>Second</a:t>
            </a:r>
          </a:p>
          <a:p>
            <a:pPr defTabSz="914400" eaLnBrk="0" fontAlgn="base" hangingPunct="0">
              <a:lnSpc>
                <a:spcPct val="0"/>
              </a:lnSpc>
              <a:spcBef>
                <a:spcPct val="35000"/>
              </a:spcBef>
              <a:spcAft>
                <a:spcPct val="0"/>
              </a:spcAft>
              <a:defRPr/>
            </a:pPr>
            <a:r>
              <a:rPr lang="en-US" sz="3600" b="1" i="1" dirty="0">
                <a:solidFill>
                  <a:srgbClr val="CCFFCC"/>
                </a:solidFill>
                <a:latin typeface="Arial"/>
                <a:ea typeface="ＭＳ Ｐゴシック" pitchFamily="8" charset="-128"/>
                <a:cs typeface="Arial"/>
              </a:rPr>
              <a:t>=</a:t>
            </a:r>
            <a:endParaRPr lang="en-US" sz="2400" b="1" i="1" dirty="0">
              <a:solidFill>
                <a:srgbClr val="CCFFCC"/>
              </a:solidFill>
              <a:latin typeface="Arial"/>
              <a:ea typeface="ＭＳ Ｐゴシック" pitchFamily="8" charset="-128"/>
              <a:cs typeface="Arial"/>
            </a:endParaRPr>
          </a:p>
          <a:p>
            <a:pPr algn="ctr" defTabSz="914400" eaLnBrk="0" fontAlgn="base" hangingPunct="0">
              <a:lnSpc>
                <a:spcPct val="0"/>
              </a:lnSpc>
              <a:spcBef>
                <a:spcPct val="50000"/>
              </a:spcBef>
              <a:spcAft>
                <a:spcPct val="0"/>
              </a:spcAft>
              <a:defRPr/>
            </a:pPr>
            <a:r>
              <a:rPr lang="en-US" sz="3600" b="1" i="1" dirty="0">
                <a:solidFill>
                  <a:srgbClr val="CCFFCC"/>
                </a:solidFill>
                <a:latin typeface="Arial"/>
                <a:ea typeface="ＭＳ Ｐゴシック" pitchFamily="8" charset="-128"/>
                <a:cs typeface="Arial"/>
              </a:rPr>
              <a:t>Advent</a:t>
            </a:r>
          </a:p>
        </p:txBody>
      </p:sp>
      <p:sp>
        <p:nvSpPr>
          <p:cNvPr id="480269" name="Rectangle 13"/>
          <p:cNvSpPr>
            <a:spLocks noGrp="1" noChangeArrowheads="1"/>
          </p:cNvSpPr>
          <p:nvPr>
            <p:ph type="title" idx="4294967295"/>
          </p:nvPr>
        </p:nvSpPr>
        <p:spPr>
          <a:xfrm>
            <a:off x="685800"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sz="4000" b="1">
                <a:solidFill>
                  <a:srgbClr val="FFFFFF"/>
                </a:solidFill>
                <a:latin typeface="Arial"/>
                <a:cs typeface="Arial"/>
              </a:rPr>
              <a:t>Premillennialism</a:t>
            </a:r>
          </a:p>
        </p:txBody>
      </p:sp>
      <p:sp>
        <p:nvSpPr>
          <p:cNvPr id="480271" name="Text Box 15"/>
          <p:cNvSpPr txBox="1">
            <a:spLocks noChangeArrowheads="1"/>
          </p:cNvSpPr>
          <p:nvPr/>
        </p:nvSpPr>
        <p:spPr bwMode="auto">
          <a:xfrm rot="5381629">
            <a:off x="3436938"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50000"/>
              </a:spcBef>
              <a:spcAft>
                <a:spcPct val="0"/>
              </a:spcAft>
            </a:pPr>
            <a:r>
              <a:rPr lang="en-US" sz="3600" b="1" dirty="0">
                <a:solidFill>
                  <a:srgbClr val="FFFF00"/>
                </a:solidFill>
                <a:latin typeface="Arial"/>
                <a:cs typeface="Arial"/>
              </a:rPr>
              <a:t>Judgment</a:t>
            </a:r>
          </a:p>
        </p:txBody>
      </p:sp>
      <p:sp>
        <p:nvSpPr>
          <p:cNvPr id="16" name="Text Box 19"/>
          <p:cNvSpPr txBox="1">
            <a:spLocks noChangeArrowheads="1"/>
          </p:cNvSpPr>
          <p:nvPr/>
        </p:nvSpPr>
        <p:spPr bwMode="auto">
          <a:xfrm>
            <a:off x="8382000" y="15875"/>
            <a:ext cx="609684" cy="402291"/>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dirty="0">
                <a:solidFill>
                  <a:srgbClr val="FFFFFF"/>
                </a:solidFill>
                <a:latin typeface="Arial"/>
                <a:cs typeface="Arial"/>
              </a:rPr>
              <a:t>433</a:t>
            </a:r>
            <a:endParaRPr lang="en-US" sz="2000" dirty="0">
              <a:solidFill>
                <a:srgbClr val="000000"/>
              </a:solidFill>
              <a:latin typeface="Arial"/>
              <a:cs typeface="Arial"/>
            </a:endParaRPr>
          </a:p>
        </p:txBody>
      </p:sp>
    </p:spTree>
    <p:extLst>
      <p:ext uri="{BB962C8B-B14F-4D97-AF65-F5344CB8AC3E}">
        <p14:creationId xmlns:p14="http://schemas.microsoft.com/office/powerpoint/2010/main" val="39468102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80260"/>
                                        </p:tgtEl>
                                        <p:attrNameLst>
                                          <p:attrName>style.visibility</p:attrName>
                                        </p:attrNameLst>
                                      </p:cBhvr>
                                      <p:to>
                                        <p:strVal val="visible"/>
                                      </p:to>
                                    </p:set>
                                    <p:anim calcmode="lin" valueType="num">
                                      <p:cBhvr additive="base">
                                        <p:cTn id="7" dur="500" fill="hold"/>
                                        <p:tgtEl>
                                          <p:spTgt spid="480260"/>
                                        </p:tgtEl>
                                        <p:attrNameLst>
                                          <p:attrName>ppt_x</p:attrName>
                                        </p:attrNameLst>
                                      </p:cBhvr>
                                      <p:tavLst>
                                        <p:tav tm="0">
                                          <p:val>
                                            <p:strVal val="0-#ppt_w/2"/>
                                          </p:val>
                                        </p:tav>
                                        <p:tav tm="100000">
                                          <p:val>
                                            <p:strVal val="#ppt_x"/>
                                          </p:val>
                                        </p:tav>
                                      </p:tavLst>
                                    </p:anim>
                                    <p:anim calcmode="lin" valueType="num">
                                      <p:cBhvr additive="base">
                                        <p:cTn id="8" dur="500" fill="hold"/>
                                        <p:tgtEl>
                                          <p:spTgt spid="48026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480258"/>
                                        </p:tgtEl>
                                        <p:attrNameLst>
                                          <p:attrName>style.visibility</p:attrName>
                                        </p:attrNameLst>
                                      </p:cBhvr>
                                      <p:to>
                                        <p:strVal val="visible"/>
                                      </p:to>
                                    </p:set>
                                    <p:animEffect transition="in" filter="wipe(left)">
                                      <p:cBhvr>
                                        <p:cTn id="12" dur="500"/>
                                        <p:tgtEl>
                                          <p:spTgt spid="480258"/>
                                        </p:tgtEl>
                                      </p:cBhvr>
                                    </p:animEffect>
                                  </p:childTnLst>
                                </p:cTn>
                              </p:par>
                            </p:childTnLst>
                          </p:cTn>
                        </p:par>
                        <p:par>
                          <p:cTn id="13" fill="hold" nodeType="afterGroup">
                            <p:stCondLst>
                              <p:cond delay="3000"/>
                            </p:stCondLst>
                            <p:childTnLst>
                              <p:par>
                                <p:cTn id="14" presetID="17" presetClass="entr" presetSubtype="8" fill="hold" grpId="0" nodeType="afterEffect">
                                  <p:stCondLst>
                                    <p:cond delay="1000"/>
                                  </p:stCondLst>
                                  <p:childTnLst>
                                    <p:set>
                                      <p:cBhvr>
                                        <p:cTn id="15" dur="1" fill="hold">
                                          <p:stCondLst>
                                            <p:cond delay="0"/>
                                          </p:stCondLst>
                                        </p:cTn>
                                        <p:tgtEl>
                                          <p:spTgt spid="480263"/>
                                        </p:tgtEl>
                                        <p:attrNameLst>
                                          <p:attrName>style.visibility</p:attrName>
                                        </p:attrNameLst>
                                      </p:cBhvr>
                                      <p:to>
                                        <p:strVal val="visible"/>
                                      </p:to>
                                    </p:set>
                                    <p:anim calcmode="lin" valueType="num">
                                      <p:cBhvr>
                                        <p:cTn id="16" dur="500" fill="hold"/>
                                        <p:tgtEl>
                                          <p:spTgt spid="480263"/>
                                        </p:tgtEl>
                                        <p:attrNameLst>
                                          <p:attrName>ppt_x</p:attrName>
                                        </p:attrNameLst>
                                      </p:cBhvr>
                                      <p:tavLst>
                                        <p:tav tm="0">
                                          <p:val>
                                            <p:strVal val="#ppt_x-#ppt_w/2"/>
                                          </p:val>
                                        </p:tav>
                                        <p:tav tm="100000">
                                          <p:val>
                                            <p:strVal val="#ppt_x"/>
                                          </p:val>
                                        </p:tav>
                                      </p:tavLst>
                                    </p:anim>
                                    <p:anim calcmode="lin" valueType="num">
                                      <p:cBhvr>
                                        <p:cTn id="17" dur="500" fill="hold"/>
                                        <p:tgtEl>
                                          <p:spTgt spid="480263"/>
                                        </p:tgtEl>
                                        <p:attrNameLst>
                                          <p:attrName>ppt_y</p:attrName>
                                        </p:attrNameLst>
                                      </p:cBhvr>
                                      <p:tavLst>
                                        <p:tav tm="0">
                                          <p:val>
                                            <p:strVal val="#ppt_y"/>
                                          </p:val>
                                        </p:tav>
                                        <p:tav tm="100000">
                                          <p:val>
                                            <p:strVal val="#ppt_y"/>
                                          </p:val>
                                        </p:tav>
                                      </p:tavLst>
                                    </p:anim>
                                    <p:anim calcmode="lin" valueType="num">
                                      <p:cBhvr>
                                        <p:cTn id="18" dur="500" fill="hold"/>
                                        <p:tgtEl>
                                          <p:spTgt spid="480263"/>
                                        </p:tgtEl>
                                        <p:attrNameLst>
                                          <p:attrName>ppt_w</p:attrName>
                                        </p:attrNameLst>
                                      </p:cBhvr>
                                      <p:tavLst>
                                        <p:tav tm="0">
                                          <p:val>
                                            <p:fltVal val="0"/>
                                          </p:val>
                                        </p:tav>
                                        <p:tav tm="100000">
                                          <p:val>
                                            <p:strVal val="#ppt_w"/>
                                          </p:val>
                                        </p:tav>
                                      </p:tavLst>
                                    </p:anim>
                                    <p:anim calcmode="lin" valueType="num">
                                      <p:cBhvr>
                                        <p:cTn id="19" dur="500" fill="hold"/>
                                        <p:tgtEl>
                                          <p:spTgt spid="480263"/>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4500"/>
                            </p:stCondLst>
                            <p:childTnLst>
                              <p:par>
                                <p:cTn id="21" presetID="17" presetClass="entr" presetSubtype="10" fill="hold" grpId="0" nodeType="afterEffect">
                                  <p:stCondLst>
                                    <p:cond delay="1000"/>
                                  </p:stCondLst>
                                  <p:childTnLst>
                                    <p:set>
                                      <p:cBhvr>
                                        <p:cTn id="22" dur="1" fill="hold">
                                          <p:stCondLst>
                                            <p:cond delay="0"/>
                                          </p:stCondLst>
                                        </p:cTn>
                                        <p:tgtEl>
                                          <p:spTgt spid="480262"/>
                                        </p:tgtEl>
                                        <p:attrNameLst>
                                          <p:attrName>style.visibility</p:attrName>
                                        </p:attrNameLst>
                                      </p:cBhvr>
                                      <p:to>
                                        <p:strVal val="visible"/>
                                      </p:to>
                                    </p:set>
                                    <p:anim calcmode="lin" valueType="num">
                                      <p:cBhvr>
                                        <p:cTn id="23" dur="500" fill="hold"/>
                                        <p:tgtEl>
                                          <p:spTgt spid="480262"/>
                                        </p:tgtEl>
                                        <p:attrNameLst>
                                          <p:attrName>ppt_w</p:attrName>
                                        </p:attrNameLst>
                                      </p:cBhvr>
                                      <p:tavLst>
                                        <p:tav tm="0">
                                          <p:val>
                                            <p:fltVal val="0"/>
                                          </p:val>
                                        </p:tav>
                                        <p:tav tm="100000">
                                          <p:val>
                                            <p:strVal val="#ppt_w"/>
                                          </p:val>
                                        </p:tav>
                                      </p:tavLst>
                                    </p:anim>
                                    <p:anim calcmode="lin" valueType="num">
                                      <p:cBhvr>
                                        <p:cTn id="24" dur="500" fill="hold"/>
                                        <p:tgtEl>
                                          <p:spTgt spid="48026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6000"/>
                            </p:stCondLst>
                            <p:childTnLst>
                              <p:par>
                                <p:cTn id="26" presetID="2" presetClass="entr" presetSubtype="1" fill="hold" grpId="0" nodeType="afterEffect">
                                  <p:stCondLst>
                                    <p:cond delay="6000"/>
                                  </p:stCondLst>
                                  <p:childTnLst>
                                    <p:set>
                                      <p:cBhvr>
                                        <p:cTn id="27" dur="1" fill="hold">
                                          <p:stCondLst>
                                            <p:cond delay="0"/>
                                          </p:stCondLst>
                                        </p:cTn>
                                        <p:tgtEl>
                                          <p:spTgt spid="480261"/>
                                        </p:tgtEl>
                                        <p:attrNameLst>
                                          <p:attrName>style.visibility</p:attrName>
                                        </p:attrNameLst>
                                      </p:cBhvr>
                                      <p:to>
                                        <p:strVal val="visible"/>
                                      </p:to>
                                    </p:set>
                                    <p:anim calcmode="lin" valueType="num">
                                      <p:cBhvr additive="base">
                                        <p:cTn id="28" dur="500" fill="hold"/>
                                        <p:tgtEl>
                                          <p:spTgt spid="480261"/>
                                        </p:tgtEl>
                                        <p:attrNameLst>
                                          <p:attrName>ppt_x</p:attrName>
                                        </p:attrNameLst>
                                      </p:cBhvr>
                                      <p:tavLst>
                                        <p:tav tm="0">
                                          <p:val>
                                            <p:strVal val="#ppt_x"/>
                                          </p:val>
                                        </p:tav>
                                        <p:tav tm="100000">
                                          <p:val>
                                            <p:strVal val="#ppt_x"/>
                                          </p:val>
                                        </p:tav>
                                      </p:tavLst>
                                    </p:anim>
                                    <p:anim calcmode="lin" valueType="num">
                                      <p:cBhvr additive="base">
                                        <p:cTn id="29" dur="500" fill="hold"/>
                                        <p:tgtEl>
                                          <p:spTgt spid="48026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480259"/>
                                        </p:tgtEl>
                                        <p:attrNameLst>
                                          <p:attrName>style.visibility</p:attrName>
                                        </p:attrNameLst>
                                      </p:cBhvr>
                                      <p:to>
                                        <p:strVal val="visible"/>
                                      </p:to>
                                    </p:set>
                                    <p:anim calcmode="lin" valueType="num">
                                      <p:cBhvr additive="base">
                                        <p:cTn id="33" dur="500" fill="hold"/>
                                        <p:tgtEl>
                                          <p:spTgt spid="480259"/>
                                        </p:tgtEl>
                                        <p:attrNameLst>
                                          <p:attrName>ppt_x</p:attrName>
                                        </p:attrNameLst>
                                      </p:cBhvr>
                                      <p:tavLst>
                                        <p:tav tm="0">
                                          <p:val>
                                            <p:strVal val="#ppt_x"/>
                                          </p:val>
                                        </p:tav>
                                        <p:tav tm="100000">
                                          <p:val>
                                            <p:strVal val="#ppt_x"/>
                                          </p:val>
                                        </p:tav>
                                      </p:tavLst>
                                    </p:anim>
                                    <p:anim calcmode="lin" valueType="num">
                                      <p:cBhvr additive="base">
                                        <p:cTn id="34" dur="500" fill="hold"/>
                                        <p:tgtEl>
                                          <p:spTgt spid="480259"/>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3000"/>
                                  </p:stCondLst>
                                  <p:childTnLst>
                                    <p:set>
                                      <p:cBhvr>
                                        <p:cTn id="37" dur="1" fill="hold">
                                          <p:stCondLst>
                                            <p:cond delay="0"/>
                                          </p:stCondLst>
                                        </p:cTn>
                                        <p:tgtEl>
                                          <p:spTgt spid="480271"/>
                                        </p:tgtEl>
                                        <p:attrNameLst>
                                          <p:attrName>style.visibility</p:attrName>
                                        </p:attrNameLst>
                                      </p:cBhvr>
                                      <p:to>
                                        <p:strVal val="visible"/>
                                      </p:to>
                                    </p:set>
                                    <p:anim calcmode="lin" valueType="num">
                                      <p:cBhvr additive="base">
                                        <p:cTn id="38" dur="500" fill="hold"/>
                                        <p:tgtEl>
                                          <p:spTgt spid="480271"/>
                                        </p:tgtEl>
                                        <p:attrNameLst>
                                          <p:attrName>ppt_x</p:attrName>
                                        </p:attrNameLst>
                                      </p:cBhvr>
                                      <p:tavLst>
                                        <p:tav tm="0">
                                          <p:val>
                                            <p:strVal val="#ppt_x"/>
                                          </p:val>
                                        </p:tav>
                                        <p:tav tm="100000">
                                          <p:val>
                                            <p:strVal val="#ppt_x"/>
                                          </p:val>
                                        </p:tav>
                                      </p:tavLst>
                                    </p:anim>
                                    <p:anim calcmode="lin" valueType="num">
                                      <p:cBhvr additive="base">
                                        <p:cTn id="39" dur="500" fill="hold"/>
                                        <p:tgtEl>
                                          <p:spTgt spid="480271"/>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6500"/>
                            </p:stCondLst>
                            <p:childTnLst>
                              <p:par>
                                <p:cTn id="41" presetID="17" presetClass="entr" presetSubtype="10" fill="hold" grpId="0" nodeType="afterEffect">
                                  <p:stCondLst>
                                    <p:cond delay="3000"/>
                                  </p:stCondLst>
                                  <p:childTnLst>
                                    <p:set>
                                      <p:cBhvr>
                                        <p:cTn id="42" dur="1" fill="hold">
                                          <p:stCondLst>
                                            <p:cond delay="0"/>
                                          </p:stCondLst>
                                        </p:cTn>
                                        <p:tgtEl>
                                          <p:spTgt spid="480265"/>
                                        </p:tgtEl>
                                        <p:attrNameLst>
                                          <p:attrName>style.visibility</p:attrName>
                                        </p:attrNameLst>
                                      </p:cBhvr>
                                      <p:to>
                                        <p:strVal val="visible"/>
                                      </p:to>
                                    </p:set>
                                    <p:anim calcmode="lin" valueType="num">
                                      <p:cBhvr>
                                        <p:cTn id="43" dur="500" fill="hold"/>
                                        <p:tgtEl>
                                          <p:spTgt spid="480265"/>
                                        </p:tgtEl>
                                        <p:attrNameLst>
                                          <p:attrName>ppt_w</p:attrName>
                                        </p:attrNameLst>
                                      </p:cBhvr>
                                      <p:tavLst>
                                        <p:tav tm="0">
                                          <p:val>
                                            <p:fltVal val="0"/>
                                          </p:val>
                                        </p:tav>
                                        <p:tav tm="100000">
                                          <p:val>
                                            <p:strVal val="#ppt_w"/>
                                          </p:val>
                                        </p:tav>
                                      </p:tavLst>
                                    </p:anim>
                                    <p:anim calcmode="lin" valueType="num">
                                      <p:cBhvr>
                                        <p:cTn id="44" dur="500" fill="hold"/>
                                        <p:tgtEl>
                                          <p:spTgt spid="480265"/>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20000"/>
                            </p:stCondLst>
                            <p:childTnLst>
                              <p:par>
                                <p:cTn id="46" presetID="17" presetClass="entr" presetSubtype="10" fill="hold" grpId="0" nodeType="afterEffect">
                                  <p:stCondLst>
                                    <p:cond delay="4000"/>
                                  </p:stCondLst>
                                  <p:childTnLst>
                                    <p:set>
                                      <p:cBhvr>
                                        <p:cTn id="47" dur="1" fill="hold">
                                          <p:stCondLst>
                                            <p:cond delay="0"/>
                                          </p:stCondLst>
                                        </p:cTn>
                                        <p:tgtEl>
                                          <p:spTgt spid="480264"/>
                                        </p:tgtEl>
                                        <p:attrNameLst>
                                          <p:attrName>style.visibility</p:attrName>
                                        </p:attrNameLst>
                                      </p:cBhvr>
                                      <p:to>
                                        <p:strVal val="visible"/>
                                      </p:to>
                                    </p:set>
                                    <p:anim calcmode="lin" valueType="num">
                                      <p:cBhvr>
                                        <p:cTn id="48" dur="500" fill="hold"/>
                                        <p:tgtEl>
                                          <p:spTgt spid="480264"/>
                                        </p:tgtEl>
                                        <p:attrNameLst>
                                          <p:attrName>ppt_w</p:attrName>
                                        </p:attrNameLst>
                                      </p:cBhvr>
                                      <p:tavLst>
                                        <p:tav tm="0">
                                          <p:val>
                                            <p:fltVal val="0"/>
                                          </p:val>
                                        </p:tav>
                                        <p:tav tm="100000">
                                          <p:val>
                                            <p:strVal val="#ppt_w"/>
                                          </p:val>
                                        </p:tav>
                                      </p:tavLst>
                                    </p:anim>
                                    <p:anim calcmode="lin" valueType="num">
                                      <p:cBhvr>
                                        <p:cTn id="49" dur="500" fill="hold"/>
                                        <p:tgtEl>
                                          <p:spTgt spid="480264"/>
                                        </p:tgtEl>
                                        <p:attrNameLst>
                                          <p:attrName>ppt_h</p:attrName>
                                        </p:attrNameLst>
                                      </p:cBhvr>
                                      <p:tavLst>
                                        <p:tav tm="0">
                                          <p:val>
                                            <p:strVal val="#ppt_h"/>
                                          </p:val>
                                        </p:tav>
                                        <p:tav tm="100000">
                                          <p:val>
                                            <p:strVal val="#ppt_h"/>
                                          </p:val>
                                        </p:tav>
                                      </p:tavLst>
                                    </p:anim>
                                  </p:childTnLst>
                                </p:cTn>
                              </p:par>
                            </p:childTnLst>
                          </p:cTn>
                        </p:par>
                        <p:par>
                          <p:cTn id="50" fill="hold" nodeType="afterGroup">
                            <p:stCondLst>
                              <p:cond delay="24500"/>
                            </p:stCondLst>
                            <p:childTnLst>
                              <p:par>
                                <p:cTn id="51" presetID="2" presetClass="entr" presetSubtype="4" fill="hold" grpId="0" nodeType="afterEffect">
                                  <p:stCondLst>
                                    <p:cond delay="3000"/>
                                  </p:stCondLst>
                                  <p:childTnLst>
                                    <p:set>
                                      <p:cBhvr>
                                        <p:cTn id="52" dur="1" fill="hold">
                                          <p:stCondLst>
                                            <p:cond delay="0"/>
                                          </p:stCondLst>
                                        </p:cTn>
                                        <p:tgtEl>
                                          <p:spTgt spid="480267"/>
                                        </p:tgtEl>
                                        <p:attrNameLst>
                                          <p:attrName>style.visibility</p:attrName>
                                        </p:attrNameLst>
                                      </p:cBhvr>
                                      <p:to>
                                        <p:strVal val="visible"/>
                                      </p:to>
                                    </p:set>
                                    <p:anim calcmode="lin" valueType="num">
                                      <p:cBhvr additive="base">
                                        <p:cTn id="53" dur="500" fill="hold"/>
                                        <p:tgtEl>
                                          <p:spTgt spid="480267"/>
                                        </p:tgtEl>
                                        <p:attrNameLst>
                                          <p:attrName>ppt_x</p:attrName>
                                        </p:attrNameLst>
                                      </p:cBhvr>
                                      <p:tavLst>
                                        <p:tav tm="0">
                                          <p:val>
                                            <p:strVal val="#ppt_x"/>
                                          </p:val>
                                        </p:tav>
                                        <p:tav tm="100000">
                                          <p:val>
                                            <p:strVal val="#ppt_x"/>
                                          </p:val>
                                        </p:tav>
                                      </p:tavLst>
                                    </p:anim>
                                    <p:anim calcmode="lin" valueType="num">
                                      <p:cBhvr additive="base">
                                        <p:cTn id="54" dur="500" fill="hold"/>
                                        <p:tgtEl>
                                          <p:spTgt spid="480267"/>
                                        </p:tgtEl>
                                        <p:attrNameLst>
                                          <p:attrName>ppt_y</p:attrName>
                                        </p:attrNameLst>
                                      </p:cBhvr>
                                      <p:tavLst>
                                        <p:tav tm="0">
                                          <p:val>
                                            <p:strVal val="1+#ppt_h/2"/>
                                          </p:val>
                                        </p:tav>
                                        <p:tav tm="100000">
                                          <p:val>
                                            <p:strVal val="#ppt_y"/>
                                          </p:val>
                                        </p:tav>
                                      </p:tavLst>
                                    </p:anim>
                                  </p:childTnLst>
                                </p:cTn>
                              </p:par>
                            </p:childTnLst>
                          </p:cTn>
                        </p:par>
                        <p:par>
                          <p:cTn id="55" fill="hold" nodeType="afterGroup">
                            <p:stCondLst>
                              <p:cond delay="28000"/>
                            </p:stCondLst>
                            <p:childTnLst>
                              <p:par>
                                <p:cTn id="56" presetID="2" presetClass="entr" presetSubtype="2" fill="hold" grpId="0" nodeType="afterEffect">
                                  <p:stCondLst>
                                    <p:cond delay="2000"/>
                                  </p:stCondLst>
                                  <p:childTnLst>
                                    <p:set>
                                      <p:cBhvr>
                                        <p:cTn id="57" dur="1" fill="hold">
                                          <p:stCondLst>
                                            <p:cond delay="0"/>
                                          </p:stCondLst>
                                        </p:cTn>
                                        <p:tgtEl>
                                          <p:spTgt spid="480266"/>
                                        </p:tgtEl>
                                        <p:attrNameLst>
                                          <p:attrName>style.visibility</p:attrName>
                                        </p:attrNameLst>
                                      </p:cBhvr>
                                      <p:to>
                                        <p:strVal val="visible"/>
                                      </p:to>
                                    </p:set>
                                    <p:anim calcmode="lin" valueType="num">
                                      <p:cBhvr additive="base">
                                        <p:cTn id="58" dur="500" fill="hold"/>
                                        <p:tgtEl>
                                          <p:spTgt spid="480266"/>
                                        </p:tgtEl>
                                        <p:attrNameLst>
                                          <p:attrName>ppt_x</p:attrName>
                                        </p:attrNameLst>
                                      </p:cBhvr>
                                      <p:tavLst>
                                        <p:tav tm="0">
                                          <p:val>
                                            <p:strVal val="1+#ppt_w/2"/>
                                          </p:val>
                                        </p:tav>
                                        <p:tav tm="100000">
                                          <p:val>
                                            <p:strVal val="#ppt_x"/>
                                          </p:val>
                                        </p:tav>
                                      </p:tavLst>
                                    </p:anim>
                                    <p:anim calcmode="lin" valueType="num">
                                      <p:cBhvr additive="base">
                                        <p:cTn id="59" dur="500" fill="hold"/>
                                        <p:tgtEl>
                                          <p:spTgt spid="480266"/>
                                        </p:tgtEl>
                                        <p:attrNameLst>
                                          <p:attrName>ppt_y</p:attrName>
                                        </p:attrNameLst>
                                      </p:cBhvr>
                                      <p:tavLst>
                                        <p:tav tm="0">
                                          <p:val>
                                            <p:strVal val="#ppt_y"/>
                                          </p:val>
                                        </p:tav>
                                        <p:tav tm="100000">
                                          <p:val>
                                            <p:strVal val="#ppt_y"/>
                                          </p:val>
                                        </p:tav>
                                      </p:tavLst>
                                    </p:anim>
                                  </p:childTnLst>
                                </p:cTn>
                              </p:par>
                            </p:childTnLst>
                          </p:cTn>
                        </p:par>
                        <p:par>
                          <p:cTn id="60" fill="hold" nodeType="afterGroup">
                            <p:stCondLst>
                              <p:cond delay="30500"/>
                            </p:stCondLst>
                            <p:childTnLst>
                              <p:par>
                                <p:cTn id="61" presetID="7" presetClass="entr" presetSubtype="1" fill="hold" grpId="0" nodeType="afterEffect">
                                  <p:stCondLst>
                                    <p:cond delay="1000"/>
                                  </p:stCondLst>
                                  <p:childTnLst>
                                    <p:set>
                                      <p:cBhvr>
                                        <p:cTn id="62" dur="1" fill="hold">
                                          <p:stCondLst>
                                            <p:cond delay="0"/>
                                          </p:stCondLst>
                                        </p:cTn>
                                        <p:tgtEl>
                                          <p:spTgt spid="480268"/>
                                        </p:tgtEl>
                                        <p:attrNameLst>
                                          <p:attrName>style.visibility</p:attrName>
                                        </p:attrNameLst>
                                      </p:cBhvr>
                                      <p:to>
                                        <p:strVal val="visible"/>
                                      </p:to>
                                    </p:set>
                                    <p:anim calcmode="lin" valueType="num">
                                      <p:cBhvr additive="base">
                                        <p:cTn id="63" dur="5000" fill="hold"/>
                                        <p:tgtEl>
                                          <p:spTgt spid="480268"/>
                                        </p:tgtEl>
                                        <p:attrNameLst>
                                          <p:attrName>ppt_x</p:attrName>
                                        </p:attrNameLst>
                                      </p:cBhvr>
                                      <p:tavLst>
                                        <p:tav tm="0">
                                          <p:val>
                                            <p:strVal val="#ppt_x"/>
                                          </p:val>
                                        </p:tav>
                                        <p:tav tm="100000">
                                          <p:val>
                                            <p:strVal val="#ppt_x"/>
                                          </p:val>
                                        </p:tav>
                                      </p:tavLst>
                                    </p:anim>
                                    <p:anim calcmode="lin" valueType="num">
                                      <p:cBhvr additive="base">
                                        <p:cTn id="64" dur="5000" fill="hold"/>
                                        <p:tgtEl>
                                          <p:spTgt spid="48026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0" grpId="0" autoUpdateAnimBg="0"/>
      <p:bldP spid="480261" grpId="0" autoUpdateAnimBg="0"/>
      <p:bldP spid="480262" grpId="0"/>
      <p:bldP spid="480263" grpId="0" autoUpdateAnimBg="0"/>
      <p:bldP spid="480264" grpId="0"/>
      <p:bldP spid="480265" grpId="0" autoUpdateAnimBg="0"/>
      <p:bldP spid="480266" grpId="0" autoUpdateAnimBg="0"/>
      <p:bldP spid="480267" grpId="0" autoUpdateAnimBg="0"/>
      <p:bldP spid="480268" grpId="0" autoUpdateAnimBg="0"/>
      <p:bldP spid="480271"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1"/>
            </a:gs>
            <a:gs pos="100000">
              <a:schemeClr val="accent1">
                <a:gamma/>
                <a:shade val="46275"/>
                <a:invGamma/>
              </a:schemeClr>
            </a:gs>
          </a:gsLst>
          <a:path path="shape">
            <a:fillToRect l="50000" t="50000" r="50000" b="50000"/>
          </a:path>
        </a:gradFill>
        <a:effectLst/>
      </p:bgPr>
    </p:bg>
    <p:spTree>
      <p:nvGrpSpPr>
        <p:cNvPr id="1" name=""/>
        <p:cNvGrpSpPr/>
        <p:nvPr/>
      </p:nvGrpSpPr>
      <p:grpSpPr>
        <a:xfrm>
          <a:off x="0" y="0"/>
          <a:ext cx="0" cy="0"/>
          <a:chOff x="0" y="0"/>
          <a:chExt cx="0" cy="0"/>
        </a:xfrm>
      </p:grpSpPr>
      <p:sp>
        <p:nvSpPr>
          <p:cNvPr id="476162" name="Rectangle 2"/>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6163" name="Line 3"/>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6164" name="Line 4"/>
          <p:cNvSpPr>
            <a:spLocks noChangeShapeType="1"/>
          </p:cNvSpPr>
          <p:nvPr/>
        </p:nvSpPr>
        <p:spPr bwMode="auto">
          <a:xfrm>
            <a:off x="7126288"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6165" name="Text Box 5"/>
          <p:cNvSpPr txBox="1">
            <a:spLocks noChangeArrowheads="1"/>
          </p:cNvSpPr>
          <p:nvPr/>
        </p:nvSpPr>
        <p:spPr bwMode="auto">
          <a:xfrm rot="-5400000">
            <a:off x="-681037" y="3748772"/>
            <a:ext cx="313055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476166" name="Text Box 6"/>
          <p:cNvSpPr txBox="1">
            <a:spLocks noChangeArrowheads="1"/>
          </p:cNvSpPr>
          <p:nvPr/>
        </p:nvSpPr>
        <p:spPr bwMode="auto">
          <a:xfrm rot="5400000" flipH="1">
            <a:off x="5855494" y="3901966"/>
            <a:ext cx="4951413"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476167" name="Text Box 7"/>
          <p:cNvSpPr txBox="1">
            <a:spLocks noChangeArrowheads="1"/>
          </p:cNvSpPr>
          <p:nvPr/>
        </p:nvSpPr>
        <p:spPr bwMode="auto">
          <a:xfrm>
            <a:off x="6019800" y="1295400"/>
            <a:ext cx="20574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476168" name="Text Box 8"/>
          <p:cNvSpPr txBox="1">
            <a:spLocks noChangeArrowheads="1"/>
          </p:cNvSpPr>
          <p:nvPr/>
        </p:nvSpPr>
        <p:spPr bwMode="auto">
          <a:xfrm>
            <a:off x="1828102" y="2483305"/>
            <a:ext cx="3734498" cy="256070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algn="ctr" defTabSz="914400" eaLnBrk="0" fontAlgn="base" hangingPunct="0">
              <a:lnSpc>
                <a:spcPct val="80000"/>
              </a:lnSpc>
              <a:spcBef>
                <a:spcPct val="50000"/>
              </a:spcBef>
              <a:spcAft>
                <a:spcPct val="0"/>
              </a:spcAft>
              <a:defRPr/>
            </a:pPr>
            <a:r>
              <a:rPr lang="en-US" sz="3600" b="1" dirty="0">
                <a:solidFill>
                  <a:srgbClr val="FFFFFF"/>
                </a:solidFill>
                <a:latin typeface="Arial"/>
                <a:ea typeface="ＭＳ Ｐゴシック" pitchFamily="8" charset="-128"/>
                <a:cs typeface="Arial"/>
              </a:rPr>
              <a:t>Millennium = Spiritual reign of Christ</a:t>
            </a:r>
            <a:endParaRPr lang="en-US" sz="2000" b="1" dirty="0">
              <a:solidFill>
                <a:srgbClr val="FFFFFF"/>
              </a:solidFill>
              <a:latin typeface="Arial"/>
              <a:ea typeface="ＭＳ Ｐゴシック" pitchFamily="8" charset="-128"/>
              <a:cs typeface="Arial"/>
            </a:endParaRPr>
          </a:p>
          <a:p>
            <a:pPr algn="ctr" defTabSz="914400" eaLnBrk="0" fontAlgn="base" hangingPunct="0">
              <a:lnSpc>
                <a:spcPct val="80000"/>
              </a:lnSpc>
              <a:spcBef>
                <a:spcPct val="50000"/>
              </a:spcBef>
              <a:spcAft>
                <a:spcPct val="0"/>
              </a:spcAft>
              <a:defRPr/>
            </a:pPr>
            <a:endParaRPr lang="en-US" sz="2000" b="1" dirty="0">
              <a:solidFill>
                <a:srgbClr val="FFFFFF"/>
              </a:solidFill>
              <a:latin typeface="Arial"/>
              <a:ea typeface="ＭＳ Ｐゴシック" pitchFamily="8" charset="-128"/>
              <a:cs typeface="Arial"/>
            </a:endParaRPr>
          </a:p>
          <a:p>
            <a:pPr algn="ctr" defTabSz="914400" eaLnBrk="0" fontAlgn="base" hangingPunct="0">
              <a:lnSpc>
                <a:spcPct val="80000"/>
              </a:lnSpc>
              <a:spcBef>
                <a:spcPct val="50000"/>
              </a:spcBef>
              <a:spcAft>
                <a:spcPct val="0"/>
              </a:spcAft>
              <a:defRPr/>
            </a:pPr>
            <a:r>
              <a:rPr lang="en-US" sz="3600" b="1" dirty="0">
                <a:solidFill>
                  <a:srgbClr val="FFFFFF"/>
                </a:solidFill>
                <a:latin typeface="Arial"/>
                <a:ea typeface="ＭＳ Ｐゴシック" pitchFamily="8" charset="-128"/>
                <a:cs typeface="Arial"/>
              </a:rPr>
              <a:t>Tribulations</a:t>
            </a:r>
          </a:p>
        </p:txBody>
      </p:sp>
      <p:sp>
        <p:nvSpPr>
          <p:cNvPr id="476169" name="Rectangle 9"/>
          <p:cNvSpPr>
            <a:spLocks noChangeArrowheads="1"/>
          </p:cNvSpPr>
          <p:nvPr/>
        </p:nvSpPr>
        <p:spPr bwMode="auto">
          <a:xfrm>
            <a:off x="533400" y="2286000"/>
            <a:ext cx="5410200" cy="3657600"/>
          </a:xfrm>
          <a:prstGeom prst="rect">
            <a:avLst/>
          </a:prstGeom>
          <a:noFill/>
          <a:ln w="38100">
            <a:solidFill>
              <a:schemeClr val="accent1"/>
            </a:solidFill>
            <a:miter lim="800000"/>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6170" name="Text Box 10"/>
          <p:cNvSpPr txBox="1">
            <a:spLocks noChangeArrowheads="1"/>
          </p:cNvSpPr>
          <p:nvPr/>
        </p:nvSpPr>
        <p:spPr bwMode="auto">
          <a:xfrm rot="5381629">
            <a:off x="5875338"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50000"/>
              </a:spcBef>
              <a:spcAft>
                <a:spcPct val="0"/>
              </a:spcAft>
            </a:pPr>
            <a:r>
              <a:rPr lang="en-US" sz="3600" b="1" dirty="0">
                <a:solidFill>
                  <a:srgbClr val="FFFF00"/>
                </a:solidFill>
                <a:latin typeface="Arial"/>
                <a:cs typeface="Arial"/>
              </a:rPr>
              <a:t>Judgment</a:t>
            </a:r>
          </a:p>
        </p:txBody>
      </p:sp>
      <p:sp>
        <p:nvSpPr>
          <p:cNvPr id="476171" name="Rectangle 11"/>
          <p:cNvSpPr>
            <a:spLocks noGrp="1" noChangeArrowheads="1"/>
          </p:cNvSpPr>
          <p:nvPr>
            <p:ph type="title" idx="4294967295"/>
          </p:nvPr>
        </p:nvSpPr>
        <p:spPr>
          <a:xfrm>
            <a:off x="685800"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sz="4000" b="1">
                <a:solidFill>
                  <a:srgbClr val="FFFFFF"/>
                </a:solidFill>
                <a:latin typeface="Arial"/>
                <a:cs typeface="Arial"/>
              </a:rPr>
              <a:t>Amillennialism</a:t>
            </a:r>
          </a:p>
        </p:txBody>
      </p:sp>
      <p:sp>
        <p:nvSpPr>
          <p:cNvPr id="14" name="Text Box 19"/>
          <p:cNvSpPr txBox="1">
            <a:spLocks noChangeArrowheads="1"/>
          </p:cNvSpPr>
          <p:nvPr/>
        </p:nvSpPr>
        <p:spPr bwMode="auto">
          <a:xfrm>
            <a:off x="8382000" y="15875"/>
            <a:ext cx="609684" cy="402291"/>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dirty="0">
                <a:solidFill>
                  <a:srgbClr val="FFFFFF"/>
                </a:solidFill>
                <a:latin typeface="Arial"/>
                <a:cs typeface="Arial"/>
              </a:rPr>
              <a:t>433</a:t>
            </a:r>
            <a:endParaRPr lang="en-US" sz="2000" dirty="0">
              <a:solidFill>
                <a:srgbClr val="000000"/>
              </a:solidFill>
              <a:latin typeface="Arial"/>
              <a:cs typeface="Arial"/>
            </a:endParaRPr>
          </a:p>
        </p:txBody>
      </p:sp>
    </p:spTree>
    <p:extLst>
      <p:ext uri="{BB962C8B-B14F-4D97-AF65-F5344CB8AC3E}">
        <p14:creationId xmlns:p14="http://schemas.microsoft.com/office/powerpoint/2010/main" val="366782844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2000"/>
                                  </p:stCondLst>
                                  <p:childTnLst>
                                    <p:set>
                                      <p:cBhvr>
                                        <p:cTn id="6" dur="1" fill="hold">
                                          <p:stCondLst>
                                            <p:cond delay="0"/>
                                          </p:stCondLst>
                                        </p:cTn>
                                        <p:tgtEl>
                                          <p:spTgt spid="476165"/>
                                        </p:tgtEl>
                                        <p:attrNameLst>
                                          <p:attrName>style.visibility</p:attrName>
                                        </p:attrNameLst>
                                      </p:cBhvr>
                                      <p:to>
                                        <p:strVal val="visible"/>
                                      </p:to>
                                    </p:set>
                                    <p:anim calcmode="lin" valueType="num">
                                      <p:cBhvr additive="base">
                                        <p:cTn id="7" dur="500" fill="hold"/>
                                        <p:tgtEl>
                                          <p:spTgt spid="476165"/>
                                        </p:tgtEl>
                                        <p:attrNameLst>
                                          <p:attrName>ppt_x</p:attrName>
                                        </p:attrNameLst>
                                      </p:cBhvr>
                                      <p:tavLst>
                                        <p:tav tm="0">
                                          <p:val>
                                            <p:strVal val="0-#ppt_w/2"/>
                                          </p:val>
                                        </p:tav>
                                        <p:tav tm="100000">
                                          <p:val>
                                            <p:strVal val="#ppt_x"/>
                                          </p:val>
                                        </p:tav>
                                      </p:tavLst>
                                    </p:anim>
                                    <p:anim calcmode="lin" valueType="num">
                                      <p:cBhvr additive="base">
                                        <p:cTn id="8" dur="500" fill="hold"/>
                                        <p:tgtEl>
                                          <p:spTgt spid="47616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p:cTn id="11" dur="1" fill="hold">
                                          <p:stCondLst>
                                            <p:cond delay="0"/>
                                          </p:stCondLst>
                                        </p:cTn>
                                        <p:tgtEl>
                                          <p:spTgt spid="476169"/>
                                        </p:tgtEl>
                                        <p:attrNameLst>
                                          <p:attrName>style.visibility</p:attrName>
                                        </p:attrNameLst>
                                      </p:cBhvr>
                                      <p:to>
                                        <p:strVal val="visible"/>
                                      </p:to>
                                    </p:set>
                                    <p:anim calcmode="lin" valueType="num">
                                      <p:cBhvr additive="base">
                                        <p:cTn id="12" dur="500" fill="hold"/>
                                        <p:tgtEl>
                                          <p:spTgt spid="476169"/>
                                        </p:tgtEl>
                                        <p:attrNameLst>
                                          <p:attrName>ppt_x</p:attrName>
                                        </p:attrNameLst>
                                      </p:cBhvr>
                                      <p:tavLst>
                                        <p:tav tm="0">
                                          <p:val>
                                            <p:strVal val="0-#ppt_w/2"/>
                                          </p:val>
                                        </p:tav>
                                        <p:tav tm="100000">
                                          <p:val>
                                            <p:strVal val="#ppt_x"/>
                                          </p:val>
                                        </p:tav>
                                      </p:tavLst>
                                    </p:anim>
                                    <p:anim calcmode="lin" valueType="num">
                                      <p:cBhvr additive="base">
                                        <p:cTn id="13" dur="500" fill="hold"/>
                                        <p:tgtEl>
                                          <p:spTgt spid="47616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1000"/>
                                  </p:stCondLst>
                                  <p:childTnLst>
                                    <p:set>
                                      <p:cBhvr>
                                        <p:cTn id="16" dur="1" fill="hold">
                                          <p:stCondLst>
                                            <p:cond delay="0"/>
                                          </p:stCondLst>
                                        </p:cTn>
                                        <p:tgtEl>
                                          <p:spTgt spid="476163"/>
                                        </p:tgtEl>
                                        <p:attrNameLst>
                                          <p:attrName>style.visibility</p:attrName>
                                        </p:attrNameLst>
                                      </p:cBhvr>
                                      <p:to>
                                        <p:strVal val="visible"/>
                                      </p:to>
                                    </p:set>
                                    <p:animEffect transition="in" filter="wipe(left)">
                                      <p:cBhvr>
                                        <p:cTn id="17" dur="500"/>
                                        <p:tgtEl>
                                          <p:spTgt spid="476163"/>
                                        </p:tgtEl>
                                      </p:cBhvr>
                                    </p:animEffect>
                                  </p:childTnLst>
                                </p:cTn>
                              </p:par>
                            </p:childTnLst>
                          </p:cTn>
                        </p:par>
                        <p:par>
                          <p:cTn id="18" fill="hold" nodeType="afterGroup">
                            <p:stCondLst>
                              <p:cond delay="4500"/>
                            </p:stCondLst>
                            <p:childTnLst>
                              <p:par>
                                <p:cTn id="19" presetID="17" presetClass="entr" presetSubtype="8" fill="hold" grpId="0" nodeType="afterEffect">
                                  <p:stCondLst>
                                    <p:cond delay="2000"/>
                                  </p:stCondLst>
                                  <p:childTnLst>
                                    <p:set>
                                      <p:cBhvr>
                                        <p:cTn id="20" dur="1" fill="hold">
                                          <p:stCondLst>
                                            <p:cond delay="0"/>
                                          </p:stCondLst>
                                        </p:cTn>
                                        <p:tgtEl>
                                          <p:spTgt spid="476168"/>
                                        </p:tgtEl>
                                        <p:attrNameLst>
                                          <p:attrName>style.visibility</p:attrName>
                                        </p:attrNameLst>
                                      </p:cBhvr>
                                      <p:to>
                                        <p:strVal val="visible"/>
                                      </p:to>
                                    </p:set>
                                    <p:anim calcmode="lin" valueType="num">
                                      <p:cBhvr>
                                        <p:cTn id="21" dur="500" fill="hold"/>
                                        <p:tgtEl>
                                          <p:spTgt spid="476168"/>
                                        </p:tgtEl>
                                        <p:attrNameLst>
                                          <p:attrName>ppt_x</p:attrName>
                                        </p:attrNameLst>
                                      </p:cBhvr>
                                      <p:tavLst>
                                        <p:tav tm="0">
                                          <p:val>
                                            <p:strVal val="#ppt_x-#ppt_w/2"/>
                                          </p:val>
                                        </p:tav>
                                        <p:tav tm="100000">
                                          <p:val>
                                            <p:strVal val="#ppt_x"/>
                                          </p:val>
                                        </p:tav>
                                      </p:tavLst>
                                    </p:anim>
                                    <p:anim calcmode="lin" valueType="num">
                                      <p:cBhvr>
                                        <p:cTn id="22" dur="500" fill="hold"/>
                                        <p:tgtEl>
                                          <p:spTgt spid="476168"/>
                                        </p:tgtEl>
                                        <p:attrNameLst>
                                          <p:attrName>ppt_y</p:attrName>
                                        </p:attrNameLst>
                                      </p:cBhvr>
                                      <p:tavLst>
                                        <p:tav tm="0">
                                          <p:val>
                                            <p:strVal val="#ppt_y"/>
                                          </p:val>
                                        </p:tav>
                                        <p:tav tm="100000">
                                          <p:val>
                                            <p:strVal val="#ppt_y"/>
                                          </p:val>
                                        </p:tav>
                                      </p:tavLst>
                                    </p:anim>
                                    <p:anim calcmode="lin" valueType="num">
                                      <p:cBhvr>
                                        <p:cTn id="23" dur="500" fill="hold"/>
                                        <p:tgtEl>
                                          <p:spTgt spid="476168"/>
                                        </p:tgtEl>
                                        <p:attrNameLst>
                                          <p:attrName>ppt_w</p:attrName>
                                        </p:attrNameLst>
                                      </p:cBhvr>
                                      <p:tavLst>
                                        <p:tav tm="0">
                                          <p:val>
                                            <p:fltVal val="0"/>
                                          </p:val>
                                        </p:tav>
                                        <p:tav tm="100000">
                                          <p:val>
                                            <p:strVal val="#ppt_w"/>
                                          </p:val>
                                        </p:tav>
                                      </p:tavLst>
                                    </p:anim>
                                    <p:anim calcmode="lin" valueType="num">
                                      <p:cBhvr>
                                        <p:cTn id="24" dur="500" fill="hold"/>
                                        <p:tgtEl>
                                          <p:spTgt spid="476168"/>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7000"/>
                            </p:stCondLst>
                            <p:childTnLst>
                              <p:par>
                                <p:cTn id="26" presetID="2" presetClass="entr" presetSubtype="1" fill="hold" grpId="0" nodeType="afterEffect">
                                  <p:stCondLst>
                                    <p:cond delay="5000"/>
                                  </p:stCondLst>
                                  <p:childTnLst>
                                    <p:set>
                                      <p:cBhvr>
                                        <p:cTn id="27" dur="1" fill="hold">
                                          <p:stCondLst>
                                            <p:cond delay="0"/>
                                          </p:stCondLst>
                                        </p:cTn>
                                        <p:tgtEl>
                                          <p:spTgt spid="476167"/>
                                        </p:tgtEl>
                                        <p:attrNameLst>
                                          <p:attrName>style.visibility</p:attrName>
                                        </p:attrNameLst>
                                      </p:cBhvr>
                                      <p:to>
                                        <p:strVal val="visible"/>
                                      </p:to>
                                    </p:set>
                                    <p:anim calcmode="lin" valueType="num">
                                      <p:cBhvr additive="base">
                                        <p:cTn id="28" dur="500" fill="hold"/>
                                        <p:tgtEl>
                                          <p:spTgt spid="476167"/>
                                        </p:tgtEl>
                                        <p:attrNameLst>
                                          <p:attrName>ppt_x</p:attrName>
                                        </p:attrNameLst>
                                      </p:cBhvr>
                                      <p:tavLst>
                                        <p:tav tm="0">
                                          <p:val>
                                            <p:strVal val="#ppt_x"/>
                                          </p:val>
                                        </p:tav>
                                        <p:tav tm="100000">
                                          <p:val>
                                            <p:strVal val="#ppt_x"/>
                                          </p:val>
                                        </p:tav>
                                      </p:tavLst>
                                    </p:anim>
                                    <p:anim calcmode="lin" valueType="num">
                                      <p:cBhvr additive="base">
                                        <p:cTn id="29" dur="500" fill="hold"/>
                                        <p:tgtEl>
                                          <p:spTgt spid="476167"/>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476164"/>
                                        </p:tgtEl>
                                        <p:attrNameLst>
                                          <p:attrName>style.visibility</p:attrName>
                                        </p:attrNameLst>
                                      </p:cBhvr>
                                      <p:to>
                                        <p:strVal val="visible"/>
                                      </p:to>
                                    </p:set>
                                    <p:anim calcmode="lin" valueType="num">
                                      <p:cBhvr additive="base">
                                        <p:cTn id="33" dur="500" fill="hold"/>
                                        <p:tgtEl>
                                          <p:spTgt spid="476164"/>
                                        </p:tgtEl>
                                        <p:attrNameLst>
                                          <p:attrName>ppt_x</p:attrName>
                                        </p:attrNameLst>
                                      </p:cBhvr>
                                      <p:tavLst>
                                        <p:tav tm="0">
                                          <p:val>
                                            <p:strVal val="#ppt_x"/>
                                          </p:val>
                                        </p:tav>
                                        <p:tav tm="100000">
                                          <p:val>
                                            <p:strVal val="#ppt_x"/>
                                          </p:val>
                                        </p:tav>
                                      </p:tavLst>
                                    </p:anim>
                                    <p:anim calcmode="lin" valueType="num">
                                      <p:cBhvr additive="base">
                                        <p:cTn id="34" dur="500" fill="hold"/>
                                        <p:tgtEl>
                                          <p:spTgt spid="476164"/>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1000"/>
                                  </p:stCondLst>
                                  <p:childTnLst>
                                    <p:set>
                                      <p:cBhvr>
                                        <p:cTn id="37" dur="1" fill="hold">
                                          <p:stCondLst>
                                            <p:cond delay="0"/>
                                          </p:stCondLst>
                                        </p:cTn>
                                        <p:tgtEl>
                                          <p:spTgt spid="476170"/>
                                        </p:tgtEl>
                                        <p:attrNameLst>
                                          <p:attrName>style.visibility</p:attrName>
                                        </p:attrNameLst>
                                      </p:cBhvr>
                                      <p:to>
                                        <p:strVal val="visible"/>
                                      </p:to>
                                    </p:set>
                                    <p:anim calcmode="lin" valueType="num">
                                      <p:cBhvr additive="base">
                                        <p:cTn id="38" dur="500" fill="hold"/>
                                        <p:tgtEl>
                                          <p:spTgt spid="476170"/>
                                        </p:tgtEl>
                                        <p:attrNameLst>
                                          <p:attrName>ppt_x</p:attrName>
                                        </p:attrNameLst>
                                      </p:cBhvr>
                                      <p:tavLst>
                                        <p:tav tm="0">
                                          <p:val>
                                            <p:strVal val="#ppt_x"/>
                                          </p:val>
                                        </p:tav>
                                        <p:tav tm="100000">
                                          <p:val>
                                            <p:strVal val="#ppt_x"/>
                                          </p:val>
                                        </p:tav>
                                      </p:tavLst>
                                    </p:anim>
                                    <p:anim calcmode="lin" valueType="num">
                                      <p:cBhvr additive="base">
                                        <p:cTn id="39" dur="500" fill="hold"/>
                                        <p:tgtEl>
                                          <p:spTgt spid="476170"/>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4500"/>
                            </p:stCondLst>
                            <p:childTnLst>
                              <p:par>
                                <p:cTn id="41" presetID="2" presetClass="entr" presetSubtype="2" fill="hold" grpId="0" nodeType="afterEffect">
                                  <p:stCondLst>
                                    <p:cond delay="1000"/>
                                  </p:stCondLst>
                                  <p:childTnLst>
                                    <p:set>
                                      <p:cBhvr>
                                        <p:cTn id="42" dur="1" fill="hold">
                                          <p:stCondLst>
                                            <p:cond delay="0"/>
                                          </p:stCondLst>
                                        </p:cTn>
                                        <p:tgtEl>
                                          <p:spTgt spid="476166"/>
                                        </p:tgtEl>
                                        <p:attrNameLst>
                                          <p:attrName>style.visibility</p:attrName>
                                        </p:attrNameLst>
                                      </p:cBhvr>
                                      <p:to>
                                        <p:strVal val="visible"/>
                                      </p:to>
                                    </p:set>
                                    <p:anim calcmode="lin" valueType="num">
                                      <p:cBhvr additive="base">
                                        <p:cTn id="43" dur="500" fill="hold"/>
                                        <p:tgtEl>
                                          <p:spTgt spid="476166"/>
                                        </p:tgtEl>
                                        <p:attrNameLst>
                                          <p:attrName>ppt_x</p:attrName>
                                        </p:attrNameLst>
                                      </p:cBhvr>
                                      <p:tavLst>
                                        <p:tav tm="0">
                                          <p:val>
                                            <p:strVal val="1+#ppt_w/2"/>
                                          </p:val>
                                        </p:tav>
                                        <p:tav tm="100000">
                                          <p:val>
                                            <p:strVal val="#ppt_x"/>
                                          </p:val>
                                        </p:tav>
                                      </p:tavLst>
                                    </p:anim>
                                    <p:anim calcmode="lin" valueType="num">
                                      <p:cBhvr additive="base">
                                        <p:cTn id="44" dur="500" fill="hold"/>
                                        <p:tgtEl>
                                          <p:spTgt spid="4761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5" grpId="0" autoUpdateAnimBg="0"/>
      <p:bldP spid="476166" grpId="0" autoUpdateAnimBg="0"/>
      <p:bldP spid="476167" grpId="0" autoUpdateAnimBg="0"/>
      <p:bldP spid="476168" grpId="0" autoUpdateAnimBg="0"/>
      <p:bldP spid="476169" grpId="0" animBg="1"/>
      <p:bldP spid="476170"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5E4700"/>
            </a:gs>
            <a:gs pos="100000">
              <a:srgbClr val="CC9900"/>
            </a:gs>
          </a:gsLst>
          <a:path path="shape">
            <a:fillToRect l="50000" t="50000" r="50000" b="50000"/>
          </a:path>
        </a:gradFill>
        <a:effectLst/>
      </p:bgPr>
    </p:bg>
    <p:spTree>
      <p:nvGrpSpPr>
        <p:cNvPr id="1" name=""/>
        <p:cNvGrpSpPr/>
        <p:nvPr/>
      </p:nvGrpSpPr>
      <p:grpSpPr>
        <a:xfrm>
          <a:off x="0" y="0"/>
          <a:ext cx="0" cy="0"/>
          <a:chOff x="0" y="0"/>
          <a:chExt cx="0" cy="0"/>
        </a:xfrm>
      </p:grpSpPr>
      <p:sp>
        <p:nvSpPr>
          <p:cNvPr id="478210" name="Rectangle 2"/>
          <p:cNvSpPr>
            <a:spLocks noChangeArrowheads="1"/>
          </p:cNvSpPr>
          <p:nvPr/>
        </p:nvSpPr>
        <p:spPr bwMode="auto">
          <a:xfrm>
            <a:off x="0" y="0"/>
            <a:ext cx="9144000" cy="6858000"/>
          </a:xfrm>
          <a:prstGeom prst="rect">
            <a:avLst/>
          </a:prstGeom>
          <a:gradFill rotWithShape="0">
            <a:gsLst>
              <a:gs pos="0">
                <a:srgbClr val="2E5C2D"/>
              </a:gs>
              <a:gs pos="100000">
                <a:srgbClr val="2E5C2D">
                  <a:gamma/>
                  <a:shade val="52941"/>
                  <a:invGamma/>
                </a:srgb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8211" name="Line 3"/>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8212" name="Line 4"/>
          <p:cNvSpPr>
            <a:spLocks noChangeShapeType="1"/>
          </p:cNvSpPr>
          <p:nvPr/>
        </p:nvSpPr>
        <p:spPr bwMode="auto">
          <a:xfrm>
            <a:off x="7126288"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8213" name="Text Box 5"/>
          <p:cNvSpPr txBox="1">
            <a:spLocks noChangeArrowheads="1"/>
          </p:cNvSpPr>
          <p:nvPr/>
        </p:nvSpPr>
        <p:spPr bwMode="auto">
          <a:xfrm rot="-5400000">
            <a:off x="-677862" y="3751947"/>
            <a:ext cx="3124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478214" name="Text Box 6"/>
          <p:cNvSpPr txBox="1">
            <a:spLocks noChangeArrowheads="1"/>
          </p:cNvSpPr>
          <p:nvPr/>
        </p:nvSpPr>
        <p:spPr bwMode="auto">
          <a:xfrm>
            <a:off x="6019800" y="1295400"/>
            <a:ext cx="20574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478215" name="Text Box 7"/>
          <p:cNvSpPr txBox="1">
            <a:spLocks noChangeArrowheads="1"/>
          </p:cNvSpPr>
          <p:nvPr/>
        </p:nvSpPr>
        <p:spPr bwMode="auto">
          <a:xfrm>
            <a:off x="1828800" y="3041585"/>
            <a:ext cx="3733800" cy="171739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lnSpc>
                <a:spcPct val="80000"/>
              </a:lnSpc>
              <a:spcBef>
                <a:spcPct val="50000"/>
              </a:spcBef>
              <a:spcAft>
                <a:spcPct val="0"/>
              </a:spcAft>
              <a:defRPr/>
            </a:pPr>
            <a:r>
              <a:rPr lang="en-US" sz="3600" b="1" dirty="0">
                <a:solidFill>
                  <a:srgbClr val="FFFFFF"/>
                </a:solidFill>
                <a:latin typeface="Arial"/>
                <a:ea typeface="ＭＳ Ｐゴシック" pitchFamily="8" charset="-128"/>
                <a:cs typeface="Arial"/>
              </a:rPr>
              <a:t>Golden Age </a:t>
            </a:r>
            <a:br>
              <a:rPr lang="en-US" sz="3600" b="1" dirty="0">
                <a:solidFill>
                  <a:srgbClr val="FFFFFF"/>
                </a:solidFill>
                <a:latin typeface="Arial"/>
                <a:ea typeface="ＭＳ Ｐゴシック" pitchFamily="8" charset="-128"/>
                <a:cs typeface="Arial"/>
              </a:rPr>
            </a:br>
            <a:r>
              <a:rPr lang="en-US" sz="3600" b="1" dirty="0">
                <a:solidFill>
                  <a:srgbClr val="FFFFFF"/>
                </a:solidFill>
                <a:latin typeface="Arial"/>
                <a:ea typeface="ＭＳ Ｐゴシック" pitchFamily="8" charset="-128"/>
                <a:cs typeface="Arial"/>
              </a:rPr>
              <a:t>of the Gospel</a:t>
            </a:r>
          </a:p>
          <a:p>
            <a:pPr algn="ctr" defTabSz="914400" eaLnBrk="0" fontAlgn="base" hangingPunct="0">
              <a:lnSpc>
                <a:spcPct val="80000"/>
              </a:lnSpc>
              <a:spcBef>
                <a:spcPct val="50000"/>
              </a:spcBef>
              <a:spcAft>
                <a:spcPct val="0"/>
              </a:spcAft>
              <a:defRPr/>
            </a:pPr>
            <a:r>
              <a:rPr lang="en-US" sz="3600" b="1" dirty="0">
                <a:solidFill>
                  <a:srgbClr val="FFFFFF"/>
                </a:solidFill>
                <a:latin typeface="Arial"/>
                <a:ea typeface="ＭＳ Ｐゴシック" pitchFamily="8" charset="-128"/>
                <a:cs typeface="Arial"/>
              </a:rPr>
              <a:t>Tribulations</a:t>
            </a:r>
          </a:p>
        </p:txBody>
      </p:sp>
      <p:sp>
        <p:nvSpPr>
          <p:cNvPr id="478216" name="Text Box 8"/>
          <p:cNvSpPr txBox="1">
            <a:spLocks noChangeArrowheads="1"/>
          </p:cNvSpPr>
          <p:nvPr/>
        </p:nvSpPr>
        <p:spPr bwMode="auto">
          <a:xfrm rot="5400000" flipH="1">
            <a:off x="5971897" y="3906727"/>
            <a:ext cx="4951412"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dirty="0">
                <a:solidFill>
                  <a:srgbClr val="FFCC00"/>
                </a:solidFill>
                <a:latin typeface="Arial"/>
                <a:cs typeface="Arial"/>
              </a:rPr>
              <a:t>Eternal Kingdom</a:t>
            </a:r>
            <a:endParaRPr lang="en-US" sz="3600" dirty="0">
              <a:solidFill>
                <a:srgbClr val="FFCC00"/>
              </a:solidFill>
              <a:latin typeface="Arial"/>
              <a:cs typeface="Arial"/>
            </a:endParaRPr>
          </a:p>
        </p:txBody>
      </p:sp>
      <p:sp>
        <p:nvSpPr>
          <p:cNvPr id="478217" name="Text Box 9"/>
          <p:cNvSpPr txBox="1">
            <a:spLocks noChangeArrowheads="1"/>
          </p:cNvSpPr>
          <p:nvPr/>
        </p:nvSpPr>
        <p:spPr bwMode="auto">
          <a:xfrm rot="5381629">
            <a:off x="5875338"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50000"/>
              </a:spcBef>
              <a:spcAft>
                <a:spcPct val="0"/>
              </a:spcAft>
            </a:pPr>
            <a:r>
              <a:rPr lang="en-US" sz="3600" b="1" dirty="0">
                <a:solidFill>
                  <a:srgbClr val="FFFF00"/>
                </a:solidFill>
                <a:latin typeface="Arial"/>
                <a:cs typeface="Arial"/>
              </a:rPr>
              <a:t>Judgment</a:t>
            </a:r>
          </a:p>
        </p:txBody>
      </p:sp>
      <p:sp>
        <p:nvSpPr>
          <p:cNvPr id="478218" name="AutoShape 10"/>
          <p:cNvSpPr>
            <a:spLocks noChangeArrowheads="1"/>
          </p:cNvSpPr>
          <p:nvPr/>
        </p:nvSpPr>
        <p:spPr bwMode="auto">
          <a:xfrm rot="5400000">
            <a:off x="1104900" y="1333500"/>
            <a:ext cx="4495800" cy="5486400"/>
          </a:xfrm>
          <a:custGeom>
            <a:avLst/>
            <a:gdLst>
              <a:gd name="G0" fmla="+- 3882 0 0"/>
              <a:gd name="G1" fmla="+- 21600 0 3882"/>
              <a:gd name="G2" fmla="*/ 3882 1 2"/>
              <a:gd name="G3" fmla="+- 21600 0 G2"/>
              <a:gd name="G4" fmla="+/ 3882 21600 2"/>
              <a:gd name="G5" fmla="+/ G1 0 2"/>
              <a:gd name="G6" fmla="*/ 21600 21600 3882"/>
              <a:gd name="G7" fmla="*/ G6 1 2"/>
              <a:gd name="G8" fmla="+- 21600 0 G7"/>
              <a:gd name="G9" fmla="*/ 21600 1 2"/>
              <a:gd name="G10" fmla="+- 3882 0 G9"/>
              <a:gd name="G11" fmla="?: G10 G8 0"/>
              <a:gd name="G12" fmla="?: G10 G7 21600"/>
              <a:gd name="T0" fmla="*/ 19659 w 21600"/>
              <a:gd name="T1" fmla="*/ 10800 h 21600"/>
              <a:gd name="T2" fmla="*/ 10800 w 21600"/>
              <a:gd name="T3" fmla="*/ 21600 h 21600"/>
              <a:gd name="T4" fmla="*/ 1941 w 21600"/>
              <a:gd name="T5" fmla="*/ 10800 h 21600"/>
              <a:gd name="T6" fmla="*/ 10800 w 21600"/>
              <a:gd name="T7" fmla="*/ 0 h 21600"/>
              <a:gd name="T8" fmla="*/ 3741 w 21600"/>
              <a:gd name="T9" fmla="*/ 3741 h 21600"/>
              <a:gd name="T10" fmla="*/ 17859 w 21600"/>
              <a:gd name="T11" fmla="*/ 17859 h 21600"/>
            </a:gdLst>
            <a:ahLst/>
            <a:cxnLst>
              <a:cxn ang="0">
                <a:pos x="T0" y="T1"/>
              </a:cxn>
              <a:cxn ang="0">
                <a:pos x="T2" y="T3"/>
              </a:cxn>
              <a:cxn ang="0">
                <a:pos x="T4" y="T5"/>
              </a:cxn>
              <a:cxn ang="0">
                <a:pos x="T6" y="T7"/>
              </a:cxn>
            </a:cxnLst>
            <a:rect l="T8" t="T9" r="T10" b="T11"/>
            <a:pathLst>
              <a:path w="21600" h="21600">
                <a:moveTo>
                  <a:pt x="0" y="0"/>
                </a:moveTo>
                <a:lnTo>
                  <a:pt x="3882" y="21600"/>
                </a:lnTo>
                <a:lnTo>
                  <a:pt x="17718" y="21600"/>
                </a:lnTo>
                <a:lnTo>
                  <a:pt x="21600" y="0"/>
                </a:lnTo>
                <a:close/>
              </a:path>
            </a:pathLst>
          </a:custGeom>
          <a:noFill/>
          <a:ln w="38100">
            <a:solidFill>
              <a:schemeClr val="accent1"/>
            </a:solidFill>
            <a:miter lim="800000"/>
            <a:headEnd/>
            <a:tailEnd/>
          </a:ln>
          <a:effectLst>
            <a:outerShdw blurRad="63500" dist="35921" dir="2700000" algn="ctr" rotWithShape="0">
              <a:srgbClr val="000000">
                <a:alpha val="74998"/>
              </a:srgbClr>
            </a:outerShdw>
          </a:effectLst>
        </p:spPr>
        <p:txBody>
          <a:bodyPr rot="10800000" vert="eaVert" wrap="none" anchor="ctr"/>
          <a:lstStyle/>
          <a:p>
            <a:pPr algn="ct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8219" name="Rectangle 11"/>
          <p:cNvSpPr>
            <a:spLocks noGrp="1" noChangeArrowheads="1"/>
          </p:cNvSpPr>
          <p:nvPr>
            <p:ph type="title" idx="4294967295"/>
          </p:nvPr>
        </p:nvSpPr>
        <p:spPr>
          <a:xfrm>
            <a:off x="685800"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sz="4000" b="1">
                <a:solidFill>
                  <a:srgbClr val="FFFFFF"/>
                </a:solidFill>
                <a:latin typeface="Arial"/>
                <a:cs typeface="Arial"/>
              </a:rPr>
              <a:t>Postmillennialism</a:t>
            </a:r>
          </a:p>
        </p:txBody>
      </p:sp>
      <p:sp>
        <p:nvSpPr>
          <p:cNvPr id="13" name="Text Box 19"/>
          <p:cNvSpPr txBox="1">
            <a:spLocks noChangeArrowheads="1"/>
          </p:cNvSpPr>
          <p:nvPr/>
        </p:nvSpPr>
        <p:spPr bwMode="auto">
          <a:xfrm>
            <a:off x="8382000" y="15875"/>
            <a:ext cx="609684" cy="402291"/>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dirty="0">
                <a:solidFill>
                  <a:srgbClr val="FFFFFF"/>
                </a:solidFill>
                <a:latin typeface="Arial"/>
                <a:cs typeface="Arial"/>
              </a:rPr>
              <a:t>433</a:t>
            </a:r>
            <a:endParaRPr lang="en-US" sz="2000" dirty="0">
              <a:solidFill>
                <a:srgbClr val="000000"/>
              </a:solidFill>
              <a:latin typeface="Arial"/>
              <a:cs typeface="Arial"/>
            </a:endParaRPr>
          </a:p>
        </p:txBody>
      </p:sp>
    </p:spTree>
    <p:extLst>
      <p:ext uri="{BB962C8B-B14F-4D97-AF65-F5344CB8AC3E}">
        <p14:creationId xmlns:p14="http://schemas.microsoft.com/office/powerpoint/2010/main" val="10836524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3000"/>
                                  </p:stCondLst>
                                  <p:childTnLst>
                                    <p:set>
                                      <p:cBhvr>
                                        <p:cTn id="6" dur="1" fill="hold">
                                          <p:stCondLst>
                                            <p:cond delay="0"/>
                                          </p:stCondLst>
                                        </p:cTn>
                                        <p:tgtEl>
                                          <p:spTgt spid="478213"/>
                                        </p:tgtEl>
                                        <p:attrNameLst>
                                          <p:attrName>style.visibility</p:attrName>
                                        </p:attrNameLst>
                                      </p:cBhvr>
                                      <p:to>
                                        <p:strVal val="visible"/>
                                      </p:to>
                                    </p:set>
                                    <p:anim calcmode="lin" valueType="num">
                                      <p:cBhvr additive="base">
                                        <p:cTn id="7" dur="500" fill="hold"/>
                                        <p:tgtEl>
                                          <p:spTgt spid="478213"/>
                                        </p:tgtEl>
                                        <p:attrNameLst>
                                          <p:attrName>ppt_x</p:attrName>
                                        </p:attrNameLst>
                                      </p:cBhvr>
                                      <p:tavLst>
                                        <p:tav tm="0">
                                          <p:val>
                                            <p:strVal val="0-#ppt_w/2"/>
                                          </p:val>
                                        </p:tav>
                                        <p:tav tm="100000">
                                          <p:val>
                                            <p:strVal val="#ppt_x"/>
                                          </p:val>
                                        </p:tav>
                                      </p:tavLst>
                                    </p:anim>
                                    <p:anim calcmode="lin" valueType="num">
                                      <p:cBhvr additive="base">
                                        <p:cTn id="8" dur="500" fill="hold"/>
                                        <p:tgtEl>
                                          <p:spTgt spid="47821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p:cTn id="11" dur="1" fill="hold">
                                          <p:stCondLst>
                                            <p:cond delay="0"/>
                                          </p:stCondLst>
                                        </p:cTn>
                                        <p:tgtEl>
                                          <p:spTgt spid="478211"/>
                                        </p:tgtEl>
                                        <p:attrNameLst>
                                          <p:attrName>style.visibility</p:attrName>
                                        </p:attrNameLst>
                                      </p:cBhvr>
                                      <p:to>
                                        <p:strVal val="visible"/>
                                      </p:to>
                                    </p:set>
                                    <p:animEffect transition="in" filter="wipe(left)">
                                      <p:cBhvr>
                                        <p:cTn id="12" dur="500"/>
                                        <p:tgtEl>
                                          <p:spTgt spid="478211"/>
                                        </p:tgtEl>
                                      </p:cBhvr>
                                    </p:animEffect>
                                  </p:childTnLst>
                                </p:cTn>
                              </p:par>
                            </p:childTnLst>
                          </p:cTn>
                        </p:par>
                        <p:par>
                          <p:cTn id="13" fill="hold" nodeType="afterGroup">
                            <p:stCondLst>
                              <p:cond delay="4000"/>
                            </p:stCondLst>
                            <p:childTnLst>
                              <p:par>
                                <p:cTn id="14" presetID="7" presetClass="entr" presetSubtype="8" fill="hold" grpId="0" nodeType="afterEffect">
                                  <p:stCondLst>
                                    <p:cond delay="1000"/>
                                  </p:stCondLst>
                                  <p:childTnLst>
                                    <p:set>
                                      <p:cBhvr>
                                        <p:cTn id="15" dur="1" fill="hold">
                                          <p:stCondLst>
                                            <p:cond delay="0"/>
                                          </p:stCondLst>
                                        </p:cTn>
                                        <p:tgtEl>
                                          <p:spTgt spid="478218"/>
                                        </p:tgtEl>
                                        <p:attrNameLst>
                                          <p:attrName>style.visibility</p:attrName>
                                        </p:attrNameLst>
                                      </p:cBhvr>
                                      <p:to>
                                        <p:strVal val="visible"/>
                                      </p:to>
                                    </p:set>
                                    <p:anim calcmode="lin" valueType="num">
                                      <p:cBhvr additive="base">
                                        <p:cTn id="16" dur="5000" fill="hold"/>
                                        <p:tgtEl>
                                          <p:spTgt spid="478218"/>
                                        </p:tgtEl>
                                        <p:attrNameLst>
                                          <p:attrName>ppt_x</p:attrName>
                                        </p:attrNameLst>
                                      </p:cBhvr>
                                      <p:tavLst>
                                        <p:tav tm="0">
                                          <p:val>
                                            <p:strVal val="0-#ppt_w/2"/>
                                          </p:val>
                                        </p:tav>
                                        <p:tav tm="100000">
                                          <p:val>
                                            <p:strVal val="#ppt_x"/>
                                          </p:val>
                                        </p:tav>
                                      </p:tavLst>
                                    </p:anim>
                                    <p:anim calcmode="lin" valueType="num">
                                      <p:cBhvr additive="base">
                                        <p:cTn id="17" dur="5000" fill="hold"/>
                                        <p:tgtEl>
                                          <p:spTgt spid="478218"/>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0"/>
                            </p:stCondLst>
                            <p:childTnLst>
                              <p:par>
                                <p:cTn id="19" presetID="17" presetClass="entr" presetSubtype="8" fill="hold" grpId="0" nodeType="afterEffect">
                                  <p:stCondLst>
                                    <p:cond delay="1000"/>
                                  </p:stCondLst>
                                  <p:childTnLst>
                                    <p:set>
                                      <p:cBhvr>
                                        <p:cTn id="20" dur="1" fill="hold">
                                          <p:stCondLst>
                                            <p:cond delay="0"/>
                                          </p:stCondLst>
                                        </p:cTn>
                                        <p:tgtEl>
                                          <p:spTgt spid="478215"/>
                                        </p:tgtEl>
                                        <p:attrNameLst>
                                          <p:attrName>style.visibility</p:attrName>
                                        </p:attrNameLst>
                                      </p:cBhvr>
                                      <p:to>
                                        <p:strVal val="visible"/>
                                      </p:to>
                                    </p:set>
                                    <p:anim calcmode="lin" valueType="num">
                                      <p:cBhvr>
                                        <p:cTn id="21" dur="500" fill="hold"/>
                                        <p:tgtEl>
                                          <p:spTgt spid="478215"/>
                                        </p:tgtEl>
                                        <p:attrNameLst>
                                          <p:attrName>ppt_x</p:attrName>
                                        </p:attrNameLst>
                                      </p:cBhvr>
                                      <p:tavLst>
                                        <p:tav tm="0">
                                          <p:val>
                                            <p:strVal val="#ppt_x-#ppt_w/2"/>
                                          </p:val>
                                        </p:tav>
                                        <p:tav tm="100000">
                                          <p:val>
                                            <p:strVal val="#ppt_x"/>
                                          </p:val>
                                        </p:tav>
                                      </p:tavLst>
                                    </p:anim>
                                    <p:anim calcmode="lin" valueType="num">
                                      <p:cBhvr>
                                        <p:cTn id="22" dur="500" fill="hold"/>
                                        <p:tgtEl>
                                          <p:spTgt spid="478215"/>
                                        </p:tgtEl>
                                        <p:attrNameLst>
                                          <p:attrName>ppt_y</p:attrName>
                                        </p:attrNameLst>
                                      </p:cBhvr>
                                      <p:tavLst>
                                        <p:tav tm="0">
                                          <p:val>
                                            <p:strVal val="#ppt_y"/>
                                          </p:val>
                                        </p:tav>
                                        <p:tav tm="100000">
                                          <p:val>
                                            <p:strVal val="#ppt_y"/>
                                          </p:val>
                                        </p:tav>
                                      </p:tavLst>
                                    </p:anim>
                                    <p:anim calcmode="lin" valueType="num">
                                      <p:cBhvr>
                                        <p:cTn id="23" dur="500" fill="hold"/>
                                        <p:tgtEl>
                                          <p:spTgt spid="478215"/>
                                        </p:tgtEl>
                                        <p:attrNameLst>
                                          <p:attrName>ppt_w</p:attrName>
                                        </p:attrNameLst>
                                      </p:cBhvr>
                                      <p:tavLst>
                                        <p:tav tm="0">
                                          <p:val>
                                            <p:fltVal val="0"/>
                                          </p:val>
                                        </p:tav>
                                        <p:tav tm="100000">
                                          <p:val>
                                            <p:strVal val="#ppt_w"/>
                                          </p:val>
                                        </p:tav>
                                      </p:tavLst>
                                    </p:anim>
                                    <p:anim calcmode="lin" valueType="num">
                                      <p:cBhvr>
                                        <p:cTn id="24" dur="500" fill="hold"/>
                                        <p:tgtEl>
                                          <p:spTgt spid="478215"/>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11500"/>
                            </p:stCondLst>
                            <p:childTnLst>
                              <p:par>
                                <p:cTn id="26" presetID="2" presetClass="entr" presetSubtype="1" fill="hold" grpId="0" nodeType="afterEffect">
                                  <p:stCondLst>
                                    <p:cond delay="5000"/>
                                  </p:stCondLst>
                                  <p:childTnLst>
                                    <p:set>
                                      <p:cBhvr>
                                        <p:cTn id="27" dur="1" fill="hold">
                                          <p:stCondLst>
                                            <p:cond delay="0"/>
                                          </p:stCondLst>
                                        </p:cTn>
                                        <p:tgtEl>
                                          <p:spTgt spid="478214"/>
                                        </p:tgtEl>
                                        <p:attrNameLst>
                                          <p:attrName>style.visibility</p:attrName>
                                        </p:attrNameLst>
                                      </p:cBhvr>
                                      <p:to>
                                        <p:strVal val="visible"/>
                                      </p:to>
                                    </p:set>
                                    <p:anim calcmode="lin" valueType="num">
                                      <p:cBhvr additive="base">
                                        <p:cTn id="28" dur="500" fill="hold"/>
                                        <p:tgtEl>
                                          <p:spTgt spid="478214"/>
                                        </p:tgtEl>
                                        <p:attrNameLst>
                                          <p:attrName>ppt_x</p:attrName>
                                        </p:attrNameLst>
                                      </p:cBhvr>
                                      <p:tavLst>
                                        <p:tav tm="0">
                                          <p:val>
                                            <p:strVal val="#ppt_x"/>
                                          </p:val>
                                        </p:tav>
                                        <p:tav tm="100000">
                                          <p:val>
                                            <p:strVal val="#ppt_x"/>
                                          </p:val>
                                        </p:tav>
                                      </p:tavLst>
                                    </p:anim>
                                    <p:anim calcmode="lin" valueType="num">
                                      <p:cBhvr additive="base">
                                        <p:cTn id="29" dur="500" fill="hold"/>
                                        <p:tgtEl>
                                          <p:spTgt spid="478214"/>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p:cTn id="32" dur="1" fill="hold">
                                          <p:stCondLst>
                                            <p:cond delay="0"/>
                                          </p:stCondLst>
                                        </p:cTn>
                                        <p:tgtEl>
                                          <p:spTgt spid="478212"/>
                                        </p:tgtEl>
                                        <p:attrNameLst>
                                          <p:attrName>style.visibility</p:attrName>
                                        </p:attrNameLst>
                                      </p:cBhvr>
                                      <p:to>
                                        <p:strVal val="visible"/>
                                      </p:to>
                                    </p:set>
                                    <p:anim calcmode="lin" valueType="num">
                                      <p:cBhvr additive="base">
                                        <p:cTn id="33" dur="500" fill="hold"/>
                                        <p:tgtEl>
                                          <p:spTgt spid="478212"/>
                                        </p:tgtEl>
                                        <p:attrNameLst>
                                          <p:attrName>ppt_x</p:attrName>
                                        </p:attrNameLst>
                                      </p:cBhvr>
                                      <p:tavLst>
                                        <p:tav tm="0">
                                          <p:val>
                                            <p:strVal val="#ppt_x"/>
                                          </p:val>
                                        </p:tav>
                                        <p:tav tm="100000">
                                          <p:val>
                                            <p:strVal val="#ppt_x"/>
                                          </p:val>
                                        </p:tav>
                                      </p:tavLst>
                                    </p:anim>
                                    <p:anim calcmode="lin" valueType="num">
                                      <p:cBhvr additive="base">
                                        <p:cTn id="34" dur="500" fill="hold"/>
                                        <p:tgtEl>
                                          <p:spTgt spid="478212"/>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7500"/>
                            </p:stCondLst>
                            <p:childTnLst>
                              <p:par>
                                <p:cTn id="36" presetID="2" presetClass="entr" presetSubtype="4" fill="hold" grpId="0" nodeType="afterEffect">
                                  <p:stCondLst>
                                    <p:cond delay="1000"/>
                                  </p:stCondLst>
                                  <p:childTnLst>
                                    <p:set>
                                      <p:cBhvr>
                                        <p:cTn id="37" dur="1" fill="hold">
                                          <p:stCondLst>
                                            <p:cond delay="0"/>
                                          </p:stCondLst>
                                        </p:cTn>
                                        <p:tgtEl>
                                          <p:spTgt spid="478217"/>
                                        </p:tgtEl>
                                        <p:attrNameLst>
                                          <p:attrName>style.visibility</p:attrName>
                                        </p:attrNameLst>
                                      </p:cBhvr>
                                      <p:to>
                                        <p:strVal val="visible"/>
                                      </p:to>
                                    </p:set>
                                    <p:anim calcmode="lin" valueType="num">
                                      <p:cBhvr additive="base">
                                        <p:cTn id="38" dur="500" fill="hold"/>
                                        <p:tgtEl>
                                          <p:spTgt spid="478217"/>
                                        </p:tgtEl>
                                        <p:attrNameLst>
                                          <p:attrName>ppt_x</p:attrName>
                                        </p:attrNameLst>
                                      </p:cBhvr>
                                      <p:tavLst>
                                        <p:tav tm="0">
                                          <p:val>
                                            <p:strVal val="#ppt_x"/>
                                          </p:val>
                                        </p:tav>
                                        <p:tav tm="100000">
                                          <p:val>
                                            <p:strVal val="#ppt_x"/>
                                          </p:val>
                                        </p:tav>
                                      </p:tavLst>
                                    </p:anim>
                                    <p:anim calcmode="lin" valueType="num">
                                      <p:cBhvr additive="base">
                                        <p:cTn id="39" dur="500" fill="hold"/>
                                        <p:tgtEl>
                                          <p:spTgt spid="478217"/>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9000"/>
                            </p:stCondLst>
                            <p:childTnLst>
                              <p:par>
                                <p:cTn id="41" presetID="2" presetClass="entr" presetSubtype="2" fill="hold" grpId="0" nodeType="afterEffect">
                                  <p:stCondLst>
                                    <p:cond delay="1000"/>
                                  </p:stCondLst>
                                  <p:childTnLst>
                                    <p:set>
                                      <p:cBhvr>
                                        <p:cTn id="42" dur="1" fill="hold">
                                          <p:stCondLst>
                                            <p:cond delay="0"/>
                                          </p:stCondLst>
                                        </p:cTn>
                                        <p:tgtEl>
                                          <p:spTgt spid="478216"/>
                                        </p:tgtEl>
                                        <p:attrNameLst>
                                          <p:attrName>style.visibility</p:attrName>
                                        </p:attrNameLst>
                                      </p:cBhvr>
                                      <p:to>
                                        <p:strVal val="visible"/>
                                      </p:to>
                                    </p:set>
                                    <p:anim calcmode="lin" valueType="num">
                                      <p:cBhvr additive="base">
                                        <p:cTn id="43" dur="500" fill="hold"/>
                                        <p:tgtEl>
                                          <p:spTgt spid="478216"/>
                                        </p:tgtEl>
                                        <p:attrNameLst>
                                          <p:attrName>ppt_x</p:attrName>
                                        </p:attrNameLst>
                                      </p:cBhvr>
                                      <p:tavLst>
                                        <p:tav tm="0">
                                          <p:val>
                                            <p:strVal val="1+#ppt_w/2"/>
                                          </p:val>
                                        </p:tav>
                                        <p:tav tm="100000">
                                          <p:val>
                                            <p:strVal val="#ppt_x"/>
                                          </p:val>
                                        </p:tav>
                                      </p:tavLst>
                                    </p:anim>
                                    <p:anim calcmode="lin" valueType="num">
                                      <p:cBhvr additive="base">
                                        <p:cTn id="44" dur="500" fill="hold"/>
                                        <p:tgtEl>
                                          <p:spTgt spid="4782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8213" grpId="0" autoUpdateAnimBg="0"/>
      <p:bldP spid="478214" grpId="0" autoUpdateAnimBg="0"/>
      <p:bldP spid="478215" grpId="0" autoUpdateAnimBg="0"/>
      <p:bldP spid="478216" grpId="0" autoUpdateAnimBg="0"/>
      <p:bldP spid="478217" grpId="0" autoUpdateAnimBg="0"/>
      <p:bldP spid="478218" grpId="0" animBg="1"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Rectangle 2"/>
          <p:cNvSpPr>
            <a:spLocks noGrp="1" noChangeArrowheads="1"/>
          </p:cNvSpPr>
          <p:nvPr>
            <p:ph type="title" idx="4294967295"/>
          </p:nvPr>
        </p:nvSpPr>
        <p:spPr>
          <a:xfrm>
            <a:off x="152400" y="304800"/>
            <a:ext cx="8915400" cy="838200"/>
          </a:xfrm>
          <a:effectLst>
            <a:outerShdw blurRad="38100" dist="38099" dir="2700000" algn="ctr" rotWithShape="0">
              <a:srgbClr val="000000">
                <a:alpha val="99962"/>
              </a:srgbClr>
            </a:outerShdw>
          </a:effectLst>
        </p:spPr>
        <p:txBody>
          <a:bodyPr/>
          <a:lstStyle/>
          <a:p>
            <a:pPr>
              <a:defRPr/>
            </a:pPr>
            <a:r>
              <a:rPr lang="en-US" sz="3200">
                <a:solidFill>
                  <a:srgbClr val="FFFFFF"/>
                </a:solidFill>
                <a:latin typeface="Arial" pitchFamily="8" charset="0"/>
                <a:ea typeface="ＭＳ Ｐゴシック" pitchFamily="8" charset="-128"/>
                <a:cs typeface="ＭＳ Ｐゴシック" pitchFamily="8" charset="-128"/>
              </a:rPr>
              <a:t>Is there a future for ethnic believing Israel?</a:t>
            </a:r>
          </a:p>
        </p:txBody>
      </p:sp>
      <p:sp>
        <p:nvSpPr>
          <p:cNvPr id="484355" name="Oval 3"/>
          <p:cNvSpPr>
            <a:spLocks noChangeArrowheads="1"/>
          </p:cNvSpPr>
          <p:nvPr/>
        </p:nvSpPr>
        <p:spPr bwMode="auto">
          <a:xfrm>
            <a:off x="457200" y="2170113"/>
            <a:ext cx="3810000" cy="3657600"/>
          </a:xfrm>
          <a:prstGeom prst="ellipse">
            <a:avLst/>
          </a:prstGeom>
          <a:noFill/>
          <a:ln w="57150">
            <a:solidFill>
              <a:schemeClr val="tx1"/>
            </a:solidFill>
            <a:round/>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66"/>
              </a:solidFill>
              <a:latin typeface="Arial" pitchFamily="8" charset="0"/>
              <a:ea typeface="ＭＳ Ｐゴシック" pitchFamily="8" charset="-128"/>
              <a:cs typeface="ＭＳ Ｐゴシック" pitchFamily="8" charset="-128"/>
            </a:endParaRPr>
          </a:p>
        </p:txBody>
      </p:sp>
      <p:sp>
        <p:nvSpPr>
          <p:cNvPr id="484356" name="Text Box 4"/>
          <p:cNvSpPr txBox="1">
            <a:spLocks noChangeArrowheads="1"/>
          </p:cNvSpPr>
          <p:nvPr/>
        </p:nvSpPr>
        <p:spPr bwMode="auto">
          <a:xfrm>
            <a:off x="1219200" y="1387475"/>
            <a:ext cx="2606675" cy="8223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en-US" sz="2400" b="1">
                <a:solidFill>
                  <a:srgbClr val="FFFF66"/>
                </a:solidFill>
                <a:latin typeface="Arial" pitchFamily="8" charset="0"/>
                <a:ea typeface="ＭＳ Ｐゴシック" pitchFamily="8" charset="-128"/>
                <a:cs typeface="ＭＳ Ｐゴシック" pitchFamily="8" charset="-128"/>
              </a:rPr>
              <a:t>Dispensational</a:t>
            </a:r>
          </a:p>
          <a:p>
            <a:pPr algn="ctr" defTabSz="914400" eaLnBrk="0" fontAlgn="base" hangingPunct="0">
              <a:spcBef>
                <a:spcPct val="0"/>
              </a:spcBef>
              <a:spcAft>
                <a:spcPct val="0"/>
              </a:spcAft>
              <a:defRPr/>
            </a:pPr>
            <a:r>
              <a:rPr lang="en-US" sz="2400" b="1">
                <a:solidFill>
                  <a:srgbClr val="FFFF66"/>
                </a:solidFill>
                <a:latin typeface="Arial" pitchFamily="8" charset="0"/>
                <a:ea typeface="ＭＳ Ｐゴシック" pitchFamily="8" charset="-128"/>
                <a:cs typeface="ＭＳ Ｐゴシック" pitchFamily="8" charset="-128"/>
              </a:rPr>
              <a:t>Premillennialism</a:t>
            </a:r>
          </a:p>
        </p:txBody>
      </p:sp>
      <p:sp>
        <p:nvSpPr>
          <p:cNvPr id="484357" name="Text Box 5"/>
          <p:cNvSpPr txBox="1">
            <a:spLocks noChangeArrowheads="1"/>
          </p:cNvSpPr>
          <p:nvPr/>
        </p:nvSpPr>
        <p:spPr bwMode="auto">
          <a:xfrm>
            <a:off x="2971800" y="3613150"/>
            <a:ext cx="13144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FFFF66"/>
                </a:solidFill>
                <a:latin typeface="Arial" pitchFamily="8" charset="0"/>
                <a:ea typeface="ＭＳ Ｐゴシック" pitchFamily="8" charset="-128"/>
                <a:cs typeface="ＭＳ Ｐゴシック" pitchFamily="8" charset="-128"/>
              </a:rPr>
              <a:t>Israel has a future</a:t>
            </a:r>
          </a:p>
        </p:txBody>
      </p:sp>
      <p:sp>
        <p:nvSpPr>
          <p:cNvPr id="484358" name="Oval 6"/>
          <p:cNvSpPr>
            <a:spLocks noChangeArrowheads="1"/>
          </p:cNvSpPr>
          <p:nvPr/>
        </p:nvSpPr>
        <p:spPr bwMode="auto">
          <a:xfrm>
            <a:off x="4876800" y="2170113"/>
            <a:ext cx="3810000" cy="3657600"/>
          </a:xfrm>
          <a:prstGeom prst="ellipse">
            <a:avLst/>
          </a:prstGeom>
          <a:noFill/>
          <a:ln w="57150">
            <a:solidFill>
              <a:srgbClr val="C9C4FF"/>
            </a:solidFill>
            <a:round/>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66"/>
              </a:solidFill>
              <a:latin typeface="Arial" pitchFamily="8" charset="0"/>
              <a:ea typeface="ＭＳ Ｐゴシック" pitchFamily="8" charset="-128"/>
              <a:cs typeface="ＭＳ Ｐゴシック" pitchFamily="8" charset="-128"/>
            </a:endParaRPr>
          </a:p>
        </p:txBody>
      </p:sp>
      <p:sp>
        <p:nvSpPr>
          <p:cNvPr id="484359" name="Text Box 7"/>
          <p:cNvSpPr txBox="1">
            <a:spLocks noChangeArrowheads="1"/>
          </p:cNvSpPr>
          <p:nvPr/>
        </p:nvSpPr>
        <p:spPr bwMode="auto">
          <a:xfrm>
            <a:off x="5257800" y="1387475"/>
            <a:ext cx="3124200" cy="8223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C9C4FF"/>
                </a:solidFill>
                <a:latin typeface="Arial" pitchFamily="8" charset="0"/>
                <a:ea typeface="ＭＳ Ｐゴシック" pitchFamily="8" charset="-128"/>
                <a:cs typeface="ＭＳ Ｐゴシック" pitchFamily="8" charset="-128"/>
              </a:rPr>
              <a:t>Amillennialism &amp; </a:t>
            </a:r>
          </a:p>
          <a:p>
            <a:pPr algn="ctr" defTabSz="914400" eaLnBrk="0" fontAlgn="base" hangingPunct="0">
              <a:spcBef>
                <a:spcPct val="0"/>
              </a:spcBef>
              <a:spcAft>
                <a:spcPct val="0"/>
              </a:spcAft>
              <a:defRPr/>
            </a:pPr>
            <a:r>
              <a:rPr lang="en-US" sz="2400" b="1">
                <a:solidFill>
                  <a:srgbClr val="C9C4FF"/>
                </a:solidFill>
                <a:latin typeface="Arial" pitchFamily="8" charset="0"/>
                <a:ea typeface="ＭＳ Ｐゴシック" pitchFamily="8" charset="-128"/>
                <a:cs typeface="ＭＳ Ｐゴシック" pitchFamily="8" charset="-128"/>
              </a:rPr>
              <a:t>Postmillennial</a:t>
            </a:r>
            <a:r>
              <a:rPr lang="en-US" altLang="ko-KR" sz="2400" b="1">
                <a:solidFill>
                  <a:srgbClr val="C9C4FF"/>
                </a:solidFill>
                <a:latin typeface="Arial" pitchFamily="8" charset="0"/>
                <a:ea typeface="굴림" pitchFamily="8" charset="-128"/>
                <a:cs typeface="굴림" pitchFamily="8" charset="-128"/>
              </a:rPr>
              <a:t>is</a:t>
            </a:r>
            <a:r>
              <a:rPr lang="en-US" sz="2400" b="1">
                <a:solidFill>
                  <a:srgbClr val="C9C4FF"/>
                </a:solidFill>
                <a:latin typeface="Arial" pitchFamily="8" charset="0"/>
                <a:ea typeface="ＭＳ Ｐゴシック" pitchFamily="8" charset="-128"/>
                <a:cs typeface="ＭＳ Ｐゴシック" pitchFamily="8" charset="-128"/>
              </a:rPr>
              <a:t>m</a:t>
            </a:r>
          </a:p>
        </p:txBody>
      </p:sp>
      <p:sp>
        <p:nvSpPr>
          <p:cNvPr id="484360" name="Text Box 8"/>
          <p:cNvSpPr txBox="1">
            <a:spLocks noChangeArrowheads="1"/>
          </p:cNvSpPr>
          <p:nvPr/>
        </p:nvSpPr>
        <p:spPr bwMode="auto">
          <a:xfrm>
            <a:off x="7239000" y="3613150"/>
            <a:ext cx="13144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C9C4FF"/>
                </a:solidFill>
                <a:latin typeface="Arial" pitchFamily="8" charset="0"/>
                <a:ea typeface="ＭＳ Ｐゴシック" pitchFamily="8" charset="-128"/>
                <a:cs typeface="ＭＳ Ｐゴシック" pitchFamily="8" charset="-128"/>
              </a:rPr>
              <a:t>Israel has no future</a:t>
            </a:r>
          </a:p>
        </p:txBody>
      </p:sp>
      <p:sp>
        <p:nvSpPr>
          <p:cNvPr id="484361" name="Oval 9"/>
          <p:cNvSpPr>
            <a:spLocks noChangeArrowheads="1"/>
          </p:cNvSpPr>
          <p:nvPr/>
        </p:nvSpPr>
        <p:spPr bwMode="auto">
          <a:xfrm>
            <a:off x="2686050" y="3048000"/>
            <a:ext cx="3810000" cy="3657600"/>
          </a:xfrm>
          <a:prstGeom prst="ellipse">
            <a:avLst/>
          </a:prstGeom>
          <a:noFill/>
          <a:ln w="57150">
            <a:solidFill>
              <a:srgbClr val="00FFFF"/>
            </a:solidFill>
            <a:round/>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66"/>
              </a:solidFill>
              <a:latin typeface="Arial" pitchFamily="8" charset="0"/>
              <a:ea typeface="ＭＳ Ｐゴシック" pitchFamily="8" charset="-128"/>
              <a:cs typeface="ＭＳ Ｐゴシック" pitchFamily="8" charset="-128"/>
            </a:endParaRPr>
          </a:p>
        </p:txBody>
      </p:sp>
      <p:sp>
        <p:nvSpPr>
          <p:cNvPr id="484362" name="Text Box 10"/>
          <p:cNvSpPr txBox="1">
            <a:spLocks noChangeArrowheads="1"/>
          </p:cNvSpPr>
          <p:nvPr/>
        </p:nvSpPr>
        <p:spPr bwMode="auto">
          <a:xfrm>
            <a:off x="5562600" y="5959475"/>
            <a:ext cx="2606675" cy="8223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en-US" sz="2400" b="1">
                <a:solidFill>
                  <a:srgbClr val="00FFFF"/>
                </a:solidFill>
                <a:latin typeface="Arial" pitchFamily="8" charset="0"/>
                <a:ea typeface="ＭＳ Ｐゴシック" pitchFamily="8" charset="-128"/>
                <a:cs typeface="ＭＳ Ｐゴシック" pitchFamily="8" charset="-128"/>
              </a:rPr>
              <a:t>Covenant</a:t>
            </a:r>
          </a:p>
          <a:p>
            <a:pPr algn="ctr" defTabSz="914400" eaLnBrk="0" fontAlgn="base" hangingPunct="0">
              <a:spcBef>
                <a:spcPct val="0"/>
              </a:spcBef>
              <a:spcAft>
                <a:spcPct val="0"/>
              </a:spcAft>
              <a:defRPr/>
            </a:pPr>
            <a:r>
              <a:rPr lang="en-US" sz="2400" b="1">
                <a:solidFill>
                  <a:srgbClr val="00FFFF"/>
                </a:solidFill>
                <a:latin typeface="Arial" pitchFamily="8" charset="0"/>
                <a:ea typeface="ＭＳ Ｐゴシック" pitchFamily="8" charset="-128"/>
                <a:cs typeface="ＭＳ Ｐゴシック" pitchFamily="8" charset="-128"/>
              </a:rPr>
              <a:t>Premillennialism</a:t>
            </a:r>
          </a:p>
        </p:txBody>
      </p:sp>
      <p:sp>
        <p:nvSpPr>
          <p:cNvPr id="484363" name="Text Box 11"/>
          <p:cNvSpPr txBox="1">
            <a:spLocks noChangeArrowheads="1"/>
          </p:cNvSpPr>
          <p:nvPr/>
        </p:nvSpPr>
        <p:spPr bwMode="auto">
          <a:xfrm>
            <a:off x="4895850" y="3613150"/>
            <a:ext cx="13144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00FFFF"/>
                </a:solidFill>
                <a:latin typeface="Arial" pitchFamily="8" charset="0"/>
                <a:ea typeface="ＭＳ Ｐゴシック" pitchFamily="8" charset="-128"/>
                <a:cs typeface="ＭＳ Ｐゴシック" pitchFamily="8" charset="-128"/>
              </a:rPr>
              <a:t>Church is new Israel</a:t>
            </a:r>
          </a:p>
        </p:txBody>
      </p:sp>
      <p:sp>
        <p:nvSpPr>
          <p:cNvPr id="484364" name="Text Box 12"/>
          <p:cNvSpPr txBox="1">
            <a:spLocks noChangeArrowheads="1"/>
          </p:cNvSpPr>
          <p:nvPr/>
        </p:nvSpPr>
        <p:spPr bwMode="auto">
          <a:xfrm>
            <a:off x="914400" y="3657600"/>
            <a:ext cx="15430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FFFF66"/>
                </a:solidFill>
                <a:latin typeface="Arial" pitchFamily="8" charset="0"/>
                <a:ea typeface="ＭＳ Ｐゴシック" pitchFamily="8" charset="-128"/>
                <a:cs typeface="ＭＳ Ｐゴシック" pitchFamily="8" charset="-128"/>
              </a:rPr>
              <a:t>Church &amp; Israel distinct</a:t>
            </a:r>
          </a:p>
        </p:txBody>
      </p:sp>
      <p:sp>
        <p:nvSpPr>
          <p:cNvPr id="16" name="Text Box 19"/>
          <p:cNvSpPr txBox="1">
            <a:spLocks noChangeArrowheads="1"/>
          </p:cNvSpPr>
          <p:nvPr/>
        </p:nvSpPr>
        <p:spPr bwMode="auto">
          <a:xfrm>
            <a:off x="8382000" y="15875"/>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b="1" kern="0" dirty="0">
                <a:solidFill>
                  <a:srgbClr val="FFFFFF"/>
                </a:solidFill>
                <a:latin typeface="Arial" charset="0"/>
                <a:cs typeface="Arial" charset="0"/>
              </a:rPr>
              <a:t>431</a:t>
            </a:r>
            <a:endParaRPr lang="en-US" kern="0" dirty="0">
              <a:solidFill>
                <a:srgbClr val="000000"/>
              </a:solidFill>
              <a:latin typeface="Arial" charset="0"/>
              <a:cs typeface="Arial" charset="0"/>
            </a:endParaRPr>
          </a:p>
        </p:txBody>
      </p:sp>
    </p:spTree>
    <p:extLst>
      <p:ext uri="{BB962C8B-B14F-4D97-AF65-F5344CB8AC3E}">
        <p14:creationId xmlns:p14="http://schemas.microsoft.com/office/powerpoint/2010/main" val="15258272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484356"/>
                                        </p:tgtEl>
                                        <p:attrNameLst>
                                          <p:attrName>style.visibility</p:attrName>
                                        </p:attrNameLst>
                                      </p:cBhvr>
                                      <p:to>
                                        <p:strVal val="visible"/>
                                      </p:to>
                                    </p:set>
                                    <p:anim calcmode="lin" valueType="num">
                                      <p:cBhvr>
                                        <p:cTn id="7" dur="1000" fill="hold"/>
                                        <p:tgtEl>
                                          <p:spTgt spid="484356"/>
                                        </p:tgtEl>
                                        <p:attrNameLst>
                                          <p:attrName>ppt_w</p:attrName>
                                        </p:attrNameLst>
                                      </p:cBhvr>
                                      <p:tavLst>
                                        <p:tav tm="0">
                                          <p:val>
                                            <p:strVal val="#ppt_w+.3"/>
                                          </p:val>
                                        </p:tav>
                                        <p:tav tm="100000">
                                          <p:val>
                                            <p:strVal val="#ppt_w"/>
                                          </p:val>
                                        </p:tav>
                                      </p:tavLst>
                                    </p:anim>
                                    <p:anim calcmode="lin" valueType="num">
                                      <p:cBhvr>
                                        <p:cTn id="8" dur="1000" fill="hold"/>
                                        <p:tgtEl>
                                          <p:spTgt spid="484356"/>
                                        </p:tgtEl>
                                        <p:attrNameLst>
                                          <p:attrName>ppt_h</p:attrName>
                                        </p:attrNameLst>
                                      </p:cBhvr>
                                      <p:tavLst>
                                        <p:tav tm="0">
                                          <p:val>
                                            <p:strVal val="#ppt_h"/>
                                          </p:val>
                                        </p:tav>
                                        <p:tav tm="100000">
                                          <p:val>
                                            <p:strVal val="#ppt_h"/>
                                          </p:val>
                                        </p:tav>
                                      </p:tavLst>
                                    </p:anim>
                                    <p:animEffect transition="in" filter="fade">
                                      <p:cBhvr>
                                        <p:cTn id="9" dur="1000"/>
                                        <p:tgtEl>
                                          <p:spTgt spid="484356"/>
                                        </p:tgtEl>
                                      </p:cBhvr>
                                    </p:animEffect>
                                  </p:childTnLst>
                                </p:cTn>
                              </p:par>
                            </p:childTnLst>
                          </p:cTn>
                        </p:par>
                        <p:par>
                          <p:cTn id="10" fill="hold" nodeType="afterGroup">
                            <p:stCondLst>
                              <p:cond delay="1000"/>
                            </p:stCondLst>
                            <p:childTnLst>
                              <p:par>
                                <p:cTn id="11" presetID="50" presetClass="entr" presetSubtype="0" decel="100000" fill="hold" grpId="0" nodeType="afterEffect">
                                  <p:stCondLst>
                                    <p:cond delay="0"/>
                                  </p:stCondLst>
                                  <p:childTnLst>
                                    <p:set>
                                      <p:cBhvr>
                                        <p:cTn id="12" dur="1" fill="hold">
                                          <p:stCondLst>
                                            <p:cond delay="0"/>
                                          </p:stCondLst>
                                        </p:cTn>
                                        <p:tgtEl>
                                          <p:spTgt spid="484355"/>
                                        </p:tgtEl>
                                        <p:attrNameLst>
                                          <p:attrName>style.visibility</p:attrName>
                                        </p:attrNameLst>
                                      </p:cBhvr>
                                      <p:to>
                                        <p:strVal val="visible"/>
                                      </p:to>
                                    </p:set>
                                    <p:anim calcmode="lin" valueType="num">
                                      <p:cBhvr>
                                        <p:cTn id="13" dur="1000" fill="hold"/>
                                        <p:tgtEl>
                                          <p:spTgt spid="484355"/>
                                        </p:tgtEl>
                                        <p:attrNameLst>
                                          <p:attrName>ppt_w</p:attrName>
                                        </p:attrNameLst>
                                      </p:cBhvr>
                                      <p:tavLst>
                                        <p:tav tm="0">
                                          <p:val>
                                            <p:strVal val="#ppt_w+.3"/>
                                          </p:val>
                                        </p:tav>
                                        <p:tav tm="100000">
                                          <p:val>
                                            <p:strVal val="#ppt_w"/>
                                          </p:val>
                                        </p:tav>
                                      </p:tavLst>
                                    </p:anim>
                                    <p:anim calcmode="lin" valueType="num">
                                      <p:cBhvr>
                                        <p:cTn id="14" dur="1000" fill="hold"/>
                                        <p:tgtEl>
                                          <p:spTgt spid="484355"/>
                                        </p:tgtEl>
                                        <p:attrNameLst>
                                          <p:attrName>ppt_h</p:attrName>
                                        </p:attrNameLst>
                                      </p:cBhvr>
                                      <p:tavLst>
                                        <p:tav tm="0">
                                          <p:val>
                                            <p:strVal val="#ppt_h"/>
                                          </p:val>
                                        </p:tav>
                                        <p:tav tm="100000">
                                          <p:val>
                                            <p:strVal val="#ppt_h"/>
                                          </p:val>
                                        </p:tav>
                                      </p:tavLst>
                                    </p:anim>
                                    <p:animEffect transition="in" filter="fade">
                                      <p:cBhvr>
                                        <p:cTn id="15" dur="1000"/>
                                        <p:tgtEl>
                                          <p:spTgt spid="484355"/>
                                        </p:tgtEl>
                                      </p:cBhvr>
                                    </p:animEffect>
                                  </p:childTnLst>
                                </p:cTn>
                              </p:par>
                            </p:childTnLst>
                          </p:cTn>
                        </p:par>
                        <p:par>
                          <p:cTn id="16" fill="hold" nodeType="afterGroup">
                            <p:stCondLst>
                              <p:cond delay="2000"/>
                            </p:stCondLst>
                            <p:childTnLst>
                              <p:par>
                                <p:cTn id="17" presetID="50" presetClass="entr" presetSubtype="0" decel="100000" fill="hold" grpId="0" nodeType="afterEffect">
                                  <p:stCondLst>
                                    <p:cond delay="0"/>
                                  </p:stCondLst>
                                  <p:childTnLst>
                                    <p:set>
                                      <p:cBhvr>
                                        <p:cTn id="18" dur="1" fill="hold">
                                          <p:stCondLst>
                                            <p:cond delay="0"/>
                                          </p:stCondLst>
                                        </p:cTn>
                                        <p:tgtEl>
                                          <p:spTgt spid="484357"/>
                                        </p:tgtEl>
                                        <p:attrNameLst>
                                          <p:attrName>style.visibility</p:attrName>
                                        </p:attrNameLst>
                                      </p:cBhvr>
                                      <p:to>
                                        <p:strVal val="visible"/>
                                      </p:to>
                                    </p:set>
                                    <p:anim calcmode="lin" valueType="num">
                                      <p:cBhvr>
                                        <p:cTn id="19" dur="1000" fill="hold"/>
                                        <p:tgtEl>
                                          <p:spTgt spid="484357"/>
                                        </p:tgtEl>
                                        <p:attrNameLst>
                                          <p:attrName>ppt_w</p:attrName>
                                        </p:attrNameLst>
                                      </p:cBhvr>
                                      <p:tavLst>
                                        <p:tav tm="0">
                                          <p:val>
                                            <p:strVal val="#ppt_w+.3"/>
                                          </p:val>
                                        </p:tav>
                                        <p:tav tm="100000">
                                          <p:val>
                                            <p:strVal val="#ppt_w"/>
                                          </p:val>
                                        </p:tav>
                                      </p:tavLst>
                                    </p:anim>
                                    <p:anim calcmode="lin" valueType="num">
                                      <p:cBhvr>
                                        <p:cTn id="20" dur="1000" fill="hold"/>
                                        <p:tgtEl>
                                          <p:spTgt spid="484357"/>
                                        </p:tgtEl>
                                        <p:attrNameLst>
                                          <p:attrName>ppt_h</p:attrName>
                                        </p:attrNameLst>
                                      </p:cBhvr>
                                      <p:tavLst>
                                        <p:tav tm="0">
                                          <p:val>
                                            <p:strVal val="#ppt_h"/>
                                          </p:val>
                                        </p:tav>
                                        <p:tav tm="100000">
                                          <p:val>
                                            <p:strVal val="#ppt_h"/>
                                          </p:val>
                                        </p:tav>
                                      </p:tavLst>
                                    </p:anim>
                                    <p:animEffect transition="in" filter="fade">
                                      <p:cBhvr>
                                        <p:cTn id="21" dur="1000"/>
                                        <p:tgtEl>
                                          <p:spTgt spid="48435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presetSubtype="0" decel="100000" fill="hold" grpId="0" nodeType="clickEffect">
                                  <p:stCondLst>
                                    <p:cond delay="0"/>
                                  </p:stCondLst>
                                  <p:childTnLst>
                                    <p:set>
                                      <p:cBhvr>
                                        <p:cTn id="25" dur="1" fill="hold">
                                          <p:stCondLst>
                                            <p:cond delay="0"/>
                                          </p:stCondLst>
                                        </p:cTn>
                                        <p:tgtEl>
                                          <p:spTgt spid="484359"/>
                                        </p:tgtEl>
                                        <p:attrNameLst>
                                          <p:attrName>style.visibility</p:attrName>
                                        </p:attrNameLst>
                                      </p:cBhvr>
                                      <p:to>
                                        <p:strVal val="visible"/>
                                      </p:to>
                                    </p:set>
                                    <p:anim calcmode="lin" valueType="num">
                                      <p:cBhvr>
                                        <p:cTn id="26" dur="1000" fill="hold"/>
                                        <p:tgtEl>
                                          <p:spTgt spid="484359"/>
                                        </p:tgtEl>
                                        <p:attrNameLst>
                                          <p:attrName>ppt_w</p:attrName>
                                        </p:attrNameLst>
                                      </p:cBhvr>
                                      <p:tavLst>
                                        <p:tav tm="0">
                                          <p:val>
                                            <p:strVal val="#ppt_w+.3"/>
                                          </p:val>
                                        </p:tav>
                                        <p:tav tm="100000">
                                          <p:val>
                                            <p:strVal val="#ppt_w"/>
                                          </p:val>
                                        </p:tav>
                                      </p:tavLst>
                                    </p:anim>
                                    <p:anim calcmode="lin" valueType="num">
                                      <p:cBhvr>
                                        <p:cTn id="27" dur="1000" fill="hold"/>
                                        <p:tgtEl>
                                          <p:spTgt spid="484359"/>
                                        </p:tgtEl>
                                        <p:attrNameLst>
                                          <p:attrName>ppt_h</p:attrName>
                                        </p:attrNameLst>
                                      </p:cBhvr>
                                      <p:tavLst>
                                        <p:tav tm="0">
                                          <p:val>
                                            <p:strVal val="#ppt_h"/>
                                          </p:val>
                                        </p:tav>
                                        <p:tav tm="100000">
                                          <p:val>
                                            <p:strVal val="#ppt_h"/>
                                          </p:val>
                                        </p:tav>
                                      </p:tavLst>
                                    </p:anim>
                                    <p:animEffect transition="in" filter="fade">
                                      <p:cBhvr>
                                        <p:cTn id="28" dur="1000"/>
                                        <p:tgtEl>
                                          <p:spTgt spid="484359"/>
                                        </p:tgtEl>
                                      </p:cBhvr>
                                    </p:animEffect>
                                  </p:childTnLst>
                                </p:cTn>
                              </p:par>
                            </p:childTnLst>
                          </p:cTn>
                        </p:par>
                        <p:par>
                          <p:cTn id="29" fill="hold" nodeType="afterGroup">
                            <p:stCondLst>
                              <p:cond delay="1000"/>
                            </p:stCondLst>
                            <p:childTnLst>
                              <p:par>
                                <p:cTn id="30" presetID="50" presetClass="entr" presetSubtype="0" decel="100000" fill="hold" grpId="0" nodeType="afterEffect">
                                  <p:stCondLst>
                                    <p:cond delay="0"/>
                                  </p:stCondLst>
                                  <p:childTnLst>
                                    <p:set>
                                      <p:cBhvr>
                                        <p:cTn id="31" dur="1" fill="hold">
                                          <p:stCondLst>
                                            <p:cond delay="0"/>
                                          </p:stCondLst>
                                        </p:cTn>
                                        <p:tgtEl>
                                          <p:spTgt spid="484358"/>
                                        </p:tgtEl>
                                        <p:attrNameLst>
                                          <p:attrName>style.visibility</p:attrName>
                                        </p:attrNameLst>
                                      </p:cBhvr>
                                      <p:to>
                                        <p:strVal val="visible"/>
                                      </p:to>
                                    </p:set>
                                    <p:anim calcmode="lin" valueType="num">
                                      <p:cBhvr>
                                        <p:cTn id="32" dur="1000" fill="hold"/>
                                        <p:tgtEl>
                                          <p:spTgt spid="484358"/>
                                        </p:tgtEl>
                                        <p:attrNameLst>
                                          <p:attrName>ppt_w</p:attrName>
                                        </p:attrNameLst>
                                      </p:cBhvr>
                                      <p:tavLst>
                                        <p:tav tm="0">
                                          <p:val>
                                            <p:strVal val="#ppt_w+.3"/>
                                          </p:val>
                                        </p:tav>
                                        <p:tav tm="100000">
                                          <p:val>
                                            <p:strVal val="#ppt_w"/>
                                          </p:val>
                                        </p:tav>
                                      </p:tavLst>
                                    </p:anim>
                                    <p:anim calcmode="lin" valueType="num">
                                      <p:cBhvr>
                                        <p:cTn id="33" dur="1000" fill="hold"/>
                                        <p:tgtEl>
                                          <p:spTgt spid="484358"/>
                                        </p:tgtEl>
                                        <p:attrNameLst>
                                          <p:attrName>ppt_h</p:attrName>
                                        </p:attrNameLst>
                                      </p:cBhvr>
                                      <p:tavLst>
                                        <p:tav tm="0">
                                          <p:val>
                                            <p:strVal val="#ppt_h"/>
                                          </p:val>
                                        </p:tav>
                                        <p:tav tm="100000">
                                          <p:val>
                                            <p:strVal val="#ppt_h"/>
                                          </p:val>
                                        </p:tav>
                                      </p:tavLst>
                                    </p:anim>
                                    <p:animEffect transition="in" filter="fade">
                                      <p:cBhvr>
                                        <p:cTn id="34" dur="1000"/>
                                        <p:tgtEl>
                                          <p:spTgt spid="484358"/>
                                        </p:tgtEl>
                                      </p:cBhvr>
                                    </p:animEffect>
                                  </p:childTnLst>
                                </p:cTn>
                              </p:par>
                            </p:childTnLst>
                          </p:cTn>
                        </p:par>
                        <p:par>
                          <p:cTn id="35" fill="hold" nodeType="afterGroup">
                            <p:stCondLst>
                              <p:cond delay="2000"/>
                            </p:stCondLst>
                            <p:childTnLst>
                              <p:par>
                                <p:cTn id="36" presetID="50" presetClass="entr" presetSubtype="0" decel="100000" fill="hold" grpId="0" nodeType="afterEffect">
                                  <p:stCondLst>
                                    <p:cond delay="0"/>
                                  </p:stCondLst>
                                  <p:childTnLst>
                                    <p:set>
                                      <p:cBhvr>
                                        <p:cTn id="37" dur="1" fill="hold">
                                          <p:stCondLst>
                                            <p:cond delay="0"/>
                                          </p:stCondLst>
                                        </p:cTn>
                                        <p:tgtEl>
                                          <p:spTgt spid="484360"/>
                                        </p:tgtEl>
                                        <p:attrNameLst>
                                          <p:attrName>style.visibility</p:attrName>
                                        </p:attrNameLst>
                                      </p:cBhvr>
                                      <p:to>
                                        <p:strVal val="visible"/>
                                      </p:to>
                                    </p:set>
                                    <p:anim calcmode="lin" valueType="num">
                                      <p:cBhvr>
                                        <p:cTn id="38" dur="1000" fill="hold"/>
                                        <p:tgtEl>
                                          <p:spTgt spid="484360"/>
                                        </p:tgtEl>
                                        <p:attrNameLst>
                                          <p:attrName>ppt_w</p:attrName>
                                        </p:attrNameLst>
                                      </p:cBhvr>
                                      <p:tavLst>
                                        <p:tav tm="0">
                                          <p:val>
                                            <p:strVal val="#ppt_w+.3"/>
                                          </p:val>
                                        </p:tav>
                                        <p:tav tm="100000">
                                          <p:val>
                                            <p:strVal val="#ppt_w"/>
                                          </p:val>
                                        </p:tav>
                                      </p:tavLst>
                                    </p:anim>
                                    <p:anim calcmode="lin" valueType="num">
                                      <p:cBhvr>
                                        <p:cTn id="39" dur="1000" fill="hold"/>
                                        <p:tgtEl>
                                          <p:spTgt spid="484360"/>
                                        </p:tgtEl>
                                        <p:attrNameLst>
                                          <p:attrName>ppt_h</p:attrName>
                                        </p:attrNameLst>
                                      </p:cBhvr>
                                      <p:tavLst>
                                        <p:tav tm="0">
                                          <p:val>
                                            <p:strVal val="#ppt_h"/>
                                          </p:val>
                                        </p:tav>
                                        <p:tav tm="100000">
                                          <p:val>
                                            <p:strVal val="#ppt_h"/>
                                          </p:val>
                                        </p:tav>
                                      </p:tavLst>
                                    </p:anim>
                                    <p:animEffect transition="in" filter="fade">
                                      <p:cBhvr>
                                        <p:cTn id="40" dur="1000"/>
                                        <p:tgtEl>
                                          <p:spTgt spid="48436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presetSubtype="0" decel="100000" fill="hold" grpId="0" nodeType="clickEffect">
                                  <p:stCondLst>
                                    <p:cond delay="0"/>
                                  </p:stCondLst>
                                  <p:childTnLst>
                                    <p:set>
                                      <p:cBhvr>
                                        <p:cTn id="44" dur="1" fill="hold">
                                          <p:stCondLst>
                                            <p:cond delay="0"/>
                                          </p:stCondLst>
                                        </p:cTn>
                                        <p:tgtEl>
                                          <p:spTgt spid="484362"/>
                                        </p:tgtEl>
                                        <p:attrNameLst>
                                          <p:attrName>style.visibility</p:attrName>
                                        </p:attrNameLst>
                                      </p:cBhvr>
                                      <p:to>
                                        <p:strVal val="visible"/>
                                      </p:to>
                                    </p:set>
                                    <p:anim calcmode="lin" valueType="num">
                                      <p:cBhvr>
                                        <p:cTn id="45" dur="1000" fill="hold"/>
                                        <p:tgtEl>
                                          <p:spTgt spid="484362"/>
                                        </p:tgtEl>
                                        <p:attrNameLst>
                                          <p:attrName>ppt_w</p:attrName>
                                        </p:attrNameLst>
                                      </p:cBhvr>
                                      <p:tavLst>
                                        <p:tav tm="0">
                                          <p:val>
                                            <p:strVal val="#ppt_w+.3"/>
                                          </p:val>
                                        </p:tav>
                                        <p:tav tm="100000">
                                          <p:val>
                                            <p:strVal val="#ppt_w"/>
                                          </p:val>
                                        </p:tav>
                                      </p:tavLst>
                                    </p:anim>
                                    <p:anim calcmode="lin" valueType="num">
                                      <p:cBhvr>
                                        <p:cTn id="46" dur="1000" fill="hold"/>
                                        <p:tgtEl>
                                          <p:spTgt spid="484362"/>
                                        </p:tgtEl>
                                        <p:attrNameLst>
                                          <p:attrName>ppt_h</p:attrName>
                                        </p:attrNameLst>
                                      </p:cBhvr>
                                      <p:tavLst>
                                        <p:tav tm="0">
                                          <p:val>
                                            <p:strVal val="#ppt_h"/>
                                          </p:val>
                                        </p:tav>
                                        <p:tav tm="100000">
                                          <p:val>
                                            <p:strVal val="#ppt_h"/>
                                          </p:val>
                                        </p:tav>
                                      </p:tavLst>
                                    </p:anim>
                                    <p:animEffect transition="in" filter="fade">
                                      <p:cBhvr>
                                        <p:cTn id="47" dur="1000"/>
                                        <p:tgtEl>
                                          <p:spTgt spid="484362"/>
                                        </p:tgtEl>
                                      </p:cBhvr>
                                    </p:animEffect>
                                  </p:childTnLst>
                                </p:cTn>
                              </p:par>
                            </p:childTnLst>
                          </p:cTn>
                        </p:par>
                        <p:par>
                          <p:cTn id="48" fill="hold" nodeType="afterGroup">
                            <p:stCondLst>
                              <p:cond delay="1000"/>
                            </p:stCondLst>
                            <p:childTnLst>
                              <p:par>
                                <p:cTn id="49" presetID="50" presetClass="entr" presetSubtype="0" decel="100000" fill="hold" grpId="0" nodeType="afterEffect">
                                  <p:stCondLst>
                                    <p:cond delay="0"/>
                                  </p:stCondLst>
                                  <p:childTnLst>
                                    <p:set>
                                      <p:cBhvr>
                                        <p:cTn id="50" dur="1" fill="hold">
                                          <p:stCondLst>
                                            <p:cond delay="0"/>
                                          </p:stCondLst>
                                        </p:cTn>
                                        <p:tgtEl>
                                          <p:spTgt spid="484361"/>
                                        </p:tgtEl>
                                        <p:attrNameLst>
                                          <p:attrName>style.visibility</p:attrName>
                                        </p:attrNameLst>
                                      </p:cBhvr>
                                      <p:to>
                                        <p:strVal val="visible"/>
                                      </p:to>
                                    </p:set>
                                    <p:anim calcmode="lin" valueType="num">
                                      <p:cBhvr>
                                        <p:cTn id="51" dur="1000" fill="hold"/>
                                        <p:tgtEl>
                                          <p:spTgt spid="484361"/>
                                        </p:tgtEl>
                                        <p:attrNameLst>
                                          <p:attrName>ppt_w</p:attrName>
                                        </p:attrNameLst>
                                      </p:cBhvr>
                                      <p:tavLst>
                                        <p:tav tm="0">
                                          <p:val>
                                            <p:strVal val="#ppt_w+.3"/>
                                          </p:val>
                                        </p:tav>
                                        <p:tav tm="100000">
                                          <p:val>
                                            <p:strVal val="#ppt_w"/>
                                          </p:val>
                                        </p:tav>
                                      </p:tavLst>
                                    </p:anim>
                                    <p:anim calcmode="lin" valueType="num">
                                      <p:cBhvr>
                                        <p:cTn id="52" dur="1000" fill="hold"/>
                                        <p:tgtEl>
                                          <p:spTgt spid="484361"/>
                                        </p:tgtEl>
                                        <p:attrNameLst>
                                          <p:attrName>ppt_h</p:attrName>
                                        </p:attrNameLst>
                                      </p:cBhvr>
                                      <p:tavLst>
                                        <p:tav tm="0">
                                          <p:val>
                                            <p:strVal val="#ppt_h"/>
                                          </p:val>
                                        </p:tav>
                                        <p:tav tm="100000">
                                          <p:val>
                                            <p:strVal val="#ppt_h"/>
                                          </p:val>
                                        </p:tav>
                                      </p:tavLst>
                                    </p:anim>
                                    <p:animEffect transition="in" filter="fade">
                                      <p:cBhvr>
                                        <p:cTn id="53" dur="1000"/>
                                        <p:tgtEl>
                                          <p:spTgt spid="48436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presetSubtype="0" decel="100000" fill="hold" grpId="0" nodeType="clickEffect">
                                  <p:stCondLst>
                                    <p:cond delay="0"/>
                                  </p:stCondLst>
                                  <p:childTnLst>
                                    <p:set>
                                      <p:cBhvr>
                                        <p:cTn id="57" dur="1" fill="hold">
                                          <p:stCondLst>
                                            <p:cond delay="0"/>
                                          </p:stCondLst>
                                        </p:cTn>
                                        <p:tgtEl>
                                          <p:spTgt spid="484363"/>
                                        </p:tgtEl>
                                        <p:attrNameLst>
                                          <p:attrName>style.visibility</p:attrName>
                                        </p:attrNameLst>
                                      </p:cBhvr>
                                      <p:to>
                                        <p:strVal val="visible"/>
                                      </p:to>
                                    </p:set>
                                    <p:anim calcmode="lin" valueType="num">
                                      <p:cBhvr>
                                        <p:cTn id="58" dur="1000" fill="hold"/>
                                        <p:tgtEl>
                                          <p:spTgt spid="484363"/>
                                        </p:tgtEl>
                                        <p:attrNameLst>
                                          <p:attrName>ppt_w</p:attrName>
                                        </p:attrNameLst>
                                      </p:cBhvr>
                                      <p:tavLst>
                                        <p:tav tm="0">
                                          <p:val>
                                            <p:strVal val="#ppt_w+.3"/>
                                          </p:val>
                                        </p:tav>
                                        <p:tav tm="100000">
                                          <p:val>
                                            <p:strVal val="#ppt_w"/>
                                          </p:val>
                                        </p:tav>
                                      </p:tavLst>
                                    </p:anim>
                                    <p:anim calcmode="lin" valueType="num">
                                      <p:cBhvr>
                                        <p:cTn id="59" dur="1000" fill="hold"/>
                                        <p:tgtEl>
                                          <p:spTgt spid="484363"/>
                                        </p:tgtEl>
                                        <p:attrNameLst>
                                          <p:attrName>ppt_h</p:attrName>
                                        </p:attrNameLst>
                                      </p:cBhvr>
                                      <p:tavLst>
                                        <p:tav tm="0">
                                          <p:val>
                                            <p:strVal val="#ppt_h"/>
                                          </p:val>
                                        </p:tav>
                                        <p:tav tm="100000">
                                          <p:val>
                                            <p:strVal val="#ppt_h"/>
                                          </p:val>
                                        </p:tav>
                                      </p:tavLst>
                                    </p:anim>
                                    <p:animEffect transition="in" filter="fade">
                                      <p:cBhvr>
                                        <p:cTn id="60" dur="1000"/>
                                        <p:tgtEl>
                                          <p:spTgt spid="48436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presetSubtype="0" decel="100000" fill="hold" grpId="0" nodeType="clickEffect">
                                  <p:stCondLst>
                                    <p:cond delay="0"/>
                                  </p:stCondLst>
                                  <p:childTnLst>
                                    <p:set>
                                      <p:cBhvr>
                                        <p:cTn id="64" dur="1" fill="hold">
                                          <p:stCondLst>
                                            <p:cond delay="0"/>
                                          </p:stCondLst>
                                        </p:cTn>
                                        <p:tgtEl>
                                          <p:spTgt spid="484364"/>
                                        </p:tgtEl>
                                        <p:attrNameLst>
                                          <p:attrName>style.visibility</p:attrName>
                                        </p:attrNameLst>
                                      </p:cBhvr>
                                      <p:to>
                                        <p:strVal val="visible"/>
                                      </p:to>
                                    </p:set>
                                    <p:anim calcmode="lin" valueType="num">
                                      <p:cBhvr>
                                        <p:cTn id="65" dur="1000" fill="hold"/>
                                        <p:tgtEl>
                                          <p:spTgt spid="484364"/>
                                        </p:tgtEl>
                                        <p:attrNameLst>
                                          <p:attrName>ppt_w</p:attrName>
                                        </p:attrNameLst>
                                      </p:cBhvr>
                                      <p:tavLst>
                                        <p:tav tm="0">
                                          <p:val>
                                            <p:strVal val="#ppt_w+.3"/>
                                          </p:val>
                                        </p:tav>
                                        <p:tav tm="100000">
                                          <p:val>
                                            <p:strVal val="#ppt_w"/>
                                          </p:val>
                                        </p:tav>
                                      </p:tavLst>
                                    </p:anim>
                                    <p:anim calcmode="lin" valueType="num">
                                      <p:cBhvr>
                                        <p:cTn id="66" dur="1000" fill="hold"/>
                                        <p:tgtEl>
                                          <p:spTgt spid="484364"/>
                                        </p:tgtEl>
                                        <p:attrNameLst>
                                          <p:attrName>ppt_h</p:attrName>
                                        </p:attrNameLst>
                                      </p:cBhvr>
                                      <p:tavLst>
                                        <p:tav tm="0">
                                          <p:val>
                                            <p:strVal val="#ppt_h"/>
                                          </p:val>
                                        </p:tav>
                                        <p:tav tm="100000">
                                          <p:val>
                                            <p:strVal val="#ppt_h"/>
                                          </p:val>
                                        </p:tav>
                                      </p:tavLst>
                                    </p:anim>
                                    <p:animEffect transition="in" filter="fade">
                                      <p:cBhvr>
                                        <p:cTn id="67" dur="1000"/>
                                        <p:tgtEl>
                                          <p:spTgt spid="484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355" grpId="0" animBg="1"/>
      <p:bldP spid="484356" grpId="0"/>
      <p:bldP spid="484357" grpId="0"/>
      <p:bldP spid="484358" grpId="0" animBg="1"/>
      <p:bldP spid="484359" grpId="0"/>
      <p:bldP spid="484360" grpId="0"/>
      <p:bldP spid="484361" grpId="0" animBg="1"/>
      <p:bldP spid="484362" grpId="0"/>
      <p:bldP spid="484363" grpId="0"/>
      <p:bldP spid="484364" grpId="0"/>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1"/>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3"/>
          <p:cNvGrpSpPr>
            <a:grpSpLocks/>
          </p:cNvGrpSpPr>
          <p:nvPr/>
        </p:nvGrpSpPr>
        <p:grpSpPr bwMode="auto">
          <a:xfrm>
            <a:off x="254000" y="2019300"/>
            <a:ext cx="693738" cy="1466850"/>
            <a:chOff x="648" y="1860"/>
            <a:chExt cx="492" cy="924"/>
          </a:xfrm>
        </p:grpSpPr>
        <p:sp>
          <p:nvSpPr>
            <p:cNvPr id="106514" name="Line 4"/>
            <p:cNvSpPr>
              <a:spLocks noChangeShapeType="1"/>
            </p:cNvSpPr>
            <p:nvPr/>
          </p:nvSpPr>
          <p:spPr bwMode="auto">
            <a:xfrm>
              <a:off x="900" y="1860"/>
              <a:ext cx="0" cy="924"/>
            </a:xfrm>
            <a:prstGeom prst="line">
              <a:avLst/>
            </a:prstGeom>
            <a:noFill/>
            <a:ln w="57150">
              <a:solidFill>
                <a:srgbClr val="663300"/>
              </a:solidFill>
              <a:round/>
              <a:headEnd/>
              <a:tailEnd/>
            </a:ln>
            <a:extLst>
              <a:ext uri="{909E8E84-426E-40dd-AFC4-6F175D3DCCD1}">
                <a14:hiddenFill xmlns:a14="http://schemas.microsoft.com/office/drawing/2010/main" xmlns="">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sp>
          <p:nvSpPr>
            <p:cNvPr id="106515" name="Line 5"/>
            <p:cNvSpPr>
              <a:spLocks noChangeShapeType="1"/>
            </p:cNvSpPr>
            <p:nvPr/>
          </p:nvSpPr>
          <p:spPr bwMode="auto">
            <a:xfrm>
              <a:off x="648" y="2100"/>
              <a:ext cx="492" cy="0"/>
            </a:xfrm>
            <a:prstGeom prst="line">
              <a:avLst/>
            </a:prstGeom>
            <a:noFill/>
            <a:ln w="57150">
              <a:solidFill>
                <a:srgbClr val="663300"/>
              </a:solidFill>
              <a:round/>
              <a:headEnd/>
              <a:tailEnd/>
            </a:ln>
            <a:extLst>
              <a:ext uri="{909E8E84-426E-40dd-AFC4-6F175D3DCCD1}">
                <a14:hiddenFill xmlns:a14="http://schemas.microsoft.com/office/drawing/2010/main" xmlns="">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grpSp>
      <p:sp>
        <p:nvSpPr>
          <p:cNvPr id="487430" name="Text Box 6"/>
          <p:cNvSpPr txBox="1">
            <a:spLocks noChangeArrowheads="1"/>
          </p:cNvSpPr>
          <p:nvPr/>
        </p:nvSpPr>
        <p:spPr bwMode="auto">
          <a:xfrm>
            <a:off x="588150" y="3524250"/>
            <a:ext cx="2217775" cy="523220"/>
          </a:xfrm>
          <a:prstGeom prst="rect">
            <a:avLst/>
          </a:prstGeom>
          <a:solidFill>
            <a:srgbClr val="FF99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Church Age</a:t>
            </a:r>
          </a:p>
        </p:txBody>
      </p:sp>
      <p:sp>
        <p:nvSpPr>
          <p:cNvPr id="487431" name="Line 7"/>
          <p:cNvSpPr>
            <a:spLocks noChangeShapeType="1"/>
          </p:cNvSpPr>
          <p:nvPr/>
        </p:nvSpPr>
        <p:spPr bwMode="auto">
          <a:xfrm flipV="1">
            <a:off x="0" y="3486150"/>
            <a:ext cx="7196138" cy="0"/>
          </a:xfrm>
          <a:prstGeom prst="line">
            <a:avLst/>
          </a:prstGeom>
          <a:noFill/>
          <a:ln w="76200">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sp>
        <p:nvSpPr>
          <p:cNvPr id="487432" name="Text Box 8"/>
          <p:cNvSpPr txBox="1">
            <a:spLocks noChangeArrowheads="1"/>
          </p:cNvSpPr>
          <p:nvPr/>
        </p:nvSpPr>
        <p:spPr bwMode="auto">
          <a:xfrm>
            <a:off x="2766535" y="3524250"/>
            <a:ext cx="2094869" cy="523220"/>
          </a:xfrm>
          <a:prstGeom prst="rect">
            <a:avLst/>
          </a:prstGeom>
          <a:solidFill>
            <a:srgbClr val="CCFF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Tribulation</a:t>
            </a:r>
          </a:p>
        </p:txBody>
      </p:sp>
      <p:sp>
        <p:nvSpPr>
          <p:cNvPr id="487433" name="Text Box 9"/>
          <p:cNvSpPr txBox="1">
            <a:spLocks noChangeArrowheads="1"/>
          </p:cNvSpPr>
          <p:nvPr/>
        </p:nvSpPr>
        <p:spPr bwMode="auto">
          <a:xfrm>
            <a:off x="4844274" y="3524250"/>
            <a:ext cx="2112928" cy="523220"/>
          </a:xfrm>
          <a:prstGeom prst="rect">
            <a:avLst/>
          </a:prstGeom>
          <a:solidFill>
            <a:srgbClr val="99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Millennium</a:t>
            </a:r>
          </a:p>
        </p:txBody>
      </p:sp>
      <p:cxnSp>
        <p:nvCxnSpPr>
          <p:cNvPr id="487434" name="AutoShape 10"/>
          <p:cNvCxnSpPr>
            <a:cxnSpLocks noChangeShapeType="1"/>
          </p:cNvCxnSpPr>
          <p:nvPr/>
        </p:nvCxnSpPr>
        <p:spPr bwMode="auto">
          <a:xfrm rot="-5400000">
            <a:off x="2291768" y="1533525"/>
            <a:ext cx="1046163" cy="531813"/>
          </a:xfrm>
          <a:prstGeom prst="curvedConnector3">
            <a:avLst>
              <a:gd name="adj1" fmla="val -8862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487435" name="Text Box 11"/>
          <p:cNvSpPr txBox="1">
            <a:spLocks noChangeArrowheads="1"/>
          </p:cNvSpPr>
          <p:nvPr/>
        </p:nvSpPr>
        <p:spPr bwMode="auto">
          <a:xfrm>
            <a:off x="1741572" y="1790700"/>
            <a:ext cx="1540130" cy="523220"/>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dirty="0">
                <a:solidFill>
                  <a:srgbClr val="000000"/>
                </a:solidFill>
                <a:latin typeface="Lucida Sans Unicode" charset="0"/>
              </a:rPr>
              <a:t>Rapture</a:t>
            </a:r>
          </a:p>
        </p:txBody>
      </p:sp>
      <p:sp>
        <p:nvSpPr>
          <p:cNvPr id="487436" name="Line 12"/>
          <p:cNvSpPr>
            <a:spLocks noChangeShapeType="1"/>
          </p:cNvSpPr>
          <p:nvPr/>
        </p:nvSpPr>
        <p:spPr bwMode="auto">
          <a:xfrm>
            <a:off x="4843463" y="2266950"/>
            <a:ext cx="0" cy="116205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sp>
        <p:nvSpPr>
          <p:cNvPr id="487437" name="Text Box 13"/>
          <p:cNvSpPr txBox="1">
            <a:spLocks noChangeArrowheads="1"/>
          </p:cNvSpPr>
          <p:nvPr/>
        </p:nvSpPr>
        <p:spPr bwMode="auto">
          <a:xfrm>
            <a:off x="3826944" y="1809750"/>
            <a:ext cx="2044149" cy="523220"/>
          </a:xfrm>
          <a:prstGeom prst="rect">
            <a:avLst/>
          </a:prstGeom>
          <a:solidFill>
            <a:srgbClr val="FF99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2</a:t>
            </a:r>
            <a:r>
              <a:rPr lang="en-US" sz="2800" b="1" baseline="30000">
                <a:solidFill>
                  <a:srgbClr val="000000"/>
                </a:solidFill>
                <a:latin typeface="Lucida Sans Unicode" charset="0"/>
              </a:rPr>
              <a:t>nd</a:t>
            </a:r>
            <a:r>
              <a:rPr lang="en-US" sz="2800" b="1">
                <a:solidFill>
                  <a:srgbClr val="000000"/>
                </a:solidFill>
                <a:latin typeface="Lucida Sans Unicode" charset="0"/>
              </a:rPr>
              <a:t> Advent</a:t>
            </a:r>
          </a:p>
        </p:txBody>
      </p:sp>
      <p:sp>
        <p:nvSpPr>
          <p:cNvPr id="487438" name="Text Box 14"/>
          <p:cNvSpPr txBox="1">
            <a:spLocks noChangeArrowheads="1"/>
          </p:cNvSpPr>
          <p:nvPr/>
        </p:nvSpPr>
        <p:spPr bwMode="auto">
          <a:xfrm>
            <a:off x="2855837" y="4895850"/>
            <a:ext cx="2432201" cy="954107"/>
          </a:xfrm>
          <a:prstGeom prst="rect">
            <a:avLst/>
          </a:prstGeom>
          <a:solidFill>
            <a:srgbClr val="FFCC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Battle of</a:t>
            </a:r>
          </a:p>
          <a:p>
            <a:pPr algn="ctr" defTabSz="914400" fontAlgn="base">
              <a:spcBef>
                <a:spcPct val="0"/>
              </a:spcBef>
              <a:spcAft>
                <a:spcPct val="0"/>
              </a:spcAft>
            </a:pPr>
            <a:r>
              <a:rPr lang="en-US" sz="2800" b="1">
                <a:solidFill>
                  <a:srgbClr val="000000"/>
                </a:solidFill>
                <a:latin typeface="Lucida Sans Unicode" charset="0"/>
              </a:rPr>
              <a:t>Armageddon</a:t>
            </a:r>
          </a:p>
        </p:txBody>
      </p:sp>
      <p:sp>
        <p:nvSpPr>
          <p:cNvPr id="487439" name="Text Box 15"/>
          <p:cNvSpPr txBox="1">
            <a:spLocks noChangeArrowheads="1"/>
          </p:cNvSpPr>
          <p:nvPr/>
        </p:nvSpPr>
        <p:spPr bwMode="auto">
          <a:xfrm>
            <a:off x="5448875" y="4914900"/>
            <a:ext cx="2938900" cy="954107"/>
          </a:xfrm>
          <a:prstGeom prst="rect">
            <a:avLst/>
          </a:prstGeom>
          <a:solidFill>
            <a:srgbClr val="99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Battle of </a:t>
            </a:r>
          </a:p>
          <a:p>
            <a:pPr algn="ctr" defTabSz="914400" fontAlgn="base">
              <a:spcBef>
                <a:spcPct val="0"/>
              </a:spcBef>
              <a:spcAft>
                <a:spcPct val="0"/>
              </a:spcAft>
            </a:pPr>
            <a:r>
              <a:rPr lang="en-US" sz="2800" b="1">
                <a:solidFill>
                  <a:srgbClr val="000000"/>
                </a:solidFill>
                <a:latin typeface="Lucida Sans Unicode" charset="0"/>
              </a:rPr>
              <a:t>Gog and Magog</a:t>
            </a:r>
          </a:p>
        </p:txBody>
      </p:sp>
      <p:sp>
        <p:nvSpPr>
          <p:cNvPr id="487440" name="Text Box 16"/>
          <p:cNvSpPr txBox="1">
            <a:spLocks noChangeArrowheads="1"/>
          </p:cNvSpPr>
          <p:nvPr/>
        </p:nvSpPr>
        <p:spPr bwMode="auto">
          <a:xfrm>
            <a:off x="7182962" y="2708275"/>
            <a:ext cx="1424939"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Great</a:t>
            </a:r>
          </a:p>
          <a:p>
            <a:pPr algn="ctr" defTabSz="914400" fontAlgn="base">
              <a:spcBef>
                <a:spcPct val="0"/>
              </a:spcBef>
              <a:spcAft>
                <a:spcPct val="0"/>
              </a:spcAft>
            </a:pPr>
            <a:r>
              <a:rPr lang="en-US" sz="2800" b="1">
                <a:solidFill>
                  <a:srgbClr val="000000"/>
                </a:solidFill>
                <a:latin typeface="Lucida Sans Unicode" charset="0"/>
              </a:rPr>
              <a:t>White</a:t>
            </a:r>
          </a:p>
          <a:p>
            <a:pPr algn="ctr" defTabSz="914400" fontAlgn="base">
              <a:spcBef>
                <a:spcPct val="0"/>
              </a:spcBef>
              <a:spcAft>
                <a:spcPct val="0"/>
              </a:spcAft>
            </a:pPr>
            <a:r>
              <a:rPr lang="en-US" sz="2800" b="1">
                <a:solidFill>
                  <a:srgbClr val="000000"/>
                </a:solidFill>
                <a:latin typeface="Lucida Sans Unicode" charset="0"/>
              </a:rPr>
              <a:t>Throne</a:t>
            </a:r>
          </a:p>
        </p:txBody>
      </p:sp>
      <p:sp>
        <p:nvSpPr>
          <p:cNvPr id="487441" name="Line 17"/>
          <p:cNvSpPr>
            <a:spLocks noChangeShapeType="1"/>
          </p:cNvSpPr>
          <p:nvPr/>
        </p:nvSpPr>
        <p:spPr bwMode="auto">
          <a:xfrm flipV="1">
            <a:off x="4859338" y="403860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sp>
        <p:nvSpPr>
          <p:cNvPr id="487442" name="Line 18"/>
          <p:cNvSpPr>
            <a:spLocks noChangeShapeType="1"/>
          </p:cNvSpPr>
          <p:nvPr/>
        </p:nvSpPr>
        <p:spPr bwMode="auto">
          <a:xfrm flipV="1">
            <a:off x="6926263" y="405765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sp>
        <p:nvSpPr>
          <p:cNvPr id="106513" name="Rectangle 19"/>
          <p:cNvSpPr>
            <a:spLocks noGrp="1" noChangeArrowheads="1"/>
          </p:cNvSpPr>
          <p:nvPr>
            <p:ph type="title"/>
          </p:nvPr>
        </p:nvSpPr>
        <p:spPr>
          <a:xfrm>
            <a:off x="1253531" y="228600"/>
            <a:ext cx="6635350" cy="584776"/>
          </a:xfrm>
          <a:noFill/>
        </p:spPr>
        <p:txBody>
          <a:bodyPr wrap="none" anchor="t">
            <a:spAutoFit/>
          </a:bodyPr>
          <a:lstStyle/>
          <a:p>
            <a:pPr eaLnBrk="1" hangingPunct="1"/>
            <a:r>
              <a:rPr lang="en-US" sz="3200" b="1">
                <a:solidFill>
                  <a:schemeClr val="tx1"/>
                </a:solidFill>
                <a:latin typeface="Lucida Sans Unicode" charset="0"/>
              </a:rPr>
              <a:t>Pretribulational Premillennialism</a:t>
            </a:r>
          </a:p>
        </p:txBody>
      </p:sp>
      <p:sp>
        <p:nvSpPr>
          <p:cNvPr id="20" name="Text Box 19"/>
          <p:cNvSpPr txBox="1">
            <a:spLocks noChangeArrowheads="1"/>
          </p:cNvSpPr>
          <p:nvPr/>
        </p:nvSpPr>
        <p:spPr bwMode="auto">
          <a:xfrm>
            <a:off x="8382000" y="15875"/>
            <a:ext cx="609684" cy="402291"/>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dirty="0">
                <a:solidFill>
                  <a:srgbClr val="FFFFFF"/>
                </a:solidFill>
                <a:latin typeface="Arial" charset="0"/>
                <a:cs typeface="Arial" charset="0"/>
              </a:rPr>
              <a:t>437</a:t>
            </a:r>
            <a:endParaRPr lang="en-US" sz="2000" b="1" dirty="0">
              <a:solidFill>
                <a:srgbClr val="000000"/>
              </a:solidFill>
              <a:latin typeface="Arial" charset="0"/>
              <a:cs typeface="Arial" charset="0"/>
            </a:endParaRPr>
          </a:p>
        </p:txBody>
      </p:sp>
    </p:spTree>
    <p:extLst>
      <p:ext uri="{BB962C8B-B14F-4D97-AF65-F5344CB8AC3E}">
        <p14:creationId xmlns:p14="http://schemas.microsoft.com/office/powerpoint/2010/main" val="30122720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ppt_x</p:attrName>
                                        </p:attrNameLst>
                                      </p:cBhvr>
                                      <p:tavLst>
                                        <p:tav tm="0">
                                          <p:val>
                                            <p:strVal val="#ppt_x"/>
                                          </p:val>
                                        </p:tav>
                                        <p:tav tm="100000">
                                          <p:val>
                                            <p:strVal val="#ppt_x"/>
                                          </p:val>
                                        </p:tav>
                                      </p:tavLst>
                                    </p:anim>
                                    <p:anim calcmode="lin" valueType="num">
                                      <p:cBhvr>
                                        <p:cTn id="9" dur="2000" fill="hold"/>
                                        <p:tgtEl>
                                          <p:spTgt spid="2"/>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7" presetClass="entr" presetSubtype="8" fill="hold" grpId="0" nodeType="afterEffect">
                                  <p:stCondLst>
                                    <p:cond delay="0"/>
                                  </p:stCondLst>
                                  <p:childTnLst>
                                    <p:set>
                                      <p:cBhvr>
                                        <p:cTn id="12" dur="1" fill="hold">
                                          <p:stCondLst>
                                            <p:cond delay="0"/>
                                          </p:stCondLst>
                                        </p:cTn>
                                        <p:tgtEl>
                                          <p:spTgt spid="487431"/>
                                        </p:tgtEl>
                                        <p:attrNameLst>
                                          <p:attrName>style.visibility</p:attrName>
                                        </p:attrNameLst>
                                      </p:cBhvr>
                                      <p:to>
                                        <p:strVal val="visible"/>
                                      </p:to>
                                    </p:set>
                                    <p:anim calcmode="lin" valueType="num">
                                      <p:cBhvr additive="base">
                                        <p:cTn id="13" dur="2000" fill="hold"/>
                                        <p:tgtEl>
                                          <p:spTgt spid="487431"/>
                                        </p:tgtEl>
                                        <p:attrNameLst>
                                          <p:attrName>ppt_x</p:attrName>
                                        </p:attrNameLst>
                                      </p:cBhvr>
                                      <p:tavLst>
                                        <p:tav tm="0">
                                          <p:val>
                                            <p:strVal val="0-#ppt_w/2"/>
                                          </p:val>
                                        </p:tav>
                                        <p:tav tm="100000">
                                          <p:val>
                                            <p:strVal val="#ppt_x"/>
                                          </p:val>
                                        </p:tav>
                                      </p:tavLst>
                                    </p:anim>
                                    <p:anim calcmode="lin" valueType="num">
                                      <p:cBhvr additive="base">
                                        <p:cTn id="14" dur="2000" fill="hold"/>
                                        <p:tgtEl>
                                          <p:spTgt spid="487431"/>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4000"/>
                            </p:stCondLst>
                            <p:childTnLst>
                              <p:par>
                                <p:cTn id="16" presetID="9" presetClass="entr" presetSubtype="0" fill="hold" grpId="0" nodeType="afterEffect">
                                  <p:stCondLst>
                                    <p:cond delay="0"/>
                                  </p:stCondLst>
                                  <p:childTnLst>
                                    <p:set>
                                      <p:cBhvr>
                                        <p:cTn id="17" dur="1" fill="hold">
                                          <p:stCondLst>
                                            <p:cond delay="0"/>
                                          </p:stCondLst>
                                        </p:cTn>
                                        <p:tgtEl>
                                          <p:spTgt spid="487430"/>
                                        </p:tgtEl>
                                        <p:attrNameLst>
                                          <p:attrName>style.visibility</p:attrName>
                                        </p:attrNameLst>
                                      </p:cBhvr>
                                      <p:to>
                                        <p:strVal val="visible"/>
                                      </p:to>
                                    </p:set>
                                    <p:animEffect transition="in" filter="dissolve">
                                      <p:cBhvr>
                                        <p:cTn id="18" dur="2000"/>
                                        <p:tgtEl>
                                          <p:spTgt spid="487430"/>
                                        </p:tgtEl>
                                      </p:cBhvr>
                                    </p:animEffect>
                                  </p:childTnLst>
                                </p:cTn>
                              </p:par>
                            </p:childTnLst>
                          </p:cTn>
                        </p:par>
                        <p:par>
                          <p:cTn id="19" fill="hold" nodeType="afterGroup">
                            <p:stCondLst>
                              <p:cond delay="6000"/>
                            </p:stCondLst>
                            <p:childTnLst>
                              <p:par>
                                <p:cTn id="20" presetID="9" presetClass="entr" presetSubtype="0" fill="hold" grpId="0" nodeType="afterEffect">
                                  <p:stCondLst>
                                    <p:cond delay="0"/>
                                  </p:stCondLst>
                                  <p:childTnLst>
                                    <p:set>
                                      <p:cBhvr>
                                        <p:cTn id="21" dur="1" fill="hold">
                                          <p:stCondLst>
                                            <p:cond delay="0"/>
                                          </p:stCondLst>
                                        </p:cTn>
                                        <p:tgtEl>
                                          <p:spTgt spid="487435"/>
                                        </p:tgtEl>
                                        <p:attrNameLst>
                                          <p:attrName>style.visibility</p:attrName>
                                        </p:attrNameLst>
                                      </p:cBhvr>
                                      <p:to>
                                        <p:strVal val="visible"/>
                                      </p:to>
                                    </p:set>
                                    <p:animEffect transition="in" filter="dissolve">
                                      <p:cBhvr>
                                        <p:cTn id="22" dur="2000"/>
                                        <p:tgtEl>
                                          <p:spTgt spid="487435"/>
                                        </p:tgtEl>
                                      </p:cBhvr>
                                    </p:animEffect>
                                  </p:childTnLst>
                                </p:cTn>
                              </p:par>
                            </p:childTnLst>
                          </p:cTn>
                        </p:par>
                        <p:par>
                          <p:cTn id="23" fill="hold" nodeType="afterGroup">
                            <p:stCondLst>
                              <p:cond delay="8000"/>
                            </p:stCondLst>
                            <p:childTnLst>
                              <p:par>
                                <p:cTn id="24" presetID="42" presetClass="entr" presetSubtype="0" fill="hold" nodeType="afterEffect">
                                  <p:stCondLst>
                                    <p:cond delay="0"/>
                                  </p:stCondLst>
                                  <p:childTnLst>
                                    <p:set>
                                      <p:cBhvr>
                                        <p:cTn id="25" dur="1" fill="hold">
                                          <p:stCondLst>
                                            <p:cond delay="0"/>
                                          </p:stCondLst>
                                        </p:cTn>
                                        <p:tgtEl>
                                          <p:spTgt spid="487434"/>
                                        </p:tgtEl>
                                        <p:attrNameLst>
                                          <p:attrName>style.visibility</p:attrName>
                                        </p:attrNameLst>
                                      </p:cBhvr>
                                      <p:to>
                                        <p:strVal val="visible"/>
                                      </p:to>
                                    </p:set>
                                    <p:animEffect transition="in" filter="fade">
                                      <p:cBhvr>
                                        <p:cTn id="26" dur="2000"/>
                                        <p:tgtEl>
                                          <p:spTgt spid="487434"/>
                                        </p:tgtEl>
                                      </p:cBhvr>
                                    </p:animEffect>
                                    <p:anim calcmode="lin" valueType="num">
                                      <p:cBhvr>
                                        <p:cTn id="27" dur="2000" fill="hold"/>
                                        <p:tgtEl>
                                          <p:spTgt spid="487434"/>
                                        </p:tgtEl>
                                        <p:attrNameLst>
                                          <p:attrName>ppt_x</p:attrName>
                                        </p:attrNameLst>
                                      </p:cBhvr>
                                      <p:tavLst>
                                        <p:tav tm="0">
                                          <p:val>
                                            <p:strVal val="#ppt_x"/>
                                          </p:val>
                                        </p:tav>
                                        <p:tav tm="100000">
                                          <p:val>
                                            <p:strVal val="#ppt_x"/>
                                          </p:val>
                                        </p:tav>
                                      </p:tavLst>
                                    </p:anim>
                                    <p:anim calcmode="lin" valueType="num">
                                      <p:cBhvr>
                                        <p:cTn id="28" dur="2000" fill="hold"/>
                                        <p:tgtEl>
                                          <p:spTgt spid="487434"/>
                                        </p:tgtEl>
                                        <p:attrNameLst>
                                          <p:attrName>ppt_y</p:attrName>
                                        </p:attrNameLst>
                                      </p:cBhvr>
                                      <p:tavLst>
                                        <p:tav tm="0">
                                          <p:val>
                                            <p:strVal val="#ppt_y+.1"/>
                                          </p:val>
                                        </p:tav>
                                        <p:tav tm="100000">
                                          <p:val>
                                            <p:strVal val="#ppt_y"/>
                                          </p:val>
                                        </p:tav>
                                      </p:tavLst>
                                    </p:anim>
                                  </p:childTnLst>
                                </p:cTn>
                              </p:par>
                            </p:childTnLst>
                          </p:cTn>
                        </p:par>
                        <p:par>
                          <p:cTn id="29" fill="hold" nodeType="afterGroup">
                            <p:stCondLst>
                              <p:cond delay="10000"/>
                            </p:stCondLst>
                            <p:childTnLst>
                              <p:par>
                                <p:cTn id="30" presetID="9" presetClass="entr" presetSubtype="0" fill="hold" grpId="0" nodeType="afterEffect">
                                  <p:stCondLst>
                                    <p:cond delay="0"/>
                                  </p:stCondLst>
                                  <p:childTnLst>
                                    <p:set>
                                      <p:cBhvr>
                                        <p:cTn id="31" dur="1" fill="hold">
                                          <p:stCondLst>
                                            <p:cond delay="0"/>
                                          </p:stCondLst>
                                        </p:cTn>
                                        <p:tgtEl>
                                          <p:spTgt spid="487432"/>
                                        </p:tgtEl>
                                        <p:attrNameLst>
                                          <p:attrName>style.visibility</p:attrName>
                                        </p:attrNameLst>
                                      </p:cBhvr>
                                      <p:to>
                                        <p:strVal val="visible"/>
                                      </p:to>
                                    </p:set>
                                    <p:animEffect transition="in" filter="dissolve">
                                      <p:cBhvr>
                                        <p:cTn id="32" dur="2000"/>
                                        <p:tgtEl>
                                          <p:spTgt spid="487432"/>
                                        </p:tgtEl>
                                      </p:cBhvr>
                                    </p:animEffect>
                                  </p:childTnLst>
                                </p:cTn>
                              </p:par>
                            </p:childTnLst>
                          </p:cTn>
                        </p:par>
                        <p:par>
                          <p:cTn id="33" fill="hold" nodeType="afterGroup">
                            <p:stCondLst>
                              <p:cond delay="12000"/>
                            </p:stCondLst>
                            <p:childTnLst>
                              <p:par>
                                <p:cTn id="34" presetID="9" presetClass="entr" presetSubtype="0" fill="hold" grpId="0" nodeType="afterEffect">
                                  <p:stCondLst>
                                    <p:cond delay="0"/>
                                  </p:stCondLst>
                                  <p:childTnLst>
                                    <p:set>
                                      <p:cBhvr>
                                        <p:cTn id="35" dur="1" fill="hold">
                                          <p:stCondLst>
                                            <p:cond delay="0"/>
                                          </p:stCondLst>
                                        </p:cTn>
                                        <p:tgtEl>
                                          <p:spTgt spid="487437"/>
                                        </p:tgtEl>
                                        <p:attrNameLst>
                                          <p:attrName>style.visibility</p:attrName>
                                        </p:attrNameLst>
                                      </p:cBhvr>
                                      <p:to>
                                        <p:strVal val="visible"/>
                                      </p:to>
                                    </p:set>
                                    <p:animEffect transition="in" filter="dissolve">
                                      <p:cBhvr>
                                        <p:cTn id="36" dur="2000"/>
                                        <p:tgtEl>
                                          <p:spTgt spid="487437"/>
                                        </p:tgtEl>
                                      </p:cBhvr>
                                    </p:animEffect>
                                  </p:childTnLst>
                                </p:cTn>
                              </p:par>
                            </p:childTnLst>
                          </p:cTn>
                        </p:par>
                        <p:par>
                          <p:cTn id="37" fill="hold" nodeType="afterGroup">
                            <p:stCondLst>
                              <p:cond delay="14000"/>
                            </p:stCondLst>
                            <p:childTnLst>
                              <p:par>
                                <p:cTn id="38" presetID="47" presetClass="entr" presetSubtype="0" fill="hold" grpId="0" nodeType="afterEffect">
                                  <p:stCondLst>
                                    <p:cond delay="0"/>
                                  </p:stCondLst>
                                  <p:childTnLst>
                                    <p:set>
                                      <p:cBhvr>
                                        <p:cTn id="39" dur="1" fill="hold">
                                          <p:stCondLst>
                                            <p:cond delay="0"/>
                                          </p:stCondLst>
                                        </p:cTn>
                                        <p:tgtEl>
                                          <p:spTgt spid="487436"/>
                                        </p:tgtEl>
                                        <p:attrNameLst>
                                          <p:attrName>style.visibility</p:attrName>
                                        </p:attrNameLst>
                                      </p:cBhvr>
                                      <p:to>
                                        <p:strVal val="visible"/>
                                      </p:to>
                                    </p:set>
                                    <p:animEffect transition="in" filter="fade">
                                      <p:cBhvr>
                                        <p:cTn id="40" dur="2000"/>
                                        <p:tgtEl>
                                          <p:spTgt spid="487436"/>
                                        </p:tgtEl>
                                      </p:cBhvr>
                                    </p:animEffect>
                                    <p:anim calcmode="lin" valueType="num">
                                      <p:cBhvr>
                                        <p:cTn id="41" dur="2000" fill="hold"/>
                                        <p:tgtEl>
                                          <p:spTgt spid="487436"/>
                                        </p:tgtEl>
                                        <p:attrNameLst>
                                          <p:attrName>ppt_x</p:attrName>
                                        </p:attrNameLst>
                                      </p:cBhvr>
                                      <p:tavLst>
                                        <p:tav tm="0">
                                          <p:val>
                                            <p:strVal val="#ppt_x"/>
                                          </p:val>
                                        </p:tav>
                                        <p:tav tm="100000">
                                          <p:val>
                                            <p:strVal val="#ppt_x"/>
                                          </p:val>
                                        </p:tav>
                                      </p:tavLst>
                                    </p:anim>
                                    <p:anim calcmode="lin" valueType="num">
                                      <p:cBhvr>
                                        <p:cTn id="42" dur="2000" fill="hold"/>
                                        <p:tgtEl>
                                          <p:spTgt spid="487436"/>
                                        </p:tgtEl>
                                        <p:attrNameLst>
                                          <p:attrName>ppt_y</p:attrName>
                                        </p:attrNameLst>
                                      </p:cBhvr>
                                      <p:tavLst>
                                        <p:tav tm="0">
                                          <p:val>
                                            <p:strVal val="#ppt_y-.1"/>
                                          </p:val>
                                        </p:tav>
                                        <p:tav tm="100000">
                                          <p:val>
                                            <p:strVal val="#ppt_y"/>
                                          </p:val>
                                        </p:tav>
                                      </p:tavLst>
                                    </p:anim>
                                  </p:childTnLst>
                                </p:cTn>
                              </p:par>
                            </p:childTnLst>
                          </p:cTn>
                        </p:par>
                        <p:par>
                          <p:cTn id="43" fill="hold" nodeType="afterGroup">
                            <p:stCondLst>
                              <p:cond delay="16000"/>
                            </p:stCondLst>
                            <p:childTnLst>
                              <p:par>
                                <p:cTn id="44" presetID="9" presetClass="entr" presetSubtype="0" fill="hold" grpId="0" nodeType="afterEffect">
                                  <p:stCondLst>
                                    <p:cond delay="0"/>
                                  </p:stCondLst>
                                  <p:childTnLst>
                                    <p:set>
                                      <p:cBhvr>
                                        <p:cTn id="45" dur="1" fill="hold">
                                          <p:stCondLst>
                                            <p:cond delay="0"/>
                                          </p:stCondLst>
                                        </p:cTn>
                                        <p:tgtEl>
                                          <p:spTgt spid="487438">
                                            <p:bg/>
                                          </p:spTgt>
                                        </p:tgtEl>
                                        <p:attrNameLst>
                                          <p:attrName>style.visibility</p:attrName>
                                        </p:attrNameLst>
                                      </p:cBhvr>
                                      <p:to>
                                        <p:strVal val="visible"/>
                                      </p:to>
                                    </p:set>
                                    <p:animEffect transition="in" filter="dissolve">
                                      <p:cBhvr>
                                        <p:cTn id="46" dur="2000"/>
                                        <p:tgtEl>
                                          <p:spTgt spid="487438">
                                            <p:bg/>
                                          </p:spTgt>
                                        </p:tgtEl>
                                      </p:cBhvr>
                                    </p:animEffect>
                                  </p:childTnLst>
                                </p:cTn>
                              </p:par>
                            </p:childTnLst>
                          </p:cTn>
                        </p:par>
                        <p:par>
                          <p:cTn id="47" fill="hold" nodeType="afterGroup">
                            <p:stCondLst>
                              <p:cond delay="18000"/>
                            </p:stCondLst>
                            <p:childTnLst>
                              <p:par>
                                <p:cTn id="48" presetID="9" presetClass="entr" presetSubtype="0" fill="hold" grpId="0" nodeType="afterEffect">
                                  <p:stCondLst>
                                    <p:cond delay="0"/>
                                  </p:stCondLst>
                                  <p:childTnLst>
                                    <p:set>
                                      <p:cBhvr>
                                        <p:cTn id="49" dur="1" fill="hold">
                                          <p:stCondLst>
                                            <p:cond delay="0"/>
                                          </p:stCondLst>
                                        </p:cTn>
                                        <p:tgtEl>
                                          <p:spTgt spid="487438">
                                            <p:txEl>
                                              <p:pRg st="0" end="0"/>
                                            </p:txEl>
                                          </p:spTgt>
                                        </p:tgtEl>
                                        <p:attrNameLst>
                                          <p:attrName>style.visibility</p:attrName>
                                        </p:attrNameLst>
                                      </p:cBhvr>
                                      <p:to>
                                        <p:strVal val="visible"/>
                                      </p:to>
                                    </p:set>
                                    <p:animEffect transition="in" filter="dissolve">
                                      <p:cBhvr>
                                        <p:cTn id="50" dur="2000"/>
                                        <p:tgtEl>
                                          <p:spTgt spid="487438">
                                            <p:txEl>
                                              <p:pRg st="0" end="0"/>
                                            </p:txEl>
                                          </p:spTgt>
                                        </p:tgtEl>
                                      </p:cBhvr>
                                    </p:animEffect>
                                  </p:childTnLst>
                                </p:cTn>
                              </p:par>
                            </p:childTnLst>
                          </p:cTn>
                        </p:par>
                        <p:par>
                          <p:cTn id="51" fill="hold" nodeType="afterGroup">
                            <p:stCondLst>
                              <p:cond delay="20000"/>
                            </p:stCondLst>
                            <p:childTnLst>
                              <p:par>
                                <p:cTn id="52" presetID="9" presetClass="entr" presetSubtype="0" fill="hold" grpId="0" nodeType="afterEffect">
                                  <p:stCondLst>
                                    <p:cond delay="0"/>
                                  </p:stCondLst>
                                  <p:iterate type="lt">
                                    <p:tmPct val="0"/>
                                  </p:iterate>
                                  <p:childTnLst>
                                    <p:set>
                                      <p:cBhvr>
                                        <p:cTn id="53" dur="1" fill="hold">
                                          <p:stCondLst>
                                            <p:cond delay="0"/>
                                          </p:stCondLst>
                                        </p:cTn>
                                        <p:tgtEl>
                                          <p:spTgt spid="487438">
                                            <p:txEl>
                                              <p:pRg st="1" end="1"/>
                                            </p:txEl>
                                          </p:spTgt>
                                        </p:tgtEl>
                                        <p:attrNameLst>
                                          <p:attrName>style.visibility</p:attrName>
                                        </p:attrNameLst>
                                      </p:cBhvr>
                                      <p:to>
                                        <p:strVal val="visible"/>
                                      </p:to>
                                    </p:set>
                                    <p:animEffect transition="in" filter="dissolve">
                                      <p:cBhvr>
                                        <p:cTn id="54" dur="2000"/>
                                        <p:tgtEl>
                                          <p:spTgt spid="487438">
                                            <p:txEl>
                                              <p:pRg st="1" end="1"/>
                                            </p:txEl>
                                          </p:spTgt>
                                        </p:tgtEl>
                                      </p:cBhvr>
                                    </p:animEffect>
                                  </p:childTnLst>
                                </p:cTn>
                              </p:par>
                            </p:childTnLst>
                          </p:cTn>
                        </p:par>
                        <p:par>
                          <p:cTn id="55" fill="hold" nodeType="afterGroup">
                            <p:stCondLst>
                              <p:cond delay="22000"/>
                            </p:stCondLst>
                            <p:childTnLst>
                              <p:par>
                                <p:cTn id="56" presetID="42" presetClass="entr" presetSubtype="0" fill="hold" grpId="0" nodeType="afterEffect">
                                  <p:stCondLst>
                                    <p:cond delay="0"/>
                                  </p:stCondLst>
                                  <p:childTnLst>
                                    <p:set>
                                      <p:cBhvr>
                                        <p:cTn id="57" dur="1" fill="hold">
                                          <p:stCondLst>
                                            <p:cond delay="0"/>
                                          </p:stCondLst>
                                        </p:cTn>
                                        <p:tgtEl>
                                          <p:spTgt spid="487441"/>
                                        </p:tgtEl>
                                        <p:attrNameLst>
                                          <p:attrName>style.visibility</p:attrName>
                                        </p:attrNameLst>
                                      </p:cBhvr>
                                      <p:to>
                                        <p:strVal val="visible"/>
                                      </p:to>
                                    </p:set>
                                    <p:animEffect transition="in" filter="fade">
                                      <p:cBhvr>
                                        <p:cTn id="58" dur="2000"/>
                                        <p:tgtEl>
                                          <p:spTgt spid="487441"/>
                                        </p:tgtEl>
                                      </p:cBhvr>
                                    </p:animEffect>
                                    <p:anim calcmode="lin" valueType="num">
                                      <p:cBhvr>
                                        <p:cTn id="59" dur="2000" fill="hold"/>
                                        <p:tgtEl>
                                          <p:spTgt spid="487441"/>
                                        </p:tgtEl>
                                        <p:attrNameLst>
                                          <p:attrName>ppt_x</p:attrName>
                                        </p:attrNameLst>
                                      </p:cBhvr>
                                      <p:tavLst>
                                        <p:tav tm="0">
                                          <p:val>
                                            <p:strVal val="#ppt_x"/>
                                          </p:val>
                                        </p:tav>
                                        <p:tav tm="100000">
                                          <p:val>
                                            <p:strVal val="#ppt_x"/>
                                          </p:val>
                                        </p:tav>
                                      </p:tavLst>
                                    </p:anim>
                                    <p:anim calcmode="lin" valueType="num">
                                      <p:cBhvr>
                                        <p:cTn id="60" dur="2000" fill="hold"/>
                                        <p:tgtEl>
                                          <p:spTgt spid="487441"/>
                                        </p:tgtEl>
                                        <p:attrNameLst>
                                          <p:attrName>ppt_y</p:attrName>
                                        </p:attrNameLst>
                                      </p:cBhvr>
                                      <p:tavLst>
                                        <p:tav tm="0">
                                          <p:val>
                                            <p:strVal val="#ppt_y+.1"/>
                                          </p:val>
                                        </p:tav>
                                        <p:tav tm="100000">
                                          <p:val>
                                            <p:strVal val="#ppt_y"/>
                                          </p:val>
                                        </p:tav>
                                      </p:tavLst>
                                    </p:anim>
                                  </p:childTnLst>
                                </p:cTn>
                              </p:par>
                            </p:childTnLst>
                          </p:cTn>
                        </p:par>
                        <p:par>
                          <p:cTn id="61" fill="hold" nodeType="afterGroup">
                            <p:stCondLst>
                              <p:cond delay="24000"/>
                            </p:stCondLst>
                            <p:childTnLst>
                              <p:par>
                                <p:cTn id="62" presetID="9" presetClass="entr" presetSubtype="0" fill="hold" grpId="0" nodeType="afterEffect">
                                  <p:stCondLst>
                                    <p:cond delay="0"/>
                                  </p:stCondLst>
                                  <p:childTnLst>
                                    <p:set>
                                      <p:cBhvr>
                                        <p:cTn id="63" dur="1" fill="hold">
                                          <p:stCondLst>
                                            <p:cond delay="0"/>
                                          </p:stCondLst>
                                        </p:cTn>
                                        <p:tgtEl>
                                          <p:spTgt spid="487433"/>
                                        </p:tgtEl>
                                        <p:attrNameLst>
                                          <p:attrName>style.visibility</p:attrName>
                                        </p:attrNameLst>
                                      </p:cBhvr>
                                      <p:to>
                                        <p:strVal val="visible"/>
                                      </p:to>
                                    </p:set>
                                    <p:animEffect transition="in" filter="dissolve">
                                      <p:cBhvr>
                                        <p:cTn id="64" dur="2000"/>
                                        <p:tgtEl>
                                          <p:spTgt spid="487433"/>
                                        </p:tgtEl>
                                      </p:cBhvr>
                                    </p:animEffect>
                                  </p:childTnLst>
                                </p:cTn>
                              </p:par>
                            </p:childTnLst>
                          </p:cTn>
                        </p:par>
                        <p:par>
                          <p:cTn id="65" fill="hold" nodeType="afterGroup">
                            <p:stCondLst>
                              <p:cond delay="26000"/>
                            </p:stCondLst>
                            <p:childTnLst>
                              <p:par>
                                <p:cTn id="66" presetID="9" presetClass="entr" presetSubtype="0" fill="hold" grpId="0" nodeType="afterEffect">
                                  <p:stCondLst>
                                    <p:cond delay="0"/>
                                  </p:stCondLst>
                                  <p:childTnLst>
                                    <p:set>
                                      <p:cBhvr>
                                        <p:cTn id="67" dur="1" fill="hold">
                                          <p:stCondLst>
                                            <p:cond delay="0"/>
                                          </p:stCondLst>
                                        </p:cTn>
                                        <p:tgtEl>
                                          <p:spTgt spid="487439">
                                            <p:bg/>
                                          </p:spTgt>
                                        </p:tgtEl>
                                        <p:attrNameLst>
                                          <p:attrName>style.visibility</p:attrName>
                                        </p:attrNameLst>
                                      </p:cBhvr>
                                      <p:to>
                                        <p:strVal val="visible"/>
                                      </p:to>
                                    </p:set>
                                    <p:animEffect transition="in" filter="dissolve">
                                      <p:cBhvr>
                                        <p:cTn id="68" dur="2000"/>
                                        <p:tgtEl>
                                          <p:spTgt spid="487439">
                                            <p:bg/>
                                          </p:spTgt>
                                        </p:tgtEl>
                                      </p:cBhvr>
                                    </p:animEffect>
                                  </p:childTnLst>
                                </p:cTn>
                              </p:par>
                            </p:childTnLst>
                          </p:cTn>
                        </p:par>
                        <p:par>
                          <p:cTn id="69" fill="hold" nodeType="afterGroup">
                            <p:stCondLst>
                              <p:cond delay="28000"/>
                            </p:stCondLst>
                            <p:childTnLst>
                              <p:par>
                                <p:cTn id="70" presetID="9" presetClass="entr" presetSubtype="0" fill="hold" grpId="0" nodeType="afterEffect">
                                  <p:stCondLst>
                                    <p:cond delay="0"/>
                                  </p:stCondLst>
                                  <p:childTnLst>
                                    <p:set>
                                      <p:cBhvr>
                                        <p:cTn id="71" dur="1" fill="hold">
                                          <p:stCondLst>
                                            <p:cond delay="0"/>
                                          </p:stCondLst>
                                        </p:cTn>
                                        <p:tgtEl>
                                          <p:spTgt spid="487439">
                                            <p:txEl>
                                              <p:pRg st="0" end="0"/>
                                            </p:txEl>
                                          </p:spTgt>
                                        </p:tgtEl>
                                        <p:attrNameLst>
                                          <p:attrName>style.visibility</p:attrName>
                                        </p:attrNameLst>
                                      </p:cBhvr>
                                      <p:to>
                                        <p:strVal val="visible"/>
                                      </p:to>
                                    </p:set>
                                    <p:animEffect transition="in" filter="dissolve">
                                      <p:cBhvr>
                                        <p:cTn id="72" dur="2000"/>
                                        <p:tgtEl>
                                          <p:spTgt spid="487439">
                                            <p:txEl>
                                              <p:pRg st="0" end="0"/>
                                            </p:txEl>
                                          </p:spTgt>
                                        </p:tgtEl>
                                      </p:cBhvr>
                                    </p:animEffect>
                                  </p:childTnLst>
                                </p:cTn>
                              </p:par>
                            </p:childTnLst>
                          </p:cTn>
                        </p:par>
                        <p:par>
                          <p:cTn id="73" fill="hold" nodeType="afterGroup">
                            <p:stCondLst>
                              <p:cond delay="30000"/>
                            </p:stCondLst>
                            <p:childTnLst>
                              <p:par>
                                <p:cTn id="74" presetID="9" presetClass="entr" presetSubtype="0" fill="hold" grpId="0" nodeType="afterEffect">
                                  <p:stCondLst>
                                    <p:cond delay="0"/>
                                  </p:stCondLst>
                                  <p:iterate type="lt">
                                    <p:tmPct val="0"/>
                                  </p:iterate>
                                  <p:childTnLst>
                                    <p:set>
                                      <p:cBhvr>
                                        <p:cTn id="75" dur="1" fill="hold">
                                          <p:stCondLst>
                                            <p:cond delay="0"/>
                                          </p:stCondLst>
                                        </p:cTn>
                                        <p:tgtEl>
                                          <p:spTgt spid="487439">
                                            <p:txEl>
                                              <p:pRg st="1" end="1"/>
                                            </p:txEl>
                                          </p:spTgt>
                                        </p:tgtEl>
                                        <p:attrNameLst>
                                          <p:attrName>style.visibility</p:attrName>
                                        </p:attrNameLst>
                                      </p:cBhvr>
                                      <p:to>
                                        <p:strVal val="visible"/>
                                      </p:to>
                                    </p:set>
                                    <p:animEffect transition="in" filter="dissolve">
                                      <p:cBhvr>
                                        <p:cTn id="76" dur="2000"/>
                                        <p:tgtEl>
                                          <p:spTgt spid="487439">
                                            <p:txEl>
                                              <p:pRg st="1" end="1"/>
                                            </p:txEl>
                                          </p:spTgt>
                                        </p:tgtEl>
                                      </p:cBhvr>
                                    </p:animEffect>
                                  </p:childTnLst>
                                </p:cTn>
                              </p:par>
                            </p:childTnLst>
                          </p:cTn>
                        </p:par>
                        <p:par>
                          <p:cTn id="77" fill="hold" nodeType="afterGroup">
                            <p:stCondLst>
                              <p:cond delay="32000"/>
                            </p:stCondLst>
                            <p:childTnLst>
                              <p:par>
                                <p:cTn id="78" presetID="42" presetClass="entr" presetSubtype="0" fill="hold" grpId="0" nodeType="afterEffect">
                                  <p:stCondLst>
                                    <p:cond delay="0"/>
                                  </p:stCondLst>
                                  <p:childTnLst>
                                    <p:set>
                                      <p:cBhvr>
                                        <p:cTn id="79" dur="1" fill="hold">
                                          <p:stCondLst>
                                            <p:cond delay="0"/>
                                          </p:stCondLst>
                                        </p:cTn>
                                        <p:tgtEl>
                                          <p:spTgt spid="487442"/>
                                        </p:tgtEl>
                                        <p:attrNameLst>
                                          <p:attrName>style.visibility</p:attrName>
                                        </p:attrNameLst>
                                      </p:cBhvr>
                                      <p:to>
                                        <p:strVal val="visible"/>
                                      </p:to>
                                    </p:set>
                                    <p:animEffect transition="in" filter="fade">
                                      <p:cBhvr>
                                        <p:cTn id="80" dur="2000"/>
                                        <p:tgtEl>
                                          <p:spTgt spid="487442"/>
                                        </p:tgtEl>
                                      </p:cBhvr>
                                    </p:animEffect>
                                    <p:anim calcmode="lin" valueType="num">
                                      <p:cBhvr>
                                        <p:cTn id="81" dur="2000" fill="hold"/>
                                        <p:tgtEl>
                                          <p:spTgt spid="487442"/>
                                        </p:tgtEl>
                                        <p:attrNameLst>
                                          <p:attrName>ppt_x</p:attrName>
                                        </p:attrNameLst>
                                      </p:cBhvr>
                                      <p:tavLst>
                                        <p:tav tm="0">
                                          <p:val>
                                            <p:strVal val="#ppt_x"/>
                                          </p:val>
                                        </p:tav>
                                        <p:tav tm="100000">
                                          <p:val>
                                            <p:strVal val="#ppt_x"/>
                                          </p:val>
                                        </p:tav>
                                      </p:tavLst>
                                    </p:anim>
                                    <p:anim calcmode="lin" valueType="num">
                                      <p:cBhvr>
                                        <p:cTn id="82" dur="2000" fill="hold"/>
                                        <p:tgtEl>
                                          <p:spTgt spid="487442"/>
                                        </p:tgtEl>
                                        <p:attrNameLst>
                                          <p:attrName>ppt_y</p:attrName>
                                        </p:attrNameLst>
                                      </p:cBhvr>
                                      <p:tavLst>
                                        <p:tav tm="0">
                                          <p:val>
                                            <p:strVal val="#ppt_y+.1"/>
                                          </p:val>
                                        </p:tav>
                                        <p:tav tm="100000">
                                          <p:val>
                                            <p:strVal val="#ppt_y"/>
                                          </p:val>
                                        </p:tav>
                                      </p:tavLst>
                                    </p:anim>
                                  </p:childTnLst>
                                </p:cTn>
                              </p:par>
                            </p:childTnLst>
                          </p:cTn>
                        </p:par>
                        <p:par>
                          <p:cTn id="83" fill="hold" nodeType="afterGroup">
                            <p:stCondLst>
                              <p:cond delay="34000"/>
                            </p:stCondLst>
                            <p:childTnLst>
                              <p:par>
                                <p:cTn id="84" presetID="9" presetClass="entr" presetSubtype="0" fill="hold" grpId="0" nodeType="afterEffect">
                                  <p:stCondLst>
                                    <p:cond delay="0"/>
                                  </p:stCondLst>
                                  <p:childTnLst>
                                    <p:set>
                                      <p:cBhvr>
                                        <p:cTn id="85" dur="1" fill="hold">
                                          <p:stCondLst>
                                            <p:cond delay="0"/>
                                          </p:stCondLst>
                                        </p:cTn>
                                        <p:tgtEl>
                                          <p:spTgt spid="487440"/>
                                        </p:tgtEl>
                                        <p:attrNameLst>
                                          <p:attrName>style.visibility</p:attrName>
                                        </p:attrNameLst>
                                      </p:cBhvr>
                                      <p:to>
                                        <p:strVal val="visible"/>
                                      </p:to>
                                    </p:set>
                                    <p:animEffect transition="in" filter="dissolve">
                                      <p:cBhvr>
                                        <p:cTn id="86" dur="2000"/>
                                        <p:tgtEl>
                                          <p:spTgt spid="487440"/>
                                        </p:tgtEl>
                                      </p:cBhvr>
                                    </p:animEffect>
                                  </p:childTnLst>
                                </p:cTn>
                              </p:par>
                            </p:childTnLst>
                          </p:cTn>
                        </p:par>
                        <p:par>
                          <p:cTn id="87" fill="hold" nodeType="afterGroup">
                            <p:stCondLst>
                              <p:cond delay="36000"/>
                            </p:stCondLst>
                            <p:childTnLst>
                              <p:par>
                                <p:cTn id="88" presetID="27" presetClass="emph" presetSubtype="0" fill="hold" nodeType="afterEffect">
                                  <p:stCondLst>
                                    <p:cond delay="0"/>
                                  </p:stCondLst>
                                  <p:iterate type="lt">
                                    <p:tmPct val="10000"/>
                                  </p:iterate>
                                  <p:childTnLst>
                                    <p:animClr clrSpc="rgb" dir="cw">
                                      <p:cBhvr override="childStyle">
                                        <p:cTn id="89" dur="1000" autoRev="1" fill="hold"/>
                                        <p:tgtEl>
                                          <p:spTgt spid="487439">
                                            <p:txEl>
                                              <p:pRg st="1" end="1"/>
                                            </p:txEl>
                                          </p:spTgt>
                                        </p:tgtEl>
                                        <p:attrNameLst>
                                          <p:attrName>style.color</p:attrName>
                                        </p:attrNameLst>
                                      </p:cBhvr>
                                      <p:to>
                                        <a:schemeClr val="bg1"/>
                                      </p:to>
                                    </p:animClr>
                                    <p:animClr clrSpc="rgb" dir="cw">
                                      <p:cBhvr>
                                        <p:cTn id="90" dur="1000" autoRev="1" fill="hold"/>
                                        <p:tgtEl>
                                          <p:spTgt spid="487439">
                                            <p:txEl>
                                              <p:pRg st="1" end="1"/>
                                            </p:txEl>
                                          </p:spTgt>
                                        </p:tgtEl>
                                        <p:attrNameLst>
                                          <p:attrName>fillcolor</p:attrName>
                                        </p:attrNameLst>
                                      </p:cBhvr>
                                      <p:to>
                                        <a:schemeClr val="bg1"/>
                                      </p:to>
                                    </p:animClr>
                                    <p:set>
                                      <p:cBhvr>
                                        <p:cTn id="91" dur="1000" autoRev="1" fill="hold"/>
                                        <p:tgtEl>
                                          <p:spTgt spid="487439">
                                            <p:txEl>
                                              <p:pRg st="1" end="1"/>
                                            </p:txEl>
                                          </p:spTgt>
                                        </p:tgtEl>
                                        <p:attrNameLst>
                                          <p:attrName>fill.type</p:attrName>
                                        </p:attrNameLst>
                                      </p:cBhvr>
                                      <p:to>
                                        <p:strVal val="solid"/>
                                      </p:to>
                                    </p:set>
                                    <p:set>
                                      <p:cBhvr>
                                        <p:cTn id="92" dur="1000" autoRev="1" fill="hold"/>
                                        <p:tgtEl>
                                          <p:spTgt spid="487439">
                                            <p:txEl>
                                              <p:pRg st="1" end="1"/>
                                            </p:txEl>
                                          </p:spTgt>
                                        </p:tgtEl>
                                        <p:attrNameLst>
                                          <p:attrName>fill.on</p:attrName>
                                        </p:attrNameLst>
                                      </p:cBhvr>
                                      <p:to>
                                        <p:strVal val="true"/>
                                      </p:to>
                                    </p:set>
                                  </p:childTnLst>
                                </p:cTn>
                              </p:par>
                            </p:childTnLst>
                          </p:cTn>
                        </p:par>
                        <p:par>
                          <p:cTn id="93" fill="hold" nodeType="afterGroup">
                            <p:stCondLst>
                              <p:cond delay="40600"/>
                            </p:stCondLst>
                            <p:childTnLst>
                              <p:par>
                                <p:cTn id="94" presetID="27" presetClass="emph" presetSubtype="0" fill="hold" nodeType="afterEffect">
                                  <p:stCondLst>
                                    <p:cond delay="0"/>
                                  </p:stCondLst>
                                  <p:iterate type="lt">
                                    <p:tmPct val="10000"/>
                                  </p:iterate>
                                  <p:childTnLst>
                                    <p:animClr clrSpc="rgb" dir="cw">
                                      <p:cBhvr override="childStyle">
                                        <p:cTn id="95" dur="1000" autoRev="1" fill="hold"/>
                                        <p:tgtEl>
                                          <p:spTgt spid="487438">
                                            <p:txEl>
                                              <p:pRg st="1" end="1"/>
                                            </p:txEl>
                                          </p:spTgt>
                                        </p:tgtEl>
                                        <p:attrNameLst>
                                          <p:attrName>style.color</p:attrName>
                                        </p:attrNameLst>
                                      </p:cBhvr>
                                      <p:to>
                                        <a:schemeClr val="bg1"/>
                                      </p:to>
                                    </p:animClr>
                                    <p:animClr clrSpc="rgb" dir="cw">
                                      <p:cBhvr>
                                        <p:cTn id="96" dur="1000" autoRev="1" fill="hold"/>
                                        <p:tgtEl>
                                          <p:spTgt spid="487438">
                                            <p:txEl>
                                              <p:pRg st="1" end="1"/>
                                            </p:txEl>
                                          </p:spTgt>
                                        </p:tgtEl>
                                        <p:attrNameLst>
                                          <p:attrName>fillcolor</p:attrName>
                                        </p:attrNameLst>
                                      </p:cBhvr>
                                      <p:to>
                                        <a:schemeClr val="bg1"/>
                                      </p:to>
                                    </p:animClr>
                                    <p:set>
                                      <p:cBhvr>
                                        <p:cTn id="97" dur="1000" autoRev="1" fill="hold"/>
                                        <p:tgtEl>
                                          <p:spTgt spid="487438">
                                            <p:txEl>
                                              <p:pRg st="1" end="1"/>
                                            </p:txEl>
                                          </p:spTgt>
                                        </p:tgtEl>
                                        <p:attrNameLst>
                                          <p:attrName>fill.type</p:attrName>
                                        </p:attrNameLst>
                                      </p:cBhvr>
                                      <p:to>
                                        <p:strVal val="solid"/>
                                      </p:to>
                                    </p:set>
                                    <p:set>
                                      <p:cBhvr>
                                        <p:cTn id="98" dur="1000" autoRev="1" fill="hold"/>
                                        <p:tgtEl>
                                          <p:spTgt spid="487438">
                                            <p:txEl>
                                              <p:pRg st="1" end="1"/>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30" grpId="0" animBg="1"/>
      <p:bldP spid="487431" grpId="0" animBg="1"/>
      <p:bldP spid="487432" grpId="0" animBg="1"/>
      <p:bldP spid="487433" grpId="0" animBg="1"/>
      <p:bldP spid="487435" grpId="0" animBg="1"/>
      <p:bldP spid="487436" grpId="0" animBg="1"/>
      <p:bldP spid="487437" grpId="0" animBg="1"/>
      <p:bldP spid="487438" grpId="0" build="allAtOnce" animBg="1"/>
      <p:bldP spid="487439" grpId="0" build="allAtOnce" animBg="1"/>
      <p:bldP spid="487440" grpId="0" animBg="1"/>
      <p:bldP spid="487441" grpId="0" animBg="1"/>
      <p:bldP spid="487442"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774700"/>
            <a:ext cx="7315200" cy="3225800"/>
          </a:xfrm>
        </p:spPr>
        <p:txBody>
          <a:bodyPr/>
          <a:lstStyle/>
          <a:p>
            <a:r>
              <a:rPr lang="en-US" sz="4800" dirty="0"/>
              <a:t>"But you can</a:t>
            </a:r>
            <a:r>
              <a:rPr lang="fr-FR" sz="4800" dirty="0"/>
              <a:t>'</a:t>
            </a:r>
            <a:r>
              <a:rPr lang="en-US" sz="4800" dirty="0"/>
              <a:t>t take </a:t>
            </a:r>
            <a:r>
              <a:rPr lang="en-US" sz="4800" i="1" dirty="0">
                <a:solidFill>
                  <a:srgbClr val="FFFF00"/>
                </a:solidFill>
              </a:rPr>
              <a:t>numbers literally</a:t>
            </a:r>
            <a:r>
              <a:rPr lang="en-US" sz="4800" dirty="0"/>
              <a:t> in Revelation.  It</a:t>
            </a:r>
            <a:r>
              <a:rPr lang="fr-FR" sz="4800" dirty="0"/>
              <a:t>'</a:t>
            </a:r>
            <a:r>
              <a:rPr lang="en-US" sz="4800" dirty="0"/>
              <a:t>s prophetic literature!"</a:t>
            </a:r>
          </a:p>
        </p:txBody>
      </p:sp>
      <p:sp>
        <p:nvSpPr>
          <p:cNvPr id="3" name="Subtitle 2"/>
          <p:cNvSpPr>
            <a:spLocks noGrp="1"/>
          </p:cNvSpPr>
          <p:nvPr>
            <p:ph type="subTitle" idx="1"/>
          </p:nvPr>
        </p:nvSpPr>
        <p:spPr>
          <a:xfrm>
            <a:off x="914400" y="4724400"/>
            <a:ext cx="8013700" cy="1752600"/>
          </a:xfrm>
        </p:spPr>
        <p:txBody>
          <a:bodyPr/>
          <a:lstStyle/>
          <a:p>
            <a:r>
              <a:rPr lang="en-US" sz="3600" b="1" dirty="0"/>
              <a:t>Really?  Which text does not make sense if you understand the numbers in their normal sense?</a:t>
            </a:r>
          </a:p>
        </p:txBody>
      </p:sp>
    </p:spTree>
    <p:extLst>
      <p:ext uri="{BB962C8B-B14F-4D97-AF65-F5344CB8AC3E}">
        <p14:creationId xmlns:p14="http://schemas.microsoft.com/office/powerpoint/2010/main" val="11349927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9.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50917" y="1793233"/>
            <a:ext cx="8634412" cy="587375"/>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DAE9FC"/>
                </a:solidFill>
                <a:latin typeface="Arial"/>
                <a:ea typeface="ＭＳ Ｐゴシック" charset="-128"/>
                <a:cs typeface="Arial"/>
              </a:rPr>
              <a:t>Follow the normal sense unless it</a:t>
            </a:r>
            <a:r>
              <a:rPr lang="fr-FR" sz="3200" dirty="0">
                <a:solidFill>
                  <a:srgbClr val="DAE9FC"/>
                </a:solidFill>
                <a:latin typeface="Arial"/>
                <a:ea typeface="ＭＳ Ｐゴシック" charset="-128"/>
                <a:cs typeface="Arial"/>
              </a:rPr>
              <a:t>'</a:t>
            </a:r>
            <a:r>
              <a:rPr lang="en-US" sz="3200" dirty="0">
                <a:solidFill>
                  <a:srgbClr val="DAE9FC"/>
                </a:solidFill>
                <a:latin typeface="Arial"/>
                <a:ea typeface="ＭＳ Ｐゴシック" charset="-128"/>
                <a:cs typeface="Arial"/>
              </a:rPr>
              <a:t>s nonsense</a:t>
            </a:r>
          </a:p>
        </p:txBody>
      </p:sp>
      <p:sp>
        <p:nvSpPr>
          <p:cNvPr id="693255" name="Text Box 13"/>
          <p:cNvSpPr txBox="1">
            <a:spLocks noChangeArrowheads="1"/>
          </p:cNvSpPr>
          <p:nvPr/>
        </p:nvSpPr>
        <p:spPr bwMode="auto">
          <a:xfrm>
            <a:off x="377892" y="1169345"/>
            <a:ext cx="3671887"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3200" b="1" i="1" dirty="0">
                <a:solidFill>
                  <a:srgbClr val="FFFFFF"/>
                </a:solidFill>
                <a:effectLst>
                  <a:glow rad="292100">
                    <a:srgbClr val="000000">
                      <a:alpha val="75000"/>
                    </a:srgbClr>
                  </a:glow>
                </a:effectLst>
                <a:latin typeface="Arial" charset="0"/>
                <a:cs typeface="Arial" charset="0"/>
              </a:rPr>
              <a:t>Principle #1:</a:t>
            </a:r>
          </a:p>
        </p:txBody>
      </p:sp>
      <p:sp>
        <p:nvSpPr>
          <p:cNvPr id="693257" name="Rectangle 15"/>
          <p:cNvSpPr>
            <a:spLocks noGrp="1" noChangeArrowheads="1"/>
          </p:cNvSpPr>
          <p:nvPr>
            <p:ph type="title" idx="4294967295"/>
          </p:nvPr>
        </p:nvSpPr>
        <p:spPr>
          <a:xfrm>
            <a:off x="363604" y="137470"/>
            <a:ext cx="7603962" cy="906463"/>
          </a:xfrm>
          <a:solidFill>
            <a:srgbClr val="660066"/>
          </a:solidFill>
          <a:ln w="22225" cap="flat">
            <a:solidFill>
              <a:srgbClr val="FF0000"/>
            </a:solidFill>
            <a:miter lim="800000"/>
            <a:headEnd/>
            <a:tailEnd/>
          </a:ln>
        </p:spPr>
        <p:txBody>
          <a:bodyPr wrap="square" anchor="t">
            <a:spAutoFit/>
          </a:bodyPr>
          <a:lstStyle/>
          <a:p>
            <a:pPr algn="l">
              <a:spcBef>
                <a:spcPct val="50000"/>
              </a:spcBef>
            </a:pPr>
            <a:r>
              <a:rPr lang="en-US" sz="5200" dirty="0">
                <a:latin typeface="Arial" charset="0"/>
                <a:ea typeface="ＭＳ Ｐゴシック" charset="0"/>
              </a:rPr>
              <a:t>4 Interpretive Principles</a:t>
            </a:r>
          </a:p>
        </p:txBody>
      </p:sp>
      <p:sp>
        <p:nvSpPr>
          <p:cNvPr id="11" name="Text Box 8"/>
          <p:cNvSpPr txBox="1">
            <a:spLocks noChangeArrowheads="1"/>
          </p:cNvSpPr>
          <p:nvPr/>
        </p:nvSpPr>
        <p:spPr bwMode="auto">
          <a:xfrm>
            <a:off x="1019897" y="2448663"/>
            <a:ext cx="635011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144,000 witnesses of Israel (7:4)</a:t>
            </a:r>
          </a:p>
        </p:txBody>
      </p:sp>
      <p:sp>
        <p:nvSpPr>
          <p:cNvPr id="12" name="Text Box 10"/>
          <p:cNvSpPr txBox="1">
            <a:spLocks noChangeArrowheads="1"/>
          </p:cNvSpPr>
          <p:nvPr/>
        </p:nvSpPr>
        <p:spPr bwMode="auto">
          <a:xfrm>
            <a:off x="1019897" y="3085796"/>
            <a:ext cx="635011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1000 years of saints</a:t>
            </a:r>
            <a:r>
              <a:rPr lang="fr-FR" altLang="ja-JP" sz="3200" dirty="0">
                <a:solidFill>
                  <a:srgbClr val="DAE9FC"/>
                </a:solidFill>
                <a:latin typeface="Arial" charset="0"/>
                <a:cs typeface="Arial" charset="0"/>
              </a:rPr>
              <a:t>'</a:t>
            </a:r>
            <a:r>
              <a:rPr lang="en-US" altLang="ja-JP" sz="3200" dirty="0">
                <a:solidFill>
                  <a:srgbClr val="DAE9FC"/>
                </a:solidFill>
                <a:latin typeface="Arial" charset="0"/>
                <a:cs typeface="Arial" charset="0"/>
              </a:rPr>
              <a:t> reign</a:t>
            </a:r>
            <a:r>
              <a:rPr lang="en-US" altLang="ja-JP" dirty="0">
                <a:solidFill>
                  <a:srgbClr val="000000"/>
                </a:solidFill>
                <a:latin typeface="Arial" charset="0"/>
                <a:cs typeface="Arial" charset="0"/>
              </a:rPr>
              <a:t> </a:t>
            </a:r>
            <a:r>
              <a:rPr lang="en-US" altLang="ja-JP" sz="3200" dirty="0">
                <a:solidFill>
                  <a:srgbClr val="DAE9FC"/>
                </a:solidFill>
                <a:latin typeface="Arial" charset="0"/>
                <a:cs typeface="Arial" charset="0"/>
              </a:rPr>
              <a:t>(20:4)</a:t>
            </a:r>
            <a:endParaRPr lang="en-US" sz="3200" dirty="0">
              <a:solidFill>
                <a:srgbClr val="DAE9FC"/>
              </a:solidFill>
              <a:latin typeface="Arial" charset="0"/>
              <a:cs typeface="Arial" charset="0"/>
            </a:endParaRPr>
          </a:p>
        </p:txBody>
      </p:sp>
      <p:sp>
        <p:nvSpPr>
          <p:cNvPr id="13" name="Text Box 11"/>
          <p:cNvSpPr txBox="1">
            <a:spLocks noChangeArrowheads="1"/>
          </p:cNvSpPr>
          <p:nvPr/>
        </p:nvSpPr>
        <p:spPr bwMode="auto">
          <a:xfrm>
            <a:off x="1019897" y="4360062"/>
            <a:ext cx="4721462"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3½ days of death (11:9)</a:t>
            </a:r>
          </a:p>
        </p:txBody>
      </p:sp>
      <p:sp>
        <p:nvSpPr>
          <p:cNvPr id="14" name="Text Box 12"/>
          <p:cNvSpPr txBox="1">
            <a:spLocks noChangeArrowheads="1"/>
          </p:cNvSpPr>
          <p:nvPr/>
        </p:nvSpPr>
        <p:spPr bwMode="auto">
          <a:xfrm>
            <a:off x="1019897" y="3722929"/>
            <a:ext cx="6273169"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1260 days of prophesying (11:3)</a:t>
            </a:r>
          </a:p>
        </p:txBody>
      </p:sp>
      <p:sp>
        <p:nvSpPr>
          <p:cNvPr id="15" name="Text Box 14"/>
          <p:cNvSpPr txBox="1">
            <a:spLocks noChangeArrowheads="1"/>
          </p:cNvSpPr>
          <p:nvPr/>
        </p:nvSpPr>
        <p:spPr bwMode="auto">
          <a:xfrm>
            <a:off x="1019897" y="4997195"/>
            <a:ext cx="5272895"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Euphrates dries up (16:12)</a:t>
            </a:r>
          </a:p>
        </p:txBody>
      </p:sp>
      <p:sp>
        <p:nvSpPr>
          <p:cNvPr id="10"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327</a:t>
            </a:r>
          </a:p>
        </p:txBody>
      </p:sp>
    </p:spTree>
    <p:extLst>
      <p:ext uri="{BB962C8B-B14F-4D97-AF65-F5344CB8AC3E}">
        <p14:creationId xmlns:p14="http://schemas.microsoft.com/office/powerpoint/2010/main" val="18823809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1" grpId="0" animBg="1"/>
      <p:bldP spid="12" grpId="0" animBg="1"/>
      <p:bldP spid="13" grpId="0" animBg="1"/>
      <p:bldP spid="14" grpId="0" animBg="1"/>
      <p:bldP spid="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0226" name="Picture 3" descr="man-head-down.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4859338" y="4365625"/>
            <a:ext cx="4283075" cy="249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9250" marR="0" lvl="0" indent="-349250" algn="l" defTabSz="449263" rtl="0" eaLnBrk="0" fontAlgn="base" latinLnBrk="0" hangingPunct="0">
              <a:lnSpc>
                <a:spcPct val="95000"/>
              </a:lnSpc>
              <a:spcBef>
                <a:spcPct val="0"/>
              </a:spcBef>
              <a:spcAft>
                <a:spcPct val="0"/>
              </a:spcAft>
              <a:buClr>
                <a:schemeClr val="bg1"/>
              </a:buClr>
              <a:buSzPct val="100000"/>
              <a:buFont typeface="Arial" charset="0"/>
              <a:buChar char="•"/>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Transition?</a:t>
            </a:r>
          </a:p>
          <a:p>
            <a:pPr marL="349250" marR="0" lvl="0" indent="-349250" algn="l" defTabSz="449263" rtl="0" eaLnBrk="0" fontAlgn="base" latinLnBrk="0" hangingPunct="0">
              <a:lnSpc>
                <a:spcPct val="95000"/>
              </a:lnSpc>
              <a:spcBef>
                <a:spcPct val="0"/>
              </a:spcBef>
              <a:spcAft>
                <a:spcPct val="0"/>
              </a:spcAft>
              <a:buClr>
                <a:schemeClr val="bg1"/>
              </a:buClr>
              <a:buSzPct val="100000"/>
              <a:buFont typeface="Arial" charset="0"/>
              <a:buChar char="•"/>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Finances?</a:t>
            </a:r>
          </a:p>
          <a:p>
            <a:pPr marL="349250" marR="0" lvl="0" indent="-349250" algn="l" defTabSz="449263" rtl="0" eaLnBrk="0" fontAlgn="base" latinLnBrk="0" hangingPunct="0">
              <a:lnSpc>
                <a:spcPct val="95000"/>
              </a:lnSpc>
              <a:spcBef>
                <a:spcPct val="0"/>
              </a:spcBef>
              <a:spcAft>
                <a:spcPct val="0"/>
              </a:spcAft>
              <a:buClr>
                <a:schemeClr val="bg1"/>
              </a:buClr>
              <a:buSzPct val="100000"/>
              <a:buFont typeface="Arial" charset="0"/>
              <a:buChar char="•"/>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Physical?</a:t>
            </a:r>
          </a:p>
          <a:p>
            <a:pPr marL="349250" marR="0" lvl="0" indent="-349250" algn="l" defTabSz="449263" rtl="0" eaLnBrk="0" fontAlgn="base" latinLnBrk="0" hangingPunct="0">
              <a:lnSpc>
                <a:spcPct val="95000"/>
              </a:lnSpc>
              <a:spcBef>
                <a:spcPct val="0"/>
              </a:spcBef>
              <a:spcAft>
                <a:spcPct val="0"/>
              </a:spcAft>
              <a:buClr>
                <a:schemeClr val="bg1"/>
              </a:buClr>
              <a:buSzPct val="100000"/>
              <a:buFont typeface="Arial" charset="0"/>
              <a:buChar char="•"/>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Relational?</a:t>
            </a:r>
          </a:p>
        </p:txBody>
      </p:sp>
      <p:sp>
        <p:nvSpPr>
          <p:cNvPr id="180228" name="Title 1"/>
          <p:cNvSpPr>
            <a:spLocks noGrp="1"/>
          </p:cNvSpPr>
          <p:nvPr>
            <p:ph type="title"/>
          </p:nvPr>
        </p:nvSpPr>
        <p:spPr>
          <a:xfrm>
            <a:off x="0" y="0"/>
            <a:ext cx="4859338" cy="692150"/>
          </a:xfrm>
        </p:spPr>
        <p:txBody>
          <a:bodyPr/>
          <a:lstStyle/>
          <a:p>
            <a:r>
              <a:rPr lang="en-US" b="1">
                <a:solidFill>
                  <a:schemeClr val="tx1"/>
                </a:solidFill>
                <a:latin typeface="Arial" charset="0"/>
              </a:rPr>
              <a:t>What causes you</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to look down?</a:t>
            </a: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30818491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52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457200"/>
            <a:ext cx="8401050" cy="595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4284663" y="2708275"/>
            <a:ext cx="4462462" cy="3241675"/>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20000"/>
              </a:spcBef>
              <a:spcAft>
                <a:spcPct val="0"/>
              </a:spcAft>
            </a:pPr>
            <a:r>
              <a:rPr lang="en-US" sz="2800">
                <a:solidFill>
                  <a:srgbClr val="FFFFFF"/>
                </a:solidFill>
                <a:latin typeface="Arial" charset="0"/>
                <a:ea typeface="ＭＳ Ｐゴシック" charset="0"/>
                <a:cs typeface="Arial" charset="0"/>
              </a:rPr>
              <a:t>Revelation 16:12   </a:t>
            </a:r>
          </a:p>
          <a:p>
            <a:pPr defTabSz="914400" eaLnBrk="0" fontAlgn="base" hangingPunct="0">
              <a:spcBef>
                <a:spcPct val="20000"/>
              </a:spcBef>
              <a:spcAft>
                <a:spcPct val="0"/>
              </a:spcAft>
            </a:pPr>
            <a:r>
              <a:rPr lang="en-US" sz="2800">
                <a:solidFill>
                  <a:srgbClr val="FFFFFF"/>
                </a:solidFill>
                <a:latin typeface="Arial" charset="0"/>
                <a:ea typeface="ＭＳ Ｐゴシック" charset="0"/>
                <a:cs typeface="Arial" charset="0"/>
              </a:rPr>
              <a:t>The sixth angel poured out his bowl on the great river </a:t>
            </a:r>
            <a:r>
              <a:rPr lang="en-US" sz="2800">
                <a:solidFill>
                  <a:srgbClr val="FFFF00"/>
                </a:solidFill>
                <a:latin typeface="Arial" charset="0"/>
                <a:ea typeface="ＭＳ Ｐゴシック" charset="0"/>
                <a:cs typeface="Arial" charset="0"/>
              </a:rPr>
              <a:t>Euphrates</a:t>
            </a:r>
            <a:r>
              <a:rPr lang="en-US" sz="2800">
                <a:solidFill>
                  <a:srgbClr val="FFFFFF"/>
                </a:solidFill>
                <a:latin typeface="Arial" charset="0"/>
                <a:ea typeface="ＭＳ Ｐゴシック" charset="0"/>
                <a:cs typeface="Arial" charset="0"/>
              </a:rPr>
              <a:t>, and its water was </a:t>
            </a:r>
            <a:r>
              <a:rPr lang="en-US" sz="2800">
                <a:solidFill>
                  <a:srgbClr val="FFFF00"/>
                </a:solidFill>
                <a:latin typeface="Arial" charset="0"/>
                <a:ea typeface="ＭＳ Ｐゴシック" charset="0"/>
                <a:cs typeface="Arial" charset="0"/>
              </a:rPr>
              <a:t>dried up</a:t>
            </a:r>
            <a:r>
              <a:rPr lang="en-US" sz="2800">
                <a:solidFill>
                  <a:srgbClr val="FFFFFF"/>
                </a:solidFill>
                <a:latin typeface="Arial" charset="0"/>
                <a:ea typeface="ＭＳ Ｐゴシック" charset="0"/>
                <a:cs typeface="Arial" charset="0"/>
              </a:rPr>
              <a:t> to prepare the way for the kings from the East.</a:t>
            </a:r>
          </a:p>
        </p:txBody>
      </p:sp>
      <p:sp>
        <p:nvSpPr>
          <p:cNvPr id="615430" name="Freeform 6"/>
          <p:cNvSpPr>
            <a:spLocks/>
          </p:cNvSpPr>
          <p:nvPr/>
        </p:nvSpPr>
        <p:spPr bwMode="auto">
          <a:xfrm rot="1694376">
            <a:off x="73660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15433" name="Text Box 9"/>
          <p:cNvSpPr txBox="1">
            <a:spLocks noChangeArrowheads="1"/>
          </p:cNvSpPr>
          <p:nvPr/>
        </p:nvSpPr>
        <p:spPr bwMode="auto">
          <a:xfrm>
            <a:off x="539750" y="4484688"/>
            <a:ext cx="2713038" cy="463550"/>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FFFFFF"/>
                </a:solidFill>
                <a:latin typeface="Arial" charset="0"/>
                <a:cs typeface="Arial" charset="0"/>
              </a:rPr>
              <a:t>100 commentaries</a:t>
            </a:r>
          </a:p>
        </p:txBody>
      </p:sp>
      <p:sp>
        <p:nvSpPr>
          <p:cNvPr id="615434" name="Text Box 10"/>
          <p:cNvSpPr txBox="1">
            <a:spLocks noChangeArrowheads="1"/>
          </p:cNvSpPr>
          <p:nvPr/>
        </p:nvSpPr>
        <p:spPr bwMode="auto">
          <a:xfrm>
            <a:off x="539750" y="5084763"/>
            <a:ext cx="2644775" cy="463550"/>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FFFFFF"/>
                </a:solidFill>
                <a:latin typeface="Arial" charset="0"/>
                <a:cs typeface="Arial" charset="0"/>
              </a:rPr>
              <a:t>57 interpretations!</a:t>
            </a:r>
          </a:p>
        </p:txBody>
      </p:sp>
      <p:sp>
        <p:nvSpPr>
          <p:cNvPr id="615435"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15436" name="Freeform 12"/>
          <p:cNvSpPr>
            <a:spLocks/>
          </p:cNvSpPr>
          <p:nvPr/>
        </p:nvSpPr>
        <p:spPr bwMode="auto">
          <a:xfrm>
            <a:off x="56197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type="none" w="lg" len="lg"/>
              </a14:hiddenLine>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95304" name="Rectangle 18"/>
          <p:cNvSpPr>
            <a:spLocks noGrp="1" noChangeArrowheads="1"/>
          </p:cNvSpPr>
          <p:nvPr>
            <p:ph type="title" idx="4294967295"/>
          </p:nvPr>
        </p:nvSpPr>
        <p:spPr>
          <a:xfrm>
            <a:off x="685800" y="457200"/>
            <a:ext cx="7848600" cy="1295400"/>
          </a:xfrm>
          <a:solidFill>
            <a:srgbClr val="000066"/>
          </a:solidFill>
        </p:spPr>
        <p:txBody>
          <a:bodyPr/>
          <a:lstStyle/>
          <a:p>
            <a:r>
              <a:rPr lang="en-US" sz="4000">
                <a:solidFill>
                  <a:srgbClr val="FFFF66"/>
                </a:solidFill>
                <a:latin typeface="Arial" charset="0"/>
                <a:ea typeface="ＭＳ Ｐゴシック" charset="0"/>
              </a:rPr>
              <a:t>What happens when the normal use of language is not followed?</a:t>
            </a:r>
          </a:p>
        </p:txBody>
      </p:sp>
      <p:sp>
        <p:nvSpPr>
          <p:cNvPr id="695305" name="Text Box 19"/>
          <p:cNvSpPr txBox="1">
            <a:spLocks noChangeArrowheads="1"/>
          </p:cNvSpPr>
          <p:nvPr/>
        </p:nvSpPr>
        <p:spPr bwMode="auto">
          <a:xfrm>
            <a:off x="7745476" y="0"/>
            <a:ext cx="1398524"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327, 393</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22285515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615430"/>
                                        </p:tgtEl>
                                        <p:attrNameLst>
                                          <p:attrName>style.visibility</p:attrName>
                                        </p:attrNameLst>
                                      </p:cBhvr>
                                      <p:to>
                                        <p:strVal val="visible"/>
                                      </p:to>
                                    </p:set>
                                    <p:animEffect transition="in" filter="wipe(up)">
                                      <p:cBhvr>
                                        <p:cTn id="17" dur="500"/>
                                        <p:tgtEl>
                                          <p:spTgt spid="6154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xit" presetSubtype="1" fill="hold" grpId="1" nodeType="clickEffect">
                                  <p:stCondLst>
                                    <p:cond delay="0"/>
                                  </p:stCondLst>
                                  <p:childTnLst>
                                    <p:animEffect transition="out" filter="wipe(up)">
                                      <p:cBhvr>
                                        <p:cTn id="21" dur="500"/>
                                        <p:tgtEl>
                                          <p:spTgt spid="615430"/>
                                        </p:tgtEl>
                                      </p:cBhvr>
                                    </p:animEffect>
                                    <p:set>
                                      <p:cBhvr>
                                        <p:cTn id="22" dur="1" fill="hold">
                                          <p:stCondLst>
                                            <p:cond delay="499"/>
                                          </p:stCondLst>
                                        </p:cTn>
                                        <p:tgtEl>
                                          <p:spTgt spid="615430"/>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615433"/>
                                        </p:tgtEl>
                                        <p:attrNameLst>
                                          <p:attrName>style.visibility</p:attrName>
                                        </p:attrNameLst>
                                      </p:cBhvr>
                                      <p:to>
                                        <p:strVal val="visible"/>
                                      </p:to>
                                    </p:set>
                                    <p:animEffect transition="in" filter="wipe(down)">
                                      <p:cBhvr>
                                        <p:cTn id="27" dur="580">
                                          <p:stCondLst>
                                            <p:cond delay="0"/>
                                          </p:stCondLst>
                                        </p:cTn>
                                        <p:tgtEl>
                                          <p:spTgt spid="615433"/>
                                        </p:tgtEl>
                                      </p:cBhvr>
                                    </p:animEffect>
                                    <p:anim calcmode="lin" valueType="num">
                                      <p:cBhvr>
                                        <p:cTn id="28" dur="1822" tmFilter="0,0; 0.14,0.36; 0.43,0.73; 0.71,0.91; 1.0,1.0">
                                          <p:stCondLst>
                                            <p:cond delay="0"/>
                                          </p:stCondLst>
                                        </p:cTn>
                                        <p:tgtEl>
                                          <p:spTgt spid="615433"/>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615433"/>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615433"/>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615433"/>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615433"/>
                                        </p:tgtEl>
                                        <p:attrNameLst>
                                          <p:attrName>ppt_y</p:attrName>
                                        </p:attrNameLst>
                                      </p:cBhvr>
                                      <p:tavLst>
                                        <p:tav tm="0" fmla="#ppt_y-sin(pi*$)/81">
                                          <p:val>
                                            <p:fltVal val="0"/>
                                          </p:val>
                                        </p:tav>
                                        <p:tav tm="100000">
                                          <p:val>
                                            <p:fltVal val="1"/>
                                          </p:val>
                                        </p:tav>
                                      </p:tavLst>
                                    </p:anim>
                                    <p:animScale>
                                      <p:cBhvr>
                                        <p:cTn id="33" dur="26">
                                          <p:stCondLst>
                                            <p:cond delay="650"/>
                                          </p:stCondLst>
                                        </p:cTn>
                                        <p:tgtEl>
                                          <p:spTgt spid="615433"/>
                                        </p:tgtEl>
                                      </p:cBhvr>
                                      <p:to x="100000" y="60000"/>
                                    </p:animScale>
                                    <p:animScale>
                                      <p:cBhvr>
                                        <p:cTn id="34" dur="166" decel="50000">
                                          <p:stCondLst>
                                            <p:cond delay="676"/>
                                          </p:stCondLst>
                                        </p:cTn>
                                        <p:tgtEl>
                                          <p:spTgt spid="615433"/>
                                        </p:tgtEl>
                                      </p:cBhvr>
                                      <p:to x="100000" y="100000"/>
                                    </p:animScale>
                                    <p:animScale>
                                      <p:cBhvr>
                                        <p:cTn id="35" dur="26">
                                          <p:stCondLst>
                                            <p:cond delay="1312"/>
                                          </p:stCondLst>
                                        </p:cTn>
                                        <p:tgtEl>
                                          <p:spTgt spid="615433"/>
                                        </p:tgtEl>
                                      </p:cBhvr>
                                      <p:to x="100000" y="80000"/>
                                    </p:animScale>
                                    <p:animScale>
                                      <p:cBhvr>
                                        <p:cTn id="36" dur="166" decel="50000">
                                          <p:stCondLst>
                                            <p:cond delay="1338"/>
                                          </p:stCondLst>
                                        </p:cTn>
                                        <p:tgtEl>
                                          <p:spTgt spid="615433"/>
                                        </p:tgtEl>
                                      </p:cBhvr>
                                      <p:to x="100000" y="100000"/>
                                    </p:animScale>
                                    <p:animScale>
                                      <p:cBhvr>
                                        <p:cTn id="37" dur="26">
                                          <p:stCondLst>
                                            <p:cond delay="1642"/>
                                          </p:stCondLst>
                                        </p:cTn>
                                        <p:tgtEl>
                                          <p:spTgt spid="615433"/>
                                        </p:tgtEl>
                                      </p:cBhvr>
                                      <p:to x="100000" y="90000"/>
                                    </p:animScale>
                                    <p:animScale>
                                      <p:cBhvr>
                                        <p:cTn id="38" dur="166" decel="50000">
                                          <p:stCondLst>
                                            <p:cond delay="1668"/>
                                          </p:stCondLst>
                                        </p:cTn>
                                        <p:tgtEl>
                                          <p:spTgt spid="615433"/>
                                        </p:tgtEl>
                                      </p:cBhvr>
                                      <p:to x="100000" y="100000"/>
                                    </p:animScale>
                                    <p:animScale>
                                      <p:cBhvr>
                                        <p:cTn id="39" dur="26">
                                          <p:stCondLst>
                                            <p:cond delay="1808"/>
                                          </p:stCondLst>
                                        </p:cTn>
                                        <p:tgtEl>
                                          <p:spTgt spid="615433"/>
                                        </p:tgtEl>
                                      </p:cBhvr>
                                      <p:to x="100000" y="95000"/>
                                    </p:animScale>
                                    <p:animScale>
                                      <p:cBhvr>
                                        <p:cTn id="40" dur="166" decel="50000">
                                          <p:stCondLst>
                                            <p:cond delay="1834"/>
                                          </p:stCondLst>
                                        </p:cTn>
                                        <p:tgtEl>
                                          <p:spTgt spid="615433"/>
                                        </p:tgtEl>
                                      </p:cBhvr>
                                      <p:to x="100000" y="100000"/>
                                    </p:animScale>
                                  </p:childTnLst>
                                </p:cTn>
                              </p:par>
                            </p:childTnLst>
                          </p:cTn>
                        </p:par>
                        <p:par>
                          <p:cTn id="41" fill="hold" nodeType="afterGroup">
                            <p:stCondLst>
                              <p:cond delay="2000"/>
                            </p:stCondLst>
                            <p:childTnLst>
                              <p:par>
                                <p:cTn id="42" presetID="26" presetClass="entr" presetSubtype="0" fill="hold" grpId="0" nodeType="afterEffect">
                                  <p:stCondLst>
                                    <p:cond delay="0"/>
                                  </p:stCondLst>
                                  <p:childTnLst>
                                    <p:set>
                                      <p:cBhvr>
                                        <p:cTn id="43" dur="1" fill="hold">
                                          <p:stCondLst>
                                            <p:cond delay="0"/>
                                          </p:stCondLst>
                                        </p:cTn>
                                        <p:tgtEl>
                                          <p:spTgt spid="615434"/>
                                        </p:tgtEl>
                                        <p:attrNameLst>
                                          <p:attrName>style.visibility</p:attrName>
                                        </p:attrNameLst>
                                      </p:cBhvr>
                                      <p:to>
                                        <p:strVal val="visible"/>
                                      </p:to>
                                    </p:set>
                                    <p:animEffect transition="in" filter="wipe(down)">
                                      <p:cBhvr>
                                        <p:cTn id="44" dur="580">
                                          <p:stCondLst>
                                            <p:cond delay="0"/>
                                          </p:stCondLst>
                                        </p:cTn>
                                        <p:tgtEl>
                                          <p:spTgt spid="615434"/>
                                        </p:tgtEl>
                                      </p:cBhvr>
                                    </p:animEffect>
                                    <p:anim calcmode="lin" valueType="num">
                                      <p:cBhvr>
                                        <p:cTn id="45" dur="1822" tmFilter="0,0; 0.14,0.36; 0.43,0.73; 0.71,0.91; 1.0,1.0">
                                          <p:stCondLst>
                                            <p:cond delay="0"/>
                                          </p:stCondLst>
                                        </p:cTn>
                                        <p:tgtEl>
                                          <p:spTgt spid="615434"/>
                                        </p:tgtEl>
                                        <p:attrNameLst>
                                          <p:attrName>ppt_x</p:attrName>
                                        </p:attrNameLst>
                                      </p:cBhvr>
                                      <p:tavLst>
                                        <p:tav tm="0">
                                          <p:val>
                                            <p:strVal val="#ppt_x-0.25"/>
                                          </p:val>
                                        </p:tav>
                                        <p:tav tm="100000">
                                          <p:val>
                                            <p:strVal val="#ppt_x"/>
                                          </p:val>
                                        </p:tav>
                                      </p:tavLst>
                                    </p:anim>
                                    <p:anim calcmode="lin" valueType="num">
                                      <p:cBhvr>
                                        <p:cTn id="46" dur="664" tmFilter="0.0,0.0; 0.25,0.07; 0.50,0.2; 0.75,0.467; 1.0,1.0">
                                          <p:stCondLst>
                                            <p:cond delay="0"/>
                                          </p:stCondLst>
                                        </p:cTn>
                                        <p:tgtEl>
                                          <p:spTgt spid="615434"/>
                                        </p:tgtEl>
                                        <p:attrNameLst>
                                          <p:attrName>ppt_y</p:attrName>
                                        </p:attrNameLst>
                                      </p:cBhvr>
                                      <p:tavLst>
                                        <p:tav tm="0" fmla="#ppt_y-sin(pi*$)/3">
                                          <p:val>
                                            <p:fltVal val="0.5"/>
                                          </p:val>
                                        </p:tav>
                                        <p:tav tm="100000">
                                          <p:val>
                                            <p:fltVal val="1"/>
                                          </p:val>
                                        </p:tav>
                                      </p:tavLst>
                                    </p:anim>
                                    <p:anim calcmode="lin" valueType="num">
                                      <p:cBhvr>
                                        <p:cTn id="47" dur="664" tmFilter="0, 0; 0.125,0.2665; 0.25,0.4; 0.375,0.465; 0.5,0.5;  0.625,0.535; 0.75,0.6; 0.875,0.7335; 1,1">
                                          <p:stCondLst>
                                            <p:cond delay="664"/>
                                          </p:stCondLst>
                                        </p:cTn>
                                        <p:tgtEl>
                                          <p:spTgt spid="615434"/>
                                        </p:tgtEl>
                                        <p:attrNameLst>
                                          <p:attrName>ppt_y</p:attrName>
                                        </p:attrNameLst>
                                      </p:cBhvr>
                                      <p:tavLst>
                                        <p:tav tm="0" fmla="#ppt_y-sin(pi*$)/9">
                                          <p:val>
                                            <p:fltVal val="0"/>
                                          </p:val>
                                        </p:tav>
                                        <p:tav tm="100000">
                                          <p:val>
                                            <p:fltVal val="1"/>
                                          </p:val>
                                        </p:tav>
                                      </p:tavLst>
                                    </p:anim>
                                    <p:anim calcmode="lin" valueType="num">
                                      <p:cBhvr>
                                        <p:cTn id="48" dur="332" tmFilter="0, 0; 0.125,0.2665; 0.25,0.4; 0.375,0.465; 0.5,0.5;  0.625,0.535; 0.75,0.6; 0.875,0.7335; 1,1">
                                          <p:stCondLst>
                                            <p:cond delay="1324"/>
                                          </p:stCondLst>
                                        </p:cTn>
                                        <p:tgtEl>
                                          <p:spTgt spid="615434"/>
                                        </p:tgtEl>
                                        <p:attrNameLst>
                                          <p:attrName>ppt_y</p:attrName>
                                        </p:attrNameLst>
                                      </p:cBhvr>
                                      <p:tavLst>
                                        <p:tav tm="0" fmla="#ppt_y-sin(pi*$)/27">
                                          <p:val>
                                            <p:fltVal val="0"/>
                                          </p:val>
                                        </p:tav>
                                        <p:tav tm="100000">
                                          <p:val>
                                            <p:fltVal val="1"/>
                                          </p:val>
                                        </p:tav>
                                      </p:tavLst>
                                    </p:anim>
                                    <p:anim calcmode="lin" valueType="num">
                                      <p:cBhvr>
                                        <p:cTn id="49" dur="164" tmFilter="0, 0; 0.125,0.2665; 0.25,0.4; 0.375,0.465; 0.5,0.5;  0.625,0.535; 0.75,0.6; 0.875,0.7335; 1,1">
                                          <p:stCondLst>
                                            <p:cond delay="1656"/>
                                          </p:stCondLst>
                                        </p:cTn>
                                        <p:tgtEl>
                                          <p:spTgt spid="615434"/>
                                        </p:tgtEl>
                                        <p:attrNameLst>
                                          <p:attrName>ppt_y</p:attrName>
                                        </p:attrNameLst>
                                      </p:cBhvr>
                                      <p:tavLst>
                                        <p:tav tm="0" fmla="#ppt_y-sin(pi*$)/81">
                                          <p:val>
                                            <p:fltVal val="0"/>
                                          </p:val>
                                        </p:tav>
                                        <p:tav tm="100000">
                                          <p:val>
                                            <p:fltVal val="1"/>
                                          </p:val>
                                        </p:tav>
                                      </p:tavLst>
                                    </p:anim>
                                    <p:animScale>
                                      <p:cBhvr>
                                        <p:cTn id="50" dur="26">
                                          <p:stCondLst>
                                            <p:cond delay="650"/>
                                          </p:stCondLst>
                                        </p:cTn>
                                        <p:tgtEl>
                                          <p:spTgt spid="615434"/>
                                        </p:tgtEl>
                                      </p:cBhvr>
                                      <p:to x="100000" y="60000"/>
                                    </p:animScale>
                                    <p:animScale>
                                      <p:cBhvr>
                                        <p:cTn id="51" dur="166" decel="50000">
                                          <p:stCondLst>
                                            <p:cond delay="676"/>
                                          </p:stCondLst>
                                        </p:cTn>
                                        <p:tgtEl>
                                          <p:spTgt spid="615434"/>
                                        </p:tgtEl>
                                      </p:cBhvr>
                                      <p:to x="100000" y="100000"/>
                                    </p:animScale>
                                    <p:animScale>
                                      <p:cBhvr>
                                        <p:cTn id="52" dur="26">
                                          <p:stCondLst>
                                            <p:cond delay="1312"/>
                                          </p:stCondLst>
                                        </p:cTn>
                                        <p:tgtEl>
                                          <p:spTgt spid="615434"/>
                                        </p:tgtEl>
                                      </p:cBhvr>
                                      <p:to x="100000" y="80000"/>
                                    </p:animScale>
                                    <p:animScale>
                                      <p:cBhvr>
                                        <p:cTn id="53" dur="166" decel="50000">
                                          <p:stCondLst>
                                            <p:cond delay="1338"/>
                                          </p:stCondLst>
                                        </p:cTn>
                                        <p:tgtEl>
                                          <p:spTgt spid="615434"/>
                                        </p:tgtEl>
                                      </p:cBhvr>
                                      <p:to x="100000" y="100000"/>
                                    </p:animScale>
                                    <p:animScale>
                                      <p:cBhvr>
                                        <p:cTn id="54" dur="26">
                                          <p:stCondLst>
                                            <p:cond delay="1642"/>
                                          </p:stCondLst>
                                        </p:cTn>
                                        <p:tgtEl>
                                          <p:spTgt spid="615434"/>
                                        </p:tgtEl>
                                      </p:cBhvr>
                                      <p:to x="100000" y="90000"/>
                                    </p:animScale>
                                    <p:animScale>
                                      <p:cBhvr>
                                        <p:cTn id="55" dur="166" decel="50000">
                                          <p:stCondLst>
                                            <p:cond delay="1668"/>
                                          </p:stCondLst>
                                        </p:cTn>
                                        <p:tgtEl>
                                          <p:spTgt spid="615434"/>
                                        </p:tgtEl>
                                      </p:cBhvr>
                                      <p:to x="100000" y="100000"/>
                                    </p:animScale>
                                    <p:animScale>
                                      <p:cBhvr>
                                        <p:cTn id="56" dur="26">
                                          <p:stCondLst>
                                            <p:cond delay="1808"/>
                                          </p:stCondLst>
                                        </p:cTn>
                                        <p:tgtEl>
                                          <p:spTgt spid="615434"/>
                                        </p:tgtEl>
                                      </p:cBhvr>
                                      <p:to x="100000" y="95000"/>
                                    </p:animScale>
                                    <p:animScale>
                                      <p:cBhvr>
                                        <p:cTn id="57" dur="166" decel="50000">
                                          <p:stCondLst>
                                            <p:cond delay="1834"/>
                                          </p:stCondLst>
                                        </p:cTn>
                                        <p:tgtEl>
                                          <p:spTgt spid="615434"/>
                                        </p:tgtEl>
                                      </p:cBhvr>
                                      <p:to x="100000" y="100000"/>
                                    </p:animScale>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grpId="2" nodeType="clickEffect">
                                  <p:stCondLst>
                                    <p:cond delay="0"/>
                                  </p:stCondLst>
                                  <p:childTnLst>
                                    <p:set>
                                      <p:cBhvr>
                                        <p:cTn id="61" dur="1" fill="hold">
                                          <p:stCondLst>
                                            <p:cond delay="0"/>
                                          </p:stCondLst>
                                        </p:cTn>
                                        <p:tgtEl>
                                          <p:spTgt spid="615430"/>
                                        </p:tgtEl>
                                        <p:attrNameLst>
                                          <p:attrName>style.visibility</p:attrName>
                                        </p:attrNameLst>
                                      </p:cBhvr>
                                      <p:to>
                                        <p:strVal val="visible"/>
                                      </p:to>
                                    </p:set>
                                    <p:animEffect transition="in" filter="wipe(up)">
                                      <p:cBhvr>
                                        <p:cTn id="62" dur="500"/>
                                        <p:tgtEl>
                                          <p:spTgt spid="61543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5" presetClass="entr" presetSubtype="0" fill="hold" grpId="0" nodeType="clickEffect">
                                  <p:stCondLst>
                                    <p:cond delay="0"/>
                                  </p:stCondLst>
                                  <p:childTnLst>
                                    <p:set>
                                      <p:cBhvr>
                                        <p:cTn id="66" dur="1" fill="hold">
                                          <p:stCondLst>
                                            <p:cond delay="0"/>
                                          </p:stCondLst>
                                        </p:cTn>
                                        <p:tgtEl>
                                          <p:spTgt spid="615435"/>
                                        </p:tgtEl>
                                        <p:attrNameLst>
                                          <p:attrName>style.visibility</p:attrName>
                                        </p:attrNameLst>
                                      </p:cBhvr>
                                      <p:to>
                                        <p:strVal val="visible"/>
                                      </p:to>
                                    </p:set>
                                    <p:anim calcmode="lin" valueType="num">
                                      <p:cBhvr>
                                        <p:cTn id="67" dur="1000" fill="hold"/>
                                        <p:tgtEl>
                                          <p:spTgt spid="615435"/>
                                        </p:tgtEl>
                                        <p:attrNameLst>
                                          <p:attrName>ppt_w</p:attrName>
                                        </p:attrNameLst>
                                      </p:cBhvr>
                                      <p:tavLst>
                                        <p:tav tm="0">
                                          <p:val>
                                            <p:strVal val="#ppt_w*0.70"/>
                                          </p:val>
                                        </p:tav>
                                        <p:tav tm="100000">
                                          <p:val>
                                            <p:strVal val="#ppt_w"/>
                                          </p:val>
                                        </p:tav>
                                      </p:tavLst>
                                    </p:anim>
                                    <p:anim calcmode="lin" valueType="num">
                                      <p:cBhvr>
                                        <p:cTn id="68" dur="1000" fill="hold"/>
                                        <p:tgtEl>
                                          <p:spTgt spid="615435"/>
                                        </p:tgtEl>
                                        <p:attrNameLst>
                                          <p:attrName>ppt_h</p:attrName>
                                        </p:attrNameLst>
                                      </p:cBhvr>
                                      <p:tavLst>
                                        <p:tav tm="0">
                                          <p:val>
                                            <p:strVal val="#ppt_h"/>
                                          </p:val>
                                        </p:tav>
                                        <p:tav tm="100000">
                                          <p:val>
                                            <p:strVal val="#ppt_h"/>
                                          </p:val>
                                        </p:tav>
                                      </p:tavLst>
                                    </p:anim>
                                    <p:animEffect transition="in" filter="fade">
                                      <p:cBhvr>
                                        <p:cTn id="69" dur="1000"/>
                                        <p:tgtEl>
                                          <p:spTgt spid="615435"/>
                                        </p:tgtEl>
                                      </p:cBhvr>
                                    </p:animEffect>
                                  </p:childTnLst>
                                </p:cTn>
                              </p:par>
                              <p:par>
                                <p:cTn id="70" presetID="22" presetClass="exit" presetSubtype="1" fill="hold" grpId="3" nodeType="withEffect">
                                  <p:stCondLst>
                                    <p:cond delay="0"/>
                                  </p:stCondLst>
                                  <p:childTnLst>
                                    <p:animEffect transition="out" filter="wipe(up)">
                                      <p:cBhvr>
                                        <p:cTn id="71" dur="500"/>
                                        <p:tgtEl>
                                          <p:spTgt spid="615430"/>
                                        </p:tgtEl>
                                      </p:cBhvr>
                                    </p:animEffect>
                                    <p:set>
                                      <p:cBhvr>
                                        <p:cTn id="72" dur="1" fill="hold">
                                          <p:stCondLst>
                                            <p:cond delay="499"/>
                                          </p:stCondLst>
                                        </p:cTn>
                                        <p:tgtEl>
                                          <p:spTgt spid="615430"/>
                                        </p:tgtEl>
                                        <p:attrNameLst>
                                          <p:attrName>style.visibility</p:attrName>
                                        </p:attrNameLst>
                                      </p:cBhvr>
                                      <p:to>
                                        <p:strVal val="hidden"/>
                                      </p:to>
                                    </p:set>
                                  </p:childTnLst>
                                </p:cTn>
                              </p:par>
                              <p:par>
                                <p:cTn id="73" presetID="22" presetClass="entr" presetSubtype="4" fill="hold" grpId="0" nodeType="withEffect">
                                  <p:stCondLst>
                                    <p:cond delay="0"/>
                                  </p:stCondLst>
                                  <p:childTnLst>
                                    <p:set>
                                      <p:cBhvr>
                                        <p:cTn id="74" dur="1" fill="hold">
                                          <p:stCondLst>
                                            <p:cond delay="0"/>
                                          </p:stCondLst>
                                        </p:cTn>
                                        <p:tgtEl>
                                          <p:spTgt spid="615436"/>
                                        </p:tgtEl>
                                        <p:attrNameLst>
                                          <p:attrName>style.visibility</p:attrName>
                                        </p:attrNameLst>
                                      </p:cBhvr>
                                      <p:to>
                                        <p:strVal val="visible"/>
                                      </p:to>
                                    </p:set>
                                    <p:animEffect transition="in" filter="wipe(down)">
                                      <p:cBhvr>
                                        <p:cTn id="75"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0" grpId="1" animBg="1"/>
      <p:bldP spid="615430" grpId="2" animBg="1"/>
      <p:bldP spid="615430" grpId="3" animBg="1"/>
      <p:bldP spid="615433" grpId="0" animBg="1"/>
      <p:bldP spid="615434" grpId="0" animBg="1"/>
      <p:bldP spid="615435" grpId="0" animBg="1"/>
      <p:bldP spid="615436"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7345"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7950" y="457200"/>
            <a:ext cx="8401050" cy="595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3924300" y="0"/>
            <a:ext cx="5219700" cy="6858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20000"/>
              </a:spcBef>
              <a:spcAft>
                <a:spcPct val="0"/>
              </a:spcAft>
            </a:pPr>
            <a:r>
              <a:rPr lang="en-US" sz="2800" b="1" dirty="0">
                <a:solidFill>
                  <a:srgbClr val="FFFFFF"/>
                </a:solidFill>
                <a:latin typeface="Arial" charset="0"/>
                <a:ea typeface="ＭＳ Ｐゴシック" charset="0"/>
                <a:cs typeface="Arial" charset="0"/>
              </a:rPr>
              <a:t>Revelation 9:13-16 (</a:t>
            </a:r>
            <a:r>
              <a:rPr lang="en-US" sz="2400" b="1" dirty="0">
                <a:solidFill>
                  <a:srgbClr val="FFFFFF"/>
                </a:solidFill>
                <a:latin typeface="Arial" charset="0"/>
                <a:ea typeface="ＭＳ Ｐゴシック" charset="0"/>
                <a:cs typeface="Arial" charset="0"/>
              </a:rPr>
              <a:t>NIV)</a:t>
            </a:r>
            <a:endParaRPr lang="en-US" sz="2800" b="1" dirty="0">
              <a:solidFill>
                <a:srgbClr val="FFFFFF"/>
              </a:solidFill>
              <a:latin typeface="Arial" charset="0"/>
              <a:ea typeface="ＭＳ Ｐゴシック" charset="0"/>
              <a:cs typeface="Arial" charset="0"/>
            </a:endParaRPr>
          </a:p>
          <a:p>
            <a:pPr defTabSz="914400" eaLnBrk="0" fontAlgn="base" hangingPunct="0">
              <a:spcBef>
                <a:spcPct val="20000"/>
              </a:spcBef>
              <a:spcAft>
                <a:spcPct val="0"/>
              </a:spcAft>
            </a:pPr>
            <a:r>
              <a:rPr lang="en-US" sz="2800" b="1" dirty="0">
                <a:solidFill>
                  <a:srgbClr val="FFFFFF"/>
                </a:solidFill>
                <a:latin typeface="Arial" charset="0"/>
                <a:ea typeface="ＭＳ Ｐゴシック" charset="0"/>
                <a:cs typeface="Arial" charset="0"/>
              </a:rPr>
              <a:t>  </a:t>
            </a:r>
          </a:p>
          <a:p>
            <a:pPr defTabSz="914400" eaLnBrk="0" fontAlgn="base" hangingPunct="0">
              <a:spcBef>
                <a:spcPct val="0"/>
              </a:spcBef>
              <a:spcAft>
                <a:spcPct val="0"/>
              </a:spcAft>
            </a:pPr>
            <a:r>
              <a:rPr lang="ru-RU" sz="2400" b="1" dirty="0">
                <a:solidFill>
                  <a:srgbClr val="FFFFFF"/>
                </a:solidFill>
                <a:latin typeface="Arial" charset="0"/>
                <a:ea typeface="ＭＳ Ｐゴシック" charset="0"/>
                <a:cs typeface="Arial" charset="0"/>
              </a:rPr>
              <a:t>"</a:t>
            </a:r>
            <a:r>
              <a:rPr lang="en-US" sz="2400" b="1" dirty="0">
                <a:solidFill>
                  <a:srgbClr val="FFFFFF"/>
                </a:solidFill>
                <a:latin typeface="Arial" charset="0"/>
                <a:ea typeface="ＭＳ Ｐゴシック" charset="0"/>
                <a:cs typeface="Arial" charset="0"/>
              </a:rPr>
              <a:t>The sixth angel sounded his trumpet, and I heard a voice coming from the horns of the golden altar that is before God.  </a:t>
            </a:r>
            <a:r>
              <a:rPr lang="en-US" sz="2400" b="1" baseline="30000" dirty="0">
                <a:solidFill>
                  <a:srgbClr val="FFFFFF"/>
                </a:solidFill>
                <a:latin typeface="Arial" charset="0"/>
                <a:ea typeface="ＭＳ Ｐゴシック" charset="0"/>
                <a:cs typeface="Arial" charset="0"/>
              </a:rPr>
              <a:t>14</a:t>
            </a:r>
            <a:r>
              <a:rPr lang="en-US" sz="2400" b="1" dirty="0">
                <a:solidFill>
                  <a:srgbClr val="FFFFFF"/>
                </a:solidFill>
                <a:latin typeface="Arial" charset="0"/>
                <a:ea typeface="ＭＳ Ｐゴシック" charset="0"/>
                <a:cs typeface="Arial" charset="0"/>
              </a:rPr>
              <a:t>It said to the sixth angel who had the trumpet, </a:t>
            </a:r>
            <a:r>
              <a:rPr lang="uk-UA" sz="2400" b="1" dirty="0">
                <a:solidFill>
                  <a:srgbClr val="FFFFFF"/>
                </a:solidFill>
                <a:latin typeface="Arial" charset="0"/>
                <a:ea typeface="ＭＳ Ｐゴシック" charset="0"/>
                <a:cs typeface="Arial" charset="0"/>
              </a:rPr>
              <a:t>'</a:t>
            </a:r>
            <a:r>
              <a:rPr lang="en-US" sz="2400" b="1" dirty="0">
                <a:solidFill>
                  <a:srgbClr val="FFFFFF"/>
                </a:solidFill>
                <a:latin typeface="Arial" charset="0"/>
                <a:ea typeface="ＭＳ Ｐゴシック" charset="0"/>
                <a:cs typeface="Arial" charset="0"/>
              </a:rPr>
              <a:t>Release the four angels who are bound at the great river Euphrates.</a:t>
            </a:r>
            <a:r>
              <a:rPr lang="uk-UA" sz="2400" b="1" dirty="0">
                <a:solidFill>
                  <a:srgbClr val="FFFFFF"/>
                </a:solidFill>
                <a:latin typeface="Arial" charset="0"/>
                <a:ea typeface="ＭＳ Ｐゴシック" charset="0"/>
                <a:cs typeface="Arial" charset="0"/>
              </a:rPr>
              <a:t>'</a:t>
            </a:r>
            <a:r>
              <a:rPr lang="en-US" sz="2400" b="1" dirty="0">
                <a:solidFill>
                  <a:srgbClr val="FFFFFF"/>
                </a:solidFill>
                <a:latin typeface="Arial" charset="0"/>
                <a:ea typeface="ＭＳ Ｐゴシック" charset="0"/>
                <a:cs typeface="Arial" charset="0"/>
              </a:rPr>
              <a:t>  </a:t>
            </a:r>
            <a:r>
              <a:rPr lang="en-US" sz="2400" b="1" baseline="30000" dirty="0">
                <a:solidFill>
                  <a:srgbClr val="FFFFFF"/>
                </a:solidFill>
                <a:latin typeface="Arial" charset="0"/>
                <a:ea typeface="ＭＳ Ｐゴシック" charset="0"/>
                <a:cs typeface="Arial" charset="0"/>
              </a:rPr>
              <a:t>15</a:t>
            </a:r>
            <a:r>
              <a:rPr lang="en-US" sz="2400" b="1" dirty="0">
                <a:solidFill>
                  <a:srgbClr val="FFFFFF"/>
                </a:solidFill>
                <a:latin typeface="Arial" charset="0"/>
                <a:ea typeface="ＭＳ Ｐゴシック" charset="0"/>
                <a:cs typeface="Arial" charset="0"/>
              </a:rPr>
              <a:t>And the four angels who had been kept ready for this very hour and day and month and year were released to kill a third of mankind.  </a:t>
            </a:r>
            <a:r>
              <a:rPr lang="en-US" sz="2400" b="1" baseline="30000" dirty="0">
                <a:solidFill>
                  <a:srgbClr val="FFFFFF"/>
                </a:solidFill>
                <a:latin typeface="Arial" charset="0"/>
                <a:ea typeface="ＭＳ Ｐゴシック" charset="0"/>
                <a:cs typeface="Arial" charset="0"/>
              </a:rPr>
              <a:t>16</a:t>
            </a:r>
            <a:r>
              <a:rPr lang="en-US" sz="2400" b="1" dirty="0">
                <a:solidFill>
                  <a:srgbClr val="FFFF00"/>
                </a:solidFill>
                <a:latin typeface="Arial" charset="0"/>
                <a:ea typeface="ＭＳ Ｐゴシック" charset="0"/>
                <a:cs typeface="Arial" charset="0"/>
              </a:rPr>
              <a:t>The number of the mounted troops was two hundred million. I heard their number.</a:t>
            </a:r>
            <a:r>
              <a:rPr lang="ru-RU" sz="2400" b="1" dirty="0">
                <a:solidFill>
                  <a:srgbClr val="FFFFFF"/>
                </a:solidFill>
                <a:latin typeface="Arial" charset="0"/>
                <a:ea typeface="ＭＳ Ｐゴシック" charset="0"/>
                <a:cs typeface="Arial" charset="0"/>
              </a:rPr>
              <a:t>"</a:t>
            </a:r>
            <a:endParaRPr lang="en-US" sz="2400" b="1" dirty="0">
              <a:solidFill>
                <a:srgbClr val="FFFFFF"/>
              </a:solidFill>
              <a:latin typeface="Arial" charset="0"/>
              <a:ea typeface="ＭＳ Ｐゴシック" charset="0"/>
              <a:cs typeface="Arial" charset="0"/>
            </a:endParaRPr>
          </a:p>
        </p:txBody>
      </p:sp>
      <p:sp>
        <p:nvSpPr>
          <p:cNvPr id="615430" name="Freeform 6"/>
          <p:cNvSpPr>
            <a:spLocks/>
          </p:cNvSpPr>
          <p:nvPr/>
        </p:nvSpPr>
        <p:spPr bwMode="auto">
          <a:xfrm rot="1694376">
            <a:off x="46355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97348" name="Line 11"/>
          <p:cNvSpPr>
            <a:spLocks noChangeShapeType="1"/>
          </p:cNvSpPr>
          <p:nvPr/>
        </p:nvSpPr>
        <p:spPr bwMode="auto">
          <a:xfrm>
            <a:off x="842963" y="1989138"/>
            <a:ext cx="0"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15436" name="Freeform 12"/>
          <p:cNvSpPr>
            <a:spLocks/>
          </p:cNvSpPr>
          <p:nvPr/>
        </p:nvSpPr>
        <p:spPr bwMode="auto">
          <a:xfrm>
            <a:off x="28892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type="none" w="lg" len="lg"/>
              </a14:hiddenLine>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97350" name="Rectangle 18"/>
          <p:cNvSpPr>
            <a:spLocks noGrp="1" noChangeArrowheads="1"/>
          </p:cNvSpPr>
          <p:nvPr>
            <p:ph type="title" idx="4294967295"/>
          </p:nvPr>
        </p:nvSpPr>
        <p:spPr>
          <a:xfrm>
            <a:off x="0" y="457200"/>
            <a:ext cx="3276600" cy="1143000"/>
          </a:xfrm>
          <a:solidFill>
            <a:srgbClr val="800000"/>
          </a:solidFill>
        </p:spPr>
        <p:txBody>
          <a:bodyPr/>
          <a:lstStyle/>
          <a:p>
            <a:r>
              <a:rPr lang="en-US" sz="4000" b="1">
                <a:latin typeface="Arial" charset="0"/>
                <a:ea typeface="ＭＳ Ｐゴシック" charset="0"/>
              </a:rPr>
              <a:t>200 million soldiers!</a:t>
            </a:r>
          </a:p>
        </p:txBody>
      </p:sp>
      <p:sp>
        <p:nvSpPr>
          <p:cNvPr id="697351" name="Text Box 19"/>
          <p:cNvSpPr txBox="1">
            <a:spLocks noChangeArrowheads="1"/>
          </p:cNvSpPr>
          <p:nvPr/>
        </p:nvSpPr>
        <p:spPr bwMode="auto">
          <a:xfrm>
            <a:off x="8382000" y="15875"/>
            <a:ext cx="69532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339</a:t>
            </a:r>
            <a:endParaRPr lang="en-US" dirty="0">
              <a:solidFill>
                <a:srgbClr val="000000"/>
              </a:solidFill>
              <a:latin typeface="Arial" charset="0"/>
              <a:cs typeface="Arial" charset="0"/>
            </a:endParaRPr>
          </a:p>
        </p:txBody>
      </p:sp>
    </p:spTree>
    <p:extLst>
      <p:ext uri="{BB962C8B-B14F-4D97-AF65-F5344CB8AC3E}">
        <p14:creationId xmlns:p14="http://schemas.microsoft.com/office/powerpoint/2010/main" val="385320026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par>
                                <p:cTn id="13" presetID="22" presetClass="exit" presetSubtype="1" fill="hold" grpId="0" nodeType="withEffect">
                                  <p:stCondLst>
                                    <p:cond delay="0"/>
                                  </p:stCondLst>
                                  <p:childTnLst>
                                    <p:animEffect transition="out" filter="wipe(up)">
                                      <p:cBhvr>
                                        <p:cTn id="14" dur="500"/>
                                        <p:tgtEl>
                                          <p:spTgt spid="615430"/>
                                        </p:tgtEl>
                                      </p:cBhvr>
                                    </p:animEffect>
                                    <p:set>
                                      <p:cBhvr>
                                        <p:cTn id="15" dur="1" fill="hold">
                                          <p:stCondLst>
                                            <p:cond delay="499"/>
                                          </p:stCondLst>
                                        </p:cTn>
                                        <p:tgtEl>
                                          <p:spTgt spid="615430"/>
                                        </p:tgtEl>
                                        <p:attrNameLst>
                                          <p:attrName>style.visibility</p:attrName>
                                        </p:attrNameLst>
                                      </p:cBhvr>
                                      <p:to>
                                        <p:strVal val="hidden"/>
                                      </p:to>
                                    </p:set>
                                  </p:childTnLst>
                                </p:cTn>
                              </p:par>
                              <p:par>
                                <p:cTn id="16" presetID="22" presetClass="entr" presetSubtype="4" fill="hold" grpId="0" nodeType="withEffect">
                                  <p:stCondLst>
                                    <p:cond delay="0"/>
                                  </p:stCondLst>
                                  <p:childTnLst>
                                    <p:set>
                                      <p:cBhvr>
                                        <p:cTn id="17" dur="1" fill="hold">
                                          <p:stCondLst>
                                            <p:cond delay="0"/>
                                          </p:stCondLst>
                                        </p:cTn>
                                        <p:tgtEl>
                                          <p:spTgt spid="615436"/>
                                        </p:tgtEl>
                                        <p:attrNameLst>
                                          <p:attrName>style.visibility</p:attrName>
                                        </p:attrNameLst>
                                      </p:cBhvr>
                                      <p:to>
                                        <p:strVal val="visible"/>
                                      </p:to>
                                    </p:set>
                                    <p:animEffect transition="in" filter="wipe(down)">
                                      <p:cBhvr>
                                        <p:cTn id="18"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6" grpId="0" animBg="1"/>
    </p:bldLst>
  </p:timing>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68313" y="1713503"/>
            <a:ext cx="8634412" cy="587375"/>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DAE9FC"/>
                </a:solidFill>
                <a:latin typeface="Arial"/>
                <a:ea typeface="ＭＳ Ｐゴシック" charset="-128"/>
                <a:cs typeface="Arial"/>
              </a:rPr>
              <a:t>Follow the normal sense unless it</a:t>
            </a:r>
            <a:r>
              <a:rPr lang="fr-FR" sz="3200" dirty="0">
                <a:solidFill>
                  <a:srgbClr val="DAE9FC"/>
                </a:solidFill>
                <a:latin typeface="Arial"/>
                <a:ea typeface="ＭＳ Ｐゴシック" charset="-128"/>
                <a:cs typeface="Arial"/>
              </a:rPr>
              <a:t>'</a:t>
            </a:r>
            <a:r>
              <a:rPr lang="en-US" sz="3200" dirty="0">
                <a:solidFill>
                  <a:srgbClr val="DAE9FC"/>
                </a:solidFill>
                <a:latin typeface="Arial"/>
                <a:ea typeface="ＭＳ Ｐゴシック" charset="-128"/>
                <a:cs typeface="Arial"/>
              </a:rPr>
              <a:t>s nonsense</a:t>
            </a:r>
          </a:p>
        </p:txBody>
      </p:sp>
      <p:sp>
        <p:nvSpPr>
          <p:cNvPr id="693257" name="Rectangle 15"/>
          <p:cNvSpPr>
            <a:spLocks noGrp="1" noChangeArrowheads="1"/>
          </p:cNvSpPr>
          <p:nvPr>
            <p:ph type="title" idx="4294967295"/>
          </p:nvPr>
        </p:nvSpPr>
        <p:spPr>
          <a:xfrm>
            <a:off x="381000" y="57740"/>
            <a:ext cx="7603963" cy="906463"/>
          </a:xfrm>
          <a:solidFill>
            <a:srgbClr val="660066"/>
          </a:solidFill>
          <a:ln w="22225" cap="flat">
            <a:solidFill>
              <a:srgbClr val="FF0000"/>
            </a:solidFill>
            <a:miter lim="800000"/>
            <a:headEnd/>
            <a:tailEnd/>
          </a:ln>
        </p:spPr>
        <p:txBody>
          <a:bodyPr vert="horz" wrap="square" lIns="91440" tIns="45720" rIns="91440" bIns="45720" numCol="1" anchor="t" anchorCtr="0" compatLnSpc="1">
            <a:prstTxWarp prst="textNoShape">
              <a:avLst/>
            </a:prstTxWarp>
            <a:spAutoFit/>
          </a:bodyPr>
          <a:lstStyle/>
          <a:p>
            <a:pPr algn="l">
              <a:spcBef>
                <a:spcPct val="50000"/>
              </a:spcBef>
            </a:pPr>
            <a:r>
              <a:rPr lang="en-US" sz="5200" dirty="0">
                <a:latin typeface="Arial" charset="0"/>
                <a:ea typeface="ＭＳ Ｐゴシック" charset="0"/>
              </a:rPr>
              <a:t>4 Interpretive Principles</a:t>
            </a:r>
          </a:p>
        </p:txBody>
      </p:sp>
      <p:sp>
        <p:nvSpPr>
          <p:cNvPr id="10" name="Text Box 14"/>
          <p:cNvSpPr txBox="1">
            <a:spLocks noChangeArrowheads="1"/>
          </p:cNvSpPr>
          <p:nvPr/>
        </p:nvSpPr>
        <p:spPr bwMode="auto">
          <a:xfrm>
            <a:off x="1019897" y="5634328"/>
            <a:ext cx="4234149"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Weights (Rev. 16:21)</a:t>
            </a:r>
          </a:p>
        </p:txBody>
      </p:sp>
      <p:sp>
        <p:nvSpPr>
          <p:cNvPr id="12" name="Text Box 8"/>
          <p:cNvSpPr txBox="1">
            <a:spLocks noChangeArrowheads="1"/>
          </p:cNvSpPr>
          <p:nvPr/>
        </p:nvSpPr>
        <p:spPr bwMode="auto">
          <a:xfrm>
            <a:off x="1019897" y="2448663"/>
            <a:ext cx="635011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144,000 witnesses of Israel (7:4)</a:t>
            </a:r>
          </a:p>
        </p:txBody>
      </p:sp>
      <p:sp>
        <p:nvSpPr>
          <p:cNvPr id="13" name="Text Box 10"/>
          <p:cNvSpPr txBox="1">
            <a:spLocks noChangeArrowheads="1"/>
          </p:cNvSpPr>
          <p:nvPr/>
        </p:nvSpPr>
        <p:spPr bwMode="auto">
          <a:xfrm>
            <a:off x="1019897" y="3085796"/>
            <a:ext cx="635011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1000 years of saints</a:t>
            </a:r>
            <a:r>
              <a:rPr lang="fr-FR" altLang="ja-JP" sz="3200" dirty="0">
                <a:solidFill>
                  <a:srgbClr val="DAE9FC"/>
                </a:solidFill>
                <a:latin typeface="Arial" charset="0"/>
                <a:cs typeface="Arial" charset="0"/>
              </a:rPr>
              <a:t>'</a:t>
            </a:r>
            <a:r>
              <a:rPr lang="en-US" altLang="ja-JP" sz="3200" dirty="0">
                <a:solidFill>
                  <a:srgbClr val="DAE9FC"/>
                </a:solidFill>
                <a:latin typeface="Arial" charset="0"/>
                <a:cs typeface="Arial" charset="0"/>
              </a:rPr>
              <a:t> reign</a:t>
            </a:r>
            <a:r>
              <a:rPr lang="en-US" altLang="ja-JP" dirty="0">
                <a:solidFill>
                  <a:srgbClr val="000000"/>
                </a:solidFill>
                <a:latin typeface="Arial" charset="0"/>
                <a:cs typeface="Arial" charset="0"/>
              </a:rPr>
              <a:t> </a:t>
            </a:r>
            <a:r>
              <a:rPr lang="en-US" altLang="ja-JP" sz="3200" dirty="0">
                <a:solidFill>
                  <a:srgbClr val="DAE9FC"/>
                </a:solidFill>
                <a:latin typeface="Arial" charset="0"/>
                <a:cs typeface="Arial" charset="0"/>
              </a:rPr>
              <a:t>(20:4)</a:t>
            </a:r>
            <a:endParaRPr lang="en-US" sz="3200" dirty="0">
              <a:solidFill>
                <a:srgbClr val="DAE9FC"/>
              </a:solidFill>
              <a:latin typeface="Arial" charset="0"/>
              <a:cs typeface="Arial" charset="0"/>
            </a:endParaRPr>
          </a:p>
        </p:txBody>
      </p:sp>
      <p:sp>
        <p:nvSpPr>
          <p:cNvPr id="14" name="Text Box 11"/>
          <p:cNvSpPr txBox="1">
            <a:spLocks noChangeArrowheads="1"/>
          </p:cNvSpPr>
          <p:nvPr/>
        </p:nvSpPr>
        <p:spPr bwMode="auto">
          <a:xfrm>
            <a:off x="1019897" y="4360062"/>
            <a:ext cx="4721462"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3½ days of death (11:9)</a:t>
            </a:r>
          </a:p>
        </p:txBody>
      </p:sp>
      <p:sp>
        <p:nvSpPr>
          <p:cNvPr id="15" name="Text Box 12"/>
          <p:cNvSpPr txBox="1">
            <a:spLocks noChangeArrowheads="1"/>
          </p:cNvSpPr>
          <p:nvPr/>
        </p:nvSpPr>
        <p:spPr bwMode="auto">
          <a:xfrm>
            <a:off x="1019897" y="3722929"/>
            <a:ext cx="6273169"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1260 days of prophesying (11:3)</a:t>
            </a:r>
          </a:p>
        </p:txBody>
      </p:sp>
      <p:sp>
        <p:nvSpPr>
          <p:cNvPr id="16" name="Text Box 14"/>
          <p:cNvSpPr txBox="1">
            <a:spLocks noChangeArrowheads="1"/>
          </p:cNvSpPr>
          <p:nvPr/>
        </p:nvSpPr>
        <p:spPr bwMode="auto">
          <a:xfrm>
            <a:off x="1019897" y="4997195"/>
            <a:ext cx="5272895"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Euphrates dries up (16:12)</a:t>
            </a:r>
          </a:p>
        </p:txBody>
      </p:sp>
      <p:sp>
        <p:nvSpPr>
          <p:cNvPr id="11" name="Text Box 13"/>
          <p:cNvSpPr txBox="1">
            <a:spLocks noChangeArrowheads="1"/>
          </p:cNvSpPr>
          <p:nvPr/>
        </p:nvSpPr>
        <p:spPr bwMode="auto">
          <a:xfrm>
            <a:off x="377892" y="1169345"/>
            <a:ext cx="3671887"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3200" b="1" i="1" dirty="0">
                <a:solidFill>
                  <a:srgbClr val="FFFFFF"/>
                </a:solidFill>
                <a:effectLst>
                  <a:glow rad="292100">
                    <a:srgbClr val="000000">
                      <a:alpha val="75000"/>
                    </a:srgbClr>
                  </a:glow>
                </a:effectLst>
                <a:latin typeface="Arial" charset="0"/>
                <a:cs typeface="Arial" charset="0"/>
              </a:rPr>
              <a:t>Principle #1:</a:t>
            </a:r>
          </a:p>
        </p:txBody>
      </p:sp>
      <p:sp>
        <p:nvSpPr>
          <p:cNvPr id="17"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327</a:t>
            </a:r>
          </a:p>
        </p:txBody>
      </p:sp>
    </p:spTree>
    <p:extLst>
      <p:ext uri="{BB962C8B-B14F-4D97-AF65-F5344CB8AC3E}">
        <p14:creationId xmlns:p14="http://schemas.microsoft.com/office/powerpoint/2010/main" val="20945994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9396" name="Picture 6" descr="28_Hail_sto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1571625"/>
            <a:ext cx="3581400" cy="2390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9393" name="Rectangle 2"/>
          <p:cNvSpPr>
            <a:spLocks noGrp="1" noChangeArrowheads="1"/>
          </p:cNvSpPr>
          <p:nvPr>
            <p:ph type="ctrTitle"/>
          </p:nvPr>
        </p:nvSpPr>
        <p:spPr>
          <a:xfrm>
            <a:off x="76200" y="76200"/>
            <a:ext cx="3886200" cy="1371600"/>
          </a:xfrm>
        </p:spPr>
        <p:txBody>
          <a:bodyPr/>
          <a:lstStyle/>
          <a:p>
            <a:r>
              <a:rPr lang="en-US" b="1">
                <a:latin typeface="Arial" charset="0"/>
                <a:ea typeface="ＭＳ Ｐゴシック" charset="0"/>
              </a:rPr>
              <a:t>75-Pound Hailstones</a:t>
            </a:r>
          </a:p>
        </p:txBody>
      </p:sp>
      <p:pic>
        <p:nvPicPr>
          <p:cNvPr id="699394" name="Picture 4" descr="hailston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15000" y="4267200"/>
            <a:ext cx="3200400" cy="2319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3886200" y="0"/>
            <a:ext cx="5257800" cy="35052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20000"/>
              </a:spcBef>
              <a:spcAft>
                <a:spcPct val="0"/>
              </a:spcAft>
            </a:pPr>
            <a:r>
              <a:rPr lang="en-US" sz="2800" b="1">
                <a:solidFill>
                  <a:srgbClr val="FFFFFF"/>
                </a:solidFill>
                <a:latin typeface="Arial" charset="0"/>
                <a:ea typeface="ＭＳ Ｐゴシック" charset="0"/>
                <a:cs typeface="Arial" charset="0"/>
              </a:rPr>
              <a:t>Revelation 16:21 (Bowl #7)</a:t>
            </a:r>
          </a:p>
          <a:p>
            <a:pPr defTabSz="914400" eaLnBrk="0" fontAlgn="base" hangingPunct="0">
              <a:spcBef>
                <a:spcPct val="20000"/>
              </a:spcBef>
              <a:spcAft>
                <a:spcPct val="0"/>
              </a:spcAft>
            </a:pPr>
            <a:r>
              <a:rPr lang="en-US" sz="2800" b="1">
                <a:solidFill>
                  <a:srgbClr val="FFFFFF"/>
                </a:solidFill>
                <a:latin typeface="Arial" charset="0"/>
                <a:ea typeface="ＭＳ Ｐゴシック" charset="0"/>
                <a:cs typeface="Arial" charset="0"/>
              </a:rPr>
              <a:t>  </a:t>
            </a:r>
          </a:p>
          <a:p>
            <a:pPr defTabSz="914400" eaLnBrk="0" fontAlgn="base" hangingPunct="0">
              <a:spcBef>
                <a:spcPct val="0"/>
              </a:spcBef>
              <a:spcAft>
                <a:spcPct val="0"/>
              </a:spcAft>
            </a:pPr>
            <a:r>
              <a:rPr lang="en-US" sz="2400" b="1">
                <a:solidFill>
                  <a:srgbClr val="FFFFFF"/>
                </a:solidFill>
                <a:latin typeface="Arial" charset="0"/>
                <a:ea typeface="ＭＳ Ｐゴシック" charset="0"/>
                <a:cs typeface="Arial" charset="0"/>
              </a:rPr>
              <a:t>There was a terrible hailstorm, and </a:t>
            </a:r>
            <a:r>
              <a:rPr lang="en-US" sz="2400" b="1">
                <a:solidFill>
                  <a:srgbClr val="FFFF00"/>
                </a:solidFill>
                <a:latin typeface="Arial" charset="0"/>
                <a:ea typeface="ＭＳ Ｐゴシック" charset="0"/>
                <a:cs typeface="Arial" charset="0"/>
              </a:rPr>
              <a:t>hailstones weighing seventy-five pounds fell</a:t>
            </a:r>
            <a:r>
              <a:rPr lang="en-US" sz="2400" b="1">
                <a:solidFill>
                  <a:srgbClr val="FFFFFF"/>
                </a:solidFill>
                <a:latin typeface="Arial" charset="0"/>
                <a:ea typeface="ＭＳ Ｐゴシック" charset="0"/>
                <a:cs typeface="Arial" charset="0"/>
              </a:rPr>
              <a:t> from the sky onto the people below. They cursed God because of the terrible plague of the hailstorm.</a:t>
            </a:r>
          </a:p>
        </p:txBody>
      </p:sp>
      <p:pic>
        <p:nvPicPr>
          <p:cNvPr id="699397" name="Picture 7" descr="31_hail_stone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34200" y="2922588"/>
            <a:ext cx="2209800" cy="1497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9398" name="Rectangle 8"/>
          <p:cNvSpPr>
            <a:spLocks noChangeArrowheads="1"/>
          </p:cNvSpPr>
          <p:nvPr/>
        </p:nvSpPr>
        <p:spPr bwMode="auto">
          <a:xfrm>
            <a:off x="76200" y="3962400"/>
            <a:ext cx="57912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20000"/>
              </a:spcBef>
              <a:spcAft>
                <a:spcPct val="0"/>
              </a:spcAft>
            </a:pPr>
            <a:r>
              <a:rPr lang="en-US" sz="2000" b="1" dirty="0">
                <a:solidFill>
                  <a:srgbClr val="FFFFFF"/>
                </a:solidFill>
                <a:latin typeface="Arial" charset="0"/>
                <a:ea typeface="ＭＳ Ｐゴシック" charset="0"/>
                <a:cs typeface="Arial" charset="0"/>
              </a:rPr>
              <a:t>The largest single hailstone ever recorded in the United States was 7" in diameter, 18.75" around, and weighed in at just under 1 pound. Imagine a large cantaloupe falling from the sky at nearly 100 miles per hour! That hailstone fell during a storm in Aurora, Nebraska. The heaviest hailstone in the U.S. was 1.67 pounds and fell in Coffeyville, Kansas in 1970.</a:t>
            </a:r>
          </a:p>
        </p:txBody>
      </p:sp>
    </p:spTree>
    <p:extLst>
      <p:ext uri="{BB962C8B-B14F-4D97-AF65-F5344CB8AC3E}">
        <p14:creationId xmlns:p14="http://schemas.microsoft.com/office/powerpoint/2010/main" val="15781939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Lst>
  </p:timing>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68313" y="1713503"/>
            <a:ext cx="8634412" cy="587375"/>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FFFFFF"/>
                </a:solidFill>
                <a:latin typeface="Arial"/>
                <a:ea typeface="ＭＳ Ｐゴシック" charset="-128"/>
                <a:cs typeface="Arial"/>
              </a:rPr>
              <a:t>Follow the normal sense unless it</a:t>
            </a:r>
            <a:r>
              <a:rPr lang="fr-FR" sz="3200" dirty="0">
                <a:solidFill>
                  <a:srgbClr val="FFFFFF"/>
                </a:solidFill>
                <a:latin typeface="Arial"/>
                <a:ea typeface="ＭＳ Ｐゴシック" charset="-128"/>
                <a:cs typeface="Arial"/>
              </a:rPr>
              <a:t>'</a:t>
            </a:r>
            <a:r>
              <a:rPr lang="en-US" sz="3200" dirty="0">
                <a:solidFill>
                  <a:srgbClr val="FFFFFF"/>
                </a:solidFill>
                <a:latin typeface="Arial"/>
                <a:ea typeface="ＭＳ Ｐゴシック" charset="-128"/>
                <a:cs typeface="Arial"/>
              </a:rPr>
              <a:t>s nonsense</a:t>
            </a:r>
          </a:p>
        </p:txBody>
      </p:sp>
      <p:sp>
        <p:nvSpPr>
          <p:cNvPr id="12296" name="Text Box 8"/>
          <p:cNvSpPr txBox="1">
            <a:spLocks noChangeArrowheads="1"/>
          </p:cNvSpPr>
          <p:nvPr/>
        </p:nvSpPr>
        <p:spPr bwMode="auto">
          <a:xfrm>
            <a:off x="1019897" y="2448663"/>
            <a:ext cx="635011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144,000 witnesses of Israel (7:4)</a:t>
            </a:r>
          </a:p>
        </p:txBody>
      </p:sp>
      <p:sp>
        <p:nvSpPr>
          <p:cNvPr id="12298" name="Text Box 10"/>
          <p:cNvSpPr txBox="1">
            <a:spLocks noChangeArrowheads="1"/>
          </p:cNvSpPr>
          <p:nvPr/>
        </p:nvSpPr>
        <p:spPr bwMode="auto">
          <a:xfrm>
            <a:off x="1019897" y="3085796"/>
            <a:ext cx="635011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1000 years of saints</a:t>
            </a:r>
            <a:r>
              <a:rPr lang="fr-FR" altLang="ja-JP" sz="3200" dirty="0">
                <a:solidFill>
                  <a:srgbClr val="FFFFFF"/>
                </a:solidFill>
                <a:latin typeface="Arial" charset="0"/>
                <a:cs typeface="Arial" charset="0"/>
              </a:rPr>
              <a:t>'</a:t>
            </a:r>
            <a:r>
              <a:rPr lang="en-US" altLang="ja-JP" sz="3200" dirty="0">
                <a:solidFill>
                  <a:srgbClr val="FFFFFF"/>
                </a:solidFill>
                <a:latin typeface="Arial" charset="0"/>
                <a:cs typeface="Arial" charset="0"/>
              </a:rPr>
              <a:t> reign</a:t>
            </a:r>
            <a:r>
              <a:rPr lang="en-US" altLang="ja-JP" dirty="0">
                <a:solidFill>
                  <a:srgbClr val="FFFFFF"/>
                </a:solidFill>
                <a:latin typeface="Arial" charset="0"/>
                <a:cs typeface="Arial" charset="0"/>
              </a:rPr>
              <a:t> </a:t>
            </a:r>
            <a:r>
              <a:rPr lang="en-US" altLang="ja-JP" sz="3200" dirty="0">
                <a:solidFill>
                  <a:srgbClr val="FFFFFF"/>
                </a:solidFill>
                <a:latin typeface="Arial" charset="0"/>
                <a:cs typeface="Arial" charset="0"/>
              </a:rPr>
              <a:t>(20:4)</a:t>
            </a:r>
            <a:endParaRPr lang="en-US" sz="3200" dirty="0">
              <a:solidFill>
                <a:srgbClr val="FFFFFF"/>
              </a:solidFill>
              <a:latin typeface="Arial" charset="0"/>
              <a:cs typeface="Arial" charset="0"/>
            </a:endParaRPr>
          </a:p>
        </p:txBody>
      </p:sp>
      <p:sp>
        <p:nvSpPr>
          <p:cNvPr id="12299" name="Text Box 11"/>
          <p:cNvSpPr txBox="1">
            <a:spLocks noChangeArrowheads="1"/>
          </p:cNvSpPr>
          <p:nvPr/>
        </p:nvSpPr>
        <p:spPr bwMode="auto">
          <a:xfrm>
            <a:off x="1019897" y="4360062"/>
            <a:ext cx="4721462"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3½ days of death (11:9)</a:t>
            </a:r>
          </a:p>
        </p:txBody>
      </p:sp>
      <p:sp>
        <p:nvSpPr>
          <p:cNvPr id="12300" name="Text Box 12"/>
          <p:cNvSpPr txBox="1">
            <a:spLocks noChangeArrowheads="1"/>
          </p:cNvSpPr>
          <p:nvPr/>
        </p:nvSpPr>
        <p:spPr bwMode="auto">
          <a:xfrm>
            <a:off x="1019897" y="3722929"/>
            <a:ext cx="6273169"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1260 days of prophesying (11:3)</a:t>
            </a:r>
          </a:p>
        </p:txBody>
      </p:sp>
      <p:sp>
        <p:nvSpPr>
          <p:cNvPr id="12302" name="Text Box 14"/>
          <p:cNvSpPr txBox="1">
            <a:spLocks noChangeArrowheads="1"/>
          </p:cNvSpPr>
          <p:nvPr/>
        </p:nvSpPr>
        <p:spPr bwMode="auto">
          <a:xfrm>
            <a:off x="1019897" y="4997195"/>
            <a:ext cx="5272895"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Euphrates dries up (16:12)</a:t>
            </a:r>
          </a:p>
        </p:txBody>
      </p:sp>
      <p:sp>
        <p:nvSpPr>
          <p:cNvPr id="693257" name="Rectangle 15"/>
          <p:cNvSpPr>
            <a:spLocks noGrp="1" noChangeArrowheads="1"/>
          </p:cNvSpPr>
          <p:nvPr>
            <p:ph type="title" idx="4294967295"/>
          </p:nvPr>
        </p:nvSpPr>
        <p:spPr>
          <a:xfrm>
            <a:off x="0" y="57150"/>
            <a:ext cx="7359650" cy="906463"/>
          </a:xfrm>
          <a:solidFill>
            <a:srgbClr val="660066"/>
          </a:solidFill>
          <a:ln w="22225" cap="flat">
            <a:solidFill>
              <a:srgbClr val="FF0000"/>
            </a:solidFill>
            <a:miter lim="800000"/>
            <a:headEnd/>
            <a:tailEnd/>
          </a:ln>
        </p:spPr>
        <p:txBody>
          <a:bodyPr wrap="square" anchor="t">
            <a:spAutoFit/>
          </a:bodyPr>
          <a:lstStyle/>
          <a:p>
            <a:pPr algn="l">
              <a:spcBef>
                <a:spcPct val="50000"/>
              </a:spcBef>
            </a:pPr>
            <a:r>
              <a:rPr lang="en-US" sz="5200" dirty="0">
                <a:solidFill>
                  <a:srgbClr val="FFFFFF"/>
                </a:solidFill>
                <a:latin typeface="Arial" charset="0"/>
                <a:ea typeface="ＭＳ Ｐゴシック" charset="0"/>
              </a:rPr>
              <a:t>4 Interpretive Principles</a:t>
            </a:r>
          </a:p>
        </p:txBody>
      </p:sp>
      <p:sp>
        <p:nvSpPr>
          <p:cNvPr id="10" name="Text Box 14"/>
          <p:cNvSpPr txBox="1">
            <a:spLocks noChangeArrowheads="1"/>
          </p:cNvSpPr>
          <p:nvPr/>
        </p:nvSpPr>
        <p:spPr bwMode="auto">
          <a:xfrm>
            <a:off x="1019897" y="5634328"/>
            <a:ext cx="6952842"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Weights (16:21) and lengths (21:16)</a:t>
            </a:r>
          </a:p>
        </p:txBody>
      </p:sp>
      <p:sp>
        <p:nvSpPr>
          <p:cNvPr id="11" name="Text Box 14"/>
          <p:cNvSpPr txBox="1">
            <a:spLocks noChangeArrowheads="1"/>
          </p:cNvSpPr>
          <p:nvPr/>
        </p:nvSpPr>
        <p:spPr bwMode="auto">
          <a:xfrm>
            <a:off x="996806" y="6271043"/>
            <a:ext cx="6247521"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The Number 7 (1:4, 12, 16, etc.) </a:t>
            </a:r>
          </a:p>
        </p:txBody>
      </p:sp>
      <p:sp>
        <p:nvSpPr>
          <p:cNvPr id="12" name="Text Box 13"/>
          <p:cNvSpPr txBox="1">
            <a:spLocks noChangeArrowheads="1"/>
          </p:cNvSpPr>
          <p:nvPr/>
        </p:nvSpPr>
        <p:spPr bwMode="auto">
          <a:xfrm>
            <a:off x="377892" y="1169345"/>
            <a:ext cx="3671887"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3200" b="1" i="1" dirty="0">
                <a:solidFill>
                  <a:srgbClr val="FFFFFF"/>
                </a:solidFill>
                <a:effectLst>
                  <a:glow rad="292100">
                    <a:srgbClr val="000000">
                      <a:alpha val="75000"/>
                    </a:srgbClr>
                  </a:glow>
                </a:effectLst>
                <a:latin typeface="Arial" charset="0"/>
                <a:cs typeface="Arial" charset="0"/>
              </a:rPr>
              <a:t>Principle #1:</a:t>
            </a:r>
          </a:p>
        </p:txBody>
      </p:sp>
      <p:sp>
        <p:nvSpPr>
          <p:cNvPr id="13"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327</a:t>
            </a:r>
          </a:p>
        </p:txBody>
      </p:sp>
    </p:spTree>
    <p:extLst>
      <p:ext uri="{BB962C8B-B14F-4D97-AF65-F5344CB8AC3E}">
        <p14:creationId xmlns:p14="http://schemas.microsoft.com/office/powerpoint/2010/main" val="1327968557"/>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endParaRPr lang="en-US" dirty="0">
              <a:solidFill>
                <a:srgbClr val="FFFFFF">
                  <a:lumMod val="95000"/>
                </a:srgbClr>
              </a:solidFill>
            </a:endParaRPr>
          </a:p>
        </p:txBody>
      </p:sp>
      <p:sp>
        <p:nvSpPr>
          <p:cNvPr id="2" name="Title 1"/>
          <p:cNvSpPr>
            <a:spLocks noGrp="1"/>
          </p:cNvSpPr>
          <p:nvPr>
            <p:ph type="title"/>
          </p:nvPr>
        </p:nvSpPr>
        <p:spPr>
          <a:xfrm>
            <a:off x="179388" y="333375"/>
            <a:ext cx="4392612" cy="792163"/>
          </a:xfrm>
        </p:spPr>
        <p:txBody>
          <a:bodyPr anchor="t"/>
          <a:lstStyle/>
          <a:p>
            <a:pPr>
              <a:defRPr/>
            </a:pPr>
            <a:r>
              <a:rPr lang="en-US" b="1" dirty="0">
                <a:solidFill>
                  <a:schemeClr val="bg1">
                    <a:lumMod val="95000"/>
                  </a:schemeClr>
                </a:solidFill>
              </a:rPr>
              <a:t>The Number of</a:t>
            </a:r>
          </a:p>
        </p:txBody>
      </p:sp>
      <p:pic>
        <p:nvPicPr>
          <p:cNvPr id="769028" name="Picture 6" descr="Meet-Me-On-Monday-lucky-number-7.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Creation</a:t>
            </a:r>
            <a:r>
              <a:rPr lang="en-US" dirty="0">
                <a:solidFill>
                  <a:srgbClr val="F2F2F2"/>
                </a:solidFill>
                <a:latin typeface="Arial" charset="0"/>
                <a:cs typeface="Arial" charset="0"/>
              </a:rPr>
              <a:t> Gen. 2:2</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Rain</a:t>
            </a:r>
            <a:r>
              <a:rPr lang="en-US" dirty="0">
                <a:solidFill>
                  <a:srgbClr val="F2F2F2"/>
                </a:solidFill>
                <a:latin typeface="Arial" charset="0"/>
                <a:cs typeface="Arial" charset="0"/>
              </a:rPr>
              <a:t> Gen. 7:4</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Sabbath</a:t>
            </a:r>
            <a:r>
              <a:rPr lang="en-US" dirty="0">
                <a:solidFill>
                  <a:srgbClr val="F2F2F2"/>
                </a:solidFill>
                <a:latin typeface="Arial" charset="0"/>
                <a:cs typeface="Arial" charset="0"/>
              </a:rPr>
              <a:t> Ex. 20:10</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Jericho</a:t>
            </a:r>
            <a:r>
              <a:rPr lang="en-US" dirty="0">
                <a:solidFill>
                  <a:srgbClr val="F2F2F2"/>
                </a:solidFill>
                <a:latin typeface="Arial" charset="0"/>
                <a:cs typeface="Arial" charset="0"/>
              </a:rPr>
              <a:t> Josh. 6:4</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Sons</a:t>
            </a:r>
            <a:r>
              <a:rPr lang="en-US" dirty="0">
                <a:solidFill>
                  <a:srgbClr val="F2F2F2"/>
                </a:solidFill>
                <a:latin typeface="Arial" charset="0"/>
                <a:cs typeface="Arial" charset="0"/>
              </a:rPr>
              <a:t> Job 1:2; Ruth 4:15 </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Prophecy</a:t>
            </a:r>
            <a:r>
              <a:rPr lang="en-US" dirty="0">
                <a:solidFill>
                  <a:srgbClr val="F2F2F2"/>
                </a:solidFill>
                <a:latin typeface="Arial" charset="0"/>
                <a:cs typeface="Arial" charset="0"/>
              </a:rPr>
              <a:t> Dan. 9:24</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Forgive</a:t>
            </a:r>
            <a:r>
              <a:rPr lang="en-US" dirty="0">
                <a:solidFill>
                  <a:srgbClr val="F2F2F2"/>
                </a:solidFill>
                <a:latin typeface="Arial" charset="0"/>
                <a:cs typeface="Arial" charset="0"/>
              </a:rPr>
              <a:t> Matt. 18:21</a:t>
            </a:r>
            <a:endParaRPr lang="en-US" sz="4000" dirty="0">
              <a:solidFill>
                <a:srgbClr val="F2F2F2"/>
              </a:solidFill>
              <a:latin typeface="Arial" charset="0"/>
              <a:cs typeface="Arial" charset="0"/>
            </a:endParaRPr>
          </a:p>
        </p:txBody>
      </p:sp>
      <p:sp>
        <p:nvSpPr>
          <p:cNvPr id="10" name="Title 1"/>
          <p:cNvSpPr txBox="1">
            <a:spLocks/>
          </p:cNvSpPr>
          <p:nvPr/>
        </p:nvSpPr>
        <p:spPr bwMode="auto">
          <a:xfrm>
            <a:off x="179388" y="981075"/>
            <a:ext cx="4392612" cy="79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b="1" dirty="0">
                <a:solidFill>
                  <a:srgbClr val="FFFFFF">
                    <a:lumMod val="95000"/>
                  </a:srgbClr>
                </a:solidFill>
              </a:rPr>
              <a:t>Completion</a:t>
            </a:r>
          </a:p>
        </p:txBody>
      </p:sp>
      <p:sp>
        <p:nvSpPr>
          <p:cNvPr id="7"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327</a:t>
            </a:r>
          </a:p>
        </p:txBody>
      </p:sp>
    </p:spTree>
    <p:extLst>
      <p:ext uri="{BB962C8B-B14F-4D97-AF65-F5344CB8AC3E}">
        <p14:creationId xmlns:p14="http://schemas.microsoft.com/office/powerpoint/2010/main" val="24789492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13" dur="500"/>
                                        <p:tgtEl>
                                          <p:spTgt spid="3">
                                            <p:txEl>
                                              <p:pRg st="0" end="0"/>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2" presetClass="entr" presetSubtype="4" fill="hold" nodeType="click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 calcmode="lin" valueType="num">
                                      <p:cBhvr additive="base">
                                        <p:cTn id="18"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9" dur="500"/>
                                        <p:tgtEl>
                                          <p:spTgt spid="3">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2" presetClass="entr" presetSubtype="4" fill="hold"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 calcmode="lin" valueType="num">
                                      <p:cBhvr additive="base">
                                        <p:cTn id="24"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5" dur="500"/>
                                        <p:tgtEl>
                                          <p:spTgt spid="3">
                                            <p:txEl>
                                              <p:pRg st="2" end="2"/>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2" presetClass="entr" presetSubtype="4" fill="hold" nodeType="clickEffect">
                                  <p:stCondLst>
                                    <p:cond delay="0"/>
                                  </p:stCondLst>
                                  <p:childTnLst>
                                    <p:set>
                                      <p:cBhvr>
                                        <p:cTn id="29" dur="1" fill="hold">
                                          <p:stCondLst>
                                            <p:cond delay="0"/>
                                          </p:stCondLst>
                                        </p:cTn>
                                        <p:tgtEl>
                                          <p:spTgt spid="3">
                                            <p:txEl>
                                              <p:pRg st="3" end="3"/>
                                            </p:txEl>
                                          </p:spTgt>
                                        </p:tgtEl>
                                        <p:attrNameLst>
                                          <p:attrName>style.visibility</p:attrName>
                                        </p:attrNameLst>
                                      </p:cBhvr>
                                      <p:to>
                                        <p:strVal val="visible"/>
                                      </p:to>
                                    </p:set>
                                    <p:anim calcmode="lin" valueType="num">
                                      <p:cBhvr additive="base">
                                        <p:cTn id="30"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31" dur="500"/>
                                        <p:tgtEl>
                                          <p:spTgt spid="3">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2" presetClass="entr" presetSubtype="4" fill="hold" nodeType="clickEffect">
                                  <p:stCondLst>
                                    <p:cond delay="0"/>
                                  </p:stCondLst>
                                  <p:childTnLst>
                                    <p:set>
                                      <p:cBhvr>
                                        <p:cTn id="35" dur="1" fill="hold">
                                          <p:stCondLst>
                                            <p:cond delay="0"/>
                                          </p:stCondLst>
                                        </p:cTn>
                                        <p:tgtEl>
                                          <p:spTgt spid="3">
                                            <p:txEl>
                                              <p:pRg st="4" end="4"/>
                                            </p:txEl>
                                          </p:spTgt>
                                        </p:tgtEl>
                                        <p:attrNameLst>
                                          <p:attrName>style.visibility</p:attrName>
                                        </p:attrNameLst>
                                      </p:cBhvr>
                                      <p:to>
                                        <p:strVal val="visible"/>
                                      </p:to>
                                    </p:set>
                                    <p:anim calcmode="lin" valueType="num">
                                      <p:cBhvr additive="base">
                                        <p:cTn id="36"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7" dur="500"/>
                                        <p:tgtEl>
                                          <p:spTgt spid="3">
                                            <p:txEl>
                                              <p:pRg st="4" end="4"/>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2" presetClass="entr" presetSubtype="4"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additive="base">
                                        <p:cTn id="4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43" dur="500"/>
                                        <p:tgtEl>
                                          <p:spTgt spid="3">
                                            <p:txEl>
                                              <p:pRg st="5" end="5"/>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4" fill="hold" nodeType="clickEffect">
                                  <p:stCondLst>
                                    <p:cond delay="0"/>
                                  </p:stCondLst>
                                  <p:childTnLst>
                                    <p:set>
                                      <p:cBhvr>
                                        <p:cTn id="47" dur="1" fill="hold">
                                          <p:stCondLst>
                                            <p:cond delay="0"/>
                                          </p:stCondLst>
                                        </p:cTn>
                                        <p:tgtEl>
                                          <p:spTgt spid="3">
                                            <p:txEl>
                                              <p:pRg st="6" end="6"/>
                                            </p:txEl>
                                          </p:spTgt>
                                        </p:tgtEl>
                                        <p:attrNameLst>
                                          <p:attrName>style.visibility</p:attrName>
                                        </p:attrNameLst>
                                      </p:cBhvr>
                                      <p:to>
                                        <p:strVal val="visible"/>
                                      </p:to>
                                    </p:set>
                                    <p:anim calcmode="lin" valueType="num">
                                      <p:cBhvr additive="base">
                                        <p:cTn id="48"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9" dur="500"/>
                                        <p:tgtEl>
                                          <p:spTgt spid="3">
                                            <p:txEl>
                                              <p:pRg st="6" end="6"/>
                                            </p:txEl>
                                          </p:spTgt>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2" presetClass="entr" presetSubtype="4" fill="hold" grpId="0" nodeType="clickEffect">
                                  <p:stCondLst>
                                    <p:cond delay="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500"/>
                                        <p:tgtEl>
                                          <p:spTgt spid="2"/>
                                        </p:tgtEl>
                                        <p:attrNameLst>
                                          <p:attrName>ppt_y</p:attrName>
                                        </p:attrNameLst>
                                      </p:cBhvr>
                                      <p:tavLst>
                                        <p:tav tm="0">
                                          <p:val>
                                            <p:strVal val="#ppt_y+#ppt_h*1.125000"/>
                                          </p:val>
                                        </p:tav>
                                        <p:tav tm="100000">
                                          <p:val>
                                            <p:strVal val="#ppt_y"/>
                                          </p:val>
                                        </p:tav>
                                      </p:tavLst>
                                    </p:anim>
                                    <p:animEffect transition="in" filter="wipe(up)">
                                      <p:cBhvr>
                                        <p:cTn id="55" dur="500"/>
                                        <p:tgtEl>
                                          <p:spTgt spid="2"/>
                                        </p:tgtEl>
                                      </p:cBhvr>
                                    </p:animEffect>
                                  </p:childTnLst>
                                </p:cTn>
                              </p:par>
                            </p:childTnLst>
                          </p:cTn>
                        </p:par>
                        <p:par>
                          <p:cTn id="56" fill="hold" nodeType="afterGroup">
                            <p:stCondLst>
                              <p:cond delay="500"/>
                            </p:stCondLst>
                            <p:childTnLst>
                              <p:par>
                                <p:cTn id="57" presetID="12" presetClass="entr" presetSubtype="4" fill="hold" grpId="0" nodeType="afterEffect">
                                  <p:stCondLst>
                                    <p:cond delay="0"/>
                                  </p:stCondLst>
                                  <p:iterate type="lt">
                                    <p:tmPct val="0"/>
                                  </p:iterate>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p:tgtEl>
                                          <p:spTgt spid="10"/>
                                        </p:tgtEl>
                                        <p:attrNameLst>
                                          <p:attrName>ppt_y</p:attrName>
                                        </p:attrNameLst>
                                      </p:cBhvr>
                                      <p:tavLst>
                                        <p:tav tm="0">
                                          <p:val>
                                            <p:strVal val="#ppt_y+#ppt_h*1.125000"/>
                                          </p:val>
                                        </p:tav>
                                        <p:tav tm="100000">
                                          <p:val>
                                            <p:strVal val="#ppt_y"/>
                                          </p:val>
                                        </p:tav>
                                      </p:tavLst>
                                    </p:anim>
                                    <p:animEffect transition="in" filter="wipe(up)">
                                      <p:cBhvr>
                                        <p:cTn id="60" dur="500"/>
                                        <p:tgtEl>
                                          <p:spTgt spid="10"/>
                                        </p:tgtEl>
                                      </p:cBhvr>
                                    </p:animEffect>
                                  </p:childTnLst>
                                </p:cTn>
                              </p:par>
                            </p:childTnLst>
                          </p:cTn>
                        </p:par>
                        <p:par>
                          <p:cTn id="61" fill="hold" nodeType="afterGroup">
                            <p:stCondLst>
                              <p:cond delay="1000"/>
                            </p:stCondLst>
                            <p:childTnLst>
                              <p:par>
                                <p:cTn id="62" presetID="3" presetClass="emph" presetSubtype="2" fill="hold" grpId="1" nodeType="afterEffect">
                                  <p:stCondLst>
                                    <p:cond delay="0"/>
                                  </p:stCondLst>
                                  <p:iterate type="lt">
                                    <p:tmPct val="0"/>
                                  </p:iterate>
                                  <p:childTnLst>
                                    <p:animClr clrSpc="rgb" dir="cw">
                                      <p:cBhvr override="childStyle">
                                        <p:cTn id="63" dur="2000" fill="hold"/>
                                        <p:tgtEl>
                                          <p:spTgt spid="10"/>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10" grpId="0"/>
      <p:bldP spid="10" grpId="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endParaRPr lang="en-US" dirty="0">
              <a:solidFill>
                <a:srgbClr val="FFFFFF">
                  <a:lumMod val="95000"/>
                </a:srgbClr>
              </a:solidFill>
            </a:endParaRPr>
          </a:p>
        </p:txBody>
      </p:sp>
      <p:sp>
        <p:nvSpPr>
          <p:cNvPr id="2" name="Title 1"/>
          <p:cNvSpPr>
            <a:spLocks noGrp="1"/>
          </p:cNvSpPr>
          <p:nvPr>
            <p:ph type="title"/>
          </p:nvPr>
        </p:nvSpPr>
        <p:spPr>
          <a:xfrm>
            <a:off x="179388" y="333375"/>
            <a:ext cx="4392612" cy="1582738"/>
          </a:xfrm>
        </p:spPr>
        <p:txBody>
          <a:bodyPr anchor="t"/>
          <a:lstStyle/>
          <a:p>
            <a:pPr>
              <a:defRPr/>
            </a:pPr>
            <a:r>
              <a:rPr lang="en-US" b="1" dirty="0">
                <a:solidFill>
                  <a:schemeClr val="bg1">
                    <a:lumMod val="95000"/>
                  </a:schemeClr>
                </a:solidFill>
              </a:rPr>
              <a:t>Revelation </a:t>
            </a:r>
            <a:r>
              <a:rPr lang="en-US" b="1" dirty="0">
                <a:solidFill>
                  <a:srgbClr val="FFFF00"/>
                </a:solidFill>
              </a:rPr>
              <a:t>Completion</a:t>
            </a:r>
          </a:p>
        </p:txBody>
      </p:sp>
      <p:pic>
        <p:nvPicPr>
          <p:cNvPr id="770052"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Churches</a:t>
            </a:r>
            <a:r>
              <a:rPr lang="en-US" dirty="0">
                <a:solidFill>
                  <a:srgbClr val="F2F2F2"/>
                </a:solidFill>
                <a:latin typeface="Arial" charset="0"/>
                <a:cs typeface="Arial" charset="0"/>
              </a:rPr>
              <a:t> 1:4a</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Spirits</a:t>
            </a:r>
            <a:r>
              <a:rPr lang="en-US" dirty="0">
                <a:solidFill>
                  <a:srgbClr val="F2F2F2"/>
                </a:solidFill>
                <a:latin typeface="Arial" charset="0"/>
                <a:cs typeface="Arial" charset="0"/>
              </a:rPr>
              <a:t> 1:4b</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Lampstands</a:t>
            </a:r>
            <a:r>
              <a:rPr lang="en-US" dirty="0">
                <a:solidFill>
                  <a:srgbClr val="F2F2F2"/>
                </a:solidFill>
                <a:latin typeface="Arial" charset="0"/>
                <a:cs typeface="Arial" charset="0"/>
              </a:rPr>
              <a:t> 1:12</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Stars</a:t>
            </a:r>
            <a:r>
              <a:rPr lang="en-US" dirty="0">
                <a:solidFill>
                  <a:srgbClr val="F2F2F2"/>
                </a:solidFill>
                <a:latin typeface="Arial" charset="0"/>
                <a:cs typeface="Arial" charset="0"/>
              </a:rPr>
              <a:t> 1:16</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Seals</a:t>
            </a:r>
            <a:r>
              <a:rPr lang="en-US" dirty="0">
                <a:solidFill>
                  <a:srgbClr val="F2F2F2"/>
                </a:solidFill>
                <a:latin typeface="Arial" charset="0"/>
                <a:cs typeface="Arial" charset="0"/>
              </a:rPr>
              <a:t> 5:1 </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Eyes</a:t>
            </a:r>
            <a:r>
              <a:rPr lang="en-US" dirty="0">
                <a:solidFill>
                  <a:srgbClr val="F2F2F2"/>
                </a:solidFill>
                <a:latin typeface="Arial" charset="0"/>
                <a:cs typeface="Arial" charset="0"/>
              </a:rPr>
              <a:t> 5:6</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Angels</a:t>
            </a:r>
            <a:r>
              <a:rPr lang="en-US" dirty="0">
                <a:solidFill>
                  <a:srgbClr val="F2F2F2"/>
                </a:solidFill>
                <a:latin typeface="Arial" charset="0"/>
                <a:cs typeface="Arial" charset="0"/>
              </a:rPr>
              <a:t> 8:2</a:t>
            </a:r>
            <a:endParaRPr lang="en-US" sz="4000" dirty="0">
              <a:solidFill>
                <a:srgbClr val="F2F2F2"/>
              </a:solidFill>
              <a:latin typeface="Arial" charset="0"/>
              <a:cs typeface="Arial" charset="0"/>
            </a:endParaRPr>
          </a:p>
        </p:txBody>
      </p:sp>
      <p:sp>
        <p:nvSpPr>
          <p:cNvPr id="6"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328</a:t>
            </a:r>
          </a:p>
        </p:txBody>
      </p:sp>
    </p:spTree>
    <p:extLst>
      <p:ext uri="{BB962C8B-B14F-4D97-AF65-F5344CB8AC3E}">
        <p14:creationId xmlns:p14="http://schemas.microsoft.com/office/powerpoint/2010/main" val="24169008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endParaRPr lang="en-US" dirty="0">
              <a:solidFill>
                <a:srgbClr val="FFFFFF">
                  <a:lumMod val="95000"/>
                </a:srgbClr>
              </a:solidFill>
            </a:endParaRPr>
          </a:p>
        </p:txBody>
      </p:sp>
      <p:sp>
        <p:nvSpPr>
          <p:cNvPr id="2" name="Title 1"/>
          <p:cNvSpPr>
            <a:spLocks noGrp="1"/>
          </p:cNvSpPr>
          <p:nvPr>
            <p:ph type="title"/>
          </p:nvPr>
        </p:nvSpPr>
        <p:spPr>
          <a:xfrm>
            <a:off x="179388" y="333375"/>
            <a:ext cx="4392612" cy="1582738"/>
          </a:xfrm>
        </p:spPr>
        <p:txBody>
          <a:bodyPr anchor="t"/>
          <a:lstStyle/>
          <a:p>
            <a:pPr>
              <a:defRPr/>
            </a:pPr>
            <a:r>
              <a:rPr lang="en-US" b="1" dirty="0">
                <a:solidFill>
                  <a:schemeClr val="bg1">
                    <a:lumMod val="95000"/>
                  </a:schemeClr>
                </a:solidFill>
              </a:rPr>
              <a:t>Revelation </a:t>
            </a:r>
            <a:r>
              <a:rPr lang="en-US" b="1" dirty="0">
                <a:solidFill>
                  <a:srgbClr val="FFFF00"/>
                </a:solidFill>
              </a:rPr>
              <a:t>Completion</a:t>
            </a:r>
          </a:p>
        </p:txBody>
      </p:sp>
      <p:pic>
        <p:nvPicPr>
          <p:cNvPr id="772100"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Trumpets</a:t>
            </a:r>
            <a:r>
              <a:rPr lang="en-US" dirty="0">
                <a:solidFill>
                  <a:srgbClr val="F2F2F2"/>
                </a:solidFill>
                <a:latin typeface="Arial" charset="0"/>
                <a:cs typeface="Arial" charset="0"/>
              </a:rPr>
              <a:t> 8:2</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Peals</a:t>
            </a:r>
            <a:r>
              <a:rPr lang="en-US" dirty="0">
                <a:solidFill>
                  <a:srgbClr val="F2F2F2"/>
                </a:solidFill>
                <a:latin typeface="Arial" charset="0"/>
                <a:cs typeface="Arial" charset="0"/>
              </a:rPr>
              <a:t> 10:3</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7000 killed</a:t>
            </a:r>
            <a:r>
              <a:rPr lang="en-US" dirty="0">
                <a:solidFill>
                  <a:srgbClr val="F2F2F2"/>
                </a:solidFill>
                <a:latin typeface="Arial" charset="0"/>
                <a:cs typeface="Arial" charset="0"/>
              </a:rPr>
              <a:t> 11:13</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Heads</a:t>
            </a:r>
            <a:r>
              <a:rPr lang="en-US" dirty="0">
                <a:solidFill>
                  <a:srgbClr val="F2F2F2"/>
                </a:solidFill>
                <a:latin typeface="Arial" charset="0"/>
                <a:cs typeface="Arial" charset="0"/>
              </a:rPr>
              <a:t> 12:3a</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Diadems</a:t>
            </a:r>
            <a:r>
              <a:rPr lang="en-US" dirty="0">
                <a:solidFill>
                  <a:srgbClr val="F2F2F2"/>
                </a:solidFill>
                <a:latin typeface="Arial" charset="0"/>
                <a:cs typeface="Arial" charset="0"/>
              </a:rPr>
              <a:t> 12:3b</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Plagues</a:t>
            </a:r>
            <a:r>
              <a:rPr lang="en-US" dirty="0">
                <a:solidFill>
                  <a:srgbClr val="F2F2F2"/>
                </a:solidFill>
                <a:latin typeface="Arial" charset="0"/>
                <a:cs typeface="Arial" charset="0"/>
              </a:rPr>
              <a:t> 15:1</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Bowls</a:t>
            </a:r>
            <a:r>
              <a:rPr lang="en-US" dirty="0">
                <a:solidFill>
                  <a:srgbClr val="F2F2F2"/>
                </a:solidFill>
                <a:latin typeface="Arial" charset="0"/>
                <a:cs typeface="Arial" charset="0"/>
              </a:rPr>
              <a:t> 15:7</a:t>
            </a:r>
            <a:endParaRPr lang="en-US" sz="4000" dirty="0">
              <a:solidFill>
                <a:srgbClr val="F2F2F2"/>
              </a:solidFill>
              <a:latin typeface="Arial" charset="0"/>
              <a:cs typeface="Arial" charset="0"/>
            </a:endParaRPr>
          </a:p>
        </p:txBody>
      </p:sp>
      <p:sp>
        <p:nvSpPr>
          <p:cNvPr id="6"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328</a:t>
            </a:r>
          </a:p>
        </p:txBody>
      </p:sp>
    </p:spTree>
    <p:extLst>
      <p:ext uri="{BB962C8B-B14F-4D97-AF65-F5344CB8AC3E}">
        <p14:creationId xmlns:p14="http://schemas.microsoft.com/office/powerpoint/2010/main" val="22241640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endParaRPr lang="en-US" dirty="0">
              <a:solidFill>
                <a:srgbClr val="FFFFFF">
                  <a:lumMod val="95000"/>
                </a:srgbClr>
              </a:solidFill>
            </a:endParaRPr>
          </a:p>
        </p:txBody>
      </p:sp>
      <p:sp>
        <p:nvSpPr>
          <p:cNvPr id="2" name="Title 1"/>
          <p:cNvSpPr>
            <a:spLocks noGrp="1"/>
          </p:cNvSpPr>
          <p:nvPr>
            <p:ph type="title"/>
          </p:nvPr>
        </p:nvSpPr>
        <p:spPr>
          <a:xfrm>
            <a:off x="179388" y="333375"/>
            <a:ext cx="4392612" cy="1582738"/>
          </a:xfrm>
        </p:spPr>
        <p:txBody>
          <a:bodyPr anchor="t"/>
          <a:lstStyle/>
          <a:p>
            <a:pPr>
              <a:defRPr/>
            </a:pPr>
            <a:r>
              <a:rPr lang="en-US" b="1" dirty="0">
                <a:solidFill>
                  <a:schemeClr val="bg1">
                    <a:lumMod val="95000"/>
                  </a:schemeClr>
                </a:solidFill>
              </a:rPr>
              <a:t>Revelation </a:t>
            </a:r>
            <a:r>
              <a:rPr lang="en-US" b="1" dirty="0">
                <a:solidFill>
                  <a:srgbClr val="FFFF00"/>
                </a:solidFill>
              </a:rPr>
              <a:t>Completion</a:t>
            </a:r>
          </a:p>
        </p:txBody>
      </p:sp>
      <p:pic>
        <p:nvPicPr>
          <p:cNvPr id="774148"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55600" indent="-355600"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Mountains</a:t>
            </a:r>
            <a:r>
              <a:rPr lang="en-US" dirty="0">
                <a:solidFill>
                  <a:srgbClr val="F2F2F2"/>
                </a:solidFill>
                <a:latin typeface="Arial" charset="0"/>
                <a:cs typeface="Arial" charset="0"/>
              </a:rPr>
              <a:t> 17:9</a:t>
            </a:r>
            <a:endParaRPr lang="en-US" sz="4000" dirty="0">
              <a:solidFill>
                <a:srgbClr val="F2F2F2"/>
              </a:solidFill>
              <a:latin typeface="Arial" charset="0"/>
              <a:cs typeface="Arial" charset="0"/>
            </a:endParaRPr>
          </a:p>
          <a:p>
            <a:pPr marL="355600" indent="-355600"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Kings</a:t>
            </a:r>
            <a:r>
              <a:rPr lang="en-US" dirty="0">
                <a:solidFill>
                  <a:srgbClr val="F2F2F2"/>
                </a:solidFill>
                <a:latin typeface="Arial" charset="0"/>
                <a:cs typeface="Arial" charset="0"/>
              </a:rPr>
              <a:t> 17:10</a:t>
            </a:r>
            <a:endParaRPr lang="en-US" sz="4000" dirty="0">
              <a:solidFill>
                <a:srgbClr val="F2F2F2"/>
              </a:solidFill>
              <a:latin typeface="Arial" charset="0"/>
              <a:cs typeface="Arial" charset="0"/>
            </a:endParaRPr>
          </a:p>
          <a:p>
            <a:pPr marL="355600" indent="-355600"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Beatitudes </a:t>
            </a:r>
            <a:r>
              <a:rPr lang="en-US" dirty="0">
                <a:solidFill>
                  <a:srgbClr val="F2F2F2"/>
                </a:solidFill>
                <a:latin typeface="Arial" charset="0"/>
                <a:cs typeface="Arial" charset="0"/>
              </a:rPr>
              <a:t>1:3; 14:13; 16:15; 19:9; 20:6; 22:7, 14</a:t>
            </a:r>
            <a:endParaRPr lang="en-US" sz="4000" dirty="0">
              <a:solidFill>
                <a:srgbClr val="F2F2F2"/>
              </a:solidFill>
              <a:latin typeface="Arial" charset="0"/>
              <a:cs typeface="Arial" charset="0"/>
            </a:endParaRPr>
          </a:p>
        </p:txBody>
      </p:sp>
      <p:sp>
        <p:nvSpPr>
          <p:cNvPr id="6"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328</a:t>
            </a:r>
          </a:p>
        </p:txBody>
      </p:sp>
    </p:spTree>
    <p:extLst>
      <p:ext uri="{BB962C8B-B14F-4D97-AF65-F5344CB8AC3E}">
        <p14:creationId xmlns:p14="http://schemas.microsoft.com/office/powerpoint/2010/main" val="6481580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74083" name="Text Box 3"/>
          <p:cNvSpPr txBox="1">
            <a:spLocks noChangeArrowheads="1"/>
          </p:cNvSpPr>
          <p:nvPr/>
        </p:nvSpPr>
        <p:spPr bwMode="auto">
          <a:xfrm>
            <a:off x="901700" y="1550988"/>
            <a:ext cx="7383463" cy="646112"/>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600">
                <a:solidFill>
                  <a:srgbClr val="000000"/>
                </a:solidFill>
                <a:latin typeface="Arial" charset="0"/>
                <a:cs typeface="Arial" charset="0"/>
              </a:rPr>
              <a:t>PRETERIST - </a:t>
            </a:r>
            <a:r>
              <a:rPr lang="en-US" sz="2800">
                <a:solidFill>
                  <a:srgbClr val="000000"/>
                </a:solidFill>
                <a:latin typeface="Arial" charset="0"/>
                <a:cs typeface="Arial" charset="0"/>
              </a:rPr>
              <a:t>about 1st cent. AD history</a:t>
            </a:r>
          </a:p>
        </p:txBody>
      </p:sp>
      <p:sp>
        <p:nvSpPr>
          <p:cNvPr id="174084" name="Text Box 4"/>
          <p:cNvSpPr txBox="1">
            <a:spLocks noChangeArrowheads="1"/>
          </p:cNvSpPr>
          <p:nvPr/>
        </p:nvSpPr>
        <p:spPr bwMode="auto">
          <a:xfrm>
            <a:off x="44450" y="3859213"/>
            <a:ext cx="9099550" cy="585787"/>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200">
                <a:solidFill>
                  <a:srgbClr val="000000"/>
                </a:solidFill>
                <a:latin typeface="Arial" charset="0"/>
                <a:cs typeface="Arial" charset="0"/>
              </a:rPr>
              <a:t>HISTORICIST</a:t>
            </a:r>
            <a:r>
              <a:rPr lang="en-US">
                <a:solidFill>
                  <a:srgbClr val="000000"/>
                </a:solidFill>
                <a:latin typeface="Arial" charset="0"/>
                <a:cs typeface="Arial" charset="0"/>
              </a:rPr>
              <a:t> - </a:t>
            </a:r>
            <a:r>
              <a:rPr lang="en-US" sz="2800">
                <a:solidFill>
                  <a:srgbClr val="000000"/>
                </a:solidFill>
                <a:latin typeface="Arial" charset="0"/>
                <a:cs typeface="Arial" charset="0"/>
              </a:rPr>
              <a:t>about Church history to the present</a:t>
            </a:r>
            <a:endParaRPr lang="en-US">
              <a:solidFill>
                <a:srgbClr val="000000"/>
              </a:solidFill>
              <a:latin typeface="Arial" charset="0"/>
              <a:cs typeface="Arial" charset="0"/>
            </a:endParaRPr>
          </a:p>
        </p:txBody>
      </p:sp>
      <p:sp>
        <p:nvSpPr>
          <p:cNvPr id="174085" name="Text Box 5"/>
          <p:cNvSpPr txBox="1">
            <a:spLocks noChangeArrowheads="1"/>
          </p:cNvSpPr>
          <p:nvPr/>
        </p:nvSpPr>
        <p:spPr bwMode="auto">
          <a:xfrm>
            <a:off x="655638" y="2705100"/>
            <a:ext cx="7875587" cy="646113"/>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600">
                <a:solidFill>
                  <a:srgbClr val="000000"/>
                </a:solidFill>
                <a:latin typeface="Arial" charset="0"/>
                <a:cs typeface="Arial" charset="0"/>
              </a:rPr>
              <a:t>FUTURIST</a:t>
            </a:r>
            <a:r>
              <a:rPr lang="en-US">
                <a:solidFill>
                  <a:srgbClr val="000000"/>
                </a:solidFill>
                <a:latin typeface="Arial" charset="0"/>
                <a:cs typeface="Arial" charset="0"/>
              </a:rPr>
              <a:t> </a:t>
            </a:r>
            <a:r>
              <a:rPr lang="en-US" sz="2800">
                <a:solidFill>
                  <a:srgbClr val="000000"/>
                </a:solidFill>
                <a:latin typeface="Arial" charset="0"/>
                <a:cs typeface="Arial" charset="0"/>
              </a:rPr>
              <a:t>- about history of the end of time</a:t>
            </a:r>
            <a:endParaRPr lang="en-US">
              <a:solidFill>
                <a:srgbClr val="000000"/>
              </a:solidFill>
              <a:latin typeface="Arial" charset="0"/>
              <a:cs typeface="Arial" charset="0"/>
            </a:endParaRPr>
          </a:p>
        </p:txBody>
      </p:sp>
      <p:sp>
        <p:nvSpPr>
          <p:cNvPr id="174086" name="Text Box 6"/>
          <p:cNvSpPr txBox="1">
            <a:spLocks noChangeArrowheads="1"/>
          </p:cNvSpPr>
          <p:nvPr/>
        </p:nvSpPr>
        <p:spPr bwMode="auto">
          <a:xfrm>
            <a:off x="461963" y="4953000"/>
            <a:ext cx="8264525" cy="650875"/>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600">
                <a:solidFill>
                  <a:srgbClr val="000000"/>
                </a:solidFill>
                <a:latin typeface="Arial" charset="0"/>
                <a:cs typeface="Arial" charset="0"/>
              </a:rPr>
              <a:t>IDEALIST</a:t>
            </a:r>
            <a:r>
              <a:rPr lang="en-US">
                <a:solidFill>
                  <a:srgbClr val="000000"/>
                </a:solidFill>
                <a:latin typeface="Arial" charset="0"/>
                <a:cs typeface="Arial" charset="0"/>
              </a:rPr>
              <a:t> </a:t>
            </a:r>
            <a:r>
              <a:rPr lang="en-US" sz="2800">
                <a:solidFill>
                  <a:srgbClr val="000000"/>
                </a:solidFill>
                <a:latin typeface="Arial" charset="0"/>
                <a:cs typeface="Arial" charset="0"/>
              </a:rPr>
              <a:t>- about good over evil in all times</a:t>
            </a:r>
          </a:p>
        </p:txBody>
      </p:sp>
      <p:sp>
        <p:nvSpPr>
          <p:cNvPr id="174087" name="Text Box 7"/>
          <p:cNvSpPr txBox="1">
            <a:spLocks noChangeArrowheads="1"/>
          </p:cNvSpPr>
          <p:nvPr/>
        </p:nvSpPr>
        <p:spPr bwMode="auto">
          <a:xfrm rot="-1171354">
            <a:off x="-88900" y="3065463"/>
            <a:ext cx="9331325" cy="588962"/>
          </a:xfrm>
          <a:prstGeom prst="rect">
            <a:avLst/>
          </a:prstGeom>
          <a:solidFill>
            <a:schemeClr val="bg1"/>
          </a:solidFill>
          <a:ln w="9525">
            <a:solidFill>
              <a:srgbClr val="FF0000"/>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200" b="1" dirty="0">
                <a:solidFill>
                  <a:srgbClr val="000000"/>
                </a:solidFill>
                <a:latin typeface="Arial" charset="0"/>
                <a:cs typeface="Arial" charset="0"/>
              </a:rPr>
              <a:t>Dr. Henry Baldwin</a:t>
            </a:r>
            <a:r>
              <a:rPr lang="fr-FR" altLang="ja-JP" sz="3200" b="1" dirty="0">
                <a:solidFill>
                  <a:srgbClr val="000000"/>
                </a:solidFill>
                <a:latin typeface="Arial" charset="0"/>
                <a:cs typeface="Arial" charset="0"/>
              </a:rPr>
              <a:t>'</a:t>
            </a:r>
            <a:r>
              <a:rPr lang="en-US" altLang="ja-JP" sz="3200" b="1" dirty="0">
                <a:solidFill>
                  <a:srgbClr val="000000"/>
                </a:solidFill>
                <a:latin typeface="Arial" charset="0"/>
                <a:cs typeface="Arial" charset="0"/>
              </a:rPr>
              <a:t>s - Combo #1, #2 &amp; #4</a:t>
            </a:r>
            <a:endParaRPr lang="en-US" sz="3200" b="1" dirty="0">
              <a:solidFill>
                <a:srgbClr val="000000"/>
              </a:solidFill>
              <a:latin typeface="Arial" charset="0"/>
              <a:cs typeface="Arial" charset="0"/>
            </a:endParaRPr>
          </a:p>
        </p:txBody>
      </p:sp>
      <p:sp>
        <p:nvSpPr>
          <p:cNvPr id="701448" name="Rectangle 9"/>
          <p:cNvSpPr>
            <a:spLocks noGrp="1" noChangeArrowheads="1"/>
          </p:cNvSpPr>
          <p:nvPr>
            <p:ph type="title" idx="4294967295"/>
          </p:nvPr>
        </p:nvSpPr>
        <p:spPr>
          <a:xfrm>
            <a:off x="708025" y="457200"/>
            <a:ext cx="7772400" cy="584200"/>
          </a:xfrm>
          <a:solidFill>
            <a:schemeClr val="tx1"/>
          </a:solidFill>
          <a:ln w="57150" cap="flat">
            <a:solidFill>
              <a:schemeClr val="tx2"/>
            </a:solidFill>
            <a:miter lim="800000"/>
            <a:headEnd/>
            <a:tailEnd/>
          </a:ln>
        </p:spPr>
        <p:txBody>
          <a:bodyPr anchor="t">
            <a:spAutoFit/>
          </a:bodyPr>
          <a:lstStyle/>
          <a:p>
            <a:pPr>
              <a:spcBef>
                <a:spcPct val="50000"/>
              </a:spcBef>
            </a:pPr>
            <a:r>
              <a:rPr lang="en-US" sz="3200" b="1">
                <a:solidFill>
                  <a:srgbClr val="FFFFFF"/>
                </a:solidFill>
                <a:latin typeface="Arial" charset="0"/>
                <a:ea typeface="ＭＳ Ｐゴシック" charset="0"/>
              </a:rPr>
              <a:t>The Four Most Common Approaches</a:t>
            </a:r>
          </a:p>
        </p:txBody>
      </p:sp>
      <p:sp>
        <p:nvSpPr>
          <p:cNvPr id="9" name="Text Box 5"/>
          <p:cNvSpPr txBox="1">
            <a:spLocks noChangeArrowheads="1"/>
          </p:cNvSpPr>
          <p:nvPr/>
        </p:nvSpPr>
        <p:spPr bwMode="auto">
          <a:xfrm>
            <a:off x="8430448" y="79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000000"/>
                </a:solidFill>
                <a:latin typeface="Arial" charset="0"/>
                <a:cs typeface="Arial" charset="0"/>
              </a:rPr>
              <a:t>326</a:t>
            </a:r>
          </a:p>
        </p:txBody>
      </p:sp>
    </p:spTree>
    <p:extLst>
      <p:ext uri="{BB962C8B-B14F-4D97-AF65-F5344CB8AC3E}">
        <p14:creationId xmlns:p14="http://schemas.microsoft.com/office/powerpoint/2010/main" val="9634340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74083"/>
                                        </p:tgtEl>
                                        <p:attrNameLst>
                                          <p:attrName>style.visibility</p:attrName>
                                        </p:attrNameLst>
                                      </p:cBhvr>
                                      <p:to>
                                        <p:strVal val="visible"/>
                                      </p:to>
                                    </p:set>
                                    <p:anim calcmode="lin" valueType="num">
                                      <p:cBhvr>
                                        <p:cTn id="7" dur="500" fill="hold"/>
                                        <p:tgtEl>
                                          <p:spTgt spid="174083"/>
                                        </p:tgtEl>
                                        <p:attrNameLst>
                                          <p:attrName>ppt_w</p:attrName>
                                        </p:attrNameLst>
                                      </p:cBhvr>
                                      <p:tavLst>
                                        <p:tav tm="0">
                                          <p:val>
                                            <p:strVal val="2/3*#ppt_w"/>
                                          </p:val>
                                        </p:tav>
                                        <p:tav tm="100000">
                                          <p:val>
                                            <p:strVal val="#ppt_w"/>
                                          </p:val>
                                        </p:tav>
                                      </p:tavLst>
                                    </p:anim>
                                    <p:anim calcmode="lin" valueType="num">
                                      <p:cBhvr>
                                        <p:cTn id="8" dur="500" fill="hold"/>
                                        <p:tgtEl>
                                          <p:spTgt spid="174083"/>
                                        </p:tgtEl>
                                        <p:attrNameLst>
                                          <p:attrName>ppt_h</p:attrName>
                                        </p:attrNameLst>
                                      </p:cBhvr>
                                      <p:tavLst>
                                        <p:tav tm="0">
                                          <p:val>
                                            <p:strVal val="2/3*#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272" fill="hold" grpId="0" nodeType="clickEffect">
                                  <p:stCondLst>
                                    <p:cond delay="0"/>
                                  </p:stCondLst>
                                  <p:childTnLst>
                                    <p:set>
                                      <p:cBhvr>
                                        <p:cTn id="12" dur="1" fill="hold">
                                          <p:stCondLst>
                                            <p:cond delay="0"/>
                                          </p:stCondLst>
                                        </p:cTn>
                                        <p:tgtEl>
                                          <p:spTgt spid="174085"/>
                                        </p:tgtEl>
                                        <p:attrNameLst>
                                          <p:attrName>style.visibility</p:attrName>
                                        </p:attrNameLst>
                                      </p:cBhvr>
                                      <p:to>
                                        <p:strVal val="visible"/>
                                      </p:to>
                                    </p:set>
                                    <p:anim calcmode="lin" valueType="num">
                                      <p:cBhvr>
                                        <p:cTn id="13" dur="500" fill="hold"/>
                                        <p:tgtEl>
                                          <p:spTgt spid="174085"/>
                                        </p:tgtEl>
                                        <p:attrNameLst>
                                          <p:attrName>ppt_w</p:attrName>
                                        </p:attrNameLst>
                                      </p:cBhvr>
                                      <p:tavLst>
                                        <p:tav tm="0">
                                          <p:val>
                                            <p:strVal val="2/3*#ppt_w"/>
                                          </p:val>
                                        </p:tav>
                                        <p:tav tm="100000">
                                          <p:val>
                                            <p:strVal val="#ppt_w"/>
                                          </p:val>
                                        </p:tav>
                                      </p:tavLst>
                                    </p:anim>
                                    <p:anim calcmode="lin" valueType="num">
                                      <p:cBhvr>
                                        <p:cTn id="14" dur="500" fill="hold"/>
                                        <p:tgtEl>
                                          <p:spTgt spid="174085"/>
                                        </p:tgtEl>
                                        <p:attrNameLst>
                                          <p:attrName>ppt_h</p:attrName>
                                        </p:attrNameLst>
                                      </p:cBhvr>
                                      <p:tavLst>
                                        <p:tav tm="0">
                                          <p:val>
                                            <p:strVal val="2/3*#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272" fill="hold" grpId="0" nodeType="clickEffect">
                                  <p:stCondLst>
                                    <p:cond delay="0"/>
                                  </p:stCondLst>
                                  <p:childTnLst>
                                    <p:set>
                                      <p:cBhvr>
                                        <p:cTn id="18" dur="1" fill="hold">
                                          <p:stCondLst>
                                            <p:cond delay="0"/>
                                          </p:stCondLst>
                                        </p:cTn>
                                        <p:tgtEl>
                                          <p:spTgt spid="174084"/>
                                        </p:tgtEl>
                                        <p:attrNameLst>
                                          <p:attrName>style.visibility</p:attrName>
                                        </p:attrNameLst>
                                      </p:cBhvr>
                                      <p:to>
                                        <p:strVal val="visible"/>
                                      </p:to>
                                    </p:set>
                                    <p:anim calcmode="lin" valueType="num">
                                      <p:cBhvr>
                                        <p:cTn id="19" dur="500" fill="hold"/>
                                        <p:tgtEl>
                                          <p:spTgt spid="174084"/>
                                        </p:tgtEl>
                                        <p:attrNameLst>
                                          <p:attrName>ppt_w</p:attrName>
                                        </p:attrNameLst>
                                      </p:cBhvr>
                                      <p:tavLst>
                                        <p:tav tm="0">
                                          <p:val>
                                            <p:strVal val="2/3*#ppt_w"/>
                                          </p:val>
                                        </p:tav>
                                        <p:tav tm="100000">
                                          <p:val>
                                            <p:strVal val="#ppt_w"/>
                                          </p:val>
                                        </p:tav>
                                      </p:tavLst>
                                    </p:anim>
                                    <p:anim calcmode="lin" valueType="num">
                                      <p:cBhvr>
                                        <p:cTn id="20" dur="500" fill="hold"/>
                                        <p:tgtEl>
                                          <p:spTgt spid="174084"/>
                                        </p:tgtEl>
                                        <p:attrNameLst>
                                          <p:attrName>ppt_h</p:attrName>
                                        </p:attrNameLst>
                                      </p:cBhvr>
                                      <p:tavLst>
                                        <p:tav tm="0">
                                          <p:val>
                                            <p:strVal val="2/3*#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272" fill="hold" grpId="0" nodeType="clickEffect">
                                  <p:stCondLst>
                                    <p:cond delay="0"/>
                                  </p:stCondLst>
                                  <p:childTnLst>
                                    <p:set>
                                      <p:cBhvr>
                                        <p:cTn id="24" dur="1" fill="hold">
                                          <p:stCondLst>
                                            <p:cond delay="0"/>
                                          </p:stCondLst>
                                        </p:cTn>
                                        <p:tgtEl>
                                          <p:spTgt spid="174086"/>
                                        </p:tgtEl>
                                        <p:attrNameLst>
                                          <p:attrName>style.visibility</p:attrName>
                                        </p:attrNameLst>
                                      </p:cBhvr>
                                      <p:to>
                                        <p:strVal val="visible"/>
                                      </p:to>
                                    </p:set>
                                    <p:anim calcmode="lin" valueType="num">
                                      <p:cBhvr>
                                        <p:cTn id="25" dur="500" fill="hold"/>
                                        <p:tgtEl>
                                          <p:spTgt spid="174086"/>
                                        </p:tgtEl>
                                        <p:attrNameLst>
                                          <p:attrName>ppt_w</p:attrName>
                                        </p:attrNameLst>
                                      </p:cBhvr>
                                      <p:tavLst>
                                        <p:tav tm="0">
                                          <p:val>
                                            <p:strVal val="2/3*#ppt_w"/>
                                          </p:val>
                                        </p:tav>
                                        <p:tav tm="100000">
                                          <p:val>
                                            <p:strVal val="#ppt_w"/>
                                          </p:val>
                                        </p:tav>
                                      </p:tavLst>
                                    </p:anim>
                                    <p:anim calcmode="lin" valueType="num">
                                      <p:cBhvr>
                                        <p:cTn id="26" dur="500" fill="hold"/>
                                        <p:tgtEl>
                                          <p:spTgt spid="174086"/>
                                        </p:tgtEl>
                                        <p:attrNameLst>
                                          <p:attrName>ppt_h</p:attrName>
                                        </p:attrNameLst>
                                      </p:cBhvr>
                                      <p:tavLst>
                                        <p:tav tm="0">
                                          <p:val>
                                            <p:strVal val="2/3*#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52" presetClass="entr" presetSubtype="0" fill="hold" grpId="0" nodeType="clickEffect">
                                  <p:stCondLst>
                                    <p:cond delay="0"/>
                                  </p:stCondLst>
                                  <p:childTnLst>
                                    <p:set>
                                      <p:cBhvr>
                                        <p:cTn id="30" dur="1" fill="hold">
                                          <p:stCondLst>
                                            <p:cond delay="0"/>
                                          </p:stCondLst>
                                        </p:cTn>
                                        <p:tgtEl>
                                          <p:spTgt spid="174087"/>
                                        </p:tgtEl>
                                        <p:attrNameLst>
                                          <p:attrName>style.visibility</p:attrName>
                                        </p:attrNameLst>
                                      </p:cBhvr>
                                      <p:to>
                                        <p:strVal val="visible"/>
                                      </p:to>
                                    </p:set>
                                    <p:animScale>
                                      <p:cBhvr>
                                        <p:cTn id="31" dur="1000" decel="50000" fill="hold">
                                          <p:stCondLst>
                                            <p:cond delay="0"/>
                                          </p:stCondLst>
                                        </p:cTn>
                                        <p:tgtEl>
                                          <p:spTgt spid="17408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1000" decel="50000" fill="hold">
                                          <p:stCondLst>
                                            <p:cond delay="0"/>
                                          </p:stCondLst>
                                        </p:cTn>
                                        <p:tgtEl>
                                          <p:spTgt spid="174087"/>
                                        </p:tgtEl>
                                        <p:attrNameLst>
                                          <p:attrName>ppt_x</p:attrName>
                                          <p:attrName>ppt_y</p:attrName>
                                        </p:attrNameLst>
                                      </p:cBhvr>
                                    </p:animMotion>
                                    <p:animEffect transition="in" filter="fade">
                                      <p:cBhvr>
                                        <p:cTn id="33" dur="1000"/>
                                        <p:tgtEl>
                                          <p:spTgt spid="174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 grpId="0" animBg="1" autoUpdateAnimBg="0"/>
      <p:bldP spid="174084" grpId="0" animBg="1" autoUpdateAnimBg="0"/>
      <p:bldP spid="174085" grpId="0" animBg="1" autoUpdateAnimBg="0"/>
      <p:bldP spid="174086" grpId="0" animBg="1" autoUpdateAnimBg="0"/>
      <p:bldP spid="17408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2044109"/>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en-US" sz="3200" b="1" dirty="0">
                <a:solidFill>
                  <a:schemeClr val="tx1"/>
                </a:solidFill>
              </a:rPr>
              <a:t>Revealing the sovereignty of Jesus Christ helped convince the seven churches in Asia that Christ could conquer their internal compromise and external opposition </a:t>
            </a:r>
            <a:endParaRPr lang="en-US" sz="3200" b="1" dirty="0">
              <a:solidFill>
                <a:schemeClr val="tx1"/>
              </a:solidFill>
              <a:latin typeface="Comic Sans MS" charset="0"/>
              <a:ea typeface="ＭＳ Ｐゴシック" charset="0"/>
            </a:endParaRPr>
          </a:p>
        </p:txBody>
      </p:sp>
      <p:grpSp>
        <p:nvGrpSpPr>
          <p:cNvPr id="5" name="Group 4"/>
          <p:cNvGrpSpPr/>
          <p:nvPr/>
        </p:nvGrpSpPr>
        <p:grpSpPr>
          <a:xfrm>
            <a:off x="4698382" y="263572"/>
            <a:ext cx="4320034" cy="4548118"/>
            <a:chOff x="4644008" y="404664"/>
            <a:chExt cx="4320034" cy="4548118"/>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Asian Churches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1.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Internal Struggles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inside churches (2:4, 14-15, 21-24; 3:1, 15-17)</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grpSp>
      <p:grpSp>
        <p:nvGrpSpPr>
          <p:cNvPr id="4" name="Group 3"/>
          <p:cNvGrpSpPr/>
          <p:nvPr/>
        </p:nvGrpSpPr>
        <p:grpSpPr>
          <a:xfrm>
            <a:off x="176796" y="170947"/>
            <a:ext cx="6048672" cy="3502263"/>
            <a:chOff x="107504" y="260648"/>
            <a:chExt cx="6048672" cy="3502263"/>
          </a:xfrm>
        </p:grpSpPr>
        <p:sp>
          <p:nvSpPr>
            <p:cNvPr id="173061" name="Text Box 5"/>
            <p:cNvSpPr txBox="1">
              <a:spLocks noChangeArrowheads="1"/>
            </p:cNvSpPr>
            <p:nvPr/>
          </p:nvSpPr>
          <p:spPr bwMode="auto">
            <a:xfrm>
              <a:off x="609600" y="685800"/>
              <a:ext cx="1039768"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Rome</a:t>
              </a: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107504" y="1700808"/>
              <a:ext cx="4032002"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2.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External Persecution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from Rome (1:9; 2:9-10; 3:10)</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Title Page</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b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321</a:t>
            </a: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9304093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3490" name="Rectangle 1051"/>
          <p:cNvSpPr>
            <a:spLocks noGrp="1" noChangeArrowheads="1"/>
          </p:cNvSpPr>
          <p:nvPr>
            <p:ph type="title"/>
          </p:nvPr>
        </p:nvSpPr>
        <p:spPr>
          <a:xfrm>
            <a:off x="2133600" y="2209800"/>
            <a:ext cx="6019800" cy="762000"/>
          </a:xfrm>
        </p:spPr>
        <p:txBody>
          <a:bodyPr/>
          <a:lstStyle/>
          <a:p>
            <a:r>
              <a:rPr lang="en-US">
                <a:latin typeface="Times New Roman" charset="0"/>
                <a:ea typeface="ＭＳ Ｐゴシック" charset="0"/>
                <a:cs typeface="ＭＳ Ｐゴシック" charset="0"/>
              </a:rPr>
              <a:t>Revelation 11</a:t>
            </a:r>
          </a:p>
        </p:txBody>
      </p:sp>
      <p:pic>
        <p:nvPicPr>
          <p:cNvPr id="703493" name="Picture 1047" descr="leverdoor">
            <a:hlinkClick r:id="rId4"/>
          </p:cNvPr>
          <p:cNvPicPr>
            <a:picLocks noGrp="1" noChangeAspect="1" noChangeArrowheads="1"/>
          </p:cNvPicPr>
          <p:nvPr>
            <p:ph sz="half" idx="1"/>
          </p:nvPr>
        </p:nvPicPr>
        <p:blipFill>
          <a:blip r:embed="rId5">
            <a:extLst>
              <a:ext uri="{28A0092B-C50C-407E-A947-70E740481C1C}">
                <a14:useLocalDpi xmlns:a14="http://schemas.microsoft.com/office/drawing/2010/main"/>
              </a:ext>
            </a:extLst>
          </a:blip>
          <a:srcRect/>
          <a:stretch>
            <a:fillRect/>
          </a:stretch>
        </p:blipFill>
        <p:spPr>
          <a:xfrm>
            <a:off x="-36513" y="-26988"/>
            <a:ext cx="1446213" cy="2663826"/>
          </a:xfrm>
        </p:spPr>
      </p:pic>
      <p:sp>
        <p:nvSpPr>
          <p:cNvPr id="703491" name="WordArt 1043"/>
          <p:cNvSpPr>
            <a:spLocks noChangeArrowheads="1" noChangeShapeType="1" noTextEdit="1"/>
          </p:cNvSpPr>
          <p:nvPr/>
        </p:nvSpPr>
        <p:spPr bwMode="auto">
          <a:xfrm>
            <a:off x="2773363" y="188913"/>
            <a:ext cx="35131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703492" name="Text Box 1045"/>
          <p:cNvSpPr txBox="1">
            <a:spLocks noChangeArrowheads="1"/>
          </p:cNvSpPr>
          <p:nvPr/>
        </p:nvSpPr>
        <p:spPr bwMode="auto">
          <a:xfrm>
            <a:off x="1439863" y="984250"/>
            <a:ext cx="6445250" cy="649288"/>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20000"/>
              </a:spcBef>
              <a:spcAft>
                <a:spcPct val="0"/>
              </a:spcAft>
            </a:pPr>
            <a:r>
              <a:rPr lang="en-US" sz="3600">
                <a:solidFill>
                  <a:srgbClr val="FFFFFF"/>
                </a:solidFill>
                <a:latin typeface="Arial" charset="0"/>
                <a:cs typeface="Arial" charset="0"/>
              </a:rPr>
              <a:t>A Test Case in Hermeneutics</a:t>
            </a:r>
          </a:p>
        </p:txBody>
      </p:sp>
      <p:sp>
        <p:nvSpPr>
          <p:cNvPr id="703494" name="Text Box 1050"/>
          <p:cNvSpPr txBox="1">
            <a:spLocks noChangeArrowheads="1"/>
          </p:cNvSpPr>
          <p:nvPr/>
        </p:nvSpPr>
        <p:spPr bwMode="auto">
          <a:xfrm>
            <a:off x="8399491" y="-26988"/>
            <a:ext cx="695270" cy="46384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000000"/>
                </a:solidFill>
                <a:latin typeface="Arial" charset="0"/>
                <a:cs typeface="Arial" charset="0"/>
              </a:rPr>
              <a:t>329</a:t>
            </a:r>
          </a:p>
        </p:txBody>
      </p:sp>
      <p:sp>
        <p:nvSpPr>
          <p:cNvPr id="166919" name="Rectangle 1044"/>
          <p:cNvSpPr txBox="1">
            <a:spLocks noChangeArrowheads="1"/>
          </p:cNvSpPr>
          <p:nvPr/>
        </p:nvSpPr>
        <p:spPr bwMode="auto">
          <a:xfrm>
            <a:off x="1447800" y="1905000"/>
            <a:ext cx="7632700" cy="4953000"/>
          </a:xfrm>
          <a:prstGeom prst="rect">
            <a:avLst/>
          </a:prstGeom>
          <a:solidFill>
            <a:schemeClr val="accent2">
              <a:lumMod val="50000"/>
            </a:schemeClr>
          </a:solidFill>
          <a:ln w="9525">
            <a:noFill/>
            <a:miter lim="800000"/>
            <a:headEnd/>
            <a:tailEnd/>
          </a:ln>
        </p:spPr>
        <p:txBody>
          <a:bodyPr/>
          <a:lstStyle/>
          <a:p>
            <a:pPr marL="174625" indent="7938" defTabSz="914400" eaLnBrk="0" fontAlgn="base" hangingPunct="0">
              <a:spcBef>
                <a:spcPct val="20000"/>
              </a:spcBef>
              <a:spcAft>
                <a:spcPct val="0"/>
              </a:spcAft>
              <a:defRPr/>
            </a:pPr>
            <a:r>
              <a:rPr lang="en-US" sz="3200" dirty="0">
                <a:solidFill>
                  <a:srgbClr val="FFFFFF"/>
                </a:solidFill>
                <a:latin typeface="Arial" charset="0"/>
                <a:ea typeface="Arial" charset="0"/>
                <a:cs typeface="Arial" charset="0"/>
              </a:rPr>
              <a:t>I was given a reed like a measuring rod and was told, "Go and measure the temple of God and the altar, and count the worshipers there.  But exclude the outer court; do not measure it, because it has been given to the Gentiles. They will trample on the holy city for 42 months.  And I will give power to my two witnesses, and they will prophesy for 1,260 days, clothed in sackcloth."</a:t>
            </a:r>
          </a:p>
        </p:txBody>
      </p:sp>
    </p:spTree>
    <p:extLst>
      <p:ext uri="{BB962C8B-B14F-4D97-AF65-F5344CB8AC3E}">
        <p14:creationId xmlns:p14="http://schemas.microsoft.com/office/powerpoint/2010/main" val="2856867730"/>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5538" name="Rectangle 99"/>
          <p:cNvSpPr>
            <a:spLocks noGrp="1" noChangeArrowheads="1"/>
          </p:cNvSpPr>
          <p:nvPr>
            <p:ph type="title"/>
          </p:nvPr>
        </p:nvSpPr>
        <p:spPr>
          <a:xfrm>
            <a:off x="685800" y="917575"/>
            <a:ext cx="7772400" cy="1143000"/>
          </a:xfrm>
        </p:spPr>
        <p:txBody>
          <a:bodyPr/>
          <a:lstStyle/>
          <a:p>
            <a:r>
              <a:rPr lang="en-US">
                <a:latin typeface="Times New Roman" charset="0"/>
                <a:ea typeface="ＭＳ Ｐゴシック" charset="0"/>
                <a:cs typeface="ＭＳ Ｐゴシック" charset="0"/>
              </a:rPr>
              <a:t>11:1 Measure</a:t>
            </a:r>
          </a:p>
        </p:txBody>
      </p:sp>
      <p:graphicFrame>
        <p:nvGraphicFramePr>
          <p:cNvPr id="120855" name="Group 23"/>
          <p:cNvGraphicFramePr>
            <a:graphicFrameLocks noGrp="1"/>
          </p:cNvGraphicFramePr>
          <p:nvPr>
            <p:ph sz="half" idx="1"/>
          </p:nvPr>
        </p:nvGraphicFramePr>
        <p:xfrm>
          <a:off x="34925" y="1125538"/>
          <a:ext cx="9109076" cy="5688012"/>
        </p:xfrm>
        <a:graphic>
          <a:graphicData uri="http://schemas.openxmlformats.org/drawingml/2006/table">
            <a:tbl>
              <a:tblPr/>
              <a:tblGrid>
                <a:gridCol w="2277269">
                  <a:extLst>
                    <a:ext uri="{9D8B030D-6E8A-4147-A177-3AD203B41FA5}">
                      <a16:colId xmlns:a16="http://schemas.microsoft.com/office/drawing/2014/main" val="20000"/>
                    </a:ext>
                  </a:extLst>
                </a:gridCol>
                <a:gridCol w="2278934">
                  <a:extLst>
                    <a:ext uri="{9D8B030D-6E8A-4147-A177-3AD203B41FA5}">
                      <a16:colId xmlns:a16="http://schemas.microsoft.com/office/drawing/2014/main" val="20001"/>
                    </a:ext>
                  </a:extLst>
                </a:gridCol>
                <a:gridCol w="2275604">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8838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Beale</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dirty="0">
                          <a:ln>
                            <a:noFill/>
                          </a:ln>
                          <a:solidFill>
                            <a:schemeClr val="bg1"/>
                          </a:solidFill>
                          <a:effectLst/>
                          <a:latin typeface="Arial"/>
                          <a:ea typeface="ＭＳ Ｐゴシック" charset="0"/>
                          <a:cs typeface="Arial"/>
                        </a:rPr>
                        <a:t>Symbolic</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19962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"measure"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(11:1)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"the infallible promise of God</a:t>
                      </a:r>
                      <a:r>
                        <a:rPr kumimoji="0" lang="fr-FR" altLang="zh-CN" sz="2400" b="1" i="0" u="none" strike="noStrike" cap="none" normalizeH="0" baseline="0" dirty="0">
                          <a:ln>
                            <a:noFill/>
                          </a:ln>
                          <a:solidFill>
                            <a:schemeClr val="bg1"/>
                          </a:solidFill>
                          <a:effectLst/>
                          <a:latin typeface="Arial"/>
                          <a:ea typeface="ＭＳ Ｐゴシック" charset="0"/>
                          <a:cs typeface="Arial"/>
                        </a:rPr>
                        <a:t>'</a:t>
                      </a:r>
                      <a:r>
                        <a:rPr kumimoji="0" lang="en-US" altLang="zh-CN" sz="2400" b="1" i="0" u="none" strike="noStrike" cap="none" normalizeH="0" baseline="0" dirty="0">
                          <a:ln>
                            <a:noFill/>
                          </a:ln>
                          <a:solidFill>
                            <a:schemeClr val="bg1"/>
                          </a:solidFill>
                          <a:effectLst/>
                          <a:latin typeface="Arial"/>
                          <a:ea typeface="ＭＳ Ｐゴシック" charset="0"/>
                          <a:cs typeface="Arial"/>
                        </a:rPr>
                        <a:t>s future presence"; "the </a:t>
                      </a:r>
                      <a:r>
                        <a:rPr kumimoji="0" lang="en-US" altLang="zh-CN" sz="2400" b="1" i="0" u="none" strike="noStrike" cap="none" normalizeH="0" baseline="0" dirty="0" err="1">
                          <a:ln>
                            <a:noFill/>
                          </a:ln>
                          <a:solidFill>
                            <a:schemeClr val="bg1"/>
                          </a:solidFill>
                          <a:effectLst/>
                          <a:latin typeface="Arial"/>
                          <a:ea typeface="ＭＳ Ｐゴシック" charset="0"/>
                          <a:cs typeface="Arial"/>
                        </a:rPr>
                        <a:t>protec-tion</a:t>
                      </a:r>
                      <a:r>
                        <a:rPr kumimoji="0" lang="en-US" altLang="zh-CN" sz="2400" b="1" i="0" u="none" strike="noStrike" cap="none" normalizeH="0" baseline="0" dirty="0">
                          <a:ln>
                            <a:noFill/>
                          </a:ln>
                          <a:solidFill>
                            <a:schemeClr val="bg1"/>
                          </a:solidFill>
                          <a:effectLst/>
                          <a:latin typeface="Arial"/>
                          <a:ea typeface="ＭＳ Ｐゴシック" charset="0"/>
                          <a:cs typeface="Arial"/>
                        </a:rPr>
                        <a:t> of God</a:t>
                      </a:r>
                      <a:r>
                        <a:rPr kumimoji="0" lang="fr-FR" altLang="zh-CN" sz="2400" b="1" i="0" u="none" strike="noStrike" cap="none" normalizeH="0" baseline="0" dirty="0">
                          <a:ln>
                            <a:noFill/>
                          </a:ln>
                          <a:solidFill>
                            <a:schemeClr val="bg1"/>
                          </a:solidFill>
                          <a:effectLst/>
                          <a:latin typeface="Arial"/>
                          <a:ea typeface="ＭＳ Ｐゴシック" charset="0"/>
                          <a:cs typeface="Arial"/>
                        </a:rPr>
                        <a:t>'</a:t>
                      </a:r>
                      <a:r>
                        <a:rPr kumimoji="0" lang="en-US" altLang="zh-CN" sz="2400" b="1" i="0" u="none" strike="noStrike" cap="none" normalizeH="0" baseline="0" dirty="0">
                          <a:ln>
                            <a:noFill/>
                          </a:ln>
                          <a:solidFill>
                            <a:schemeClr val="bg1"/>
                          </a:solidFill>
                          <a:effectLst/>
                          <a:latin typeface="Arial"/>
                          <a:ea typeface="ＭＳ Ｐゴシック" charset="0"/>
                          <a:cs typeface="Arial"/>
                        </a:rPr>
                        <a:t>s </a:t>
                      </a:r>
                      <a:r>
                        <a:rPr kumimoji="0" lang="en-US" altLang="zh-CN" sz="2400" b="1" i="0" u="none" strike="noStrike" cap="none" normalizeH="0" baseline="0" dirty="0" err="1">
                          <a:ln>
                            <a:noFill/>
                          </a:ln>
                          <a:solidFill>
                            <a:schemeClr val="bg1"/>
                          </a:solidFill>
                          <a:effectLst/>
                          <a:latin typeface="Arial"/>
                          <a:ea typeface="ＭＳ Ｐゴシック" charset="0"/>
                          <a:cs typeface="Arial"/>
                        </a:rPr>
                        <a:t>eschatologi-cal</a:t>
                      </a:r>
                      <a:r>
                        <a:rPr kumimoji="0" lang="en-US" altLang="zh-CN" sz="2400" b="1" i="0" u="none" strike="noStrike" cap="none" normalizeH="0" baseline="0" dirty="0">
                          <a:ln>
                            <a:noFill/>
                          </a:ln>
                          <a:solidFill>
                            <a:schemeClr val="bg1"/>
                          </a:solidFill>
                          <a:effectLst/>
                          <a:latin typeface="Arial"/>
                          <a:ea typeface="ＭＳ Ｐゴシック" charset="0"/>
                          <a:cs typeface="Arial"/>
                        </a:rPr>
                        <a:t> community"; "until the </a:t>
                      </a:r>
                      <a:r>
                        <a:rPr kumimoji="0" lang="en-US" altLang="zh-CN" sz="2400" b="1" i="0" u="none" strike="noStrike" cap="none" normalizeH="0" baseline="0" dirty="0" err="1">
                          <a:ln>
                            <a:noFill/>
                          </a:ln>
                          <a:solidFill>
                            <a:schemeClr val="bg1"/>
                          </a:solidFill>
                          <a:effectLst/>
                          <a:latin typeface="Arial"/>
                          <a:ea typeface="ＭＳ Ｐゴシック" charset="0"/>
                          <a:cs typeface="Arial"/>
                        </a:rPr>
                        <a:t>parousia</a:t>
                      </a:r>
                      <a:r>
                        <a:rPr kumimoji="0" lang="en-US" altLang="zh-CN" sz="2400" b="1" i="0" u="none" strike="noStrike" cap="none" normalizeH="0" baseline="0" dirty="0">
                          <a:ln>
                            <a:noFill/>
                          </a:ln>
                          <a:solidFill>
                            <a:schemeClr val="bg1"/>
                          </a:solidFill>
                          <a:effectLst/>
                          <a:latin typeface="Arial"/>
                          <a:ea typeface="ＭＳ Ｐゴシック" charset="0"/>
                          <a:cs typeface="Arial"/>
                        </a:rPr>
                        <a:t>"</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"preservation of the saints spiritually in the coming great persecution"; "a prophetic anticipation of the final victory of the church"</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"a mark of God</a:t>
                      </a:r>
                      <a:r>
                        <a:rPr kumimoji="0" lang="fr-FR" altLang="zh-CN" sz="2400" b="1" i="0" u="none" strike="noStrike" cap="none" normalizeH="0" baseline="0" dirty="0">
                          <a:ln>
                            <a:noFill/>
                          </a:ln>
                          <a:solidFill>
                            <a:schemeClr val="bg1"/>
                          </a:solidFill>
                          <a:effectLst/>
                          <a:latin typeface="Arial"/>
                          <a:ea typeface="ＭＳ Ｐゴシック" charset="0"/>
                          <a:cs typeface="Arial"/>
                        </a:rPr>
                        <a:t>'</a:t>
                      </a:r>
                      <a:r>
                        <a:rPr kumimoji="0" lang="en-US" altLang="zh-CN" sz="2400" b="1" i="0" u="none" strike="noStrike" cap="none" normalizeH="0" baseline="0" dirty="0">
                          <a:ln>
                            <a:noFill/>
                          </a:ln>
                          <a:solidFill>
                            <a:schemeClr val="bg1"/>
                          </a:solidFill>
                          <a:effectLst/>
                          <a:latin typeface="Arial"/>
                          <a:ea typeface="ＭＳ Ｐゴシック" charset="0"/>
                          <a:cs typeface="Arial"/>
                        </a:rPr>
                        <a:t>s favor"</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5557" name="Picture 91" descr="CarrieG-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152400" y="4076700"/>
            <a:ext cx="1533525" cy="2503488"/>
          </a:xfrm>
        </p:spPr>
      </p:pic>
      <p:sp>
        <p:nvSpPr>
          <p:cNvPr id="705556" name="WordArt 77"/>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90135" name="Text Box 33"/>
          <p:cNvSpPr txBox="1">
            <a:spLocks noChangeArrowheads="1"/>
          </p:cNvSpPr>
          <p:nvPr/>
        </p:nvSpPr>
        <p:spPr bwMode="auto">
          <a:xfrm>
            <a:off x="8378853"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329</a:t>
            </a:r>
          </a:p>
        </p:txBody>
      </p:sp>
    </p:spTree>
    <p:extLst>
      <p:ext uri="{BB962C8B-B14F-4D97-AF65-F5344CB8AC3E}">
        <p14:creationId xmlns:p14="http://schemas.microsoft.com/office/powerpoint/2010/main" val="3729480585"/>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p:cNvPicPr>
            <a:picLocks noChangeAspect="1" noChangeArrowheads="1"/>
          </p:cNvPicPr>
          <p:nvPr/>
        </p:nvPicPr>
        <p:blipFill>
          <a:blip r:embed="rId2" cstate="screen">
            <a:lum bright="-30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141315" name="Rectangle 3"/>
          <p:cNvSpPr>
            <a:spLocks noGrp="1" noChangeArrowheads="1"/>
          </p:cNvSpPr>
          <p:nvPr>
            <p:ph type="title"/>
          </p:nvPr>
        </p:nvSpPr>
        <p:spPr>
          <a:xfrm>
            <a:off x="4067944" y="4149080"/>
            <a:ext cx="5076056" cy="2099320"/>
          </a:xfrm>
          <a:effectLst>
            <a:outerShdw blurRad="63500" dist="35921" dir="2700000" algn="ctr" rotWithShape="0">
              <a:schemeClr val="bg2">
                <a:alpha val="74998"/>
              </a:schemeClr>
            </a:outerShdw>
          </a:effectLst>
        </p:spPr>
        <p:txBody>
          <a:bodyPr/>
          <a:lstStyle/>
          <a:p>
            <a:pPr eaLnBrk="1" hangingPunct="1">
              <a:defRPr/>
            </a:pPr>
            <a:r>
              <a:rPr lang="en-US" sz="4000" dirty="0">
                <a:effectLst>
                  <a:outerShdw blurRad="38100" dist="38100" dir="2700000" algn="tl">
                    <a:srgbClr val="000000"/>
                  </a:outerShdw>
                </a:effectLst>
                <a:latin typeface="Arial" charset="0"/>
                <a:ea typeface="ＭＳ Ｐゴシック" charset="0"/>
                <a:cs typeface="Times New Roman" charset="0"/>
              </a:rPr>
              <a:t>A Measuring Rod for Jerusalem (Zech. 2:1-4 </a:t>
            </a:r>
            <a:r>
              <a:rPr lang="en-US" sz="3600" dirty="0">
                <a:effectLst>
                  <a:outerShdw blurRad="38100" dist="38100" dir="2700000" algn="tl">
                    <a:srgbClr val="000000"/>
                  </a:outerShdw>
                </a:effectLst>
                <a:latin typeface="Arial" charset="0"/>
                <a:ea typeface="ＭＳ Ｐゴシック" charset="0"/>
                <a:cs typeface="Times New Roman" charset="0"/>
              </a:rPr>
              <a:t>NLT</a:t>
            </a:r>
            <a:r>
              <a:rPr lang="en-US" sz="4000" dirty="0">
                <a:effectLst>
                  <a:outerShdw blurRad="38100" dist="38100" dir="2700000" algn="tl">
                    <a:srgbClr val="000000"/>
                  </a:outerShdw>
                </a:effectLst>
                <a:latin typeface="Arial" charset="0"/>
                <a:ea typeface="ＭＳ Ｐゴシック" charset="0"/>
                <a:cs typeface="Times New Roman" charset="0"/>
              </a:rPr>
              <a:t>)</a:t>
            </a:r>
          </a:p>
        </p:txBody>
      </p:sp>
      <p:sp>
        <p:nvSpPr>
          <p:cNvPr id="4" name="Rectangle 3"/>
          <p:cNvSpPr txBox="1">
            <a:spLocks noChangeArrowheads="1"/>
          </p:cNvSpPr>
          <p:nvPr/>
        </p:nvSpPr>
        <p:spPr bwMode="auto">
          <a:xfrm>
            <a:off x="3779912" y="188640"/>
            <a:ext cx="5257056" cy="3096344"/>
          </a:xfrm>
          <a:prstGeom prst="rect">
            <a:avLst/>
          </a:prstGeom>
          <a:noFill/>
          <a:ln w="9525">
            <a:noFill/>
            <a:miter lim="800000"/>
            <a:headEnd/>
            <a:tailEnd/>
          </a:ln>
          <a:effectLst>
            <a:outerShdw blurRad="63500" dist="35921"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eaLnBrk="1" hangingPunct="1">
              <a:defRPr/>
            </a:pPr>
            <a:r>
              <a:rPr lang="en-US" sz="2800" dirty="0">
                <a:solidFill>
                  <a:srgbClr val="FFFFCC"/>
                </a:solidFill>
                <a:effectLst>
                  <a:outerShdw blurRad="38100" dist="38100" dir="2700000" algn="tl">
                    <a:srgbClr val="000000"/>
                  </a:outerShdw>
                </a:effectLst>
                <a:latin typeface="Arial" charset="0"/>
                <a:ea typeface="ＭＳ Ｐゴシック" charset="0"/>
                <a:cs typeface="Times New Roman" charset="0"/>
              </a:rPr>
              <a:t>When I looked again, I saw a man with a measuring line in his hand.  </a:t>
            </a:r>
            <a:r>
              <a:rPr lang="en-US" sz="2800" baseline="30000" dirty="0">
                <a:solidFill>
                  <a:srgbClr val="FFFFCC"/>
                </a:solidFill>
                <a:effectLst>
                  <a:outerShdw blurRad="38100" dist="38100" dir="2700000" algn="tl">
                    <a:srgbClr val="000000"/>
                  </a:outerShdw>
                </a:effectLst>
                <a:latin typeface="Arial" charset="0"/>
                <a:ea typeface="ＭＳ Ｐゴシック" charset="0"/>
                <a:cs typeface="Times New Roman" charset="0"/>
              </a:rPr>
              <a:t>2</a:t>
            </a:r>
            <a:r>
              <a:rPr lang="en-US" sz="2800" dirty="0">
                <a:solidFill>
                  <a:srgbClr val="FFFFCC"/>
                </a:solidFill>
                <a:effectLst>
                  <a:outerShdw blurRad="38100" dist="38100" dir="2700000" algn="tl">
                    <a:srgbClr val="000000"/>
                  </a:outerShdw>
                </a:effectLst>
                <a:latin typeface="Arial" charset="0"/>
                <a:ea typeface="ＭＳ Ｐゴシック" charset="0"/>
                <a:cs typeface="Times New Roman" charset="0"/>
              </a:rPr>
              <a:t>"Where are you going?" I asked. He replied, "I am going to measure Jerusalem, to see how wide and how long it is."</a:t>
            </a:r>
          </a:p>
        </p:txBody>
      </p:sp>
    </p:spTree>
    <p:extLst>
      <p:ext uri="{BB962C8B-B14F-4D97-AF65-F5344CB8AC3E}">
        <p14:creationId xmlns:p14="http://schemas.microsoft.com/office/powerpoint/2010/main" val="1947967570"/>
      </p:ext>
    </p:extLst>
  </p:cSld>
  <p:clrMapOvr>
    <a:masterClrMapping/>
  </p:clrMapOvr>
  <p:transition>
    <p:dissolve/>
  </p:transition>
</p:sld>
</file>

<file path=ppt/slides/slide1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7586" name="Rectangle 47"/>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Temple</a:t>
            </a:r>
          </a:p>
        </p:txBody>
      </p:sp>
      <p:graphicFrame>
        <p:nvGraphicFramePr>
          <p:cNvPr id="644140" name="Group 44"/>
          <p:cNvGraphicFramePr>
            <a:graphicFrameLocks noGrp="1"/>
          </p:cNvGraphicFramePr>
          <p:nvPr>
            <p:ph sz="half" idx="1"/>
          </p:nvPr>
        </p:nvGraphicFramePr>
        <p:xfrm>
          <a:off x="0" y="1052513"/>
          <a:ext cx="9109076" cy="5838825"/>
        </p:xfrm>
        <a:graphic>
          <a:graphicData uri="http://schemas.openxmlformats.org/drawingml/2006/table">
            <a:tbl>
              <a:tblPr/>
              <a:tblGrid>
                <a:gridCol w="2277269">
                  <a:extLst>
                    <a:ext uri="{9D8B030D-6E8A-4147-A177-3AD203B41FA5}">
                      <a16:colId xmlns:a16="http://schemas.microsoft.com/office/drawing/2014/main" val="20000"/>
                    </a:ext>
                  </a:extLst>
                </a:gridCol>
                <a:gridCol w="2278978">
                  <a:extLst>
                    <a:ext uri="{9D8B030D-6E8A-4147-A177-3AD203B41FA5}">
                      <a16:colId xmlns:a16="http://schemas.microsoft.com/office/drawing/2014/main" val="20001"/>
                    </a:ext>
                  </a:extLst>
                </a:gridCol>
                <a:gridCol w="2275560">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5910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7972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"the temple (</a:t>
                      </a:r>
                      <a:r>
                        <a:rPr kumimoji="0" lang="en-US" altLang="zh-CN" sz="2400" b="1" i="1" u="none" strike="noStrike" cap="none" normalizeH="0" baseline="0" dirty="0" err="1">
                          <a:ln>
                            <a:noFill/>
                          </a:ln>
                          <a:solidFill>
                            <a:schemeClr val="bg1"/>
                          </a:solidFill>
                          <a:effectLst/>
                          <a:latin typeface="Arial"/>
                          <a:ea typeface="ＭＳ Ｐゴシック" charset="0"/>
                          <a:cs typeface="Arial"/>
                        </a:rPr>
                        <a:t>naon</a:t>
                      </a:r>
                      <a:r>
                        <a:rPr kumimoji="0" lang="en-US" altLang="zh-CN" sz="2400" b="1" i="0" u="none" strike="noStrike" cap="none" normalizeH="0" baseline="0" dirty="0">
                          <a:ln>
                            <a:noFill/>
                          </a:ln>
                          <a:solidFill>
                            <a:schemeClr val="bg1"/>
                          </a:solidFill>
                          <a:effectLst/>
                          <a:latin typeface="Arial"/>
                          <a:ea typeface="ＭＳ Ｐゴシック" charset="0"/>
                          <a:cs typeface="Arial"/>
                        </a:rPr>
                        <a:t>)"</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(11:1)</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"the temple of the church"; "Christians"; "the whole covenant community"; "…believers undergoing persecution yet protected by God"</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heavenly temple depicting "the church, primarily the saints of this final period but secondarily the church of all ages"</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"a future temple in Jerusalem during the period just before Christ returns"</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7605" name="Picture 39" descr="refugee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0" y="5300663"/>
            <a:ext cx="2301875" cy="1512887"/>
          </a:xfrm>
        </p:spPr>
      </p:pic>
      <p:sp>
        <p:nvSpPr>
          <p:cNvPr id="707604"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92183" name="Text Box 33"/>
          <p:cNvSpPr txBox="1">
            <a:spLocks noChangeArrowheads="1"/>
          </p:cNvSpPr>
          <p:nvPr/>
        </p:nvSpPr>
        <p:spPr bwMode="auto">
          <a:xfrm>
            <a:off x="8378853"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329</a:t>
            </a:r>
          </a:p>
        </p:txBody>
      </p:sp>
    </p:spTree>
    <p:extLst>
      <p:ext uri="{BB962C8B-B14F-4D97-AF65-F5344CB8AC3E}">
        <p14:creationId xmlns:p14="http://schemas.microsoft.com/office/powerpoint/2010/main" val="127615132"/>
      </p:ext>
    </p:extLst>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9634" name="Rectangle 34"/>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Altar</a:t>
            </a:r>
          </a:p>
        </p:txBody>
      </p:sp>
      <p:graphicFrame>
        <p:nvGraphicFramePr>
          <p:cNvPr id="646176" name="Group 32"/>
          <p:cNvGraphicFramePr>
            <a:graphicFrameLocks noGrp="1"/>
          </p:cNvGraphicFramePr>
          <p:nvPr>
            <p:ph sz="half" idx="1"/>
          </p:nvPr>
        </p:nvGraphicFramePr>
        <p:xfrm>
          <a:off x="-36513" y="1196975"/>
          <a:ext cx="9180513" cy="5184775"/>
        </p:xfrm>
        <a:graphic>
          <a:graphicData uri="http://schemas.openxmlformats.org/drawingml/2006/table">
            <a:tbl>
              <a:tblPr/>
              <a:tblGrid>
                <a:gridCol w="2235285">
                  <a:extLst>
                    <a:ext uri="{9D8B030D-6E8A-4147-A177-3AD203B41FA5}">
                      <a16:colId xmlns:a16="http://schemas.microsoft.com/office/drawing/2014/main" val="20000"/>
                    </a:ext>
                  </a:extLst>
                </a:gridCol>
                <a:gridCol w="198887">
                  <a:extLst>
                    <a:ext uri="{9D8B030D-6E8A-4147-A177-3AD203B41FA5}">
                      <a16:colId xmlns:a16="http://schemas.microsoft.com/office/drawing/2014/main" val="20001"/>
                    </a:ext>
                  </a:extLst>
                </a:gridCol>
                <a:gridCol w="2156083">
                  <a:extLst>
                    <a:ext uri="{9D8B030D-6E8A-4147-A177-3AD203B41FA5}">
                      <a16:colId xmlns:a16="http://schemas.microsoft.com/office/drawing/2014/main" val="20002"/>
                    </a:ext>
                  </a:extLst>
                </a:gridCol>
                <a:gridCol w="2295129">
                  <a:extLst>
                    <a:ext uri="{9D8B030D-6E8A-4147-A177-3AD203B41FA5}">
                      <a16:colId xmlns:a16="http://schemas.microsoft.com/office/drawing/2014/main" val="20003"/>
                    </a:ext>
                  </a:extLst>
                </a:gridCol>
                <a:gridCol w="2295129">
                  <a:extLst>
                    <a:ext uri="{9D8B030D-6E8A-4147-A177-3AD203B41FA5}">
                      <a16:colId xmlns:a16="http://schemas.microsoft.com/office/drawing/2014/main" val="20004"/>
                    </a:ext>
                  </a:extLst>
                </a:gridCol>
              </a:tblGrid>
              <a:tr h="1560513">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hMerge="1">
                  <a:txBody>
                    <a:bodyPr/>
                    <a:lstStyle/>
                    <a:p>
                      <a:endParaRPr lang="en-US"/>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2426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altar"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(11:1)</a:t>
                      </a:r>
                      <a:r>
                        <a:rPr kumimoji="0" lang="en-US" altLang="zh-CN" sz="2800" b="0" i="0" u="none" strike="noStrike" cap="none" normalizeH="0" baseline="0" dirty="0">
                          <a:ln>
                            <a:noFill/>
                          </a:ln>
                          <a:solidFill>
                            <a:schemeClr val="tx2"/>
                          </a:solidFill>
                          <a:effectLst/>
                          <a:latin typeface="Arial"/>
                          <a:ea typeface="ＭＳ Ｐゴシック" charset="0"/>
                          <a:cs typeface="Arial"/>
                        </a:rPr>
                        <a:t> </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suffering covenant community"</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hMerge="1">
                  <a:txBody>
                    <a:bodyPr/>
                    <a:lstStyle/>
                    <a:p>
                      <a:endParaRPr lang="en-US"/>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[heavenly] altar of incense"</a:t>
                      </a:r>
                      <a:endParaRPr kumimoji="0" lang="en-US" sz="2800" b="0" i="0" u="none" strike="noStrike" cap="none" normalizeH="0" baseline="0" dirty="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brazen altar of sacrifice in the court outside the sanctuary"</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extLst>
                  <a:ext uri="{0D108BD9-81ED-4DB2-BD59-A6C34878D82A}">
                    <a16:rowId xmlns:a16="http://schemas.microsoft.com/office/drawing/2014/main" val="10001"/>
                  </a:ext>
                </a:extLst>
              </a:tr>
            </a:tbl>
          </a:graphicData>
        </a:graphic>
      </p:graphicFrame>
      <p:pic>
        <p:nvPicPr>
          <p:cNvPr id="709654" name="Picture 26" descr="CH9_F3">
            <a:hlinkClick r:id="rId5"/>
          </p:cNvPr>
          <p:cNvPicPr>
            <a:picLocks noGrp="1" noChangeAspect="1" noChangeArrowheads="1"/>
          </p:cNvPicPr>
          <p:nvPr>
            <p:ph sz="half" idx="2"/>
          </p:nvPr>
        </p:nvPicPr>
        <p:blipFill>
          <a:blip r:embed="rId6">
            <a:extLst>
              <a:ext uri="{28A0092B-C50C-407E-A947-70E740481C1C}">
                <a14:useLocalDpi xmlns:a14="http://schemas.microsoft.com/office/drawing/2010/main"/>
              </a:ext>
            </a:extLst>
          </a:blip>
          <a:srcRect/>
          <a:stretch>
            <a:fillRect/>
          </a:stretch>
        </p:blipFill>
        <p:spPr>
          <a:xfrm>
            <a:off x="179388" y="5072063"/>
            <a:ext cx="2449512" cy="1670050"/>
          </a:xfrm>
          <a:ln>
            <a:solidFill>
              <a:schemeClr val="tx1"/>
            </a:solidFill>
            <a:miter lim="800000"/>
            <a:headEnd/>
            <a:tailEnd/>
          </a:ln>
        </p:spPr>
      </p:pic>
      <p:sp>
        <p:nvSpPr>
          <p:cNvPr id="709653"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94231" name="Text Box 33"/>
          <p:cNvSpPr txBox="1">
            <a:spLocks noChangeArrowheads="1"/>
          </p:cNvSpPr>
          <p:nvPr/>
        </p:nvSpPr>
        <p:spPr bwMode="auto">
          <a:xfrm>
            <a:off x="8378853" y="4763"/>
            <a:ext cx="695270" cy="463846"/>
          </a:xfrm>
          <a:prstGeom prst="rect">
            <a:avLst/>
          </a:prstGeom>
          <a:solidFill>
            <a:schemeClr val="tx1"/>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329</a:t>
            </a:r>
          </a:p>
        </p:txBody>
      </p:sp>
    </p:spTree>
    <p:extLst>
      <p:ext uri="{BB962C8B-B14F-4D97-AF65-F5344CB8AC3E}">
        <p14:creationId xmlns:p14="http://schemas.microsoft.com/office/powerpoint/2010/main" val="1751524728"/>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4876800" y="277813"/>
            <a:ext cx="3810000" cy="2389187"/>
          </a:xfrm>
        </p:spPr>
        <p:txBody>
          <a:bodyPr/>
          <a:lstStyle/>
          <a:p>
            <a:pPr eaLnBrk="1" hangingPunct="1">
              <a:defRPr/>
            </a:pPr>
            <a:r>
              <a:rPr lang="en-US">
                <a:latin typeface="Arial" charset="0"/>
                <a:ea typeface="ＭＳ Ｐゴシック" charset="0"/>
                <a:cs typeface="ＭＳ Ｐゴシック" charset="0"/>
              </a:rPr>
              <a:t>The Tabernacle</a:t>
            </a:r>
          </a:p>
        </p:txBody>
      </p:sp>
      <p:pic>
        <p:nvPicPr>
          <p:cNvPr id="193538" name="Picture 5" descr="Tabernac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938" y="0"/>
            <a:ext cx="4503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3539" name="Picture 4" descr="Temple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3938588"/>
            <a:ext cx="5334000" cy="2919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9124604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61" name="Picture 2" descr="Temp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81000" y="571500"/>
            <a:ext cx="8455025" cy="5883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2"/>
          <p:cNvPicPr>
            <a:picLocks noChangeAspect="1" noChangeArrowheads="1"/>
          </p:cNvPicPr>
          <p:nvPr/>
        </p:nvPicPr>
        <p:blipFill>
          <a:blip r:embed="rId3">
            <a:extLst>
              <a:ext uri="{28A0092B-C50C-407E-A947-70E740481C1C}">
                <a14:useLocalDpi xmlns:a14="http://schemas.microsoft.com/office/drawing/2010/main"/>
              </a:ext>
            </a:extLst>
          </a:blip>
          <a:stretch>
            <a:fillRect/>
          </a:stretch>
        </p:blipFill>
        <p:spPr bwMode="auto">
          <a:xfrm>
            <a:off x="383527" y="564005"/>
            <a:ext cx="8449968" cy="5883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p:nvPr/>
        </p:nvSpPr>
        <p:spPr>
          <a:xfrm>
            <a:off x="1668870" y="2469528"/>
            <a:ext cx="1066800"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Cherubim</a:t>
            </a:r>
          </a:p>
        </p:txBody>
      </p:sp>
      <p:sp>
        <p:nvSpPr>
          <p:cNvPr id="18" name="TextBox 17"/>
          <p:cNvSpPr txBox="1"/>
          <p:nvPr/>
        </p:nvSpPr>
        <p:spPr>
          <a:xfrm>
            <a:off x="5712470" y="1819354"/>
            <a:ext cx="1208082" cy="584776"/>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Court of Priests</a:t>
            </a:r>
          </a:p>
        </p:txBody>
      </p:sp>
      <p:sp>
        <p:nvSpPr>
          <p:cNvPr id="144387" name="Rectangle 3"/>
          <p:cNvSpPr>
            <a:spLocks noGrp="1" noChangeArrowheads="1"/>
          </p:cNvSpPr>
          <p:nvPr>
            <p:ph type="title" idx="4294967295"/>
          </p:nvPr>
        </p:nvSpPr>
        <p:spPr>
          <a:xfrm>
            <a:off x="609600" y="228600"/>
            <a:ext cx="7924800" cy="914400"/>
          </a:xfrm>
          <a:solidFill>
            <a:schemeClr val="accent2"/>
          </a:solidFill>
          <a:effectLst>
            <a:outerShdw blurRad="63500" dist="35921" dir="2700000" algn="ctr" rotWithShape="0">
              <a:schemeClr val="tx2">
                <a:alpha val="74997"/>
              </a:schemeClr>
            </a:outerShdw>
          </a:effectLst>
        </p:spPr>
        <p:txBody>
          <a:bodyPr/>
          <a:lstStyle/>
          <a:p>
            <a:pPr eaLnBrk="1" hangingPunct="1"/>
            <a:r>
              <a:rPr lang="en-US" altLang="en-US" sz="5400" b="1" dirty="0">
                <a:solidFill>
                  <a:schemeClr val="bg1"/>
                </a:solidFill>
                <a:effectLst>
                  <a:outerShdw blurRad="38100" dist="38100" dir="2700000" algn="tl">
                    <a:srgbClr val="000000"/>
                  </a:outerShdw>
                </a:effectLst>
                <a:latin typeface="Arial" panose="020B0604020202020204" pitchFamily="34" charset="0"/>
              </a:rPr>
              <a:t>Solomon</a:t>
            </a:r>
            <a:r>
              <a:rPr lang="fr-FR" altLang="en-US" sz="5400" b="1" dirty="0">
                <a:solidFill>
                  <a:schemeClr val="bg1"/>
                </a:solidFill>
                <a:effectLst>
                  <a:outerShdw blurRad="38100" dist="38100" dir="2700000" algn="tl">
                    <a:srgbClr val="000000"/>
                  </a:outerShdw>
                </a:effectLst>
                <a:latin typeface="Arial" panose="020B0604020202020204" pitchFamily="34" charset="0"/>
              </a:rPr>
              <a:t>'</a:t>
            </a:r>
            <a:r>
              <a:rPr lang="en-US" altLang="en-US" sz="5400" b="1" dirty="0">
                <a:solidFill>
                  <a:schemeClr val="bg1"/>
                </a:solidFill>
                <a:effectLst>
                  <a:outerShdw blurRad="38100" dist="38100" dir="2700000" algn="tl">
                    <a:srgbClr val="000000"/>
                  </a:outerShdw>
                </a:effectLst>
                <a:latin typeface="Arial" panose="020B0604020202020204" pitchFamily="34" charset="0"/>
              </a:rPr>
              <a:t>s Temple</a:t>
            </a:r>
            <a:endParaRPr lang="en-US" altLang="en-US" sz="5400" b="1" dirty="0">
              <a:solidFill>
                <a:schemeClr val="bg1"/>
              </a:solidFill>
              <a:latin typeface="Arial" panose="020B0604020202020204" pitchFamily="34" charset="0"/>
            </a:endParaRPr>
          </a:p>
        </p:txBody>
      </p:sp>
      <p:sp>
        <p:nvSpPr>
          <p:cNvPr id="14" name="TextBox 13"/>
          <p:cNvSpPr txBox="1"/>
          <p:nvPr/>
        </p:nvSpPr>
        <p:spPr>
          <a:xfrm>
            <a:off x="2819400" y="1185446"/>
            <a:ext cx="838200"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Lavers</a:t>
            </a:r>
          </a:p>
        </p:txBody>
      </p:sp>
      <p:sp>
        <p:nvSpPr>
          <p:cNvPr id="16" name="TextBox 15"/>
          <p:cNvSpPr txBox="1"/>
          <p:nvPr/>
        </p:nvSpPr>
        <p:spPr>
          <a:xfrm>
            <a:off x="2507070" y="2385786"/>
            <a:ext cx="1683897" cy="539635"/>
          </a:xfrm>
          <a:prstGeom prst="rect">
            <a:avLst/>
          </a:prstGeom>
          <a:noFill/>
        </p:spPr>
        <p:txBody>
          <a:bodyPr wrap="square" rtlCol="0">
            <a:spAutoFit/>
          </a:bodyPr>
          <a:lstStyle/>
          <a:p>
            <a:pPr algn="ctr" defTabSz="914400" fontAlgn="base">
              <a:lnSpc>
                <a:spcPct val="90000"/>
              </a:lnSpc>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Ark of the Covenant</a:t>
            </a:r>
          </a:p>
        </p:txBody>
      </p:sp>
      <p:sp>
        <p:nvSpPr>
          <p:cNvPr id="17" name="TextBox 16"/>
          <p:cNvSpPr txBox="1"/>
          <p:nvPr/>
        </p:nvSpPr>
        <p:spPr>
          <a:xfrm>
            <a:off x="3939497" y="2450649"/>
            <a:ext cx="1689671" cy="338554"/>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Candlesticks</a:t>
            </a:r>
          </a:p>
        </p:txBody>
      </p:sp>
      <p:sp>
        <p:nvSpPr>
          <p:cNvPr id="2" name="TextBox 1"/>
          <p:cNvSpPr txBox="1"/>
          <p:nvPr/>
        </p:nvSpPr>
        <p:spPr>
          <a:xfrm>
            <a:off x="6327632" y="2756919"/>
            <a:ext cx="672152"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Boaz</a:t>
            </a:r>
          </a:p>
        </p:txBody>
      </p:sp>
      <p:sp>
        <p:nvSpPr>
          <p:cNvPr id="3" name="TextBox 2"/>
          <p:cNvSpPr txBox="1"/>
          <p:nvPr/>
        </p:nvSpPr>
        <p:spPr>
          <a:xfrm>
            <a:off x="6240563" y="4018048"/>
            <a:ext cx="846289" cy="338554"/>
          </a:xfrm>
          <a:prstGeom prst="rect">
            <a:avLst/>
          </a:prstGeom>
          <a:noFill/>
        </p:spPr>
        <p:txBody>
          <a:bodyPr wrap="square" rtlCol="0">
            <a:spAutoFit/>
          </a:bodyPr>
          <a:lstStyle/>
          <a:p>
            <a:pPr defTabSz="914400" fontAlgn="base">
              <a:spcBef>
                <a:spcPct val="0"/>
              </a:spcBef>
              <a:spcAft>
                <a:spcPct val="0"/>
              </a:spcAft>
            </a:pPr>
            <a:r>
              <a:rPr lang="en-US" sz="1600" dirty="0" err="1">
                <a:solidFill>
                  <a:srgbClr val="C00000"/>
                </a:solidFill>
                <a:latin typeface="Arial" panose="020B0604020202020204" pitchFamily="34" charset="0"/>
                <a:ea typeface="MS PGothic" panose="020B0600070205080204" pitchFamily="34" charset="-128"/>
                <a:cs typeface="Arial" panose="020B0604020202020204" pitchFamily="34" charset="0"/>
              </a:rPr>
              <a:t>Jachin</a:t>
            </a:r>
            <a:endPar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endParaRPr>
          </a:p>
        </p:txBody>
      </p:sp>
      <p:sp>
        <p:nvSpPr>
          <p:cNvPr id="4" name="TextBox 3"/>
          <p:cNvSpPr txBox="1"/>
          <p:nvPr/>
        </p:nvSpPr>
        <p:spPr>
          <a:xfrm>
            <a:off x="7572223" y="2295329"/>
            <a:ext cx="609600"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Altar</a:t>
            </a:r>
          </a:p>
        </p:txBody>
      </p:sp>
      <p:sp>
        <p:nvSpPr>
          <p:cNvPr id="5" name="TextBox 4"/>
          <p:cNvSpPr txBox="1"/>
          <p:nvPr/>
        </p:nvSpPr>
        <p:spPr>
          <a:xfrm>
            <a:off x="7343623" y="5410200"/>
            <a:ext cx="1066800" cy="584776"/>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FFFFFF"/>
                </a:solidFill>
                <a:latin typeface="Arial" panose="020B0604020202020204" pitchFamily="34" charset="0"/>
                <a:ea typeface="MS PGothic" panose="020B0600070205080204" pitchFamily="34" charset="-128"/>
                <a:cs typeface="Arial" panose="020B0604020202020204" pitchFamily="34" charset="0"/>
              </a:rPr>
              <a:t>Bronze Sea</a:t>
            </a:r>
          </a:p>
        </p:txBody>
      </p:sp>
      <p:sp>
        <p:nvSpPr>
          <p:cNvPr id="6" name="TextBox 5"/>
          <p:cNvSpPr txBox="1"/>
          <p:nvPr/>
        </p:nvSpPr>
        <p:spPr>
          <a:xfrm>
            <a:off x="3657600" y="3174583"/>
            <a:ext cx="2027388"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Table of Showbread</a:t>
            </a:r>
          </a:p>
        </p:txBody>
      </p:sp>
      <p:sp>
        <p:nvSpPr>
          <p:cNvPr id="7" name="TextBox 6"/>
          <p:cNvSpPr txBox="1"/>
          <p:nvPr/>
        </p:nvSpPr>
        <p:spPr>
          <a:xfrm>
            <a:off x="3350270" y="3680823"/>
            <a:ext cx="2362200"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Incense Altar</a:t>
            </a:r>
          </a:p>
        </p:txBody>
      </p:sp>
      <p:sp>
        <p:nvSpPr>
          <p:cNvPr id="8" name="TextBox 7"/>
          <p:cNvSpPr txBox="1"/>
          <p:nvPr/>
        </p:nvSpPr>
        <p:spPr>
          <a:xfrm>
            <a:off x="3995317" y="3379356"/>
            <a:ext cx="1981200" cy="369332"/>
          </a:xfrm>
          <a:prstGeom prst="rect">
            <a:avLst/>
          </a:prstGeom>
          <a:noFill/>
        </p:spPr>
        <p:txBody>
          <a:bodyPr wrap="square" rtlCol="0">
            <a:spAutoFit/>
          </a:bodyPr>
          <a:lstStyle/>
          <a:p>
            <a:pPr defTabSz="914400" fontAlgn="base">
              <a:spcBef>
                <a:spcPct val="0"/>
              </a:spcBef>
              <a:spcAft>
                <a:spcPct val="0"/>
              </a:spcAft>
            </a:pPr>
            <a:r>
              <a:rPr lang="en-US" dirty="0">
                <a:solidFill>
                  <a:srgbClr val="C00000"/>
                </a:solidFill>
                <a:latin typeface="Arial" panose="020B0604020202020204" pitchFamily="34" charset="0"/>
                <a:ea typeface="MS PGothic" panose="020B0600070205080204" pitchFamily="34" charset="-128"/>
                <a:cs typeface="Arial" panose="020B0604020202020204" pitchFamily="34" charset="0"/>
              </a:rPr>
              <a:t>Holy Place</a:t>
            </a:r>
          </a:p>
        </p:txBody>
      </p:sp>
      <p:sp>
        <p:nvSpPr>
          <p:cNvPr id="9" name="TextBox 8"/>
          <p:cNvSpPr txBox="1"/>
          <p:nvPr/>
        </p:nvSpPr>
        <p:spPr>
          <a:xfrm rot="16200000">
            <a:off x="1689510" y="3271633"/>
            <a:ext cx="1477052" cy="584776"/>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Holy of </a:t>
            </a:r>
            <a:b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b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Holies</a:t>
            </a:r>
          </a:p>
        </p:txBody>
      </p:sp>
      <p:sp>
        <p:nvSpPr>
          <p:cNvPr id="10" name="TextBox 9"/>
          <p:cNvSpPr txBox="1"/>
          <p:nvPr/>
        </p:nvSpPr>
        <p:spPr>
          <a:xfrm>
            <a:off x="5570071" y="3354814"/>
            <a:ext cx="960859" cy="338554"/>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Porch</a:t>
            </a:r>
          </a:p>
        </p:txBody>
      </p:sp>
      <p:sp>
        <p:nvSpPr>
          <p:cNvPr id="12" name="TextBox 11"/>
          <p:cNvSpPr txBox="1"/>
          <p:nvPr/>
        </p:nvSpPr>
        <p:spPr>
          <a:xfrm>
            <a:off x="2918673" y="4241004"/>
            <a:ext cx="2027430" cy="338554"/>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Storerooms</a:t>
            </a:r>
            <a:endParaRPr lang="en-US" sz="2400" dirty="0">
              <a:solidFill>
                <a:srgbClr val="C00000"/>
              </a:solidFill>
              <a:latin typeface="Arial" panose="020B0604020202020204" pitchFamily="34" charset="0"/>
              <a:ea typeface="MS PGothic" panose="020B0600070205080204" pitchFamily="34" charset="-128"/>
              <a:cs typeface="Arial" panose="020B0604020202020204" pitchFamily="34" charset="0"/>
            </a:endParaRPr>
          </a:p>
        </p:txBody>
      </p:sp>
      <p:sp>
        <p:nvSpPr>
          <p:cNvPr id="19" name="TextBox 18"/>
          <p:cNvSpPr txBox="1"/>
          <p:nvPr/>
        </p:nvSpPr>
        <p:spPr>
          <a:xfrm>
            <a:off x="3639808" y="5680251"/>
            <a:ext cx="1792578" cy="338554"/>
          </a:xfrm>
          <a:prstGeom prst="rect">
            <a:avLst/>
          </a:prstGeom>
          <a:noFill/>
        </p:spPr>
        <p:txBody>
          <a:bodyPr wrap="none" rtlCol="0">
            <a:spAutoFit/>
          </a:bodyPr>
          <a:lstStyle/>
          <a:p>
            <a:pP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Court of Israelites</a:t>
            </a:r>
            <a:endParaRPr lang="en-US" sz="2400" dirty="0">
              <a:solidFill>
                <a:srgbClr val="C00000"/>
              </a:solidFill>
              <a:latin typeface="Arial" panose="020B0604020202020204" pitchFamily="34" charset="0"/>
              <a:ea typeface="MS PGothic" panose="020B0600070205080204" pitchFamily="34" charset="-128"/>
              <a:cs typeface="Arial" panose="020B0604020202020204" pitchFamily="34" charset="0"/>
            </a:endParaRPr>
          </a:p>
        </p:txBody>
      </p:sp>
      <p:sp>
        <p:nvSpPr>
          <p:cNvPr id="20" name="TextBox 19"/>
          <p:cNvSpPr txBox="1"/>
          <p:nvPr/>
        </p:nvSpPr>
        <p:spPr>
          <a:xfrm>
            <a:off x="851254" y="5542204"/>
            <a:ext cx="1160414" cy="338554"/>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Cubits</a:t>
            </a:r>
            <a:endParaRPr lang="en-US" sz="2400" dirty="0">
              <a:solidFill>
                <a:srgbClr val="000000"/>
              </a:solidFill>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03497080"/>
      </p:ext>
    </p:extLst>
  </p:cSld>
  <p:clrMapOvr>
    <a:masterClrMapping/>
  </p:clrMapOvr>
  <p:transition spd="slow"/>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5" name="Picture 2" descr="023-0800"/>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Picture 2" descr="023-0800"/>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7302500" y="1955800"/>
            <a:ext cx="1612900" cy="63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676400" y="5638800"/>
            <a:ext cx="7162800" cy="346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295400" y="5715000"/>
            <a:ext cx="7162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6386" name="Rectangle 3"/>
          <p:cNvSpPr>
            <a:spLocks noGrp="1" noChangeArrowheads="1"/>
          </p:cNvSpPr>
          <p:nvPr>
            <p:ph type="title" idx="4294967295"/>
          </p:nvPr>
        </p:nvSpPr>
        <p:spPr>
          <a:xfrm>
            <a:off x="609600" y="609600"/>
            <a:ext cx="7772400" cy="990600"/>
          </a:xfrm>
          <a:solidFill>
            <a:schemeClr val="tx2"/>
          </a:solidFill>
        </p:spPr>
        <p:txBody>
          <a:bodyPr/>
          <a:lstStyle/>
          <a:p>
            <a:pPr eaLnBrk="1" hangingPunct="1"/>
            <a:r>
              <a:rPr lang="en-US" altLang="en-US" sz="4800" b="1" dirty="0">
                <a:solidFill>
                  <a:schemeClr val="bg1"/>
                </a:solidFill>
                <a:latin typeface="Arial" panose="020B0604020202020204" pitchFamily="34" charset="0"/>
              </a:rPr>
              <a:t>Solomon</a:t>
            </a:r>
            <a:r>
              <a:rPr lang="fr-FR" altLang="en-US" sz="4800" b="1" dirty="0">
                <a:solidFill>
                  <a:schemeClr val="bg1"/>
                </a:solidFill>
                <a:latin typeface="Arial" panose="020B0604020202020204" pitchFamily="34" charset="0"/>
              </a:rPr>
              <a:t>'</a:t>
            </a:r>
            <a:r>
              <a:rPr lang="en-US" altLang="en-US" sz="4800" b="1" dirty="0">
                <a:solidFill>
                  <a:schemeClr val="bg1"/>
                </a:solidFill>
                <a:latin typeface="Arial" panose="020B0604020202020204" pitchFamily="34" charset="0"/>
              </a:rPr>
              <a:t>s Temple</a:t>
            </a:r>
          </a:p>
        </p:txBody>
      </p:sp>
      <p:pic>
        <p:nvPicPr>
          <p:cNvPr id="4"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2743200" y="3276600"/>
            <a:ext cx="3251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1676400" y="2133600"/>
            <a:ext cx="32512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7721600" y="3200400"/>
            <a:ext cx="889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2" descr="023-0800"/>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7391399" y="4800600"/>
            <a:ext cx="638629"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Box 7"/>
          <p:cNvSpPr txBox="1"/>
          <p:nvPr/>
        </p:nvSpPr>
        <p:spPr>
          <a:xfrm>
            <a:off x="2971800" y="3276600"/>
            <a:ext cx="2895600" cy="584775"/>
          </a:xfrm>
          <a:prstGeom prst="rect">
            <a:avLst/>
          </a:prstGeom>
          <a:noFill/>
        </p:spPr>
        <p:txBody>
          <a:bodyPr wrap="square" rtlCol="0">
            <a:spAutoFit/>
          </a:bodyPr>
          <a:lstStyle/>
          <a:p>
            <a:pPr defTabSz="914400" fontAlgn="base">
              <a:spcBef>
                <a:spcPct val="0"/>
              </a:spcBef>
              <a:spcAft>
                <a:spcPct val="0"/>
              </a:spcAft>
            </a:pPr>
            <a:r>
              <a:rPr lang="en-US" sz="3200" dirty="0">
                <a:solidFill>
                  <a:srgbClr val="FFFFFF"/>
                </a:solidFill>
                <a:latin typeface="Arial" panose="020B0604020202020204" pitchFamily="34" charset="0"/>
                <a:ea typeface="MS PGothic" panose="020B0600070205080204" pitchFamily="34" charset="-128"/>
                <a:cs typeface="Arial" panose="020B0604020202020204" pitchFamily="34" charset="0"/>
              </a:rPr>
              <a:t>Holy Place</a:t>
            </a:r>
          </a:p>
        </p:txBody>
      </p:sp>
      <p:sp>
        <p:nvSpPr>
          <p:cNvPr id="9" name="TextBox 8"/>
          <p:cNvSpPr txBox="1"/>
          <p:nvPr/>
        </p:nvSpPr>
        <p:spPr>
          <a:xfrm>
            <a:off x="914400" y="2895600"/>
            <a:ext cx="1676400" cy="1569660"/>
          </a:xfrm>
          <a:prstGeom prst="rect">
            <a:avLst/>
          </a:prstGeom>
          <a:solidFill>
            <a:srgbClr val="FAFD00"/>
          </a:solidFill>
        </p:spPr>
        <p:txBody>
          <a:bodyPr wrap="square" rtlCol="0">
            <a:spAutoFit/>
          </a:bodyPr>
          <a:lstStyle/>
          <a:p>
            <a:pPr algn="ctr" defTabSz="914400" fontAlgn="base">
              <a:spcBef>
                <a:spcPct val="0"/>
              </a:spcBef>
              <a:spcAft>
                <a:spcPct val="0"/>
              </a:spcAft>
            </a:pPr>
            <a:r>
              <a:rPr lang="en-US" sz="3200" b="1" dirty="0">
                <a:solidFill>
                  <a:srgbClr val="000000"/>
                </a:solidFill>
                <a:latin typeface="Arial" panose="020B0604020202020204" pitchFamily="34" charset="0"/>
                <a:ea typeface="MS PGothic" panose="020B0600070205080204" pitchFamily="34" charset="-128"/>
                <a:cs typeface="Arial" panose="020B0604020202020204" pitchFamily="34" charset="0"/>
              </a:rPr>
              <a:t>Most Holy Place</a:t>
            </a:r>
          </a:p>
        </p:txBody>
      </p:sp>
      <p:sp>
        <p:nvSpPr>
          <p:cNvPr id="10" name="TextBox 9"/>
          <p:cNvSpPr txBox="1"/>
          <p:nvPr/>
        </p:nvSpPr>
        <p:spPr>
          <a:xfrm>
            <a:off x="1828800" y="2133600"/>
            <a:ext cx="3048000" cy="523220"/>
          </a:xfrm>
          <a:prstGeom prst="rect">
            <a:avLst/>
          </a:prstGeom>
          <a:noFill/>
        </p:spPr>
        <p:txBody>
          <a:bodyPr wrap="square" rtlCol="0">
            <a:spAutoFit/>
          </a:bodyPr>
          <a:lstStyle/>
          <a:p>
            <a:pPr defTabSz="914400" fontAlgn="base">
              <a:spcBef>
                <a:spcPct val="0"/>
              </a:spcBef>
              <a:spcAft>
                <a:spcPct val="0"/>
              </a:spcAft>
            </a:pPr>
            <a:r>
              <a:rPr lang="en-US" sz="2800" dirty="0">
                <a:solidFill>
                  <a:srgbClr val="FFFFFF"/>
                </a:solidFill>
                <a:latin typeface="Arial" panose="020B0604020202020204" pitchFamily="34" charset="0"/>
                <a:ea typeface="MS PGothic" panose="020B0600070205080204" pitchFamily="34" charset="-128"/>
                <a:cs typeface="Arial" panose="020B0604020202020204" pitchFamily="34" charset="0"/>
              </a:rPr>
              <a:t>Store Rooms</a:t>
            </a:r>
          </a:p>
        </p:txBody>
      </p:sp>
      <p:sp>
        <p:nvSpPr>
          <p:cNvPr id="11" name="TextBox 10"/>
          <p:cNvSpPr txBox="1"/>
          <p:nvPr/>
        </p:nvSpPr>
        <p:spPr>
          <a:xfrm>
            <a:off x="7421880" y="2133601"/>
            <a:ext cx="1493520" cy="523220"/>
          </a:xfrm>
          <a:prstGeom prst="rect">
            <a:avLst/>
          </a:prstGeom>
          <a:noFill/>
        </p:spPr>
        <p:txBody>
          <a:bodyPr wrap="square" rtlCol="0">
            <a:spAutoFit/>
          </a:bodyPr>
          <a:lstStyle/>
          <a:p>
            <a:pPr algn="ctr" defTabSz="914400" fontAlgn="base">
              <a:spcBef>
                <a:spcPct val="0"/>
              </a:spcBef>
              <a:spcAft>
                <a:spcPct val="0"/>
              </a:spcAft>
            </a:pPr>
            <a:r>
              <a:rPr lang="en-US" sz="1400" dirty="0">
                <a:solidFill>
                  <a:srgbClr val="FFFFFF"/>
                </a:solidFill>
                <a:latin typeface="Arial" panose="020B0604020202020204" pitchFamily="34" charset="0"/>
                <a:ea typeface="MS PGothic" panose="020B0600070205080204" pitchFamily="34" charset="-128"/>
                <a:cs typeface="Arial" panose="020B0604020202020204" pitchFamily="34" charset="0"/>
              </a:rPr>
              <a:t>20  cu.</a:t>
            </a:r>
          </a:p>
          <a:p>
            <a:pPr algn="ctr" defTabSz="914400" fontAlgn="base">
              <a:spcBef>
                <a:spcPct val="0"/>
              </a:spcBef>
              <a:spcAft>
                <a:spcPct val="0"/>
              </a:spcAft>
            </a:pPr>
            <a:r>
              <a:rPr lang="en-US" sz="1400" dirty="0">
                <a:solidFill>
                  <a:srgbClr val="FFFFFF"/>
                </a:solidFill>
                <a:latin typeface="Arial" panose="020B0604020202020204" pitchFamily="34" charset="0"/>
                <a:ea typeface="MS PGothic" panose="020B0600070205080204" pitchFamily="34" charset="-128"/>
                <a:cs typeface="Arial" panose="020B0604020202020204" pitchFamily="34" charset="0"/>
              </a:rPr>
              <a:t>(30 ft.)</a:t>
            </a:r>
          </a:p>
        </p:txBody>
      </p:sp>
      <p:sp>
        <p:nvSpPr>
          <p:cNvPr id="12" name="TextBox 11"/>
          <p:cNvSpPr txBox="1"/>
          <p:nvPr/>
        </p:nvSpPr>
        <p:spPr>
          <a:xfrm>
            <a:off x="6858000" y="5638800"/>
            <a:ext cx="1943100" cy="338554"/>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FFFFFF"/>
                </a:solidFill>
                <a:latin typeface="Arial" panose="020B0604020202020204" pitchFamily="34" charset="0"/>
                <a:ea typeface="MS PGothic" panose="020B0600070205080204" pitchFamily="34" charset="-128"/>
                <a:cs typeface="Arial" panose="020B0604020202020204" pitchFamily="34" charset="0"/>
              </a:rPr>
              <a:t>10 cu.(15 ft.)</a:t>
            </a:r>
            <a:endParaRPr lang="en-US" sz="2400" dirty="0">
              <a:solidFill>
                <a:srgbClr val="FFFFFF"/>
              </a:solidFill>
              <a:latin typeface="Arial" panose="020B0604020202020204" pitchFamily="34" charset="0"/>
              <a:ea typeface="MS PGothic" panose="020B0600070205080204" pitchFamily="34" charset="-128"/>
              <a:cs typeface="Arial" panose="020B0604020202020204" pitchFamily="34" charset="0"/>
            </a:endParaRPr>
          </a:p>
        </p:txBody>
      </p:sp>
      <p:sp>
        <p:nvSpPr>
          <p:cNvPr id="13" name="TextBox 12"/>
          <p:cNvSpPr txBox="1"/>
          <p:nvPr/>
        </p:nvSpPr>
        <p:spPr>
          <a:xfrm>
            <a:off x="7404100" y="4765021"/>
            <a:ext cx="762000" cy="400110"/>
          </a:xfrm>
          <a:prstGeom prst="rect">
            <a:avLst/>
          </a:prstGeom>
          <a:noFill/>
        </p:spPr>
        <p:txBody>
          <a:bodyPr wrap="square" rtlCol="0">
            <a:spAutoFit/>
          </a:bodyPr>
          <a:lstStyle/>
          <a:p>
            <a:pPr algn="ctr" defTabSz="914400" fontAlgn="base">
              <a:spcBef>
                <a:spcPct val="0"/>
              </a:spcBef>
              <a:spcAft>
                <a:spcPct val="0"/>
              </a:spcAft>
            </a:pPr>
            <a:r>
              <a:rPr lang="en-US" sz="2000" dirty="0">
                <a:solidFill>
                  <a:srgbClr val="FFFFFF"/>
                </a:solidFill>
                <a:latin typeface="Arial" panose="020B0604020202020204" pitchFamily="34" charset="0"/>
                <a:ea typeface="MS PGothic" panose="020B0600070205080204" pitchFamily="34" charset="-128"/>
                <a:cs typeface="Arial" panose="020B0604020202020204" pitchFamily="34" charset="0"/>
              </a:rPr>
              <a:t>Sea</a:t>
            </a:r>
          </a:p>
        </p:txBody>
      </p:sp>
      <p:sp>
        <p:nvSpPr>
          <p:cNvPr id="14" name="TextBox 13"/>
          <p:cNvSpPr txBox="1"/>
          <p:nvPr/>
        </p:nvSpPr>
        <p:spPr>
          <a:xfrm>
            <a:off x="1155011" y="5626100"/>
            <a:ext cx="4541628" cy="584776"/>
          </a:xfrm>
          <a:prstGeom prst="rect">
            <a:avLst/>
          </a:prstGeom>
          <a:noFill/>
        </p:spPr>
        <p:txBody>
          <a:bodyPr wrap="none" rtlCol="0">
            <a:spAutoFit/>
          </a:bodyPr>
          <a:lstStyle/>
          <a:p>
            <a:pPr defTabSz="914400" fontAlgn="base">
              <a:spcBef>
                <a:spcPct val="0"/>
              </a:spcBef>
              <a:spcAft>
                <a:spcPct val="0"/>
              </a:spcAft>
            </a:pPr>
            <a:r>
              <a:rPr lang="en-US" sz="3200" dirty="0">
                <a:solidFill>
                  <a:srgbClr val="FFFFFF"/>
                </a:solidFill>
                <a:latin typeface="Arial" panose="020B0604020202020204" pitchFamily="34" charset="0"/>
                <a:ea typeface="MS PGothic" panose="020B0600070205080204" pitchFamily="34" charset="-128"/>
                <a:cs typeface="Arial" panose="020B0604020202020204" pitchFamily="34" charset="0"/>
              </a:rPr>
              <a:t>About 90 cubits (135 ft.)</a:t>
            </a:r>
            <a:endParaRPr lang="en-US" sz="2400" dirty="0">
              <a:solidFill>
                <a:srgbClr val="FFFFFF"/>
              </a:solidFill>
              <a:latin typeface="Arial" panose="020B0604020202020204" pitchFamily="34" charset="0"/>
              <a:ea typeface="MS PGothic" panose="020B0600070205080204" pitchFamily="34" charset="-128"/>
              <a:cs typeface="Arial" panose="020B0604020202020204" pitchFamily="34" charset="0"/>
            </a:endParaRPr>
          </a:p>
        </p:txBody>
      </p:sp>
      <p:sp>
        <p:nvSpPr>
          <p:cNvPr id="18" name="TextBox 17"/>
          <p:cNvSpPr txBox="1"/>
          <p:nvPr/>
        </p:nvSpPr>
        <p:spPr>
          <a:xfrm>
            <a:off x="7620000" y="3200400"/>
            <a:ext cx="990600" cy="461665"/>
          </a:xfrm>
          <a:prstGeom prst="rect">
            <a:avLst/>
          </a:prstGeom>
          <a:noFill/>
        </p:spPr>
        <p:txBody>
          <a:bodyPr wrap="square" rtlCol="0">
            <a:spAutoFit/>
          </a:bodyPr>
          <a:lstStyle/>
          <a:p>
            <a:pPr algn="ctr" defTabSz="914400" fontAlgn="base">
              <a:spcBef>
                <a:spcPct val="0"/>
              </a:spcBef>
              <a:spcAft>
                <a:spcPct val="0"/>
              </a:spcAft>
            </a:pPr>
            <a:r>
              <a:rPr lang="en-US" sz="2400" dirty="0">
                <a:solidFill>
                  <a:srgbClr val="FFFFFF"/>
                </a:solidFill>
                <a:latin typeface="Arial" panose="020B0604020202020204" pitchFamily="34" charset="0"/>
                <a:ea typeface="MS PGothic" panose="020B0600070205080204" pitchFamily="34" charset="-128"/>
                <a:cs typeface="Arial" panose="020B0604020202020204" pitchFamily="34" charset="0"/>
              </a:rPr>
              <a:t>Altar</a:t>
            </a:r>
          </a:p>
        </p:txBody>
      </p:sp>
    </p:spTree>
    <p:extLst>
      <p:ext uri="{BB962C8B-B14F-4D97-AF65-F5344CB8AC3E}">
        <p14:creationId xmlns:p14="http://schemas.microsoft.com/office/powerpoint/2010/main" val="3757236874"/>
      </p:ext>
    </p:extLst>
  </p:cSld>
  <p:clrMapOvr>
    <a:masterClrMapping/>
  </p:clrMapOvr>
  <p:transition spd="slow"/>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1682" name="Rectangle 43"/>
          <p:cNvSpPr>
            <a:spLocks noGrp="1" noChangeArrowheads="1"/>
          </p:cNvSpPr>
          <p:nvPr>
            <p:ph type="title"/>
          </p:nvPr>
        </p:nvSpPr>
        <p:spPr>
          <a:xfrm>
            <a:off x="685800" y="1676400"/>
            <a:ext cx="7772400" cy="1143000"/>
          </a:xfrm>
        </p:spPr>
        <p:txBody>
          <a:bodyPr/>
          <a:lstStyle/>
          <a:p>
            <a:r>
              <a:rPr lang="en-US">
                <a:latin typeface="Times New Roman" charset="0"/>
                <a:ea typeface="ＭＳ Ｐゴシック" charset="0"/>
                <a:cs typeface="ＭＳ Ｐゴシック" charset="0"/>
              </a:rPr>
              <a:t>11:2 Gentiles</a:t>
            </a:r>
          </a:p>
        </p:txBody>
      </p:sp>
      <p:graphicFrame>
        <p:nvGraphicFramePr>
          <p:cNvPr id="127000" name="Group 24"/>
          <p:cNvGraphicFramePr>
            <a:graphicFrameLocks noGrp="1"/>
          </p:cNvGraphicFramePr>
          <p:nvPr>
            <p:ph sz="half" idx="1"/>
          </p:nvPr>
        </p:nvGraphicFramePr>
        <p:xfrm>
          <a:off x="0" y="1700213"/>
          <a:ext cx="9144000" cy="5157787"/>
        </p:xfrm>
        <a:graphic>
          <a:graphicData uri="http://schemas.openxmlformats.org/drawingml/2006/table">
            <a:tbl>
              <a:tblPr/>
              <a:tblGrid>
                <a:gridCol w="2286415">
                  <a:extLst>
                    <a:ext uri="{9D8B030D-6E8A-4147-A177-3AD203B41FA5}">
                      <a16:colId xmlns:a16="http://schemas.microsoft.com/office/drawing/2014/main" val="20000"/>
                    </a:ext>
                  </a:extLst>
                </a:gridCol>
                <a:gridCol w="2286415">
                  <a:extLst>
                    <a:ext uri="{9D8B030D-6E8A-4147-A177-3AD203B41FA5}">
                      <a16:colId xmlns:a16="http://schemas.microsoft.com/office/drawing/2014/main" val="20001"/>
                    </a:ext>
                  </a:extLst>
                </a:gridCol>
                <a:gridCol w="2284755">
                  <a:extLst>
                    <a:ext uri="{9D8B030D-6E8A-4147-A177-3AD203B41FA5}">
                      <a16:colId xmlns:a16="http://schemas.microsoft.com/office/drawing/2014/main" val="20002"/>
                    </a:ext>
                  </a:extLst>
                </a:gridCol>
                <a:gridCol w="2286415">
                  <a:extLst>
                    <a:ext uri="{9D8B030D-6E8A-4147-A177-3AD203B41FA5}">
                      <a16:colId xmlns:a16="http://schemas.microsoft.com/office/drawing/2014/main" val="20003"/>
                    </a:ext>
                  </a:extLst>
                </a:gridCol>
              </a:tblGrid>
              <a:tr h="151530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4248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8</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"the Gentiles" </a:t>
                      </a:r>
                      <a:b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b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(11:2)</a:t>
                      </a: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"the Gentiles and Jews"</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"the church handed over to the Gentiles/ nations for a time"</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"a group [of non-Jews] in rebellion against God who will oppress the Jewish remnant"</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11700" name="Picture 27" descr="jewish%2520rabbi%2520Shah%2520300">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900113" y="0"/>
            <a:ext cx="1231900" cy="1511300"/>
          </a:xfrm>
        </p:spPr>
      </p:pic>
      <p:pic>
        <p:nvPicPr>
          <p:cNvPr id="711702" name="Picture 32" descr="faces-transp">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6807200" y="0"/>
            <a:ext cx="1162050" cy="1700213"/>
          </a:xfrm>
        </p:spPr>
      </p:pic>
      <p:sp>
        <p:nvSpPr>
          <p:cNvPr id="711701"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96280" name="Text Box 33"/>
          <p:cNvSpPr txBox="1">
            <a:spLocks noChangeArrowheads="1"/>
          </p:cNvSpPr>
          <p:nvPr/>
        </p:nvSpPr>
        <p:spPr bwMode="auto">
          <a:xfrm>
            <a:off x="8401872" y="4763"/>
            <a:ext cx="695270"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329</a:t>
            </a:r>
          </a:p>
        </p:txBody>
      </p:sp>
    </p:spTree>
    <p:extLst>
      <p:ext uri="{BB962C8B-B14F-4D97-AF65-F5344CB8AC3E}">
        <p14:creationId xmlns:p14="http://schemas.microsoft.com/office/powerpoint/2010/main" val="3821192299"/>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3730" name="Rectangle 40"/>
          <p:cNvSpPr>
            <a:spLocks noGrp="1" noChangeArrowheads="1"/>
          </p:cNvSpPr>
          <p:nvPr>
            <p:ph type="title"/>
          </p:nvPr>
        </p:nvSpPr>
        <p:spPr>
          <a:xfrm>
            <a:off x="685800" y="762000"/>
            <a:ext cx="7772400" cy="1143000"/>
          </a:xfrm>
        </p:spPr>
        <p:txBody>
          <a:bodyPr/>
          <a:lstStyle/>
          <a:p>
            <a:r>
              <a:rPr lang="en-US">
                <a:latin typeface="Times New Roman" charset="0"/>
                <a:ea typeface="ＭＳ Ｐゴシック" charset="0"/>
                <a:cs typeface="ＭＳ Ｐゴシック" charset="0"/>
              </a:rPr>
              <a:t>11:2 Holy City</a:t>
            </a:r>
          </a:p>
        </p:txBody>
      </p:sp>
      <p:graphicFrame>
        <p:nvGraphicFramePr>
          <p:cNvPr id="129047" name="Group 23"/>
          <p:cNvGraphicFramePr>
            <a:graphicFrameLocks noGrp="1"/>
          </p:cNvGraphicFramePr>
          <p:nvPr>
            <p:ph sz="half" idx="1"/>
          </p:nvPr>
        </p:nvGraphicFramePr>
        <p:xfrm>
          <a:off x="0" y="1052513"/>
          <a:ext cx="9180513" cy="5862638"/>
        </p:xfrm>
        <a:graphic>
          <a:graphicData uri="http://schemas.openxmlformats.org/drawingml/2006/table">
            <a:tbl>
              <a:tblPr/>
              <a:tblGrid>
                <a:gridCol w="2267743">
                  <a:extLst>
                    <a:ext uri="{9D8B030D-6E8A-4147-A177-3AD203B41FA5}">
                      <a16:colId xmlns:a16="http://schemas.microsoft.com/office/drawing/2014/main" val="20000"/>
                    </a:ext>
                  </a:extLst>
                </a:gridCol>
                <a:gridCol w="2325101">
                  <a:extLst>
                    <a:ext uri="{9D8B030D-6E8A-4147-A177-3AD203B41FA5}">
                      <a16:colId xmlns:a16="http://schemas.microsoft.com/office/drawing/2014/main" val="20001"/>
                    </a:ext>
                  </a:extLst>
                </a:gridCol>
                <a:gridCol w="2291246">
                  <a:extLst>
                    <a:ext uri="{9D8B030D-6E8A-4147-A177-3AD203B41FA5}">
                      <a16:colId xmlns:a16="http://schemas.microsoft.com/office/drawing/2014/main" val="20002"/>
                    </a:ext>
                  </a:extLst>
                </a:gridCol>
                <a:gridCol w="2296423">
                  <a:extLst>
                    <a:ext uri="{9D8B030D-6E8A-4147-A177-3AD203B41FA5}">
                      <a16:colId xmlns:a16="http://schemas.microsoft.com/office/drawing/2014/main" val="20003"/>
                    </a:ext>
                  </a:extLst>
                </a:gridCol>
              </a:tblGrid>
              <a:tr h="150187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extLst>
                  <a:ext uri="{0D108BD9-81ED-4DB2-BD59-A6C34878D82A}">
                    <a16:rowId xmlns:a16="http://schemas.microsoft.com/office/drawing/2014/main" val="10000"/>
                  </a:ext>
                </a:extLst>
              </a:tr>
              <a:tr h="436076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10</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holy city"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(11:2)</a:t>
                      </a: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initial form of the heavenly city, part of which is identified with believers living on earth"</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people of God"</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literal city of Jerusalem on earth"</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extLst>
                  <a:ext uri="{0D108BD9-81ED-4DB2-BD59-A6C34878D82A}">
                    <a16:rowId xmlns:a16="http://schemas.microsoft.com/office/drawing/2014/main" val="10001"/>
                  </a:ext>
                </a:extLst>
              </a:tr>
            </a:tbl>
          </a:graphicData>
        </a:graphic>
      </p:graphicFrame>
      <p:pic>
        <p:nvPicPr>
          <p:cNvPr id="713749" name="Picture 27" descr="jerusalem">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a:stretch>
            <a:fillRect/>
          </a:stretch>
        </p:blipFill>
        <p:spPr/>
      </p:pic>
      <p:sp>
        <p:nvSpPr>
          <p:cNvPr id="71374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98327" name="Text Box 33"/>
          <p:cNvSpPr txBox="1">
            <a:spLocks noChangeArrowheads="1"/>
          </p:cNvSpPr>
          <p:nvPr/>
        </p:nvSpPr>
        <p:spPr bwMode="auto">
          <a:xfrm>
            <a:off x="8378853" y="4763"/>
            <a:ext cx="695270"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329</a:t>
            </a:r>
          </a:p>
        </p:txBody>
      </p:sp>
    </p:spTree>
    <p:extLst>
      <p:ext uri="{BB962C8B-B14F-4D97-AF65-F5344CB8AC3E}">
        <p14:creationId xmlns:p14="http://schemas.microsoft.com/office/powerpoint/2010/main" val="30231213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713749"/>
                                        </p:tgtEl>
                                        <p:attrNameLst>
                                          <p:attrName>style.visibility</p:attrName>
                                        </p:attrNameLst>
                                      </p:cBhvr>
                                      <p:to>
                                        <p:strVal val="visible"/>
                                      </p:to>
                                    </p:set>
                                    <p:anim calcmode="lin" valueType="num">
                                      <p:cBhvr additive="base">
                                        <p:cTn id="7" dur="500" fill="hold"/>
                                        <p:tgtEl>
                                          <p:spTgt spid="713749"/>
                                        </p:tgtEl>
                                        <p:attrNameLst>
                                          <p:attrName>ppt_x</p:attrName>
                                        </p:attrNameLst>
                                      </p:cBhvr>
                                      <p:tavLst>
                                        <p:tav tm="0">
                                          <p:val>
                                            <p:strVal val="1+#ppt_w/2"/>
                                          </p:val>
                                        </p:tav>
                                        <p:tav tm="100000">
                                          <p:val>
                                            <p:strVal val="#ppt_x"/>
                                          </p:val>
                                        </p:tav>
                                      </p:tavLst>
                                    </p:anim>
                                    <p:anim calcmode="lin" valueType="num">
                                      <p:cBhvr additive="base">
                                        <p:cTn id="8" dur="500" fill="hold"/>
                                        <p:tgtEl>
                                          <p:spTgt spid="7137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To the remotest part of the earth</a:t>
            </a: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a:cs typeface="Times New Roman"/>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9  13       14    15  16          18           21     27     28</a:t>
            </a:r>
          </a:p>
        </p:txBody>
      </p:sp>
      <p:sp>
        <p:nvSpPr>
          <p:cNvPr id="282627" name="Text Box 16"/>
          <p:cNvSpPr txBox="1">
            <a:spLocks noChangeArrowheads="1"/>
          </p:cNvSpPr>
          <p:nvPr/>
        </p:nvSpPr>
        <p:spPr bwMode="auto">
          <a:xfrm>
            <a:off x="1828800"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82628"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2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82630" name="Text Box 20"/>
          <p:cNvSpPr txBox="1">
            <a:spLocks noChangeArrowheads="1"/>
          </p:cNvSpPr>
          <p:nvPr/>
        </p:nvSpPr>
        <p:spPr bwMode="auto">
          <a:xfrm>
            <a:off x="8296278" y="2324100"/>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82631"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82632"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33" name="Text Box 9"/>
          <p:cNvSpPr txBox="1">
            <a:spLocks noChangeArrowheads="1"/>
          </p:cNvSpPr>
          <p:nvPr/>
        </p:nvSpPr>
        <p:spPr bwMode="auto">
          <a:xfrm>
            <a:off x="3743325"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36"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b="1" dirty="0">
                <a:solidFill>
                  <a:srgbClr val="FFFFFF"/>
                </a:solidFill>
                <a:effectLst>
                  <a:outerShdw blurRad="38100" dist="38100" dir="2700000" algn="tl">
                    <a:srgbClr val="000000">
                      <a:alpha val="43137"/>
                    </a:srgbClr>
                  </a:outerShdw>
                </a:effectLst>
                <a:latin typeface="Arial" charset="0"/>
                <a:cs typeface="Times New Roman" charset="0"/>
              </a:rPr>
              <a:t>NT Overview (Chronological)</a:t>
            </a: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Romans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Eph</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Col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Philem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Titus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James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Heb</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Jude</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Rev</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Pauline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General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0"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Chronological</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1"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2" name="Text Box 17"/>
          <p:cNvSpPr txBox="1">
            <a:spLocks noChangeArrowheads="1"/>
          </p:cNvSpPr>
          <p:nvPr/>
        </p:nvSpPr>
        <p:spPr bwMode="auto">
          <a:xfrm>
            <a:off x="-1905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4"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5"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6"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7" name="TextBox 27"/>
          <p:cNvSpPr txBox="1">
            <a:spLocks noChangeArrowheads="1"/>
          </p:cNvSpPr>
          <p:nvPr/>
        </p:nvSpPr>
        <p:spPr bwMode="auto">
          <a:xfrm>
            <a:off x="7953375"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Tree>
    <p:extLst>
      <p:ext uri="{BB962C8B-B14F-4D97-AF65-F5344CB8AC3E}">
        <p14:creationId xmlns:p14="http://schemas.microsoft.com/office/powerpoint/2010/main" val="33141162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7"/>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2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7"/>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0"/>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1"/>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42"/>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43"/>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4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46"/>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6" grpId="0" animBg="1"/>
      <p:bldP spid="37"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5778" name="Rectangle 60"/>
          <p:cNvSpPr>
            <a:spLocks noGrp="1" noChangeArrowheads="1"/>
          </p:cNvSpPr>
          <p:nvPr>
            <p:ph type="title"/>
          </p:nvPr>
        </p:nvSpPr>
        <p:spPr>
          <a:xfrm>
            <a:off x="685800" y="838200"/>
            <a:ext cx="7772400" cy="1143000"/>
          </a:xfrm>
        </p:spPr>
        <p:txBody>
          <a:bodyPr/>
          <a:lstStyle/>
          <a:p>
            <a:r>
              <a:rPr lang="en-US">
                <a:latin typeface="Times New Roman" charset="0"/>
                <a:ea typeface="ＭＳ Ｐゴシック" charset="0"/>
                <a:cs typeface="ＭＳ Ｐゴシック" charset="0"/>
              </a:rPr>
              <a:t>11:2 Forty-Two Months</a:t>
            </a:r>
          </a:p>
        </p:txBody>
      </p:sp>
      <p:graphicFrame>
        <p:nvGraphicFramePr>
          <p:cNvPr id="131095" name="Group 23"/>
          <p:cNvGraphicFramePr>
            <a:graphicFrameLocks noGrp="1"/>
          </p:cNvGraphicFramePr>
          <p:nvPr>
            <p:ph sz="half" idx="1"/>
          </p:nvPr>
        </p:nvGraphicFramePr>
        <p:xfrm>
          <a:off x="0" y="1052513"/>
          <a:ext cx="9109075" cy="5819836"/>
        </p:xfrm>
        <a:graphic>
          <a:graphicData uri="http://schemas.openxmlformats.org/drawingml/2006/table">
            <a:tbl>
              <a:tblPr/>
              <a:tblGrid>
                <a:gridCol w="2267744">
                  <a:extLst>
                    <a:ext uri="{9D8B030D-6E8A-4147-A177-3AD203B41FA5}">
                      <a16:colId xmlns:a16="http://schemas.microsoft.com/office/drawing/2014/main" val="20000"/>
                    </a:ext>
                  </a:extLst>
                </a:gridCol>
                <a:gridCol w="2783681">
                  <a:extLst>
                    <a:ext uri="{9D8B030D-6E8A-4147-A177-3AD203B41FA5}">
                      <a16:colId xmlns:a16="http://schemas.microsoft.com/office/drawing/2014/main" val="20001"/>
                    </a:ext>
                  </a:extLst>
                </a:gridCol>
                <a:gridCol w="2066925">
                  <a:extLst>
                    <a:ext uri="{9D8B030D-6E8A-4147-A177-3AD203B41FA5}">
                      <a16:colId xmlns:a16="http://schemas.microsoft.com/office/drawing/2014/main" val="20002"/>
                    </a:ext>
                  </a:extLst>
                </a:gridCol>
                <a:gridCol w="1990725">
                  <a:extLst>
                    <a:ext uri="{9D8B030D-6E8A-4147-A177-3AD203B41FA5}">
                      <a16:colId xmlns:a16="http://schemas.microsoft.com/office/drawing/2014/main" val="20003"/>
                    </a:ext>
                  </a:extLst>
                </a:gridCol>
              </a:tblGrid>
              <a:tr h="145905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607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11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"forty-two months" </a:t>
                      </a:r>
                      <a:br>
                        <a:rPr kumimoji="0" lang="en-US" altLang="zh-CN" sz="2800" b="1" i="0" u="none" strike="noStrike" cap="none" normalizeH="0" baseline="0" dirty="0">
                          <a:ln>
                            <a:noFill/>
                          </a:ln>
                          <a:solidFill>
                            <a:schemeClr val="bg1"/>
                          </a:solidFill>
                          <a:effectLst/>
                          <a:latin typeface="Arial"/>
                          <a:ea typeface="ＭＳ Ｐゴシック" charset="0"/>
                          <a:cs typeface="Arial"/>
                        </a:rPr>
                      </a:br>
                      <a:r>
                        <a:rPr kumimoji="0" lang="en-US" altLang="zh-CN" sz="2800" b="1" i="0" u="none" strike="noStrike" cap="none" normalizeH="0" baseline="0" dirty="0">
                          <a:ln>
                            <a:noFill/>
                          </a:ln>
                          <a:solidFill>
                            <a:schemeClr val="bg1"/>
                          </a:solidFill>
                          <a:effectLst/>
                          <a:latin typeface="Arial"/>
                          <a:ea typeface="ＭＳ Ｐゴシック" charset="0"/>
                          <a:cs typeface="Arial"/>
                        </a:rPr>
                        <a:t>(11:2)</a:t>
                      </a: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"figurative for the eschatological period of tribulation"; "attack on the community of faith throughout the church age"</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"the great tribulation at the end of history"</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"the last half of Daniel</a:t>
                      </a:r>
                      <a:r>
                        <a:rPr kumimoji="0" lang="fr-FR" altLang="zh-CN" sz="2800" b="1" i="0" u="none" strike="noStrike" cap="none" normalizeH="0" baseline="0" dirty="0">
                          <a:ln>
                            <a:noFill/>
                          </a:ln>
                          <a:solidFill>
                            <a:schemeClr val="bg1"/>
                          </a:solidFill>
                          <a:effectLst/>
                          <a:latin typeface="Arial"/>
                          <a:ea typeface="ＭＳ Ｐゴシック" charset="0"/>
                          <a:cs typeface="Arial"/>
                        </a:rPr>
                        <a:t>'</a:t>
                      </a:r>
                      <a:r>
                        <a:rPr kumimoji="0" lang="en-US" altLang="zh-CN" sz="2800" b="1" i="0" u="none" strike="noStrike" cap="none" normalizeH="0" baseline="0" dirty="0">
                          <a:ln>
                            <a:noFill/>
                          </a:ln>
                          <a:solidFill>
                            <a:schemeClr val="bg1"/>
                          </a:solidFill>
                          <a:effectLst/>
                          <a:latin typeface="Arial"/>
                          <a:ea typeface="ＭＳ Ｐゴシック" charset="0"/>
                          <a:cs typeface="Arial"/>
                        </a:rPr>
                        <a:t>s seventieth week"</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15796"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pic>
        <p:nvPicPr>
          <p:cNvPr id="715797" name="Picture 61" descr="real_backward_clock"/>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76825" y="4749800"/>
            <a:ext cx="2376488" cy="227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77"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spTree>
    <p:extLst>
      <p:ext uri="{BB962C8B-B14F-4D97-AF65-F5344CB8AC3E}">
        <p14:creationId xmlns:p14="http://schemas.microsoft.com/office/powerpoint/2010/main" val="11169234"/>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7825" name="Picture 1" descr="rev 11 The-Ministry-Of-The-Two-Witnesse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4925" y="26988"/>
            <a:ext cx="9109075" cy="6831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6610" name="Rectangle 2"/>
          <p:cNvSpPr>
            <a:spLocks noGrp="1" noChangeArrowheads="1"/>
          </p:cNvSpPr>
          <p:nvPr>
            <p:ph type="ctrTitle"/>
          </p:nvPr>
        </p:nvSpPr>
        <p:spPr>
          <a:xfrm>
            <a:off x="0" y="152400"/>
            <a:ext cx="9144000" cy="755650"/>
          </a:xfrm>
          <a:effectLst>
            <a:outerShdw blurRad="63500" dist="35921" dir="2700000" algn="ctr" rotWithShape="0">
              <a:schemeClr val="tx2">
                <a:alpha val="74998"/>
              </a:schemeClr>
            </a:outerShdw>
          </a:effectLst>
        </p:spPr>
        <p:txBody>
          <a:bodyPr/>
          <a:lstStyle/>
          <a:p>
            <a:pPr>
              <a:defRPr/>
            </a:pPr>
            <a:r>
              <a:rPr lang="en-US" b="1" dirty="0">
                <a:latin typeface="Arial" charset="0"/>
                <a:ea typeface="ＭＳ Ｐゴシック" charset="0"/>
                <a:cs typeface="ＭＳ Ｐゴシック" charset="0"/>
              </a:rPr>
              <a:t>The Two Olive Trees </a:t>
            </a:r>
            <a:r>
              <a:rPr lang="en-US" sz="3600" b="1" dirty="0">
                <a:latin typeface="Arial" charset="0"/>
                <a:ea typeface="ＭＳ Ｐゴシック" charset="0"/>
                <a:cs typeface="ＭＳ Ｐゴシック" charset="0"/>
              </a:rPr>
              <a:t>(11:4)</a:t>
            </a:r>
            <a:endParaRPr lang="en-US" b="1" dirty="0">
              <a:latin typeface="Arial" charset="0"/>
              <a:ea typeface="ＭＳ Ｐゴシック" charset="0"/>
              <a:cs typeface="ＭＳ Ｐゴシック" charset="0"/>
            </a:endParaRPr>
          </a:p>
        </p:txBody>
      </p:sp>
      <p:sp>
        <p:nvSpPr>
          <p:cNvPr id="4"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ＭＳ Ｐゴシック" charset="0"/>
                <a:cs typeface="Arial"/>
              </a:rPr>
              <a:t>330</a:t>
            </a:r>
          </a:p>
        </p:txBody>
      </p:sp>
    </p:spTree>
    <p:extLst>
      <p:ext uri="{BB962C8B-B14F-4D97-AF65-F5344CB8AC3E}">
        <p14:creationId xmlns:p14="http://schemas.microsoft.com/office/powerpoint/2010/main" val="4054156066"/>
      </p:ext>
    </p:extLst>
  </p:cSld>
  <p:clrMapOvr>
    <a:overrideClrMapping bg1="lt1" tx1="dk1" bg2="lt2" tx2="dk2" accent1="accent1" accent2="accent2" accent3="accent3" accent4="accent4" accent5="accent5" accent6="accent6" hlink="hlink" folHlink="folHlink"/>
  </p:clrMapOvr>
  <p:transition/>
</p:sld>
</file>

<file path=ppt/slides/slide1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9874" name="Rectangle 34"/>
          <p:cNvSpPr>
            <a:spLocks noGrp="1" noChangeArrowheads="1"/>
          </p:cNvSpPr>
          <p:nvPr>
            <p:ph type="title"/>
          </p:nvPr>
        </p:nvSpPr>
        <p:spPr>
          <a:xfrm>
            <a:off x="685800" y="1066800"/>
            <a:ext cx="7772400" cy="1143000"/>
          </a:xfrm>
        </p:spPr>
        <p:txBody>
          <a:bodyPr/>
          <a:lstStyle/>
          <a:p>
            <a:r>
              <a:rPr lang="en-US">
                <a:latin typeface="Times New Roman" charset="0"/>
                <a:ea typeface="ＭＳ Ｐゴシック" charset="0"/>
                <a:cs typeface="ＭＳ Ｐゴシック" charset="0"/>
              </a:rPr>
              <a:t>11:3 Two Witnesses</a:t>
            </a:r>
          </a:p>
        </p:txBody>
      </p:sp>
      <p:graphicFrame>
        <p:nvGraphicFramePr>
          <p:cNvPr id="650272" name="Group 32"/>
          <p:cNvGraphicFramePr>
            <a:graphicFrameLocks noGrp="1"/>
          </p:cNvGraphicFramePr>
          <p:nvPr>
            <p:ph sz="half" idx="1"/>
            <p:extLst>
              <p:ext uri="{D42A27DB-BD31-4B8C-83A1-F6EECF244321}">
                <p14:modId xmlns:p14="http://schemas.microsoft.com/office/powerpoint/2010/main" val="3248483677"/>
              </p:ext>
            </p:extLst>
          </p:nvPr>
        </p:nvGraphicFramePr>
        <p:xfrm>
          <a:off x="34925" y="1125538"/>
          <a:ext cx="9109075" cy="5616575"/>
        </p:xfrm>
        <a:graphic>
          <a:graphicData uri="http://schemas.openxmlformats.org/drawingml/2006/table">
            <a:tbl>
              <a:tblPr/>
              <a:tblGrid>
                <a:gridCol w="2160905">
                  <a:extLst>
                    <a:ext uri="{9D8B030D-6E8A-4147-A177-3AD203B41FA5}">
                      <a16:colId xmlns:a16="http://schemas.microsoft.com/office/drawing/2014/main" val="20000"/>
                    </a:ext>
                  </a:extLst>
                </a:gridCol>
                <a:gridCol w="2160211">
                  <a:extLst>
                    <a:ext uri="{9D8B030D-6E8A-4147-A177-3AD203B41FA5}">
                      <a16:colId xmlns:a16="http://schemas.microsoft.com/office/drawing/2014/main" val="20001"/>
                    </a:ext>
                  </a:extLst>
                </a:gridCol>
                <a:gridCol w="2664260">
                  <a:extLst>
                    <a:ext uri="{9D8B030D-6E8A-4147-A177-3AD203B41FA5}">
                      <a16:colId xmlns:a16="http://schemas.microsoft.com/office/drawing/2014/main" val="20002"/>
                    </a:ext>
                  </a:extLst>
                </a:gridCol>
                <a:gridCol w="2123699">
                  <a:extLst>
                    <a:ext uri="{9D8B030D-6E8A-4147-A177-3AD203B41FA5}">
                      <a16:colId xmlns:a16="http://schemas.microsoft.com/office/drawing/2014/main" val="20003"/>
                    </a:ext>
                  </a:extLst>
                </a:gridCol>
              </a:tblGrid>
              <a:tr h="162566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Thomas</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dirty="0">
                          <a:ln>
                            <a:noFill/>
                          </a:ln>
                          <a:solidFill>
                            <a:schemeClr val="bg1"/>
                          </a:solidFill>
                          <a:effectLst/>
                          <a:latin typeface="Arial"/>
                          <a:ea typeface="ＭＳ Ｐゴシック" charset="0"/>
                          <a:cs typeface="Arial"/>
                        </a:rPr>
                        <a:t>Literal</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extLst>
                  <a:ext uri="{0D108BD9-81ED-4DB2-BD59-A6C34878D82A}">
                    <a16:rowId xmlns:a16="http://schemas.microsoft.com/office/drawing/2014/main" val="10000"/>
                  </a:ext>
                </a:extLst>
              </a:tr>
              <a:tr h="399090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12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two witnesses" </a:t>
                      </a:r>
                      <a:br>
                        <a:rPr kumimoji="0" lang="en-US" altLang="zh-CN" sz="2800" b="1" i="0" u="none" strike="noStrike" cap="none" normalizeH="0" baseline="0" dirty="0">
                          <a:ln>
                            <a:noFill/>
                          </a:ln>
                          <a:solidFill>
                            <a:schemeClr val="tx2"/>
                          </a:solidFill>
                          <a:effectLst/>
                          <a:latin typeface="Arial"/>
                          <a:ea typeface="ＭＳ Ｐゴシック" charset="0"/>
                          <a:cs typeface="Arial"/>
                        </a:rPr>
                      </a:br>
                      <a:r>
                        <a:rPr kumimoji="0" lang="en-US" altLang="zh-CN" sz="2800" b="1" i="0" u="none" strike="noStrike" cap="none" normalizeH="0" baseline="0" dirty="0">
                          <a:ln>
                            <a:noFill/>
                          </a:ln>
                          <a:solidFill>
                            <a:schemeClr val="tx2"/>
                          </a:solidFill>
                          <a:effectLst/>
                          <a:latin typeface="Arial"/>
                          <a:ea typeface="ＭＳ Ｐゴシック" charset="0"/>
                          <a:cs typeface="Arial"/>
                        </a:rPr>
                        <a:t>(11:3)</a:t>
                      </a: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church; "the whole community of faith"</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"two major eschatological figures… as a symbol for the witnessing church"</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two future prophets, probably Moses and Elijah</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extLst>
                  <a:ext uri="{0D108BD9-81ED-4DB2-BD59-A6C34878D82A}">
                    <a16:rowId xmlns:a16="http://schemas.microsoft.com/office/drawing/2014/main" val="10001"/>
                  </a:ext>
                </a:extLst>
              </a:tr>
            </a:tbl>
          </a:graphicData>
        </a:graphic>
      </p:graphicFrame>
      <p:sp>
        <p:nvSpPr>
          <p:cNvPr id="719892"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104472" name="Text Box 33"/>
          <p:cNvSpPr txBox="1">
            <a:spLocks noChangeArrowheads="1"/>
          </p:cNvSpPr>
          <p:nvPr/>
        </p:nvSpPr>
        <p:spPr bwMode="auto">
          <a:xfrm>
            <a:off x="8379647" y="4763"/>
            <a:ext cx="695270"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pic>
        <p:nvPicPr>
          <p:cNvPr id="719894" name="Picture 2" descr="rev 11 800-Ezra 8 Haggai_Zechariah.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562475"/>
            <a:ext cx="3059113" cy="229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65000276"/>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1922" name="Rectangle 40"/>
          <p:cNvSpPr>
            <a:spLocks noGrp="1" noChangeArrowheads="1"/>
          </p:cNvSpPr>
          <p:nvPr>
            <p:ph type="title"/>
          </p:nvPr>
        </p:nvSpPr>
        <p:spPr>
          <a:xfrm>
            <a:off x="685800" y="1066800"/>
            <a:ext cx="7772400" cy="1143000"/>
          </a:xfrm>
        </p:spPr>
        <p:txBody>
          <a:bodyPr/>
          <a:lstStyle/>
          <a:p>
            <a:r>
              <a:rPr lang="en-US">
                <a:latin typeface="Times New Roman" charset="0"/>
                <a:ea typeface="ＭＳ Ｐゴシック" charset="0"/>
                <a:cs typeface="ＭＳ Ｐゴシック" charset="0"/>
              </a:rPr>
              <a:t>11:8 Great City</a:t>
            </a:r>
          </a:p>
        </p:txBody>
      </p:sp>
      <p:graphicFrame>
        <p:nvGraphicFramePr>
          <p:cNvPr id="106521" name="Group 25"/>
          <p:cNvGraphicFramePr>
            <a:graphicFrameLocks noGrp="1"/>
          </p:cNvGraphicFramePr>
          <p:nvPr>
            <p:ph sz="half" idx="1"/>
            <p:extLst>
              <p:ext uri="{D42A27DB-BD31-4B8C-83A1-F6EECF244321}">
                <p14:modId xmlns:p14="http://schemas.microsoft.com/office/powerpoint/2010/main" val="3934026260"/>
              </p:ext>
            </p:extLst>
          </p:nvPr>
        </p:nvGraphicFramePr>
        <p:xfrm>
          <a:off x="0" y="1268413"/>
          <a:ext cx="9144000" cy="4681537"/>
        </p:xfrm>
        <a:graphic>
          <a:graphicData uri="http://schemas.openxmlformats.org/drawingml/2006/table">
            <a:tbl>
              <a:tblPr/>
              <a:tblGrid>
                <a:gridCol w="2195737">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2771799">
                  <a:extLst>
                    <a:ext uri="{9D8B030D-6E8A-4147-A177-3AD203B41FA5}">
                      <a16:colId xmlns:a16="http://schemas.microsoft.com/office/drawing/2014/main" val="20003"/>
                    </a:ext>
                  </a:extLst>
                </a:gridCol>
              </a:tblGrid>
              <a:tr h="1504674">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tx1"/>
                          </a:solidFill>
                          <a:effectLst/>
                          <a:latin typeface="Arial"/>
                          <a:ea typeface="ＭＳ Ｐゴシック" charset="0"/>
                          <a:cs typeface="Arial"/>
                        </a:rPr>
                        <a:t> </a:t>
                      </a:r>
                      <a:endParaRPr kumimoji="0" lang="en-US" sz="2800" b="0" i="0" u="none" strike="noStrike" cap="none" normalizeH="0" baseline="0" dirty="0">
                        <a:ln>
                          <a:noFill/>
                        </a:ln>
                        <a:solidFill>
                          <a:schemeClr val="tx1"/>
                        </a:solidFill>
                        <a:effectLst/>
                        <a:latin typeface="Arial"/>
                        <a:ea typeface="ＭＳ Ｐゴシック" charset="0"/>
                        <a:cs typeface="Arial"/>
                      </a:endParaRP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1"/>
                          </a:solidFill>
                          <a:effectLst/>
                          <a:latin typeface="Arial"/>
                          <a:ea typeface="ＭＳ Ｐゴシック" charset="0"/>
                          <a:cs typeface="Arial"/>
                        </a:rPr>
                        <a:t>Beale</a:t>
                      </a:r>
                      <a:endParaRPr kumimoji="0" lang="en-US" altLang="zh-CN" sz="2800" b="1" i="1" u="none" strike="noStrike" cap="none" normalizeH="0" baseline="0">
                        <a:ln>
                          <a:noFill/>
                        </a:ln>
                        <a:solidFill>
                          <a:schemeClr val="tx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tx1"/>
                          </a:solidFill>
                          <a:effectLst/>
                          <a:latin typeface="Arial"/>
                          <a:ea typeface="ＭＳ Ｐゴシック" charset="0"/>
                          <a:cs typeface="Arial"/>
                        </a:rPr>
                        <a:t>Symbolic</a:t>
                      </a:r>
                      <a:r>
                        <a:rPr kumimoji="0" lang="en-US" altLang="zh-CN" sz="2800" b="0" i="0" u="none" strike="noStrike" cap="none" normalizeH="0" baseline="0">
                          <a:ln>
                            <a:noFill/>
                          </a:ln>
                          <a:solidFill>
                            <a:schemeClr val="tx1"/>
                          </a:solidFill>
                          <a:effectLst/>
                          <a:latin typeface="Arial"/>
                          <a:ea typeface="ＭＳ Ｐゴシック" charset="0"/>
                          <a:cs typeface="Arial"/>
                        </a:rPr>
                        <a:t> </a:t>
                      </a:r>
                      <a:endParaRPr kumimoji="0" lang="en-US" sz="2800" b="0" i="0" u="none" strike="noStrike" cap="none" normalizeH="0" baseline="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1"/>
                          </a:solidFill>
                          <a:effectLst/>
                          <a:latin typeface="Arial"/>
                          <a:ea typeface="ＭＳ Ｐゴシック" charset="0"/>
                          <a:cs typeface="Arial"/>
                        </a:rPr>
                        <a:t>Osborne</a:t>
                      </a:r>
                      <a:endParaRPr kumimoji="0" lang="en-US" altLang="zh-CN" sz="2800" b="1" i="1" u="none" strike="noStrike" cap="none" normalizeH="0" baseline="0">
                        <a:ln>
                          <a:noFill/>
                        </a:ln>
                        <a:solidFill>
                          <a:schemeClr val="tx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tx1"/>
                          </a:solidFill>
                          <a:effectLst/>
                          <a:latin typeface="Arial"/>
                          <a:ea typeface="ＭＳ Ｐゴシック" charset="0"/>
                          <a:cs typeface="Arial"/>
                        </a:rPr>
                        <a:t>Symbolic-Literal</a:t>
                      </a:r>
                      <a:r>
                        <a:rPr kumimoji="0" lang="en-US" altLang="zh-CN" sz="2800" b="0" i="0" u="none" strike="noStrike" cap="none" normalizeH="0" baseline="0">
                          <a:ln>
                            <a:noFill/>
                          </a:ln>
                          <a:solidFill>
                            <a:schemeClr val="tx1"/>
                          </a:solidFill>
                          <a:effectLst/>
                          <a:latin typeface="Arial"/>
                          <a:ea typeface="ＭＳ Ｐゴシック" charset="0"/>
                          <a:cs typeface="Arial"/>
                        </a:rPr>
                        <a:t> </a:t>
                      </a:r>
                      <a:endParaRPr kumimoji="0" lang="en-US" sz="2800" b="0" i="0" u="none" strike="noStrike" cap="none" normalizeH="0" baseline="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1"/>
                          </a:solidFill>
                          <a:effectLst/>
                          <a:latin typeface="Arial"/>
                          <a:ea typeface="ＭＳ Ｐゴシック" charset="0"/>
                          <a:cs typeface="Arial"/>
                        </a:rPr>
                        <a:t>Thomas</a:t>
                      </a:r>
                      <a:endParaRPr kumimoji="0" lang="en-US" altLang="zh-CN" sz="2800" b="1" i="1" u="none" strike="noStrike" cap="none" normalizeH="0" baseline="0" dirty="0">
                        <a:ln>
                          <a:noFill/>
                        </a:ln>
                        <a:solidFill>
                          <a:schemeClr val="tx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dirty="0">
                          <a:ln>
                            <a:noFill/>
                          </a:ln>
                          <a:solidFill>
                            <a:schemeClr val="tx1"/>
                          </a:solidFill>
                          <a:effectLst/>
                          <a:latin typeface="Arial"/>
                          <a:ea typeface="ＭＳ Ｐゴシック" charset="0"/>
                          <a:cs typeface="Arial"/>
                        </a:rPr>
                        <a:t>Literal</a:t>
                      </a:r>
                      <a:r>
                        <a:rPr kumimoji="0" lang="en-US" altLang="zh-CN" sz="2800" b="0" i="0" u="none" strike="noStrike" cap="none" normalizeH="0" baseline="0" dirty="0">
                          <a:ln>
                            <a:noFill/>
                          </a:ln>
                          <a:solidFill>
                            <a:schemeClr val="tx1"/>
                          </a:solidFill>
                          <a:effectLst/>
                          <a:latin typeface="Arial"/>
                          <a:ea typeface="ＭＳ Ｐゴシック" charset="0"/>
                          <a:cs typeface="Arial"/>
                        </a:rPr>
                        <a:t> </a:t>
                      </a:r>
                      <a:endParaRPr kumimoji="0" lang="en-US" sz="2800" b="0" i="0" u="none" strike="noStrike" cap="none" normalizeH="0" baseline="0" dirty="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extLst>
                  <a:ext uri="{0D108BD9-81ED-4DB2-BD59-A6C34878D82A}">
                    <a16:rowId xmlns:a16="http://schemas.microsoft.com/office/drawing/2014/main" val="10000"/>
                  </a:ext>
                </a:extLst>
              </a:tr>
              <a:tr h="31768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13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"the great city"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(11:8)</a:t>
                      </a: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"Babylon" = "Rome" = "the ungodly world"</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Jerusalem and Rome; secondarily, all cities that oppose God</a:t>
                      </a:r>
                      <a:endParaRPr kumimoji="0" lang="en-US" sz="2800" b="1" i="0" u="none" strike="noStrike" cap="none" normalizeH="0" baseline="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Jerusalem</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1"/>
                  </a:ext>
                </a:extLst>
              </a:tr>
            </a:tbl>
          </a:graphicData>
        </a:graphic>
      </p:graphicFrame>
      <p:pic>
        <p:nvPicPr>
          <p:cNvPr id="721941" name="Picture 36" descr="JERSUL-W1">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t="323" b="323"/>
          <a:stretch>
            <a:fillRect/>
          </a:stretch>
        </p:blipFill>
        <p:spPr/>
      </p:pic>
      <p:sp>
        <p:nvSpPr>
          <p:cNvPr id="721940"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106520" name="Text Box 33"/>
          <p:cNvSpPr txBox="1">
            <a:spLocks noChangeArrowheads="1"/>
          </p:cNvSpPr>
          <p:nvPr/>
        </p:nvSpPr>
        <p:spPr bwMode="auto">
          <a:xfrm>
            <a:off x="8379647" y="4763"/>
            <a:ext cx="695270" cy="463846"/>
          </a:xfrm>
          <a:prstGeom prst="rect">
            <a:avLst/>
          </a:prstGeom>
          <a:solidFill>
            <a:schemeClr val="tx2"/>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spTree>
    <p:extLst>
      <p:ext uri="{BB962C8B-B14F-4D97-AF65-F5344CB8AC3E}">
        <p14:creationId xmlns:p14="http://schemas.microsoft.com/office/powerpoint/2010/main" val="10500915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721941"/>
                                        </p:tgtEl>
                                        <p:attrNameLst>
                                          <p:attrName>style.visibility</p:attrName>
                                        </p:attrNameLst>
                                      </p:cBhvr>
                                      <p:to>
                                        <p:strVal val="visible"/>
                                      </p:to>
                                    </p:set>
                                    <p:anim calcmode="lin" valueType="num">
                                      <p:cBhvr additive="base">
                                        <p:cTn id="7" dur="500"/>
                                        <p:tgtEl>
                                          <p:spTgt spid="721941"/>
                                        </p:tgtEl>
                                        <p:attrNameLst>
                                          <p:attrName>ppt_y</p:attrName>
                                        </p:attrNameLst>
                                      </p:cBhvr>
                                      <p:tavLst>
                                        <p:tav tm="0">
                                          <p:val>
                                            <p:strVal val="#ppt_y+#ppt_h*1.125000"/>
                                          </p:val>
                                        </p:tav>
                                        <p:tav tm="100000">
                                          <p:val>
                                            <p:strVal val="#ppt_y"/>
                                          </p:val>
                                        </p:tav>
                                      </p:tavLst>
                                    </p:anim>
                                    <p:animEffect transition="in" filter="wipe(up)">
                                      <p:cBhvr>
                                        <p:cTn id="8" dur="500"/>
                                        <p:tgtEl>
                                          <p:spTgt spid="721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3970" name="Rectangle 43"/>
          <p:cNvSpPr>
            <a:spLocks noGrp="1" noChangeArrowheads="1"/>
          </p:cNvSpPr>
          <p:nvPr>
            <p:ph type="title"/>
          </p:nvPr>
        </p:nvSpPr>
        <p:spPr>
          <a:xfrm>
            <a:off x="685800" y="1447800"/>
            <a:ext cx="7772400" cy="1143000"/>
          </a:xfrm>
        </p:spPr>
        <p:txBody>
          <a:bodyPr/>
          <a:lstStyle/>
          <a:p>
            <a:r>
              <a:rPr lang="en-US">
                <a:latin typeface="Times New Roman" charset="0"/>
                <a:ea typeface="ＭＳ Ｐゴシック" charset="0"/>
                <a:cs typeface="ＭＳ Ｐゴシック" charset="0"/>
              </a:rPr>
              <a:t>11:11-12 Resurrect Two Witnesses</a:t>
            </a:r>
          </a:p>
        </p:txBody>
      </p:sp>
      <p:graphicFrame>
        <p:nvGraphicFramePr>
          <p:cNvPr id="652329" name="Group 41"/>
          <p:cNvGraphicFramePr>
            <a:graphicFrameLocks noGrp="1"/>
          </p:cNvGraphicFramePr>
          <p:nvPr>
            <p:ph sz="half" idx="1"/>
          </p:nvPr>
        </p:nvGraphicFramePr>
        <p:xfrm>
          <a:off x="0" y="1484313"/>
          <a:ext cx="9144000" cy="5373687"/>
        </p:xfrm>
        <a:graphic>
          <a:graphicData uri="http://schemas.openxmlformats.org/drawingml/2006/table">
            <a:tbl>
              <a:tblPr/>
              <a:tblGrid>
                <a:gridCol w="2195736">
                  <a:extLst>
                    <a:ext uri="{9D8B030D-6E8A-4147-A177-3AD203B41FA5}">
                      <a16:colId xmlns:a16="http://schemas.microsoft.com/office/drawing/2014/main" val="20000"/>
                    </a:ext>
                  </a:extLst>
                </a:gridCol>
                <a:gridCol w="2160240">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2339752">
                  <a:extLst>
                    <a:ext uri="{9D8B030D-6E8A-4147-A177-3AD203B41FA5}">
                      <a16:colId xmlns:a16="http://schemas.microsoft.com/office/drawing/2014/main" val="20003"/>
                    </a:ext>
                  </a:extLst>
                </a:gridCol>
              </a:tblGrid>
              <a:tr h="155106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Osborne</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dirty="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38226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14</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the </a:t>
                      </a:r>
                      <a:r>
                        <a:rPr kumimoji="0" lang="en-US" altLang="zh-CN" sz="2800" b="1" i="0" u="none" strike="noStrike" cap="none" normalizeH="0" baseline="0" dirty="0" err="1">
                          <a:ln>
                            <a:noFill/>
                          </a:ln>
                          <a:solidFill>
                            <a:schemeClr val="bg1"/>
                          </a:solidFill>
                          <a:effectLst/>
                          <a:latin typeface="Arial"/>
                          <a:ea typeface="ＭＳ Ｐゴシック" charset="0"/>
                          <a:cs typeface="Arial"/>
                        </a:rPr>
                        <a:t>resurrec-tion</a:t>
                      </a:r>
                      <a:r>
                        <a:rPr kumimoji="0" lang="en-US" altLang="zh-CN" sz="2800" b="1" i="0" u="none" strike="noStrike" cap="none" normalizeH="0" baseline="0" dirty="0">
                          <a:ln>
                            <a:noFill/>
                          </a:ln>
                          <a:solidFill>
                            <a:schemeClr val="bg1"/>
                          </a:solidFill>
                          <a:effectLst/>
                          <a:latin typeface="Arial"/>
                          <a:ea typeface="ＭＳ Ｐゴシック" charset="0"/>
                          <a:cs typeface="Arial"/>
                        </a:rPr>
                        <a:t> and ascension of the two witnesses (11:11-12)</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"divine </a:t>
                      </a:r>
                      <a:r>
                        <a:rPr kumimoji="0" lang="en-US" altLang="zh-CN" sz="2800" b="1" i="0" u="none" strike="noStrike" cap="none" normalizeH="0" baseline="0" dirty="0" err="1">
                          <a:ln>
                            <a:noFill/>
                          </a:ln>
                          <a:solidFill>
                            <a:schemeClr val="bg1"/>
                          </a:solidFill>
                          <a:effectLst/>
                          <a:latin typeface="Arial"/>
                          <a:ea typeface="ＭＳ Ｐゴシック" charset="0"/>
                          <a:cs typeface="Arial"/>
                        </a:rPr>
                        <a:t>legitimiza-tion</a:t>
                      </a:r>
                      <a:r>
                        <a:rPr kumimoji="0" lang="en-US" altLang="zh-CN" sz="2800" b="1" i="0" u="none" strike="noStrike" cap="none" normalizeH="0" baseline="0" dirty="0">
                          <a:ln>
                            <a:noFill/>
                          </a:ln>
                          <a:solidFill>
                            <a:schemeClr val="bg1"/>
                          </a:solidFill>
                          <a:effectLst/>
                          <a:latin typeface="Arial"/>
                          <a:ea typeface="ＭＳ Ｐゴシック" charset="0"/>
                          <a:cs typeface="Arial"/>
                        </a:rPr>
                        <a:t> of a prophetic call"</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"A proleptic anticipation of the </a:t>
                      </a:r>
                      <a:r>
                        <a:rPr kumimoji="0" lang="fr-FR" altLang="zh-CN" sz="2800" b="1" i="0" u="none" strike="noStrike" cap="none" normalizeH="0" baseline="0" dirty="0">
                          <a:ln>
                            <a:noFill/>
                          </a:ln>
                          <a:solidFill>
                            <a:schemeClr val="bg1"/>
                          </a:solidFill>
                          <a:effectLst/>
                          <a:latin typeface="Arial"/>
                          <a:ea typeface="ＭＳ Ｐゴシック" charset="0"/>
                          <a:cs typeface="Arial"/>
                        </a:rPr>
                        <a:t>'</a:t>
                      </a:r>
                      <a:r>
                        <a:rPr kumimoji="0" lang="en-US" altLang="zh-CN" sz="2800" b="1" i="0" u="none" strike="noStrike" cap="none" normalizeH="0" baseline="0" dirty="0">
                          <a:ln>
                            <a:noFill/>
                          </a:ln>
                          <a:solidFill>
                            <a:schemeClr val="bg1"/>
                          </a:solidFill>
                          <a:effectLst/>
                          <a:latin typeface="Arial"/>
                          <a:ea typeface="ＭＳ Ｐゴシック" charset="0"/>
                          <a:cs typeface="Arial"/>
                        </a:rPr>
                        <a:t>rapture</a:t>
                      </a:r>
                      <a:r>
                        <a:rPr kumimoji="0" lang="fr-FR" altLang="zh-CN" sz="2800" b="1" i="0" u="none" strike="noStrike" cap="none" normalizeH="0" baseline="0" dirty="0">
                          <a:ln>
                            <a:noFill/>
                          </a:ln>
                          <a:solidFill>
                            <a:schemeClr val="bg1"/>
                          </a:solidFill>
                          <a:effectLst/>
                          <a:latin typeface="Arial"/>
                          <a:ea typeface="ＭＳ Ｐゴシック" charset="0"/>
                          <a:cs typeface="Arial"/>
                        </a:rPr>
                        <a:t>'</a:t>
                      </a:r>
                      <a:r>
                        <a:rPr kumimoji="0" lang="en-US" altLang="zh-CN" sz="2800" b="1" i="0" u="none" strike="noStrike" cap="none" normalizeH="0" baseline="0" dirty="0">
                          <a:ln>
                            <a:noFill/>
                          </a:ln>
                          <a:solidFill>
                            <a:schemeClr val="bg1"/>
                          </a:solidFill>
                          <a:effectLst/>
                          <a:latin typeface="Arial"/>
                          <a:ea typeface="ＭＳ Ｐゴシック" charset="0"/>
                          <a:cs typeface="Arial"/>
                        </a:rPr>
                        <a:t> of the church"</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the resurrection of the two witnesses</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2398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108568"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pic>
        <p:nvPicPr>
          <p:cNvPr id="723990" name="Picture 2" descr="rev 11 close up Two Prophets-Van Dy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516688" y="4983163"/>
            <a:ext cx="2636837" cy="1844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77982008"/>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title"/>
          </p:nvPr>
        </p:nvSpPr>
        <p:spPr>
          <a:xfrm>
            <a:off x="685800" y="1473200"/>
            <a:ext cx="7702550" cy="3611563"/>
          </a:xfrm>
          <a:solidFill>
            <a:schemeClr val="accent6">
              <a:lumMod val="75000"/>
            </a:schemeClr>
          </a:solidFill>
          <a:effectLst>
            <a:outerShdw blurRad="63500" dist="35921" dir="2700000" algn="ctr" rotWithShape="0">
              <a:schemeClr val="tx2">
                <a:alpha val="74998"/>
              </a:schemeClr>
            </a:outerShdw>
          </a:effectLst>
        </p:spPr>
        <p:txBody>
          <a:bodyPr/>
          <a:lstStyle/>
          <a:p>
            <a:pPr>
              <a:defRPr/>
            </a:pPr>
            <a:r>
              <a:rPr lang="en-US" sz="6000" dirty="0">
                <a:ea typeface="ＭＳ Ｐゴシック" charset="-128"/>
                <a:cs typeface="ＭＳ Ｐゴシック" charset="-128"/>
              </a:rPr>
              <a:t>Let</a:t>
            </a:r>
            <a:r>
              <a:rPr lang="fr-FR" sz="6000" dirty="0">
                <a:ea typeface="ＭＳ Ｐゴシック" charset="-128"/>
                <a:cs typeface="ＭＳ Ｐゴシック" charset="-128"/>
              </a:rPr>
              <a:t>'</a:t>
            </a:r>
            <a:r>
              <a:rPr lang="en-US" sz="6000" dirty="0">
                <a:ea typeface="ＭＳ Ｐゴシック" charset="-128"/>
                <a:cs typeface="ＭＳ Ｐゴシック" charset="-128"/>
              </a:rPr>
              <a:t>s now put each view into paragraph form like the passage</a:t>
            </a:r>
          </a:p>
        </p:txBody>
      </p:sp>
      <p:sp>
        <p:nvSpPr>
          <p:cNvPr id="3"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ＭＳ Ｐゴシック" charset="0"/>
                <a:cs typeface="Arial"/>
              </a:rPr>
              <a:t>330</a:t>
            </a:r>
          </a:p>
        </p:txBody>
      </p:sp>
    </p:spTree>
    <p:extLst>
      <p:ext uri="{BB962C8B-B14F-4D97-AF65-F5344CB8AC3E}">
        <p14:creationId xmlns:p14="http://schemas.microsoft.com/office/powerpoint/2010/main" val="2571233354"/>
      </p:ext>
    </p:extLst>
  </p:cSld>
  <p:clrMapOvr>
    <a:overrideClrMapping bg1="lt1" tx1="dk1" bg2="lt2" tx2="dk2" accent1="accent1" accent2="accent2" accent3="accent3" accent4="accent4" accent5="accent5" accent6="accent6" hlink="hlink" folHlink="folHlink"/>
  </p:clrMapOvr>
  <p:transition/>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728066" name="WordArt 19"/>
          <p:cNvSpPr>
            <a:spLocks noChangeArrowheads="1" noChangeShapeType="1" noTextEdit="1"/>
          </p:cNvSpPr>
          <p:nvPr/>
        </p:nvSpPr>
        <p:spPr bwMode="auto">
          <a:xfrm>
            <a:off x="1835150" y="0"/>
            <a:ext cx="4824413"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11 - Beale (Symbolic)</a:t>
            </a:r>
          </a:p>
        </p:txBody>
      </p:sp>
      <p:sp>
        <p:nvSpPr>
          <p:cNvPr id="728067" name="Rectangle 23"/>
          <p:cNvSpPr>
            <a:spLocks noGrp="1" noChangeArrowheads="1"/>
          </p:cNvSpPr>
          <p:nvPr>
            <p:ph type="title"/>
          </p:nvPr>
        </p:nvSpPr>
        <p:spPr>
          <a:xfrm>
            <a:off x="0" y="0"/>
            <a:ext cx="1524000" cy="457200"/>
          </a:xfrm>
        </p:spPr>
        <p:txBody>
          <a:bodyPr/>
          <a:lstStyle/>
          <a:p>
            <a:r>
              <a:rPr lang="en-US" sz="800">
                <a:solidFill>
                  <a:srgbClr val="000066"/>
                </a:solidFill>
                <a:latin typeface="Times New Roman" charset="0"/>
                <a:ea typeface="ＭＳ Ｐゴシック" charset="0"/>
                <a:cs typeface="ＭＳ Ｐゴシック" charset="0"/>
              </a:rPr>
              <a:t>Symbolic Summary (Beale)</a:t>
            </a:r>
          </a:p>
        </p:txBody>
      </p:sp>
      <p:sp>
        <p:nvSpPr>
          <p:cNvPr id="728068" name="Rectangle 20"/>
          <p:cNvSpPr txBox="1">
            <a:spLocks noChangeArrowheads="1"/>
          </p:cNvSpPr>
          <p:nvPr/>
        </p:nvSpPr>
        <p:spPr bwMode="auto">
          <a:xfrm>
            <a:off x="0" y="533400"/>
            <a:ext cx="9117013" cy="632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pPr>
            <a:r>
              <a:rPr lang="en-US" altLang="zh-CN" baseline="54000" dirty="0">
                <a:solidFill>
                  <a:srgbClr val="FFFFFF"/>
                </a:solidFill>
                <a:latin typeface="Arial" charset="0"/>
                <a:cs typeface="Arial" charset="0"/>
              </a:rPr>
              <a:t>1</a:t>
            </a:r>
            <a:r>
              <a:rPr lang="en-US" altLang="zh-CN" dirty="0">
                <a:solidFill>
                  <a:srgbClr val="FFFFFF"/>
                </a:solidFill>
                <a:latin typeface="Arial" charset="0"/>
                <a:cs typeface="Arial" charset="0"/>
              </a:rPr>
              <a:t>I was given a reed symbolizing the infallible promise of God</a:t>
            </a:r>
            <a:r>
              <a:rPr lang="fr-FR" altLang="zh-CN" dirty="0">
                <a:solidFill>
                  <a:srgbClr val="FFFFFF"/>
                </a:solidFill>
                <a:latin typeface="Arial" charset="0"/>
                <a:cs typeface="Arial" charset="0"/>
              </a:rPr>
              <a:t>'</a:t>
            </a:r>
            <a:r>
              <a:rPr lang="en-US" altLang="zh-CN" dirty="0">
                <a:solidFill>
                  <a:srgbClr val="FFFFFF"/>
                </a:solidFill>
                <a:latin typeface="Arial" charset="0"/>
                <a:cs typeface="Arial" charset="0"/>
              </a:rPr>
              <a:t>s future presence and was told, "Go and protect God</a:t>
            </a:r>
            <a:r>
              <a:rPr lang="fr-FR" altLang="zh-CN" dirty="0">
                <a:solidFill>
                  <a:srgbClr val="FFFFFF"/>
                </a:solidFill>
                <a:latin typeface="Arial" charset="0"/>
                <a:cs typeface="Arial" charset="0"/>
              </a:rPr>
              <a:t>'</a:t>
            </a:r>
            <a:r>
              <a:rPr lang="en-US" altLang="zh-CN" dirty="0">
                <a:solidFill>
                  <a:srgbClr val="FFFFFF"/>
                </a:solidFill>
                <a:latin typeface="Arial" charset="0"/>
                <a:cs typeface="Arial" charset="0"/>
              </a:rPr>
              <a:t>s </a:t>
            </a:r>
            <a:r>
              <a:rPr lang="en-US" altLang="zh-CN" dirty="0" err="1">
                <a:solidFill>
                  <a:srgbClr val="FFFFFF"/>
                </a:solidFill>
                <a:latin typeface="Arial" charset="0"/>
                <a:cs typeface="Arial" charset="0"/>
              </a:rPr>
              <a:t>escha-tological</a:t>
            </a:r>
            <a:r>
              <a:rPr lang="en-US" altLang="zh-CN" dirty="0">
                <a:solidFill>
                  <a:srgbClr val="FFFFFF"/>
                </a:solidFill>
                <a:latin typeface="Arial" charset="0"/>
                <a:cs typeface="Arial" charset="0"/>
              </a:rPr>
              <a:t> community (which is the temple of the church) until the </a:t>
            </a:r>
            <a:r>
              <a:rPr lang="en-US" altLang="zh-CN" dirty="0" err="1">
                <a:solidFill>
                  <a:srgbClr val="FFFFFF"/>
                </a:solidFill>
                <a:latin typeface="Arial" charset="0"/>
                <a:cs typeface="Arial" charset="0"/>
              </a:rPr>
              <a:t>parousia</a:t>
            </a:r>
            <a:r>
              <a:rPr lang="en-US" altLang="zh-CN" dirty="0">
                <a:solidFill>
                  <a:srgbClr val="FFFFFF"/>
                </a:solidFill>
                <a:latin typeface="Arial" charset="0"/>
                <a:cs typeface="Arial" charset="0"/>
              </a:rPr>
              <a:t> and protect the suffering covenant community and count the believers worshiping together in the temple community.  </a:t>
            </a:r>
            <a:r>
              <a:rPr lang="en-US" altLang="zh-CN" baseline="54000" dirty="0">
                <a:solidFill>
                  <a:srgbClr val="FFFFFF"/>
                </a:solidFill>
                <a:latin typeface="Arial" charset="0"/>
                <a:cs typeface="Arial" charset="0"/>
              </a:rPr>
              <a:t>2</a:t>
            </a:r>
            <a:r>
              <a:rPr lang="en-US" altLang="zh-CN" dirty="0">
                <a:solidFill>
                  <a:srgbClr val="FFFFFF"/>
                </a:solidFill>
                <a:latin typeface="Arial" charset="0"/>
                <a:cs typeface="Arial" charset="0"/>
              </a:rPr>
              <a:t>But exclude God</a:t>
            </a:r>
            <a:r>
              <a:rPr lang="fr-FR" altLang="zh-CN" dirty="0">
                <a:solidFill>
                  <a:srgbClr val="FFFFFF"/>
                </a:solidFill>
                <a:latin typeface="Arial" charset="0"/>
                <a:cs typeface="Arial" charset="0"/>
              </a:rPr>
              <a:t>'</a:t>
            </a:r>
            <a:r>
              <a:rPr lang="en-US" altLang="zh-CN" dirty="0">
                <a:solidFill>
                  <a:srgbClr val="FFFFFF"/>
                </a:solidFill>
                <a:latin typeface="Arial" charset="0"/>
                <a:cs typeface="Arial" charset="0"/>
              </a:rPr>
              <a:t>s true people, including Gentiles; do not protect this suffering covenant community of Gentiles and Jews because they are not protected from various forms of earthly harm (physical, economic, social, etc.).  They will attack and persecute the whole community of faith throughout the church age which is the initial form of the heavenly city, part of which is identified with believers living on earth for the eschatological period of tribulation.  </a:t>
            </a:r>
            <a:r>
              <a:rPr lang="en-US" altLang="zh-CN" baseline="54000" dirty="0">
                <a:solidFill>
                  <a:srgbClr val="FFFFFF"/>
                </a:solidFill>
                <a:latin typeface="Arial" charset="0"/>
                <a:cs typeface="Arial" charset="0"/>
              </a:rPr>
              <a:t>3</a:t>
            </a:r>
            <a:r>
              <a:rPr lang="en-US" altLang="zh-CN" dirty="0">
                <a:solidFill>
                  <a:srgbClr val="FFFFFF"/>
                </a:solidFill>
                <a:latin typeface="Arial" charset="0"/>
                <a:cs typeface="Arial" charset="0"/>
              </a:rPr>
              <a:t>And I will give power to the church, and this whole community of faith will prophesy for the eschatological period of tribulation… [but after being killed] </a:t>
            </a:r>
            <a:r>
              <a:rPr lang="en-US" altLang="zh-CN" baseline="54000" dirty="0">
                <a:solidFill>
                  <a:srgbClr val="FFFFFF"/>
                </a:solidFill>
                <a:latin typeface="Arial" charset="0"/>
                <a:cs typeface="Arial" charset="0"/>
              </a:rPr>
              <a:t>8</a:t>
            </a:r>
            <a:r>
              <a:rPr lang="en-US" altLang="zh-CN" dirty="0">
                <a:solidFill>
                  <a:srgbClr val="FFFFFF"/>
                </a:solidFill>
                <a:latin typeface="Arial" charset="0"/>
                <a:cs typeface="Arial" charset="0"/>
              </a:rPr>
              <a:t>their bodies will lie in the street of Babylon or Rome which means the ungodly world [then they will receive] </a:t>
            </a:r>
            <a:r>
              <a:rPr lang="en-US" altLang="zh-CN" baseline="54000" dirty="0">
                <a:solidFill>
                  <a:srgbClr val="FFFFFF"/>
                </a:solidFill>
                <a:latin typeface="Arial" charset="0"/>
                <a:cs typeface="Arial" charset="0"/>
              </a:rPr>
              <a:t>11-12</a:t>
            </a:r>
            <a:r>
              <a:rPr lang="en-US" altLang="zh-CN" dirty="0">
                <a:solidFill>
                  <a:srgbClr val="FFFFFF"/>
                </a:solidFill>
                <a:latin typeface="Arial" charset="0"/>
                <a:cs typeface="Arial" charset="0"/>
              </a:rPr>
              <a:t>divine legitimization of a prophetic call. </a:t>
            </a:r>
            <a:endParaRPr lang="en-US" dirty="0">
              <a:solidFill>
                <a:srgbClr val="FFFFFF"/>
              </a:solidFill>
              <a:latin typeface="Arial" charset="0"/>
              <a:cs typeface="Arial" charset="0"/>
            </a:endParaRPr>
          </a:p>
        </p:txBody>
      </p:sp>
      <p:sp>
        <p:nvSpPr>
          <p:cNvPr id="112646"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spTree>
    <p:extLst>
      <p:ext uri="{BB962C8B-B14F-4D97-AF65-F5344CB8AC3E}">
        <p14:creationId xmlns:p14="http://schemas.microsoft.com/office/powerpoint/2010/main" val="1256973825"/>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730114" name="WordArt 2"/>
          <p:cNvSpPr>
            <a:spLocks noChangeArrowheads="1" noChangeShapeType="1" noTextEdit="1"/>
          </p:cNvSpPr>
          <p:nvPr/>
        </p:nvSpPr>
        <p:spPr bwMode="auto">
          <a:xfrm>
            <a:off x="1403350" y="0"/>
            <a:ext cx="5473700"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11 - Osborne (Symbolic-Literal)</a:t>
            </a:r>
          </a:p>
        </p:txBody>
      </p:sp>
      <p:sp>
        <p:nvSpPr>
          <p:cNvPr id="730115" name="Rectangle 5"/>
          <p:cNvSpPr>
            <a:spLocks noGrp="1" noChangeArrowheads="1"/>
          </p:cNvSpPr>
          <p:nvPr>
            <p:ph type="title"/>
          </p:nvPr>
        </p:nvSpPr>
        <p:spPr>
          <a:xfrm>
            <a:off x="-1447800" y="0"/>
            <a:ext cx="1295400" cy="381000"/>
          </a:xfrm>
        </p:spPr>
        <p:txBody>
          <a:bodyPr/>
          <a:lstStyle/>
          <a:p>
            <a:r>
              <a:rPr lang="en-US" sz="1100" b="1">
                <a:solidFill>
                  <a:srgbClr val="800000"/>
                </a:solidFill>
                <a:latin typeface="Arial" charset="0"/>
                <a:ea typeface="ＭＳ Ｐゴシック" charset="0"/>
              </a:rPr>
              <a:t>Symbolic-Literal Summary (Osborne)</a:t>
            </a:r>
          </a:p>
        </p:txBody>
      </p:sp>
      <p:sp>
        <p:nvSpPr>
          <p:cNvPr id="730116" name="Rectangle 3"/>
          <p:cNvSpPr txBox="1">
            <a:spLocks noChangeArrowheads="1"/>
          </p:cNvSpPr>
          <p:nvPr/>
        </p:nvSpPr>
        <p:spPr bwMode="auto">
          <a:xfrm>
            <a:off x="152400" y="573088"/>
            <a:ext cx="8964613" cy="583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pPr>
            <a:r>
              <a:rPr lang="en-US" altLang="zh-CN" b="1" baseline="54000" dirty="0">
                <a:solidFill>
                  <a:srgbClr val="FFFFFF"/>
                </a:solidFill>
                <a:latin typeface="Arial" charset="0"/>
                <a:cs typeface="Arial" charset="0"/>
              </a:rPr>
              <a:t>1</a:t>
            </a:r>
            <a:r>
              <a:rPr lang="en-US" altLang="zh-CN" b="1" dirty="0">
                <a:solidFill>
                  <a:srgbClr val="FFFFFF"/>
                </a:solidFill>
                <a:latin typeface="Arial" charset="0"/>
                <a:cs typeface="Arial" charset="0"/>
              </a:rPr>
              <a:t>I was given a reed like a measuring rod and was told, "Go and preserve the saints spiritually in the coming great persecution (but secondarily the church of all ages) in anticipation of their final victory and measure (preserve?) the [heavenly] altar of incense, and count the individual believers in the church or at the altar.  </a:t>
            </a:r>
            <a:r>
              <a:rPr lang="en-US" altLang="zh-CN" b="1" baseline="54000" dirty="0">
                <a:solidFill>
                  <a:srgbClr val="FFFFFF"/>
                </a:solidFill>
                <a:latin typeface="Arial" charset="0"/>
                <a:cs typeface="Arial" charset="0"/>
              </a:rPr>
              <a:t>2</a:t>
            </a:r>
            <a:r>
              <a:rPr lang="en-US" altLang="zh-CN" b="1" dirty="0">
                <a:solidFill>
                  <a:srgbClr val="FFFFFF"/>
                </a:solidFill>
                <a:latin typeface="Arial" charset="0"/>
                <a:cs typeface="Arial" charset="0"/>
              </a:rPr>
              <a:t>But exclude the saints who are persecuted… because they have not been protected from Gentiles/nations as God delivers his followers into the hands of sinners for a time.  The saints will suffer incredibly in a physical sense in the people of God for the </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great tribulation</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 at the end of history.  </a:t>
            </a:r>
            <a:r>
              <a:rPr lang="en-US" altLang="zh-CN" b="1" baseline="54000" dirty="0">
                <a:solidFill>
                  <a:srgbClr val="FFFFFF"/>
                </a:solidFill>
                <a:latin typeface="Arial" charset="0"/>
                <a:cs typeface="Arial" charset="0"/>
              </a:rPr>
              <a:t>3</a:t>
            </a:r>
            <a:r>
              <a:rPr lang="en-US" altLang="zh-CN" b="1" dirty="0">
                <a:solidFill>
                  <a:srgbClr val="FFFFFF"/>
                </a:solidFill>
                <a:latin typeface="Arial" charset="0"/>
                <a:cs typeface="Arial" charset="0"/>
              </a:rPr>
              <a:t>And I will give power to my witnessing church, and they will prophesy for 1,260 days, clothed in sackcloth… [but after being killed] </a:t>
            </a:r>
            <a:r>
              <a:rPr lang="en-US" altLang="zh-CN" b="1" baseline="30000" dirty="0">
                <a:solidFill>
                  <a:srgbClr val="FFFFFF"/>
                </a:solidFill>
                <a:latin typeface="Arial" charset="0"/>
                <a:cs typeface="Arial" charset="0"/>
              </a:rPr>
              <a:t>8</a:t>
            </a:r>
            <a:r>
              <a:rPr lang="en-US" altLang="zh-CN" b="1" dirty="0">
                <a:solidFill>
                  <a:srgbClr val="FFFFFF"/>
                </a:solidFill>
                <a:latin typeface="Arial" charset="0"/>
                <a:cs typeface="Arial" charset="0"/>
              </a:rPr>
              <a:t>their bodies will lie in the street of Jerusalem and Rome which secondarily refer to all cities that oppose God [then they will receive] </a:t>
            </a:r>
            <a:r>
              <a:rPr lang="en-US" altLang="zh-CN" b="1" baseline="54000" dirty="0">
                <a:solidFill>
                  <a:srgbClr val="FFFFFF"/>
                </a:solidFill>
                <a:latin typeface="Arial" charset="0"/>
                <a:cs typeface="Arial" charset="0"/>
              </a:rPr>
              <a:t>11-12</a:t>
            </a:r>
            <a:r>
              <a:rPr lang="en-US" altLang="zh-CN" b="1" dirty="0">
                <a:solidFill>
                  <a:srgbClr val="FFFFFF"/>
                </a:solidFill>
                <a:latin typeface="Arial" charset="0"/>
                <a:cs typeface="Arial" charset="0"/>
              </a:rPr>
              <a:t>a proleptic anticipation of the </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rapture</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 of the church.</a:t>
            </a:r>
            <a:endParaRPr lang="en-US" b="1" dirty="0">
              <a:solidFill>
                <a:srgbClr val="FFFFFF"/>
              </a:solidFill>
              <a:latin typeface="Arial" charset="0"/>
              <a:cs typeface="Arial" charset="0"/>
            </a:endParaRPr>
          </a:p>
        </p:txBody>
      </p:sp>
      <p:sp>
        <p:nvSpPr>
          <p:cNvPr id="114694"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spTree>
    <p:extLst>
      <p:ext uri="{BB962C8B-B14F-4D97-AF65-F5344CB8AC3E}">
        <p14:creationId xmlns:p14="http://schemas.microsoft.com/office/powerpoint/2010/main" val="2950322955"/>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32162" name="WordArt 2"/>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11 - Thomas (Literal)</a:t>
            </a:r>
          </a:p>
        </p:txBody>
      </p:sp>
      <p:sp>
        <p:nvSpPr>
          <p:cNvPr id="732163" name="Rectangle 5"/>
          <p:cNvSpPr>
            <a:spLocks noGrp="1" noChangeArrowheads="1"/>
          </p:cNvSpPr>
          <p:nvPr>
            <p:ph type="title"/>
          </p:nvPr>
        </p:nvSpPr>
        <p:spPr>
          <a:xfrm>
            <a:off x="-2268538" y="15875"/>
            <a:ext cx="2268538" cy="1397000"/>
          </a:xfrm>
        </p:spPr>
        <p:txBody>
          <a:bodyPr/>
          <a:lstStyle/>
          <a:p>
            <a:r>
              <a:rPr lang="en-US" sz="2800">
                <a:latin typeface="Times New Roman" charset="0"/>
                <a:ea typeface="ＭＳ Ｐゴシック" charset="0"/>
                <a:cs typeface="ＭＳ Ｐゴシック" charset="0"/>
              </a:rPr>
              <a:t>Literal Summary (Thomas)</a:t>
            </a:r>
          </a:p>
        </p:txBody>
      </p:sp>
      <p:sp>
        <p:nvSpPr>
          <p:cNvPr id="732164" name="Rectangle 3"/>
          <p:cNvSpPr txBox="1">
            <a:spLocks noChangeArrowheads="1"/>
          </p:cNvSpPr>
          <p:nvPr/>
        </p:nvSpPr>
        <p:spPr bwMode="auto">
          <a:xfrm>
            <a:off x="179388" y="1025525"/>
            <a:ext cx="8964612" cy="583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pPr>
            <a:r>
              <a:rPr lang="en-US" altLang="zh-CN" sz="2800" b="1" baseline="54000" dirty="0">
                <a:solidFill>
                  <a:srgbClr val="FFFFFF"/>
                </a:solidFill>
                <a:latin typeface="Arial" charset="0"/>
                <a:cs typeface="Arial" charset="0"/>
              </a:rPr>
              <a:t>1</a:t>
            </a:r>
            <a:r>
              <a:rPr lang="en-US" altLang="zh-CN" b="1" dirty="0">
                <a:solidFill>
                  <a:srgbClr val="FFFFFF"/>
                </a:solidFill>
                <a:latin typeface="Arial" charset="0"/>
                <a:cs typeface="Arial" charset="0"/>
              </a:rPr>
              <a:t>I was given a reed like a measuring rod and was told, "Go and measure as a mark of God</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s favor the future temple in Jerusalem during the period just before Christ returns and the brazen altar of sacrifice in the court outside the sanctuary, and count the future godly remnant in Israel in the rebuilt temple.  </a:t>
            </a:r>
            <a:r>
              <a:rPr lang="en-US" altLang="zh-CN" sz="2800" b="1" baseline="54000" dirty="0">
                <a:solidFill>
                  <a:srgbClr val="FFFFFF"/>
                </a:solidFill>
                <a:latin typeface="Arial" charset="0"/>
                <a:cs typeface="Arial" charset="0"/>
              </a:rPr>
              <a:t>2</a:t>
            </a:r>
            <a:r>
              <a:rPr lang="en-US" altLang="zh-CN" b="1" dirty="0">
                <a:solidFill>
                  <a:srgbClr val="FFFFFF"/>
                </a:solidFill>
                <a:latin typeface="Arial" charset="0"/>
                <a:cs typeface="Arial" charset="0"/>
              </a:rPr>
              <a:t>But do not measure as a mark of God</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s favor the wicked without God… because they have been excluded from God</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s favor [and are] a group [of non-Jews] in rebellion against God who will oppress the Jewish remnant.  They will trample on Jerusalem for the last half of Daniel</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s seventieth week.  </a:t>
            </a:r>
            <a:r>
              <a:rPr lang="en-US" altLang="zh-CN" sz="2800" b="1" baseline="54000" dirty="0">
                <a:solidFill>
                  <a:srgbClr val="FFFFFF"/>
                </a:solidFill>
                <a:latin typeface="Arial" charset="0"/>
                <a:cs typeface="Arial" charset="0"/>
              </a:rPr>
              <a:t>3</a:t>
            </a:r>
            <a:r>
              <a:rPr lang="en-US" altLang="zh-CN" b="1" dirty="0">
                <a:solidFill>
                  <a:srgbClr val="FFFFFF"/>
                </a:solidFill>
                <a:latin typeface="Arial" charset="0"/>
                <a:cs typeface="Arial" charset="0"/>
              </a:rPr>
              <a:t>And I will give power to my two future prophets (probably Moses and Elijah), and they will prophesy for 1,260 days, clothed in sackcloth… [but after being killed] </a:t>
            </a:r>
            <a:r>
              <a:rPr lang="en-US" altLang="zh-CN" b="1" baseline="30000" dirty="0">
                <a:solidFill>
                  <a:srgbClr val="FFFFFF"/>
                </a:solidFill>
                <a:latin typeface="Arial" charset="0"/>
                <a:cs typeface="Arial" charset="0"/>
              </a:rPr>
              <a:t>8</a:t>
            </a:r>
            <a:r>
              <a:rPr lang="en-US" altLang="zh-CN" b="1" dirty="0">
                <a:solidFill>
                  <a:srgbClr val="FFFFFF"/>
                </a:solidFill>
                <a:latin typeface="Arial" charset="0"/>
                <a:cs typeface="Arial" charset="0"/>
              </a:rPr>
              <a:t>their bodies will lie in the street of Jerusalem [then three and a half days later will] </a:t>
            </a:r>
            <a:r>
              <a:rPr lang="en-US" altLang="zh-CN" sz="2800" b="1" baseline="54000" dirty="0">
                <a:solidFill>
                  <a:srgbClr val="FFFFFF"/>
                </a:solidFill>
                <a:latin typeface="Arial" charset="0"/>
                <a:cs typeface="Arial" charset="0"/>
              </a:rPr>
              <a:t>11-12</a:t>
            </a:r>
            <a:r>
              <a:rPr lang="en-US" altLang="zh-CN" b="1" dirty="0">
                <a:solidFill>
                  <a:srgbClr val="FFFFFF"/>
                </a:solidFill>
                <a:latin typeface="Arial" charset="0"/>
                <a:cs typeface="Arial" charset="0"/>
              </a:rPr>
              <a:t>be resurrected.</a:t>
            </a:r>
            <a:endParaRPr lang="en-US" b="1" dirty="0">
              <a:solidFill>
                <a:srgbClr val="FFFFFF"/>
              </a:solidFill>
              <a:latin typeface="Arial" charset="0"/>
              <a:cs typeface="Arial" charset="0"/>
            </a:endParaRPr>
          </a:p>
        </p:txBody>
      </p:sp>
      <p:sp>
        <p:nvSpPr>
          <p:cNvPr id="116742"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spTree>
    <p:extLst>
      <p:ext uri="{BB962C8B-B14F-4D97-AF65-F5344CB8AC3E}">
        <p14:creationId xmlns:p14="http://schemas.microsoft.com/office/powerpoint/2010/main" val="2739800833"/>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sp>
        <p:nvSpPr>
          <p:cNvPr id="734210" name="Text Box 3"/>
          <p:cNvSpPr txBox="1">
            <a:spLocks noChangeArrowheads="1"/>
          </p:cNvSpPr>
          <p:nvPr/>
        </p:nvSpPr>
        <p:spPr bwMode="auto">
          <a:xfrm>
            <a:off x="395289" y="260350"/>
            <a:ext cx="7534804" cy="906463"/>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5200" dirty="0">
                <a:solidFill>
                  <a:srgbClr val="FFFFFF"/>
                </a:solidFill>
                <a:latin typeface="Times New Roman" charset="0"/>
              </a:rPr>
              <a:t>4 Interpretative Principles</a:t>
            </a:r>
            <a:r>
              <a:rPr lang="en-US" dirty="0">
                <a:solidFill>
                  <a:srgbClr val="000000"/>
                </a:solidFill>
              </a:rPr>
              <a:t> </a:t>
            </a:r>
          </a:p>
        </p:txBody>
      </p:sp>
      <p:sp>
        <p:nvSpPr>
          <p:cNvPr id="679940" name="Text Box 4"/>
          <p:cNvSpPr txBox="1">
            <a:spLocks noChangeArrowheads="1"/>
          </p:cNvSpPr>
          <p:nvPr/>
        </p:nvSpPr>
        <p:spPr bwMode="auto">
          <a:xfrm>
            <a:off x="395288" y="2036763"/>
            <a:ext cx="8755062" cy="587375"/>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DAE9FC"/>
                </a:solidFill>
                <a:latin typeface="Comic Sans MS" charset="0"/>
                <a:ea typeface="ＭＳ Ｐゴシック" charset="-128"/>
                <a:cs typeface="ＭＳ Ｐゴシック" charset="-128"/>
              </a:rPr>
              <a:t>Be consistent with Daniel</a:t>
            </a:r>
            <a:r>
              <a:rPr lang="fr-FR" sz="3200" dirty="0">
                <a:solidFill>
                  <a:srgbClr val="DAE9FC"/>
                </a:solidFill>
                <a:latin typeface="Comic Sans MS" charset="0"/>
                <a:ea typeface="ＭＳ Ｐゴシック" charset="-128"/>
                <a:cs typeface="ＭＳ Ｐゴシック" charset="-128"/>
              </a:rPr>
              <a:t>'</a:t>
            </a:r>
            <a:r>
              <a:rPr lang="en-US" sz="3200" dirty="0">
                <a:solidFill>
                  <a:srgbClr val="DAE9FC"/>
                </a:solidFill>
                <a:latin typeface="Comic Sans MS" charset="0"/>
                <a:ea typeface="ＭＳ Ｐゴシック" charset="-128"/>
                <a:cs typeface="ＭＳ Ｐゴシック" charset="-128"/>
              </a:rPr>
              <a:t>s parallel prophecy</a:t>
            </a:r>
          </a:p>
        </p:txBody>
      </p:sp>
      <p:pic>
        <p:nvPicPr>
          <p:cNvPr id="734213" name="Picture 1" descr="Dan 6 Dan Pray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5288" y="3071813"/>
            <a:ext cx="3816350" cy="381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5"/>
          <p:cNvSpPr txBox="1">
            <a:spLocks noChangeArrowheads="1"/>
          </p:cNvSpPr>
          <p:nvPr/>
        </p:nvSpPr>
        <p:spPr bwMode="auto">
          <a:xfrm>
            <a:off x="8430449"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331</a:t>
            </a:r>
          </a:p>
        </p:txBody>
      </p:sp>
      <p:sp>
        <p:nvSpPr>
          <p:cNvPr id="2" name="Title 1"/>
          <p:cNvSpPr>
            <a:spLocks noGrp="1"/>
          </p:cNvSpPr>
          <p:nvPr>
            <p:ph type="title" idx="4294967295"/>
          </p:nvPr>
        </p:nvSpPr>
        <p:spPr>
          <a:xfrm>
            <a:off x="395288" y="1244601"/>
            <a:ext cx="4597400" cy="741362"/>
          </a:xfrm>
        </p:spPr>
        <p:txBody>
          <a:bodyPr/>
          <a:lstStyle/>
          <a:p>
            <a:pPr algn="l" rtl="0" eaLnBrk="0" fontAlgn="base" latinLnBrk="0" hangingPunct="0"/>
            <a:r>
              <a:rPr lang="en-US" sz="3200" b="1" i="1" kern="1200" dirty="0">
                <a:solidFill>
                  <a:srgbClr val="FFFFFF"/>
                </a:solidFill>
                <a:effectLst>
                  <a:glow rad="292100">
                    <a:srgbClr val="000000">
                      <a:alpha val="75000"/>
                    </a:srgbClr>
                  </a:glow>
                </a:effectLst>
                <a:latin typeface="Arial"/>
                <a:ea typeface="ヒラギノ角ゴ Pro W3"/>
                <a:cs typeface="Arial"/>
              </a:rPr>
              <a:t>Principle #2:</a:t>
            </a:r>
            <a:endParaRPr lang="en-US" dirty="0"/>
          </a:p>
        </p:txBody>
      </p:sp>
    </p:spTree>
    <p:extLst>
      <p:ext uri="{BB962C8B-B14F-4D97-AF65-F5344CB8AC3E}">
        <p14:creationId xmlns:p14="http://schemas.microsoft.com/office/powerpoint/2010/main" val="1847917022"/>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we be </a:t>
            </a:r>
            <a:r>
              <a:rPr lang="en-US" sz="5400" b="1" dirty="0">
                <a:solidFill>
                  <a:srgbClr val="FFFF00"/>
                </a:solidFill>
                <a:effectLst>
                  <a:glow rad="127000">
                    <a:schemeClr val="tx1"/>
                  </a:glow>
                </a:effectLst>
                <a:latin typeface="Arial" charset="0"/>
                <a:ea typeface="ＭＳ Ｐゴシック" charset="0"/>
                <a:cs typeface="ＭＳ Ｐゴシック" charset="0"/>
              </a:rPr>
              <a:t>triumphant</a:t>
            </a:r>
            <a:r>
              <a:rPr lang="en-US" sz="5400" b="1" dirty="0">
                <a:effectLst>
                  <a:glow rad="127000">
                    <a:schemeClr val="tx1"/>
                  </a:glow>
                </a:effectLst>
                <a:latin typeface="Arial" charset="0"/>
                <a:ea typeface="ＭＳ Ｐゴシック" charset="0"/>
                <a:cs typeface="ＭＳ Ｐゴシック" charset="0"/>
              </a:rPr>
              <a:t> in Christ?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What do we need to grasp about Jesus for victory?</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674779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738306" name="Rectangle 9"/>
          <p:cNvSpPr>
            <a:spLocks noChangeArrowheads="1"/>
          </p:cNvSpPr>
          <p:nvPr/>
        </p:nvSpPr>
        <p:spPr bwMode="auto">
          <a:xfrm rot="5400000">
            <a:off x="5076031" y="2782094"/>
            <a:ext cx="6985001" cy="136683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sz="9600" b="1">
                <a:solidFill>
                  <a:srgbClr val="FFFFFF"/>
                </a:solidFill>
                <a:latin typeface="Arial" charset="0"/>
                <a:ea typeface="ＭＳ Ｐゴシック" charset="0"/>
                <a:cs typeface="Arial" charset="0"/>
              </a:rPr>
              <a:t>Revelation</a:t>
            </a:r>
          </a:p>
        </p:txBody>
      </p:sp>
      <p:sp>
        <p:nvSpPr>
          <p:cNvPr id="552979" name="Rectangle 19"/>
          <p:cNvSpPr>
            <a:spLocks noGrp="1" noChangeArrowheads="1"/>
          </p:cNvSpPr>
          <p:nvPr>
            <p:ph type="title"/>
          </p:nvPr>
        </p:nvSpPr>
        <p:spPr>
          <a:xfrm rot="5400000">
            <a:off x="-2715419" y="2653506"/>
            <a:ext cx="6913563" cy="1555751"/>
          </a:xfrm>
          <a:solidFill>
            <a:srgbClr val="FFCC00"/>
          </a:solidFill>
          <a:effectLst>
            <a:outerShdw blurRad="63500" dist="46662" dir="3284183" algn="ctr" rotWithShape="0">
              <a:schemeClr val="bg2">
                <a:alpha val="74998"/>
              </a:schemeClr>
            </a:outerShdw>
          </a:effectLst>
        </p:spPr>
        <p:txBody>
          <a:bodyPr>
            <a:spAutoFit/>
          </a:bodyPr>
          <a:lstStyle/>
          <a:p>
            <a:pPr>
              <a:defRPr/>
            </a:pPr>
            <a:r>
              <a:rPr lang="en-US" sz="9600" b="1" dirty="0">
                <a:solidFill>
                  <a:schemeClr val="tx1"/>
                </a:solidFill>
                <a:ea typeface="ＭＳ Ｐゴシック" pitchFamily="-111" charset="-128"/>
              </a:rPr>
              <a:t>Daniel</a:t>
            </a:r>
          </a:p>
        </p:txBody>
      </p:sp>
      <p:pic>
        <p:nvPicPr>
          <p:cNvPr id="552976" name="Picture 16" descr="int_rvv_c17">
            <a:hlinkClick r:id="rId3"/>
          </p:cNvPr>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a:off x="4859338" y="4591050"/>
            <a:ext cx="3008312" cy="2266950"/>
          </a:xfrm>
        </p:spPr>
      </p:pic>
      <p:sp>
        <p:nvSpPr>
          <p:cNvPr id="8" name="Rectangle 4"/>
          <p:cNvSpPr txBox="1">
            <a:spLocks noChangeArrowheads="1"/>
          </p:cNvSpPr>
          <p:nvPr/>
        </p:nvSpPr>
        <p:spPr bwMode="auto">
          <a:xfrm>
            <a:off x="2041525" y="234950"/>
            <a:ext cx="5699125" cy="2736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buFontTx/>
              <a:buChar char="•"/>
            </a:pPr>
            <a:r>
              <a:rPr lang="en-US" sz="4400" dirty="0">
                <a:solidFill>
                  <a:srgbClr val="FFFF00"/>
                </a:solidFill>
                <a:latin typeface="Arial" charset="0"/>
                <a:cs typeface="Arial" charset="0"/>
              </a:rPr>
              <a:t>Ten-horned Beast</a:t>
            </a:r>
          </a:p>
          <a:p>
            <a:pPr defTabSz="914400" eaLnBrk="0" fontAlgn="base" hangingPunct="0">
              <a:spcBef>
                <a:spcPct val="20000"/>
              </a:spcBef>
              <a:spcAft>
                <a:spcPct val="0"/>
              </a:spcAft>
              <a:buFontTx/>
              <a:buChar char="•"/>
            </a:pPr>
            <a:r>
              <a:rPr lang="en-US" sz="4400" dirty="0">
                <a:solidFill>
                  <a:srgbClr val="FFFF00"/>
                </a:solidFill>
                <a:latin typeface="Arial" charset="0"/>
                <a:cs typeface="Arial" charset="0"/>
              </a:rPr>
              <a:t>7-year covenant</a:t>
            </a:r>
          </a:p>
          <a:p>
            <a:pPr defTabSz="914400" eaLnBrk="0" fontAlgn="base" hangingPunct="0">
              <a:spcBef>
                <a:spcPct val="20000"/>
              </a:spcBef>
              <a:spcAft>
                <a:spcPct val="0"/>
              </a:spcAft>
              <a:buFontTx/>
              <a:buChar char="•"/>
            </a:pPr>
            <a:r>
              <a:rPr lang="en-US" sz="4400" dirty="0">
                <a:solidFill>
                  <a:srgbClr val="FFFF00"/>
                </a:solidFill>
                <a:latin typeface="Arial" charset="0"/>
                <a:cs typeface="Arial" charset="0"/>
              </a:rPr>
              <a:t>1290/1260-day trial</a:t>
            </a:r>
          </a:p>
        </p:txBody>
      </p:sp>
      <p:sp>
        <p:nvSpPr>
          <p:cNvPr id="6"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31596571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552976"/>
                                        </p:tgtEl>
                                        <p:attrNameLst>
                                          <p:attrName>style.visibility</p:attrName>
                                        </p:attrNameLst>
                                      </p:cBhvr>
                                      <p:to>
                                        <p:strVal val="visible"/>
                                      </p:to>
                                    </p:set>
                                    <p:anim calcmode="lin" valueType="num">
                                      <p:cBhvr>
                                        <p:cTn id="7" dur="1000" fill="hold"/>
                                        <p:tgtEl>
                                          <p:spTgt spid="552976"/>
                                        </p:tgtEl>
                                        <p:attrNameLst>
                                          <p:attrName>ppt_w</p:attrName>
                                        </p:attrNameLst>
                                      </p:cBhvr>
                                      <p:tavLst>
                                        <p:tav tm="0">
                                          <p:val>
                                            <p:strVal val="#ppt_w*0.70"/>
                                          </p:val>
                                        </p:tav>
                                        <p:tav tm="100000">
                                          <p:val>
                                            <p:strVal val="#ppt_w"/>
                                          </p:val>
                                        </p:tav>
                                      </p:tavLst>
                                    </p:anim>
                                    <p:anim calcmode="lin" valueType="num">
                                      <p:cBhvr>
                                        <p:cTn id="8" dur="1000" fill="hold"/>
                                        <p:tgtEl>
                                          <p:spTgt spid="552976"/>
                                        </p:tgtEl>
                                        <p:attrNameLst>
                                          <p:attrName>ppt_h</p:attrName>
                                        </p:attrNameLst>
                                      </p:cBhvr>
                                      <p:tavLst>
                                        <p:tav tm="0">
                                          <p:val>
                                            <p:strVal val="#ppt_h"/>
                                          </p:val>
                                        </p:tav>
                                        <p:tav tm="100000">
                                          <p:val>
                                            <p:strVal val="#ppt_h"/>
                                          </p:val>
                                        </p:tav>
                                      </p:tavLst>
                                    </p:anim>
                                    <p:animEffect transition="in" filter="fade">
                                      <p:cBhvr>
                                        <p:cTn id="9" dur="1000"/>
                                        <p:tgtEl>
                                          <p:spTgt spid="55297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100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wipe(up)">
                                      <p:cBhvr>
                                        <p:cTn id="14" dur="1000"/>
                                        <p:tgtEl>
                                          <p:spTgt spid="8">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1000"/>
                                  </p:stCondLst>
                                  <p:childTnLst>
                                    <p:set>
                                      <p:cBhvr>
                                        <p:cTn id="18" dur="1" fill="hold">
                                          <p:stCondLst>
                                            <p:cond delay="0"/>
                                          </p:stCondLst>
                                        </p:cTn>
                                        <p:tgtEl>
                                          <p:spTgt spid="8">
                                            <p:txEl>
                                              <p:pRg st="1" end="1"/>
                                            </p:txEl>
                                          </p:spTgt>
                                        </p:tgtEl>
                                        <p:attrNameLst>
                                          <p:attrName>style.visibility</p:attrName>
                                        </p:attrNameLst>
                                      </p:cBhvr>
                                      <p:to>
                                        <p:strVal val="visible"/>
                                      </p:to>
                                    </p:set>
                                    <p:animEffect transition="in" filter="wipe(up)">
                                      <p:cBhvr>
                                        <p:cTn id="19" dur="1000"/>
                                        <p:tgtEl>
                                          <p:spTgt spid="8">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1000"/>
                                  </p:stCondLst>
                                  <p:childTnLst>
                                    <p:set>
                                      <p:cBhvr>
                                        <p:cTn id="23" dur="1" fill="hold">
                                          <p:stCondLst>
                                            <p:cond delay="0"/>
                                          </p:stCondLst>
                                        </p:cTn>
                                        <p:tgtEl>
                                          <p:spTgt spid="8">
                                            <p:txEl>
                                              <p:pRg st="2" end="2"/>
                                            </p:txEl>
                                          </p:spTgt>
                                        </p:tgtEl>
                                        <p:attrNameLst>
                                          <p:attrName>style.visibility</p:attrName>
                                        </p:attrNameLst>
                                      </p:cBhvr>
                                      <p:to>
                                        <p:strVal val="visible"/>
                                      </p:to>
                                    </p:set>
                                    <p:animEffect transition="in" filter="wipe(up)">
                                      <p:cBhvr>
                                        <p:cTn id="24"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736258" name="Rectangle 8"/>
          <p:cNvSpPr>
            <a:spLocks noChangeArrowheads="1"/>
          </p:cNvSpPr>
          <p:nvPr/>
        </p:nvSpPr>
        <p:spPr bwMode="auto">
          <a:xfrm>
            <a:off x="0" y="0"/>
            <a:ext cx="9144000" cy="6858000"/>
          </a:xfrm>
          <a:prstGeom prst="rect">
            <a:avLst/>
          </a:prstGeom>
          <a:solidFill>
            <a:srgbClr val="0000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aphicFrame>
        <p:nvGraphicFramePr>
          <p:cNvPr id="5" name="Table 4"/>
          <p:cNvGraphicFramePr>
            <a:graphicFrameLocks noGrp="1"/>
          </p:cNvGraphicFramePr>
          <p:nvPr/>
        </p:nvGraphicFramePr>
        <p:xfrm>
          <a:off x="0" y="487363"/>
          <a:ext cx="9144000" cy="6375402"/>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gridCol w="609600">
                  <a:extLst>
                    <a:ext uri="{9D8B030D-6E8A-4147-A177-3AD203B41FA5}">
                      <a16:colId xmlns:a16="http://schemas.microsoft.com/office/drawing/2014/main" val="20005"/>
                    </a:ext>
                  </a:extLst>
                </a:gridCol>
                <a:gridCol w="6858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838200">
                  <a:extLst>
                    <a:ext uri="{9D8B030D-6E8A-4147-A177-3AD203B41FA5}">
                      <a16:colId xmlns:a16="http://schemas.microsoft.com/office/drawing/2014/main" val="20010"/>
                    </a:ext>
                  </a:extLst>
                </a:gridCol>
                <a:gridCol w="990600">
                  <a:extLst>
                    <a:ext uri="{9D8B030D-6E8A-4147-A177-3AD203B41FA5}">
                      <a16:colId xmlns:a16="http://schemas.microsoft.com/office/drawing/2014/main" val="20011"/>
                    </a:ext>
                  </a:extLst>
                </a:gridCol>
              </a:tblGrid>
              <a:tr h="457200">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UNIVERSAL SOVEREIGNTY IN TIMES OF THE GENTILES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Times New Roman" charset="0"/>
                        </a:rPr>
                        <a:t>Sovereignty over Daniel</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Times New Roman" charset="0"/>
                        </a:rPr>
                        <a:t>Sovereignty over </a:t>
                      </a:r>
                      <a:br>
                        <a:rPr kumimoji="0" lang="en-US" sz="1600" b="1" i="0" u="none" strike="noStrike" cap="none" normalizeH="0" baseline="0">
                          <a:ln>
                            <a:noFill/>
                          </a:ln>
                          <a:solidFill>
                            <a:schemeClr val="bg1"/>
                          </a:solidFill>
                          <a:effectLst/>
                          <a:latin typeface="Arial" charset="0"/>
                          <a:ea typeface="ＭＳ Ｐゴシック" charset="0"/>
                          <a:cs typeface="Times New Roman" charset="0"/>
                        </a:rPr>
                      </a:br>
                      <a:r>
                        <a:rPr kumimoji="0" lang="en-US" sz="1600" b="1" i="0" u="none" strike="noStrike" cap="none" normalizeH="0" baseline="0">
                          <a:ln>
                            <a:noFill/>
                          </a:ln>
                          <a:solidFill>
                            <a:schemeClr val="bg1"/>
                          </a:solidFill>
                          <a:effectLst/>
                          <a:latin typeface="Arial" charset="0"/>
                          <a:ea typeface="ＭＳ Ｐゴシック" charset="0"/>
                          <a:cs typeface="Times New Roman" charset="0"/>
                        </a:rPr>
                        <a:t>Gentiles</a:t>
                      </a:r>
                      <a:endParaRPr kumimoji="0" lang="en-US" sz="3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Times New Roman" charset="0"/>
                        </a:rPr>
                        <a:t>Sovereignty over </a:t>
                      </a:r>
                      <a:br>
                        <a:rPr kumimoji="0" lang="en-US" sz="1600" b="1" i="0" u="none" strike="noStrike" cap="none" normalizeH="0" baseline="0">
                          <a:ln>
                            <a:noFill/>
                          </a:ln>
                          <a:solidFill>
                            <a:schemeClr val="bg1"/>
                          </a:solidFill>
                          <a:effectLst/>
                          <a:latin typeface="Arial" charset="0"/>
                          <a:ea typeface="ＭＳ Ｐゴシック" charset="0"/>
                          <a:cs typeface="Times New Roman" charset="0"/>
                        </a:rPr>
                      </a:br>
                      <a:r>
                        <a:rPr kumimoji="0" lang="en-US" sz="1600" b="1" i="0" u="none" strike="noStrike" cap="none" normalizeH="0" baseline="0">
                          <a:ln>
                            <a:noFill/>
                          </a:ln>
                          <a:solidFill>
                            <a:schemeClr val="bg1"/>
                          </a:solidFill>
                          <a:effectLst/>
                          <a:latin typeface="Arial" charset="0"/>
                          <a:ea typeface="ＭＳ Ｐゴシック" charset="0"/>
                          <a:cs typeface="Times New Roman" charset="0"/>
                        </a:rPr>
                        <a:t>Jews</a:t>
                      </a:r>
                      <a:endParaRPr kumimoji="0" lang="en-US" sz="3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 1</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Chapters 2–7</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Chapters 8–12</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Times New Roman" charset="0"/>
                        </a:rPr>
                        <a:t>Narrative</a:t>
                      </a:r>
                      <a:endParaRPr kumimoji="0" lang="en-US" sz="16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Visions in Narrative</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Vision</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Hebrew</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Aramaic</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Hebrew</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Gentile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Gentile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Jewish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Third person (</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"Daniel")</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Third person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"Daniel")</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First person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"I")</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Example</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 Interprets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King</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Dreams</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Angel Interprets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Dreams</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The Man Daniel</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Images</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Kings</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Israel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Future</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13716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Exile </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1:1-7</a:t>
                      </a: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Food</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1:8-16</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Exalted</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1:17-21</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Varied</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2</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Promoted</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Gold</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3</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Furnace</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Neb.</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4</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Exile</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Bel.</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5</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Party</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Dar.</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6</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Lions</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All</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7</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Beasts</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Medo-</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Persia</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To Greece</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8</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ＭＳ Ｐゴシック" charset="0"/>
                          <a:cs typeface="Times New Roman" charset="0"/>
                        </a:rPr>
                        <a:t>Return</a:t>
                      </a:r>
                      <a:endParaRPr kumimoji="0" lang="en-US" sz="1400" b="1" i="0" u="none" strike="noStrike" cap="none" normalizeH="0" baseline="0" dirty="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ＭＳ Ｐゴシック" charset="0"/>
                          <a:cs typeface="Times New Roman" charset="0"/>
                        </a:rPr>
                        <a:t>to</a:t>
                      </a:r>
                      <a:endParaRPr kumimoji="0" lang="en-US" sz="1400" b="1" i="0" u="none" strike="noStrike" cap="none" normalizeH="0" baseline="0" dirty="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ＭＳ Ｐゴシック" charset="0"/>
                          <a:cs typeface="Times New Roman" charset="0"/>
                        </a:rPr>
                        <a:t>Seventy</a:t>
                      </a:r>
                      <a:endParaRPr kumimoji="0" lang="en-US" sz="1400" b="1" i="0" u="none" strike="noStrike" cap="none" normalizeH="0" baseline="0" dirty="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ja-JP" sz="1200" b="1" i="0" u="none" strike="noStrike" cap="none" normalizeH="0" baseline="0" dirty="0">
                          <a:ln>
                            <a:noFill/>
                          </a:ln>
                          <a:solidFill>
                            <a:schemeClr val="bg1"/>
                          </a:solidFill>
                          <a:effectLst/>
                          <a:latin typeface="Arial" charset="0"/>
                          <a:ea typeface="ＭＳ Ｐゴシック" charset="0"/>
                          <a:cs typeface="Times New Roman" charset="0"/>
                        </a:rPr>
                        <a:t>"7s"</a:t>
                      </a:r>
                      <a:endParaRPr kumimoji="0" lang="en-US" altLang="ja-JP" sz="1400" b="1" i="0" u="none" strike="noStrike" cap="none" normalizeH="0" baseline="0" dirty="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dirty="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ＭＳ Ｐゴシック" charset="0"/>
                          <a:cs typeface="Times New Roman" charset="0"/>
                        </a:rPr>
                        <a:t>9</a:t>
                      </a:r>
                      <a:endParaRPr kumimoji="0" lang="en-US" sz="1400" b="1" i="0" u="none" strike="noStrike" cap="none" normalizeH="0" baseline="0" dirty="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Intertest-ament</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Period to</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Tribulation</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10-12</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extLst>
                  <a:ext uri="{0D108BD9-81ED-4DB2-BD59-A6C34878D82A}">
                    <a16:rowId xmlns:a16="http://schemas.microsoft.com/office/drawing/2014/main" val="10009"/>
                  </a:ext>
                </a:extLst>
              </a:tr>
              <a:tr h="37147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Babylon</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37147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Times New Roman" charset="0"/>
                        </a:rPr>
                        <a:t>605-536 BC</a:t>
                      </a: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550919" name="Oval 7"/>
          <p:cNvSpPr>
            <a:spLocks noChangeArrowheads="1"/>
          </p:cNvSpPr>
          <p:nvPr/>
        </p:nvSpPr>
        <p:spPr bwMode="auto">
          <a:xfrm>
            <a:off x="152400" y="457200"/>
            <a:ext cx="8991600" cy="533400"/>
          </a:xfrm>
          <a:prstGeom prst="ellipse">
            <a:avLst/>
          </a:prstGeom>
          <a:noFill/>
          <a:ln w="3810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36327" name="Title 7"/>
          <p:cNvSpPr>
            <a:spLocks noGrp="1"/>
          </p:cNvSpPr>
          <p:nvPr>
            <p:ph type="title"/>
          </p:nvPr>
        </p:nvSpPr>
        <p:spPr>
          <a:xfrm>
            <a:off x="685800" y="0"/>
            <a:ext cx="7772400" cy="533400"/>
          </a:xfrm>
        </p:spPr>
        <p:txBody>
          <a:bodyPr/>
          <a:lstStyle/>
          <a:p>
            <a:r>
              <a:rPr lang="en-US" sz="3600">
                <a:solidFill>
                  <a:srgbClr val="FFFFFF"/>
                </a:solidFill>
                <a:latin typeface="Arial" charset="0"/>
                <a:ea typeface="ＭＳ Ｐゴシック" charset="0"/>
              </a:rPr>
              <a:t>Outline of Daniel</a:t>
            </a:r>
          </a:p>
        </p:txBody>
      </p:sp>
      <p:sp>
        <p:nvSpPr>
          <p:cNvPr id="736328" name="TextBox 9"/>
          <p:cNvSpPr txBox="1">
            <a:spLocks noChangeArrowheads="1"/>
          </p:cNvSpPr>
          <p:nvPr/>
        </p:nvSpPr>
        <p:spPr bwMode="auto">
          <a:xfrm>
            <a:off x="8445500" y="1323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41738649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550919"/>
                                        </p:tgtEl>
                                        <p:attrNameLst>
                                          <p:attrName>style.visibility</p:attrName>
                                        </p:attrNameLst>
                                      </p:cBhvr>
                                      <p:to>
                                        <p:strVal val="visible"/>
                                      </p:to>
                                    </p:set>
                                    <p:anim calcmode="lin" valueType="num">
                                      <p:cBhvr>
                                        <p:cTn id="7" dur="1000" fill="hold"/>
                                        <p:tgtEl>
                                          <p:spTgt spid="550919"/>
                                        </p:tgtEl>
                                        <p:attrNameLst>
                                          <p:attrName>ppt_w</p:attrName>
                                        </p:attrNameLst>
                                      </p:cBhvr>
                                      <p:tavLst>
                                        <p:tav tm="0">
                                          <p:val>
                                            <p:strVal val="#ppt_w+.3"/>
                                          </p:val>
                                        </p:tav>
                                        <p:tav tm="100000">
                                          <p:val>
                                            <p:strVal val="#ppt_w"/>
                                          </p:val>
                                        </p:tav>
                                      </p:tavLst>
                                    </p:anim>
                                    <p:anim calcmode="lin" valueType="num">
                                      <p:cBhvr>
                                        <p:cTn id="8" dur="1000" fill="hold"/>
                                        <p:tgtEl>
                                          <p:spTgt spid="550919"/>
                                        </p:tgtEl>
                                        <p:attrNameLst>
                                          <p:attrName>ppt_h</p:attrName>
                                        </p:attrNameLst>
                                      </p:cBhvr>
                                      <p:tavLst>
                                        <p:tav tm="0">
                                          <p:val>
                                            <p:strVal val="#ppt_h"/>
                                          </p:val>
                                        </p:tav>
                                        <p:tav tm="100000">
                                          <p:val>
                                            <p:strVal val="#ppt_h"/>
                                          </p:val>
                                        </p:tav>
                                      </p:tavLst>
                                    </p:anim>
                                    <p:animEffect transition="in" filter="fade">
                                      <p:cBhvr>
                                        <p:cTn id="9" dur="1000"/>
                                        <p:tgtEl>
                                          <p:spTgt spid="55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9"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5" descr="dan 7 beasts larg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0"/>
            <a:ext cx="7772400" cy="914400"/>
          </a:xfrm>
        </p:spPr>
        <p:txBody>
          <a:bodyPr/>
          <a:lstStyle/>
          <a:p>
            <a:pPr>
              <a:defRPr/>
            </a:pPr>
            <a:r>
              <a:rPr lang="en-US" sz="6000" b="1" dirty="0">
                <a:solidFill>
                  <a:srgbClr val="FFFFFF"/>
                </a:solidFill>
                <a:effectLst>
                  <a:glow rad="228600">
                    <a:schemeClr val="tx1"/>
                  </a:glow>
                </a:effectLst>
                <a:latin typeface="Arial" charset="0"/>
                <a:ea typeface="ＭＳ Ｐゴシック" charset="0"/>
                <a:cs typeface="Arial" charset="0"/>
              </a:rPr>
              <a:t>Nations in Daniel 7</a:t>
            </a:r>
          </a:p>
        </p:txBody>
      </p:sp>
      <p:sp>
        <p:nvSpPr>
          <p:cNvPr id="7" name="Title 1"/>
          <p:cNvSpPr txBox="1">
            <a:spLocks/>
          </p:cNvSpPr>
          <p:nvPr/>
        </p:nvSpPr>
        <p:spPr bwMode="auto">
          <a:xfrm>
            <a:off x="228600" y="1981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en-US" sz="4000" b="1" dirty="0">
                <a:solidFill>
                  <a:srgbClr val="FFFFFF"/>
                </a:solidFill>
                <a:effectLst>
                  <a:glow rad="228600">
                    <a:schemeClr val="tx1"/>
                  </a:glow>
                </a:effectLst>
                <a:latin typeface="Arial" charset="0"/>
                <a:cs typeface="Arial" charset="0"/>
              </a:rPr>
              <a:t>Babylon</a:t>
            </a:r>
          </a:p>
        </p:txBody>
      </p:sp>
      <p:sp>
        <p:nvSpPr>
          <p:cNvPr id="8" name="Title 1"/>
          <p:cNvSpPr txBox="1">
            <a:spLocks/>
          </p:cNvSpPr>
          <p:nvPr/>
        </p:nvSpPr>
        <p:spPr bwMode="auto">
          <a:xfrm>
            <a:off x="1219200" y="4648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en-US" sz="4000" b="1">
                <a:solidFill>
                  <a:srgbClr val="FFFFFF"/>
                </a:solidFill>
                <a:effectLst>
                  <a:glow rad="228600">
                    <a:schemeClr val="tx1"/>
                  </a:glow>
                </a:effectLst>
                <a:latin typeface="Arial" charset="0"/>
                <a:cs typeface="Arial" charset="0"/>
              </a:rPr>
              <a:t>Medo-Persia</a:t>
            </a:r>
          </a:p>
        </p:txBody>
      </p:sp>
      <p:sp>
        <p:nvSpPr>
          <p:cNvPr id="9" name="Title 1"/>
          <p:cNvSpPr txBox="1">
            <a:spLocks/>
          </p:cNvSpPr>
          <p:nvPr/>
        </p:nvSpPr>
        <p:spPr bwMode="auto">
          <a:xfrm>
            <a:off x="3886200" y="22860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en-US" sz="4000" b="1">
                <a:solidFill>
                  <a:srgbClr val="FFFFFF"/>
                </a:solidFill>
                <a:effectLst>
                  <a:glow rad="228600">
                    <a:schemeClr val="tx1"/>
                  </a:glow>
                </a:effectLst>
                <a:latin typeface="Arial" charset="0"/>
                <a:cs typeface="Arial" charset="0"/>
              </a:rPr>
              <a:t>Greece</a:t>
            </a:r>
          </a:p>
        </p:txBody>
      </p:sp>
      <p:sp>
        <p:nvSpPr>
          <p:cNvPr id="10" name="Title 1"/>
          <p:cNvSpPr txBox="1">
            <a:spLocks/>
          </p:cNvSpPr>
          <p:nvPr/>
        </p:nvSpPr>
        <p:spPr bwMode="auto">
          <a:xfrm>
            <a:off x="4267200" y="43434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en-US" sz="4000" b="1">
                <a:solidFill>
                  <a:srgbClr val="FFFFFF"/>
                </a:solidFill>
                <a:effectLst>
                  <a:glow rad="228600">
                    <a:schemeClr val="tx1"/>
                  </a:glow>
                </a:effectLst>
                <a:latin typeface="Arial" charset="0"/>
                <a:cs typeface="Arial" charset="0"/>
              </a:rPr>
              <a:t>Rome</a:t>
            </a:r>
          </a:p>
        </p:txBody>
      </p:sp>
      <p:sp>
        <p:nvSpPr>
          <p:cNvPr id="11"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effectLst>
                  <a:glow rad="228600">
                    <a:schemeClr val="tx1"/>
                  </a:glow>
                </a:effectLst>
                <a:latin typeface="Arial" charset="0"/>
                <a:cs typeface="Arial" charset="0"/>
              </a:rPr>
              <a:t>331</a:t>
            </a:r>
          </a:p>
        </p:txBody>
      </p:sp>
    </p:spTree>
    <p:extLst>
      <p:ext uri="{BB962C8B-B14F-4D97-AF65-F5344CB8AC3E}">
        <p14:creationId xmlns:p14="http://schemas.microsoft.com/office/powerpoint/2010/main" val="346197862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en-US" sz="4000" dirty="0"/>
              <a:t>Beast 1: Winged Lion (Babylon)</a:t>
            </a:r>
          </a:p>
        </p:txBody>
      </p:sp>
      <p:pic>
        <p:nvPicPr>
          <p:cNvPr id="375810" name="Picture 2" descr="beast1Lion_With_Wings_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44563"/>
            <a:ext cx="9180513" cy="5913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477780305"/>
      </p:ext>
    </p:extLst>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en-US" sz="4000" dirty="0"/>
              <a:t>Beast 2: Bear (</a:t>
            </a:r>
            <a:r>
              <a:rPr lang="en-US" sz="4000" dirty="0" err="1"/>
              <a:t>Medo</a:t>
            </a:r>
            <a:r>
              <a:rPr lang="en-US" sz="4000" dirty="0"/>
              <a:t>-Persia)</a:t>
            </a:r>
          </a:p>
        </p:txBody>
      </p:sp>
      <p:pic>
        <p:nvPicPr>
          <p:cNvPr id="376834" name="Picture 3" descr="beast2Red_Bear_With_Rib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52513"/>
            <a:ext cx="9144000" cy="554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3360237101"/>
      </p:ext>
    </p:extLst>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7" name="Picture 3" descr="beast3.pn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925" y="314325"/>
            <a:ext cx="9144000" cy="654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44450"/>
            <a:ext cx="9144000" cy="792163"/>
          </a:xfrm>
          <a:solidFill>
            <a:schemeClr val="tx1"/>
          </a:solidFill>
        </p:spPr>
        <p:txBody>
          <a:bodyPr/>
          <a:lstStyle/>
          <a:p>
            <a:pPr>
              <a:defRPr/>
            </a:pPr>
            <a:r>
              <a:rPr lang="en-US" sz="4000" dirty="0"/>
              <a:t>Beast 3: Leopard (Greece)</a:t>
            </a:r>
          </a:p>
        </p:txBody>
      </p:sp>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206396914"/>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988"/>
            <a:ext cx="9144000" cy="792163"/>
          </a:xfrm>
        </p:spPr>
        <p:txBody>
          <a:bodyPr/>
          <a:lstStyle/>
          <a:p>
            <a:pPr>
              <a:defRPr/>
            </a:pPr>
            <a:r>
              <a:rPr lang="en-US" sz="4000" dirty="0"/>
              <a:t>Beast 4: Terrifying (Rome)</a:t>
            </a:r>
          </a:p>
        </p:txBody>
      </p:sp>
      <p:pic>
        <p:nvPicPr>
          <p:cNvPr id="378882" name="Picture 5" descr="daniel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800100"/>
            <a:ext cx="9180513" cy="644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defTabSz="914400">
              <a:defRPr/>
            </a:pPr>
            <a:r>
              <a:rPr lang="en-US" sz="4000" dirty="0">
                <a:solidFill>
                  <a:srgbClr val="FFFFFF"/>
                </a:solidFill>
                <a:effectLst>
                  <a:glow rad="317500">
                    <a:srgbClr val="000000">
                      <a:alpha val="75000"/>
                    </a:srgbClr>
                  </a:glow>
                  <a:outerShdw blurRad="38100" dist="38100" dir="2700000" algn="tl">
                    <a:srgbClr val="000000">
                      <a:alpha val="43137"/>
                    </a:srgbClr>
                  </a:outerShdw>
                </a:effectLst>
              </a:rPr>
              <a:t>Daniel 7:7</a:t>
            </a:r>
          </a:p>
        </p:txBody>
      </p:sp>
      <p:sp>
        <p:nvSpPr>
          <p:cNvPr id="5"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3356863140"/>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littlehor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343448"/>
            <a:ext cx="9144000" cy="792163"/>
          </a:xfrm>
        </p:spPr>
        <p:txBody>
          <a:bodyPr/>
          <a:lstStyle/>
          <a:p>
            <a:pPr>
              <a:defRPr/>
            </a:pPr>
            <a:r>
              <a:rPr lang="en-US" sz="4000" dirty="0">
                <a:effectLst>
                  <a:glow rad="317500">
                    <a:schemeClr val="tx2">
                      <a:alpha val="75000"/>
                    </a:schemeClr>
                  </a:glow>
                  <a:outerShdw blurRad="38100" dist="38100" dir="2700000" algn="tl">
                    <a:srgbClr val="000000">
                      <a:alpha val="43137"/>
                    </a:srgbClr>
                  </a:outerShdw>
                </a:effectLst>
              </a:rPr>
              <a:t>Little Horn on Beast 4 (Antichrist)</a:t>
            </a:r>
          </a:p>
        </p:txBody>
      </p:sp>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defTabSz="914400">
              <a:defRPr/>
            </a:pPr>
            <a:r>
              <a:rPr lang="en-US" sz="4000" dirty="0">
                <a:solidFill>
                  <a:srgbClr val="FFFFFF"/>
                </a:solidFill>
                <a:effectLst>
                  <a:glow rad="317500">
                    <a:srgbClr val="000000">
                      <a:alpha val="75000"/>
                    </a:srgbClr>
                  </a:glow>
                  <a:outerShdw blurRad="38100" dist="38100" dir="2700000" algn="tl">
                    <a:srgbClr val="000000">
                      <a:alpha val="43137"/>
                    </a:srgbClr>
                  </a:outerShdw>
                </a:effectLst>
              </a:rPr>
              <a:t>Daniel 7:8</a:t>
            </a:r>
          </a:p>
        </p:txBody>
      </p:sp>
      <p:sp>
        <p:nvSpPr>
          <p:cNvPr id="5"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104537267"/>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742402"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46038" y="1371600"/>
            <a:ext cx="9226551" cy="5486400"/>
          </a:xfrm>
          <a:solidFill>
            <a:srgbClr val="800000"/>
          </a:solidFill>
        </p:spPr>
      </p:pic>
      <p:sp>
        <p:nvSpPr>
          <p:cNvPr id="742403" name="Rectangle 5"/>
          <p:cNvSpPr>
            <a:spLocks noGrp="1" noChangeArrowheads="1"/>
          </p:cNvSpPr>
          <p:nvPr>
            <p:ph type="title"/>
          </p:nvPr>
        </p:nvSpPr>
        <p:spPr>
          <a:xfrm>
            <a:off x="702476" y="22225"/>
            <a:ext cx="7611740" cy="1349375"/>
          </a:xfrm>
          <a:solidFill>
            <a:schemeClr val="hlink"/>
          </a:solidFill>
          <a:ln w="57150">
            <a:noFill/>
            <a:miter lim="800000"/>
            <a:headEnd/>
            <a:tailEnd/>
          </a:ln>
        </p:spPr>
        <p:txBody>
          <a:bodyPr/>
          <a:lstStyle/>
          <a:p>
            <a:r>
              <a:rPr lang="en-US" sz="4800" b="1" dirty="0">
                <a:solidFill>
                  <a:srgbClr val="800000"/>
                </a:solidFill>
                <a:latin typeface="Arial" charset="0"/>
                <a:ea typeface="ＭＳ Ｐゴシック" charset="0"/>
              </a:rPr>
              <a:t>Daniel</a:t>
            </a:r>
            <a:r>
              <a:rPr lang="fr-FR" altLang="ja-JP" sz="4800" b="1" dirty="0">
                <a:solidFill>
                  <a:srgbClr val="800000"/>
                </a:solidFill>
                <a:latin typeface="Arial" charset="0"/>
                <a:ea typeface="ＭＳ Ｐゴシック" charset="0"/>
              </a:rPr>
              <a:t>'</a:t>
            </a:r>
            <a:r>
              <a:rPr lang="en-US" altLang="ja-JP" sz="4800" b="1" dirty="0">
                <a:solidFill>
                  <a:srgbClr val="800000"/>
                </a:solidFill>
                <a:latin typeface="Arial" charset="0"/>
                <a:ea typeface="ＭＳ Ｐゴシック" charset="0"/>
              </a:rPr>
              <a:t>s 70 Weeks </a:t>
            </a:r>
            <a:br>
              <a:rPr lang="en-US" altLang="ja-JP" sz="4800" b="1" dirty="0">
                <a:solidFill>
                  <a:srgbClr val="800000"/>
                </a:solidFill>
                <a:latin typeface="Arial" charset="0"/>
                <a:ea typeface="ＭＳ Ｐゴシック" charset="0"/>
              </a:rPr>
            </a:br>
            <a:r>
              <a:rPr lang="en-US" altLang="ja-JP" sz="3200" b="1" dirty="0">
                <a:solidFill>
                  <a:srgbClr val="800000"/>
                </a:solidFill>
                <a:latin typeface="Arial" charset="0"/>
                <a:ea typeface="ＭＳ Ｐゴシック" charset="0"/>
              </a:rPr>
              <a:t>(Dan. 9:24-27)</a:t>
            </a:r>
            <a:endParaRPr lang="en-US" sz="3200" b="1" dirty="0">
              <a:solidFill>
                <a:srgbClr val="800000"/>
              </a:solidFill>
              <a:latin typeface="Arial" charset="0"/>
              <a:ea typeface="ＭＳ Ｐゴシック" charset="0"/>
            </a:endParaRPr>
          </a:p>
        </p:txBody>
      </p:sp>
      <p:sp>
        <p:nvSpPr>
          <p:cNvPr id="563207" name="Rectangle 7"/>
          <p:cNvSpPr>
            <a:spLocks noChangeArrowheads="1"/>
          </p:cNvSpPr>
          <p:nvPr/>
        </p:nvSpPr>
        <p:spPr bwMode="auto">
          <a:xfrm>
            <a:off x="7308850" y="4349750"/>
            <a:ext cx="257175" cy="533400"/>
          </a:xfrm>
          <a:prstGeom prst="rect">
            <a:avLst/>
          </a:prstGeom>
          <a:noFill/>
          <a:ln w="76200">
            <a:solidFill>
              <a:srgbClr val="FF0000"/>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63208" name="Oval 8"/>
          <p:cNvSpPr>
            <a:spLocks noChangeArrowheads="1"/>
          </p:cNvSpPr>
          <p:nvPr/>
        </p:nvSpPr>
        <p:spPr bwMode="auto">
          <a:xfrm>
            <a:off x="1547813" y="4489450"/>
            <a:ext cx="2160587" cy="685800"/>
          </a:xfrm>
          <a:prstGeom prst="ellipse">
            <a:avLst/>
          </a:prstGeom>
          <a:noFill/>
          <a:ln w="7620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63209" name="Text Box 9"/>
          <p:cNvSpPr txBox="1">
            <a:spLocks noChangeArrowheads="1"/>
          </p:cNvSpPr>
          <p:nvPr/>
        </p:nvSpPr>
        <p:spPr bwMode="auto">
          <a:xfrm>
            <a:off x="755650" y="6381750"/>
            <a:ext cx="1295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b="1">
                <a:solidFill>
                  <a:srgbClr val="FF0000"/>
                </a:solidFill>
              </a:rPr>
              <a:t>444 </a:t>
            </a:r>
            <a:r>
              <a:rPr lang="en-US" sz="1800" b="1">
                <a:solidFill>
                  <a:srgbClr val="FF0000"/>
                </a:solidFill>
              </a:rPr>
              <a:t>BC</a:t>
            </a:r>
          </a:p>
        </p:txBody>
      </p:sp>
      <p:sp>
        <p:nvSpPr>
          <p:cNvPr id="563210" name="Text Box 10"/>
          <p:cNvSpPr txBox="1">
            <a:spLocks noChangeArrowheads="1"/>
          </p:cNvSpPr>
          <p:nvPr/>
        </p:nvSpPr>
        <p:spPr bwMode="auto">
          <a:xfrm>
            <a:off x="2987675" y="6381750"/>
            <a:ext cx="1295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1800" b="1">
                <a:solidFill>
                  <a:srgbClr val="FF0000"/>
                </a:solidFill>
              </a:rPr>
              <a:t>AD </a:t>
            </a:r>
            <a:r>
              <a:rPr lang="en-US" b="1">
                <a:solidFill>
                  <a:srgbClr val="FF0000"/>
                </a:solidFill>
              </a:rPr>
              <a:t>33</a:t>
            </a:r>
            <a:r>
              <a:rPr lang="en-US">
                <a:solidFill>
                  <a:srgbClr val="000000"/>
                </a:solidFill>
              </a:rPr>
              <a:t> </a:t>
            </a:r>
          </a:p>
        </p:txBody>
      </p:sp>
      <p:sp>
        <p:nvSpPr>
          <p:cNvPr id="563211" name="AutoShape 11"/>
          <p:cNvSpPr>
            <a:spLocks noChangeArrowheads="1"/>
          </p:cNvSpPr>
          <p:nvPr/>
        </p:nvSpPr>
        <p:spPr bwMode="auto">
          <a:xfrm>
            <a:off x="2051050" y="6413500"/>
            <a:ext cx="936625" cy="466725"/>
          </a:xfrm>
          <a:prstGeom prst="homePlate">
            <a:avLst>
              <a:gd name="adj" fmla="val 25000"/>
            </a:avLst>
          </a:prstGeom>
          <a:solidFill>
            <a:schemeClr val="accent1"/>
          </a:solidFill>
          <a:ln w="9525">
            <a:solidFill>
              <a:schemeClr val="tx1"/>
            </a:solidFill>
            <a:miter lim="800000"/>
            <a:headEnd/>
            <a:tailEnd type="none" w="lg" len="lg"/>
          </a:ln>
        </p:spPr>
        <p:txBody>
          <a:bodyPr wrap="squar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63212" name="Text Box 12"/>
          <p:cNvSpPr txBox="1">
            <a:spLocks noChangeArrowheads="1"/>
          </p:cNvSpPr>
          <p:nvPr/>
        </p:nvSpPr>
        <p:spPr bwMode="auto">
          <a:xfrm>
            <a:off x="1801018" y="5975985"/>
            <a:ext cx="1654175" cy="548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b="1" dirty="0">
                <a:solidFill>
                  <a:srgbClr val="FF0000"/>
                </a:solidFill>
              </a:rPr>
              <a:t>69 Weeks</a:t>
            </a:r>
            <a:endParaRPr lang="en-US" sz="1800" b="1" dirty="0">
              <a:solidFill>
                <a:srgbClr val="FF0000"/>
              </a:solidFill>
            </a:endParaRPr>
          </a:p>
        </p:txBody>
      </p:sp>
      <p:sp>
        <p:nvSpPr>
          <p:cNvPr id="10"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332</a:t>
            </a:r>
          </a:p>
        </p:txBody>
      </p:sp>
      <p:sp>
        <p:nvSpPr>
          <p:cNvPr id="12" name="Text Box 1028"/>
          <p:cNvSpPr txBox="1">
            <a:spLocks noChangeArrowheads="1"/>
          </p:cNvSpPr>
          <p:nvPr/>
        </p:nvSpPr>
        <p:spPr bwMode="auto">
          <a:xfrm>
            <a:off x="702476" y="1332730"/>
            <a:ext cx="761174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en-US" sz="1400" b="1" dirty="0">
                <a:solidFill>
                  <a:srgbClr val="E5E5FF"/>
                </a:solidFill>
                <a:effectLst>
                  <a:outerShdw blurRad="38100" dist="38100" dir="2700000" algn="tl">
                    <a:srgbClr val="000000"/>
                  </a:outerShdw>
                </a:effectLst>
                <a:latin typeface="Arial" charset="0"/>
                <a:cs typeface="Arial" charset="0"/>
              </a:rPr>
              <a:t>R. Ludwigson, </a:t>
            </a:r>
            <a:r>
              <a:rPr lang="en-US" sz="1400" b="1" i="1" dirty="0">
                <a:solidFill>
                  <a:srgbClr val="E5E5FF"/>
                </a:solidFill>
                <a:effectLst>
                  <a:outerShdw blurRad="38100" dist="38100" dir="2700000" algn="tl">
                    <a:srgbClr val="000000"/>
                  </a:outerShdw>
                </a:effectLst>
                <a:latin typeface="Arial" charset="0"/>
                <a:cs typeface="Arial" charset="0"/>
              </a:rPr>
              <a:t>A Survey of Bible Prophecy</a:t>
            </a:r>
            <a:r>
              <a:rPr lang="en-US" sz="1400" b="1" dirty="0">
                <a:solidFill>
                  <a:srgbClr val="E5E5FF"/>
                </a:solidFill>
                <a:effectLst>
                  <a:outerShdw blurRad="38100" dist="38100" dir="2700000" algn="tl">
                    <a:srgbClr val="000000"/>
                  </a:outerShdw>
                </a:effectLst>
                <a:latin typeface="Arial" charset="0"/>
                <a:cs typeface="Arial" charset="0"/>
              </a:rPr>
              <a:t> (Grand Rapids: Zondervan, 1975), 49</a:t>
            </a:r>
          </a:p>
        </p:txBody>
      </p:sp>
    </p:spTree>
    <p:extLst>
      <p:ext uri="{BB962C8B-B14F-4D97-AF65-F5344CB8AC3E}">
        <p14:creationId xmlns:p14="http://schemas.microsoft.com/office/powerpoint/2010/main" val="13656138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9395" name="Picture 3" descr="Pict1021"/>
          <p:cNvPicPr>
            <a:picLocks noGrp="1" noChangeAspect="1" noChangeArrowheads="1"/>
          </p:cNvPicPr>
          <p:nvPr>
            <p:ph idx="1"/>
          </p:nvPr>
        </p:nvPicPr>
        <p:blipFill>
          <a:blip r:embed="rId4" cstate="screen">
            <a:extLst>
              <a:ext uri="{28A0092B-C50C-407E-A947-70E740481C1C}">
                <a14:useLocalDpi xmlns:a14="http://schemas.microsoft.com/office/drawing/2010/main"/>
              </a:ext>
            </a:extLst>
          </a:blip>
          <a:srcRect l="5357" r="3215" b="20650"/>
          <a:stretch>
            <a:fillRect/>
          </a:stretch>
        </p:blipFill>
        <p:spPr>
          <a:xfrm>
            <a:off x="107950" y="544513"/>
            <a:ext cx="8947150" cy="5980112"/>
          </a:xfrm>
          <a:gradFill rotWithShape="1">
            <a:gsLst>
              <a:gs pos="0">
                <a:schemeClr val="accent1"/>
              </a:gs>
              <a:gs pos="50000">
                <a:schemeClr val="accent1">
                  <a:gamma/>
                  <a:shade val="46275"/>
                  <a:invGamma/>
                </a:schemeClr>
              </a:gs>
              <a:gs pos="100000">
                <a:schemeClr val="accent1"/>
              </a:gs>
            </a:gsLst>
            <a:lin ang="5400000" scaled="1"/>
          </a:gradFill>
        </p:spPr>
      </p:pic>
      <p:sp>
        <p:nvSpPr>
          <p:cNvPr id="740354" name="Rectangle 9"/>
          <p:cNvSpPr>
            <a:spLocks noGrp="1" noChangeArrowheads="1"/>
          </p:cNvSpPr>
          <p:nvPr>
            <p:ph type="title"/>
          </p:nvPr>
        </p:nvSpPr>
        <p:spPr>
          <a:xfrm>
            <a:off x="315913" y="496888"/>
            <a:ext cx="8501062" cy="771525"/>
          </a:xfrm>
          <a:gradFill rotWithShape="0">
            <a:gsLst>
              <a:gs pos="0">
                <a:srgbClr val="990099"/>
              </a:gs>
              <a:gs pos="50000">
                <a:srgbClr val="470047"/>
              </a:gs>
              <a:gs pos="100000">
                <a:srgbClr val="990099"/>
              </a:gs>
            </a:gsLst>
            <a:lin ang="5400000" scaled="1"/>
          </a:gradFill>
        </p:spPr>
        <p:txBody>
          <a:bodyPr wrap="none" lIns="90000" tIns="46800" rIns="90000" bIns="46800" anchor="t">
            <a:spAutoFit/>
          </a:bodyPr>
          <a:lstStyle/>
          <a:p>
            <a:pPr algn="l"/>
            <a:r>
              <a:rPr lang="en-US" b="1" dirty="0">
                <a:latin typeface="Arial" charset="0"/>
                <a:ea typeface="ＭＳ Ｐゴシック" charset="0"/>
              </a:rPr>
              <a:t>Dating Daniel</a:t>
            </a:r>
            <a:r>
              <a:rPr lang="fr-FR" altLang="ja-JP" b="1" dirty="0">
                <a:latin typeface="Arial" charset="0"/>
                <a:ea typeface="ＭＳ Ｐゴシック" charset="0"/>
              </a:rPr>
              <a:t>'</a:t>
            </a:r>
            <a:r>
              <a:rPr lang="en-US" altLang="ja-JP" b="1" dirty="0">
                <a:latin typeface="Arial" charset="0"/>
                <a:ea typeface="ＭＳ Ｐゴシック" charset="0"/>
              </a:rPr>
              <a:t>s Seventy Weeks</a:t>
            </a:r>
            <a:endParaRPr lang="en-US" b="1" dirty="0">
              <a:latin typeface="Arial" charset="0"/>
              <a:ea typeface="ＭＳ Ｐゴシック" charset="0"/>
            </a:endParaRPr>
          </a:p>
        </p:txBody>
      </p:sp>
      <p:sp>
        <p:nvSpPr>
          <p:cNvPr id="4"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332</a:t>
            </a:r>
          </a:p>
        </p:txBody>
      </p:sp>
      <p:sp>
        <p:nvSpPr>
          <p:cNvPr id="5"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en-US" sz="1400" b="1" dirty="0">
                <a:solidFill>
                  <a:srgbClr val="E5E5FF"/>
                </a:solidFill>
                <a:effectLst>
                  <a:outerShdw blurRad="38100" dist="38100" dir="2700000" algn="tl">
                    <a:srgbClr val="000000"/>
                  </a:outerShdw>
                </a:effectLst>
                <a:latin typeface="Arial" charset="0"/>
                <a:cs typeface="Arial" charset="0"/>
              </a:rPr>
              <a:t>Harold H. Hoehner, </a:t>
            </a:r>
            <a:r>
              <a:rPr lang="en-US" sz="1400" b="1" i="1" dirty="0">
                <a:solidFill>
                  <a:srgbClr val="E5E5FF"/>
                </a:solidFill>
                <a:effectLst>
                  <a:outerShdw blurRad="38100" dist="38100" dir="2700000" algn="tl">
                    <a:srgbClr val="000000"/>
                  </a:outerShdw>
                </a:effectLst>
                <a:latin typeface="Arial" charset="0"/>
                <a:cs typeface="Arial" charset="0"/>
              </a:rPr>
              <a:t>Chronological Aspects of the Life of Christ</a:t>
            </a:r>
            <a:r>
              <a:rPr lang="en-US" sz="1400" b="1" dirty="0">
                <a:solidFill>
                  <a:srgbClr val="E5E5FF"/>
                </a:solidFill>
                <a:effectLst>
                  <a:outerShdw blurRad="38100" dist="38100" dir="2700000" algn="tl">
                    <a:srgbClr val="000000"/>
                  </a:outerShdw>
                </a:effectLst>
                <a:latin typeface="Arial" charset="0"/>
                <a:cs typeface="Arial" charset="0"/>
              </a:rPr>
              <a:t> (Grand Rapids: Zondervan, 1977), 139</a:t>
            </a:r>
          </a:p>
        </p:txBody>
      </p:sp>
    </p:spTree>
    <p:extLst>
      <p:ext uri="{BB962C8B-B14F-4D97-AF65-F5344CB8AC3E}">
        <p14:creationId xmlns:p14="http://schemas.microsoft.com/office/powerpoint/2010/main" val="233317282"/>
      </p:ext>
    </p:extLst>
  </p:cSld>
  <p:clrMapOvr>
    <a:overrideClrMapping bg1="lt1" tx1="dk1" bg2="lt2" tx2="dk2" accent1="accent1" accent2="accent2" accent3="accent3" accent4="accent4" accent5="accent5" accent6="accent6" hlink="hlink" folHlink="folHlink"/>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en-US" sz="8000" b="1" dirty="0">
                <a:effectLst>
                  <a:glow rad="228600">
                    <a:schemeClr val="accent4">
                      <a:satMod val="175000"/>
                      <a:alpha val="40000"/>
                    </a:schemeClr>
                  </a:glow>
                </a:effectLst>
              </a:rPr>
              <a:t>The Sovereignty of Jesus Christ</a:t>
            </a: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31337416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26" name="Rounded Rectangle 125"/>
          <p:cNvSpPr>
            <a:spLocks noChangeArrowheads="1"/>
          </p:cNvSpPr>
          <p:nvPr/>
        </p:nvSpPr>
        <p:spPr bwMode="auto">
          <a:xfrm>
            <a:off x="4448032" y="4076700"/>
            <a:ext cx="2211531" cy="920750"/>
          </a:xfrm>
          <a:prstGeom prst="roundRect">
            <a:avLst>
              <a:gd name="adj" fmla="val 16667"/>
            </a:avLst>
          </a:prstGeom>
          <a:solidFill>
            <a:srgbClr val="FF0000"/>
          </a:solidFill>
          <a:ln w="9525">
            <a:solidFill>
              <a:schemeClr val="tx1"/>
            </a:solidFill>
            <a:round/>
            <a:headEnd/>
            <a:tailEnd type="stealth" w="lg" len="lg"/>
          </a:ln>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cs typeface="ＭＳ Ｐゴシック" charset="0"/>
              </a:rPr>
              <a:t>The Great Tribulation</a:t>
            </a:r>
          </a:p>
        </p:txBody>
      </p:sp>
      <p:pic>
        <p:nvPicPr>
          <p:cNvPr id="762882" name="Picture 4" descr="Pict1019"/>
          <p:cNvPicPr>
            <a:picLocks noGrp="1" noChangeAspect="1" noChangeArrowheads="1"/>
          </p:cNvPicPr>
          <p:nvPr>
            <p:ph idx="4294967295"/>
          </p:nvPr>
        </p:nvPicPr>
        <p:blipFill>
          <a:blip r:embed="rId4" cstate="screen">
            <a:clrChange>
              <a:clrFrom>
                <a:srgbClr val="FFFFFF"/>
              </a:clrFrom>
              <a:clrTo>
                <a:srgbClr val="FFFFFF">
                  <a:alpha val="0"/>
                </a:srgbClr>
              </a:clrTo>
            </a:clrChange>
            <a:lum bright="-6000" contrast="6000"/>
            <a:grayscl/>
            <a:extLst>
              <a:ext uri="{28A0092B-C50C-407E-A947-70E740481C1C}">
                <a14:useLocalDpi xmlns:a14="http://schemas.microsoft.com/office/drawing/2010/main"/>
              </a:ext>
            </a:extLst>
          </a:blip>
          <a:srcRect/>
          <a:stretch>
            <a:fillRect/>
          </a:stretch>
        </p:blipFill>
        <p:spPr>
          <a:xfrm>
            <a:off x="9396413" y="509588"/>
            <a:ext cx="8640762" cy="5407025"/>
          </a:xfrm>
          <a:noFill/>
        </p:spPr>
      </p:pic>
      <p:sp>
        <p:nvSpPr>
          <p:cNvPr id="762883" name="Rectangle 7"/>
          <p:cNvSpPr>
            <a:spLocks noGrp="1" noChangeArrowheads="1"/>
          </p:cNvSpPr>
          <p:nvPr>
            <p:ph type="title"/>
          </p:nvPr>
        </p:nvSpPr>
        <p:spPr>
          <a:xfrm>
            <a:off x="179388" y="44450"/>
            <a:ext cx="8348662" cy="576263"/>
          </a:xfrm>
          <a:solidFill>
            <a:schemeClr val="tx1"/>
          </a:solidFill>
        </p:spPr>
        <p:txBody>
          <a:bodyPr/>
          <a:lstStyle/>
          <a:p>
            <a:r>
              <a:rPr lang="en-US" sz="3600" b="1" dirty="0">
                <a:solidFill>
                  <a:schemeClr val="bg1"/>
                </a:solidFill>
                <a:latin typeface="Arial" charset="0"/>
                <a:ea typeface="ＭＳ Ｐゴシック" charset="0"/>
              </a:rPr>
              <a:t>Chronology of the 70</a:t>
            </a:r>
            <a:r>
              <a:rPr lang="en-US" sz="3600" b="1" baseline="30000" dirty="0">
                <a:solidFill>
                  <a:schemeClr val="bg1"/>
                </a:solidFill>
                <a:latin typeface="Arial" charset="0"/>
                <a:ea typeface="ＭＳ Ｐゴシック" charset="0"/>
              </a:rPr>
              <a:t>th</a:t>
            </a:r>
            <a:r>
              <a:rPr lang="en-US" sz="3600" b="1" dirty="0">
                <a:solidFill>
                  <a:schemeClr val="bg1"/>
                </a:solidFill>
                <a:latin typeface="Arial" charset="0"/>
                <a:ea typeface="ＭＳ Ｐゴシック" charset="0"/>
              </a:rPr>
              <a:t> </a:t>
            </a:r>
            <a:r>
              <a:rPr lang="en-US" altLang="ja-JP" sz="3600" b="1" dirty="0">
                <a:solidFill>
                  <a:schemeClr val="bg1"/>
                </a:solidFill>
                <a:latin typeface="Arial" charset="0"/>
                <a:ea typeface="ＭＳ Ｐゴシック" charset="0"/>
              </a:rPr>
              <a:t>"Week"</a:t>
            </a:r>
            <a:endParaRPr lang="en-US" sz="3600" b="1" dirty="0">
              <a:solidFill>
                <a:schemeClr val="accent1"/>
              </a:solidFill>
              <a:latin typeface="Arial" charset="0"/>
              <a:ea typeface="ＭＳ Ｐゴシック" charset="0"/>
            </a:endParaRPr>
          </a:p>
        </p:txBody>
      </p:sp>
      <p:sp>
        <p:nvSpPr>
          <p:cNvPr id="560141" name="Oval 13"/>
          <p:cNvSpPr>
            <a:spLocks noChangeArrowheads="1"/>
          </p:cNvSpPr>
          <p:nvPr/>
        </p:nvSpPr>
        <p:spPr bwMode="auto">
          <a:xfrm>
            <a:off x="4211638" y="2852738"/>
            <a:ext cx="2447925" cy="6667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2885" name="Text Box 14"/>
          <p:cNvSpPr txBox="1">
            <a:spLocks noChangeArrowheads="1"/>
          </p:cNvSpPr>
          <p:nvPr/>
        </p:nvSpPr>
        <p:spPr bwMode="auto">
          <a:xfrm>
            <a:off x="8531225" y="4763"/>
            <a:ext cx="609600" cy="401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556</a:t>
            </a:r>
          </a:p>
        </p:txBody>
      </p:sp>
      <p:cxnSp>
        <p:nvCxnSpPr>
          <p:cNvPr id="18" name="Straight Connector 17"/>
          <p:cNvCxnSpPr>
            <a:cxnSpLocks noChangeShapeType="1"/>
          </p:cNvCxnSpPr>
          <p:nvPr/>
        </p:nvCxnSpPr>
        <p:spPr bwMode="auto">
          <a:xfrm>
            <a:off x="4211638" y="2779713"/>
            <a:ext cx="0" cy="11525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408596" name="Group 408595"/>
          <p:cNvGrpSpPr>
            <a:grpSpLocks/>
          </p:cNvGrpSpPr>
          <p:nvPr/>
        </p:nvGrpSpPr>
        <p:grpSpPr bwMode="auto">
          <a:xfrm>
            <a:off x="4324350" y="2852738"/>
            <a:ext cx="2335213" cy="658812"/>
            <a:chOff x="4324836" y="4941168"/>
            <a:chExt cx="2335396" cy="659545"/>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1260 DAYS</a:t>
              </a:r>
            </a:p>
          </p:txBody>
        </p:sp>
        <p:cxnSp>
          <p:nvCxnSpPr>
            <p:cNvPr id="762943"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42" name="Text Box 10"/>
            <p:cNvSpPr txBox="1">
              <a:spLocks noChangeArrowheads="1"/>
            </p:cNvSpPr>
            <p:nvPr/>
          </p:nvSpPr>
          <p:spPr bwMode="auto">
            <a:xfrm>
              <a:off x="4599496" y="5228825"/>
              <a:ext cx="1744799" cy="371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110" normalizeH="0" baseline="0" noProof="0" dirty="0">
                  <a:ln>
                    <a:noFill/>
                  </a:ln>
                  <a:solidFill>
                    <a:srgbClr val="000000"/>
                  </a:solidFill>
                  <a:effectLst/>
                  <a:uLnTx/>
                  <a:uFillTx/>
                  <a:latin typeface="Arial"/>
                  <a:ea typeface="ＭＳ Ｐゴシック" charset="0"/>
                  <a:cs typeface="Arial"/>
                </a:rPr>
                <a:t>Rev. 12:6</a:t>
              </a:r>
              <a:endPar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endParaRPr>
            </a:p>
          </p:txBody>
        </p:sp>
        <p:cxnSp>
          <p:nvCxnSpPr>
            <p:cNvPr id="762945"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cxnSp>
        <p:nvCxnSpPr>
          <p:cNvPr id="14" name="Straight Connector 13"/>
          <p:cNvCxnSpPr>
            <a:cxnSpLocks noChangeShapeType="1"/>
          </p:cNvCxnSpPr>
          <p:nvPr/>
        </p:nvCxnSpPr>
        <p:spPr bwMode="auto">
          <a:xfrm>
            <a:off x="6732588" y="1844675"/>
            <a:ext cx="0" cy="2303463"/>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sp>
        <p:nvSpPr>
          <p:cNvPr id="92" name="Text Box 10"/>
          <p:cNvSpPr txBox="1">
            <a:spLocks noChangeArrowheads="1"/>
          </p:cNvSpPr>
          <p:nvPr/>
        </p:nvSpPr>
        <p:spPr bwMode="auto">
          <a:xfrm>
            <a:off x="5867400" y="908050"/>
            <a:ext cx="1655763" cy="842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Sign of </a:t>
            </a:r>
            <a:b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b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Son of Man</a:t>
            </a:r>
            <a:b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b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Matt. 24:30</a:t>
            </a:r>
          </a:p>
        </p:txBody>
      </p:sp>
      <p:cxnSp>
        <p:nvCxnSpPr>
          <p:cNvPr id="13" name="Straight Connector 12"/>
          <p:cNvCxnSpPr>
            <a:cxnSpLocks noChangeShapeType="1"/>
          </p:cNvCxnSpPr>
          <p:nvPr/>
        </p:nvCxnSpPr>
        <p:spPr bwMode="auto">
          <a:xfrm>
            <a:off x="3348038" y="1844675"/>
            <a:ext cx="0" cy="18002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102" name="Group 101"/>
          <p:cNvGrpSpPr>
            <a:grpSpLocks/>
          </p:cNvGrpSpPr>
          <p:nvPr/>
        </p:nvGrpSpPr>
        <p:grpSpPr bwMode="auto">
          <a:xfrm>
            <a:off x="3276600" y="2801938"/>
            <a:ext cx="1008063" cy="698500"/>
            <a:chOff x="6804245" y="3717032"/>
            <a:chExt cx="1080120" cy="697756"/>
          </a:xfrm>
        </p:grpSpPr>
        <p:sp>
          <p:nvSpPr>
            <p:cNvPr id="103" name="Text Box 10"/>
            <p:cNvSpPr txBox="1">
              <a:spLocks noChangeArrowheads="1"/>
            </p:cNvSpPr>
            <p:nvPr/>
          </p:nvSpPr>
          <p:spPr bwMode="auto">
            <a:xfrm>
              <a:off x="6804245" y="3717032"/>
              <a:ext cx="1080120" cy="6977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 30 DAYS</a:t>
              </a:r>
            </a:p>
          </p:txBody>
        </p:sp>
        <p:cxnSp>
          <p:nvCxnSpPr>
            <p:cNvPr id="762940"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41"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46" name="Group 45"/>
          <p:cNvGrpSpPr>
            <a:grpSpLocks/>
          </p:cNvGrpSpPr>
          <p:nvPr/>
        </p:nvGrpSpPr>
        <p:grpSpPr bwMode="auto">
          <a:xfrm>
            <a:off x="1258888" y="2852738"/>
            <a:ext cx="7129462" cy="2303462"/>
            <a:chOff x="1259632" y="3356992"/>
            <a:chExt cx="7128792" cy="2304256"/>
          </a:xfrm>
        </p:grpSpPr>
        <p:sp>
          <p:nvSpPr>
            <p:cNvPr id="762927" name="Oval 9"/>
            <p:cNvSpPr>
              <a:spLocks noChangeArrowheads="1"/>
            </p:cNvSpPr>
            <p:nvPr/>
          </p:nvSpPr>
          <p:spPr bwMode="auto">
            <a:xfrm flipH="1">
              <a:off x="1259632" y="4437112"/>
              <a:ext cx="1368152" cy="1224136"/>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cxnSp>
          <p:nvCxnSpPr>
            <p:cNvPr id="762928"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cxnSp>
          <p:nvCxnSpPr>
            <p:cNvPr id="762929"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30" name="Group 71"/>
            <p:cNvGrpSpPr>
              <a:grpSpLocks/>
            </p:cNvGrpSpPr>
            <p:nvPr/>
          </p:nvGrpSpPr>
          <p:grpSpPr bwMode="auto">
            <a:xfrm>
              <a:off x="1907704" y="4077072"/>
              <a:ext cx="2335396" cy="463846"/>
              <a:chOff x="4324836" y="4941168"/>
              <a:chExt cx="2335396" cy="463846"/>
            </a:xfrm>
          </p:grpSpPr>
          <p:sp>
            <p:nvSpPr>
              <p:cNvPr id="73" name="Text Box 10"/>
              <p:cNvSpPr txBox="1">
                <a:spLocks noChangeArrowheads="1"/>
              </p:cNvSpPr>
              <p:nvPr/>
            </p:nvSpPr>
            <p:spPr bwMode="auto">
              <a:xfrm>
                <a:off x="4599014" y="4940473"/>
                <a:ext cx="1746086" cy="4652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3½ YEARS</a:t>
                </a:r>
              </a:p>
            </p:txBody>
          </p:sp>
          <p:cxnSp>
            <p:nvCxnSpPr>
              <p:cNvPr id="762937"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38"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762931" name="Group 76"/>
            <p:cNvGrpSpPr>
              <a:grpSpLocks/>
            </p:cNvGrpSpPr>
            <p:nvPr/>
          </p:nvGrpSpPr>
          <p:grpSpPr bwMode="auto">
            <a:xfrm>
              <a:off x="4355976" y="4077072"/>
              <a:ext cx="2335396" cy="463846"/>
              <a:chOff x="4324836" y="4941168"/>
              <a:chExt cx="2335396" cy="463846"/>
            </a:xfrm>
          </p:grpSpPr>
          <p:sp>
            <p:nvSpPr>
              <p:cNvPr id="78" name="Text Box 10"/>
              <p:cNvSpPr txBox="1">
                <a:spLocks noChangeArrowheads="1"/>
              </p:cNvSpPr>
              <p:nvPr/>
            </p:nvSpPr>
            <p:spPr bwMode="auto">
              <a:xfrm>
                <a:off x="4600025" y="4940473"/>
                <a:ext cx="1744498" cy="4652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3½ YEARS</a:t>
                </a:r>
              </a:p>
            </p:txBody>
          </p:sp>
          <p:cxnSp>
            <p:nvCxnSpPr>
              <p:cNvPr id="762934"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35"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762932" name="Text Box 10"/>
            <p:cNvSpPr txBox="1">
              <a:spLocks noChangeArrowheads="1"/>
            </p:cNvSpPr>
            <p:nvPr/>
          </p:nvSpPr>
          <p:spPr bwMode="auto">
            <a:xfrm>
              <a:off x="1259632" y="4519713"/>
              <a:ext cx="1368152" cy="925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Covenant Made</a:t>
              </a:r>
              <a:b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Dan. 9:27a</a:t>
              </a:r>
            </a:p>
          </p:txBody>
        </p:sp>
      </p:grpSp>
      <p:grpSp>
        <p:nvGrpSpPr>
          <p:cNvPr id="49" name="Group 48"/>
          <p:cNvGrpSpPr>
            <a:grpSpLocks/>
          </p:cNvGrpSpPr>
          <p:nvPr/>
        </p:nvGrpSpPr>
        <p:grpSpPr bwMode="auto">
          <a:xfrm>
            <a:off x="-36513" y="1844675"/>
            <a:ext cx="3343276" cy="3095625"/>
            <a:chOff x="-36512" y="2348880"/>
            <a:chExt cx="3343508" cy="3096344"/>
          </a:xfrm>
        </p:grpSpPr>
        <p:cxnSp>
          <p:nvCxnSpPr>
            <p:cNvPr id="762918"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19" name="Group 96"/>
            <p:cNvGrpSpPr>
              <a:grpSpLocks/>
            </p:cNvGrpSpPr>
            <p:nvPr/>
          </p:nvGrpSpPr>
          <p:grpSpPr bwMode="auto">
            <a:xfrm>
              <a:off x="970574" y="3307308"/>
              <a:ext cx="1009138" cy="697756"/>
              <a:chOff x="6881319" y="3717032"/>
              <a:chExt cx="1080120" cy="697756"/>
            </a:xfrm>
          </p:grpSpPr>
          <p:sp>
            <p:nvSpPr>
              <p:cNvPr id="98" name="Text Box 10"/>
              <p:cNvSpPr txBox="1">
                <a:spLocks noChangeArrowheads="1"/>
              </p:cNvSpPr>
              <p:nvPr/>
            </p:nvSpPr>
            <p:spPr bwMode="auto">
              <a:xfrm>
                <a:off x="6880741" y="3717677"/>
                <a:ext cx="1080743" cy="697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 30 DAYS</a:t>
                </a:r>
              </a:p>
            </p:txBody>
          </p:sp>
          <p:cxnSp>
            <p:nvCxnSpPr>
              <p:cNvPr id="762925"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26"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762920" name="Text Box 10"/>
            <p:cNvSpPr txBox="1">
              <a:spLocks noChangeArrowheads="1"/>
            </p:cNvSpPr>
            <p:nvPr/>
          </p:nvSpPr>
          <p:spPr bwMode="auto">
            <a:xfrm>
              <a:off x="-36512" y="4519713"/>
              <a:ext cx="1368152" cy="925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Election </a:t>
              </a:r>
              <a:b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of Beast</a:t>
              </a:r>
              <a:b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Rev. 17:13</a:t>
              </a:r>
            </a:p>
          </p:txBody>
        </p:sp>
        <p:sp>
          <p:nvSpPr>
            <p:cNvPr id="111" name="Text Box 10"/>
            <p:cNvSpPr txBox="1">
              <a:spLocks noChangeArrowheads="1"/>
            </p:cNvSpPr>
            <p:nvPr/>
          </p:nvSpPr>
          <p:spPr bwMode="auto">
            <a:xfrm>
              <a:off x="1246278" y="2677569"/>
              <a:ext cx="1744783" cy="46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3½ YEARS</a:t>
              </a:r>
            </a:p>
          </p:txBody>
        </p:sp>
        <p:cxnSp>
          <p:nvCxnSpPr>
            <p:cNvPr id="762922"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23"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52" name="Group 51"/>
          <p:cNvGrpSpPr>
            <a:grpSpLocks/>
          </p:cNvGrpSpPr>
          <p:nvPr/>
        </p:nvGrpSpPr>
        <p:grpSpPr bwMode="auto">
          <a:xfrm>
            <a:off x="6588125" y="908050"/>
            <a:ext cx="2555875" cy="3992563"/>
            <a:chOff x="6588224" y="1412776"/>
            <a:chExt cx="2555775" cy="3992238"/>
          </a:xfrm>
        </p:grpSpPr>
        <p:sp>
          <p:nvSpPr>
            <p:cNvPr id="762909"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a:ln>
                    <a:noFill/>
                  </a:ln>
                  <a:solidFill>
                    <a:srgbClr val="000000"/>
                  </a:solidFill>
                  <a:effectLst/>
                  <a:uLnTx/>
                  <a:uFillTx/>
                  <a:latin typeface="Arial" charset="0"/>
                  <a:ea typeface="ＭＳ Ｐゴシック" charset="0"/>
                  <a:cs typeface="Arial" charset="0"/>
                </a:rPr>
                <a:t>2nd ADVENT</a:t>
              </a:r>
            </a:p>
          </p:txBody>
        </p:sp>
        <p:cxnSp>
          <p:nvCxnSpPr>
            <p:cNvPr id="762910"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11" name="Group 408601"/>
            <p:cNvGrpSpPr>
              <a:grpSpLocks/>
            </p:cNvGrpSpPr>
            <p:nvPr/>
          </p:nvGrpSpPr>
          <p:grpSpPr bwMode="auto">
            <a:xfrm>
              <a:off x="6732237" y="3345519"/>
              <a:ext cx="1599786" cy="659545"/>
              <a:chOff x="6732237" y="3717032"/>
              <a:chExt cx="1599786" cy="659545"/>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45 DAYS</a:t>
                </a:r>
              </a:p>
            </p:txBody>
          </p:sp>
          <p:cxnSp>
            <p:nvCxnSpPr>
              <p:cNvPr id="762915"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85" name="Text Box 10"/>
              <p:cNvSpPr txBox="1">
                <a:spLocks noChangeArrowheads="1"/>
              </p:cNvSpPr>
              <p:nvPr/>
            </p:nvSpPr>
            <p:spPr bwMode="auto">
              <a:xfrm>
                <a:off x="6948572" y="4005021"/>
                <a:ext cx="1223914" cy="3714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110" normalizeH="0" baseline="0" noProof="0" dirty="0">
                    <a:ln>
                      <a:noFill/>
                    </a:ln>
                    <a:solidFill>
                      <a:srgbClr val="000000"/>
                    </a:solidFill>
                    <a:effectLst/>
                    <a:uLnTx/>
                    <a:uFillTx/>
                    <a:latin typeface="Arial"/>
                    <a:ea typeface="ＭＳ Ｐゴシック" charset="0"/>
                    <a:cs typeface="Arial"/>
                  </a:rPr>
                  <a:t>Dan. 12:12</a:t>
                </a:r>
                <a:endPar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endParaRPr>
              </a:p>
            </p:txBody>
          </p:sp>
          <p:cxnSp>
            <p:nvCxnSpPr>
              <p:cNvPr id="762917"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94" name="Text Box 10"/>
            <p:cNvSpPr txBox="1">
              <a:spLocks noChangeArrowheads="1"/>
            </p:cNvSpPr>
            <p:nvPr/>
          </p:nvSpPr>
          <p:spPr bwMode="auto">
            <a:xfrm>
              <a:off x="7667682" y="1412776"/>
              <a:ext cx="1476317" cy="8428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Christ</a:t>
              </a:r>
              <a:r>
                <a:rPr kumimoji="0" lang="fr-FR" sz="2000" b="1" i="1" u="none" strike="noStrike" kern="1200" cap="none" spc="-100" normalizeH="0" baseline="0" noProof="0" dirty="0">
                  <a:ln>
                    <a:noFill/>
                  </a:ln>
                  <a:solidFill>
                    <a:srgbClr val="000000"/>
                  </a:solidFill>
                  <a:effectLst/>
                  <a:uLnTx/>
                  <a:uFillTx/>
                  <a:latin typeface="Arial"/>
                  <a:ea typeface="ＭＳ Ｐゴシック" charset="0"/>
                  <a:cs typeface="Arial"/>
                </a:rPr>
                <a:t>'</a:t>
              </a: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s Return Complete</a:t>
              </a:r>
            </a:p>
          </p:txBody>
        </p:sp>
        <p:sp>
          <p:nvSpPr>
            <p:cNvPr id="762913" name="Right Brace 34"/>
            <p:cNvSpPr>
              <a:spLocks/>
            </p:cNvSpPr>
            <p:nvPr/>
          </p:nvSpPr>
          <p:spPr bwMode="auto">
            <a:xfrm rot="5400000">
              <a:off x="7452109" y="4149080"/>
              <a:ext cx="216024" cy="1512168"/>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48" name="Group 47"/>
          <p:cNvGrpSpPr>
            <a:grpSpLocks/>
          </p:cNvGrpSpPr>
          <p:nvPr/>
        </p:nvGrpSpPr>
        <p:grpSpPr bwMode="auto">
          <a:xfrm>
            <a:off x="3139724" y="928688"/>
            <a:ext cx="3592862" cy="4011612"/>
            <a:chOff x="3139201" y="1433435"/>
            <a:chExt cx="3593038" cy="4011789"/>
          </a:xfrm>
        </p:grpSpPr>
        <p:grpSp>
          <p:nvGrpSpPr>
            <p:cNvPr id="762901" name="Group 21"/>
            <p:cNvGrpSpPr>
              <a:grpSpLocks/>
            </p:cNvGrpSpPr>
            <p:nvPr/>
          </p:nvGrpSpPr>
          <p:grpSpPr bwMode="auto">
            <a:xfrm>
              <a:off x="3347864" y="2636912"/>
              <a:ext cx="3384375" cy="659545"/>
              <a:chOff x="3779913" y="2492896"/>
              <a:chExt cx="2942935" cy="659545"/>
            </a:xfrm>
          </p:grpSpPr>
          <p:sp>
            <p:nvSpPr>
              <p:cNvPr id="32" name="Text Box 10"/>
              <p:cNvSpPr txBox="1">
                <a:spLocks noChangeArrowheads="1"/>
              </p:cNvSpPr>
              <p:nvPr/>
            </p:nvSpPr>
            <p:spPr bwMode="auto">
              <a:xfrm>
                <a:off x="4327676" y="2492797"/>
                <a:ext cx="1790512" cy="4651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1290 DAYS</a:t>
                </a:r>
              </a:p>
            </p:txBody>
          </p:sp>
          <p:cxnSp>
            <p:nvCxnSpPr>
              <p:cNvPr id="762906"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07"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110" normalizeH="0" baseline="0" noProof="0" dirty="0">
                    <a:ln>
                      <a:noFill/>
                    </a:ln>
                    <a:solidFill>
                      <a:srgbClr val="000000"/>
                    </a:solidFill>
                    <a:effectLst/>
                    <a:uLnTx/>
                    <a:uFillTx/>
                    <a:latin typeface="Arial"/>
                    <a:ea typeface="ＭＳ Ｐゴシック" charset="0"/>
                    <a:cs typeface="Arial"/>
                  </a:rPr>
                  <a:t>Dan. 12:11</a:t>
                </a:r>
                <a:endPar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endParaRPr>
              </a:p>
            </p:txBody>
          </p:sp>
        </p:grpSp>
        <p:sp>
          <p:nvSpPr>
            <p:cNvPr id="93" name="Text Box 10"/>
            <p:cNvSpPr txBox="1">
              <a:spLocks noChangeArrowheads="1"/>
            </p:cNvSpPr>
            <p:nvPr/>
          </p:nvSpPr>
          <p:spPr bwMode="auto">
            <a:xfrm>
              <a:off x="3204642" y="1433435"/>
              <a:ext cx="1006524" cy="842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Middle of the Week</a:t>
              </a:r>
            </a:p>
          </p:txBody>
        </p:sp>
        <p:sp>
          <p:nvSpPr>
            <p:cNvPr id="762903" name="AutoShape 11"/>
            <p:cNvSpPr>
              <a:spLocks noChangeArrowheads="1"/>
            </p:cNvSpPr>
            <p:nvPr/>
          </p:nvSpPr>
          <p:spPr bwMode="auto">
            <a:xfrm>
              <a:off x="3565372" y="4077072"/>
              <a:ext cx="515813" cy="471015"/>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2904" name="Right Brace 120"/>
            <p:cNvSpPr>
              <a:spLocks/>
            </p:cNvSpPr>
            <p:nvPr/>
          </p:nvSpPr>
          <p:spPr bwMode="auto">
            <a:xfrm rot="-5400000">
              <a:off x="3671900" y="1880829"/>
              <a:ext cx="144015" cy="792087"/>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62900" name="Text Box 10"/>
            <p:cNvSpPr txBox="1">
              <a:spLocks noChangeArrowheads="1"/>
            </p:cNvSpPr>
            <p:nvPr/>
          </p:nvSpPr>
          <p:spPr bwMode="auto">
            <a:xfrm>
              <a:off x="3139201" y="4519713"/>
              <a:ext cx="1368152" cy="925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Covenant Broken</a:t>
              </a:r>
              <a:br>
                <a:rPr kumimoji="0" lang="en-US" sz="18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sz="18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Dan. 9:27b</a:t>
              </a:r>
            </a:p>
          </p:txBody>
        </p:sp>
      </p:grpSp>
      <p:sp>
        <p:nvSpPr>
          <p:cNvPr id="762896" name="Text Box 10"/>
          <p:cNvSpPr txBox="1">
            <a:spLocks noChangeArrowheads="1"/>
          </p:cNvSpPr>
          <p:nvPr/>
        </p:nvSpPr>
        <p:spPr bwMode="auto">
          <a:xfrm>
            <a:off x="1131888" y="549275"/>
            <a:ext cx="6443662" cy="309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1" u="none" strike="noStrike" kern="1200" cap="none" spc="0" normalizeH="0" baseline="0" noProof="0">
                <a:ln>
                  <a:noFill/>
                </a:ln>
                <a:solidFill>
                  <a:srgbClr val="000000"/>
                </a:solidFill>
                <a:effectLst/>
                <a:uLnTx/>
                <a:uFillTx/>
                <a:latin typeface="Arial" charset="0"/>
                <a:ea typeface="ＭＳ Ｐゴシック" charset="0"/>
                <a:cs typeface="Arial" charset="0"/>
              </a:rPr>
              <a:t>Adapted from J. Dwight Pentecost, Dallas Theological Seminary, 1988</a:t>
            </a:r>
          </a:p>
        </p:txBody>
      </p:sp>
      <p:sp>
        <p:nvSpPr>
          <p:cNvPr id="45" name="Rounded Rectangle 44"/>
          <p:cNvSpPr>
            <a:spLocks noChangeArrowheads="1"/>
          </p:cNvSpPr>
          <p:nvPr/>
        </p:nvSpPr>
        <p:spPr bwMode="auto">
          <a:xfrm>
            <a:off x="1908175" y="5013325"/>
            <a:ext cx="4751388" cy="512763"/>
          </a:xfrm>
          <a:prstGeom prst="roundRect">
            <a:avLst>
              <a:gd name="adj" fmla="val 16667"/>
            </a:avLst>
          </a:prstGeom>
          <a:solidFill>
            <a:srgbClr val="660066"/>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The Tribulation</a:t>
            </a:r>
          </a:p>
        </p:txBody>
      </p:sp>
      <p:sp>
        <p:nvSpPr>
          <p:cNvPr id="66" name="Text Box 8"/>
          <p:cNvSpPr txBox="1">
            <a:spLocks noChangeArrowheads="1"/>
          </p:cNvSpPr>
          <p:nvPr/>
        </p:nvSpPr>
        <p:spPr bwMode="auto">
          <a:xfrm>
            <a:off x="0" y="5516563"/>
            <a:ext cx="9144000" cy="1323975"/>
          </a:xfrm>
          <a:prstGeom prst="rect">
            <a:avLst/>
          </a:prstGeom>
          <a:noFill/>
          <a:ln w="9525">
            <a:noFill/>
            <a:miter lim="800000"/>
            <a:headEnd/>
            <a:tailEnd/>
          </a:ln>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"He will confirm a covenant with many for one </a:t>
            </a:r>
            <a:r>
              <a:rPr kumimoji="0" lang="fr-FR" sz="2000" b="1" i="0" u="none" strike="noStrike" kern="0" cap="none" spc="0" normalizeH="0" baseline="0" noProof="0" dirty="0">
                <a:ln>
                  <a:noFill/>
                </a:ln>
                <a:solidFill>
                  <a:srgbClr val="000000"/>
                </a:solidFill>
                <a:effectLst/>
                <a:uLnTx/>
                <a:uFillTx/>
                <a:latin typeface="Arial"/>
                <a:ea typeface="ＭＳ Ｐゴシック" charset="0"/>
                <a:cs typeface="Arial"/>
              </a:rPr>
              <a:t>'</a:t>
            </a: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seven.</a:t>
            </a:r>
            <a:r>
              <a:rPr kumimoji="0" lang="fr-FR" sz="2000" b="1" i="0" u="none" strike="noStrike" kern="0" cap="none" spc="0" normalizeH="0" baseline="0" noProof="0" dirty="0">
                <a:ln>
                  <a:noFill/>
                </a:ln>
                <a:solidFill>
                  <a:srgbClr val="000000"/>
                </a:solidFill>
                <a:effectLst/>
                <a:uLnTx/>
                <a:uFillTx/>
                <a:latin typeface="Arial"/>
                <a:ea typeface="ＭＳ Ｐゴシック" charset="0"/>
                <a:cs typeface="Arial"/>
              </a:rPr>
              <a:t>'</a:t>
            </a: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 In the middle of the </a:t>
            </a:r>
            <a:r>
              <a:rPr kumimoji="0" lang="fr-FR" sz="2000" b="1" i="0" u="none" strike="noStrike" kern="0" cap="none" spc="0" normalizeH="0" baseline="0" noProof="0" dirty="0">
                <a:ln>
                  <a:noFill/>
                </a:ln>
                <a:solidFill>
                  <a:srgbClr val="000000"/>
                </a:solidFill>
                <a:effectLst/>
                <a:uLnTx/>
                <a:uFillTx/>
                <a:latin typeface="Arial"/>
                <a:ea typeface="ＭＳ Ｐゴシック" charset="0"/>
                <a:cs typeface="Arial"/>
              </a:rPr>
              <a:t>'</a:t>
            </a: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seven</a:t>
            </a:r>
            <a:r>
              <a:rPr kumimoji="0" lang="fr-FR" sz="2000" b="1" i="0" u="none" strike="noStrike" kern="0" cap="none" spc="0" normalizeH="0" baseline="0" noProof="0" dirty="0">
                <a:ln>
                  <a:noFill/>
                </a:ln>
                <a:solidFill>
                  <a:srgbClr val="000000"/>
                </a:solidFill>
                <a:effectLst/>
                <a:uLnTx/>
                <a:uFillTx/>
                <a:latin typeface="Arial"/>
                <a:ea typeface="ＭＳ Ｐゴシック" charset="0"/>
                <a:cs typeface="Arial"/>
              </a:rPr>
              <a:t>'</a:t>
            </a: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 he will put an end to sacrifice and offering. And on a wing [of the temple] he will set up an abomination that causes desolation, until the end that is decreed is poured out on him" (Daniel 9:27 </a:t>
            </a:r>
            <a:r>
              <a:rPr kumimoji="0" lang="en-US" sz="1800" b="1" i="0" u="none" strike="noStrike" kern="0" cap="none" spc="0" normalizeH="0" baseline="0" noProof="0" dirty="0">
                <a:ln>
                  <a:noFill/>
                </a:ln>
                <a:solidFill>
                  <a:srgbClr val="000000"/>
                </a:solidFill>
                <a:effectLst/>
                <a:uLnTx/>
                <a:uFillTx/>
                <a:latin typeface="Arial"/>
                <a:ea typeface="ＭＳ Ｐゴシック" charset="0"/>
                <a:cs typeface="Arial"/>
              </a:rPr>
              <a:t>NIV</a:t>
            </a: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 </a:t>
            </a:r>
          </a:p>
        </p:txBody>
      </p:sp>
    </p:spTree>
    <p:extLst>
      <p:ext uri="{BB962C8B-B14F-4D97-AF65-F5344CB8AC3E}">
        <p14:creationId xmlns:p14="http://schemas.microsoft.com/office/powerpoint/2010/main" val="947403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p:cTn id="20" dur="1000" fill="hold"/>
                                        <p:tgtEl>
                                          <p:spTgt spid="45"/>
                                        </p:tgtEl>
                                        <p:attrNameLst>
                                          <p:attrName>ppt_w</p:attrName>
                                        </p:attrNameLst>
                                      </p:cBhvr>
                                      <p:tavLst>
                                        <p:tav tm="0">
                                          <p:val>
                                            <p:strVal val="#ppt_w*0.70"/>
                                          </p:val>
                                        </p:tav>
                                        <p:tav tm="100000">
                                          <p:val>
                                            <p:strVal val="#ppt_w"/>
                                          </p:val>
                                        </p:tav>
                                      </p:tavLst>
                                    </p:anim>
                                    <p:anim calcmode="lin" valueType="num">
                                      <p:cBhvr>
                                        <p:cTn id="21" dur="1000" fill="hold"/>
                                        <p:tgtEl>
                                          <p:spTgt spid="45"/>
                                        </p:tgtEl>
                                        <p:attrNameLst>
                                          <p:attrName>ppt_h</p:attrName>
                                        </p:attrNameLst>
                                      </p:cBhvr>
                                      <p:tavLst>
                                        <p:tav tm="0">
                                          <p:val>
                                            <p:strVal val="#ppt_h"/>
                                          </p:val>
                                        </p:tav>
                                        <p:tav tm="100000">
                                          <p:val>
                                            <p:strVal val="#ppt_h"/>
                                          </p:val>
                                        </p:tav>
                                      </p:tavLst>
                                    </p:anim>
                                    <p:animEffect transition="in" filter="fade">
                                      <p:cBhvr>
                                        <p:cTn id="22" dur="10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dissolve">
                                      <p:cBhvr>
                                        <p:cTn id="27" dur="500"/>
                                        <p:tgtEl>
                                          <p:spTgt spid="48"/>
                                        </p:tgtEl>
                                      </p:cBhvr>
                                    </p:animEffect>
                                  </p:childTnLst>
                                </p:cTn>
                              </p:par>
                              <p:par>
                                <p:cTn id="28" presetID="1" presetClass="entr" presetSubtype="0"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102"/>
                                        </p:tgtEl>
                                        <p:attrNameLst>
                                          <p:attrName>style.visibility</p:attrName>
                                        </p:attrNameLst>
                                      </p:cBhvr>
                                      <p:to>
                                        <p:strVal val="visible"/>
                                      </p:to>
                                    </p:set>
                                    <p:animEffect transition="in" filter="dissolve">
                                      <p:cBhvr>
                                        <p:cTn id="34" dur="500"/>
                                        <p:tgtEl>
                                          <p:spTgt spid="10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560141"/>
                                        </p:tgtEl>
                                        <p:attrNameLst>
                                          <p:attrName>style.visibility</p:attrName>
                                        </p:attrNameLst>
                                      </p:cBhvr>
                                      <p:to>
                                        <p:strVal val="visible"/>
                                      </p:to>
                                    </p:set>
                                    <p:anim calcmode="lin" valueType="num">
                                      <p:cBhvr>
                                        <p:cTn id="39" dur="1000" fill="hold"/>
                                        <p:tgtEl>
                                          <p:spTgt spid="560141"/>
                                        </p:tgtEl>
                                        <p:attrNameLst>
                                          <p:attrName>ppt_w</p:attrName>
                                        </p:attrNameLst>
                                      </p:cBhvr>
                                      <p:tavLst>
                                        <p:tav tm="0">
                                          <p:val>
                                            <p:strVal val="#ppt_w*0.70"/>
                                          </p:val>
                                        </p:tav>
                                        <p:tav tm="100000">
                                          <p:val>
                                            <p:strVal val="#ppt_w"/>
                                          </p:val>
                                        </p:tav>
                                      </p:tavLst>
                                    </p:anim>
                                    <p:anim calcmode="lin" valueType="num">
                                      <p:cBhvr>
                                        <p:cTn id="40" dur="1000" fill="hold"/>
                                        <p:tgtEl>
                                          <p:spTgt spid="560141"/>
                                        </p:tgtEl>
                                        <p:attrNameLst>
                                          <p:attrName>ppt_h</p:attrName>
                                        </p:attrNameLst>
                                      </p:cBhvr>
                                      <p:tavLst>
                                        <p:tav tm="0">
                                          <p:val>
                                            <p:strVal val="#ppt_h"/>
                                          </p:val>
                                        </p:tav>
                                        <p:tav tm="100000">
                                          <p:val>
                                            <p:strVal val="#ppt_h"/>
                                          </p:val>
                                        </p:tav>
                                      </p:tavLst>
                                    </p:anim>
                                    <p:animEffect transition="in" filter="fade">
                                      <p:cBhvr>
                                        <p:cTn id="41" dur="1000"/>
                                        <p:tgtEl>
                                          <p:spTgt spid="560141"/>
                                        </p:tgtEl>
                                      </p:cBhvr>
                                    </p:animEffect>
                                  </p:childTnLst>
                                </p:cTn>
                              </p:par>
                              <p:par>
                                <p:cTn id="42" presetID="3" presetClass="entr" presetSubtype="10" fill="hold" nodeType="withEffect">
                                  <p:stCondLst>
                                    <p:cond delay="0"/>
                                  </p:stCondLst>
                                  <p:childTnLst>
                                    <p:set>
                                      <p:cBhvr>
                                        <p:cTn id="43" dur="1" fill="hold">
                                          <p:stCondLst>
                                            <p:cond delay="0"/>
                                          </p:stCondLst>
                                        </p:cTn>
                                        <p:tgtEl>
                                          <p:spTgt spid="408596"/>
                                        </p:tgtEl>
                                        <p:attrNameLst>
                                          <p:attrName>style.visibility</p:attrName>
                                        </p:attrNameLst>
                                      </p:cBhvr>
                                      <p:to>
                                        <p:strVal val="visible"/>
                                      </p:to>
                                    </p:set>
                                    <p:animEffect transition="in" filter="blinds(horizontal)">
                                      <p:cBhvr>
                                        <p:cTn id="44" dur="500"/>
                                        <p:tgtEl>
                                          <p:spTgt spid="408596"/>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blinds(horizontal)">
                                      <p:cBhvr>
                                        <p:cTn id="47" dur="500"/>
                                        <p:tgtEl>
                                          <p:spTgt spid="12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1"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ppt_x"/>
                                          </p:val>
                                        </p:tav>
                                        <p:tav tm="100000">
                                          <p:val>
                                            <p:strVal val="#ppt_x"/>
                                          </p:val>
                                        </p:tav>
                                      </p:tavLst>
                                    </p:anim>
                                    <p:anim calcmode="lin" valueType="num">
                                      <p:cBhvr additive="base">
                                        <p:cTn id="5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nodeType="clickEffect">
                                  <p:stCondLst>
                                    <p:cond delay="0"/>
                                  </p:stCondLst>
                                  <p:childTnLst>
                                    <p:set>
                                      <p:cBhvr>
                                        <p:cTn id="57" dur="1" fill="hold">
                                          <p:stCondLst>
                                            <p:cond delay="0"/>
                                          </p:stCondLst>
                                        </p:cTn>
                                        <p:tgtEl>
                                          <p:spTgt spid="52"/>
                                        </p:tgtEl>
                                        <p:attrNameLst>
                                          <p:attrName>style.visibility</p:attrName>
                                        </p:attrNameLst>
                                      </p:cBhvr>
                                      <p:to>
                                        <p:strVal val="visible"/>
                                      </p:to>
                                    </p:set>
                                    <p:anim calcmode="lin" valueType="num">
                                      <p:cBhvr additive="base">
                                        <p:cTn id="58" dur="500"/>
                                        <p:tgtEl>
                                          <p:spTgt spid="52"/>
                                        </p:tgtEl>
                                        <p:attrNameLst>
                                          <p:attrName>ppt_y</p:attrName>
                                        </p:attrNameLst>
                                      </p:cBhvr>
                                      <p:tavLst>
                                        <p:tav tm="0">
                                          <p:val>
                                            <p:strVal val="#ppt_y-#ppt_h*1.125000"/>
                                          </p:val>
                                        </p:tav>
                                        <p:tav tm="100000">
                                          <p:val>
                                            <p:strVal val="#ppt_y"/>
                                          </p:val>
                                        </p:tav>
                                      </p:tavLst>
                                    </p:anim>
                                    <p:animEffect transition="in" filter="wipe(down)">
                                      <p:cBhvr>
                                        <p:cTn id="5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P spid="560141" grpId="0" animBg="1"/>
      <p:bldP spid="92" grpId="0"/>
      <p:bldP spid="45"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684213" y="2625725"/>
            <a:ext cx="7991475" cy="3049588"/>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dirty="0">
                <a:solidFill>
                  <a:srgbClr val="FFFFFF"/>
                </a:solidFill>
              </a:rPr>
              <a:t>Revelation 1:17-19  </a:t>
            </a:r>
            <a:r>
              <a:rPr lang="en-US" sz="1600" b="1" baseline="68000" dirty="0">
                <a:solidFill>
                  <a:srgbClr val="FFFFFF"/>
                </a:solidFill>
              </a:rPr>
              <a:t>17</a:t>
            </a:r>
            <a:r>
              <a:rPr lang="en-US" dirty="0">
                <a:solidFill>
                  <a:srgbClr val="FFFFFF"/>
                </a:solidFill>
              </a:rPr>
              <a:t>When I saw Him, I fell at His feet like a dead man. And He placed His right hand on me, saying, </a:t>
            </a:r>
            <a:r>
              <a:rPr lang="en-US" altLang="ja-JP" dirty="0">
                <a:solidFill>
                  <a:srgbClr val="FFFFFF"/>
                </a:solidFill>
              </a:rPr>
              <a:t>"Do not be afraid; I am the first and the last, </a:t>
            </a:r>
            <a:r>
              <a:rPr lang="en-US" altLang="ja-JP" sz="1600" b="1" baseline="68000" dirty="0">
                <a:solidFill>
                  <a:srgbClr val="FFFFFF"/>
                </a:solidFill>
              </a:rPr>
              <a:t>18</a:t>
            </a:r>
            <a:r>
              <a:rPr lang="en-US" altLang="ja-JP" b="1" dirty="0">
                <a:solidFill>
                  <a:srgbClr val="FFFFFF"/>
                </a:solidFill>
              </a:rPr>
              <a:t>a</a:t>
            </a:r>
            <a:r>
              <a:rPr lang="en-US" altLang="ja-JP" dirty="0">
                <a:solidFill>
                  <a:srgbClr val="FFFFFF"/>
                </a:solidFill>
              </a:rPr>
              <a:t>nd the living One; and I was dead, and behold, I am alive forevermore, and I have the keys of death and of Hades.  </a:t>
            </a:r>
            <a:r>
              <a:rPr lang="en-US" altLang="ja-JP" sz="1600" b="1" baseline="68000" dirty="0">
                <a:solidFill>
                  <a:srgbClr val="FFFFFF"/>
                </a:solidFill>
              </a:rPr>
              <a:t>19</a:t>
            </a:r>
            <a:r>
              <a:rPr lang="en-US" altLang="ja-JP" dirty="0">
                <a:solidFill>
                  <a:srgbClr val="FFFFFF"/>
                </a:solidFill>
              </a:rPr>
              <a:t>Therefore write the things which you </a:t>
            </a:r>
            <a:r>
              <a:rPr lang="en-US" altLang="ja-JP" dirty="0">
                <a:solidFill>
                  <a:srgbClr val="FFFF00"/>
                </a:solidFill>
              </a:rPr>
              <a:t>have seen</a:t>
            </a:r>
            <a:r>
              <a:rPr lang="en-US" altLang="ja-JP" dirty="0">
                <a:solidFill>
                  <a:srgbClr val="FFFFFF"/>
                </a:solidFill>
              </a:rPr>
              <a:t>, and the things which </a:t>
            </a:r>
            <a:r>
              <a:rPr lang="en-US" altLang="ja-JP" dirty="0">
                <a:solidFill>
                  <a:srgbClr val="FFFF00"/>
                </a:solidFill>
              </a:rPr>
              <a:t>are</a:t>
            </a:r>
            <a:r>
              <a:rPr lang="en-US" altLang="ja-JP" dirty="0">
                <a:solidFill>
                  <a:srgbClr val="FFFFFF"/>
                </a:solidFill>
              </a:rPr>
              <a:t>, and the things which </a:t>
            </a:r>
            <a:r>
              <a:rPr lang="en-US" altLang="ja-JP" dirty="0">
                <a:solidFill>
                  <a:srgbClr val="FFFF00"/>
                </a:solidFill>
              </a:rPr>
              <a:t>will take place</a:t>
            </a:r>
            <a:r>
              <a:rPr lang="en-US" altLang="ja-JP" dirty="0">
                <a:solidFill>
                  <a:srgbClr val="FFFFFF"/>
                </a:solidFill>
              </a:rPr>
              <a:t> after these things" (NAU).</a:t>
            </a:r>
            <a:endParaRPr lang="en-US" dirty="0">
              <a:solidFill>
                <a:srgbClr val="FFFFFF"/>
              </a:solidFill>
            </a:endParaRPr>
          </a:p>
        </p:txBody>
      </p:sp>
      <p:sp>
        <p:nvSpPr>
          <p:cNvPr id="764931" name="Text Box 2"/>
          <p:cNvSpPr txBox="1">
            <a:spLocks noChangeArrowheads="1"/>
          </p:cNvSpPr>
          <p:nvPr/>
        </p:nvSpPr>
        <p:spPr bwMode="auto">
          <a:xfrm>
            <a:off x="395289" y="152400"/>
            <a:ext cx="7395846" cy="830263"/>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4800" dirty="0">
                <a:solidFill>
                  <a:srgbClr val="FFFFFF"/>
                </a:solidFill>
                <a:latin typeface="Arial" charset="0"/>
                <a:cs typeface="Arial" charset="0"/>
              </a:rPr>
              <a:t>4 Interpretative Principles</a:t>
            </a:r>
            <a:r>
              <a:rPr lang="en-US" sz="2000" dirty="0">
                <a:solidFill>
                  <a:srgbClr val="000000"/>
                </a:solidFill>
                <a:latin typeface="Arial" charset="0"/>
                <a:cs typeface="Arial" charset="0"/>
              </a:rPr>
              <a:t> </a:t>
            </a:r>
          </a:p>
        </p:txBody>
      </p:sp>
      <p:sp>
        <p:nvSpPr>
          <p:cNvPr id="553987" name="Text Box 3"/>
          <p:cNvSpPr txBox="1">
            <a:spLocks noChangeArrowheads="1"/>
          </p:cNvSpPr>
          <p:nvPr/>
        </p:nvSpPr>
        <p:spPr bwMode="auto">
          <a:xfrm>
            <a:off x="468313" y="1766888"/>
            <a:ext cx="5778041"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DAE9FC"/>
                </a:solidFill>
                <a:latin typeface="Comic Sans MS" charset="0"/>
                <a:ea typeface="ＭＳ Ｐゴシック" charset="-128"/>
                <a:cs typeface="ＭＳ Ｐゴシック" charset="-128"/>
              </a:rPr>
              <a:t>Assume a chronological order</a:t>
            </a:r>
          </a:p>
        </p:txBody>
      </p:sp>
      <p:sp>
        <p:nvSpPr>
          <p:cNvPr id="553993" name="Text Box 9"/>
          <p:cNvSpPr txBox="1">
            <a:spLocks noChangeArrowheads="1"/>
          </p:cNvSpPr>
          <p:nvPr/>
        </p:nvSpPr>
        <p:spPr bwMode="auto">
          <a:xfrm>
            <a:off x="901700" y="6042025"/>
            <a:ext cx="1871663"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have seen</a:t>
            </a:r>
          </a:p>
        </p:txBody>
      </p:sp>
      <p:sp>
        <p:nvSpPr>
          <p:cNvPr id="553994" name="Text Box 10"/>
          <p:cNvSpPr txBox="1">
            <a:spLocks noChangeArrowheads="1"/>
          </p:cNvSpPr>
          <p:nvPr/>
        </p:nvSpPr>
        <p:spPr bwMode="auto">
          <a:xfrm>
            <a:off x="3794125" y="6042025"/>
            <a:ext cx="849313"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are</a:t>
            </a:r>
          </a:p>
        </p:txBody>
      </p:sp>
      <p:sp>
        <p:nvSpPr>
          <p:cNvPr id="553995" name="Text Box 11"/>
          <p:cNvSpPr txBox="1">
            <a:spLocks noChangeArrowheads="1"/>
          </p:cNvSpPr>
          <p:nvPr/>
        </p:nvSpPr>
        <p:spPr bwMode="auto">
          <a:xfrm>
            <a:off x="5795963" y="6042025"/>
            <a:ext cx="2808287"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will take place</a:t>
            </a: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334</a:t>
            </a:r>
          </a:p>
        </p:txBody>
      </p:sp>
      <p:sp>
        <p:nvSpPr>
          <p:cNvPr id="2" name="Title 1"/>
          <p:cNvSpPr>
            <a:spLocks noGrp="1"/>
          </p:cNvSpPr>
          <p:nvPr>
            <p:ph type="title" idx="4294967295"/>
          </p:nvPr>
        </p:nvSpPr>
        <p:spPr>
          <a:xfrm>
            <a:off x="444500" y="1079500"/>
            <a:ext cx="8229600" cy="528638"/>
          </a:xfrm>
        </p:spPr>
        <p:txBody>
          <a:bodyPr/>
          <a:lstStyle/>
          <a:p>
            <a:pPr algn="l" rtl="0" eaLnBrk="0" fontAlgn="base" latinLnBrk="0" hangingPunct="0"/>
            <a:r>
              <a:rPr lang="en-US" sz="3200" b="1" i="1" kern="1200" dirty="0">
                <a:solidFill>
                  <a:srgbClr val="FFFFFF"/>
                </a:solidFill>
                <a:effectLst>
                  <a:glow rad="292100">
                    <a:srgbClr val="000000">
                      <a:alpha val="75000"/>
                    </a:srgbClr>
                  </a:glow>
                </a:effectLst>
                <a:latin typeface="Arial"/>
                <a:ea typeface="ヒラギノ角ゴ Pro W3"/>
                <a:cs typeface="Arial"/>
              </a:rPr>
              <a:t>Principle #3:</a:t>
            </a:r>
            <a:endParaRPr lang="en-US" dirty="0"/>
          </a:p>
        </p:txBody>
      </p:sp>
    </p:spTree>
    <p:extLst>
      <p:ext uri="{BB962C8B-B14F-4D97-AF65-F5344CB8AC3E}">
        <p14:creationId xmlns:p14="http://schemas.microsoft.com/office/powerpoint/2010/main" val="17549269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48546" name="Picture 22" descr="Woo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1980" y="6350"/>
            <a:ext cx="9155980" cy="695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8547" name="Rectangle 2"/>
          <p:cNvSpPr>
            <a:spLocks noGrp="1" noChangeArrowheads="1"/>
          </p:cNvSpPr>
          <p:nvPr>
            <p:ph type="title"/>
          </p:nvPr>
        </p:nvSpPr>
        <p:spPr>
          <a:xfrm>
            <a:off x="513760" y="117475"/>
            <a:ext cx="7707313" cy="647700"/>
          </a:xfrm>
        </p:spPr>
        <p:txBody>
          <a:bodyPr/>
          <a:lstStyle/>
          <a:p>
            <a:r>
              <a:rPr lang="en-US">
                <a:solidFill>
                  <a:srgbClr val="FF9933"/>
                </a:solidFill>
                <a:latin typeface="Arial" charset="0"/>
                <a:ea typeface="ＭＳ Ｐゴシック" charset="0"/>
              </a:rPr>
              <a:t>The Recapitulation Approach</a:t>
            </a:r>
          </a:p>
        </p:txBody>
      </p:sp>
      <p:sp>
        <p:nvSpPr>
          <p:cNvPr id="591877" name="Text Box 5"/>
          <p:cNvSpPr txBox="1">
            <a:spLocks noChangeArrowheads="1"/>
          </p:cNvSpPr>
          <p:nvPr/>
        </p:nvSpPr>
        <p:spPr bwMode="auto">
          <a:xfrm>
            <a:off x="374060" y="1268413"/>
            <a:ext cx="8205788" cy="1249362"/>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20000"/>
              </a:spcBef>
              <a:spcAft>
                <a:spcPct val="0"/>
              </a:spcAft>
            </a:pPr>
            <a:r>
              <a:rPr lang="en-US" altLang="zh-CN" b="1" dirty="0">
                <a:solidFill>
                  <a:srgbClr val="FFCCFF"/>
                </a:solidFill>
                <a:cs typeface="宋体" charset="0"/>
              </a:rPr>
              <a:t>Christ in the Midst of the Seven Lamp Stands (1–3)</a:t>
            </a:r>
            <a:br>
              <a:rPr lang="en-US" altLang="zh-CN" b="1" dirty="0">
                <a:solidFill>
                  <a:srgbClr val="FFCCFF"/>
                </a:solidFill>
                <a:cs typeface="宋体" charset="0"/>
              </a:rPr>
            </a:br>
            <a:endParaRPr lang="en-US" altLang="zh-CN" b="1" dirty="0">
              <a:solidFill>
                <a:srgbClr val="FFCCFF"/>
              </a:solidFill>
              <a:cs typeface="宋体" charset="0"/>
            </a:endParaRPr>
          </a:p>
          <a:p>
            <a:pPr defTabSz="914400" eaLnBrk="0" fontAlgn="base" hangingPunct="0">
              <a:lnSpc>
                <a:spcPct val="80000"/>
              </a:lnSpc>
              <a:spcBef>
                <a:spcPct val="20000"/>
              </a:spcBef>
              <a:spcAft>
                <a:spcPct val="0"/>
              </a:spcAft>
            </a:pPr>
            <a:r>
              <a:rPr lang="en-US" altLang="zh-CN" sz="2000" dirty="0">
                <a:solidFill>
                  <a:srgbClr val="FFCCFF"/>
                </a:solidFill>
                <a:cs typeface="宋体" charset="0"/>
              </a:rPr>
              <a:t>Seven literal churches of Asia each depict conditions in congregations throughout the church age until Christ</a:t>
            </a:r>
            <a:r>
              <a:rPr lang="fr-FR" altLang="zh-CN" sz="2000" dirty="0">
                <a:solidFill>
                  <a:srgbClr val="FFCCFF"/>
                </a:solidFill>
                <a:cs typeface="宋体" charset="0"/>
              </a:rPr>
              <a:t>'</a:t>
            </a:r>
            <a:r>
              <a:rPr lang="en-US" altLang="zh-CN" sz="2000" dirty="0">
                <a:solidFill>
                  <a:srgbClr val="FFCCFF"/>
                </a:solidFill>
                <a:cs typeface="宋体" charset="0"/>
              </a:rPr>
              <a:t>s return (1:7)</a:t>
            </a:r>
            <a:endParaRPr lang="en-US" sz="2000" dirty="0">
              <a:solidFill>
                <a:srgbClr val="FFCCFF"/>
              </a:solidFill>
              <a:cs typeface="宋体" charset="0"/>
            </a:endParaRPr>
          </a:p>
        </p:txBody>
      </p:sp>
      <p:sp>
        <p:nvSpPr>
          <p:cNvPr id="591878" name="Text Box 6"/>
          <p:cNvSpPr txBox="1">
            <a:spLocks noChangeArrowheads="1"/>
          </p:cNvSpPr>
          <p:nvPr/>
        </p:nvSpPr>
        <p:spPr bwMode="auto">
          <a:xfrm>
            <a:off x="374060" y="1916113"/>
            <a:ext cx="8205788" cy="12350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20000"/>
              </a:spcBef>
              <a:spcAft>
                <a:spcPct val="0"/>
              </a:spcAft>
            </a:pPr>
            <a:r>
              <a:rPr lang="en-US" altLang="zh-CN" b="1">
                <a:solidFill>
                  <a:srgbClr val="FFCCFF"/>
                </a:solidFill>
                <a:cs typeface="宋体" charset="0"/>
              </a:rPr>
              <a:t>The Vision of Heaven and the Seven Seals (4–7)</a:t>
            </a:r>
            <a:br>
              <a:rPr lang="en-US" altLang="zh-CN" b="1">
                <a:solidFill>
                  <a:srgbClr val="FFCCFF"/>
                </a:solidFill>
                <a:cs typeface="宋体" charset="0"/>
              </a:rPr>
            </a:br>
            <a:endParaRPr lang="en-US" altLang="zh-CN" b="1">
              <a:solidFill>
                <a:srgbClr val="FFCCFF"/>
              </a:solidFill>
              <a:cs typeface="宋体" charset="0"/>
            </a:endParaRPr>
          </a:p>
          <a:p>
            <a:pPr defTabSz="914400" eaLnBrk="0" fontAlgn="base" hangingPunct="0">
              <a:lnSpc>
                <a:spcPct val="80000"/>
              </a:lnSpc>
              <a:spcBef>
                <a:spcPct val="20000"/>
              </a:spcBef>
              <a:spcAft>
                <a:spcPct val="0"/>
              </a:spcAft>
            </a:pPr>
            <a:r>
              <a:rPr lang="en-US" altLang="zh-CN" sz="2000">
                <a:solidFill>
                  <a:srgbClr val="FFCCFF"/>
                </a:solidFill>
                <a:cs typeface="宋体" charset="0"/>
              </a:rPr>
              <a:t>Christ rules from heaven now (5:5-6) until the second coming (6:16-17) with the triumphant church (7:16-17)</a:t>
            </a:r>
          </a:p>
        </p:txBody>
      </p:sp>
      <p:sp>
        <p:nvSpPr>
          <p:cNvPr id="591879" name="Text Box 7"/>
          <p:cNvSpPr txBox="1">
            <a:spLocks noChangeArrowheads="1"/>
          </p:cNvSpPr>
          <p:nvPr/>
        </p:nvSpPr>
        <p:spPr bwMode="auto">
          <a:xfrm>
            <a:off x="374060" y="2565400"/>
            <a:ext cx="8205788" cy="12350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20000"/>
              </a:spcBef>
              <a:spcAft>
                <a:spcPct val="0"/>
              </a:spcAft>
            </a:pPr>
            <a:r>
              <a:rPr lang="en-US" altLang="zh-CN" b="1">
                <a:solidFill>
                  <a:srgbClr val="FFCCFF"/>
                </a:solidFill>
                <a:cs typeface="宋体" charset="0"/>
              </a:rPr>
              <a:t>The Seven Trumpets (8–11)</a:t>
            </a:r>
            <a:br>
              <a:rPr lang="en-US" altLang="zh-CN" b="1">
                <a:solidFill>
                  <a:srgbClr val="FFCCFF"/>
                </a:solidFill>
                <a:cs typeface="宋体" charset="0"/>
              </a:rPr>
            </a:br>
            <a:endParaRPr lang="en-US" altLang="zh-CN" b="1">
              <a:solidFill>
                <a:srgbClr val="FFCCFF"/>
              </a:solidFill>
              <a:cs typeface="宋体" charset="0"/>
            </a:endParaRPr>
          </a:p>
          <a:p>
            <a:pPr defTabSz="914400" eaLnBrk="0" fontAlgn="base" hangingPunct="0">
              <a:lnSpc>
                <a:spcPct val="80000"/>
              </a:lnSpc>
              <a:spcBef>
                <a:spcPct val="20000"/>
              </a:spcBef>
              <a:spcAft>
                <a:spcPct val="0"/>
              </a:spcAft>
            </a:pPr>
            <a:r>
              <a:rPr lang="en-US" altLang="zh-CN" sz="2000">
                <a:solidFill>
                  <a:srgbClr val="FFCCFF"/>
                </a:solidFill>
                <a:cs typeface="宋体" charset="0"/>
              </a:rPr>
              <a:t>A </a:t>
            </a:r>
            <a:r>
              <a:rPr lang="en-US" altLang="zh-CN" sz="2000" i="1">
                <a:solidFill>
                  <a:srgbClr val="FFCCFF"/>
                </a:solidFill>
                <a:cs typeface="宋体" charset="0"/>
              </a:rPr>
              <a:t>series</a:t>
            </a:r>
            <a:r>
              <a:rPr lang="en-US" altLang="zh-CN" sz="2000">
                <a:solidFill>
                  <a:srgbClr val="FFCCFF"/>
                </a:solidFill>
                <a:cs typeface="宋体" charset="0"/>
              </a:rPr>
              <a:t> of church age judgments afflicts  the wicked (8–9) but the Church is protected (10–11) until the final judgment (11:15, 18)</a:t>
            </a:r>
          </a:p>
        </p:txBody>
      </p:sp>
      <p:sp>
        <p:nvSpPr>
          <p:cNvPr id="591880" name="Text Box 8"/>
          <p:cNvSpPr txBox="1">
            <a:spLocks noChangeArrowheads="1"/>
          </p:cNvSpPr>
          <p:nvPr/>
        </p:nvSpPr>
        <p:spPr bwMode="auto">
          <a:xfrm>
            <a:off x="374060" y="3213100"/>
            <a:ext cx="8205788" cy="128270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20000"/>
              </a:spcBef>
              <a:spcAft>
                <a:spcPct val="0"/>
              </a:spcAft>
            </a:pPr>
            <a:r>
              <a:rPr lang="en-US" altLang="zh-CN" b="1">
                <a:solidFill>
                  <a:srgbClr val="FFCCFF"/>
                </a:solidFill>
                <a:cs typeface="宋体" charset="0"/>
              </a:rPr>
              <a:t>The Persecuting Dragon (12–14)</a:t>
            </a:r>
            <a:br>
              <a:rPr lang="en-US" altLang="zh-CN" b="1">
                <a:solidFill>
                  <a:srgbClr val="FFCCFF"/>
                </a:solidFill>
                <a:cs typeface="宋体" charset="0"/>
              </a:rPr>
            </a:br>
            <a:endParaRPr lang="en-US" altLang="zh-CN" b="1">
              <a:solidFill>
                <a:srgbClr val="FFCCFF"/>
              </a:solidFill>
              <a:cs typeface="宋体" charset="0"/>
            </a:endParaRPr>
          </a:p>
          <a:p>
            <a:pPr defTabSz="914400" eaLnBrk="0" fontAlgn="base" hangingPunct="0">
              <a:lnSpc>
                <a:spcPct val="80000"/>
              </a:lnSpc>
              <a:spcBef>
                <a:spcPct val="20000"/>
              </a:spcBef>
              <a:spcAft>
                <a:spcPct val="0"/>
              </a:spcAft>
            </a:pPr>
            <a:r>
              <a:rPr lang="en-US" altLang="zh-CN" sz="2000">
                <a:solidFill>
                  <a:srgbClr val="FFCCFF"/>
                </a:solidFill>
                <a:cs typeface="宋体" charset="0"/>
              </a:rPr>
              <a:t>A woman (the Church) bears a child (Christ) but the dragon (Satan) persecutes her</a:t>
            </a:r>
            <a:r>
              <a:rPr lang="en-US" altLang="zh-CN">
                <a:solidFill>
                  <a:srgbClr val="FFCCFF"/>
                </a:solidFill>
                <a:cs typeface="宋体" charset="0"/>
              </a:rPr>
              <a:t> </a:t>
            </a:r>
            <a:r>
              <a:rPr lang="en-US" altLang="zh-CN" sz="2000">
                <a:solidFill>
                  <a:srgbClr val="FFCCFF"/>
                </a:solidFill>
                <a:cs typeface="宋体" charset="0"/>
              </a:rPr>
              <a:t>(believers) until the second coming (14:14, 16)</a:t>
            </a:r>
          </a:p>
        </p:txBody>
      </p:sp>
      <p:sp>
        <p:nvSpPr>
          <p:cNvPr id="591881" name="Text Box 9"/>
          <p:cNvSpPr txBox="1">
            <a:spLocks noChangeArrowheads="1"/>
          </p:cNvSpPr>
          <p:nvPr/>
        </p:nvSpPr>
        <p:spPr bwMode="auto">
          <a:xfrm>
            <a:off x="374060" y="3860800"/>
            <a:ext cx="8205788" cy="1249702"/>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20000"/>
              </a:spcBef>
              <a:spcAft>
                <a:spcPct val="0"/>
              </a:spcAft>
            </a:pPr>
            <a:r>
              <a:rPr lang="en-US" altLang="zh-CN" b="1" dirty="0">
                <a:solidFill>
                  <a:srgbClr val="FFCCFF"/>
                </a:solidFill>
                <a:cs typeface="宋体" charset="0"/>
              </a:rPr>
              <a:t>The Seven Bowls (15–16)</a:t>
            </a:r>
            <a:br>
              <a:rPr lang="en-US" altLang="zh-CN" b="1" dirty="0">
                <a:solidFill>
                  <a:srgbClr val="FFCCFF"/>
                </a:solidFill>
                <a:cs typeface="宋体" charset="0"/>
              </a:rPr>
            </a:br>
            <a:endParaRPr lang="en-US" altLang="zh-CN" b="1" dirty="0">
              <a:solidFill>
                <a:srgbClr val="FFCCFF"/>
              </a:solidFill>
              <a:cs typeface="宋体" charset="0"/>
            </a:endParaRPr>
          </a:p>
          <a:p>
            <a:pPr defTabSz="914400" eaLnBrk="0" fontAlgn="base" hangingPunct="0">
              <a:lnSpc>
                <a:spcPct val="80000"/>
              </a:lnSpc>
              <a:spcBef>
                <a:spcPct val="20000"/>
              </a:spcBef>
              <a:spcAft>
                <a:spcPct val="0"/>
              </a:spcAft>
            </a:pPr>
            <a:r>
              <a:rPr lang="en-US" altLang="zh-CN" sz="2000" dirty="0">
                <a:solidFill>
                  <a:srgbClr val="FFCCFF"/>
                </a:solidFill>
                <a:cs typeface="宋体" charset="0"/>
              </a:rPr>
              <a:t>The disappearance of islands and mountains (16:20) is the final judgment along with "events that… take place in connection with it"</a:t>
            </a:r>
          </a:p>
        </p:txBody>
      </p:sp>
      <p:sp>
        <p:nvSpPr>
          <p:cNvPr id="591882" name="Text Box 10"/>
          <p:cNvSpPr txBox="1">
            <a:spLocks noChangeArrowheads="1"/>
          </p:cNvSpPr>
          <p:nvPr/>
        </p:nvSpPr>
        <p:spPr bwMode="auto">
          <a:xfrm>
            <a:off x="374060" y="4508500"/>
            <a:ext cx="8205788" cy="1817688"/>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pPr>
            <a:r>
              <a:rPr lang="en-US" altLang="zh-CN" b="1" dirty="0">
                <a:solidFill>
                  <a:srgbClr val="FFCCFF"/>
                </a:solidFill>
                <a:cs typeface="宋体" charset="0"/>
              </a:rPr>
              <a:t>The Fall of Babylon (17–19)</a:t>
            </a:r>
            <a:br>
              <a:rPr lang="en-US" altLang="zh-CN" b="1" dirty="0">
                <a:solidFill>
                  <a:srgbClr val="FFCCFF"/>
                </a:solidFill>
                <a:cs typeface="宋体" charset="0"/>
              </a:rPr>
            </a:br>
            <a:endParaRPr lang="en-US" altLang="zh-CN" b="1" dirty="0">
              <a:solidFill>
                <a:srgbClr val="FFCCFF"/>
              </a:solidFill>
              <a:cs typeface="宋体" charset="0"/>
            </a:endParaRPr>
          </a:p>
          <a:p>
            <a:pPr defTabSz="914400" eaLnBrk="0" fontAlgn="base" hangingPunct="0">
              <a:spcBef>
                <a:spcPct val="20000"/>
              </a:spcBef>
              <a:spcAft>
                <a:spcPct val="0"/>
              </a:spcAft>
            </a:pPr>
            <a:r>
              <a:rPr lang="en-US" altLang="zh-CN" sz="2000" dirty="0">
                <a:solidFill>
                  <a:srgbClr val="FFCCFF"/>
                </a:solidFill>
                <a:cs typeface="宋体" charset="0"/>
              </a:rPr>
              <a:t>Babylon (the world system of seduction) exists during the entire church age until its destruction at Christ</a:t>
            </a:r>
            <a:r>
              <a:rPr lang="fr-FR" altLang="zh-CN" sz="2000" dirty="0">
                <a:solidFill>
                  <a:srgbClr val="FFCCFF"/>
                </a:solidFill>
                <a:cs typeface="宋体" charset="0"/>
              </a:rPr>
              <a:t>'</a:t>
            </a:r>
            <a:r>
              <a:rPr lang="en-US" altLang="zh-CN" sz="2000" dirty="0">
                <a:solidFill>
                  <a:srgbClr val="FFCCFF"/>
                </a:solidFill>
                <a:cs typeface="宋体" charset="0"/>
              </a:rPr>
              <a:t>s second coming (19:11-21)</a:t>
            </a:r>
          </a:p>
        </p:txBody>
      </p:sp>
      <p:sp>
        <p:nvSpPr>
          <p:cNvPr id="591883" name="Text Box 11"/>
          <p:cNvSpPr txBox="1">
            <a:spLocks noChangeArrowheads="1"/>
          </p:cNvSpPr>
          <p:nvPr/>
        </p:nvSpPr>
        <p:spPr bwMode="auto">
          <a:xfrm>
            <a:off x="374060" y="5229225"/>
            <a:ext cx="8205788" cy="15017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pPr>
            <a:r>
              <a:rPr lang="en-US" altLang="zh-CN" b="1">
                <a:solidFill>
                  <a:srgbClr val="FFCCFF"/>
                </a:solidFill>
                <a:cs typeface="宋体" charset="0"/>
              </a:rPr>
              <a:t>The Great Consummation (20–22)</a:t>
            </a:r>
            <a:br>
              <a:rPr lang="en-US" altLang="zh-CN" b="1">
                <a:solidFill>
                  <a:srgbClr val="FFCCFF"/>
                </a:solidFill>
                <a:cs typeface="宋体" charset="0"/>
              </a:rPr>
            </a:br>
            <a:endParaRPr lang="en-US" altLang="zh-CN" b="1">
              <a:solidFill>
                <a:srgbClr val="FFCCFF"/>
              </a:solidFill>
              <a:cs typeface="宋体" charset="0"/>
            </a:endParaRPr>
          </a:p>
          <a:p>
            <a:pPr defTabSz="914400" eaLnBrk="0" fontAlgn="base" hangingPunct="0">
              <a:spcBef>
                <a:spcPct val="20000"/>
              </a:spcBef>
              <a:spcAft>
                <a:spcPct val="0"/>
              </a:spcAft>
            </a:pPr>
            <a:r>
              <a:rPr lang="en-US" altLang="zh-CN" sz="2000">
                <a:solidFill>
                  <a:srgbClr val="FFCCFF"/>
                </a:solidFill>
                <a:cs typeface="宋体" charset="0"/>
              </a:rPr>
              <a:t>The present age (20:1-6) is not a literal 1000 years, comes </a:t>
            </a:r>
            <a:r>
              <a:rPr lang="en-US" altLang="zh-CN" sz="2000" i="1">
                <a:solidFill>
                  <a:srgbClr val="FFCCFF"/>
                </a:solidFill>
                <a:cs typeface="宋体" charset="0"/>
              </a:rPr>
              <a:t>before</a:t>
            </a:r>
            <a:r>
              <a:rPr lang="en-US" altLang="zh-CN" sz="2000">
                <a:solidFill>
                  <a:srgbClr val="FFCCFF"/>
                </a:solidFill>
                <a:cs typeface="宋体" charset="0"/>
              </a:rPr>
              <a:t> chapter 19, and is followed by a general judgment and eternity</a:t>
            </a:r>
            <a:endParaRPr lang="en-US" sz="2000">
              <a:solidFill>
                <a:srgbClr val="FFCCFF"/>
              </a:solidFill>
              <a:cs typeface="宋体" charset="0"/>
            </a:endParaRPr>
          </a:p>
        </p:txBody>
      </p:sp>
      <p:grpSp>
        <p:nvGrpSpPr>
          <p:cNvPr id="748555" name="Group 17"/>
          <p:cNvGrpSpPr>
            <a:grpSpLocks/>
          </p:cNvGrpSpPr>
          <p:nvPr/>
        </p:nvGrpSpPr>
        <p:grpSpPr bwMode="auto">
          <a:xfrm>
            <a:off x="85135" y="115888"/>
            <a:ext cx="8569325" cy="757237"/>
            <a:chOff x="385" y="119"/>
            <a:chExt cx="4944" cy="477"/>
          </a:xfrm>
        </p:grpSpPr>
        <p:sp>
          <p:nvSpPr>
            <p:cNvPr id="748563" name="Line 12"/>
            <p:cNvSpPr>
              <a:spLocks noChangeShapeType="1"/>
            </p:cNvSpPr>
            <p:nvPr/>
          </p:nvSpPr>
          <p:spPr bwMode="auto">
            <a:xfrm>
              <a:off x="431" y="596"/>
              <a:ext cx="4898" cy="0"/>
            </a:xfrm>
            <a:prstGeom prst="line">
              <a:avLst/>
            </a:prstGeom>
            <a:noFill/>
            <a:ln w="76200">
              <a:solidFill>
                <a:schemeClr val="bg1"/>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nvGrpSpPr>
            <p:cNvPr id="748564" name="Group 13"/>
            <p:cNvGrpSpPr>
              <a:grpSpLocks/>
            </p:cNvGrpSpPr>
            <p:nvPr/>
          </p:nvGrpSpPr>
          <p:grpSpPr bwMode="auto">
            <a:xfrm>
              <a:off x="385" y="164"/>
              <a:ext cx="272" cy="408"/>
              <a:chOff x="385" y="1298"/>
              <a:chExt cx="272" cy="408"/>
            </a:xfrm>
          </p:grpSpPr>
          <p:sp>
            <p:nvSpPr>
              <p:cNvPr id="748566" name="Line 14"/>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48567" name="Line 15"/>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48565" name="Line 16"/>
            <p:cNvSpPr>
              <a:spLocks noChangeShapeType="1"/>
            </p:cNvSpPr>
            <p:nvPr/>
          </p:nvSpPr>
          <p:spPr bwMode="auto">
            <a:xfrm>
              <a:off x="5197" y="119"/>
              <a:ext cx="0" cy="453"/>
            </a:xfrm>
            <a:prstGeom prst="line">
              <a:avLst/>
            </a:prstGeom>
            <a:noFill/>
            <a:ln w="57150">
              <a:solidFill>
                <a:srgbClr val="99CCFF"/>
              </a:solidFill>
              <a:round/>
              <a:headEnd/>
              <a:tailEnd type="stealth" w="lg" len="lg"/>
            </a:ln>
            <a:extLst>
              <a:ext uri="{909E8E84-426E-40dd-AFC4-6F175D3DCCD1}">
                <a14:hiddenFill xmlns:a14="http://schemas.microsoft.com/office/drawing/2010/main" xmlns="">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591897" name="Freeform 25"/>
          <p:cNvSpPr>
            <a:spLocks/>
          </p:cNvSpPr>
          <p:nvPr/>
        </p:nvSpPr>
        <p:spPr bwMode="auto">
          <a:xfrm>
            <a:off x="135935" y="14112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1899" name="Freeform 27"/>
          <p:cNvSpPr>
            <a:spLocks/>
          </p:cNvSpPr>
          <p:nvPr/>
        </p:nvSpPr>
        <p:spPr bwMode="auto">
          <a:xfrm>
            <a:off x="135935" y="20335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1900" name="Freeform 28"/>
          <p:cNvSpPr>
            <a:spLocks/>
          </p:cNvSpPr>
          <p:nvPr/>
        </p:nvSpPr>
        <p:spPr bwMode="auto">
          <a:xfrm>
            <a:off x="135935" y="2708275"/>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1901" name="Freeform 29"/>
          <p:cNvSpPr>
            <a:spLocks/>
          </p:cNvSpPr>
          <p:nvPr/>
        </p:nvSpPr>
        <p:spPr bwMode="auto">
          <a:xfrm>
            <a:off x="135935" y="3357563"/>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1902" name="Freeform 30"/>
          <p:cNvSpPr>
            <a:spLocks/>
          </p:cNvSpPr>
          <p:nvPr/>
        </p:nvSpPr>
        <p:spPr bwMode="auto">
          <a:xfrm>
            <a:off x="135935" y="4049713"/>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1903" name="Freeform 31"/>
          <p:cNvSpPr>
            <a:spLocks/>
          </p:cNvSpPr>
          <p:nvPr/>
        </p:nvSpPr>
        <p:spPr bwMode="auto">
          <a:xfrm>
            <a:off x="135935" y="477043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48562" name="Text Box 32"/>
          <p:cNvSpPr txBox="1">
            <a:spLocks noChangeArrowheads="1"/>
          </p:cNvSpPr>
          <p:nvPr/>
        </p:nvSpPr>
        <p:spPr bwMode="auto">
          <a:xfrm>
            <a:off x="8424873" y="476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335</a:t>
            </a:r>
          </a:p>
        </p:txBody>
      </p:sp>
    </p:spTree>
    <p:extLst>
      <p:ext uri="{BB962C8B-B14F-4D97-AF65-F5344CB8AC3E}">
        <p14:creationId xmlns:p14="http://schemas.microsoft.com/office/powerpoint/2010/main" val="228827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1877"/>
                                        </p:tgtEl>
                                        <p:attrNameLst>
                                          <p:attrName>style.visibility</p:attrName>
                                        </p:attrNameLst>
                                      </p:cBhvr>
                                      <p:to>
                                        <p:strVal val="visible"/>
                                      </p:to>
                                    </p:set>
                                    <p:animEffect transition="in" filter="blinds(horizontal)">
                                      <p:cBhvr>
                                        <p:cTn id="7" dur="500"/>
                                        <p:tgtEl>
                                          <p:spTgt spid="5918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591897"/>
                                        </p:tgtEl>
                                        <p:attrNameLst>
                                          <p:attrName>style.visibility</p:attrName>
                                        </p:attrNameLst>
                                      </p:cBhvr>
                                      <p:to>
                                        <p:strVal val="visible"/>
                                      </p:to>
                                    </p:set>
                                    <p:animEffect transition="in" filter="wipe(right)">
                                      <p:cBhvr>
                                        <p:cTn id="12" dur="500"/>
                                        <p:tgtEl>
                                          <p:spTgt spid="59189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591878"/>
                                        </p:tgtEl>
                                        <p:attrNameLst>
                                          <p:attrName>style.visibility</p:attrName>
                                        </p:attrNameLst>
                                      </p:cBhvr>
                                      <p:to>
                                        <p:strVal val="visible"/>
                                      </p:to>
                                    </p:set>
                                    <p:animEffect transition="in" filter="blinds(horizontal)">
                                      <p:cBhvr>
                                        <p:cTn id="15" dur="500"/>
                                        <p:tgtEl>
                                          <p:spTgt spid="59187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591899"/>
                                        </p:tgtEl>
                                        <p:attrNameLst>
                                          <p:attrName>style.visibility</p:attrName>
                                        </p:attrNameLst>
                                      </p:cBhvr>
                                      <p:to>
                                        <p:strVal val="visible"/>
                                      </p:to>
                                    </p:set>
                                    <p:animEffect transition="in" filter="wipe(right)">
                                      <p:cBhvr>
                                        <p:cTn id="20" dur="500"/>
                                        <p:tgtEl>
                                          <p:spTgt spid="59189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591879"/>
                                        </p:tgtEl>
                                        <p:attrNameLst>
                                          <p:attrName>style.visibility</p:attrName>
                                        </p:attrNameLst>
                                      </p:cBhvr>
                                      <p:to>
                                        <p:strVal val="visible"/>
                                      </p:to>
                                    </p:set>
                                    <p:animEffect transition="in" filter="blinds(horizontal)">
                                      <p:cBhvr>
                                        <p:cTn id="23" dur="500"/>
                                        <p:tgtEl>
                                          <p:spTgt spid="59187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2" fill="hold" grpId="0" nodeType="clickEffect">
                                  <p:stCondLst>
                                    <p:cond delay="0"/>
                                  </p:stCondLst>
                                  <p:childTnLst>
                                    <p:set>
                                      <p:cBhvr>
                                        <p:cTn id="27" dur="1" fill="hold">
                                          <p:stCondLst>
                                            <p:cond delay="0"/>
                                          </p:stCondLst>
                                        </p:cTn>
                                        <p:tgtEl>
                                          <p:spTgt spid="591900"/>
                                        </p:tgtEl>
                                        <p:attrNameLst>
                                          <p:attrName>style.visibility</p:attrName>
                                        </p:attrNameLst>
                                      </p:cBhvr>
                                      <p:to>
                                        <p:strVal val="visible"/>
                                      </p:to>
                                    </p:set>
                                    <p:animEffect transition="in" filter="wipe(right)">
                                      <p:cBhvr>
                                        <p:cTn id="28" dur="500"/>
                                        <p:tgtEl>
                                          <p:spTgt spid="591900"/>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591880"/>
                                        </p:tgtEl>
                                        <p:attrNameLst>
                                          <p:attrName>style.visibility</p:attrName>
                                        </p:attrNameLst>
                                      </p:cBhvr>
                                      <p:to>
                                        <p:strVal val="visible"/>
                                      </p:to>
                                    </p:set>
                                    <p:animEffect transition="in" filter="blinds(horizontal)">
                                      <p:cBhvr>
                                        <p:cTn id="31" dur="500"/>
                                        <p:tgtEl>
                                          <p:spTgt spid="59188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grpId="0" nodeType="clickEffect">
                                  <p:stCondLst>
                                    <p:cond delay="0"/>
                                  </p:stCondLst>
                                  <p:childTnLst>
                                    <p:set>
                                      <p:cBhvr>
                                        <p:cTn id="35" dur="1" fill="hold">
                                          <p:stCondLst>
                                            <p:cond delay="0"/>
                                          </p:stCondLst>
                                        </p:cTn>
                                        <p:tgtEl>
                                          <p:spTgt spid="591901"/>
                                        </p:tgtEl>
                                        <p:attrNameLst>
                                          <p:attrName>style.visibility</p:attrName>
                                        </p:attrNameLst>
                                      </p:cBhvr>
                                      <p:to>
                                        <p:strVal val="visible"/>
                                      </p:to>
                                    </p:set>
                                    <p:animEffect transition="in" filter="wipe(right)">
                                      <p:cBhvr>
                                        <p:cTn id="36" dur="500"/>
                                        <p:tgtEl>
                                          <p:spTgt spid="591901"/>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591881"/>
                                        </p:tgtEl>
                                        <p:attrNameLst>
                                          <p:attrName>style.visibility</p:attrName>
                                        </p:attrNameLst>
                                      </p:cBhvr>
                                      <p:to>
                                        <p:strVal val="visible"/>
                                      </p:to>
                                    </p:set>
                                    <p:animEffect transition="in" filter="blinds(horizontal)">
                                      <p:cBhvr>
                                        <p:cTn id="39" dur="500"/>
                                        <p:tgtEl>
                                          <p:spTgt spid="59188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591902"/>
                                        </p:tgtEl>
                                        <p:attrNameLst>
                                          <p:attrName>style.visibility</p:attrName>
                                        </p:attrNameLst>
                                      </p:cBhvr>
                                      <p:to>
                                        <p:strVal val="visible"/>
                                      </p:to>
                                    </p:set>
                                    <p:animEffect transition="in" filter="wipe(right)">
                                      <p:cBhvr>
                                        <p:cTn id="44" dur="500"/>
                                        <p:tgtEl>
                                          <p:spTgt spid="591902"/>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591882"/>
                                        </p:tgtEl>
                                        <p:attrNameLst>
                                          <p:attrName>style.visibility</p:attrName>
                                        </p:attrNameLst>
                                      </p:cBhvr>
                                      <p:to>
                                        <p:strVal val="visible"/>
                                      </p:to>
                                    </p:set>
                                    <p:animEffect transition="in" filter="blinds(horizontal)">
                                      <p:cBhvr>
                                        <p:cTn id="47" dur="500"/>
                                        <p:tgtEl>
                                          <p:spTgt spid="59188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2" fill="hold" grpId="0" nodeType="clickEffect">
                                  <p:stCondLst>
                                    <p:cond delay="0"/>
                                  </p:stCondLst>
                                  <p:childTnLst>
                                    <p:set>
                                      <p:cBhvr>
                                        <p:cTn id="51" dur="1" fill="hold">
                                          <p:stCondLst>
                                            <p:cond delay="0"/>
                                          </p:stCondLst>
                                        </p:cTn>
                                        <p:tgtEl>
                                          <p:spTgt spid="591903"/>
                                        </p:tgtEl>
                                        <p:attrNameLst>
                                          <p:attrName>style.visibility</p:attrName>
                                        </p:attrNameLst>
                                      </p:cBhvr>
                                      <p:to>
                                        <p:strVal val="visible"/>
                                      </p:to>
                                    </p:set>
                                    <p:animEffect transition="in" filter="wipe(right)">
                                      <p:cBhvr>
                                        <p:cTn id="52" dur="500"/>
                                        <p:tgtEl>
                                          <p:spTgt spid="591903"/>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591883"/>
                                        </p:tgtEl>
                                        <p:attrNameLst>
                                          <p:attrName>style.visibility</p:attrName>
                                        </p:attrNameLst>
                                      </p:cBhvr>
                                      <p:to>
                                        <p:strVal val="visible"/>
                                      </p:to>
                                    </p:set>
                                    <p:animEffect transition="in" filter="blinds(horizontal)">
                                      <p:cBhvr>
                                        <p:cTn id="55" dur="500"/>
                                        <p:tgtEl>
                                          <p:spTgt spid="591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877" grpId="0" animBg="1"/>
      <p:bldP spid="591878" grpId="0" animBg="1"/>
      <p:bldP spid="591879" grpId="0" animBg="1"/>
      <p:bldP spid="591880" grpId="0" animBg="1"/>
      <p:bldP spid="591881" grpId="0" animBg="1"/>
      <p:bldP spid="591882" grpId="0" animBg="1"/>
      <p:bldP spid="591883" grpId="0" animBg="1"/>
      <p:bldP spid="591897" grpId="0" animBg="1"/>
      <p:bldP spid="591899" grpId="0" animBg="1"/>
      <p:bldP spid="591900" grpId="0" animBg="1"/>
      <p:bldP spid="591901" grpId="0" animBg="1"/>
      <p:bldP spid="591902" grpId="0" animBg="1"/>
      <p:bldP spid="59190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750594" name="Rectangle 2"/>
          <p:cNvSpPr>
            <a:spLocks noChangeArrowheads="1"/>
          </p:cNvSpPr>
          <p:nvPr/>
        </p:nvSpPr>
        <p:spPr bwMode="auto">
          <a:xfrm>
            <a:off x="4708525" y="460375"/>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595" name="Rectangle 3"/>
          <p:cNvSpPr>
            <a:spLocks noChangeArrowheads="1"/>
          </p:cNvSpPr>
          <p:nvPr/>
        </p:nvSpPr>
        <p:spPr bwMode="auto">
          <a:xfrm>
            <a:off x="4708525" y="592138"/>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596" name="Rectangle 4"/>
          <p:cNvSpPr>
            <a:spLocks noChangeArrowheads="1"/>
          </p:cNvSpPr>
          <p:nvPr/>
        </p:nvSpPr>
        <p:spPr bwMode="auto">
          <a:xfrm>
            <a:off x="3006725" y="793750"/>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597" name="Rectangle 5"/>
          <p:cNvSpPr>
            <a:spLocks noChangeArrowheads="1"/>
          </p:cNvSpPr>
          <p:nvPr/>
        </p:nvSpPr>
        <p:spPr bwMode="auto">
          <a:xfrm>
            <a:off x="2874963" y="719138"/>
            <a:ext cx="3794125" cy="198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300" b="1">
                <a:solidFill>
                  <a:srgbClr val="000000"/>
                </a:solidFill>
                <a:latin typeface="Comic Sans MS" charset="0"/>
                <a:ea typeface="ＭＳ Ｐゴシック" charset="0"/>
                <a:cs typeface="ＭＳ Ｐゴシック" charset="0"/>
              </a:rPr>
              <a:t>STRUCTURE OF THE REVELATION TO JOHN</a:t>
            </a:r>
            <a:endParaRPr lang="en-US" sz="2400">
              <a:solidFill>
                <a:srgbClr val="000000"/>
              </a:solidFill>
              <a:latin typeface="Times New Roman" charset="0"/>
              <a:ea typeface="ＭＳ Ｐゴシック" charset="0"/>
              <a:cs typeface="ＭＳ Ｐゴシック" charset="0"/>
            </a:endParaRPr>
          </a:p>
        </p:txBody>
      </p:sp>
      <p:sp>
        <p:nvSpPr>
          <p:cNvPr id="750598" name="Rectangle 6"/>
          <p:cNvSpPr>
            <a:spLocks noChangeArrowheads="1"/>
          </p:cNvSpPr>
          <p:nvPr/>
        </p:nvSpPr>
        <p:spPr bwMode="auto">
          <a:xfrm>
            <a:off x="2984500" y="917575"/>
            <a:ext cx="3402013" cy="1428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599" name="Rectangle 7"/>
          <p:cNvSpPr>
            <a:spLocks noChangeArrowheads="1"/>
          </p:cNvSpPr>
          <p:nvPr/>
        </p:nvSpPr>
        <p:spPr bwMode="auto">
          <a:xfrm>
            <a:off x="566738" y="947738"/>
            <a:ext cx="16446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b="1">
                <a:solidFill>
                  <a:srgbClr val="000000"/>
                </a:solidFill>
                <a:latin typeface="Times New Roman" charset="0"/>
                <a:ea typeface="ＭＳ Ｐゴシック" charset="0"/>
                <a:cs typeface="ＭＳ Ｐゴシック" charset="0"/>
              </a:rPr>
              <a:t>VERIFICATION &amp; BLESSINGS</a:t>
            </a:r>
            <a:endParaRPr lang="en-US" sz="2400">
              <a:solidFill>
                <a:srgbClr val="000000"/>
              </a:solidFill>
              <a:latin typeface="Times New Roman" charset="0"/>
              <a:ea typeface="ＭＳ Ｐゴシック" charset="0"/>
              <a:cs typeface="ＭＳ Ｐゴシック" charset="0"/>
            </a:endParaRPr>
          </a:p>
        </p:txBody>
      </p:sp>
      <p:sp>
        <p:nvSpPr>
          <p:cNvPr id="750600" name="Rectangle 8"/>
          <p:cNvSpPr>
            <a:spLocks noChangeArrowheads="1"/>
          </p:cNvSpPr>
          <p:nvPr/>
        </p:nvSpPr>
        <p:spPr bwMode="auto">
          <a:xfrm>
            <a:off x="576263" y="1076325"/>
            <a:ext cx="17732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b="1">
                <a:solidFill>
                  <a:srgbClr val="000000"/>
                </a:solidFill>
                <a:latin typeface="Times New Roman" charset="0"/>
                <a:ea typeface="ＭＳ Ｐゴシック" charset="0"/>
                <a:cs typeface="ＭＳ Ｐゴシック" charset="0"/>
              </a:rPr>
              <a:t>EPISTOLARY GREETINGS</a:t>
            </a:r>
            <a:endParaRPr lang="en-US" sz="2400">
              <a:solidFill>
                <a:srgbClr val="000000"/>
              </a:solidFill>
              <a:latin typeface="Times New Roman" charset="0"/>
              <a:ea typeface="ＭＳ Ｐゴシック" charset="0"/>
              <a:cs typeface="ＭＳ Ｐゴシック" charset="0"/>
            </a:endParaRPr>
          </a:p>
        </p:txBody>
      </p:sp>
      <p:sp>
        <p:nvSpPr>
          <p:cNvPr id="750601" name="Rectangle 9"/>
          <p:cNvSpPr>
            <a:spLocks noChangeArrowheads="1"/>
          </p:cNvSpPr>
          <p:nvPr/>
        </p:nvSpPr>
        <p:spPr bwMode="auto">
          <a:xfrm>
            <a:off x="582613" y="1236663"/>
            <a:ext cx="1531937" cy="198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300" b="1">
                <a:solidFill>
                  <a:srgbClr val="000000"/>
                </a:solidFill>
                <a:latin typeface="Times New Roman" charset="0"/>
                <a:ea typeface="ＭＳ Ｐゴシック" charset="0"/>
                <a:cs typeface="ＭＳ Ｐゴシック" charset="0"/>
              </a:rPr>
              <a:t>VISION OF CHRIST</a:t>
            </a:r>
            <a:endParaRPr lang="en-US" sz="2400">
              <a:solidFill>
                <a:srgbClr val="000000"/>
              </a:solidFill>
              <a:latin typeface="Times New Roman" charset="0"/>
              <a:ea typeface="ＭＳ Ｐゴシック" charset="0"/>
              <a:cs typeface="ＭＳ Ｐゴシック" charset="0"/>
            </a:endParaRPr>
          </a:p>
        </p:txBody>
      </p:sp>
      <p:sp>
        <p:nvSpPr>
          <p:cNvPr id="750602" name="Rectangle 10"/>
          <p:cNvSpPr>
            <a:spLocks noChangeArrowheads="1"/>
          </p:cNvSpPr>
          <p:nvPr/>
        </p:nvSpPr>
        <p:spPr bwMode="auto">
          <a:xfrm>
            <a:off x="7302500" y="5640388"/>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03" name="Rectangle 11"/>
          <p:cNvSpPr>
            <a:spLocks noChangeArrowheads="1"/>
          </p:cNvSpPr>
          <p:nvPr/>
        </p:nvSpPr>
        <p:spPr bwMode="auto">
          <a:xfrm>
            <a:off x="7302500" y="5815013"/>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04" name="Rectangle 12"/>
          <p:cNvSpPr>
            <a:spLocks noChangeArrowheads="1"/>
          </p:cNvSpPr>
          <p:nvPr/>
        </p:nvSpPr>
        <p:spPr bwMode="auto">
          <a:xfrm>
            <a:off x="7353300" y="6000750"/>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05" name="Rectangle 13"/>
          <p:cNvSpPr>
            <a:spLocks noChangeArrowheads="1"/>
          </p:cNvSpPr>
          <p:nvPr/>
        </p:nvSpPr>
        <p:spPr bwMode="auto">
          <a:xfrm>
            <a:off x="7297738" y="5954713"/>
            <a:ext cx="1697037" cy="198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300" b="1">
                <a:solidFill>
                  <a:srgbClr val="000000"/>
                </a:solidFill>
                <a:latin typeface="Times New Roman" charset="0"/>
                <a:ea typeface="ＭＳ Ｐゴシック" charset="0"/>
                <a:cs typeface="ＭＳ Ｐゴシック" charset="0"/>
              </a:rPr>
              <a:t>    VISION OF CHRIST</a:t>
            </a:r>
            <a:endParaRPr lang="en-US" sz="2400">
              <a:solidFill>
                <a:srgbClr val="000000"/>
              </a:solidFill>
              <a:latin typeface="Times New Roman" charset="0"/>
              <a:ea typeface="ＭＳ Ｐゴシック" charset="0"/>
              <a:cs typeface="ＭＳ Ｐゴシック" charset="0"/>
            </a:endParaRPr>
          </a:p>
        </p:txBody>
      </p:sp>
      <p:sp>
        <p:nvSpPr>
          <p:cNvPr id="750606" name="Rectangle 14"/>
          <p:cNvSpPr>
            <a:spLocks noChangeArrowheads="1"/>
          </p:cNvSpPr>
          <p:nvPr/>
        </p:nvSpPr>
        <p:spPr bwMode="auto">
          <a:xfrm>
            <a:off x="7253288" y="6162675"/>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07" name="Rectangle 15"/>
          <p:cNvSpPr>
            <a:spLocks noChangeArrowheads="1"/>
          </p:cNvSpPr>
          <p:nvPr/>
        </p:nvSpPr>
        <p:spPr bwMode="auto">
          <a:xfrm>
            <a:off x="7197725" y="6137275"/>
            <a:ext cx="1785938"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b="1">
                <a:solidFill>
                  <a:srgbClr val="000000"/>
                </a:solidFill>
                <a:latin typeface="Times New Roman" charset="0"/>
                <a:ea typeface="ＭＳ Ｐゴシック" charset="0"/>
                <a:cs typeface="ＭＳ Ｐゴシック" charset="0"/>
              </a:rPr>
              <a:t>VERIFICATION &amp; CURSES</a:t>
            </a:r>
            <a:endParaRPr lang="en-US" sz="2400">
              <a:solidFill>
                <a:srgbClr val="000000"/>
              </a:solidFill>
              <a:latin typeface="Times New Roman" charset="0"/>
              <a:ea typeface="ＭＳ Ｐゴシック" charset="0"/>
              <a:cs typeface="ＭＳ Ｐゴシック" charset="0"/>
            </a:endParaRPr>
          </a:p>
        </p:txBody>
      </p:sp>
      <p:sp>
        <p:nvSpPr>
          <p:cNvPr id="750608" name="Rectangle 16"/>
          <p:cNvSpPr>
            <a:spLocks noChangeArrowheads="1"/>
          </p:cNvSpPr>
          <p:nvPr/>
        </p:nvSpPr>
        <p:spPr bwMode="auto">
          <a:xfrm>
            <a:off x="6913563" y="6300788"/>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09" name="Rectangle 17"/>
          <p:cNvSpPr>
            <a:spLocks noChangeArrowheads="1"/>
          </p:cNvSpPr>
          <p:nvPr/>
        </p:nvSpPr>
        <p:spPr bwMode="auto">
          <a:xfrm>
            <a:off x="7624763" y="6299200"/>
            <a:ext cx="1298575"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b="1">
                <a:solidFill>
                  <a:srgbClr val="000000"/>
                </a:solidFill>
                <a:latin typeface="Times New Roman" charset="0"/>
                <a:ea typeface="ＭＳ Ｐゴシック" charset="0"/>
                <a:cs typeface="ＭＳ Ｐゴシック" charset="0"/>
              </a:rPr>
              <a:t>EPISTOLARY CLOSING</a:t>
            </a:r>
            <a:endParaRPr lang="en-US" sz="2400">
              <a:solidFill>
                <a:srgbClr val="000000"/>
              </a:solidFill>
              <a:latin typeface="Times New Roman" charset="0"/>
              <a:ea typeface="ＭＳ Ｐゴシック" charset="0"/>
              <a:cs typeface="ＭＳ Ｐゴシック" charset="0"/>
            </a:endParaRPr>
          </a:p>
        </p:txBody>
      </p:sp>
      <p:sp>
        <p:nvSpPr>
          <p:cNvPr id="750610" name="Rectangle 18"/>
          <p:cNvSpPr>
            <a:spLocks noChangeArrowheads="1"/>
          </p:cNvSpPr>
          <p:nvPr/>
        </p:nvSpPr>
        <p:spPr bwMode="auto">
          <a:xfrm>
            <a:off x="1681163" y="1565275"/>
            <a:ext cx="763587"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11" name="Rectangle 19"/>
          <p:cNvSpPr>
            <a:spLocks noChangeArrowheads="1"/>
          </p:cNvSpPr>
          <p:nvPr/>
        </p:nvSpPr>
        <p:spPr bwMode="auto">
          <a:xfrm>
            <a:off x="1801813" y="1714500"/>
            <a:ext cx="561975"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Times New Roman" charset="0"/>
                <a:ea typeface="ＭＳ Ｐゴシック" charset="0"/>
                <a:cs typeface="ＭＳ Ｐゴシック" charset="0"/>
              </a:rPr>
              <a:t>VISION OF</a:t>
            </a:r>
            <a:endParaRPr lang="en-US" sz="2400">
              <a:solidFill>
                <a:srgbClr val="000000"/>
              </a:solidFill>
              <a:latin typeface="Times New Roman" charset="0"/>
              <a:ea typeface="ＭＳ Ｐゴシック" charset="0"/>
              <a:cs typeface="ＭＳ Ｐゴシック" charset="0"/>
            </a:endParaRPr>
          </a:p>
        </p:txBody>
      </p:sp>
      <p:sp>
        <p:nvSpPr>
          <p:cNvPr id="750612" name="Rectangle 20"/>
          <p:cNvSpPr>
            <a:spLocks noChangeArrowheads="1"/>
          </p:cNvSpPr>
          <p:nvPr/>
        </p:nvSpPr>
        <p:spPr bwMode="auto">
          <a:xfrm>
            <a:off x="1958975" y="1846263"/>
            <a:ext cx="2476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Times New Roman" charset="0"/>
                <a:ea typeface="ＭＳ Ｐゴシック" charset="0"/>
                <a:cs typeface="ＭＳ Ｐゴシック" charset="0"/>
              </a:rPr>
              <a:t>GOD</a:t>
            </a:r>
            <a:endParaRPr lang="en-US" sz="2400">
              <a:solidFill>
                <a:srgbClr val="000000"/>
              </a:solidFill>
              <a:latin typeface="Times New Roman" charset="0"/>
              <a:ea typeface="ＭＳ Ｐゴシック" charset="0"/>
              <a:cs typeface="ＭＳ Ｐゴシック" charset="0"/>
            </a:endParaRPr>
          </a:p>
        </p:txBody>
      </p:sp>
      <p:sp>
        <p:nvSpPr>
          <p:cNvPr id="750613" name="Rectangle 21"/>
          <p:cNvSpPr>
            <a:spLocks noChangeArrowheads="1"/>
          </p:cNvSpPr>
          <p:nvPr/>
        </p:nvSpPr>
        <p:spPr bwMode="auto">
          <a:xfrm>
            <a:off x="692150" y="1565275"/>
            <a:ext cx="685800"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14" name="Rectangle 22"/>
          <p:cNvSpPr>
            <a:spLocks noChangeArrowheads="1"/>
          </p:cNvSpPr>
          <p:nvPr/>
        </p:nvSpPr>
        <p:spPr bwMode="auto">
          <a:xfrm>
            <a:off x="785813" y="1584325"/>
            <a:ext cx="542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000">
                <a:solidFill>
                  <a:srgbClr val="000000"/>
                </a:solidFill>
                <a:latin typeface="Times New Roman" charset="0"/>
                <a:ea typeface="ＭＳ Ｐゴシック" charset="0"/>
                <a:cs typeface="ＭＳ Ｐゴシック" charset="0"/>
              </a:rPr>
              <a:t>LETTERS</a:t>
            </a:r>
            <a:endParaRPr lang="en-US" sz="2400">
              <a:solidFill>
                <a:srgbClr val="000000"/>
              </a:solidFill>
              <a:latin typeface="Times New Roman" charset="0"/>
              <a:ea typeface="ＭＳ Ｐゴシック" charset="0"/>
              <a:cs typeface="ＭＳ Ｐゴシック" charset="0"/>
            </a:endParaRPr>
          </a:p>
        </p:txBody>
      </p:sp>
      <p:sp>
        <p:nvSpPr>
          <p:cNvPr id="750615" name="Rectangle 23"/>
          <p:cNvSpPr>
            <a:spLocks noChangeArrowheads="1"/>
          </p:cNvSpPr>
          <p:nvPr/>
        </p:nvSpPr>
        <p:spPr bwMode="auto">
          <a:xfrm>
            <a:off x="833438" y="1728788"/>
            <a:ext cx="44767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000">
                <a:solidFill>
                  <a:srgbClr val="000000"/>
                </a:solidFill>
                <a:latin typeface="Times New Roman" charset="0"/>
                <a:ea typeface="ＭＳ Ｐゴシック" charset="0"/>
                <a:cs typeface="ＭＳ Ｐゴシック" charset="0"/>
              </a:rPr>
              <a:t>TO THE</a:t>
            </a:r>
            <a:endParaRPr lang="en-US" sz="2400">
              <a:solidFill>
                <a:srgbClr val="000000"/>
              </a:solidFill>
              <a:latin typeface="Times New Roman" charset="0"/>
              <a:ea typeface="ＭＳ Ｐゴシック" charset="0"/>
              <a:cs typeface="ＭＳ Ｐゴシック" charset="0"/>
            </a:endParaRPr>
          </a:p>
        </p:txBody>
      </p:sp>
      <p:sp>
        <p:nvSpPr>
          <p:cNvPr id="750616" name="Rectangle 24"/>
          <p:cNvSpPr>
            <a:spLocks noChangeArrowheads="1"/>
          </p:cNvSpPr>
          <p:nvPr/>
        </p:nvSpPr>
        <p:spPr bwMode="auto">
          <a:xfrm>
            <a:off x="722313" y="1874838"/>
            <a:ext cx="677862"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000">
                <a:solidFill>
                  <a:srgbClr val="000000"/>
                </a:solidFill>
                <a:latin typeface="Times New Roman" charset="0"/>
                <a:ea typeface="ＭＳ Ｐゴシック" charset="0"/>
                <a:cs typeface="ＭＳ Ｐゴシック" charset="0"/>
              </a:rPr>
              <a:t>CHURCHES</a:t>
            </a:r>
            <a:endParaRPr lang="en-US" sz="2400">
              <a:solidFill>
                <a:srgbClr val="000000"/>
              </a:solidFill>
              <a:latin typeface="Times New Roman" charset="0"/>
              <a:ea typeface="ＭＳ Ｐゴシック" charset="0"/>
              <a:cs typeface="ＭＳ Ｐゴシック" charset="0"/>
            </a:endParaRPr>
          </a:p>
        </p:txBody>
      </p:sp>
      <p:sp>
        <p:nvSpPr>
          <p:cNvPr id="750617" name="Rectangle 25"/>
          <p:cNvSpPr>
            <a:spLocks noChangeArrowheads="1"/>
          </p:cNvSpPr>
          <p:nvPr/>
        </p:nvSpPr>
        <p:spPr bwMode="auto">
          <a:xfrm>
            <a:off x="2824163" y="1565275"/>
            <a:ext cx="2665412"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18" name="Rectangle 26"/>
          <p:cNvSpPr>
            <a:spLocks noChangeArrowheads="1"/>
          </p:cNvSpPr>
          <p:nvPr/>
        </p:nvSpPr>
        <p:spPr bwMode="auto">
          <a:xfrm>
            <a:off x="2851150" y="1808163"/>
            <a:ext cx="384175"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a:solidFill>
                  <a:srgbClr val="000000"/>
                </a:solidFill>
                <a:latin typeface="Times New Roman"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19" name="Rectangle 27"/>
          <p:cNvSpPr>
            <a:spLocks noChangeArrowheads="1"/>
          </p:cNvSpPr>
          <p:nvPr/>
        </p:nvSpPr>
        <p:spPr bwMode="auto">
          <a:xfrm>
            <a:off x="3209925" y="1747838"/>
            <a:ext cx="144462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THE SIX SEALS</a:t>
            </a:r>
            <a:endParaRPr lang="en-US" sz="2400">
              <a:solidFill>
                <a:srgbClr val="000000"/>
              </a:solidFill>
              <a:latin typeface="Times New Roman" charset="0"/>
              <a:ea typeface="ＭＳ Ｐゴシック" charset="0"/>
              <a:cs typeface="ＭＳ Ｐゴシック" charset="0"/>
            </a:endParaRPr>
          </a:p>
        </p:txBody>
      </p:sp>
      <p:sp>
        <p:nvSpPr>
          <p:cNvPr id="750620" name="Rectangle 28"/>
          <p:cNvSpPr>
            <a:spLocks noChangeArrowheads="1"/>
          </p:cNvSpPr>
          <p:nvPr/>
        </p:nvSpPr>
        <p:spPr bwMode="auto">
          <a:xfrm>
            <a:off x="2824163" y="2625725"/>
            <a:ext cx="2665412" cy="66357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21" name="Rectangle 29"/>
          <p:cNvSpPr>
            <a:spLocks noChangeArrowheads="1"/>
          </p:cNvSpPr>
          <p:nvPr/>
        </p:nvSpPr>
        <p:spPr bwMode="auto">
          <a:xfrm>
            <a:off x="2854325" y="2886075"/>
            <a:ext cx="20383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   THE SIX TRUMPETS</a:t>
            </a:r>
            <a:endParaRPr lang="en-US" sz="2400">
              <a:solidFill>
                <a:srgbClr val="000000"/>
              </a:solidFill>
              <a:latin typeface="Times New Roman" charset="0"/>
              <a:ea typeface="ＭＳ Ｐゴシック" charset="0"/>
              <a:cs typeface="ＭＳ Ｐゴシック" charset="0"/>
            </a:endParaRPr>
          </a:p>
        </p:txBody>
      </p:sp>
      <p:sp>
        <p:nvSpPr>
          <p:cNvPr id="750622" name="Rectangle 30"/>
          <p:cNvSpPr>
            <a:spLocks noChangeArrowheads="1"/>
          </p:cNvSpPr>
          <p:nvPr/>
        </p:nvSpPr>
        <p:spPr bwMode="auto">
          <a:xfrm>
            <a:off x="5183188" y="3768725"/>
            <a:ext cx="2667000" cy="66357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23" name="Rectangle 31"/>
          <p:cNvSpPr>
            <a:spLocks noChangeArrowheads="1"/>
          </p:cNvSpPr>
          <p:nvPr/>
        </p:nvSpPr>
        <p:spPr bwMode="auto">
          <a:xfrm>
            <a:off x="5210175" y="4029075"/>
            <a:ext cx="2624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    THE SEVEN LAST BOWLS</a:t>
            </a:r>
            <a:endParaRPr lang="en-US" sz="2400">
              <a:solidFill>
                <a:srgbClr val="000000"/>
              </a:solidFill>
              <a:latin typeface="Times New Roman" charset="0"/>
              <a:ea typeface="ＭＳ Ｐゴシック" charset="0"/>
              <a:cs typeface="ＭＳ Ｐゴシック" charset="0"/>
            </a:endParaRPr>
          </a:p>
        </p:txBody>
      </p:sp>
      <p:sp>
        <p:nvSpPr>
          <p:cNvPr id="750624" name="Rectangle 32"/>
          <p:cNvSpPr>
            <a:spLocks noChangeArrowheads="1"/>
          </p:cNvSpPr>
          <p:nvPr/>
        </p:nvSpPr>
        <p:spPr bwMode="auto">
          <a:xfrm>
            <a:off x="4878388" y="1565275"/>
            <a:ext cx="306387" cy="661988"/>
          </a:xfrm>
          <a:prstGeom prst="rect">
            <a:avLst/>
          </a:prstGeom>
          <a:solidFill>
            <a:srgbClr val="D9D9D9"/>
          </a:solidFill>
          <a:ln w="7938">
            <a:solidFill>
              <a:srgbClr val="000000"/>
            </a:solidFill>
            <a:miter lim="800000"/>
            <a:headEnd/>
            <a:tailEnd/>
          </a:ln>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25" name="Rectangle 33"/>
          <p:cNvSpPr>
            <a:spLocks noChangeArrowheads="1"/>
          </p:cNvSpPr>
          <p:nvPr/>
        </p:nvSpPr>
        <p:spPr bwMode="auto">
          <a:xfrm>
            <a:off x="4938713" y="1741488"/>
            <a:ext cx="2286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500">
                <a:solidFill>
                  <a:srgbClr val="000000"/>
                </a:solidFill>
                <a:latin typeface="Times New Roman" charset="0"/>
                <a:ea typeface="ＭＳ Ｐゴシック" charset="0"/>
                <a:cs typeface="ＭＳ Ｐゴシック" charset="0"/>
              </a:rPr>
              <a:t>Interlude</a:t>
            </a:r>
            <a:endParaRPr lang="en-US" sz="2400">
              <a:solidFill>
                <a:srgbClr val="000000"/>
              </a:solidFill>
              <a:latin typeface="Times New Roman" charset="0"/>
              <a:ea typeface="ＭＳ Ｐゴシック" charset="0"/>
              <a:cs typeface="ＭＳ Ｐゴシック" charset="0"/>
            </a:endParaRPr>
          </a:p>
        </p:txBody>
      </p:sp>
      <p:sp>
        <p:nvSpPr>
          <p:cNvPr id="750626" name="Rectangle 34"/>
          <p:cNvSpPr>
            <a:spLocks noChangeArrowheads="1"/>
          </p:cNvSpPr>
          <p:nvPr/>
        </p:nvSpPr>
        <p:spPr bwMode="auto">
          <a:xfrm>
            <a:off x="5016500" y="1820863"/>
            <a:ext cx="635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500">
                <a:solidFill>
                  <a:srgbClr val="000000"/>
                </a:solidFill>
                <a:latin typeface="Times New Roman" charset="0"/>
                <a:ea typeface="ＭＳ Ｐゴシック" charset="0"/>
                <a:cs typeface="ＭＳ Ｐゴシック" charset="0"/>
              </a:rPr>
              <a:t>#1</a:t>
            </a:r>
            <a:endParaRPr lang="en-US" sz="2400">
              <a:solidFill>
                <a:srgbClr val="000000"/>
              </a:solidFill>
              <a:latin typeface="Times New Roman" charset="0"/>
              <a:ea typeface="ＭＳ Ｐゴシック" charset="0"/>
              <a:cs typeface="ＭＳ Ｐゴシック" charset="0"/>
            </a:endParaRPr>
          </a:p>
        </p:txBody>
      </p:sp>
      <p:sp>
        <p:nvSpPr>
          <p:cNvPr id="750627" name="Rectangle 35"/>
          <p:cNvSpPr>
            <a:spLocks noChangeArrowheads="1"/>
          </p:cNvSpPr>
          <p:nvPr/>
        </p:nvSpPr>
        <p:spPr bwMode="auto">
          <a:xfrm>
            <a:off x="4878388" y="2625725"/>
            <a:ext cx="306387" cy="663575"/>
          </a:xfrm>
          <a:prstGeom prst="rect">
            <a:avLst/>
          </a:prstGeom>
          <a:solidFill>
            <a:srgbClr val="D9D9D9"/>
          </a:solidFill>
          <a:ln w="7938">
            <a:solidFill>
              <a:srgbClr val="000000"/>
            </a:solidFill>
            <a:miter lim="800000"/>
            <a:headEnd/>
            <a:tailEnd/>
          </a:ln>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28" name="Rectangle 36"/>
          <p:cNvSpPr>
            <a:spLocks noChangeArrowheads="1"/>
          </p:cNvSpPr>
          <p:nvPr/>
        </p:nvSpPr>
        <p:spPr bwMode="auto">
          <a:xfrm>
            <a:off x="4938713" y="2800350"/>
            <a:ext cx="2286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500">
                <a:solidFill>
                  <a:srgbClr val="000000"/>
                </a:solidFill>
                <a:latin typeface="Times New Roman" charset="0"/>
                <a:ea typeface="ＭＳ Ｐゴシック" charset="0"/>
                <a:cs typeface="ＭＳ Ｐゴシック" charset="0"/>
              </a:rPr>
              <a:t>Interlude</a:t>
            </a:r>
            <a:endParaRPr lang="en-US" sz="2400">
              <a:solidFill>
                <a:srgbClr val="000000"/>
              </a:solidFill>
              <a:latin typeface="Times New Roman" charset="0"/>
              <a:ea typeface="ＭＳ Ｐゴシック" charset="0"/>
              <a:cs typeface="ＭＳ Ｐゴシック" charset="0"/>
            </a:endParaRPr>
          </a:p>
        </p:txBody>
      </p:sp>
      <p:sp>
        <p:nvSpPr>
          <p:cNvPr id="750629" name="Rectangle 37"/>
          <p:cNvSpPr>
            <a:spLocks noChangeArrowheads="1"/>
          </p:cNvSpPr>
          <p:nvPr/>
        </p:nvSpPr>
        <p:spPr bwMode="auto">
          <a:xfrm>
            <a:off x="5016500" y="2879725"/>
            <a:ext cx="63500" cy="7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500">
                <a:solidFill>
                  <a:srgbClr val="000000"/>
                </a:solidFill>
                <a:latin typeface="Times New Roman" charset="0"/>
                <a:ea typeface="ＭＳ Ｐゴシック" charset="0"/>
                <a:cs typeface="ＭＳ Ｐゴシック" charset="0"/>
              </a:rPr>
              <a:t>#2</a:t>
            </a:r>
            <a:endParaRPr lang="en-US" sz="2400">
              <a:solidFill>
                <a:srgbClr val="000000"/>
              </a:solidFill>
              <a:latin typeface="Times New Roman" charset="0"/>
              <a:ea typeface="ＭＳ Ｐゴシック" charset="0"/>
              <a:cs typeface="ＭＳ Ｐゴシック" charset="0"/>
            </a:endParaRPr>
          </a:p>
        </p:txBody>
      </p:sp>
      <p:sp>
        <p:nvSpPr>
          <p:cNvPr id="750630" name="Rectangle 38"/>
          <p:cNvSpPr>
            <a:spLocks noChangeArrowheads="1"/>
          </p:cNvSpPr>
          <p:nvPr/>
        </p:nvSpPr>
        <p:spPr bwMode="auto">
          <a:xfrm>
            <a:off x="5183188" y="1565275"/>
            <a:ext cx="306387" cy="661988"/>
          </a:xfrm>
          <a:prstGeom prst="rect">
            <a:avLst/>
          </a:prstGeom>
          <a:solidFill>
            <a:srgbClr val="999999"/>
          </a:solidFill>
          <a:ln w="7938">
            <a:solidFill>
              <a:srgbClr val="000000"/>
            </a:solidFill>
            <a:miter lim="800000"/>
            <a:headEnd/>
            <a:tailEnd/>
          </a:ln>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31" name="Rectangle 39"/>
          <p:cNvSpPr>
            <a:spLocks noChangeArrowheads="1"/>
          </p:cNvSpPr>
          <p:nvPr/>
        </p:nvSpPr>
        <p:spPr bwMode="auto">
          <a:xfrm>
            <a:off x="5327650" y="1582738"/>
            <a:ext cx="6985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a:solidFill>
                  <a:srgbClr val="000000"/>
                </a:solidFill>
                <a:latin typeface="Times New Roman" charset="0"/>
                <a:ea typeface="ＭＳ Ｐゴシック" charset="0"/>
                <a:cs typeface="ＭＳ Ｐゴシック" charset="0"/>
              </a:rPr>
              <a:t>#</a:t>
            </a:r>
            <a:endParaRPr lang="en-US" sz="2400">
              <a:solidFill>
                <a:srgbClr val="000000"/>
              </a:solidFill>
              <a:latin typeface="Times New Roman" charset="0"/>
              <a:ea typeface="ＭＳ Ｐゴシック" charset="0"/>
              <a:cs typeface="ＭＳ Ｐゴシック" charset="0"/>
            </a:endParaRPr>
          </a:p>
        </p:txBody>
      </p:sp>
      <p:sp>
        <p:nvSpPr>
          <p:cNvPr id="750632" name="Rectangle 40"/>
          <p:cNvSpPr>
            <a:spLocks noChangeArrowheads="1"/>
          </p:cNvSpPr>
          <p:nvPr/>
        </p:nvSpPr>
        <p:spPr bwMode="auto">
          <a:xfrm>
            <a:off x="5326063" y="1747838"/>
            <a:ext cx="1016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7</a:t>
            </a:r>
            <a:endParaRPr lang="en-US" sz="2400">
              <a:solidFill>
                <a:srgbClr val="000000"/>
              </a:solidFill>
              <a:latin typeface="Times New Roman" charset="0"/>
              <a:ea typeface="ＭＳ Ｐゴシック" charset="0"/>
              <a:cs typeface="ＭＳ Ｐゴシック" charset="0"/>
            </a:endParaRPr>
          </a:p>
        </p:txBody>
      </p:sp>
      <p:sp>
        <p:nvSpPr>
          <p:cNvPr id="750633" name="Rectangle 41"/>
          <p:cNvSpPr>
            <a:spLocks noChangeArrowheads="1"/>
          </p:cNvSpPr>
          <p:nvPr/>
        </p:nvSpPr>
        <p:spPr bwMode="auto">
          <a:xfrm>
            <a:off x="5183188" y="2625725"/>
            <a:ext cx="306387" cy="663575"/>
          </a:xfrm>
          <a:prstGeom prst="rect">
            <a:avLst/>
          </a:prstGeom>
          <a:solidFill>
            <a:srgbClr val="999999"/>
          </a:solidFill>
          <a:ln w="7938">
            <a:solidFill>
              <a:srgbClr val="000000"/>
            </a:solidFill>
            <a:miter lim="800000"/>
            <a:headEnd/>
            <a:tailEnd/>
          </a:ln>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34" name="Rectangle 42"/>
          <p:cNvSpPr>
            <a:spLocks noChangeArrowheads="1"/>
          </p:cNvSpPr>
          <p:nvPr/>
        </p:nvSpPr>
        <p:spPr bwMode="auto">
          <a:xfrm>
            <a:off x="5327650" y="2641600"/>
            <a:ext cx="6985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a:solidFill>
                  <a:srgbClr val="000000"/>
                </a:solidFill>
                <a:latin typeface="Times New Roman" charset="0"/>
                <a:ea typeface="ＭＳ Ｐゴシック" charset="0"/>
                <a:cs typeface="ＭＳ Ｐゴシック" charset="0"/>
              </a:rPr>
              <a:t>#</a:t>
            </a:r>
            <a:endParaRPr lang="en-US" sz="2400">
              <a:solidFill>
                <a:srgbClr val="000000"/>
              </a:solidFill>
              <a:latin typeface="Times New Roman" charset="0"/>
              <a:ea typeface="ＭＳ Ｐゴシック" charset="0"/>
              <a:cs typeface="ＭＳ Ｐゴシック" charset="0"/>
            </a:endParaRPr>
          </a:p>
        </p:txBody>
      </p:sp>
      <p:sp>
        <p:nvSpPr>
          <p:cNvPr id="750635" name="Rectangle 43"/>
          <p:cNvSpPr>
            <a:spLocks noChangeArrowheads="1"/>
          </p:cNvSpPr>
          <p:nvPr/>
        </p:nvSpPr>
        <p:spPr bwMode="auto">
          <a:xfrm>
            <a:off x="5326063" y="2806700"/>
            <a:ext cx="1016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7</a:t>
            </a:r>
            <a:endParaRPr lang="en-US" sz="2400">
              <a:solidFill>
                <a:srgbClr val="000000"/>
              </a:solidFill>
              <a:latin typeface="Times New Roman" charset="0"/>
              <a:ea typeface="ＭＳ Ｐゴシック" charset="0"/>
              <a:cs typeface="ＭＳ Ｐゴシック" charset="0"/>
            </a:endParaRPr>
          </a:p>
        </p:txBody>
      </p:sp>
      <p:grpSp>
        <p:nvGrpSpPr>
          <p:cNvPr id="750636" name="Group 44"/>
          <p:cNvGrpSpPr>
            <a:grpSpLocks/>
          </p:cNvGrpSpPr>
          <p:nvPr/>
        </p:nvGrpSpPr>
        <p:grpSpPr bwMode="auto">
          <a:xfrm>
            <a:off x="6097588" y="2625725"/>
            <a:ext cx="1295400" cy="674688"/>
            <a:chOff x="3841" y="1654"/>
            <a:chExt cx="816" cy="425"/>
          </a:xfrm>
        </p:grpSpPr>
        <p:sp>
          <p:nvSpPr>
            <p:cNvPr id="1664712" name="Rectangle 45"/>
            <p:cNvSpPr>
              <a:spLocks noChangeArrowheads="1"/>
            </p:cNvSpPr>
            <p:nvPr/>
          </p:nvSpPr>
          <p:spPr bwMode="auto">
            <a:xfrm>
              <a:off x="3841" y="1654"/>
              <a:ext cx="815" cy="4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13" name="Rectangle 46"/>
            <p:cNvSpPr>
              <a:spLocks noChangeArrowheads="1"/>
            </p:cNvSpPr>
            <p:nvPr/>
          </p:nvSpPr>
          <p:spPr bwMode="auto">
            <a:xfrm>
              <a:off x="3841" y="1654"/>
              <a:ext cx="816" cy="42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50637" name="Rectangle 47"/>
          <p:cNvSpPr>
            <a:spLocks noChangeArrowheads="1"/>
          </p:cNvSpPr>
          <p:nvPr/>
        </p:nvSpPr>
        <p:spPr bwMode="auto">
          <a:xfrm>
            <a:off x="6588125" y="2728913"/>
            <a:ext cx="34925"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a:solidFill>
                  <a:srgbClr val="000000"/>
                </a:solidFill>
                <a:latin typeface="Times New Roman"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38" name="Rectangle 48"/>
          <p:cNvSpPr>
            <a:spLocks noChangeArrowheads="1"/>
          </p:cNvSpPr>
          <p:nvPr/>
        </p:nvSpPr>
        <p:spPr bwMode="auto">
          <a:xfrm>
            <a:off x="6634163" y="2646363"/>
            <a:ext cx="3556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a:solidFill>
                  <a:srgbClr val="000000"/>
                </a:solidFill>
                <a:latin typeface="Times New Roman" charset="0"/>
                <a:ea typeface="ＭＳ Ｐゴシック" charset="0"/>
                <a:cs typeface="ＭＳ Ｐゴシック" charset="0"/>
              </a:rPr>
              <a:t>The</a:t>
            </a:r>
            <a:endParaRPr lang="en-US" sz="2400">
              <a:solidFill>
                <a:srgbClr val="000000"/>
              </a:solidFill>
              <a:latin typeface="Times New Roman" charset="0"/>
              <a:ea typeface="ＭＳ Ｐゴシック" charset="0"/>
              <a:cs typeface="ＭＳ Ｐゴシック" charset="0"/>
            </a:endParaRPr>
          </a:p>
        </p:txBody>
      </p:sp>
      <p:sp>
        <p:nvSpPr>
          <p:cNvPr id="750639" name="Rectangle 49"/>
          <p:cNvSpPr>
            <a:spLocks noChangeArrowheads="1"/>
          </p:cNvSpPr>
          <p:nvPr/>
        </p:nvSpPr>
        <p:spPr bwMode="auto">
          <a:xfrm>
            <a:off x="6261100" y="2916238"/>
            <a:ext cx="11049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a:solidFill>
                  <a:srgbClr val="000000"/>
                </a:solidFill>
                <a:latin typeface="Times New Roman" charset="0"/>
                <a:ea typeface="ＭＳ Ｐゴシック" charset="0"/>
                <a:cs typeface="ＭＳ Ｐゴシック" charset="0"/>
              </a:rPr>
              <a:t>Explanation</a:t>
            </a:r>
            <a:endParaRPr lang="en-US" sz="2400">
              <a:solidFill>
                <a:srgbClr val="000000"/>
              </a:solidFill>
              <a:latin typeface="Times New Roman" charset="0"/>
              <a:ea typeface="ＭＳ Ｐゴシック" charset="0"/>
              <a:cs typeface="ＭＳ Ｐゴシック" charset="0"/>
            </a:endParaRPr>
          </a:p>
        </p:txBody>
      </p:sp>
      <p:sp>
        <p:nvSpPr>
          <p:cNvPr id="750640" name="Rectangle 50"/>
          <p:cNvSpPr>
            <a:spLocks noChangeArrowheads="1"/>
          </p:cNvSpPr>
          <p:nvPr/>
        </p:nvSpPr>
        <p:spPr bwMode="auto">
          <a:xfrm>
            <a:off x="7391400" y="4908550"/>
            <a:ext cx="1143000" cy="91122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41" name="Rectangle 51"/>
          <p:cNvSpPr>
            <a:spLocks noChangeArrowheads="1"/>
          </p:cNvSpPr>
          <p:nvPr/>
        </p:nvSpPr>
        <p:spPr bwMode="auto">
          <a:xfrm>
            <a:off x="7997825" y="4926013"/>
            <a:ext cx="8890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400">
                <a:solidFill>
                  <a:srgbClr val="000000"/>
                </a:solidFill>
                <a:latin typeface="Wingdings" charset="0"/>
                <a:ea typeface="ＭＳ Ｐゴシック" charset="0"/>
                <a:cs typeface="ＭＳ Ｐゴシック" charset="0"/>
              </a:rPr>
              <a:t>š</a:t>
            </a:r>
            <a:endParaRPr lang="en-US" sz="2400">
              <a:solidFill>
                <a:srgbClr val="000000"/>
              </a:solidFill>
              <a:latin typeface="Times New Roman" charset="0"/>
              <a:ea typeface="ＭＳ Ｐゴシック" charset="0"/>
              <a:cs typeface="ＭＳ Ｐゴシック" charset="0"/>
            </a:endParaRPr>
          </a:p>
        </p:txBody>
      </p:sp>
      <p:sp>
        <p:nvSpPr>
          <p:cNvPr id="750642" name="Rectangle 52"/>
          <p:cNvSpPr>
            <a:spLocks noChangeArrowheads="1"/>
          </p:cNvSpPr>
          <p:nvPr/>
        </p:nvSpPr>
        <p:spPr bwMode="auto">
          <a:xfrm>
            <a:off x="7610475" y="5132388"/>
            <a:ext cx="795338"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400">
                <a:solidFill>
                  <a:srgbClr val="000000"/>
                </a:solidFill>
                <a:latin typeface="Times New Roman" charset="0"/>
                <a:ea typeface="ＭＳ Ｐゴシック" charset="0"/>
                <a:cs typeface="ＭＳ Ｐゴシック" charset="0"/>
              </a:rPr>
              <a:t>THE NEW</a:t>
            </a:r>
            <a:endParaRPr lang="en-US" sz="2400">
              <a:solidFill>
                <a:srgbClr val="000000"/>
              </a:solidFill>
              <a:latin typeface="Times New Roman" charset="0"/>
              <a:ea typeface="ＭＳ Ｐゴシック" charset="0"/>
              <a:cs typeface="ＭＳ Ｐゴシック" charset="0"/>
            </a:endParaRPr>
          </a:p>
        </p:txBody>
      </p:sp>
      <p:sp>
        <p:nvSpPr>
          <p:cNvPr id="750643" name="Rectangle 53"/>
          <p:cNvSpPr>
            <a:spLocks noChangeArrowheads="1"/>
          </p:cNvSpPr>
          <p:nvPr/>
        </p:nvSpPr>
        <p:spPr bwMode="auto">
          <a:xfrm>
            <a:off x="7500938" y="5343525"/>
            <a:ext cx="1027112"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400">
                <a:solidFill>
                  <a:srgbClr val="000000"/>
                </a:solidFill>
                <a:latin typeface="Times New Roman" charset="0"/>
                <a:ea typeface="ＭＳ Ｐゴシック" charset="0"/>
                <a:cs typeface="ＭＳ Ｐゴシック" charset="0"/>
              </a:rPr>
              <a:t>JERUSALEM</a:t>
            </a:r>
            <a:endParaRPr lang="en-US" sz="2400">
              <a:solidFill>
                <a:srgbClr val="000000"/>
              </a:solidFill>
              <a:latin typeface="Times New Roman" charset="0"/>
              <a:ea typeface="ＭＳ Ｐゴシック" charset="0"/>
              <a:cs typeface="ＭＳ Ｐゴシック" charset="0"/>
            </a:endParaRPr>
          </a:p>
        </p:txBody>
      </p:sp>
      <p:sp>
        <p:nvSpPr>
          <p:cNvPr id="750644" name="Rectangle 54"/>
          <p:cNvSpPr>
            <a:spLocks noChangeArrowheads="1"/>
          </p:cNvSpPr>
          <p:nvPr/>
        </p:nvSpPr>
        <p:spPr bwMode="auto">
          <a:xfrm>
            <a:off x="7997825" y="5549900"/>
            <a:ext cx="8890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400">
                <a:solidFill>
                  <a:srgbClr val="000000"/>
                </a:solidFill>
                <a:latin typeface="Wingdings" charset="0"/>
                <a:ea typeface="ＭＳ Ｐゴシック" charset="0"/>
                <a:cs typeface="ＭＳ Ｐゴシック" charset="0"/>
              </a:rPr>
              <a:t>š</a:t>
            </a:r>
            <a:endParaRPr lang="en-US" sz="2400">
              <a:solidFill>
                <a:srgbClr val="000000"/>
              </a:solidFill>
              <a:latin typeface="Times New Roman" charset="0"/>
              <a:ea typeface="ＭＳ Ｐゴシック" charset="0"/>
              <a:cs typeface="ＭＳ Ｐゴシック" charset="0"/>
            </a:endParaRPr>
          </a:p>
        </p:txBody>
      </p:sp>
      <p:sp>
        <p:nvSpPr>
          <p:cNvPr id="750645" name="Rectangle 55"/>
          <p:cNvSpPr>
            <a:spLocks noChangeArrowheads="1"/>
          </p:cNvSpPr>
          <p:nvPr/>
        </p:nvSpPr>
        <p:spPr bwMode="auto">
          <a:xfrm>
            <a:off x="5792788" y="4908550"/>
            <a:ext cx="685800" cy="9921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46" name="Rectangle 56"/>
          <p:cNvSpPr>
            <a:spLocks noChangeArrowheads="1"/>
          </p:cNvSpPr>
          <p:nvPr/>
        </p:nvSpPr>
        <p:spPr bwMode="auto">
          <a:xfrm>
            <a:off x="6022975" y="4929188"/>
            <a:ext cx="31591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The</a:t>
            </a:r>
            <a:endParaRPr lang="en-US" sz="2400">
              <a:solidFill>
                <a:srgbClr val="000000"/>
              </a:solidFill>
              <a:latin typeface="Times New Roman" charset="0"/>
              <a:ea typeface="ＭＳ Ｐゴシック" charset="0"/>
              <a:cs typeface="ＭＳ Ｐゴシック" charset="0"/>
            </a:endParaRPr>
          </a:p>
        </p:txBody>
      </p:sp>
      <p:sp>
        <p:nvSpPr>
          <p:cNvPr id="750647" name="Rectangle 57"/>
          <p:cNvSpPr>
            <a:spLocks noChangeArrowheads="1"/>
          </p:cNvSpPr>
          <p:nvPr/>
        </p:nvSpPr>
        <p:spPr bwMode="auto">
          <a:xfrm>
            <a:off x="5975350" y="5165725"/>
            <a:ext cx="41751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Final</a:t>
            </a:r>
            <a:endParaRPr lang="en-US" sz="2400">
              <a:solidFill>
                <a:srgbClr val="000000"/>
              </a:solidFill>
              <a:latin typeface="Times New Roman" charset="0"/>
              <a:ea typeface="ＭＳ Ｐゴシック" charset="0"/>
              <a:cs typeface="ＭＳ Ｐゴシック" charset="0"/>
            </a:endParaRPr>
          </a:p>
        </p:txBody>
      </p:sp>
      <p:sp>
        <p:nvSpPr>
          <p:cNvPr id="750648" name="Rectangle 58"/>
          <p:cNvSpPr>
            <a:spLocks noChangeArrowheads="1"/>
          </p:cNvSpPr>
          <p:nvPr/>
        </p:nvSpPr>
        <p:spPr bwMode="auto">
          <a:xfrm>
            <a:off x="5910263" y="5403850"/>
            <a:ext cx="5524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Events</a:t>
            </a:r>
            <a:endParaRPr lang="en-US" sz="2400">
              <a:solidFill>
                <a:srgbClr val="000000"/>
              </a:solidFill>
              <a:latin typeface="Times New Roman" charset="0"/>
              <a:ea typeface="ＭＳ Ｐゴシック" charset="0"/>
              <a:cs typeface="ＭＳ Ｐゴシック" charset="0"/>
            </a:endParaRPr>
          </a:p>
        </p:txBody>
      </p:sp>
      <p:sp>
        <p:nvSpPr>
          <p:cNvPr id="750649" name="Rectangle 59"/>
          <p:cNvSpPr>
            <a:spLocks noChangeArrowheads="1"/>
          </p:cNvSpPr>
          <p:nvPr/>
        </p:nvSpPr>
        <p:spPr bwMode="auto">
          <a:xfrm>
            <a:off x="6149975" y="5635625"/>
            <a:ext cx="109538" cy="198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300">
                <a:solidFill>
                  <a:srgbClr val="000000"/>
                </a:solidFill>
                <a:latin typeface="Wingdings" charset="0"/>
                <a:ea typeface="ＭＳ Ｐゴシック" charset="0"/>
                <a:cs typeface="ＭＳ Ｐゴシック" charset="0"/>
              </a:rPr>
              <a:t>N</a:t>
            </a:r>
            <a:endParaRPr lang="en-US" sz="2400">
              <a:solidFill>
                <a:srgbClr val="000000"/>
              </a:solidFill>
              <a:latin typeface="Times New Roman" charset="0"/>
              <a:ea typeface="ＭＳ Ｐゴシック" charset="0"/>
              <a:cs typeface="ＭＳ Ｐゴシック" charset="0"/>
            </a:endParaRPr>
          </a:p>
        </p:txBody>
      </p:sp>
      <p:grpSp>
        <p:nvGrpSpPr>
          <p:cNvPr id="750650" name="Group 60"/>
          <p:cNvGrpSpPr>
            <a:grpSpLocks/>
          </p:cNvGrpSpPr>
          <p:nvPr/>
        </p:nvGrpSpPr>
        <p:grpSpPr bwMode="auto">
          <a:xfrm>
            <a:off x="2825750" y="2216150"/>
            <a:ext cx="2511425" cy="415925"/>
            <a:chOff x="1780" y="1396"/>
            <a:chExt cx="1582" cy="262"/>
          </a:xfrm>
        </p:grpSpPr>
        <p:grpSp>
          <p:nvGrpSpPr>
            <p:cNvPr id="1664209" name="Group 61"/>
            <p:cNvGrpSpPr>
              <a:grpSpLocks/>
            </p:cNvGrpSpPr>
            <p:nvPr/>
          </p:nvGrpSpPr>
          <p:grpSpPr bwMode="auto">
            <a:xfrm>
              <a:off x="2731" y="1396"/>
              <a:ext cx="631" cy="105"/>
              <a:chOff x="2731" y="1396"/>
              <a:chExt cx="631" cy="105"/>
            </a:xfrm>
          </p:grpSpPr>
          <p:sp>
            <p:nvSpPr>
              <p:cNvPr id="1664512" name="Freeform 62"/>
              <p:cNvSpPr>
                <a:spLocks/>
              </p:cNvSpPr>
              <p:nvPr/>
            </p:nvSpPr>
            <p:spPr bwMode="auto">
              <a:xfrm>
                <a:off x="3360" y="1396"/>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2"/>
                    </a:lnTo>
                    <a:lnTo>
                      <a:pt x="1" y="0"/>
                    </a:lnTo>
                    <a:lnTo>
                      <a:pt x="0" y="0"/>
                    </a:lnTo>
                    <a:lnTo>
                      <a:pt x="0" y="2"/>
                    </a:lnTo>
                    <a:lnTo>
                      <a:pt x="0" y="3"/>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3" name="Freeform 63"/>
              <p:cNvSpPr>
                <a:spLocks/>
              </p:cNvSpPr>
              <p:nvPr/>
            </p:nvSpPr>
            <p:spPr bwMode="auto">
              <a:xfrm>
                <a:off x="3357" y="13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4" name="Freeform 64"/>
              <p:cNvSpPr>
                <a:spLocks/>
              </p:cNvSpPr>
              <p:nvPr/>
            </p:nvSpPr>
            <p:spPr bwMode="auto">
              <a:xfrm>
                <a:off x="3354" y="139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5" name="Freeform 65"/>
              <p:cNvSpPr>
                <a:spLocks/>
              </p:cNvSpPr>
              <p:nvPr/>
            </p:nvSpPr>
            <p:spPr bwMode="auto">
              <a:xfrm>
                <a:off x="3351"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6" name="Freeform 66"/>
              <p:cNvSpPr>
                <a:spLocks/>
              </p:cNvSpPr>
              <p:nvPr/>
            </p:nvSpPr>
            <p:spPr bwMode="auto">
              <a:xfrm>
                <a:off x="3348"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7" name="Freeform 67"/>
              <p:cNvSpPr>
                <a:spLocks/>
              </p:cNvSpPr>
              <p:nvPr/>
            </p:nvSpPr>
            <p:spPr bwMode="auto">
              <a:xfrm>
                <a:off x="3344" y="13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8" name="Freeform 68"/>
              <p:cNvSpPr>
                <a:spLocks/>
              </p:cNvSpPr>
              <p:nvPr/>
            </p:nvSpPr>
            <p:spPr bwMode="auto">
              <a:xfrm>
                <a:off x="3341" y="14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9" name="Freeform 69"/>
              <p:cNvSpPr>
                <a:spLocks/>
              </p:cNvSpPr>
              <p:nvPr/>
            </p:nvSpPr>
            <p:spPr bwMode="auto">
              <a:xfrm>
                <a:off x="3338" y="14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0" name="Freeform 70"/>
              <p:cNvSpPr>
                <a:spLocks/>
              </p:cNvSpPr>
              <p:nvPr/>
            </p:nvSpPr>
            <p:spPr bwMode="auto">
              <a:xfrm>
                <a:off x="3335"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1" name="Freeform 71"/>
              <p:cNvSpPr>
                <a:spLocks/>
              </p:cNvSpPr>
              <p:nvPr/>
            </p:nvSpPr>
            <p:spPr bwMode="auto">
              <a:xfrm>
                <a:off x="3332"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2" name="Freeform 72"/>
              <p:cNvSpPr>
                <a:spLocks/>
              </p:cNvSpPr>
              <p:nvPr/>
            </p:nvSpPr>
            <p:spPr bwMode="auto">
              <a:xfrm>
                <a:off x="3328" y="140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3" name="Freeform 73"/>
              <p:cNvSpPr>
                <a:spLocks/>
              </p:cNvSpPr>
              <p:nvPr/>
            </p:nvSpPr>
            <p:spPr bwMode="auto">
              <a:xfrm>
                <a:off x="3325" y="140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4" name="Freeform 74"/>
              <p:cNvSpPr>
                <a:spLocks/>
              </p:cNvSpPr>
              <p:nvPr/>
            </p:nvSpPr>
            <p:spPr bwMode="auto">
              <a:xfrm>
                <a:off x="3323" y="14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5" name="Freeform 75"/>
              <p:cNvSpPr>
                <a:spLocks/>
              </p:cNvSpPr>
              <p:nvPr/>
            </p:nvSpPr>
            <p:spPr bwMode="auto">
              <a:xfrm>
                <a:off x="3320" y="140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6" name="Freeform 76"/>
              <p:cNvSpPr>
                <a:spLocks/>
              </p:cNvSpPr>
              <p:nvPr/>
            </p:nvSpPr>
            <p:spPr bwMode="auto">
              <a:xfrm>
                <a:off x="3316" y="140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7" name="Freeform 77"/>
              <p:cNvSpPr>
                <a:spLocks/>
              </p:cNvSpPr>
              <p:nvPr/>
            </p:nvSpPr>
            <p:spPr bwMode="auto">
              <a:xfrm>
                <a:off x="3313" y="140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8" name="Freeform 78"/>
              <p:cNvSpPr>
                <a:spLocks/>
              </p:cNvSpPr>
              <p:nvPr/>
            </p:nvSpPr>
            <p:spPr bwMode="auto">
              <a:xfrm>
                <a:off x="3310" y="14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9" name="Freeform 79"/>
              <p:cNvSpPr>
                <a:spLocks/>
              </p:cNvSpPr>
              <p:nvPr/>
            </p:nvSpPr>
            <p:spPr bwMode="auto">
              <a:xfrm>
                <a:off x="3307" y="140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0" name="Freeform 80"/>
              <p:cNvSpPr>
                <a:spLocks/>
              </p:cNvSpPr>
              <p:nvPr/>
            </p:nvSpPr>
            <p:spPr bwMode="auto">
              <a:xfrm>
                <a:off x="3304" y="140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1" name="Freeform 81"/>
              <p:cNvSpPr>
                <a:spLocks/>
              </p:cNvSpPr>
              <p:nvPr/>
            </p:nvSpPr>
            <p:spPr bwMode="auto">
              <a:xfrm>
                <a:off x="3300" y="140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2" name="Freeform 82"/>
              <p:cNvSpPr>
                <a:spLocks/>
              </p:cNvSpPr>
              <p:nvPr/>
            </p:nvSpPr>
            <p:spPr bwMode="auto">
              <a:xfrm>
                <a:off x="3297" y="14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3" name="Freeform 83"/>
              <p:cNvSpPr>
                <a:spLocks/>
              </p:cNvSpPr>
              <p:nvPr/>
            </p:nvSpPr>
            <p:spPr bwMode="auto">
              <a:xfrm>
                <a:off x="3294" y="140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4" name="Freeform 84"/>
              <p:cNvSpPr>
                <a:spLocks/>
              </p:cNvSpPr>
              <p:nvPr/>
            </p:nvSpPr>
            <p:spPr bwMode="auto">
              <a:xfrm>
                <a:off x="3291" y="140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5" name="Freeform 85"/>
              <p:cNvSpPr>
                <a:spLocks/>
              </p:cNvSpPr>
              <p:nvPr/>
            </p:nvSpPr>
            <p:spPr bwMode="auto">
              <a:xfrm>
                <a:off x="3288" y="14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6" name="Freeform 86"/>
              <p:cNvSpPr>
                <a:spLocks/>
              </p:cNvSpPr>
              <p:nvPr/>
            </p:nvSpPr>
            <p:spPr bwMode="auto">
              <a:xfrm>
                <a:off x="3284" y="140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7" name="Freeform 87"/>
              <p:cNvSpPr>
                <a:spLocks/>
              </p:cNvSpPr>
              <p:nvPr/>
            </p:nvSpPr>
            <p:spPr bwMode="auto">
              <a:xfrm>
                <a:off x="3281" y="140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8" name="Freeform 88"/>
              <p:cNvSpPr>
                <a:spLocks/>
              </p:cNvSpPr>
              <p:nvPr/>
            </p:nvSpPr>
            <p:spPr bwMode="auto">
              <a:xfrm>
                <a:off x="3278" y="141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9" name="Freeform 89"/>
              <p:cNvSpPr>
                <a:spLocks/>
              </p:cNvSpPr>
              <p:nvPr/>
            </p:nvSpPr>
            <p:spPr bwMode="auto">
              <a:xfrm>
                <a:off x="3275" y="141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0" name="Freeform 90"/>
              <p:cNvSpPr>
                <a:spLocks/>
              </p:cNvSpPr>
              <p:nvPr/>
            </p:nvSpPr>
            <p:spPr bwMode="auto">
              <a:xfrm>
                <a:off x="3272" y="141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1" name="Freeform 91"/>
              <p:cNvSpPr>
                <a:spLocks/>
              </p:cNvSpPr>
              <p:nvPr/>
            </p:nvSpPr>
            <p:spPr bwMode="auto">
              <a:xfrm>
                <a:off x="3269" y="141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2" name="Freeform 92"/>
              <p:cNvSpPr>
                <a:spLocks/>
              </p:cNvSpPr>
              <p:nvPr/>
            </p:nvSpPr>
            <p:spPr bwMode="auto">
              <a:xfrm>
                <a:off x="3265" y="141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3" name="Freeform 93"/>
              <p:cNvSpPr>
                <a:spLocks/>
              </p:cNvSpPr>
              <p:nvPr/>
            </p:nvSpPr>
            <p:spPr bwMode="auto">
              <a:xfrm>
                <a:off x="3262"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4" name="Freeform 94"/>
              <p:cNvSpPr>
                <a:spLocks/>
              </p:cNvSpPr>
              <p:nvPr/>
            </p:nvSpPr>
            <p:spPr bwMode="auto">
              <a:xfrm>
                <a:off x="3259"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5" name="Freeform 95"/>
              <p:cNvSpPr>
                <a:spLocks/>
              </p:cNvSpPr>
              <p:nvPr/>
            </p:nvSpPr>
            <p:spPr bwMode="auto">
              <a:xfrm>
                <a:off x="3256" y="141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6" name="Freeform 96"/>
              <p:cNvSpPr>
                <a:spLocks/>
              </p:cNvSpPr>
              <p:nvPr/>
            </p:nvSpPr>
            <p:spPr bwMode="auto">
              <a:xfrm>
                <a:off x="3253" y="141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7" name="Freeform 97"/>
              <p:cNvSpPr>
                <a:spLocks/>
              </p:cNvSpPr>
              <p:nvPr/>
            </p:nvSpPr>
            <p:spPr bwMode="auto">
              <a:xfrm>
                <a:off x="3250" y="141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8" name="Freeform 98"/>
              <p:cNvSpPr>
                <a:spLocks/>
              </p:cNvSpPr>
              <p:nvPr/>
            </p:nvSpPr>
            <p:spPr bwMode="auto">
              <a:xfrm>
                <a:off x="3247" y="141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9" name="Freeform 99"/>
              <p:cNvSpPr>
                <a:spLocks/>
              </p:cNvSpPr>
              <p:nvPr/>
            </p:nvSpPr>
            <p:spPr bwMode="auto">
              <a:xfrm>
                <a:off x="3244" y="14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0" name="Freeform 100"/>
              <p:cNvSpPr>
                <a:spLocks/>
              </p:cNvSpPr>
              <p:nvPr/>
            </p:nvSpPr>
            <p:spPr bwMode="auto">
              <a:xfrm>
                <a:off x="3241" y="14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1" name="Freeform 101"/>
              <p:cNvSpPr>
                <a:spLocks/>
              </p:cNvSpPr>
              <p:nvPr/>
            </p:nvSpPr>
            <p:spPr bwMode="auto">
              <a:xfrm>
                <a:off x="3237" y="14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2" name="Freeform 102"/>
              <p:cNvSpPr>
                <a:spLocks/>
              </p:cNvSpPr>
              <p:nvPr/>
            </p:nvSpPr>
            <p:spPr bwMode="auto">
              <a:xfrm>
                <a:off x="3234" y="141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3" name="Freeform 103"/>
              <p:cNvSpPr>
                <a:spLocks/>
              </p:cNvSpPr>
              <p:nvPr/>
            </p:nvSpPr>
            <p:spPr bwMode="auto">
              <a:xfrm>
                <a:off x="3231" y="141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4" name="Freeform 104"/>
              <p:cNvSpPr>
                <a:spLocks/>
              </p:cNvSpPr>
              <p:nvPr/>
            </p:nvSpPr>
            <p:spPr bwMode="auto">
              <a:xfrm>
                <a:off x="3228" y="1418"/>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5" name="Freeform 105"/>
              <p:cNvSpPr>
                <a:spLocks/>
              </p:cNvSpPr>
              <p:nvPr/>
            </p:nvSpPr>
            <p:spPr bwMode="auto">
              <a:xfrm>
                <a:off x="3225" y="14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6" name="Freeform 106"/>
              <p:cNvSpPr>
                <a:spLocks/>
              </p:cNvSpPr>
              <p:nvPr/>
            </p:nvSpPr>
            <p:spPr bwMode="auto">
              <a:xfrm>
                <a:off x="3221" y="141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7" name="Freeform 107"/>
              <p:cNvSpPr>
                <a:spLocks/>
              </p:cNvSpPr>
              <p:nvPr/>
            </p:nvSpPr>
            <p:spPr bwMode="auto">
              <a:xfrm>
                <a:off x="3218" y="14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8" name="Freeform 108"/>
              <p:cNvSpPr>
                <a:spLocks/>
              </p:cNvSpPr>
              <p:nvPr/>
            </p:nvSpPr>
            <p:spPr bwMode="auto">
              <a:xfrm>
                <a:off x="3215" y="142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9" name="Freeform 109"/>
              <p:cNvSpPr>
                <a:spLocks/>
              </p:cNvSpPr>
              <p:nvPr/>
            </p:nvSpPr>
            <p:spPr bwMode="auto">
              <a:xfrm>
                <a:off x="3212" y="14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0" name="Freeform 110"/>
              <p:cNvSpPr>
                <a:spLocks/>
              </p:cNvSpPr>
              <p:nvPr/>
            </p:nvSpPr>
            <p:spPr bwMode="auto">
              <a:xfrm>
                <a:off x="3209" y="14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1" name="Freeform 111"/>
              <p:cNvSpPr>
                <a:spLocks/>
              </p:cNvSpPr>
              <p:nvPr/>
            </p:nvSpPr>
            <p:spPr bwMode="auto">
              <a:xfrm>
                <a:off x="3205" y="142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2" name="Freeform 112"/>
              <p:cNvSpPr>
                <a:spLocks/>
              </p:cNvSpPr>
              <p:nvPr/>
            </p:nvSpPr>
            <p:spPr bwMode="auto">
              <a:xfrm>
                <a:off x="3202" y="142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3" name="Freeform 113"/>
              <p:cNvSpPr>
                <a:spLocks/>
              </p:cNvSpPr>
              <p:nvPr/>
            </p:nvSpPr>
            <p:spPr bwMode="auto">
              <a:xfrm>
                <a:off x="3199" y="14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4" name="Freeform 114"/>
              <p:cNvSpPr>
                <a:spLocks/>
              </p:cNvSpPr>
              <p:nvPr/>
            </p:nvSpPr>
            <p:spPr bwMode="auto">
              <a:xfrm>
                <a:off x="3196" y="142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5" name="Freeform 115"/>
              <p:cNvSpPr>
                <a:spLocks/>
              </p:cNvSpPr>
              <p:nvPr/>
            </p:nvSpPr>
            <p:spPr bwMode="auto">
              <a:xfrm>
                <a:off x="3193" y="142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6" name="Freeform 116"/>
              <p:cNvSpPr>
                <a:spLocks/>
              </p:cNvSpPr>
              <p:nvPr/>
            </p:nvSpPr>
            <p:spPr bwMode="auto">
              <a:xfrm>
                <a:off x="3189" y="142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7" name="Freeform 117"/>
              <p:cNvSpPr>
                <a:spLocks/>
              </p:cNvSpPr>
              <p:nvPr/>
            </p:nvSpPr>
            <p:spPr bwMode="auto">
              <a:xfrm>
                <a:off x="3186" y="142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8" name="Freeform 118"/>
              <p:cNvSpPr>
                <a:spLocks/>
              </p:cNvSpPr>
              <p:nvPr/>
            </p:nvSpPr>
            <p:spPr bwMode="auto">
              <a:xfrm>
                <a:off x="3184"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9" name="Freeform 119"/>
              <p:cNvSpPr>
                <a:spLocks/>
              </p:cNvSpPr>
              <p:nvPr/>
            </p:nvSpPr>
            <p:spPr bwMode="auto">
              <a:xfrm>
                <a:off x="3181"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0" name="Freeform 120"/>
              <p:cNvSpPr>
                <a:spLocks/>
              </p:cNvSpPr>
              <p:nvPr/>
            </p:nvSpPr>
            <p:spPr bwMode="auto">
              <a:xfrm>
                <a:off x="3177" y="142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1" name="Freeform 121"/>
              <p:cNvSpPr>
                <a:spLocks/>
              </p:cNvSpPr>
              <p:nvPr/>
            </p:nvSpPr>
            <p:spPr bwMode="auto">
              <a:xfrm>
                <a:off x="3174" y="1427"/>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2" name="Freeform 122"/>
              <p:cNvSpPr>
                <a:spLocks/>
              </p:cNvSpPr>
              <p:nvPr/>
            </p:nvSpPr>
            <p:spPr bwMode="auto">
              <a:xfrm>
                <a:off x="3171" y="142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3" name="Freeform 123"/>
              <p:cNvSpPr>
                <a:spLocks/>
              </p:cNvSpPr>
              <p:nvPr/>
            </p:nvSpPr>
            <p:spPr bwMode="auto">
              <a:xfrm>
                <a:off x="3168"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4" name="Freeform 124"/>
              <p:cNvSpPr>
                <a:spLocks/>
              </p:cNvSpPr>
              <p:nvPr/>
            </p:nvSpPr>
            <p:spPr bwMode="auto">
              <a:xfrm>
                <a:off x="3165"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5" name="Freeform 125"/>
              <p:cNvSpPr>
                <a:spLocks/>
              </p:cNvSpPr>
              <p:nvPr/>
            </p:nvSpPr>
            <p:spPr bwMode="auto">
              <a:xfrm>
                <a:off x="3161" y="142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6" name="Freeform 126"/>
              <p:cNvSpPr>
                <a:spLocks/>
              </p:cNvSpPr>
              <p:nvPr/>
            </p:nvSpPr>
            <p:spPr bwMode="auto">
              <a:xfrm>
                <a:off x="3158" y="1429"/>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7" name="Freeform 127"/>
              <p:cNvSpPr>
                <a:spLocks/>
              </p:cNvSpPr>
              <p:nvPr/>
            </p:nvSpPr>
            <p:spPr bwMode="auto">
              <a:xfrm>
                <a:off x="3155" y="143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8" name="Freeform 128"/>
              <p:cNvSpPr>
                <a:spLocks/>
              </p:cNvSpPr>
              <p:nvPr/>
            </p:nvSpPr>
            <p:spPr bwMode="auto">
              <a:xfrm>
                <a:off x="3152"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9" name="Freeform 129"/>
              <p:cNvSpPr>
                <a:spLocks/>
              </p:cNvSpPr>
              <p:nvPr/>
            </p:nvSpPr>
            <p:spPr bwMode="auto">
              <a:xfrm>
                <a:off x="3149"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0" name="Freeform 130"/>
              <p:cNvSpPr>
                <a:spLocks/>
              </p:cNvSpPr>
              <p:nvPr/>
            </p:nvSpPr>
            <p:spPr bwMode="auto">
              <a:xfrm>
                <a:off x="3145" y="14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1" name="Freeform 131"/>
              <p:cNvSpPr>
                <a:spLocks/>
              </p:cNvSpPr>
              <p:nvPr/>
            </p:nvSpPr>
            <p:spPr bwMode="auto">
              <a:xfrm>
                <a:off x="3142" y="143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2" name="Freeform 132"/>
              <p:cNvSpPr>
                <a:spLocks/>
              </p:cNvSpPr>
              <p:nvPr/>
            </p:nvSpPr>
            <p:spPr bwMode="auto">
              <a:xfrm>
                <a:off x="3139" y="14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3" name="Freeform 133"/>
              <p:cNvSpPr>
                <a:spLocks/>
              </p:cNvSpPr>
              <p:nvPr/>
            </p:nvSpPr>
            <p:spPr bwMode="auto">
              <a:xfrm>
                <a:off x="3136"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4" name="Freeform 134"/>
              <p:cNvSpPr>
                <a:spLocks/>
              </p:cNvSpPr>
              <p:nvPr/>
            </p:nvSpPr>
            <p:spPr bwMode="auto">
              <a:xfrm>
                <a:off x="3133"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5" name="Freeform 135"/>
              <p:cNvSpPr>
                <a:spLocks/>
              </p:cNvSpPr>
              <p:nvPr/>
            </p:nvSpPr>
            <p:spPr bwMode="auto">
              <a:xfrm>
                <a:off x="3129" y="143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6" name="Freeform 136"/>
              <p:cNvSpPr>
                <a:spLocks/>
              </p:cNvSpPr>
              <p:nvPr/>
            </p:nvSpPr>
            <p:spPr bwMode="auto">
              <a:xfrm>
                <a:off x="3126" y="1435"/>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7" name="Freeform 137"/>
              <p:cNvSpPr>
                <a:spLocks/>
              </p:cNvSpPr>
              <p:nvPr/>
            </p:nvSpPr>
            <p:spPr bwMode="auto">
              <a:xfrm>
                <a:off x="3123" y="143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8" name="Freeform 138"/>
              <p:cNvSpPr>
                <a:spLocks/>
              </p:cNvSpPr>
              <p:nvPr/>
            </p:nvSpPr>
            <p:spPr bwMode="auto">
              <a:xfrm>
                <a:off x="3120"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9" name="Freeform 139"/>
              <p:cNvSpPr>
                <a:spLocks/>
              </p:cNvSpPr>
              <p:nvPr/>
            </p:nvSpPr>
            <p:spPr bwMode="auto">
              <a:xfrm>
                <a:off x="3117"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0" name="Freeform 140"/>
              <p:cNvSpPr>
                <a:spLocks/>
              </p:cNvSpPr>
              <p:nvPr/>
            </p:nvSpPr>
            <p:spPr bwMode="auto">
              <a:xfrm>
                <a:off x="3114" y="1437"/>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1" name="Freeform 141"/>
              <p:cNvSpPr>
                <a:spLocks/>
              </p:cNvSpPr>
              <p:nvPr/>
            </p:nvSpPr>
            <p:spPr bwMode="auto">
              <a:xfrm>
                <a:off x="3111" y="143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2" name="Freeform 142"/>
              <p:cNvSpPr>
                <a:spLocks/>
              </p:cNvSpPr>
              <p:nvPr/>
            </p:nvSpPr>
            <p:spPr bwMode="auto">
              <a:xfrm>
                <a:off x="3108" y="14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3" name="Freeform 143"/>
              <p:cNvSpPr>
                <a:spLocks/>
              </p:cNvSpPr>
              <p:nvPr/>
            </p:nvSpPr>
            <p:spPr bwMode="auto">
              <a:xfrm>
                <a:off x="3105" y="143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4" name="Freeform 144"/>
              <p:cNvSpPr>
                <a:spLocks/>
              </p:cNvSpPr>
              <p:nvPr/>
            </p:nvSpPr>
            <p:spPr bwMode="auto">
              <a:xfrm>
                <a:off x="3101" y="143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5" name="Freeform 145"/>
              <p:cNvSpPr>
                <a:spLocks/>
              </p:cNvSpPr>
              <p:nvPr/>
            </p:nvSpPr>
            <p:spPr bwMode="auto">
              <a:xfrm>
                <a:off x="3098"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6" name="Freeform 146"/>
              <p:cNvSpPr>
                <a:spLocks/>
              </p:cNvSpPr>
              <p:nvPr/>
            </p:nvSpPr>
            <p:spPr bwMode="auto">
              <a:xfrm>
                <a:off x="3095"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7" name="Freeform 147"/>
              <p:cNvSpPr>
                <a:spLocks/>
              </p:cNvSpPr>
              <p:nvPr/>
            </p:nvSpPr>
            <p:spPr bwMode="auto">
              <a:xfrm>
                <a:off x="3092" y="144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8" name="Freeform 148"/>
              <p:cNvSpPr>
                <a:spLocks/>
              </p:cNvSpPr>
              <p:nvPr/>
            </p:nvSpPr>
            <p:spPr bwMode="auto">
              <a:xfrm>
                <a:off x="3089" y="144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9" name="Freeform 149"/>
              <p:cNvSpPr>
                <a:spLocks/>
              </p:cNvSpPr>
              <p:nvPr/>
            </p:nvSpPr>
            <p:spPr bwMode="auto">
              <a:xfrm>
                <a:off x="3085" y="144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0" name="Freeform 150"/>
              <p:cNvSpPr>
                <a:spLocks/>
              </p:cNvSpPr>
              <p:nvPr/>
            </p:nvSpPr>
            <p:spPr bwMode="auto">
              <a:xfrm>
                <a:off x="3082" y="14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1" name="Freeform 151"/>
              <p:cNvSpPr>
                <a:spLocks/>
              </p:cNvSpPr>
              <p:nvPr/>
            </p:nvSpPr>
            <p:spPr bwMode="auto">
              <a:xfrm>
                <a:off x="3079" y="144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2" name="Freeform 152"/>
              <p:cNvSpPr>
                <a:spLocks/>
              </p:cNvSpPr>
              <p:nvPr/>
            </p:nvSpPr>
            <p:spPr bwMode="auto">
              <a:xfrm>
                <a:off x="3076" y="144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3" name="Freeform 153"/>
              <p:cNvSpPr>
                <a:spLocks/>
              </p:cNvSpPr>
              <p:nvPr/>
            </p:nvSpPr>
            <p:spPr bwMode="auto">
              <a:xfrm>
                <a:off x="3073" y="144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4" name="Freeform 154"/>
              <p:cNvSpPr>
                <a:spLocks/>
              </p:cNvSpPr>
              <p:nvPr/>
            </p:nvSpPr>
            <p:spPr bwMode="auto">
              <a:xfrm>
                <a:off x="3069" y="144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5" name="Freeform 155"/>
              <p:cNvSpPr>
                <a:spLocks/>
              </p:cNvSpPr>
              <p:nvPr/>
            </p:nvSpPr>
            <p:spPr bwMode="auto">
              <a:xfrm>
                <a:off x="3066"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6" name="Freeform 156"/>
              <p:cNvSpPr>
                <a:spLocks/>
              </p:cNvSpPr>
              <p:nvPr/>
            </p:nvSpPr>
            <p:spPr bwMode="auto">
              <a:xfrm>
                <a:off x="3063"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7" name="Freeform 157"/>
              <p:cNvSpPr>
                <a:spLocks/>
              </p:cNvSpPr>
              <p:nvPr/>
            </p:nvSpPr>
            <p:spPr bwMode="auto">
              <a:xfrm>
                <a:off x="3060" y="14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8" name="Freeform 158"/>
              <p:cNvSpPr>
                <a:spLocks/>
              </p:cNvSpPr>
              <p:nvPr/>
            </p:nvSpPr>
            <p:spPr bwMode="auto">
              <a:xfrm>
                <a:off x="3057" y="144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9" name="Freeform 159"/>
              <p:cNvSpPr>
                <a:spLocks/>
              </p:cNvSpPr>
              <p:nvPr/>
            </p:nvSpPr>
            <p:spPr bwMode="auto">
              <a:xfrm>
                <a:off x="3054" y="144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0" name="Freeform 160"/>
              <p:cNvSpPr>
                <a:spLocks/>
              </p:cNvSpPr>
              <p:nvPr/>
            </p:nvSpPr>
            <p:spPr bwMode="auto">
              <a:xfrm>
                <a:off x="3050"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1" name="Freeform 161"/>
              <p:cNvSpPr>
                <a:spLocks/>
              </p:cNvSpPr>
              <p:nvPr/>
            </p:nvSpPr>
            <p:spPr bwMode="auto">
              <a:xfrm>
                <a:off x="3047"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2" name="Freeform 162"/>
              <p:cNvSpPr>
                <a:spLocks/>
              </p:cNvSpPr>
              <p:nvPr/>
            </p:nvSpPr>
            <p:spPr bwMode="auto">
              <a:xfrm>
                <a:off x="3045" y="144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3" name="Freeform 163"/>
              <p:cNvSpPr>
                <a:spLocks/>
              </p:cNvSpPr>
              <p:nvPr/>
            </p:nvSpPr>
            <p:spPr bwMode="auto">
              <a:xfrm>
                <a:off x="3042" y="14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4" name="Freeform 164"/>
              <p:cNvSpPr>
                <a:spLocks/>
              </p:cNvSpPr>
              <p:nvPr/>
            </p:nvSpPr>
            <p:spPr bwMode="auto">
              <a:xfrm>
                <a:off x="3038" y="14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5" name="Freeform 165"/>
              <p:cNvSpPr>
                <a:spLocks/>
              </p:cNvSpPr>
              <p:nvPr/>
            </p:nvSpPr>
            <p:spPr bwMode="auto">
              <a:xfrm>
                <a:off x="3035"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6" name="Freeform 166"/>
              <p:cNvSpPr>
                <a:spLocks/>
              </p:cNvSpPr>
              <p:nvPr/>
            </p:nvSpPr>
            <p:spPr bwMode="auto">
              <a:xfrm>
                <a:off x="3032"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7" name="Freeform 167"/>
              <p:cNvSpPr>
                <a:spLocks/>
              </p:cNvSpPr>
              <p:nvPr/>
            </p:nvSpPr>
            <p:spPr bwMode="auto">
              <a:xfrm>
                <a:off x="3029" y="145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8" name="Freeform 168"/>
              <p:cNvSpPr>
                <a:spLocks/>
              </p:cNvSpPr>
              <p:nvPr/>
            </p:nvSpPr>
            <p:spPr bwMode="auto">
              <a:xfrm>
                <a:off x="3026" y="14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9" name="Freeform 169"/>
              <p:cNvSpPr>
                <a:spLocks/>
              </p:cNvSpPr>
              <p:nvPr/>
            </p:nvSpPr>
            <p:spPr bwMode="auto">
              <a:xfrm>
                <a:off x="3022" y="14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0" name="Freeform 170"/>
              <p:cNvSpPr>
                <a:spLocks/>
              </p:cNvSpPr>
              <p:nvPr/>
            </p:nvSpPr>
            <p:spPr bwMode="auto">
              <a:xfrm>
                <a:off x="3019"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1" name="Freeform 171"/>
              <p:cNvSpPr>
                <a:spLocks/>
              </p:cNvSpPr>
              <p:nvPr/>
            </p:nvSpPr>
            <p:spPr bwMode="auto">
              <a:xfrm>
                <a:off x="3016"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2" name="Freeform 172"/>
              <p:cNvSpPr>
                <a:spLocks/>
              </p:cNvSpPr>
              <p:nvPr/>
            </p:nvSpPr>
            <p:spPr bwMode="auto">
              <a:xfrm>
                <a:off x="3013" y="145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3" name="Freeform 173"/>
              <p:cNvSpPr>
                <a:spLocks/>
              </p:cNvSpPr>
              <p:nvPr/>
            </p:nvSpPr>
            <p:spPr bwMode="auto">
              <a:xfrm>
                <a:off x="3010" y="145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4" name="Freeform 174"/>
              <p:cNvSpPr>
                <a:spLocks/>
              </p:cNvSpPr>
              <p:nvPr/>
            </p:nvSpPr>
            <p:spPr bwMode="auto">
              <a:xfrm>
                <a:off x="3006" y="14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5" name="Freeform 175"/>
              <p:cNvSpPr>
                <a:spLocks/>
              </p:cNvSpPr>
              <p:nvPr/>
            </p:nvSpPr>
            <p:spPr bwMode="auto">
              <a:xfrm>
                <a:off x="3003" y="145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6" name="Freeform 176"/>
              <p:cNvSpPr>
                <a:spLocks/>
              </p:cNvSpPr>
              <p:nvPr/>
            </p:nvSpPr>
            <p:spPr bwMode="auto">
              <a:xfrm>
                <a:off x="3000" y="145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7" name="Freeform 177"/>
              <p:cNvSpPr>
                <a:spLocks/>
              </p:cNvSpPr>
              <p:nvPr/>
            </p:nvSpPr>
            <p:spPr bwMode="auto">
              <a:xfrm>
                <a:off x="2997" y="145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8" name="Freeform 178"/>
              <p:cNvSpPr>
                <a:spLocks/>
              </p:cNvSpPr>
              <p:nvPr/>
            </p:nvSpPr>
            <p:spPr bwMode="auto">
              <a:xfrm>
                <a:off x="2994" y="145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9" name="Freeform 179"/>
              <p:cNvSpPr>
                <a:spLocks/>
              </p:cNvSpPr>
              <p:nvPr/>
            </p:nvSpPr>
            <p:spPr bwMode="auto">
              <a:xfrm>
                <a:off x="2990" y="14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0" name="Freeform 180"/>
              <p:cNvSpPr>
                <a:spLocks/>
              </p:cNvSpPr>
              <p:nvPr/>
            </p:nvSpPr>
            <p:spPr bwMode="auto">
              <a:xfrm>
                <a:off x="2987" y="145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1" name="Freeform 181"/>
              <p:cNvSpPr>
                <a:spLocks/>
              </p:cNvSpPr>
              <p:nvPr/>
            </p:nvSpPr>
            <p:spPr bwMode="auto">
              <a:xfrm>
                <a:off x="2984" y="14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2" name="Freeform 182"/>
              <p:cNvSpPr>
                <a:spLocks/>
              </p:cNvSpPr>
              <p:nvPr/>
            </p:nvSpPr>
            <p:spPr bwMode="auto">
              <a:xfrm>
                <a:off x="2981" y="14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3" name="Freeform 183"/>
              <p:cNvSpPr>
                <a:spLocks/>
              </p:cNvSpPr>
              <p:nvPr/>
            </p:nvSpPr>
            <p:spPr bwMode="auto">
              <a:xfrm>
                <a:off x="2978" y="146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4" name="Freeform 184"/>
              <p:cNvSpPr>
                <a:spLocks/>
              </p:cNvSpPr>
              <p:nvPr/>
            </p:nvSpPr>
            <p:spPr bwMode="auto">
              <a:xfrm>
                <a:off x="2975" y="146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5" name="Freeform 185"/>
              <p:cNvSpPr>
                <a:spLocks/>
              </p:cNvSpPr>
              <p:nvPr/>
            </p:nvSpPr>
            <p:spPr bwMode="auto">
              <a:xfrm>
                <a:off x="2972" y="146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6" name="Freeform 186"/>
              <p:cNvSpPr>
                <a:spLocks/>
              </p:cNvSpPr>
              <p:nvPr/>
            </p:nvSpPr>
            <p:spPr bwMode="auto">
              <a:xfrm>
                <a:off x="2969" y="14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7" name="Freeform 187"/>
              <p:cNvSpPr>
                <a:spLocks/>
              </p:cNvSpPr>
              <p:nvPr/>
            </p:nvSpPr>
            <p:spPr bwMode="auto">
              <a:xfrm>
                <a:off x="2966" y="146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8" name="Freeform 188"/>
              <p:cNvSpPr>
                <a:spLocks/>
              </p:cNvSpPr>
              <p:nvPr/>
            </p:nvSpPr>
            <p:spPr bwMode="auto">
              <a:xfrm>
                <a:off x="2962" y="14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9" name="Freeform 189"/>
              <p:cNvSpPr>
                <a:spLocks/>
              </p:cNvSpPr>
              <p:nvPr/>
            </p:nvSpPr>
            <p:spPr bwMode="auto">
              <a:xfrm>
                <a:off x="2959" y="146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0" name="Freeform 190"/>
              <p:cNvSpPr>
                <a:spLocks/>
              </p:cNvSpPr>
              <p:nvPr/>
            </p:nvSpPr>
            <p:spPr bwMode="auto">
              <a:xfrm>
                <a:off x="2956" y="146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1" name="Freeform 191"/>
              <p:cNvSpPr>
                <a:spLocks/>
              </p:cNvSpPr>
              <p:nvPr/>
            </p:nvSpPr>
            <p:spPr bwMode="auto">
              <a:xfrm>
                <a:off x="2953" y="146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2" name="Freeform 192"/>
              <p:cNvSpPr>
                <a:spLocks/>
              </p:cNvSpPr>
              <p:nvPr/>
            </p:nvSpPr>
            <p:spPr bwMode="auto">
              <a:xfrm>
                <a:off x="2950" y="146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3" name="Freeform 193"/>
              <p:cNvSpPr>
                <a:spLocks/>
              </p:cNvSpPr>
              <p:nvPr/>
            </p:nvSpPr>
            <p:spPr bwMode="auto">
              <a:xfrm>
                <a:off x="2946" y="146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4" name="Freeform 194"/>
              <p:cNvSpPr>
                <a:spLocks/>
              </p:cNvSpPr>
              <p:nvPr/>
            </p:nvSpPr>
            <p:spPr bwMode="auto">
              <a:xfrm>
                <a:off x="2943" y="14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5" name="Freeform 195"/>
              <p:cNvSpPr>
                <a:spLocks/>
              </p:cNvSpPr>
              <p:nvPr/>
            </p:nvSpPr>
            <p:spPr bwMode="auto">
              <a:xfrm>
                <a:off x="2940" y="146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6" name="Freeform 196"/>
              <p:cNvSpPr>
                <a:spLocks/>
              </p:cNvSpPr>
              <p:nvPr/>
            </p:nvSpPr>
            <p:spPr bwMode="auto">
              <a:xfrm>
                <a:off x="2937" y="146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7" name="Freeform 197"/>
              <p:cNvSpPr>
                <a:spLocks/>
              </p:cNvSpPr>
              <p:nvPr/>
            </p:nvSpPr>
            <p:spPr bwMode="auto">
              <a:xfrm>
                <a:off x="2934" y="14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8" name="Freeform 198"/>
              <p:cNvSpPr>
                <a:spLocks/>
              </p:cNvSpPr>
              <p:nvPr/>
            </p:nvSpPr>
            <p:spPr bwMode="auto">
              <a:xfrm>
                <a:off x="2930" y="146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9" name="Freeform 199"/>
              <p:cNvSpPr>
                <a:spLocks/>
              </p:cNvSpPr>
              <p:nvPr/>
            </p:nvSpPr>
            <p:spPr bwMode="auto">
              <a:xfrm>
                <a:off x="2927" y="146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0" name="Freeform 200"/>
              <p:cNvSpPr>
                <a:spLocks/>
              </p:cNvSpPr>
              <p:nvPr/>
            </p:nvSpPr>
            <p:spPr bwMode="auto">
              <a:xfrm>
                <a:off x="2924" y="14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1" name="Freeform 201"/>
              <p:cNvSpPr>
                <a:spLocks/>
              </p:cNvSpPr>
              <p:nvPr/>
            </p:nvSpPr>
            <p:spPr bwMode="auto">
              <a:xfrm>
                <a:off x="2921" y="14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2" name="Freeform 202"/>
              <p:cNvSpPr>
                <a:spLocks/>
              </p:cNvSpPr>
              <p:nvPr/>
            </p:nvSpPr>
            <p:spPr bwMode="auto">
              <a:xfrm>
                <a:off x="2918" y="146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3" name="Freeform 203"/>
              <p:cNvSpPr>
                <a:spLocks/>
              </p:cNvSpPr>
              <p:nvPr/>
            </p:nvSpPr>
            <p:spPr bwMode="auto">
              <a:xfrm>
                <a:off x="2914" y="146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4" name="Freeform 204"/>
              <p:cNvSpPr>
                <a:spLocks/>
              </p:cNvSpPr>
              <p:nvPr/>
            </p:nvSpPr>
            <p:spPr bwMode="auto">
              <a:xfrm>
                <a:off x="2911" y="1470"/>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5" name="Freeform 205"/>
              <p:cNvSpPr>
                <a:spLocks/>
              </p:cNvSpPr>
              <p:nvPr/>
            </p:nvSpPr>
            <p:spPr bwMode="auto">
              <a:xfrm>
                <a:off x="2908" y="14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6" name="Freeform 206"/>
              <p:cNvSpPr>
                <a:spLocks/>
              </p:cNvSpPr>
              <p:nvPr/>
            </p:nvSpPr>
            <p:spPr bwMode="auto">
              <a:xfrm>
                <a:off x="2905" y="147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7" name="Freeform 207"/>
              <p:cNvSpPr>
                <a:spLocks/>
              </p:cNvSpPr>
              <p:nvPr/>
            </p:nvSpPr>
            <p:spPr bwMode="auto">
              <a:xfrm>
                <a:off x="2902" y="14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8" name="Freeform 208"/>
              <p:cNvSpPr>
                <a:spLocks/>
              </p:cNvSpPr>
              <p:nvPr/>
            </p:nvSpPr>
            <p:spPr bwMode="auto">
              <a:xfrm>
                <a:off x="2899" y="147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9" name="Freeform 209"/>
              <p:cNvSpPr>
                <a:spLocks/>
              </p:cNvSpPr>
              <p:nvPr/>
            </p:nvSpPr>
            <p:spPr bwMode="auto">
              <a:xfrm>
                <a:off x="2896" y="147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0" name="Freeform 210"/>
              <p:cNvSpPr>
                <a:spLocks/>
              </p:cNvSpPr>
              <p:nvPr/>
            </p:nvSpPr>
            <p:spPr bwMode="auto">
              <a:xfrm>
                <a:off x="2893" y="14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1" name="Freeform 211"/>
              <p:cNvSpPr>
                <a:spLocks/>
              </p:cNvSpPr>
              <p:nvPr/>
            </p:nvSpPr>
            <p:spPr bwMode="auto">
              <a:xfrm>
                <a:off x="2890" y="147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2" name="Freeform 212"/>
              <p:cNvSpPr>
                <a:spLocks/>
              </p:cNvSpPr>
              <p:nvPr/>
            </p:nvSpPr>
            <p:spPr bwMode="auto">
              <a:xfrm>
                <a:off x="2886"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3" name="Freeform 213"/>
              <p:cNvSpPr>
                <a:spLocks/>
              </p:cNvSpPr>
              <p:nvPr/>
            </p:nvSpPr>
            <p:spPr bwMode="auto">
              <a:xfrm>
                <a:off x="2883"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4" name="Freeform 214"/>
              <p:cNvSpPr>
                <a:spLocks/>
              </p:cNvSpPr>
              <p:nvPr/>
            </p:nvSpPr>
            <p:spPr bwMode="auto">
              <a:xfrm>
                <a:off x="2880" y="14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5" name="Freeform 215"/>
              <p:cNvSpPr>
                <a:spLocks/>
              </p:cNvSpPr>
              <p:nvPr/>
            </p:nvSpPr>
            <p:spPr bwMode="auto">
              <a:xfrm>
                <a:off x="2877" y="147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6" name="Freeform 216"/>
              <p:cNvSpPr>
                <a:spLocks/>
              </p:cNvSpPr>
              <p:nvPr/>
            </p:nvSpPr>
            <p:spPr bwMode="auto">
              <a:xfrm>
                <a:off x="2874" y="147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7" name="Freeform 217"/>
              <p:cNvSpPr>
                <a:spLocks/>
              </p:cNvSpPr>
              <p:nvPr/>
            </p:nvSpPr>
            <p:spPr bwMode="auto">
              <a:xfrm>
                <a:off x="2870" y="14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8" name="Freeform 218"/>
              <p:cNvSpPr>
                <a:spLocks/>
              </p:cNvSpPr>
              <p:nvPr/>
            </p:nvSpPr>
            <p:spPr bwMode="auto">
              <a:xfrm>
                <a:off x="2867" y="147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9" name="Freeform 219"/>
              <p:cNvSpPr>
                <a:spLocks/>
              </p:cNvSpPr>
              <p:nvPr/>
            </p:nvSpPr>
            <p:spPr bwMode="auto">
              <a:xfrm>
                <a:off x="2864" y="147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0" name="Freeform 220"/>
              <p:cNvSpPr>
                <a:spLocks/>
              </p:cNvSpPr>
              <p:nvPr/>
            </p:nvSpPr>
            <p:spPr bwMode="auto">
              <a:xfrm>
                <a:off x="2861" y="147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1" name="Freeform 221"/>
              <p:cNvSpPr>
                <a:spLocks/>
              </p:cNvSpPr>
              <p:nvPr/>
            </p:nvSpPr>
            <p:spPr bwMode="auto">
              <a:xfrm>
                <a:off x="2858" y="147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2" name="Freeform 222"/>
              <p:cNvSpPr>
                <a:spLocks/>
              </p:cNvSpPr>
              <p:nvPr/>
            </p:nvSpPr>
            <p:spPr bwMode="auto">
              <a:xfrm>
                <a:off x="2854"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3" name="Freeform 223"/>
              <p:cNvSpPr>
                <a:spLocks/>
              </p:cNvSpPr>
              <p:nvPr/>
            </p:nvSpPr>
            <p:spPr bwMode="auto">
              <a:xfrm>
                <a:off x="2851"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4" name="Freeform 224"/>
              <p:cNvSpPr>
                <a:spLocks/>
              </p:cNvSpPr>
              <p:nvPr/>
            </p:nvSpPr>
            <p:spPr bwMode="auto">
              <a:xfrm>
                <a:off x="2848" y="148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5" name="Freeform 225"/>
              <p:cNvSpPr>
                <a:spLocks/>
              </p:cNvSpPr>
              <p:nvPr/>
            </p:nvSpPr>
            <p:spPr bwMode="auto">
              <a:xfrm>
                <a:off x="2845" y="148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6" name="Freeform 226"/>
              <p:cNvSpPr>
                <a:spLocks/>
              </p:cNvSpPr>
              <p:nvPr/>
            </p:nvSpPr>
            <p:spPr bwMode="auto">
              <a:xfrm>
                <a:off x="2842" y="148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7" name="Freeform 227"/>
              <p:cNvSpPr>
                <a:spLocks/>
              </p:cNvSpPr>
              <p:nvPr/>
            </p:nvSpPr>
            <p:spPr bwMode="auto">
              <a:xfrm>
                <a:off x="2839" y="148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8" name="Freeform 228"/>
              <p:cNvSpPr>
                <a:spLocks/>
              </p:cNvSpPr>
              <p:nvPr/>
            </p:nvSpPr>
            <p:spPr bwMode="auto">
              <a:xfrm>
                <a:off x="2835" y="148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9" name="Freeform 229"/>
              <p:cNvSpPr>
                <a:spLocks/>
              </p:cNvSpPr>
              <p:nvPr/>
            </p:nvSpPr>
            <p:spPr bwMode="auto">
              <a:xfrm>
                <a:off x="2833" y="148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0" name="Freeform 230"/>
              <p:cNvSpPr>
                <a:spLocks/>
              </p:cNvSpPr>
              <p:nvPr/>
            </p:nvSpPr>
            <p:spPr bwMode="auto">
              <a:xfrm>
                <a:off x="2830" y="148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1" name="Freeform 231"/>
              <p:cNvSpPr>
                <a:spLocks/>
              </p:cNvSpPr>
              <p:nvPr/>
            </p:nvSpPr>
            <p:spPr bwMode="auto">
              <a:xfrm>
                <a:off x="2827" y="14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2" name="Freeform 232"/>
              <p:cNvSpPr>
                <a:spLocks/>
              </p:cNvSpPr>
              <p:nvPr/>
            </p:nvSpPr>
            <p:spPr bwMode="auto">
              <a:xfrm>
                <a:off x="2823"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3" name="Freeform 233"/>
              <p:cNvSpPr>
                <a:spLocks/>
              </p:cNvSpPr>
              <p:nvPr/>
            </p:nvSpPr>
            <p:spPr bwMode="auto">
              <a:xfrm>
                <a:off x="2820"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4" name="Freeform 234"/>
              <p:cNvSpPr>
                <a:spLocks/>
              </p:cNvSpPr>
              <p:nvPr/>
            </p:nvSpPr>
            <p:spPr bwMode="auto">
              <a:xfrm>
                <a:off x="2817" y="148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5" name="Freeform 235"/>
              <p:cNvSpPr>
                <a:spLocks/>
              </p:cNvSpPr>
              <p:nvPr/>
            </p:nvSpPr>
            <p:spPr bwMode="auto">
              <a:xfrm>
                <a:off x="2814" y="148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6" name="Freeform 236"/>
              <p:cNvSpPr>
                <a:spLocks/>
              </p:cNvSpPr>
              <p:nvPr/>
            </p:nvSpPr>
            <p:spPr bwMode="auto">
              <a:xfrm>
                <a:off x="2811" y="14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7" name="Freeform 237"/>
              <p:cNvSpPr>
                <a:spLocks/>
              </p:cNvSpPr>
              <p:nvPr/>
            </p:nvSpPr>
            <p:spPr bwMode="auto">
              <a:xfrm>
                <a:off x="2807"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8" name="Freeform 238"/>
              <p:cNvSpPr>
                <a:spLocks/>
              </p:cNvSpPr>
              <p:nvPr/>
            </p:nvSpPr>
            <p:spPr bwMode="auto">
              <a:xfrm>
                <a:off x="2804"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9" name="Freeform 239"/>
              <p:cNvSpPr>
                <a:spLocks/>
              </p:cNvSpPr>
              <p:nvPr/>
            </p:nvSpPr>
            <p:spPr bwMode="auto">
              <a:xfrm>
                <a:off x="2801" y="14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0" name="Freeform 240"/>
              <p:cNvSpPr>
                <a:spLocks/>
              </p:cNvSpPr>
              <p:nvPr/>
            </p:nvSpPr>
            <p:spPr bwMode="auto">
              <a:xfrm>
                <a:off x="2798" y="148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1" name="Freeform 241"/>
              <p:cNvSpPr>
                <a:spLocks/>
              </p:cNvSpPr>
              <p:nvPr/>
            </p:nvSpPr>
            <p:spPr bwMode="auto">
              <a:xfrm>
                <a:off x="2795" y="14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2" name="Freeform 242"/>
              <p:cNvSpPr>
                <a:spLocks/>
              </p:cNvSpPr>
              <p:nvPr/>
            </p:nvSpPr>
            <p:spPr bwMode="auto">
              <a:xfrm>
                <a:off x="2791" y="149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3" name="Freeform 243"/>
              <p:cNvSpPr>
                <a:spLocks/>
              </p:cNvSpPr>
              <p:nvPr/>
            </p:nvSpPr>
            <p:spPr bwMode="auto">
              <a:xfrm>
                <a:off x="2788" y="149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4" name="Freeform 244"/>
              <p:cNvSpPr>
                <a:spLocks/>
              </p:cNvSpPr>
              <p:nvPr/>
            </p:nvSpPr>
            <p:spPr bwMode="auto">
              <a:xfrm>
                <a:off x="2785" y="149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5" name="Freeform 245"/>
              <p:cNvSpPr>
                <a:spLocks/>
              </p:cNvSpPr>
              <p:nvPr/>
            </p:nvSpPr>
            <p:spPr bwMode="auto">
              <a:xfrm>
                <a:off x="2782"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6" name="Freeform 246"/>
              <p:cNvSpPr>
                <a:spLocks/>
              </p:cNvSpPr>
              <p:nvPr/>
            </p:nvSpPr>
            <p:spPr bwMode="auto">
              <a:xfrm>
                <a:off x="2779"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7" name="Freeform 247"/>
              <p:cNvSpPr>
                <a:spLocks/>
              </p:cNvSpPr>
              <p:nvPr/>
            </p:nvSpPr>
            <p:spPr bwMode="auto">
              <a:xfrm>
                <a:off x="2775" y="149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8" name="Freeform 248"/>
              <p:cNvSpPr>
                <a:spLocks/>
              </p:cNvSpPr>
              <p:nvPr/>
            </p:nvSpPr>
            <p:spPr bwMode="auto">
              <a:xfrm>
                <a:off x="2772" y="149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9" name="Freeform 249"/>
              <p:cNvSpPr>
                <a:spLocks/>
              </p:cNvSpPr>
              <p:nvPr/>
            </p:nvSpPr>
            <p:spPr bwMode="auto">
              <a:xfrm>
                <a:off x="2769" y="149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0" name="Freeform 250"/>
              <p:cNvSpPr>
                <a:spLocks/>
              </p:cNvSpPr>
              <p:nvPr/>
            </p:nvSpPr>
            <p:spPr bwMode="auto">
              <a:xfrm>
                <a:off x="2766" y="149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1" name="Freeform 251"/>
              <p:cNvSpPr>
                <a:spLocks/>
              </p:cNvSpPr>
              <p:nvPr/>
            </p:nvSpPr>
            <p:spPr bwMode="auto">
              <a:xfrm>
                <a:off x="2763" y="149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2" name="Freeform 252"/>
              <p:cNvSpPr>
                <a:spLocks/>
              </p:cNvSpPr>
              <p:nvPr/>
            </p:nvSpPr>
            <p:spPr bwMode="auto">
              <a:xfrm>
                <a:off x="2760" y="1495"/>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3" name="Freeform 253"/>
              <p:cNvSpPr>
                <a:spLocks/>
              </p:cNvSpPr>
              <p:nvPr/>
            </p:nvSpPr>
            <p:spPr bwMode="auto">
              <a:xfrm>
                <a:off x="2757" y="149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4" name="Freeform 254"/>
              <p:cNvSpPr>
                <a:spLocks/>
              </p:cNvSpPr>
              <p:nvPr/>
            </p:nvSpPr>
            <p:spPr bwMode="auto">
              <a:xfrm>
                <a:off x="2754" y="149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5" name="Freeform 255"/>
              <p:cNvSpPr>
                <a:spLocks/>
              </p:cNvSpPr>
              <p:nvPr/>
            </p:nvSpPr>
            <p:spPr bwMode="auto">
              <a:xfrm>
                <a:off x="2751" y="14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6" name="Freeform 256"/>
              <p:cNvSpPr>
                <a:spLocks/>
              </p:cNvSpPr>
              <p:nvPr/>
            </p:nvSpPr>
            <p:spPr bwMode="auto">
              <a:xfrm>
                <a:off x="2747" y="14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7" name="Freeform 257"/>
              <p:cNvSpPr>
                <a:spLocks/>
              </p:cNvSpPr>
              <p:nvPr/>
            </p:nvSpPr>
            <p:spPr bwMode="auto">
              <a:xfrm>
                <a:off x="2744" y="14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8" name="Freeform 258"/>
              <p:cNvSpPr>
                <a:spLocks/>
              </p:cNvSpPr>
              <p:nvPr/>
            </p:nvSpPr>
            <p:spPr bwMode="auto">
              <a:xfrm>
                <a:off x="2741" y="149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9" name="Freeform 259"/>
              <p:cNvSpPr>
                <a:spLocks/>
              </p:cNvSpPr>
              <p:nvPr/>
            </p:nvSpPr>
            <p:spPr bwMode="auto">
              <a:xfrm>
                <a:off x="2738" y="14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10" name="Freeform 260"/>
              <p:cNvSpPr>
                <a:spLocks/>
              </p:cNvSpPr>
              <p:nvPr/>
            </p:nvSpPr>
            <p:spPr bwMode="auto">
              <a:xfrm>
                <a:off x="2735"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11" name="Freeform 261"/>
              <p:cNvSpPr>
                <a:spLocks/>
              </p:cNvSpPr>
              <p:nvPr/>
            </p:nvSpPr>
            <p:spPr bwMode="auto">
              <a:xfrm>
                <a:off x="2731" y="150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1664210" name="Group 262"/>
            <p:cNvGrpSpPr>
              <a:grpSpLocks/>
            </p:cNvGrpSpPr>
            <p:nvPr/>
          </p:nvGrpSpPr>
          <p:grpSpPr bwMode="auto">
            <a:xfrm>
              <a:off x="2099" y="1500"/>
              <a:ext cx="631" cy="105"/>
              <a:chOff x="2099" y="1500"/>
              <a:chExt cx="631" cy="105"/>
            </a:xfrm>
          </p:grpSpPr>
          <p:sp>
            <p:nvSpPr>
              <p:cNvPr id="1664312" name="Freeform 263"/>
              <p:cNvSpPr>
                <a:spLocks/>
              </p:cNvSpPr>
              <p:nvPr/>
            </p:nvSpPr>
            <p:spPr bwMode="auto">
              <a:xfrm>
                <a:off x="2728" y="15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3" name="Freeform 264"/>
              <p:cNvSpPr>
                <a:spLocks/>
              </p:cNvSpPr>
              <p:nvPr/>
            </p:nvSpPr>
            <p:spPr bwMode="auto">
              <a:xfrm>
                <a:off x="2725" y="15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4" name="Freeform 265"/>
              <p:cNvSpPr>
                <a:spLocks/>
              </p:cNvSpPr>
              <p:nvPr/>
            </p:nvSpPr>
            <p:spPr bwMode="auto">
              <a:xfrm>
                <a:off x="2722" y="150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5" name="Freeform 266"/>
              <p:cNvSpPr>
                <a:spLocks/>
              </p:cNvSpPr>
              <p:nvPr/>
            </p:nvSpPr>
            <p:spPr bwMode="auto">
              <a:xfrm>
                <a:off x="2719" y="150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6" name="Freeform 267"/>
              <p:cNvSpPr>
                <a:spLocks/>
              </p:cNvSpPr>
              <p:nvPr/>
            </p:nvSpPr>
            <p:spPr bwMode="auto">
              <a:xfrm>
                <a:off x="2715" y="150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7" name="Freeform 268"/>
              <p:cNvSpPr>
                <a:spLocks/>
              </p:cNvSpPr>
              <p:nvPr/>
            </p:nvSpPr>
            <p:spPr bwMode="auto">
              <a:xfrm>
                <a:off x="2712" y="1503"/>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8" name="Freeform 269"/>
              <p:cNvSpPr>
                <a:spLocks/>
              </p:cNvSpPr>
              <p:nvPr/>
            </p:nvSpPr>
            <p:spPr bwMode="auto">
              <a:xfrm>
                <a:off x="2709" y="15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9" name="Freeform 270"/>
              <p:cNvSpPr>
                <a:spLocks/>
              </p:cNvSpPr>
              <p:nvPr/>
            </p:nvSpPr>
            <p:spPr bwMode="auto">
              <a:xfrm>
                <a:off x="2706" y="15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0" name="Freeform 271"/>
              <p:cNvSpPr>
                <a:spLocks/>
              </p:cNvSpPr>
              <p:nvPr/>
            </p:nvSpPr>
            <p:spPr bwMode="auto">
              <a:xfrm>
                <a:off x="2703" y="15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1" name="Freeform 272"/>
              <p:cNvSpPr>
                <a:spLocks/>
              </p:cNvSpPr>
              <p:nvPr/>
            </p:nvSpPr>
            <p:spPr bwMode="auto">
              <a:xfrm>
                <a:off x="2699" y="150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2" name="Freeform 273"/>
              <p:cNvSpPr>
                <a:spLocks/>
              </p:cNvSpPr>
              <p:nvPr/>
            </p:nvSpPr>
            <p:spPr bwMode="auto">
              <a:xfrm>
                <a:off x="2696" y="15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3" name="Freeform 274"/>
              <p:cNvSpPr>
                <a:spLocks/>
              </p:cNvSpPr>
              <p:nvPr/>
            </p:nvSpPr>
            <p:spPr bwMode="auto">
              <a:xfrm>
                <a:off x="2694" y="150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4" name="Freeform 275"/>
              <p:cNvSpPr>
                <a:spLocks/>
              </p:cNvSpPr>
              <p:nvPr/>
            </p:nvSpPr>
            <p:spPr bwMode="auto">
              <a:xfrm>
                <a:off x="2691" y="150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5" name="Freeform 276"/>
              <p:cNvSpPr>
                <a:spLocks/>
              </p:cNvSpPr>
              <p:nvPr/>
            </p:nvSpPr>
            <p:spPr bwMode="auto">
              <a:xfrm>
                <a:off x="2687"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6" name="Freeform 277"/>
              <p:cNvSpPr>
                <a:spLocks/>
              </p:cNvSpPr>
              <p:nvPr/>
            </p:nvSpPr>
            <p:spPr bwMode="auto">
              <a:xfrm>
                <a:off x="2684"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7" name="Freeform 278"/>
              <p:cNvSpPr>
                <a:spLocks/>
              </p:cNvSpPr>
              <p:nvPr/>
            </p:nvSpPr>
            <p:spPr bwMode="auto">
              <a:xfrm>
                <a:off x="2681" y="150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8" name="Freeform 279"/>
              <p:cNvSpPr>
                <a:spLocks/>
              </p:cNvSpPr>
              <p:nvPr/>
            </p:nvSpPr>
            <p:spPr bwMode="auto">
              <a:xfrm>
                <a:off x="2678" y="15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9" name="Freeform 280"/>
              <p:cNvSpPr>
                <a:spLocks/>
              </p:cNvSpPr>
              <p:nvPr/>
            </p:nvSpPr>
            <p:spPr bwMode="auto">
              <a:xfrm>
                <a:off x="2675" y="150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0" name="Freeform 281"/>
              <p:cNvSpPr>
                <a:spLocks/>
              </p:cNvSpPr>
              <p:nvPr/>
            </p:nvSpPr>
            <p:spPr bwMode="auto">
              <a:xfrm>
                <a:off x="2671"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1" name="Freeform 282"/>
              <p:cNvSpPr>
                <a:spLocks/>
              </p:cNvSpPr>
              <p:nvPr/>
            </p:nvSpPr>
            <p:spPr bwMode="auto">
              <a:xfrm>
                <a:off x="2668"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2" name="Freeform 283"/>
              <p:cNvSpPr>
                <a:spLocks/>
              </p:cNvSpPr>
              <p:nvPr/>
            </p:nvSpPr>
            <p:spPr bwMode="auto">
              <a:xfrm>
                <a:off x="2665" y="15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3" name="Freeform 284"/>
              <p:cNvSpPr>
                <a:spLocks/>
              </p:cNvSpPr>
              <p:nvPr/>
            </p:nvSpPr>
            <p:spPr bwMode="auto">
              <a:xfrm>
                <a:off x="2662" y="151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4" name="Freeform 285"/>
              <p:cNvSpPr>
                <a:spLocks/>
              </p:cNvSpPr>
              <p:nvPr/>
            </p:nvSpPr>
            <p:spPr bwMode="auto">
              <a:xfrm>
                <a:off x="2659" y="151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5" name="Freeform 286"/>
              <p:cNvSpPr>
                <a:spLocks/>
              </p:cNvSpPr>
              <p:nvPr/>
            </p:nvSpPr>
            <p:spPr bwMode="auto">
              <a:xfrm>
                <a:off x="2655"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6" name="Freeform 287"/>
              <p:cNvSpPr>
                <a:spLocks/>
              </p:cNvSpPr>
              <p:nvPr/>
            </p:nvSpPr>
            <p:spPr bwMode="auto">
              <a:xfrm>
                <a:off x="2652"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7" name="Freeform 288"/>
              <p:cNvSpPr>
                <a:spLocks/>
              </p:cNvSpPr>
              <p:nvPr/>
            </p:nvSpPr>
            <p:spPr bwMode="auto">
              <a:xfrm>
                <a:off x="2649" y="15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8" name="Freeform 289"/>
              <p:cNvSpPr>
                <a:spLocks/>
              </p:cNvSpPr>
              <p:nvPr/>
            </p:nvSpPr>
            <p:spPr bwMode="auto">
              <a:xfrm>
                <a:off x="2646" y="15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9" name="Freeform 290"/>
              <p:cNvSpPr>
                <a:spLocks/>
              </p:cNvSpPr>
              <p:nvPr/>
            </p:nvSpPr>
            <p:spPr bwMode="auto">
              <a:xfrm>
                <a:off x="2643" y="151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0" name="Freeform 291"/>
              <p:cNvSpPr>
                <a:spLocks/>
              </p:cNvSpPr>
              <p:nvPr/>
            </p:nvSpPr>
            <p:spPr bwMode="auto">
              <a:xfrm>
                <a:off x="2639"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1" name="Freeform 292"/>
              <p:cNvSpPr>
                <a:spLocks/>
              </p:cNvSpPr>
              <p:nvPr/>
            </p:nvSpPr>
            <p:spPr bwMode="auto">
              <a:xfrm>
                <a:off x="2636"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2" name="Freeform 293"/>
              <p:cNvSpPr>
                <a:spLocks/>
              </p:cNvSpPr>
              <p:nvPr/>
            </p:nvSpPr>
            <p:spPr bwMode="auto">
              <a:xfrm>
                <a:off x="2633" y="151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3" name="Freeform 294"/>
              <p:cNvSpPr>
                <a:spLocks/>
              </p:cNvSpPr>
              <p:nvPr/>
            </p:nvSpPr>
            <p:spPr bwMode="auto">
              <a:xfrm>
                <a:off x="2630" y="15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4" name="Freeform 295"/>
              <p:cNvSpPr>
                <a:spLocks/>
              </p:cNvSpPr>
              <p:nvPr/>
            </p:nvSpPr>
            <p:spPr bwMode="auto">
              <a:xfrm>
                <a:off x="2627" y="15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5" name="Freeform 296"/>
              <p:cNvSpPr>
                <a:spLocks/>
              </p:cNvSpPr>
              <p:nvPr/>
            </p:nvSpPr>
            <p:spPr bwMode="auto">
              <a:xfrm>
                <a:off x="2624"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6" name="Freeform 297"/>
              <p:cNvSpPr>
                <a:spLocks/>
              </p:cNvSpPr>
              <p:nvPr/>
            </p:nvSpPr>
            <p:spPr bwMode="auto">
              <a:xfrm>
                <a:off x="2621"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7" name="Freeform 298"/>
              <p:cNvSpPr>
                <a:spLocks/>
              </p:cNvSpPr>
              <p:nvPr/>
            </p:nvSpPr>
            <p:spPr bwMode="auto">
              <a:xfrm>
                <a:off x="2618" y="15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8" name="Freeform 299"/>
              <p:cNvSpPr>
                <a:spLocks/>
              </p:cNvSpPr>
              <p:nvPr/>
            </p:nvSpPr>
            <p:spPr bwMode="auto">
              <a:xfrm>
                <a:off x="2615" y="151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9" name="Freeform 300"/>
              <p:cNvSpPr>
                <a:spLocks/>
              </p:cNvSpPr>
              <p:nvPr/>
            </p:nvSpPr>
            <p:spPr bwMode="auto">
              <a:xfrm>
                <a:off x="2612" y="15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0" name="Freeform 301"/>
              <p:cNvSpPr>
                <a:spLocks/>
              </p:cNvSpPr>
              <p:nvPr/>
            </p:nvSpPr>
            <p:spPr bwMode="auto">
              <a:xfrm>
                <a:off x="2608"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1" name="Freeform 302"/>
              <p:cNvSpPr>
                <a:spLocks/>
              </p:cNvSpPr>
              <p:nvPr/>
            </p:nvSpPr>
            <p:spPr bwMode="auto">
              <a:xfrm>
                <a:off x="2605"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2" name="Freeform 303"/>
              <p:cNvSpPr>
                <a:spLocks/>
              </p:cNvSpPr>
              <p:nvPr/>
            </p:nvSpPr>
            <p:spPr bwMode="auto">
              <a:xfrm>
                <a:off x="2602" y="152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3" name="Freeform 304"/>
              <p:cNvSpPr>
                <a:spLocks/>
              </p:cNvSpPr>
              <p:nvPr/>
            </p:nvSpPr>
            <p:spPr bwMode="auto">
              <a:xfrm>
                <a:off x="2599" y="152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4" name="Freeform 305"/>
              <p:cNvSpPr>
                <a:spLocks/>
              </p:cNvSpPr>
              <p:nvPr/>
            </p:nvSpPr>
            <p:spPr bwMode="auto">
              <a:xfrm>
                <a:off x="2596" y="152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5" name="Freeform 306"/>
              <p:cNvSpPr>
                <a:spLocks/>
              </p:cNvSpPr>
              <p:nvPr/>
            </p:nvSpPr>
            <p:spPr bwMode="auto">
              <a:xfrm>
                <a:off x="2592" y="15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6" name="Freeform 307"/>
              <p:cNvSpPr>
                <a:spLocks/>
              </p:cNvSpPr>
              <p:nvPr/>
            </p:nvSpPr>
            <p:spPr bwMode="auto">
              <a:xfrm>
                <a:off x="2589" y="15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7" name="Freeform 308"/>
              <p:cNvSpPr>
                <a:spLocks/>
              </p:cNvSpPr>
              <p:nvPr/>
            </p:nvSpPr>
            <p:spPr bwMode="auto">
              <a:xfrm>
                <a:off x="2586" y="152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8" name="Freeform 309"/>
              <p:cNvSpPr>
                <a:spLocks/>
              </p:cNvSpPr>
              <p:nvPr/>
            </p:nvSpPr>
            <p:spPr bwMode="auto">
              <a:xfrm>
                <a:off x="2583" y="152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9" name="Freeform 310"/>
              <p:cNvSpPr>
                <a:spLocks/>
              </p:cNvSpPr>
              <p:nvPr/>
            </p:nvSpPr>
            <p:spPr bwMode="auto">
              <a:xfrm>
                <a:off x="2580" y="152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0" name="Freeform 311"/>
              <p:cNvSpPr>
                <a:spLocks/>
              </p:cNvSpPr>
              <p:nvPr/>
            </p:nvSpPr>
            <p:spPr bwMode="auto">
              <a:xfrm>
                <a:off x="2576" y="152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1" name="Freeform 312"/>
              <p:cNvSpPr>
                <a:spLocks/>
              </p:cNvSpPr>
              <p:nvPr/>
            </p:nvSpPr>
            <p:spPr bwMode="auto">
              <a:xfrm>
                <a:off x="2573" y="152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2" name="Freeform 313"/>
              <p:cNvSpPr>
                <a:spLocks/>
              </p:cNvSpPr>
              <p:nvPr/>
            </p:nvSpPr>
            <p:spPr bwMode="auto">
              <a:xfrm>
                <a:off x="2570" y="152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3" name="Freeform 314"/>
              <p:cNvSpPr>
                <a:spLocks/>
              </p:cNvSpPr>
              <p:nvPr/>
            </p:nvSpPr>
            <p:spPr bwMode="auto">
              <a:xfrm>
                <a:off x="2567" y="15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4" name="Freeform 315"/>
              <p:cNvSpPr>
                <a:spLocks/>
              </p:cNvSpPr>
              <p:nvPr/>
            </p:nvSpPr>
            <p:spPr bwMode="auto">
              <a:xfrm>
                <a:off x="2564" y="152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5" name="Freeform 316"/>
              <p:cNvSpPr>
                <a:spLocks/>
              </p:cNvSpPr>
              <p:nvPr/>
            </p:nvSpPr>
            <p:spPr bwMode="auto">
              <a:xfrm>
                <a:off x="2560" y="15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6" name="Freeform 317"/>
              <p:cNvSpPr>
                <a:spLocks/>
              </p:cNvSpPr>
              <p:nvPr/>
            </p:nvSpPr>
            <p:spPr bwMode="auto">
              <a:xfrm>
                <a:off x="2557" y="1528"/>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7" name="Freeform 318"/>
              <p:cNvSpPr>
                <a:spLocks/>
              </p:cNvSpPr>
              <p:nvPr/>
            </p:nvSpPr>
            <p:spPr bwMode="auto">
              <a:xfrm>
                <a:off x="2555"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8" name="Freeform 319"/>
              <p:cNvSpPr>
                <a:spLocks/>
              </p:cNvSpPr>
              <p:nvPr/>
            </p:nvSpPr>
            <p:spPr bwMode="auto">
              <a:xfrm>
                <a:off x="2552"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9" name="Freeform 320"/>
              <p:cNvSpPr>
                <a:spLocks/>
              </p:cNvSpPr>
              <p:nvPr/>
            </p:nvSpPr>
            <p:spPr bwMode="auto">
              <a:xfrm>
                <a:off x="2548" y="15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0" name="Freeform 321"/>
              <p:cNvSpPr>
                <a:spLocks/>
              </p:cNvSpPr>
              <p:nvPr/>
            </p:nvSpPr>
            <p:spPr bwMode="auto">
              <a:xfrm>
                <a:off x="2545" y="153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1" name="Freeform 322"/>
              <p:cNvSpPr>
                <a:spLocks/>
              </p:cNvSpPr>
              <p:nvPr/>
            </p:nvSpPr>
            <p:spPr bwMode="auto">
              <a:xfrm>
                <a:off x="2542" y="153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2" name="Freeform 323"/>
              <p:cNvSpPr>
                <a:spLocks/>
              </p:cNvSpPr>
              <p:nvPr/>
            </p:nvSpPr>
            <p:spPr bwMode="auto">
              <a:xfrm>
                <a:off x="2539"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3" name="Freeform 324"/>
              <p:cNvSpPr>
                <a:spLocks/>
              </p:cNvSpPr>
              <p:nvPr/>
            </p:nvSpPr>
            <p:spPr bwMode="auto">
              <a:xfrm>
                <a:off x="2536"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4" name="Freeform 325"/>
              <p:cNvSpPr>
                <a:spLocks/>
              </p:cNvSpPr>
              <p:nvPr/>
            </p:nvSpPr>
            <p:spPr bwMode="auto">
              <a:xfrm>
                <a:off x="2532" y="153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5" name="Freeform 326"/>
              <p:cNvSpPr>
                <a:spLocks/>
              </p:cNvSpPr>
              <p:nvPr/>
            </p:nvSpPr>
            <p:spPr bwMode="auto">
              <a:xfrm>
                <a:off x="2529" y="153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6" name="Freeform 327"/>
              <p:cNvSpPr>
                <a:spLocks/>
              </p:cNvSpPr>
              <p:nvPr/>
            </p:nvSpPr>
            <p:spPr bwMode="auto">
              <a:xfrm>
                <a:off x="2526" y="15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7" name="Freeform 328"/>
              <p:cNvSpPr>
                <a:spLocks/>
              </p:cNvSpPr>
              <p:nvPr/>
            </p:nvSpPr>
            <p:spPr bwMode="auto">
              <a:xfrm>
                <a:off x="2523"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8" name="Freeform 329"/>
              <p:cNvSpPr>
                <a:spLocks/>
              </p:cNvSpPr>
              <p:nvPr/>
            </p:nvSpPr>
            <p:spPr bwMode="auto">
              <a:xfrm>
                <a:off x="2520"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9" name="Freeform 330"/>
              <p:cNvSpPr>
                <a:spLocks/>
              </p:cNvSpPr>
              <p:nvPr/>
            </p:nvSpPr>
            <p:spPr bwMode="auto">
              <a:xfrm>
                <a:off x="2516" y="15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0" name="Freeform 331"/>
              <p:cNvSpPr>
                <a:spLocks/>
              </p:cNvSpPr>
              <p:nvPr/>
            </p:nvSpPr>
            <p:spPr bwMode="auto">
              <a:xfrm>
                <a:off x="2513" y="1536"/>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1" name="Freeform 332"/>
              <p:cNvSpPr>
                <a:spLocks/>
              </p:cNvSpPr>
              <p:nvPr/>
            </p:nvSpPr>
            <p:spPr bwMode="auto">
              <a:xfrm>
                <a:off x="2510" y="153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2" name="Freeform 333"/>
              <p:cNvSpPr>
                <a:spLocks/>
              </p:cNvSpPr>
              <p:nvPr/>
            </p:nvSpPr>
            <p:spPr bwMode="auto">
              <a:xfrm>
                <a:off x="2507"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3" name="Freeform 334"/>
              <p:cNvSpPr>
                <a:spLocks/>
              </p:cNvSpPr>
              <p:nvPr/>
            </p:nvSpPr>
            <p:spPr bwMode="auto">
              <a:xfrm>
                <a:off x="2504"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4" name="Freeform 335"/>
              <p:cNvSpPr>
                <a:spLocks/>
              </p:cNvSpPr>
              <p:nvPr/>
            </p:nvSpPr>
            <p:spPr bwMode="auto">
              <a:xfrm>
                <a:off x="2500" y="15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5" name="Freeform 336"/>
              <p:cNvSpPr>
                <a:spLocks/>
              </p:cNvSpPr>
              <p:nvPr/>
            </p:nvSpPr>
            <p:spPr bwMode="auto">
              <a:xfrm>
                <a:off x="2497" y="153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6" name="Freeform 337"/>
              <p:cNvSpPr>
                <a:spLocks/>
              </p:cNvSpPr>
              <p:nvPr/>
            </p:nvSpPr>
            <p:spPr bwMode="auto">
              <a:xfrm>
                <a:off x="2494" y="153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7" name="Freeform 338"/>
              <p:cNvSpPr>
                <a:spLocks/>
              </p:cNvSpPr>
              <p:nvPr/>
            </p:nvSpPr>
            <p:spPr bwMode="auto">
              <a:xfrm>
                <a:off x="2491"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8" name="Freeform 339"/>
              <p:cNvSpPr>
                <a:spLocks/>
              </p:cNvSpPr>
              <p:nvPr/>
            </p:nvSpPr>
            <p:spPr bwMode="auto">
              <a:xfrm>
                <a:off x="2488"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9" name="Freeform 340"/>
              <p:cNvSpPr>
                <a:spLocks/>
              </p:cNvSpPr>
              <p:nvPr/>
            </p:nvSpPr>
            <p:spPr bwMode="auto">
              <a:xfrm>
                <a:off x="2485" y="154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0" name="Freeform 341"/>
              <p:cNvSpPr>
                <a:spLocks/>
              </p:cNvSpPr>
              <p:nvPr/>
            </p:nvSpPr>
            <p:spPr bwMode="auto">
              <a:xfrm>
                <a:off x="2482" y="15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1" name="Freeform 342"/>
              <p:cNvSpPr>
                <a:spLocks/>
              </p:cNvSpPr>
              <p:nvPr/>
            </p:nvSpPr>
            <p:spPr bwMode="auto">
              <a:xfrm>
                <a:off x="2479" y="154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2" name="Freeform 343"/>
              <p:cNvSpPr>
                <a:spLocks/>
              </p:cNvSpPr>
              <p:nvPr/>
            </p:nvSpPr>
            <p:spPr bwMode="auto">
              <a:xfrm>
                <a:off x="2476" y="154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3" name="Freeform 344"/>
              <p:cNvSpPr>
                <a:spLocks/>
              </p:cNvSpPr>
              <p:nvPr/>
            </p:nvSpPr>
            <p:spPr bwMode="auto">
              <a:xfrm>
                <a:off x="2472" y="15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4" name="Freeform 345"/>
              <p:cNvSpPr>
                <a:spLocks/>
              </p:cNvSpPr>
              <p:nvPr/>
            </p:nvSpPr>
            <p:spPr bwMode="auto">
              <a:xfrm>
                <a:off x="2469" y="154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5" name="Freeform 346"/>
              <p:cNvSpPr>
                <a:spLocks/>
              </p:cNvSpPr>
              <p:nvPr/>
            </p:nvSpPr>
            <p:spPr bwMode="auto">
              <a:xfrm>
                <a:off x="2466" y="154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6" name="Freeform 347"/>
              <p:cNvSpPr>
                <a:spLocks/>
              </p:cNvSpPr>
              <p:nvPr/>
            </p:nvSpPr>
            <p:spPr bwMode="auto">
              <a:xfrm>
                <a:off x="2463" y="15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7" name="Freeform 348"/>
              <p:cNvSpPr>
                <a:spLocks/>
              </p:cNvSpPr>
              <p:nvPr/>
            </p:nvSpPr>
            <p:spPr bwMode="auto">
              <a:xfrm>
                <a:off x="2460" y="154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8" name="Freeform 349"/>
              <p:cNvSpPr>
                <a:spLocks/>
              </p:cNvSpPr>
              <p:nvPr/>
            </p:nvSpPr>
            <p:spPr bwMode="auto">
              <a:xfrm>
                <a:off x="2456" y="154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9" name="Freeform 350"/>
              <p:cNvSpPr>
                <a:spLocks/>
              </p:cNvSpPr>
              <p:nvPr/>
            </p:nvSpPr>
            <p:spPr bwMode="auto">
              <a:xfrm>
                <a:off x="2453" y="154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0" name="Freeform 351"/>
              <p:cNvSpPr>
                <a:spLocks/>
              </p:cNvSpPr>
              <p:nvPr/>
            </p:nvSpPr>
            <p:spPr bwMode="auto">
              <a:xfrm>
                <a:off x="2450" y="15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1" name="Freeform 352"/>
              <p:cNvSpPr>
                <a:spLocks/>
              </p:cNvSpPr>
              <p:nvPr/>
            </p:nvSpPr>
            <p:spPr bwMode="auto">
              <a:xfrm>
                <a:off x="2447" y="15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2" name="Freeform 353"/>
              <p:cNvSpPr>
                <a:spLocks/>
              </p:cNvSpPr>
              <p:nvPr/>
            </p:nvSpPr>
            <p:spPr bwMode="auto">
              <a:xfrm>
                <a:off x="2444" y="154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3" name="Freeform 354"/>
              <p:cNvSpPr>
                <a:spLocks/>
              </p:cNvSpPr>
              <p:nvPr/>
            </p:nvSpPr>
            <p:spPr bwMode="auto">
              <a:xfrm>
                <a:off x="2440" y="154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4" name="Freeform 355"/>
              <p:cNvSpPr>
                <a:spLocks/>
              </p:cNvSpPr>
              <p:nvPr/>
            </p:nvSpPr>
            <p:spPr bwMode="auto">
              <a:xfrm>
                <a:off x="2437" y="154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5" name="Freeform 356"/>
              <p:cNvSpPr>
                <a:spLocks/>
              </p:cNvSpPr>
              <p:nvPr/>
            </p:nvSpPr>
            <p:spPr bwMode="auto">
              <a:xfrm>
                <a:off x="2434" y="15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6" name="Freeform 357"/>
              <p:cNvSpPr>
                <a:spLocks/>
              </p:cNvSpPr>
              <p:nvPr/>
            </p:nvSpPr>
            <p:spPr bwMode="auto">
              <a:xfrm>
                <a:off x="2431" y="15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7" name="Freeform 358"/>
              <p:cNvSpPr>
                <a:spLocks/>
              </p:cNvSpPr>
              <p:nvPr/>
            </p:nvSpPr>
            <p:spPr bwMode="auto">
              <a:xfrm>
                <a:off x="2428" y="15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8" name="Freeform 359"/>
              <p:cNvSpPr>
                <a:spLocks/>
              </p:cNvSpPr>
              <p:nvPr/>
            </p:nvSpPr>
            <p:spPr bwMode="auto">
              <a:xfrm>
                <a:off x="2424" y="155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9" name="Freeform 360"/>
              <p:cNvSpPr>
                <a:spLocks/>
              </p:cNvSpPr>
              <p:nvPr/>
            </p:nvSpPr>
            <p:spPr bwMode="auto">
              <a:xfrm>
                <a:off x="2421" y="155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0" name="Freeform 361"/>
              <p:cNvSpPr>
                <a:spLocks/>
              </p:cNvSpPr>
              <p:nvPr/>
            </p:nvSpPr>
            <p:spPr bwMode="auto">
              <a:xfrm>
                <a:off x="2418"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1" name="Freeform 362"/>
              <p:cNvSpPr>
                <a:spLocks/>
              </p:cNvSpPr>
              <p:nvPr/>
            </p:nvSpPr>
            <p:spPr bwMode="auto">
              <a:xfrm>
                <a:off x="2415"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2" name="Freeform 363"/>
              <p:cNvSpPr>
                <a:spLocks/>
              </p:cNvSpPr>
              <p:nvPr/>
            </p:nvSpPr>
            <p:spPr bwMode="auto">
              <a:xfrm>
                <a:off x="2413" y="15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3" name="Freeform 364"/>
              <p:cNvSpPr>
                <a:spLocks/>
              </p:cNvSpPr>
              <p:nvPr/>
            </p:nvSpPr>
            <p:spPr bwMode="auto">
              <a:xfrm>
                <a:off x="2409" y="15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4" name="Freeform 365"/>
              <p:cNvSpPr>
                <a:spLocks/>
              </p:cNvSpPr>
              <p:nvPr/>
            </p:nvSpPr>
            <p:spPr bwMode="auto">
              <a:xfrm>
                <a:off x="2406" y="155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5" name="Freeform 366"/>
              <p:cNvSpPr>
                <a:spLocks/>
              </p:cNvSpPr>
              <p:nvPr/>
            </p:nvSpPr>
            <p:spPr bwMode="auto">
              <a:xfrm>
                <a:off x="2403" y="155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6" name="Freeform 367"/>
              <p:cNvSpPr>
                <a:spLocks/>
              </p:cNvSpPr>
              <p:nvPr/>
            </p:nvSpPr>
            <p:spPr bwMode="auto">
              <a:xfrm>
                <a:off x="2400" y="15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7" name="Freeform 368"/>
              <p:cNvSpPr>
                <a:spLocks/>
              </p:cNvSpPr>
              <p:nvPr/>
            </p:nvSpPr>
            <p:spPr bwMode="auto">
              <a:xfrm>
                <a:off x="2397" y="15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8" name="Freeform 369"/>
              <p:cNvSpPr>
                <a:spLocks/>
              </p:cNvSpPr>
              <p:nvPr/>
            </p:nvSpPr>
            <p:spPr bwMode="auto">
              <a:xfrm>
                <a:off x="2393" y="155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9" name="Freeform 370"/>
              <p:cNvSpPr>
                <a:spLocks/>
              </p:cNvSpPr>
              <p:nvPr/>
            </p:nvSpPr>
            <p:spPr bwMode="auto">
              <a:xfrm>
                <a:off x="2390" y="15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0" name="Freeform 371"/>
              <p:cNvSpPr>
                <a:spLocks/>
              </p:cNvSpPr>
              <p:nvPr/>
            </p:nvSpPr>
            <p:spPr bwMode="auto">
              <a:xfrm>
                <a:off x="2387" y="155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1" name="Freeform 372"/>
              <p:cNvSpPr>
                <a:spLocks/>
              </p:cNvSpPr>
              <p:nvPr/>
            </p:nvSpPr>
            <p:spPr bwMode="auto">
              <a:xfrm>
                <a:off x="2384" y="155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2" name="Freeform 373"/>
              <p:cNvSpPr>
                <a:spLocks/>
              </p:cNvSpPr>
              <p:nvPr/>
            </p:nvSpPr>
            <p:spPr bwMode="auto">
              <a:xfrm>
                <a:off x="2381"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3" name="Freeform 374"/>
              <p:cNvSpPr>
                <a:spLocks/>
              </p:cNvSpPr>
              <p:nvPr/>
            </p:nvSpPr>
            <p:spPr bwMode="auto">
              <a:xfrm>
                <a:off x="2377" y="15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4" name="Freeform 375"/>
              <p:cNvSpPr>
                <a:spLocks/>
              </p:cNvSpPr>
              <p:nvPr/>
            </p:nvSpPr>
            <p:spPr bwMode="auto">
              <a:xfrm>
                <a:off x="2374" y="15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5" name="Freeform 376"/>
              <p:cNvSpPr>
                <a:spLocks/>
              </p:cNvSpPr>
              <p:nvPr/>
            </p:nvSpPr>
            <p:spPr bwMode="auto">
              <a:xfrm>
                <a:off x="2371" y="155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6" name="Freeform 377"/>
              <p:cNvSpPr>
                <a:spLocks/>
              </p:cNvSpPr>
              <p:nvPr/>
            </p:nvSpPr>
            <p:spPr bwMode="auto">
              <a:xfrm>
                <a:off x="2368" y="155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7" name="Freeform 378"/>
              <p:cNvSpPr>
                <a:spLocks/>
              </p:cNvSpPr>
              <p:nvPr/>
            </p:nvSpPr>
            <p:spPr bwMode="auto">
              <a:xfrm>
                <a:off x="2365" y="156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8" name="Freeform 379"/>
              <p:cNvSpPr>
                <a:spLocks/>
              </p:cNvSpPr>
              <p:nvPr/>
            </p:nvSpPr>
            <p:spPr bwMode="auto">
              <a:xfrm>
                <a:off x="2361" y="156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9" name="Freeform 380"/>
              <p:cNvSpPr>
                <a:spLocks/>
              </p:cNvSpPr>
              <p:nvPr/>
            </p:nvSpPr>
            <p:spPr bwMode="auto">
              <a:xfrm>
                <a:off x="2358" y="156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0" name="Freeform 381"/>
              <p:cNvSpPr>
                <a:spLocks/>
              </p:cNvSpPr>
              <p:nvPr/>
            </p:nvSpPr>
            <p:spPr bwMode="auto">
              <a:xfrm>
                <a:off x="2355" y="156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1" name="Freeform 382"/>
              <p:cNvSpPr>
                <a:spLocks/>
              </p:cNvSpPr>
              <p:nvPr/>
            </p:nvSpPr>
            <p:spPr bwMode="auto">
              <a:xfrm>
                <a:off x="2352" y="156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2" name="Freeform 383"/>
              <p:cNvSpPr>
                <a:spLocks/>
              </p:cNvSpPr>
              <p:nvPr/>
            </p:nvSpPr>
            <p:spPr bwMode="auto">
              <a:xfrm>
                <a:off x="2349" y="15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3" name="Freeform 384"/>
              <p:cNvSpPr>
                <a:spLocks/>
              </p:cNvSpPr>
              <p:nvPr/>
            </p:nvSpPr>
            <p:spPr bwMode="auto">
              <a:xfrm>
                <a:off x="2345" y="156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4" name="Freeform 385"/>
              <p:cNvSpPr>
                <a:spLocks/>
              </p:cNvSpPr>
              <p:nvPr/>
            </p:nvSpPr>
            <p:spPr bwMode="auto">
              <a:xfrm>
                <a:off x="2343"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5" name="Freeform 386"/>
              <p:cNvSpPr>
                <a:spLocks/>
              </p:cNvSpPr>
              <p:nvPr/>
            </p:nvSpPr>
            <p:spPr bwMode="auto">
              <a:xfrm>
                <a:off x="2340"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6" name="Freeform 387"/>
              <p:cNvSpPr>
                <a:spLocks/>
              </p:cNvSpPr>
              <p:nvPr/>
            </p:nvSpPr>
            <p:spPr bwMode="auto">
              <a:xfrm>
                <a:off x="2337"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7" name="Freeform 388"/>
              <p:cNvSpPr>
                <a:spLocks/>
              </p:cNvSpPr>
              <p:nvPr/>
            </p:nvSpPr>
            <p:spPr bwMode="auto">
              <a:xfrm>
                <a:off x="2333" y="156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8" name="Freeform 389"/>
              <p:cNvSpPr>
                <a:spLocks/>
              </p:cNvSpPr>
              <p:nvPr/>
            </p:nvSpPr>
            <p:spPr bwMode="auto">
              <a:xfrm>
                <a:off x="2330" y="15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9" name="Freeform 390"/>
              <p:cNvSpPr>
                <a:spLocks/>
              </p:cNvSpPr>
              <p:nvPr/>
            </p:nvSpPr>
            <p:spPr bwMode="auto">
              <a:xfrm>
                <a:off x="2327" y="15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0" name="Freeform 391"/>
              <p:cNvSpPr>
                <a:spLocks/>
              </p:cNvSpPr>
              <p:nvPr/>
            </p:nvSpPr>
            <p:spPr bwMode="auto">
              <a:xfrm>
                <a:off x="2324"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1" name="Freeform 392"/>
              <p:cNvSpPr>
                <a:spLocks/>
              </p:cNvSpPr>
              <p:nvPr/>
            </p:nvSpPr>
            <p:spPr bwMode="auto">
              <a:xfrm>
                <a:off x="2321"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2" name="Freeform 393"/>
              <p:cNvSpPr>
                <a:spLocks/>
              </p:cNvSpPr>
              <p:nvPr/>
            </p:nvSpPr>
            <p:spPr bwMode="auto">
              <a:xfrm>
                <a:off x="2317" y="156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3" name="Freeform 394"/>
              <p:cNvSpPr>
                <a:spLocks/>
              </p:cNvSpPr>
              <p:nvPr/>
            </p:nvSpPr>
            <p:spPr bwMode="auto">
              <a:xfrm>
                <a:off x="2314" y="156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4" name="Freeform 395"/>
              <p:cNvSpPr>
                <a:spLocks/>
              </p:cNvSpPr>
              <p:nvPr/>
            </p:nvSpPr>
            <p:spPr bwMode="auto">
              <a:xfrm>
                <a:off x="2311" y="156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5" name="Freeform 396"/>
              <p:cNvSpPr>
                <a:spLocks/>
              </p:cNvSpPr>
              <p:nvPr/>
            </p:nvSpPr>
            <p:spPr bwMode="auto">
              <a:xfrm>
                <a:off x="2308"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6" name="Freeform 397"/>
              <p:cNvSpPr>
                <a:spLocks/>
              </p:cNvSpPr>
              <p:nvPr/>
            </p:nvSpPr>
            <p:spPr bwMode="auto">
              <a:xfrm>
                <a:off x="2305"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7" name="Freeform 398"/>
              <p:cNvSpPr>
                <a:spLocks/>
              </p:cNvSpPr>
              <p:nvPr/>
            </p:nvSpPr>
            <p:spPr bwMode="auto">
              <a:xfrm>
                <a:off x="2301" y="157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8" name="Freeform 399"/>
              <p:cNvSpPr>
                <a:spLocks/>
              </p:cNvSpPr>
              <p:nvPr/>
            </p:nvSpPr>
            <p:spPr bwMode="auto">
              <a:xfrm>
                <a:off x="2298" y="15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9" name="Freeform 400"/>
              <p:cNvSpPr>
                <a:spLocks/>
              </p:cNvSpPr>
              <p:nvPr/>
            </p:nvSpPr>
            <p:spPr bwMode="auto">
              <a:xfrm>
                <a:off x="2295" y="15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0" name="Freeform 401"/>
              <p:cNvSpPr>
                <a:spLocks/>
              </p:cNvSpPr>
              <p:nvPr/>
            </p:nvSpPr>
            <p:spPr bwMode="auto">
              <a:xfrm>
                <a:off x="2292"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1" name="Freeform 402"/>
              <p:cNvSpPr>
                <a:spLocks/>
              </p:cNvSpPr>
              <p:nvPr/>
            </p:nvSpPr>
            <p:spPr bwMode="auto">
              <a:xfrm>
                <a:off x="2289"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2" name="Freeform 403"/>
              <p:cNvSpPr>
                <a:spLocks/>
              </p:cNvSpPr>
              <p:nvPr/>
            </p:nvSpPr>
            <p:spPr bwMode="auto">
              <a:xfrm>
                <a:off x="2285" y="157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3" name="Freeform 404"/>
              <p:cNvSpPr>
                <a:spLocks/>
              </p:cNvSpPr>
              <p:nvPr/>
            </p:nvSpPr>
            <p:spPr bwMode="auto">
              <a:xfrm>
                <a:off x="2282" y="1573"/>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4" name="Freeform 405"/>
              <p:cNvSpPr>
                <a:spLocks/>
              </p:cNvSpPr>
              <p:nvPr/>
            </p:nvSpPr>
            <p:spPr bwMode="auto">
              <a:xfrm>
                <a:off x="2279" y="157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5" name="Freeform 406"/>
              <p:cNvSpPr>
                <a:spLocks/>
              </p:cNvSpPr>
              <p:nvPr/>
            </p:nvSpPr>
            <p:spPr bwMode="auto">
              <a:xfrm>
                <a:off x="2276" y="157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6" name="Freeform 407"/>
              <p:cNvSpPr>
                <a:spLocks/>
              </p:cNvSpPr>
              <p:nvPr/>
            </p:nvSpPr>
            <p:spPr bwMode="auto">
              <a:xfrm>
                <a:off x="2273" y="15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7" name="Freeform 408"/>
              <p:cNvSpPr>
                <a:spLocks/>
              </p:cNvSpPr>
              <p:nvPr/>
            </p:nvSpPr>
            <p:spPr bwMode="auto">
              <a:xfrm>
                <a:off x="2270" y="157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8" name="Freeform 409"/>
              <p:cNvSpPr>
                <a:spLocks/>
              </p:cNvSpPr>
              <p:nvPr/>
            </p:nvSpPr>
            <p:spPr bwMode="auto">
              <a:xfrm>
                <a:off x="2267" y="157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9" name="Freeform 410"/>
              <p:cNvSpPr>
                <a:spLocks/>
              </p:cNvSpPr>
              <p:nvPr/>
            </p:nvSpPr>
            <p:spPr bwMode="auto">
              <a:xfrm>
                <a:off x="2264"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0" name="Freeform 411"/>
              <p:cNvSpPr>
                <a:spLocks/>
              </p:cNvSpPr>
              <p:nvPr/>
            </p:nvSpPr>
            <p:spPr bwMode="auto">
              <a:xfrm>
                <a:off x="2261" y="157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1" name="Freeform 412"/>
              <p:cNvSpPr>
                <a:spLocks/>
              </p:cNvSpPr>
              <p:nvPr/>
            </p:nvSpPr>
            <p:spPr bwMode="auto">
              <a:xfrm>
                <a:off x="2257" y="157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2" name="Freeform 413"/>
              <p:cNvSpPr>
                <a:spLocks/>
              </p:cNvSpPr>
              <p:nvPr/>
            </p:nvSpPr>
            <p:spPr bwMode="auto">
              <a:xfrm>
                <a:off x="2254"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3" name="Freeform 414"/>
              <p:cNvSpPr>
                <a:spLocks/>
              </p:cNvSpPr>
              <p:nvPr/>
            </p:nvSpPr>
            <p:spPr bwMode="auto">
              <a:xfrm>
                <a:off x="2251"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4" name="Freeform 415"/>
              <p:cNvSpPr>
                <a:spLocks/>
              </p:cNvSpPr>
              <p:nvPr/>
            </p:nvSpPr>
            <p:spPr bwMode="auto">
              <a:xfrm>
                <a:off x="2248" y="157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5" name="Freeform 416"/>
              <p:cNvSpPr>
                <a:spLocks/>
              </p:cNvSpPr>
              <p:nvPr/>
            </p:nvSpPr>
            <p:spPr bwMode="auto">
              <a:xfrm>
                <a:off x="2245" y="1580"/>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6" name="Freeform 417"/>
              <p:cNvSpPr>
                <a:spLocks/>
              </p:cNvSpPr>
              <p:nvPr/>
            </p:nvSpPr>
            <p:spPr bwMode="auto">
              <a:xfrm>
                <a:off x="2241" y="158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7" name="Freeform 418"/>
              <p:cNvSpPr>
                <a:spLocks/>
              </p:cNvSpPr>
              <p:nvPr/>
            </p:nvSpPr>
            <p:spPr bwMode="auto">
              <a:xfrm>
                <a:off x="2238"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8" name="Freeform 419"/>
              <p:cNvSpPr>
                <a:spLocks/>
              </p:cNvSpPr>
              <p:nvPr/>
            </p:nvSpPr>
            <p:spPr bwMode="auto">
              <a:xfrm>
                <a:off x="2235"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9" name="Freeform 420"/>
              <p:cNvSpPr>
                <a:spLocks/>
              </p:cNvSpPr>
              <p:nvPr/>
            </p:nvSpPr>
            <p:spPr bwMode="auto">
              <a:xfrm>
                <a:off x="2232" y="15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0" name="Freeform 421"/>
              <p:cNvSpPr>
                <a:spLocks/>
              </p:cNvSpPr>
              <p:nvPr/>
            </p:nvSpPr>
            <p:spPr bwMode="auto">
              <a:xfrm>
                <a:off x="2229" y="158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1" name="Freeform 422"/>
              <p:cNvSpPr>
                <a:spLocks/>
              </p:cNvSpPr>
              <p:nvPr/>
            </p:nvSpPr>
            <p:spPr bwMode="auto">
              <a:xfrm>
                <a:off x="2225" y="158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2" name="Freeform 423"/>
              <p:cNvSpPr>
                <a:spLocks/>
              </p:cNvSpPr>
              <p:nvPr/>
            </p:nvSpPr>
            <p:spPr bwMode="auto">
              <a:xfrm>
                <a:off x="2222"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3" name="Freeform 424"/>
              <p:cNvSpPr>
                <a:spLocks/>
              </p:cNvSpPr>
              <p:nvPr/>
            </p:nvSpPr>
            <p:spPr bwMode="auto">
              <a:xfrm>
                <a:off x="2219"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4" name="Freeform 425"/>
              <p:cNvSpPr>
                <a:spLocks/>
              </p:cNvSpPr>
              <p:nvPr/>
            </p:nvSpPr>
            <p:spPr bwMode="auto">
              <a:xfrm>
                <a:off x="2216" y="15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5" name="Freeform 426"/>
              <p:cNvSpPr>
                <a:spLocks/>
              </p:cNvSpPr>
              <p:nvPr/>
            </p:nvSpPr>
            <p:spPr bwMode="auto">
              <a:xfrm>
                <a:off x="2213" y="158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6" name="Freeform 427"/>
              <p:cNvSpPr>
                <a:spLocks/>
              </p:cNvSpPr>
              <p:nvPr/>
            </p:nvSpPr>
            <p:spPr bwMode="auto">
              <a:xfrm>
                <a:off x="2209" y="158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7" name="Freeform 428"/>
              <p:cNvSpPr>
                <a:spLocks/>
              </p:cNvSpPr>
              <p:nvPr/>
            </p:nvSpPr>
            <p:spPr bwMode="auto">
              <a:xfrm>
                <a:off x="2206" y="1586"/>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8" name="Freeform 429"/>
              <p:cNvSpPr>
                <a:spLocks/>
              </p:cNvSpPr>
              <p:nvPr/>
            </p:nvSpPr>
            <p:spPr bwMode="auto">
              <a:xfrm>
                <a:off x="2204" y="15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9" name="Freeform 430"/>
              <p:cNvSpPr>
                <a:spLocks/>
              </p:cNvSpPr>
              <p:nvPr/>
            </p:nvSpPr>
            <p:spPr bwMode="auto">
              <a:xfrm>
                <a:off x="2201" y="158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0" name="Freeform 431"/>
              <p:cNvSpPr>
                <a:spLocks/>
              </p:cNvSpPr>
              <p:nvPr/>
            </p:nvSpPr>
            <p:spPr bwMode="auto">
              <a:xfrm>
                <a:off x="2198" y="158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1" name="Freeform 432"/>
              <p:cNvSpPr>
                <a:spLocks/>
              </p:cNvSpPr>
              <p:nvPr/>
            </p:nvSpPr>
            <p:spPr bwMode="auto">
              <a:xfrm>
                <a:off x="2194" y="15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2" name="Freeform 433"/>
              <p:cNvSpPr>
                <a:spLocks/>
              </p:cNvSpPr>
              <p:nvPr/>
            </p:nvSpPr>
            <p:spPr bwMode="auto">
              <a:xfrm>
                <a:off x="2191"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3" name="Freeform 434"/>
              <p:cNvSpPr>
                <a:spLocks/>
              </p:cNvSpPr>
              <p:nvPr/>
            </p:nvSpPr>
            <p:spPr bwMode="auto">
              <a:xfrm>
                <a:off x="2188"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4" name="Freeform 435"/>
              <p:cNvSpPr>
                <a:spLocks/>
              </p:cNvSpPr>
              <p:nvPr/>
            </p:nvSpPr>
            <p:spPr bwMode="auto">
              <a:xfrm>
                <a:off x="2185" y="159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5" name="Freeform 436"/>
              <p:cNvSpPr>
                <a:spLocks/>
              </p:cNvSpPr>
              <p:nvPr/>
            </p:nvSpPr>
            <p:spPr bwMode="auto">
              <a:xfrm>
                <a:off x="2182" y="15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6" name="Freeform 437"/>
              <p:cNvSpPr>
                <a:spLocks/>
              </p:cNvSpPr>
              <p:nvPr/>
            </p:nvSpPr>
            <p:spPr bwMode="auto">
              <a:xfrm>
                <a:off x="2178" y="159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7" name="Freeform 438"/>
              <p:cNvSpPr>
                <a:spLocks/>
              </p:cNvSpPr>
              <p:nvPr/>
            </p:nvSpPr>
            <p:spPr bwMode="auto">
              <a:xfrm>
                <a:off x="2175"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8" name="Freeform 439"/>
              <p:cNvSpPr>
                <a:spLocks/>
              </p:cNvSpPr>
              <p:nvPr/>
            </p:nvSpPr>
            <p:spPr bwMode="auto">
              <a:xfrm>
                <a:off x="2172"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9" name="Freeform 440"/>
              <p:cNvSpPr>
                <a:spLocks/>
              </p:cNvSpPr>
              <p:nvPr/>
            </p:nvSpPr>
            <p:spPr bwMode="auto">
              <a:xfrm>
                <a:off x="2169" y="15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0" name="Freeform 441"/>
              <p:cNvSpPr>
                <a:spLocks/>
              </p:cNvSpPr>
              <p:nvPr/>
            </p:nvSpPr>
            <p:spPr bwMode="auto">
              <a:xfrm>
                <a:off x="2166" y="159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1" name="Freeform 442"/>
              <p:cNvSpPr>
                <a:spLocks/>
              </p:cNvSpPr>
              <p:nvPr/>
            </p:nvSpPr>
            <p:spPr bwMode="auto">
              <a:xfrm>
                <a:off x="2162" y="159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2" name="Freeform 443"/>
              <p:cNvSpPr>
                <a:spLocks/>
              </p:cNvSpPr>
              <p:nvPr/>
            </p:nvSpPr>
            <p:spPr bwMode="auto">
              <a:xfrm>
                <a:off x="2159"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3" name="Freeform 444"/>
              <p:cNvSpPr>
                <a:spLocks/>
              </p:cNvSpPr>
              <p:nvPr/>
            </p:nvSpPr>
            <p:spPr bwMode="auto">
              <a:xfrm>
                <a:off x="2156"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4" name="Freeform 445"/>
              <p:cNvSpPr>
                <a:spLocks/>
              </p:cNvSpPr>
              <p:nvPr/>
            </p:nvSpPr>
            <p:spPr bwMode="auto">
              <a:xfrm>
                <a:off x="2153" y="159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5" name="Freeform 446"/>
              <p:cNvSpPr>
                <a:spLocks/>
              </p:cNvSpPr>
              <p:nvPr/>
            </p:nvSpPr>
            <p:spPr bwMode="auto">
              <a:xfrm>
                <a:off x="2150" y="15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6" name="Freeform 447"/>
              <p:cNvSpPr>
                <a:spLocks/>
              </p:cNvSpPr>
              <p:nvPr/>
            </p:nvSpPr>
            <p:spPr bwMode="auto">
              <a:xfrm>
                <a:off x="2146" y="159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7" name="Freeform 448"/>
              <p:cNvSpPr>
                <a:spLocks/>
              </p:cNvSpPr>
              <p:nvPr/>
            </p:nvSpPr>
            <p:spPr bwMode="auto">
              <a:xfrm>
                <a:off x="2143" y="159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8" name="Freeform 449"/>
              <p:cNvSpPr>
                <a:spLocks/>
              </p:cNvSpPr>
              <p:nvPr/>
            </p:nvSpPr>
            <p:spPr bwMode="auto">
              <a:xfrm>
                <a:off x="2140" y="15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9" name="Freeform 450"/>
              <p:cNvSpPr>
                <a:spLocks/>
              </p:cNvSpPr>
              <p:nvPr/>
            </p:nvSpPr>
            <p:spPr bwMode="auto">
              <a:xfrm>
                <a:off x="2137" y="15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0" name="Freeform 451"/>
              <p:cNvSpPr>
                <a:spLocks/>
              </p:cNvSpPr>
              <p:nvPr/>
            </p:nvSpPr>
            <p:spPr bwMode="auto">
              <a:xfrm>
                <a:off x="2134" y="15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1" name="Freeform 452"/>
              <p:cNvSpPr>
                <a:spLocks/>
              </p:cNvSpPr>
              <p:nvPr/>
            </p:nvSpPr>
            <p:spPr bwMode="auto">
              <a:xfrm>
                <a:off x="2131" y="15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2" name="Freeform 453"/>
              <p:cNvSpPr>
                <a:spLocks/>
              </p:cNvSpPr>
              <p:nvPr/>
            </p:nvSpPr>
            <p:spPr bwMode="auto">
              <a:xfrm>
                <a:off x="2128" y="1599"/>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3" name="Freeform 454"/>
              <p:cNvSpPr>
                <a:spLocks/>
              </p:cNvSpPr>
              <p:nvPr/>
            </p:nvSpPr>
            <p:spPr bwMode="auto">
              <a:xfrm>
                <a:off x="2125" y="15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4" name="Freeform 455"/>
              <p:cNvSpPr>
                <a:spLocks/>
              </p:cNvSpPr>
              <p:nvPr/>
            </p:nvSpPr>
            <p:spPr bwMode="auto">
              <a:xfrm>
                <a:off x="2122" y="160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5" name="Freeform 456"/>
              <p:cNvSpPr>
                <a:spLocks/>
              </p:cNvSpPr>
              <p:nvPr/>
            </p:nvSpPr>
            <p:spPr bwMode="auto">
              <a:xfrm>
                <a:off x="2118" y="160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6" name="Freeform 457"/>
              <p:cNvSpPr>
                <a:spLocks/>
              </p:cNvSpPr>
              <p:nvPr/>
            </p:nvSpPr>
            <p:spPr bwMode="auto">
              <a:xfrm>
                <a:off x="2115" y="160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7" name="Freeform 458"/>
              <p:cNvSpPr>
                <a:spLocks/>
              </p:cNvSpPr>
              <p:nvPr/>
            </p:nvSpPr>
            <p:spPr bwMode="auto">
              <a:xfrm>
                <a:off x="2112" y="160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8" name="Freeform 459"/>
              <p:cNvSpPr>
                <a:spLocks/>
              </p:cNvSpPr>
              <p:nvPr/>
            </p:nvSpPr>
            <p:spPr bwMode="auto">
              <a:xfrm>
                <a:off x="2109" y="16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9" name="Freeform 460"/>
              <p:cNvSpPr>
                <a:spLocks/>
              </p:cNvSpPr>
              <p:nvPr/>
            </p:nvSpPr>
            <p:spPr bwMode="auto">
              <a:xfrm>
                <a:off x="2106" y="16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0" name="Freeform 461"/>
              <p:cNvSpPr>
                <a:spLocks/>
              </p:cNvSpPr>
              <p:nvPr/>
            </p:nvSpPr>
            <p:spPr bwMode="auto">
              <a:xfrm>
                <a:off x="2102"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1" name="Freeform 462"/>
              <p:cNvSpPr>
                <a:spLocks/>
              </p:cNvSpPr>
              <p:nvPr/>
            </p:nvSpPr>
            <p:spPr bwMode="auto">
              <a:xfrm>
                <a:off x="2099" y="1604"/>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1664211" name="Freeform 463"/>
            <p:cNvSpPr>
              <a:spLocks/>
            </p:cNvSpPr>
            <p:nvPr/>
          </p:nvSpPr>
          <p:spPr bwMode="auto">
            <a:xfrm>
              <a:off x="2096" y="16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2" name="Freeform 464"/>
            <p:cNvSpPr>
              <a:spLocks/>
            </p:cNvSpPr>
            <p:nvPr/>
          </p:nvSpPr>
          <p:spPr bwMode="auto">
            <a:xfrm>
              <a:off x="2093" y="16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3" name="Freeform 465"/>
            <p:cNvSpPr>
              <a:spLocks/>
            </p:cNvSpPr>
            <p:nvPr/>
          </p:nvSpPr>
          <p:spPr bwMode="auto">
            <a:xfrm>
              <a:off x="2090" y="160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4" name="Freeform 466"/>
            <p:cNvSpPr>
              <a:spLocks/>
            </p:cNvSpPr>
            <p:nvPr/>
          </p:nvSpPr>
          <p:spPr bwMode="auto">
            <a:xfrm>
              <a:off x="2086" y="160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5" name="Freeform 467"/>
            <p:cNvSpPr>
              <a:spLocks/>
            </p:cNvSpPr>
            <p:nvPr/>
          </p:nvSpPr>
          <p:spPr bwMode="auto">
            <a:xfrm>
              <a:off x="2083" y="160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6" name="Freeform 468"/>
            <p:cNvSpPr>
              <a:spLocks/>
            </p:cNvSpPr>
            <p:nvPr/>
          </p:nvSpPr>
          <p:spPr bwMode="auto">
            <a:xfrm>
              <a:off x="2080" y="16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7" name="Freeform 469"/>
            <p:cNvSpPr>
              <a:spLocks/>
            </p:cNvSpPr>
            <p:nvPr/>
          </p:nvSpPr>
          <p:spPr bwMode="auto">
            <a:xfrm>
              <a:off x="2077" y="160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8" name="Freeform 470"/>
            <p:cNvSpPr>
              <a:spLocks/>
            </p:cNvSpPr>
            <p:nvPr/>
          </p:nvSpPr>
          <p:spPr bwMode="auto">
            <a:xfrm>
              <a:off x="2074" y="160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9" name="Freeform 471"/>
            <p:cNvSpPr>
              <a:spLocks/>
            </p:cNvSpPr>
            <p:nvPr/>
          </p:nvSpPr>
          <p:spPr bwMode="auto">
            <a:xfrm>
              <a:off x="2070" y="16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0" name="Freeform 472"/>
            <p:cNvSpPr>
              <a:spLocks/>
            </p:cNvSpPr>
            <p:nvPr/>
          </p:nvSpPr>
          <p:spPr bwMode="auto">
            <a:xfrm>
              <a:off x="2067" y="160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1" name="Freeform 473"/>
            <p:cNvSpPr>
              <a:spLocks/>
            </p:cNvSpPr>
            <p:nvPr/>
          </p:nvSpPr>
          <p:spPr bwMode="auto">
            <a:xfrm>
              <a:off x="2065"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2" name="Freeform 474"/>
            <p:cNvSpPr>
              <a:spLocks/>
            </p:cNvSpPr>
            <p:nvPr/>
          </p:nvSpPr>
          <p:spPr bwMode="auto">
            <a:xfrm>
              <a:off x="2062"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3" name="Freeform 475"/>
            <p:cNvSpPr>
              <a:spLocks/>
            </p:cNvSpPr>
            <p:nvPr/>
          </p:nvSpPr>
          <p:spPr bwMode="auto">
            <a:xfrm>
              <a:off x="2058" y="16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4" name="Freeform 476"/>
            <p:cNvSpPr>
              <a:spLocks/>
            </p:cNvSpPr>
            <p:nvPr/>
          </p:nvSpPr>
          <p:spPr bwMode="auto">
            <a:xfrm>
              <a:off x="2055" y="16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5" name="Freeform 477"/>
            <p:cNvSpPr>
              <a:spLocks/>
            </p:cNvSpPr>
            <p:nvPr/>
          </p:nvSpPr>
          <p:spPr bwMode="auto">
            <a:xfrm>
              <a:off x="2052" y="16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6" name="Freeform 478"/>
            <p:cNvSpPr>
              <a:spLocks/>
            </p:cNvSpPr>
            <p:nvPr/>
          </p:nvSpPr>
          <p:spPr bwMode="auto">
            <a:xfrm>
              <a:off x="2049"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7" name="Freeform 479"/>
            <p:cNvSpPr>
              <a:spLocks/>
            </p:cNvSpPr>
            <p:nvPr/>
          </p:nvSpPr>
          <p:spPr bwMode="auto">
            <a:xfrm>
              <a:off x="2046"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8" name="Freeform 480"/>
            <p:cNvSpPr>
              <a:spLocks/>
            </p:cNvSpPr>
            <p:nvPr/>
          </p:nvSpPr>
          <p:spPr bwMode="auto">
            <a:xfrm>
              <a:off x="2042"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9" name="Freeform 481"/>
            <p:cNvSpPr>
              <a:spLocks/>
            </p:cNvSpPr>
            <p:nvPr/>
          </p:nvSpPr>
          <p:spPr bwMode="auto">
            <a:xfrm>
              <a:off x="2039"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0" name="Freeform 482"/>
            <p:cNvSpPr>
              <a:spLocks/>
            </p:cNvSpPr>
            <p:nvPr/>
          </p:nvSpPr>
          <p:spPr bwMode="auto">
            <a:xfrm>
              <a:off x="2036" y="161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1" name="Freeform 483"/>
            <p:cNvSpPr>
              <a:spLocks/>
            </p:cNvSpPr>
            <p:nvPr/>
          </p:nvSpPr>
          <p:spPr bwMode="auto">
            <a:xfrm>
              <a:off x="2033" y="161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2" name="Freeform 484"/>
            <p:cNvSpPr>
              <a:spLocks/>
            </p:cNvSpPr>
            <p:nvPr/>
          </p:nvSpPr>
          <p:spPr bwMode="auto">
            <a:xfrm>
              <a:off x="2030" y="16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3" name="Freeform 485"/>
            <p:cNvSpPr>
              <a:spLocks/>
            </p:cNvSpPr>
            <p:nvPr/>
          </p:nvSpPr>
          <p:spPr bwMode="auto">
            <a:xfrm>
              <a:off x="2026"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4" name="Freeform 486"/>
            <p:cNvSpPr>
              <a:spLocks/>
            </p:cNvSpPr>
            <p:nvPr/>
          </p:nvSpPr>
          <p:spPr bwMode="auto">
            <a:xfrm>
              <a:off x="2023"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5" name="Freeform 487"/>
            <p:cNvSpPr>
              <a:spLocks/>
            </p:cNvSpPr>
            <p:nvPr/>
          </p:nvSpPr>
          <p:spPr bwMode="auto">
            <a:xfrm>
              <a:off x="2020" y="161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6" name="Freeform 488"/>
            <p:cNvSpPr>
              <a:spLocks/>
            </p:cNvSpPr>
            <p:nvPr/>
          </p:nvSpPr>
          <p:spPr bwMode="auto">
            <a:xfrm>
              <a:off x="2017" y="16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7" name="Freeform 489"/>
            <p:cNvSpPr>
              <a:spLocks/>
            </p:cNvSpPr>
            <p:nvPr/>
          </p:nvSpPr>
          <p:spPr bwMode="auto">
            <a:xfrm>
              <a:off x="2014" y="16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8" name="Freeform 490"/>
            <p:cNvSpPr>
              <a:spLocks/>
            </p:cNvSpPr>
            <p:nvPr/>
          </p:nvSpPr>
          <p:spPr bwMode="auto">
            <a:xfrm>
              <a:off x="2010"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9" name="Freeform 491"/>
            <p:cNvSpPr>
              <a:spLocks/>
            </p:cNvSpPr>
            <p:nvPr/>
          </p:nvSpPr>
          <p:spPr bwMode="auto">
            <a:xfrm>
              <a:off x="2007"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0" name="Freeform 492"/>
            <p:cNvSpPr>
              <a:spLocks/>
            </p:cNvSpPr>
            <p:nvPr/>
          </p:nvSpPr>
          <p:spPr bwMode="auto">
            <a:xfrm>
              <a:off x="2004" y="161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1" name="Freeform 493"/>
            <p:cNvSpPr>
              <a:spLocks/>
            </p:cNvSpPr>
            <p:nvPr/>
          </p:nvSpPr>
          <p:spPr bwMode="auto">
            <a:xfrm>
              <a:off x="2001" y="16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2" name="Freeform 494"/>
            <p:cNvSpPr>
              <a:spLocks/>
            </p:cNvSpPr>
            <p:nvPr/>
          </p:nvSpPr>
          <p:spPr bwMode="auto">
            <a:xfrm>
              <a:off x="1998" y="162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3" name="Freeform 495"/>
            <p:cNvSpPr>
              <a:spLocks/>
            </p:cNvSpPr>
            <p:nvPr/>
          </p:nvSpPr>
          <p:spPr bwMode="auto">
            <a:xfrm>
              <a:off x="1994" y="162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4" name="Freeform 496"/>
            <p:cNvSpPr>
              <a:spLocks/>
            </p:cNvSpPr>
            <p:nvPr/>
          </p:nvSpPr>
          <p:spPr bwMode="auto">
            <a:xfrm>
              <a:off x="1992" y="16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5" name="Freeform 497"/>
            <p:cNvSpPr>
              <a:spLocks/>
            </p:cNvSpPr>
            <p:nvPr/>
          </p:nvSpPr>
          <p:spPr bwMode="auto">
            <a:xfrm>
              <a:off x="1989"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6" name="Freeform 498"/>
            <p:cNvSpPr>
              <a:spLocks/>
            </p:cNvSpPr>
            <p:nvPr/>
          </p:nvSpPr>
          <p:spPr bwMode="auto">
            <a:xfrm>
              <a:off x="1986" y="16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7" name="Freeform 499"/>
            <p:cNvSpPr>
              <a:spLocks/>
            </p:cNvSpPr>
            <p:nvPr/>
          </p:nvSpPr>
          <p:spPr bwMode="auto">
            <a:xfrm>
              <a:off x="1983" y="162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8" name="Freeform 500"/>
            <p:cNvSpPr>
              <a:spLocks/>
            </p:cNvSpPr>
            <p:nvPr/>
          </p:nvSpPr>
          <p:spPr bwMode="auto">
            <a:xfrm>
              <a:off x="1979"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9" name="Freeform 501"/>
            <p:cNvSpPr>
              <a:spLocks/>
            </p:cNvSpPr>
            <p:nvPr/>
          </p:nvSpPr>
          <p:spPr bwMode="auto">
            <a:xfrm>
              <a:off x="1976"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0" name="Freeform 502"/>
            <p:cNvSpPr>
              <a:spLocks/>
            </p:cNvSpPr>
            <p:nvPr/>
          </p:nvSpPr>
          <p:spPr bwMode="auto">
            <a:xfrm>
              <a:off x="1973" y="162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1" name="Freeform 503"/>
            <p:cNvSpPr>
              <a:spLocks/>
            </p:cNvSpPr>
            <p:nvPr/>
          </p:nvSpPr>
          <p:spPr bwMode="auto">
            <a:xfrm>
              <a:off x="1970" y="1625"/>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2" name="Freeform 504"/>
            <p:cNvSpPr>
              <a:spLocks/>
            </p:cNvSpPr>
            <p:nvPr/>
          </p:nvSpPr>
          <p:spPr bwMode="auto">
            <a:xfrm>
              <a:off x="1967" y="162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3" name="Freeform 505"/>
            <p:cNvSpPr>
              <a:spLocks/>
            </p:cNvSpPr>
            <p:nvPr/>
          </p:nvSpPr>
          <p:spPr bwMode="auto">
            <a:xfrm>
              <a:off x="1963"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4" name="Freeform 506"/>
            <p:cNvSpPr>
              <a:spLocks/>
            </p:cNvSpPr>
            <p:nvPr/>
          </p:nvSpPr>
          <p:spPr bwMode="auto">
            <a:xfrm>
              <a:off x="1960"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5" name="Freeform 507"/>
            <p:cNvSpPr>
              <a:spLocks/>
            </p:cNvSpPr>
            <p:nvPr/>
          </p:nvSpPr>
          <p:spPr bwMode="auto">
            <a:xfrm>
              <a:off x="1957" y="162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6" name="Freeform 508"/>
            <p:cNvSpPr>
              <a:spLocks/>
            </p:cNvSpPr>
            <p:nvPr/>
          </p:nvSpPr>
          <p:spPr bwMode="auto">
            <a:xfrm>
              <a:off x="1954" y="162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7" name="Freeform 509"/>
            <p:cNvSpPr>
              <a:spLocks/>
            </p:cNvSpPr>
            <p:nvPr/>
          </p:nvSpPr>
          <p:spPr bwMode="auto">
            <a:xfrm>
              <a:off x="1951" y="16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8" name="Freeform 510"/>
            <p:cNvSpPr>
              <a:spLocks/>
            </p:cNvSpPr>
            <p:nvPr/>
          </p:nvSpPr>
          <p:spPr bwMode="auto">
            <a:xfrm>
              <a:off x="1947"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9" name="Freeform 511"/>
            <p:cNvSpPr>
              <a:spLocks/>
            </p:cNvSpPr>
            <p:nvPr/>
          </p:nvSpPr>
          <p:spPr bwMode="auto">
            <a:xfrm>
              <a:off x="1944"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0" name="Freeform 512"/>
            <p:cNvSpPr>
              <a:spLocks/>
            </p:cNvSpPr>
            <p:nvPr/>
          </p:nvSpPr>
          <p:spPr bwMode="auto">
            <a:xfrm>
              <a:off x="1941" y="163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1" name="Freeform 513"/>
            <p:cNvSpPr>
              <a:spLocks/>
            </p:cNvSpPr>
            <p:nvPr/>
          </p:nvSpPr>
          <p:spPr bwMode="auto">
            <a:xfrm>
              <a:off x="1938" y="163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2" name="Freeform 514"/>
            <p:cNvSpPr>
              <a:spLocks/>
            </p:cNvSpPr>
            <p:nvPr/>
          </p:nvSpPr>
          <p:spPr bwMode="auto">
            <a:xfrm>
              <a:off x="1935" y="16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3" name="Freeform 515"/>
            <p:cNvSpPr>
              <a:spLocks/>
            </p:cNvSpPr>
            <p:nvPr/>
          </p:nvSpPr>
          <p:spPr bwMode="auto">
            <a:xfrm>
              <a:off x="1931" y="16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4" name="Freeform 516"/>
            <p:cNvSpPr>
              <a:spLocks/>
            </p:cNvSpPr>
            <p:nvPr/>
          </p:nvSpPr>
          <p:spPr bwMode="auto">
            <a:xfrm>
              <a:off x="1928" y="1631"/>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5" name="Freeform 517"/>
            <p:cNvSpPr>
              <a:spLocks/>
            </p:cNvSpPr>
            <p:nvPr/>
          </p:nvSpPr>
          <p:spPr bwMode="auto">
            <a:xfrm>
              <a:off x="1925" y="163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6" name="Freeform 518"/>
            <p:cNvSpPr>
              <a:spLocks/>
            </p:cNvSpPr>
            <p:nvPr/>
          </p:nvSpPr>
          <p:spPr bwMode="auto">
            <a:xfrm>
              <a:off x="1923" y="16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7" name="Freeform 519"/>
            <p:cNvSpPr>
              <a:spLocks/>
            </p:cNvSpPr>
            <p:nvPr/>
          </p:nvSpPr>
          <p:spPr bwMode="auto">
            <a:xfrm>
              <a:off x="1919" y="16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8" name="Freeform 520"/>
            <p:cNvSpPr>
              <a:spLocks/>
            </p:cNvSpPr>
            <p:nvPr/>
          </p:nvSpPr>
          <p:spPr bwMode="auto">
            <a:xfrm>
              <a:off x="1916" y="1634"/>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9" name="Freeform 521"/>
            <p:cNvSpPr>
              <a:spLocks/>
            </p:cNvSpPr>
            <p:nvPr/>
          </p:nvSpPr>
          <p:spPr bwMode="auto">
            <a:xfrm>
              <a:off x="1913" y="163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0" name="Freeform 522"/>
            <p:cNvSpPr>
              <a:spLocks/>
            </p:cNvSpPr>
            <p:nvPr/>
          </p:nvSpPr>
          <p:spPr bwMode="auto">
            <a:xfrm>
              <a:off x="1910" y="163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1" name="Freeform 523"/>
            <p:cNvSpPr>
              <a:spLocks/>
            </p:cNvSpPr>
            <p:nvPr/>
          </p:nvSpPr>
          <p:spPr bwMode="auto">
            <a:xfrm>
              <a:off x="1907" y="16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2" name="Freeform 524"/>
            <p:cNvSpPr>
              <a:spLocks/>
            </p:cNvSpPr>
            <p:nvPr/>
          </p:nvSpPr>
          <p:spPr bwMode="auto">
            <a:xfrm>
              <a:off x="1903" y="163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3" name="Freeform 525"/>
            <p:cNvSpPr>
              <a:spLocks/>
            </p:cNvSpPr>
            <p:nvPr/>
          </p:nvSpPr>
          <p:spPr bwMode="auto">
            <a:xfrm>
              <a:off x="1900" y="163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4" name="Freeform 526"/>
            <p:cNvSpPr>
              <a:spLocks/>
            </p:cNvSpPr>
            <p:nvPr/>
          </p:nvSpPr>
          <p:spPr bwMode="auto">
            <a:xfrm>
              <a:off x="1897" y="163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5" name="Freeform 527"/>
            <p:cNvSpPr>
              <a:spLocks/>
            </p:cNvSpPr>
            <p:nvPr/>
          </p:nvSpPr>
          <p:spPr bwMode="auto">
            <a:xfrm>
              <a:off x="1894" y="16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6" name="Freeform 528"/>
            <p:cNvSpPr>
              <a:spLocks/>
            </p:cNvSpPr>
            <p:nvPr/>
          </p:nvSpPr>
          <p:spPr bwMode="auto">
            <a:xfrm>
              <a:off x="1891" y="163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7" name="Freeform 529"/>
            <p:cNvSpPr>
              <a:spLocks/>
            </p:cNvSpPr>
            <p:nvPr/>
          </p:nvSpPr>
          <p:spPr bwMode="auto">
            <a:xfrm>
              <a:off x="1887" y="163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8" name="Freeform 530"/>
            <p:cNvSpPr>
              <a:spLocks/>
            </p:cNvSpPr>
            <p:nvPr/>
          </p:nvSpPr>
          <p:spPr bwMode="auto">
            <a:xfrm>
              <a:off x="1884" y="1639"/>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9" name="Freeform 531"/>
            <p:cNvSpPr>
              <a:spLocks/>
            </p:cNvSpPr>
            <p:nvPr/>
          </p:nvSpPr>
          <p:spPr bwMode="auto">
            <a:xfrm>
              <a:off x="1881" y="163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0" name="Freeform 532"/>
            <p:cNvSpPr>
              <a:spLocks/>
            </p:cNvSpPr>
            <p:nvPr/>
          </p:nvSpPr>
          <p:spPr bwMode="auto">
            <a:xfrm>
              <a:off x="1878" y="164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1" name="Freeform 533"/>
            <p:cNvSpPr>
              <a:spLocks/>
            </p:cNvSpPr>
            <p:nvPr/>
          </p:nvSpPr>
          <p:spPr bwMode="auto">
            <a:xfrm>
              <a:off x="1875" y="164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2" name="Freeform 534"/>
            <p:cNvSpPr>
              <a:spLocks/>
            </p:cNvSpPr>
            <p:nvPr/>
          </p:nvSpPr>
          <p:spPr bwMode="auto">
            <a:xfrm>
              <a:off x="1871" y="16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3" name="Freeform 535"/>
            <p:cNvSpPr>
              <a:spLocks/>
            </p:cNvSpPr>
            <p:nvPr/>
          </p:nvSpPr>
          <p:spPr bwMode="auto">
            <a:xfrm>
              <a:off x="1868" y="164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4" name="Freeform 536"/>
            <p:cNvSpPr>
              <a:spLocks/>
            </p:cNvSpPr>
            <p:nvPr/>
          </p:nvSpPr>
          <p:spPr bwMode="auto">
            <a:xfrm>
              <a:off x="1865" y="164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5" name="Freeform 537"/>
            <p:cNvSpPr>
              <a:spLocks/>
            </p:cNvSpPr>
            <p:nvPr/>
          </p:nvSpPr>
          <p:spPr bwMode="auto">
            <a:xfrm>
              <a:off x="1862" y="16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6" name="Freeform 538"/>
            <p:cNvSpPr>
              <a:spLocks/>
            </p:cNvSpPr>
            <p:nvPr/>
          </p:nvSpPr>
          <p:spPr bwMode="auto">
            <a:xfrm>
              <a:off x="1859" y="16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7" name="Freeform 539"/>
            <p:cNvSpPr>
              <a:spLocks/>
            </p:cNvSpPr>
            <p:nvPr/>
          </p:nvSpPr>
          <p:spPr bwMode="auto">
            <a:xfrm>
              <a:off x="1855" y="16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8" name="Freeform 540"/>
            <p:cNvSpPr>
              <a:spLocks/>
            </p:cNvSpPr>
            <p:nvPr/>
          </p:nvSpPr>
          <p:spPr bwMode="auto">
            <a:xfrm>
              <a:off x="1853" y="16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9" name="Freeform 541"/>
            <p:cNvSpPr>
              <a:spLocks/>
            </p:cNvSpPr>
            <p:nvPr/>
          </p:nvSpPr>
          <p:spPr bwMode="auto">
            <a:xfrm>
              <a:off x="1850" y="164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0" name="Freeform 542"/>
            <p:cNvSpPr>
              <a:spLocks/>
            </p:cNvSpPr>
            <p:nvPr/>
          </p:nvSpPr>
          <p:spPr bwMode="auto">
            <a:xfrm>
              <a:off x="1847" y="164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1" name="Freeform 543"/>
            <p:cNvSpPr>
              <a:spLocks/>
            </p:cNvSpPr>
            <p:nvPr/>
          </p:nvSpPr>
          <p:spPr bwMode="auto">
            <a:xfrm>
              <a:off x="1843" y="16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2" name="Freeform 544"/>
            <p:cNvSpPr>
              <a:spLocks/>
            </p:cNvSpPr>
            <p:nvPr/>
          </p:nvSpPr>
          <p:spPr bwMode="auto">
            <a:xfrm>
              <a:off x="1840" y="164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3" name="Freeform 545"/>
            <p:cNvSpPr>
              <a:spLocks/>
            </p:cNvSpPr>
            <p:nvPr/>
          </p:nvSpPr>
          <p:spPr bwMode="auto">
            <a:xfrm>
              <a:off x="1837" y="16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4" name="Freeform 546"/>
            <p:cNvSpPr>
              <a:spLocks/>
            </p:cNvSpPr>
            <p:nvPr/>
          </p:nvSpPr>
          <p:spPr bwMode="auto">
            <a:xfrm>
              <a:off x="1834" y="16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5" name="Freeform 547"/>
            <p:cNvSpPr>
              <a:spLocks/>
            </p:cNvSpPr>
            <p:nvPr/>
          </p:nvSpPr>
          <p:spPr bwMode="auto">
            <a:xfrm>
              <a:off x="1831" y="16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6" name="Freeform 548"/>
            <p:cNvSpPr>
              <a:spLocks/>
            </p:cNvSpPr>
            <p:nvPr/>
          </p:nvSpPr>
          <p:spPr bwMode="auto">
            <a:xfrm>
              <a:off x="1827"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7" name="Freeform 549"/>
            <p:cNvSpPr>
              <a:spLocks/>
            </p:cNvSpPr>
            <p:nvPr/>
          </p:nvSpPr>
          <p:spPr bwMode="auto">
            <a:xfrm>
              <a:off x="1824"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8" name="Freeform 550"/>
            <p:cNvSpPr>
              <a:spLocks/>
            </p:cNvSpPr>
            <p:nvPr/>
          </p:nvSpPr>
          <p:spPr bwMode="auto">
            <a:xfrm>
              <a:off x="1821" y="16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9" name="Freeform 551"/>
            <p:cNvSpPr>
              <a:spLocks/>
            </p:cNvSpPr>
            <p:nvPr/>
          </p:nvSpPr>
          <p:spPr bwMode="auto">
            <a:xfrm>
              <a:off x="1818" y="16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0" name="Freeform 552"/>
            <p:cNvSpPr>
              <a:spLocks/>
            </p:cNvSpPr>
            <p:nvPr/>
          </p:nvSpPr>
          <p:spPr bwMode="auto">
            <a:xfrm>
              <a:off x="1815" y="16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1" name="Freeform 553"/>
            <p:cNvSpPr>
              <a:spLocks/>
            </p:cNvSpPr>
            <p:nvPr/>
          </p:nvSpPr>
          <p:spPr bwMode="auto">
            <a:xfrm>
              <a:off x="1811"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2" name="Freeform 554"/>
            <p:cNvSpPr>
              <a:spLocks/>
            </p:cNvSpPr>
            <p:nvPr/>
          </p:nvSpPr>
          <p:spPr bwMode="auto">
            <a:xfrm>
              <a:off x="1808"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3" name="Freeform 555"/>
            <p:cNvSpPr>
              <a:spLocks/>
            </p:cNvSpPr>
            <p:nvPr/>
          </p:nvSpPr>
          <p:spPr bwMode="auto">
            <a:xfrm>
              <a:off x="1805" y="165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4" name="Freeform 556"/>
            <p:cNvSpPr>
              <a:spLocks/>
            </p:cNvSpPr>
            <p:nvPr/>
          </p:nvSpPr>
          <p:spPr bwMode="auto">
            <a:xfrm>
              <a:off x="1802" y="165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5" name="Freeform 557"/>
            <p:cNvSpPr>
              <a:spLocks/>
            </p:cNvSpPr>
            <p:nvPr/>
          </p:nvSpPr>
          <p:spPr bwMode="auto">
            <a:xfrm>
              <a:off x="1799" y="165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6" name="Freeform 558"/>
            <p:cNvSpPr>
              <a:spLocks/>
            </p:cNvSpPr>
            <p:nvPr/>
          </p:nvSpPr>
          <p:spPr bwMode="auto">
            <a:xfrm>
              <a:off x="1795"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7" name="Freeform 559"/>
            <p:cNvSpPr>
              <a:spLocks/>
            </p:cNvSpPr>
            <p:nvPr/>
          </p:nvSpPr>
          <p:spPr bwMode="auto">
            <a:xfrm>
              <a:off x="1792"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8" name="Freeform 560"/>
            <p:cNvSpPr>
              <a:spLocks/>
            </p:cNvSpPr>
            <p:nvPr/>
          </p:nvSpPr>
          <p:spPr bwMode="auto">
            <a:xfrm>
              <a:off x="1789" y="165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9" name="Freeform 561"/>
            <p:cNvSpPr>
              <a:spLocks/>
            </p:cNvSpPr>
            <p:nvPr/>
          </p:nvSpPr>
          <p:spPr bwMode="auto">
            <a:xfrm>
              <a:off x="1786" y="16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0" name="Freeform 562"/>
            <p:cNvSpPr>
              <a:spLocks/>
            </p:cNvSpPr>
            <p:nvPr/>
          </p:nvSpPr>
          <p:spPr bwMode="auto">
            <a:xfrm>
              <a:off x="1783" y="165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1" name="Freeform 563"/>
            <p:cNvSpPr>
              <a:spLocks/>
            </p:cNvSpPr>
            <p:nvPr/>
          </p:nvSpPr>
          <p:spPr bwMode="auto">
            <a:xfrm>
              <a:off x="1780" y="16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1" name="Group 564"/>
          <p:cNvGrpSpPr>
            <a:grpSpLocks/>
          </p:cNvGrpSpPr>
          <p:nvPr/>
        </p:nvGrpSpPr>
        <p:grpSpPr bwMode="auto">
          <a:xfrm>
            <a:off x="5334000" y="2216150"/>
            <a:ext cx="153988" cy="412750"/>
            <a:chOff x="3360" y="1396"/>
            <a:chExt cx="97" cy="260"/>
          </a:xfrm>
        </p:grpSpPr>
        <p:sp>
          <p:nvSpPr>
            <p:cNvPr id="1664128" name="Freeform 565"/>
            <p:cNvSpPr>
              <a:spLocks/>
            </p:cNvSpPr>
            <p:nvPr/>
          </p:nvSpPr>
          <p:spPr bwMode="auto">
            <a:xfrm>
              <a:off x="3360" y="1396"/>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2"/>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9" name="Freeform 566"/>
            <p:cNvSpPr>
              <a:spLocks/>
            </p:cNvSpPr>
            <p:nvPr/>
          </p:nvSpPr>
          <p:spPr bwMode="auto">
            <a:xfrm>
              <a:off x="3361" y="1400"/>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0" name="Freeform 567"/>
            <p:cNvSpPr>
              <a:spLocks/>
            </p:cNvSpPr>
            <p:nvPr/>
          </p:nvSpPr>
          <p:spPr bwMode="auto">
            <a:xfrm>
              <a:off x="3363" y="140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1" name="Freeform 568"/>
            <p:cNvSpPr>
              <a:spLocks/>
            </p:cNvSpPr>
            <p:nvPr/>
          </p:nvSpPr>
          <p:spPr bwMode="auto">
            <a:xfrm>
              <a:off x="3364" y="1406"/>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2" name="Freeform 569"/>
            <p:cNvSpPr>
              <a:spLocks/>
            </p:cNvSpPr>
            <p:nvPr/>
          </p:nvSpPr>
          <p:spPr bwMode="auto">
            <a:xfrm>
              <a:off x="3365" y="1409"/>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3" name="Freeform 570"/>
            <p:cNvSpPr>
              <a:spLocks/>
            </p:cNvSpPr>
            <p:nvPr/>
          </p:nvSpPr>
          <p:spPr bwMode="auto">
            <a:xfrm>
              <a:off x="3366" y="1413"/>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4" name="Freeform 571"/>
            <p:cNvSpPr>
              <a:spLocks/>
            </p:cNvSpPr>
            <p:nvPr/>
          </p:nvSpPr>
          <p:spPr bwMode="auto">
            <a:xfrm>
              <a:off x="3368" y="141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5" name="Freeform 572"/>
            <p:cNvSpPr>
              <a:spLocks/>
            </p:cNvSpPr>
            <p:nvPr/>
          </p:nvSpPr>
          <p:spPr bwMode="auto">
            <a:xfrm>
              <a:off x="3368" y="1419"/>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6" name="Freeform 573"/>
            <p:cNvSpPr>
              <a:spLocks/>
            </p:cNvSpPr>
            <p:nvPr/>
          </p:nvSpPr>
          <p:spPr bwMode="auto">
            <a:xfrm>
              <a:off x="3370" y="142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7" name="Freeform 574"/>
            <p:cNvSpPr>
              <a:spLocks/>
            </p:cNvSpPr>
            <p:nvPr/>
          </p:nvSpPr>
          <p:spPr bwMode="auto">
            <a:xfrm>
              <a:off x="3371" y="14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8" name="Freeform 575"/>
            <p:cNvSpPr>
              <a:spLocks/>
            </p:cNvSpPr>
            <p:nvPr/>
          </p:nvSpPr>
          <p:spPr bwMode="auto">
            <a:xfrm>
              <a:off x="3372" y="14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9" name="Freeform 576"/>
            <p:cNvSpPr>
              <a:spLocks/>
            </p:cNvSpPr>
            <p:nvPr/>
          </p:nvSpPr>
          <p:spPr bwMode="auto">
            <a:xfrm>
              <a:off x="3373" y="1432"/>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0" name="Freeform 577"/>
            <p:cNvSpPr>
              <a:spLocks/>
            </p:cNvSpPr>
            <p:nvPr/>
          </p:nvSpPr>
          <p:spPr bwMode="auto">
            <a:xfrm>
              <a:off x="3375" y="143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1" name="Freeform 578"/>
            <p:cNvSpPr>
              <a:spLocks/>
            </p:cNvSpPr>
            <p:nvPr/>
          </p:nvSpPr>
          <p:spPr bwMode="auto">
            <a:xfrm>
              <a:off x="3376" y="14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2" name="Freeform 579"/>
            <p:cNvSpPr>
              <a:spLocks/>
            </p:cNvSpPr>
            <p:nvPr/>
          </p:nvSpPr>
          <p:spPr bwMode="auto">
            <a:xfrm>
              <a:off x="3377" y="1441"/>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3" name="Freeform 580"/>
            <p:cNvSpPr>
              <a:spLocks/>
            </p:cNvSpPr>
            <p:nvPr/>
          </p:nvSpPr>
          <p:spPr bwMode="auto">
            <a:xfrm>
              <a:off x="3378" y="144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4" name="Freeform 581"/>
            <p:cNvSpPr>
              <a:spLocks/>
            </p:cNvSpPr>
            <p:nvPr/>
          </p:nvSpPr>
          <p:spPr bwMode="auto">
            <a:xfrm>
              <a:off x="3380" y="14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5" name="Freeform 582"/>
            <p:cNvSpPr>
              <a:spLocks/>
            </p:cNvSpPr>
            <p:nvPr/>
          </p:nvSpPr>
          <p:spPr bwMode="auto">
            <a:xfrm>
              <a:off x="3380" y="145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6" name="Freeform 583"/>
            <p:cNvSpPr>
              <a:spLocks/>
            </p:cNvSpPr>
            <p:nvPr/>
          </p:nvSpPr>
          <p:spPr bwMode="auto">
            <a:xfrm>
              <a:off x="3382" y="14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7" name="Freeform 584"/>
            <p:cNvSpPr>
              <a:spLocks/>
            </p:cNvSpPr>
            <p:nvPr/>
          </p:nvSpPr>
          <p:spPr bwMode="auto">
            <a:xfrm>
              <a:off x="3383" y="145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8" name="Freeform 585"/>
            <p:cNvSpPr>
              <a:spLocks/>
            </p:cNvSpPr>
            <p:nvPr/>
          </p:nvSpPr>
          <p:spPr bwMode="auto">
            <a:xfrm>
              <a:off x="3384" y="1461"/>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9" name="Freeform 586"/>
            <p:cNvSpPr>
              <a:spLocks/>
            </p:cNvSpPr>
            <p:nvPr/>
          </p:nvSpPr>
          <p:spPr bwMode="auto">
            <a:xfrm>
              <a:off x="3385" y="1464"/>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0" name="Freeform 587"/>
            <p:cNvSpPr>
              <a:spLocks/>
            </p:cNvSpPr>
            <p:nvPr/>
          </p:nvSpPr>
          <p:spPr bwMode="auto">
            <a:xfrm>
              <a:off x="3387" y="1467"/>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1" name="Freeform 588"/>
            <p:cNvSpPr>
              <a:spLocks/>
            </p:cNvSpPr>
            <p:nvPr/>
          </p:nvSpPr>
          <p:spPr bwMode="auto">
            <a:xfrm>
              <a:off x="3388" y="147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2" name="Freeform 589"/>
            <p:cNvSpPr>
              <a:spLocks/>
            </p:cNvSpPr>
            <p:nvPr/>
          </p:nvSpPr>
          <p:spPr bwMode="auto">
            <a:xfrm>
              <a:off x="3389" y="1474"/>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3" name="Freeform 590"/>
            <p:cNvSpPr>
              <a:spLocks/>
            </p:cNvSpPr>
            <p:nvPr/>
          </p:nvSpPr>
          <p:spPr bwMode="auto">
            <a:xfrm>
              <a:off x="3390" y="1477"/>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4" name="Freeform 591"/>
            <p:cNvSpPr>
              <a:spLocks/>
            </p:cNvSpPr>
            <p:nvPr/>
          </p:nvSpPr>
          <p:spPr bwMode="auto">
            <a:xfrm>
              <a:off x="3392" y="148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5" name="Freeform 592"/>
            <p:cNvSpPr>
              <a:spLocks/>
            </p:cNvSpPr>
            <p:nvPr/>
          </p:nvSpPr>
          <p:spPr bwMode="auto">
            <a:xfrm>
              <a:off x="3392" y="148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6" name="Freeform 593"/>
            <p:cNvSpPr>
              <a:spLocks/>
            </p:cNvSpPr>
            <p:nvPr/>
          </p:nvSpPr>
          <p:spPr bwMode="auto">
            <a:xfrm>
              <a:off x="3394" y="148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7" name="Freeform 594"/>
            <p:cNvSpPr>
              <a:spLocks/>
            </p:cNvSpPr>
            <p:nvPr/>
          </p:nvSpPr>
          <p:spPr bwMode="auto">
            <a:xfrm>
              <a:off x="3395" y="149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8" name="Freeform 595"/>
            <p:cNvSpPr>
              <a:spLocks/>
            </p:cNvSpPr>
            <p:nvPr/>
          </p:nvSpPr>
          <p:spPr bwMode="auto">
            <a:xfrm>
              <a:off x="3396" y="149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9" name="Freeform 596"/>
            <p:cNvSpPr>
              <a:spLocks/>
            </p:cNvSpPr>
            <p:nvPr/>
          </p:nvSpPr>
          <p:spPr bwMode="auto">
            <a:xfrm>
              <a:off x="3397" y="149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0" name="Freeform 597"/>
            <p:cNvSpPr>
              <a:spLocks/>
            </p:cNvSpPr>
            <p:nvPr/>
          </p:nvSpPr>
          <p:spPr bwMode="auto">
            <a:xfrm>
              <a:off x="3399"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1" name="Freeform 598"/>
            <p:cNvSpPr>
              <a:spLocks/>
            </p:cNvSpPr>
            <p:nvPr/>
          </p:nvSpPr>
          <p:spPr bwMode="auto">
            <a:xfrm>
              <a:off x="3400" y="1503"/>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2" name="Freeform 599"/>
            <p:cNvSpPr>
              <a:spLocks/>
            </p:cNvSpPr>
            <p:nvPr/>
          </p:nvSpPr>
          <p:spPr bwMode="auto">
            <a:xfrm>
              <a:off x="3401" y="1506"/>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3" name="Freeform 600"/>
            <p:cNvSpPr>
              <a:spLocks/>
            </p:cNvSpPr>
            <p:nvPr/>
          </p:nvSpPr>
          <p:spPr bwMode="auto">
            <a:xfrm>
              <a:off x="3402" y="1509"/>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4" name="Freeform 601"/>
            <p:cNvSpPr>
              <a:spLocks/>
            </p:cNvSpPr>
            <p:nvPr/>
          </p:nvSpPr>
          <p:spPr bwMode="auto">
            <a:xfrm>
              <a:off x="3403" y="15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5" name="Freeform 602"/>
            <p:cNvSpPr>
              <a:spLocks/>
            </p:cNvSpPr>
            <p:nvPr/>
          </p:nvSpPr>
          <p:spPr bwMode="auto">
            <a:xfrm>
              <a:off x="3404" y="1515"/>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6" name="Freeform 603"/>
            <p:cNvSpPr>
              <a:spLocks/>
            </p:cNvSpPr>
            <p:nvPr/>
          </p:nvSpPr>
          <p:spPr bwMode="auto">
            <a:xfrm>
              <a:off x="3405" y="15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7" name="Freeform 604"/>
            <p:cNvSpPr>
              <a:spLocks/>
            </p:cNvSpPr>
            <p:nvPr/>
          </p:nvSpPr>
          <p:spPr bwMode="auto">
            <a:xfrm>
              <a:off x="3407" y="152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8" name="Freeform 605"/>
            <p:cNvSpPr>
              <a:spLocks/>
            </p:cNvSpPr>
            <p:nvPr/>
          </p:nvSpPr>
          <p:spPr bwMode="auto">
            <a:xfrm>
              <a:off x="3408" y="152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9" name="Freeform 606"/>
            <p:cNvSpPr>
              <a:spLocks/>
            </p:cNvSpPr>
            <p:nvPr/>
          </p:nvSpPr>
          <p:spPr bwMode="auto">
            <a:xfrm>
              <a:off x="3409" y="1528"/>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0" name="Freeform 607"/>
            <p:cNvSpPr>
              <a:spLocks/>
            </p:cNvSpPr>
            <p:nvPr/>
          </p:nvSpPr>
          <p:spPr bwMode="auto">
            <a:xfrm>
              <a:off x="3410" y="153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1" name="Freeform 608"/>
            <p:cNvSpPr>
              <a:spLocks/>
            </p:cNvSpPr>
            <p:nvPr/>
          </p:nvSpPr>
          <p:spPr bwMode="auto">
            <a:xfrm>
              <a:off x="3412" y="153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2" name="Freeform 609"/>
            <p:cNvSpPr>
              <a:spLocks/>
            </p:cNvSpPr>
            <p:nvPr/>
          </p:nvSpPr>
          <p:spPr bwMode="auto">
            <a:xfrm>
              <a:off x="3412" y="153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3" name="Freeform 610"/>
            <p:cNvSpPr>
              <a:spLocks/>
            </p:cNvSpPr>
            <p:nvPr/>
          </p:nvSpPr>
          <p:spPr bwMode="auto">
            <a:xfrm>
              <a:off x="3414" y="154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4" name="Freeform 611"/>
            <p:cNvSpPr>
              <a:spLocks/>
            </p:cNvSpPr>
            <p:nvPr/>
          </p:nvSpPr>
          <p:spPr bwMode="auto">
            <a:xfrm>
              <a:off x="3415" y="15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5" name="Freeform 612"/>
            <p:cNvSpPr>
              <a:spLocks/>
            </p:cNvSpPr>
            <p:nvPr/>
          </p:nvSpPr>
          <p:spPr bwMode="auto">
            <a:xfrm>
              <a:off x="3416" y="1548"/>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6" name="Freeform 613"/>
            <p:cNvSpPr>
              <a:spLocks/>
            </p:cNvSpPr>
            <p:nvPr/>
          </p:nvSpPr>
          <p:spPr bwMode="auto">
            <a:xfrm>
              <a:off x="3417" y="155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7" name="Freeform 614"/>
            <p:cNvSpPr>
              <a:spLocks/>
            </p:cNvSpPr>
            <p:nvPr/>
          </p:nvSpPr>
          <p:spPr bwMode="auto">
            <a:xfrm>
              <a:off x="3419" y="1554"/>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8" name="Freeform 615"/>
            <p:cNvSpPr>
              <a:spLocks/>
            </p:cNvSpPr>
            <p:nvPr/>
          </p:nvSpPr>
          <p:spPr bwMode="auto">
            <a:xfrm>
              <a:off x="3420"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9" name="Freeform 616"/>
            <p:cNvSpPr>
              <a:spLocks/>
            </p:cNvSpPr>
            <p:nvPr/>
          </p:nvSpPr>
          <p:spPr bwMode="auto">
            <a:xfrm>
              <a:off x="3421" y="1560"/>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0" name="Freeform 617"/>
            <p:cNvSpPr>
              <a:spLocks/>
            </p:cNvSpPr>
            <p:nvPr/>
          </p:nvSpPr>
          <p:spPr bwMode="auto">
            <a:xfrm>
              <a:off x="3422"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1" name="Freeform 618"/>
            <p:cNvSpPr>
              <a:spLocks/>
            </p:cNvSpPr>
            <p:nvPr/>
          </p:nvSpPr>
          <p:spPr bwMode="auto">
            <a:xfrm>
              <a:off x="3424" y="15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2" name="Freeform 619"/>
            <p:cNvSpPr>
              <a:spLocks/>
            </p:cNvSpPr>
            <p:nvPr/>
          </p:nvSpPr>
          <p:spPr bwMode="auto">
            <a:xfrm>
              <a:off x="3424" y="15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3" name="Freeform 620"/>
            <p:cNvSpPr>
              <a:spLocks/>
            </p:cNvSpPr>
            <p:nvPr/>
          </p:nvSpPr>
          <p:spPr bwMode="auto">
            <a:xfrm>
              <a:off x="3426" y="157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4" name="Freeform 621"/>
            <p:cNvSpPr>
              <a:spLocks/>
            </p:cNvSpPr>
            <p:nvPr/>
          </p:nvSpPr>
          <p:spPr bwMode="auto">
            <a:xfrm>
              <a:off x="3427"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5" name="Freeform 622"/>
            <p:cNvSpPr>
              <a:spLocks/>
            </p:cNvSpPr>
            <p:nvPr/>
          </p:nvSpPr>
          <p:spPr bwMode="auto">
            <a:xfrm>
              <a:off x="3428" y="158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6" name="Freeform 623"/>
            <p:cNvSpPr>
              <a:spLocks/>
            </p:cNvSpPr>
            <p:nvPr/>
          </p:nvSpPr>
          <p:spPr bwMode="auto">
            <a:xfrm>
              <a:off x="3429" y="1583"/>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7" name="Freeform 624"/>
            <p:cNvSpPr>
              <a:spLocks/>
            </p:cNvSpPr>
            <p:nvPr/>
          </p:nvSpPr>
          <p:spPr bwMode="auto">
            <a:xfrm>
              <a:off x="3431" y="158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8" name="Freeform 625"/>
            <p:cNvSpPr>
              <a:spLocks/>
            </p:cNvSpPr>
            <p:nvPr/>
          </p:nvSpPr>
          <p:spPr bwMode="auto">
            <a:xfrm>
              <a:off x="3432" y="15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9" name="Freeform 626"/>
            <p:cNvSpPr>
              <a:spLocks/>
            </p:cNvSpPr>
            <p:nvPr/>
          </p:nvSpPr>
          <p:spPr bwMode="auto">
            <a:xfrm>
              <a:off x="3433" y="159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0" name="Freeform 627"/>
            <p:cNvSpPr>
              <a:spLocks/>
            </p:cNvSpPr>
            <p:nvPr/>
          </p:nvSpPr>
          <p:spPr bwMode="auto">
            <a:xfrm>
              <a:off x="3434" y="159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1" name="Freeform 628"/>
            <p:cNvSpPr>
              <a:spLocks/>
            </p:cNvSpPr>
            <p:nvPr/>
          </p:nvSpPr>
          <p:spPr bwMode="auto">
            <a:xfrm>
              <a:off x="3436" y="159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2" name="Freeform 629"/>
            <p:cNvSpPr>
              <a:spLocks/>
            </p:cNvSpPr>
            <p:nvPr/>
          </p:nvSpPr>
          <p:spPr bwMode="auto">
            <a:xfrm>
              <a:off x="3436"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3" name="Freeform 630"/>
            <p:cNvSpPr>
              <a:spLocks/>
            </p:cNvSpPr>
            <p:nvPr/>
          </p:nvSpPr>
          <p:spPr bwMode="auto">
            <a:xfrm>
              <a:off x="3438" y="16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4" name="Freeform 631"/>
            <p:cNvSpPr>
              <a:spLocks/>
            </p:cNvSpPr>
            <p:nvPr/>
          </p:nvSpPr>
          <p:spPr bwMode="auto">
            <a:xfrm>
              <a:off x="3439" y="16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5" name="Freeform 632"/>
            <p:cNvSpPr>
              <a:spLocks/>
            </p:cNvSpPr>
            <p:nvPr/>
          </p:nvSpPr>
          <p:spPr bwMode="auto">
            <a:xfrm>
              <a:off x="3440" y="1612"/>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6" name="Freeform 633"/>
            <p:cNvSpPr>
              <a:spLocks/>
            </p:cNvSpPr>
            <p:nvPr/>
          </p:nvSpPr>
          <p:spPr bwMode="auto">
            <a:xfrm>
              <a:off x="3441" y="16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7" name="Freeform 634"/>
            <p:cNvSpPr>
              <a:spLocks/>
            </p:cNvSpPr>
            <p:nvPr/>
          </p:nvSpPr>
          <p:spPr bwMode="auto">
            <a:xfrm>
              <a:off x="3443" y="161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8" name="Freeform 635"/>
            <p:cNvSpPr>
              <a:spLocks/>
            </p:cNvSpPr>
            <p:nvPr/>
          </p:nvSpPr>
          <p:spPr bwMode="auto">
            <a:xfrm>
              <a:off x="3444"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9" name="Freeform 636"/>
            <p:cNvSpPr>
              <a:spLocks/>
            </p:cNvSpPr>
            <p:nvPr/>
          </p:nvSpPr>
          <p:spPr bwMode="auto">
            <a:xfrm>
              <a:off x="3444" y="1625"/>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0" name="Freeform 637"/>
            <p:cNvSpPr>
              <a:spLocks/>
            </p:cNvSpPr>
            <p:nvPr/>
          </p:nvSpPr>
          <p:spPr bwMode="auto">
            <a:xfrm>
              <a:off x="3446" y="16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1" name="Freeform 638"/>
            <p:cNvSpPr>
              <a:spLocks/>
            </p:cNvSpPr>
            <p:nvPr/>
          </p:nvSpPr>
          <p:spPr bwMode="auto">
            <a:xfrm>
              <a:off x="3447" y="163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2" name="Freeform 639"/>
            <p:cNvSpPr>
              <a:spLocks/>
            </p:cNvSpPr>
            <p:nvPr/>
          </p:nvSpPr>
          <p:spPr bwMode="auto">
            <a:xfrm>
              <a:off x="3448" y="1635"/>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3" name="Freeform 640"/>
            <p:cNvSpPr>
              <a:spLocks/>
            </p:cNvSpPr>
            <p:nvPr/>
          </p:nvSpPr>
          <p:spPr bwMode="auto">
            <a:xfrm>
              <a:off x="3449" y="1638"/>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4" name="Freeform 641"/>
            <p:cNvSpPr>
              <a:spLocks/>
            </p:cNvSpPr>
            <p:nvPr/>
          </p:nvSpPr>
          <p:spPr bwMode="auto">
            <a:xfrm>
              <a:off x="3451" y="164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5" name="Freeform 642"/>
            <p:cNvSpPr>
              <a:spLocks/>
            </p:cNvSpPr>
            <p:nvPr/>
          </p:nvSpPr>
          <p:spPr bwMode="auto">
            <a:xfrm>
              <a:off x="3452" y="164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6" name="Freeform 643"/>
            <p:cNvSpPr>
              <a:spLocks/>
            </p:cNvSpPr>
            <p:nvPr/>
          </p:nvSpPr>
          <p:spPr bwMode="auto">
            <a:xfrm>
              <a:off x="3453" y="1648"/>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7" name="Freeform 644"/>
            <p:cNvSpPr>
              <a:spLocks/>
            </p:cNvSpPr>
            <p:nvPr/>
          </p:nvSpPr>
          <p:spPr bwMode="auto">
            <a:xfrm>
              <a:off x="3454" y="1650"/>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8" name="Freeform 645"/>
            <p:cNvSpPr>
              <a:spLocks/>
            </p:cNvSpPr>
            <p:nvPr/>
          </p:nvSpPr>
          <p:spPr bwMode="auto">
            <a:xfrm>
              <a:off x="3456" y="165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2" name="Group 646"/>
          <p:cNvGrpSpPr>
            <a:grpSpLocks/>
          </p:cNvGrpSpPr>
          <p:nvPr/>
        </p:nvGrpSpPr>
        <p:grpSpPr bwMode="auto">
          <a:xfrm>
            <a:off x="5183188" y="3276600"/>
            <a:ext cx="153987" cy="498475"/>
            <a:chOff x="3265" y="2064"/>
            <a:chExt cx="97" cy="314"/>
          </a:xfrm>
        </p:grpSpPr>
        <p:sp>
          <p:nvSpPr>
            <p:cNvPr id="1664032" name="Freeform 647"/>
            <p:cNvSpPr>
              <a:spLocks/>
            </p:cNvSpPr>
            <p:nvPr/>
          </p:nvSpPr>
          <p:spPr bwMode="auto">
            <a:xfrm>
              <a:off x="3360" y="20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3" name="Freeform 648"/>
            <p:cNvSpPr>
              <a:spLocks/>
            </p:cNvSpPr>
            <p:nvPr/>
          </p:nvSpPr>
          <p:spPr bwMode="auto">
            <a:xfrm>
              <a:off x="3360" y="20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4" name="Freeform 649"/>
            <p:cNvSpPr>
              <a:spLocks/>
            </p:cNvSpPr>
            <p:nvPr/>
          </p:nvSpPr>
          <p:spPr bwMode="auto">
            <a:xfrm>
              <a:off x="3358" y="2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5" name="Freeform 650"/>
            <p:cNvSpPr>
              <a:spLocks/>
            </p:cNvSpPr>
            <p:nvPr/>
          </p:nvSpPr>
          <p:spPr bwMode="auto">
            <a:xfrm>
              <a:off x="3357" y="207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6" name="Freeform 651"/>
            <p:cNvSpPr>
              <a:spLocks/>
            </p:cNvSpPr>
            <p:nvPr/>
          </p:nvSpPr>
          <p:spPr bwMode="auto">
            <a:xfrm>
              <a:off x="3356" y="207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7" name="Freeform 652"/>
            <p:cNvSpPr>
              <a:spLocks/>
            </p:cNvSpPr>
            <p:nvPr/>
          </p:nvSpPr>
          <p:spPr bwMode="auto">
            <a:xfrm>
              <a:off x="3356" y="208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8" name="Freeform 653"/>
            <p:cNvSpPr>
              <a:spLocks/>
            </p:cNvSpPr>
            <p:nvPr/>
          </p:nvSpPr>
          <p:spPr bwMode="auto">
            <a:xfrm>
              <a:off x="3354" y="208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9" name="Freeform 654"/>
            <p:cNvSpPr>
              <a:spLocks/>
            </p:cNvSpPr>
            <p:nvPr/>
          </p:nvSpPr>
          <p:spPr bwMode="auto">
            <a:xfrm>
              <a:off x="3353" y="2087"/>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0" name="Freeform 655"/>
            <p:cNvSpPr>
              <a:spLocks/>
            </p:cNvSpPr>
            <p:nvPr/>
          </p:nvSpPr>
          <p:spPr bwMode="auto">
            <a:xfrm>
              <a:off x="3352" y="209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1" name="Freeform 656"/>
            <p:cNvSpPr>
              <a:spLocks/>
            </p:cNvSpPr>
            <p:nvPr/>
          </p:nvSpPr>
          <p:spPr bwMode="auto">
            <a:xfrm>
              <a:off x="3352" y="209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2" name="Freeform 657"/>
            <p:cNvSpPr>
              <a:spLocks/>
            </p:cNvSpPr>
            <p:nvPr/>
          </p:nvSpPr>
          <p:spPr bwMode="auto">
            <a:xfrm>
              <a:off x="3350" y="209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3" name="Freeform 658"/>
            <p:cNvSpPr>
              <a:spLocks/>
            </p:cNvSpPr>
            <p:nvPr/>
          </p:nvSpPr>
          <p:spPr bwMode="auto">
            <a:xfrm>
              <a:off x="3349" y="2100"/>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4" name="Freeform 659"/>
            <p:cNvSpPr>
              <a:spLocks/>
            </p:cNvSpPr>
            <p:nvPr/>
          </p:nvSpPr>
          <p:spPr bwMode="auto">
            <a:xfrm>
              <a:off x="3348" y="2104"/>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5" name="Freeform 660"/>
            <p:cNvSpPr>
              <a:spLocks/>
            </p:cNvSpPr>
            <p:nvPr/>
          </p:nvSpPr>
          <p:spPr bwMode="auto">
            <a:xfrm>
              <a:off x="3348" y="210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6" name="Freeform 661"/>
            <p:cNvSpPr>
              <a:spLocks/>
            </p:cNvSpPr>
            <p:nvPr/>
          </p:nvSpPr>
          <p:spPr bwMode="auto">
            <a:xfrm>
              <a:off x="3346" y="21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7" name="Freeform 662"/>
            <p:cNvSpPr>
              <a:spLocks/>
            </p:cNvSpPr>
            <p:nvPr/>
          </p:nvSpPr>
          <p:spPr bwMode="auto">
            <a:xfrm>
              <a:off x="3345" y="211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8" name="Freeform 663"/>
            <p:cNvSpPr>
              <a:spLocks/>
            </p:cNvSpPr>
            <p:nvPr/>
          </p:nvSpPr>
          <p:spPr bwMode="auto">
            <a:xfrm>
              <a:off x="3344" y="211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9" name="Freeform 664"/>
            <p:cNvSpPr>
              <a:spLocks/>
            </p:cNvSpPr>
            <p:nvPr/>
          </p:nvSpPr>
          <p:spPr bwMode="auto">
            <a:xfrm>
              <a:off x="3344" y="212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0" name="Freeform 665"/>
            <p:cNvSpPr>
              <a:spLocks/>
            </p:cNvSpPr>
            <p:nvPr/>
          </p:nvSpPr>
          <p:spPr bwMode="auto">
            <a:xfrm>
              <a:off x="3342" y="212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1" name="Freeform 666"/>
            <p:cNvSpPr>
              <a:spLocks/>
            </p:cNvSpPr>
            <p:nvPr/>
          </p:nvSpPr>
          <p:spPr bwMode="auto">
            <a:xfrm>
              <a:off x="3341" y="212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2" name="Freeform 667"/>
            <p:cNvSpPr>
              <a:spLocks/>
            </p:cNvSpPr>
            <p:nvPr/>
          </p:nvSpPr>
          <p:spPr bwMode="auto">
            <a:xfrm>
              <a:off x="3340" y="213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3" name="Freeform 668"/>
            <p:cNvSpPr>
              <a:spLocks/>
            </p:cNvSpPr>
            <p:nvPr/>
          </p:nvSpPr>
          <p:spPr bwMode="auto">
            <a:xfrm>
              <a:off x="3340" y="213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4" name="Freeform 669"/>
            <p:cNvSpPr>
              <a:spLocks/>
            </p:cNvSpPr>
            <p:nvPr/>
          </p:nvSpPr>
          <p:spPr bwMode="auto">
            <a:xfrm>
              <a:off x="3338" y="2137"/>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5" name="Freeform 670"/>
            <p:cNvSpPr>
              <a:spLocks/>
            </p:cNvSpPr>
            <p:nvPr/>
          </p:nvSpPr>
          <p:spPr bwMode="auto">
            <a:xfrm>
              <a:off x="3337" y="2139"/>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6" name="Freeform 671"/>
            <p:cNvSpPr>
              <a:spLocks/>
            </p:cNvSpPr>
            <p:nvPr/>
          </p:nvSpPr>
          <p:spPr bwMode="auto">
            <a:xfrm>
              <a:off x="3336" y="214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7" name="Freeform 672"/>
            <p:cNvSpPr>
              <a:spLocks/>
            </p:cNvSpPr>
            <p:nvPr/>
          </p:nvSpPr>
          <p:spPr bwMode="auto">
            <a:xfrm>
              <a:off x="3335" y="214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8" name="Freeform 673"/>
            <p:cNvSpPr>
              <a:spLocks/>
            </p:cNvSpPr>
            <p:nvPr/>
          </p:nvSpPr>
          <p:spPr bwMode="auto">
            <a:xfrm>
              <a:off x="3334" y="2150"/>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9" name="Freeform 674"/>
            <p:cNvSpPr>
              <a:spLocks/>
            </p:cNvSpPr>
            <p:nvPr/>
          </p:nvSpPr>
          <p:spPr bwMode="auto">
            <a:xfrm>
              <a:off x="3333" y="2152"/>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0" name="Freeform 675"/>
            <p:cNvSpPr>
              <a:spLocks/>
            </p:cNvSpPr>
            <p:nvPr/>
          </p:nvSpPr>
          <p:spPr bwMode="auto">
            <a:xfrm>
              <a:off x="3332" y="2156"/>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1" name="Freeform 676"/>
            <p:cNvSpPr>
              <a:spLocks/>
            </p:cNvSpPr>
            <p:nvPr/>
          </p:nvSpPr>
          <p:spPr bwMode="auto">
            <a:xfrm>
              <a:off x="3331" y="215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2" name="Freeform 677"/>
            <p:cNvSpPr>
              <a:spLocks/>
            </p:cNvSpPr>
            <p:nvPr/>
          </p:nvSpPr>
          <p:spPr bwMode="auto">
            <a:xfrm>
              <a:off x="3330" y="2163"/>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3" name="Freeform 678"/>
            <p:cNvSpPr>
              <a:spLocks/>
            </p:cNvSpPr>
            <p:nvPr/>
          </p:nvSpPr>
          <p:spPr bwMode="auto">
            <a:xfrm>
              <a:off x="3329" y="2166"/>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4" name="Freeform 679"/>
            <p:cNvSpPr>
              <a:spLocks/>
            </p:cNvSpPr>
            <p:nvPr/>
          </p:nvSpPr>
          <p:spPr bwMode="auto">
            <a:xfrm>
              <a:off x="3328" y="2169"/>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5" name="Freeform 680"/>
            <p:cNvSpPr>
              <a:spLocks/>
            </p:cNvSpPr>
            <p:nvPr/>
          </p:nvSpPr>
          <p:spPr bwMode="auto">
            <a:xfrm>
              <a:off x="3327" y="217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6" name="Freeform 681"/>
            <p:cNvSpPr>
              <a:spLocks/>
            </p:cNvSpPr>
            <p:nvPr/>
          </p:nvSpPr>
          <p:spPr bwMode="auto">
            <a:xfrm>
              <a:off x="3326" y="217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7" name="Freeform 682"/>
            <p:cNvSpPr>
              <a:spLocks/>
            </p:cNvSpPr>
            <p:nvPr/>
          </p:nvSpPr>
          <p:spPr bwMode="auto">
            <a:xfrm>
              <a:off x="3325" y="2179"/>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8" name="Freeform 683"/>
            <p:cNvSpPr>
              <a:spLocks/>
            </p:cNvSpPr>
            <p:nvPr/>
          </p:nvSpPr>
          <p:spPr bwMode="auto">
            <a:xfrm>
              <a:off x="3324" y="218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9" name="Freeform 684"/>
            <p:cNvSpPr>
              <a:spLocks/>
            </p:cNvSpPr>
            <p:nvPr/>
          </p:nvSpPr>
          <p:spPr bwMode="auto">
            <a:xfrm>
              <a:off x="3323" y="218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0" name="Freeform 685"/>
            <p:cNvSpPr>
              <a:spLocks/>
            </p:cNvSpPr>
            <p:nvPr/>
          </p:nvSpPr>
          <p:spPr bwMode="auto">
            <a:xfrm>
              <a:off x="3322" y="2188"/>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1" name="Freeform 686"/>
            <p:cNvSpPr>
              <a:spLocks/>
            </p:cNvSpPr>
            <p:nvPr/>
          </p:nvSpPr>
          <p:spPr bwMode="auto">
            <a:xfrm>
              <a:off x="3321" y="219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2" name="Freeform 687"/>
            <p:cNvSpPr>
              <a:spLocks/>
            </p:cNvSpPr>
            <p:nvPr/>
          </p:nvSpPr>
          <p:spPr bwMode="auto">
            <a:xfrm>
              <a:off x="3320" y="219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3" name="Freeform 688"/>
            <p:cNvSpPr>
              <a:spLocks/>
            </p:cNvSpPr>
            <p:nvPr/>
          </p:nvSpPr>
          <p:spPr bwMode="auto">
            <a:xfrm>
              <a:off x="3319" y="2199"/>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4" name="Freeform 689"/>
            <p:cNvSpPr>
              <a:spLocks/>
            </p:cNvSpPr>
            <p:nvPr/>
          </p:nvSpPr>
          <p:spPr bwMode="auto">
            <a:xfrm>
              <a:off x="3318" y="220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5" name="Freeform 690"/>
            <p:cNvSpPr>
              <a:spLocks/>
            </p:cNvSpPr>
            <p:nvPr/>
          </p:nvSpPr>
          <p:spPr bwMode="auto">
            <a:xfrm>
              <a:off x="3317" y="22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6" name="Freeform 691"/>
            <p:cNvSpPr>
              <a:spLocks/>
            </p:cNvSpPr>
            <p:nvPr/>
          </p:nvSpPr>
          <p:spPr bwMode="auto">
            <a:xfrm>
              <a:off x="3316" y="220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7" name="Freeform 692"/>
            <p:cNvSpPr>
              <a:spLocks/>
            </p:cNvSpPr>
            <p:nvPr/>
          </p:nvSpPr>
          <p:spPr bwMode="auto">
            <a:xfrm>
              <a:off x="3315" y="221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8" name="Freeform 693"/>
            <p:cNvSpPr>
              <a:spLocks/>
            </p:cNvSpPr>
            <p:nvPr/>
          </p:nvSpPr>
          <p:spPr bwMode="auto">
            <a:xfrm>
              <a:off x="3314" y="221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9" name="Freeform 694"/>
            <p:cNvSpPr>
              <a:spLocks/>
            </p:cNvSpPr>
            <p:nvPr/>
          </p:nvSpPr>
          <p:spPr bwMode="auto">
            <a:xfrm>
              <a:off x="3313" y="221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0" name="Freeform 695"/>
            <p:cNvSpPr>
              <a:spLocks/>
            </p:cNvSpPr>
            <p:nvPr/>
          </p:nvSpPr>
          <p:spPr bwMode="auto">
            <a:xfrm>
              <a:off x="3312" y="222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1" name="Freeform 696"/>
            <p:cNvSpPr>
              <a:spLocks/>
            </p:cNvSpPr>
            <p:nvPr/>
          </p:nvSpPr>
          <p:spPr bwMode="auto">
            <a:xfrm>
              <a:off x="3311" y="22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2" name="Freeform 697"/>
            <p:cNvSpPr>
              <a:spLocks/>
            </p:cNvSpPr>
            <p:nvPr/>
          </p:nvSpPr>
          <p:spPr bwMode="auto">
            <a:xfrm>
              <a:off x="3310" y="22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3" name="Freeform 698"/>
            <p:cNvSpPr>
              <a:spLocks/>
            </p:cNvSpPr>
            <p:nvPr/>
          </p:nvSpPr>
          <p:spPr bwMode="auto">
            <a:xfrm>
              <a:off x="3309" y="223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4" name="Freeform 699"/>
            <p:cNvSpPr>
              <a:spLocks/>
            </p:cNvSpPr>
            <p:nvPr/>
          </p:nvSpPr>
          <p:spPr bwMode="auto">
            <a:xfrm>
              <a:off x="3308" y="223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5" name="Freeform 700"/>
            <p:cNvSpPr>
              <a:spLocks/>
            </p:cNvSpPr>
            <p:nvPr/>
          </p:nvSpPr>
          <p:spPr bwMode="auto">
            <a:xfrm>
              <a:off x="3307" y="22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6" name="Freeform 701"/>
            <p:cNvSpPr>
              <a:spLocks/>
            </p:cNvSpPr>
            <p:nvPr/>
          </p:nvSpPr>
          <p:spPr bwMode="auto">
            <a:xfrm>
              <a:off x="3306" y="224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7" name="Freeform 702"/>
            <p:cNvSpPr>
              <a:spLocks/>
            </p:cNvSpPr>
            <p:nvPr/>
          </p:nvSpPr>
          <p:spPr bwMode="auto">
            <a:xfrm>
              <a:off x="3305" y="224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8" name="Freeform 703"/>
            <p:cNvSpPr>
              <a:spLocks/>
            </p:cNvSpPr>
            <p:nvPr/>
          </p:nvSpPr>
          <p:spPr bwMode="auto">
            <a:xfrm>
              <a:off x="3304" y="224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9" name="Freeform 704"/>
            <p:cNvSpPr>
              <a:spLocks/>
            </p:cNvSpPr>
            <p:nvPr/>
          </p:nvSpPr>
          <p:spPr bwMode="auto">
            <a:xfrm>
              <a:off x="3303" y="2251"/>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0" name="Freeform 705"/>
            <p:cNvSpPr>
              <a:spLocks/>
            </p:cNvSpPr>
            <p:nvPr/>
          </p:nvSpPr>
          <p:spPr bwMode="auto">
            <a:xfrm>
              <a:off x="3302" y="22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1" name="Freeform 706"/>
            <p:cNvSpPr>
              <a:spLocks/>
            </p:cNvSpPr>
            <p:nvPr/>
          </p:nvSpPr>
          <p:spPr bwMode="auto">
            <a:xfrm>
              <a:off x="3301" y="225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2" name="Freeform 707"/>
            <p:cNvSpPr>
              <a:spLocks/>
            </p:cNvSpPr>
            <p:nvPr/>
          </p:nvSpPr>
          <p:spPr bwMode="auto">
            <a:xfrm>
              <a:off x="3300" y="226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3" name="Freeform 708"/>
            <p:cNvSpPr>
              <a:spLocks/>
            </p:cNvSpPr>
            <p:nvPr/>
          </p:nvSpPr>
          <p:spPr bwMode="auto">
            <a:xfrm>
              <a:off x="3299" y="226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4" name="Freeform 709"/>
            <p:cNvSpPr>
              <a:spLocks/>
            </p:cNvSpPr>
            <p:nvPr/>
          </p:nvSpPr>
          <p:spPr bwMode="auto">
            <a:xfrm>
              <a:off x="3298" y="2267"/>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5" name="Freeform 710"/>
            <p:cNvSpPr>
              <a:spLocks/>
            </p:cNvSpPr>
            <p:nvPr/>
          </p:nvSpPr>
          <p:spPr bwMode="auto">
            <a:xfrm>
              <a:off x="3297" y="227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6" name="Freeform 711"/>
            <p:cNvSpPr>
              <a:spLocks/>
            </p:cNvSpPr>
            <p:nvPr/>
          </p:nvSpPr>
          <p:spPr bwMode="auto">
            <a:xfrm>
              <a:off x="3296" y="227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7" name="Freeform 712"/>
            <p:cNvSpPr>
              <a:spLocks/>
            </p:cNvSpPr>
            <p:nvPr/>
          </p:nvSpPr>
          <p:spPr bwMode="auto">
            <a:xfrm>
              <a:off x="329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8" name="Freeform 713"/>
            <p:cNvSpPr>
              <a:spLocks/>
            </p:cNvSpPr>
            <p:nvPr/>
          </p:nvSpPr>
          <p:spPr bwMode="auto">
            <a:xfrm>
              <a:off x="3294" y="228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9" name="Freeform 714"/>
            <p:cNvSpPr>
              <a:spLocks/>
            </p:cNvSpPr>
            <p:nvPr/>
          </p:nvSpPr>
          <p:spPr bwMode="auto">
            <a:xfrm>
              <a:off x="3292" y="2284"/>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0" name="Freeform 715"/>
            <p:cNvSpPr>
              <a:spLocks/>
            </p:cNvSpPr>
            <p:nvPr/>
          </p:nvSpPr>
          <p:spPr bwMode="auto">
            <a:xfrm>
              <a:off x="3292" y="2287"/>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1" name="Freeform 716"/>
            <p:cNvSpPr>
              <a:spLocks/>
            </p:cNvSpPr>
            <p:nvPr/>
          </p:nvSpPr>
          <p:spPr bwMode="auto">
            <a:xfrm>
              <a:off x="3291" y="229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2" name="Freeform 717"/>
            <p:cNvSpPr>
              <a:spLocks/>
            </p:cNvSpPr>
            <p:nvPr/>
          </p:nvSpPr>
          <p:spPr bwMode="auto">
            <a:xfrm>
              <a:off x="3290" y="2294"/>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3" name="Freeform 718"/>
            <p:cNvSpPr>
              <a:spLocks/>
            </p:cNvSpPr>
            <p:nvPr/>
          </p:nvSpPr>
          <p:spPr bwMode="auto">
            <a:xfrm>
              <a:off x="3288" y="229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4" name="Freeform 719"/>
            <p:cNvSpPr>
              <a:spLocks/>
            </p:cNvSpPr>
            <p:nvPr/>
          </p:nvSpPr>
          <p:spPr bwMode="auto">
            <a:xfrm>
              <a:off x="3288" y="2300"/>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5" name="Freeform 720"/>
            <p:cNvSpPr>
              <a:spLocks/>
            </p:cNvSpPr>
            <p:nvPr/>
          </p:nvSpPr>
          <p:spPr bwMode="auto">
            <a:xfrm>
              <a:off x="3287"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6" name="Freeform 721"/>
            <p:cNvSpPr>
              <a:spLocks/>
            </p:cNvSpPr>
            <p:nvPr/>
          </p:nvSpPr>
          <p:spPr bwMode="auto">
            <a:xfrm>
              <a:off x="3286" y="2307"/>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7" name="Freeform 722"/>
            <p:cNvSpPr>
              <a:spLocks/>
            </p:cNvSpPr>
            <p:nvPr/>
          </p:nvSpPr>
          <p:spPr bwMode="auto">
            <a:xfrm>
              <a:off x="3284" y="231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8" name="Freeform 723"/>
            <p:cNvSpPr>
              <a:spLocks/>
            </p:cNvSpPr>
            <p:nvPr/>
          </p:nvSpPr>
          <p:spPr bwMode="auto">
            <a:xfrm>
              <a:off x="3284" y="2313"/>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9" name="Freeform 724"/>
            <p:cNvSpPr>
              <a:spLocks/>
            </p:cNvSpPr>
            <p:nvPr/>
          </p:nvSpPr>
          <p:spPr bwMode="auto">
            <a:xfrm>
              <a:off x="3283" y="2317"/>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0" name="Freeform 725"/>
            <p:cNvSpPr>
              <a:spLocks/>
            </p:cNvSpPr>
            <p:nvPr/>
          </p:nvSpPr>
          <p:spPr bwMode="auto">
            <a:xfrm>
              <a:off x="3282" y="232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1" name="Freeform 726"/>
            <p:cNvSpPr>
              <a:spLocks/>
            </p:cNvSpPr>
            <p:nvPr/>
          </p:nvSpPr>
          <p:spPr bwMode="auto">
            <a:xfrm>
              <a:off x="3280" y="232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2" name="Freeform 727"/>
            <p:cNvSpPr>
              <a:spLocks/>
            </p:cNvSpPr>
            <p:nvPr/>
          </p:nvSpPr>
          <p:spPr bwMode="auto">
            <a:xfrm>
              <a:off x="3280" y="2327"/>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3" name="Freeform 728"/>
            <p:cNvSpPr>
              <a:spLocks/>
            </p:cNvSpPr>
            <p:nvPr/>
          </p:nvSpPr>
          <p:spPr bwMode="auto">
            <a:xfrm>
              <a:off x="3279"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4" name="Freeform 729"/>
            <p:cNvSpPr>
              <a:spLocks/>
            </p:cNvSpPr>
            <p:nvPr/>
          </p:nvSpPr>
          <p:spPr bwMode="auto">
            <a:xfrm>
              <a:off x="3278" y="233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5" name="Freeform 730"/>
            <p:cNvSpPr>
              <a:spLocks/>
            </p:cNvSpPr>
            <p:nvPr/>
          </p:nvSpPr>
          <p:spPr bwMode="auto">
            <a:xfrm>
              <a:off x="3276" y="23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6" name="Freeform 731"/>
            <p:cNvSpPr>
              <a:spLocks/>
            </p:cNvSpPr>
            <p:nvPr/>
          </p:nvSpPr>
          <p:spPr bwMode="auto">
            <a:xfrm>
              <a:off x="3276" y="2340"/>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7" name="Freeform 732"/>
            <p:cNvSpPr>
              <a:spLocks/>
            </p:cNvSpPr>
            <p:nvPr/>
          </p:nvSpPr>
          <p:spPr bwMode="auto">
            <a:xfrm>
              <a:off x="3275" y="23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8" name="Freeform 733"/>
            <p:cNvSpPr>
              <a:spLocks/>
            </p:cNvSpPr>
            <p:nvPr/>
          </p:nvSpPr>
          <p:spPr bwMode="auto">
            <a:xfrm>
              <a:off x="3273" y="2346"/>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9" name="Freeform 734"/>
            <p:cNvSpPr>
              <a:spLocks/>
            </p:cNvSpPr>
            <p:nvPr/>
          </p:nvSpPr>
          <p:spPr bwMode="auto">
            <a:xfrm>
              <a:off x="327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0" name="Freeform 735"/>
            <p:cNvSpPr>
              <a:spLocks/>
            </p:cNvSpPr>
            <p:nvPr/>
          </p:nvSpPr>
          <p:spPr bwMode="auto">
            <a:xfrm>
              <a:off x="3272" y="2353"/>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1" name="Freeform 736"/>
            <p:cNvSpPr>
              <a:spLocks/>
            </p:cNvSpPr>
            <p:nvPr/>
          </p:nvSpPr>
          <p:spPr bwMode="auto">
            <a:xfrm>
              <a:off x="3271" y="235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2" name="Freeform 737"/>
            <p:cNvSpPr>
              <a:spLocks/>
            </p:cNvSpPr>
            <p:nvPr/>
          </p:nvSpPr>
          <p:spPr bwMode="auto">
            <a:xfrm>
              <a:off x="3269" y="2360"/>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3" name="Freeform 738"/>
            <p:cNvSpPr>
              <a:spLocks/>
            </p:cNvSpPr>
            <p:nvPr/>
          </p:nvSpPr>
          <p:spPr bwMode="auto">
            <a:xfrm>
              <a:off x="3269" y="236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4" name="Freeform 739"/>
            <p:cNvSpPr>
              <a:spLocks/>
            </p:cNvSpPr>
            <p:nvPr/>
          </p:nvSpPr>
          <p:spPr bwMode="auto">
            <a:xfrm>
              <a:off x="3268" y="2366"/>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5" name="Freeform 740"/>
            <p:cNvSpPr>
              <a:spLocks/>
            </p:cNvSpPr>
            <p:nvPr/>
          </p:nvSpPr>
          <p:spPr bwMode="auto">
            <a:xfrm>
              <a:off x="3267" y="237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6" name="Freeform 741"/>
            <p:cNvSpPr>
              <a:spLocks/>
            </p:cNvSpPr>
            <p:nvPr/>
          </p:nvSpPr>
          <p:spPr bwMode="auto">
            <a:xfrm>
              <a:off x="3265" y="237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7" name="Freeform 742"/>
            <p:cNvSpPr>
              <a:spLocks/>
            </p:cNvSpPr>
            <p:nvPr/>
          </p:nvSpPr>
          <p:spPr bwMode="auto">
            <a:xfrm>
              <a:off x="3265" y="23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3" name="Group 743"/>
          <p:cNvGrpSpPr>
            <a:grpSpLocks/>
          </p:cNvGrpSpPr>
          <p:nvPr/>
        </p:nvGrpSpPr>
        <p:grpSpPr bwMode="auto">
          <a:xfrm>
            <a:off x="5334000" y="3276600"/>
            <a:ext cx="2586038" cy="496888"/>
            <a:chOff x="3360" y="2064"/>
            <a:chExt cx="1629" cy="313"/>
          </a:xfrm>
        </p:grpSpPr>
        <p:grpSp>
          <p:nvGrpSpPr>
            <p:cNvPr id="751128" name="Group 744"/>
            <p:cNvGrpSpPr>
              <a:grpSpLocks/>
            </p:cNvGrpSpPr>
            <p:nvPr/>
          </p:nvGrpSpPr>
          <p:grpSpPr bwMode="auto">
            <a:xfrm>
              <a:off x="3360" y="2064"/>
              <a:ext cx="629" cy="122"/>
              <a:chOff x="3360" y="2064"/>
              <a:chExt cx="629" cy="122"/>
            </a:xfrm>
          </p:grpSpPr>
          <p:sp>
            <p:nvSpPr>
              <p:cNvPr id="751448" name="Freeform 745"/>
              <p:cNvSpPr>
                <a:spLocks/>
              </p:cNvSpPr>
              <p:nvPr/>
            </p:nvSpPr>
            <p:spPr bwMode="auto">
              <a:xfrm>
                <a:off x="3360" y="2064"/>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9" name="Freeform 746"/>
              <p:cNvSpPr>
                <a:spLocks/>
              </p:cNvSpPr>
              <p:nvPr/>
            </p:nvSpPr>
            <p:spPr bwMode="auto">
              <a:xfrm>
                <a:off x="3364"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0" name="Freeform 747"/>
              <p:cNvSpPr>
                <a:spLocks/>
              </p:cNvSpPr>
              <p:nvPr/>
            </p:nvSpPr>
            <p:spPr bwMode="auto">
              <a:xfrm>
                <a:off x="3367"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1" name="Freeform 748"/>
              <p:cNvSpPr>
                <a:spLocks/>
              </p:cNvSpPr>
              <p:nvPr/>
            </p:nvSpPr>
            <p:spPr bwMode="auto">
              <a:xfrm>
                <a:off x="3370" y="20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2" name="Freeform 749"/>
              <p:cNvSpPr>
                <a:spLocks/>
              </p:cNvSpPr>
              <p:nvPr/>
            </p:nvSpPr>
            <p:spPr bwMode="auto">
              <a:xfrm>
                <a:off x="3373" y="206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3" name="Freeform 750"/>
              <p:cNvSpPr>
                <a:spLocks/>
              </p:cNvSpPr>
              <p:nvPr/>
            </p:nvSpPr>
            <p:spPr bwMode="auto">
              <a:xfrm>
                <a:off x="3376" y="20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4" name="Freeform 751"/>
              <p:cNvSpPr>
                <a:spLocks/>
              </p:cNvSpPr>
              <p:nvPr/>
            </p:nvSpPr>
            <p:spPr bwMode="auto">
              <a:xfrm>
                <a:off x="3380" y="20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5" name="Freeform 752"/>
              <p:cNvSpPr>
                <a:spLocks/>
              </p:cNvSpPr>
              <p:nvPr/>
            </p:nvSpPr>
            <p:spPr bwMode="auto">
              <a:xfrm>
                <a:off x="3383" y="2068"/>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6" name="Freeform 753"/>
              <p:cNvSpPr>
                <a:spLocks/>
              </p:cNvSpPr>
              <p:nvPr/>
            </p:nvSpPr>
            <p:spPr bwMode="auto">
              <a:xfrm>
                <a:off x="3386" y="20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7" name="Freeform 754"/>
              <p:cNvSpPr>
                <a:spLocks/>
              </p:cNvSpPr>
              <p:nvPr/>
            </p:nvSpPr>
            <p:spPr bwMode="auto">
              <a:xfrm>
                <a:off x="3388" y="20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8" name="Freeform 755"/>
              <p:cNvSpPr>
                <a:spLocks/>
              </p:cNvSpPr>
              <p:nvPr/>
            </p:nvSpPr>
            <p:spPr bwMode="auto">
              <a:xfrm>
                <a:off x="3392" y="20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9" name="Freeform 756"/>
              <p:cNvSpPr>
                <a:spLocks/>
              </p:cNvSpPr>
              <p:nvPr/>
            </p:nvSpPr>
            <p:spPr bwMode="auto">
              <a:xfrm>
                <a:off x="3395" y="2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0" name="Freeform 757"/>
              <p:cNvSpPr>
                <a:spLocks/>
              </p:cNvSpPr>
              <p:nvPr/>
            </p:nvSpPr>
            <p:spPr bwMode="auto">
              <a:xfrm>
                <a:off x="3398" y="207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1" name="Freeform 758"/>
              <p:cNvSpPr>
                <a:spLocks/>
              </p:cNvSpPr>
              <p:nvPr/>
            </p:nvSpPr>
            <p:spPr bwMode="auto">
              <a:xfrm>
                <a:off x="3401" y="2072"/>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2" name="Freeform 759"/>
              <p:cNvSpPr>
                <a:spLocks/>
              </p:cNvSpPr>
              <p:nvPr/>
            </p:nvSpPr>
            <p:spPr bwMode="auto">
              <a:xfrm>
                <a:off x="3404" y="207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3" name="Freeform 760"/>
              <p:cNvSpPr>
                <a:spLocks/>
              </p:cNvSpPr>
              <p:nvPr/>
            </p:nvSpPr>
            <p:spPr bwMode="auto">
              <a:xfrm>
                <a:off x="3408" y="207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4" name="Freeform 761"/>
              <p:cNvSpPr>
                <a:spLocks/>
              </p:cNvSpPr>
              <p:nvPr/>
            </p:nvSpPr>
            <p:spPr bwMode="auto">
              <a:xfrm>
                <a:off x="3411" y="20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5" name="Freeform 762"/>
              <p:cNvSpPr>
                <a:spLocks/>
              </p:cNvSpPr>
              <p:nvPr/>
            </p:nvSpPr>
            <p:spPr bwMode="auto">
              <a:xfrm>
                <a:off x="3414" y="207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6" name="Freeform 763"/>
              <p:cNvSpPr>
                <a:spLocks/>
              </p:cNvSpPr>
              <p:nvPr/>
            </p:nvSpPr>
            <p:spPr bwMode="auto">
              <a:xfrm>
                <a:off x="3417" y="207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7" name="Freeform 764"/>
              <p:cNvSpPr>
                <a:spLocks/>
              </p:cNvSpPr>
              <p:nvPr/>
            </p:nvSpPr>
            <p:spPr bwMode="auto">
              <a:xfrm>
                <a:off x="3420" y="20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8" name="Freeform 765"/>
              <p:cNvSpPr>
                <a:spLocks/>
              </p:cNvSpPr>
              <p:nvPr/>
            </p:nvSpPr>
            <p:spPr bwMode="auto">
              <a:xfrm>
                <a:off x="3424" y="207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9" name="Freeform 766"/>
              <p:cNvSpPr>
                <a:spLocks/>
              </p:cNvSpPr>
              <p:nvPr/>
            </p:nvSpPr>
            <p:spPr bwMode="auto">
              <a:xfrm>
                <a:off x="3427" y="20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0" name="Freeform 767"/>
              <p:cNvSpPr>
                <a:spLocks/>
              </p:cNvSpPr>
              <p:nvPr/>
            </p:nvSpPr>
            <p:spPr bwMode="auto">
              <a:xfrm>
                <a:off x="3430" y="2077"/>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1" name="Freeform 768"/>
              <p:cNvSpPr>
                <a:spLocks/>
              </p:cNvSpPr>
              <p:nvPr/>
            </p:nvSpPr>
            <p:spPr bwMode="auto">
              <a:xfrm>
                <a:off x="3433" y="207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2" name="Freeform 769"/>
              <p:cNvSpPr>
                <a:spLocks/>
              </p:cNvSpPr>
              <p:nvPr/>
            </p:nvSpPr>
            <p:spPr bwMode="auto">
              <a:xfrm>
                <a:off x="3436" y="207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3" name="Freeform 770"/>
              <p:cNvSpPr>
                <a:spLocks/>
              </p:cNvSpPr>
              <p:nvPr/>
            </p:nvSpPr>
            <p:spPr bwMode="auto">
              <a:xfrm>
                <a:off x="3439" y="207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4" name="Freeform 771"/>
              <p:cNvSpPr>
                <a:spLocks/>
              </p:cNvSpPr>
              <p:nvPr/>
            </p:nvSpPr>
            <p:spPr bwMode="auto">
              <a:xfrm>
                <a:off x="3442" y="2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5" name="Freeform 772"/>
              <p:cNvSpPr>
                <a:spLocks/>
              </p:cNvSpPr>
              <p:nvPr/>
            </p:nvSpPr>
            <p:spPr bwMode="auto">
              <a:xfrm>
                <a:off x="3445" y="208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6" name="Freeform 773"/>
              <p:cNvSpPr>
                <a:spLocks/>
              </p:cNvSpPr>
              <p:nvPr/>
            </p:nvSpPr>
            <p:spPr bwMode="auto">
              <a:xfrm>
                <a:off x="3448" y="208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7" name="Freeform 774"/>
              <p:cNvSpPr>
                <a:spLocks/>
              </p:cNvSpPr>
              <p:nvPr/>
            </p:nvSpPr>
            <p:spPr bwMode="auto">
              <a:xfrm>
                <a:off x="3452" y="2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8" name="Freeform 775"/>
              <p:cNvSpPr>
                <a:spLocks/>
              </p:cNvSpPr>
              <p:nvPr/>
            </p:nvSpPr>
            <p:spPr bwMode="auto">
              <a:xfrm>
                <a:off x="3455" y="208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9" name="Freeform 776"/>
              <p:cNvSpPr>
                <a:spLocks/>
              </p:cNvSpPr>
              <p:nvPr/>
            </p:nvSpPr>
            <p:spPr bwMode="auto">
              <a:xfrm>
                <a:off x="3458"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0" name="Freeform 777"/>
              <p:cNvSpPr>
                <a:spLocks/>
              </p:cNvSpPr>
              <p:nvPr/>
            </p:nvSpPr>
            <p:spPr bwMode="auto">
              <a:xfrm>
                <a:off x="3461"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1" name="Freeform 778"/>
              <p:cNvSpPr>
                <a:spLocks/>
              </p:cNvSpPr>
              <p:nvPr/>
            </p:nvSpPr>
            <p:spPr bwMode="auto">
              <a:xfrm>
                <a:off x="3464" y="2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2" name="Freeform 779"/>
              <p:cNvSpPr>
                <a:spLocks/>
              </p:cNvSpPr>
              <p:nvPr/>
            </p:nvSpPr>
            <p:spPr bwMode="auto">
              <a:xfrm>
                <a:off x="3468" y="208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3" name="Freeform 780"/>
              <p:cNvSpPr>
                <a:spLocks/>
              </p:cNvSpPr>
              <p:nvPr/>
            </p:nvSpPr>
            <p:spPr bwMode="auto">
              <a:xfrm>
                <a:off x="3471" y="2085"/>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4" name="Freeform 781"/>
              <p:cNvSpPr>
                <a:spLocks/>
              </p:cNvSpPr>
              <p:nvPr/>
            </p:nvSpPr>
            <p:spPr bwMode="auto">
              <a:xfrm>
                <a:off x="3474" y="208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5" name="Freeform 782"/>
              <p:cNvSpPr>
                <a:spLocks/>
              </p:cNvSpPr>
              <p:nvPr/>
            </p:nvSpPr>
            <p:spPr bwMode="auto">
              <a:xfrm>
                <a:off x="3477"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6" name="Freeform 783"/>
              <p:cNvSpPr>
                <a:spLocks/>
              </p:cNvSpPr>
              <p:nvPr/>
            </p:nvSpPr>
            <p:spPr bwMode="auto">
              <a:xfrm>
                <a:off x="3480"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7" name="Freeform 784"/>
              <p:cNvSpPr>
                <a:spLocks/>
              </p:cNvSpPr>
              <p:nvPr/>
            </p:nvSpPr>
            <p:spPr bwMode="auto">
              <a:xfrm>
                <a:off x="3484" y="2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8" name="Freeform 785"/>
              <p:cNvSpPr>
                <a:spLocks/>
              </p:cNvSpPr>
              <p:nvPr/>
            </p:nvSpPr>
            <p:spPr bwMode="auto">
              <a:xfrm>
                <a:off x="3487" y="208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9" name="Freeform 786"/>
              <p:cNvSpPr>
                <a:spLocks/>
              </p:cNvSpPr>
              <p:nvPr/>
            </p:nvSpPr>
            <p:spPr bwMode="auto">
              <a:xfrm>
                <a:off x="3489"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0" name="Freeform 787"/>
              <p:cNvSpPr>
                <a:spLocks/>
              </p:cNvSpPr>
              <p:nvPr/>
            </p:nvSpPr>
            <p:spPr bwMode="auto">
              <a:xfrm>
                <a:off x="3492"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1" name="Freeform 788"/>
              <p:cNvSpPr>
                <a:spLocks/>
              </p:cNvSpPr>
              <p:nvPr/>
            </p:nvSpPr>
            <p:spPr bwMode="auto">
              <a:xfrm>
                <a:off x="3495" y="209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2" name="Freeform 789"/>
              <p:cNvSpPr>
                <a:spLocks/>
              </p:cNvSpPr>
              <p:nvPr/>
            </p:nvSpPr>
            <p:spPr bwMode="auto">
              <a:xfrm>
                <a:off x="3499" y="209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3" name="Freeform 790"/>
              <p:cNvSpPr>
                <a:spLocks/>
              </p:cNvSpPr>
              <p:nvPr/>
            </p:nvSpPr>
            <p:spPr bwMode="auto">
              <a:xfrm>
                <a:off x="3502" y="20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4" name="Freeform 791"/>
              <p:cNvSpPr>
                <a:spLocks/>
              </p:cNvSpPr>
              <p:nvPr/>
            </p:nvSpPr>
            <p:spPr bwMode="auto">
              <a:xfrm>
                <a:off x="3505" y="209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5" name="Freeform 792"/>
              <p:cNvSpPr>
                <a:spLocks/>
              </p:cNvSpPr>
              <p:nvPr/>
            </p:nvSpPr>
            <p:spPr bwMode="auto">
              <a:xfrm>
                <a:off x="3508"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6" name="Freeform 793"/>
              <p:cNvSpPr>
                <a:spLocks/>
              </p:cNvSpPr>
              <p:nvPr/>
            </p:nvSpPr>
            <p:spPr bwMode="auto">
              <a:xfrm>
                <a:off x="3511"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7" name="Freeform 794"/>
              <p:cNvSpPr>
                <a:spLocks/>
              </p:cNvSpPr>
              <p:nvPr/>
            </p:nvSpPr>
            <p:spPr bwMode="auto">
              <a:xfrm>
                <a:off x="3515" y="209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8" name="Freeform 795"/>
              <p:cNvSpPr>
                <a:spLocks/>
              </p:cNvSpPr>
              <p:nvPr/>
            </p:nvSpPr>
            <p:spPr bwMode="auto">
              <a:xfrm>
                <a:off x="3518" y="2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9" name="Freeform 796"/>
              <p:cNvSpPr>
                <a:spLocks/>
              </p:cNvSpPr>
              <p:nvPr/>
            </p:nvSpPr>
            <p:spPr bwMode="auto">
              <a:xfrm>
                <a:off x="3521"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0" name="Freeform 797"/>
              <p:cNvSpPr>
                <a:spLocks/>
              </p:cNvSpPr>
              <p:nvPr/>
            </p:nvSpPr>
            <p:spPr bwMode="auto">
              <a:xfrm>
                <a:off x="3524"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1" name="Freeform 798"/>
              <p:cNvSpPr>
                <a:spLocks/>
              </p:cNvSpPr>
              <p:nvPr/>
            </p:nvSpPr>
            <p:spPr bwMode="auto">
              <a:xfrm>
                <a:off x="3527" y="20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2" name="Freeform 799"/>
              <p:cNvSpPr>
                <a:spLocks/>
              </p:cNvSpPr>
              <p:nvPr/>
            </p:nvSpPr>
            <p:spPr bwMode="auto">
              <a:xfrm>
                <a:off x="3531" y="209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3" name="Freeform 800"/>
              <p:cNvSpPr>
                <a:spLocks/>
              </p:cNvSpPr>
              <p:nvPr/>
            </p:nvSpPr>
            <p:spPr bwMode="auto">
              <a:xfrm>
                <a:off x="3534" y="20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4" name="Freeform 801"/>
              <p:cNvSpPr>
                <a:spLocks/>
              </p:cNvSpPr>
              <p:nvPr/>
            </p:nvSpPr>
            <p:spPr bwMode="auto">
              <a:xfrm>
                <a:off x="3537" y="2098"/>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5" name="Freeform 802"/>
              <p:cNvSpPr>
                <a:spLocks/>
              </p:cNvSpPr>
              <p:nvPr/>
            </p:nvSpPr>
            <p:spPr bwMode="auto">
              <a:xfrm>
                <a:off x="3540" y="20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6" name="Freeform 803"/>
              <p:cNvSpPr>
                <a:spLocks/>
              </p:cNvSpPr>
              <p:nvPr/>
            </p:nvSpPr>
            <p:spPr bwMode="auto">
              <a:xfrm>
                <a:off x="3543" y="209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7" name="Freeform 804"/>
              <p:cNvSpPr>
                <a:spLocks/>
              </p:cNvSpPr>
              <p:nvPr/>
            </p:nvSpPr>
            <p:spPr bwMode="auto">
              <a:xfrm>
                <a:off x="3546" y="209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8" name="Freeform 805"/>
              <p:cNvSpPr>
                <a:spLocks/>
              </p:cNvSpPr>
              <p:nvPr/>
            </p:nvSpPr>
            <p:spPr bwMode="auto">
              <a:xfrm>
                <a:off x="3549" y="210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9" name="Freeform 806"/>
              <p:cNvSpPr>
                <a:spLocks/>
              </p:cNvSpPr>
              <p:nvPr/>
            </p:nvSpPr>
            <p:spPr bwMode="auto">
              <a:xfrm>
                <a:off x="3552" y="210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0" name="Freeform 807"/>
              <p:cNvSpPr>
                <a:spLocks/>
              </p:cNvSpPr>
              <p:nvPr/>
            </p:nvSpPr>
            <p:spPr bwMode="auto">
              <a:xfrm>
                <a:off x="3555" y="21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1" name="Freeform 808"/>
              <p:cNvSpPr>
                <a:spLocks/>
              </p:cNvSpPr>
              <p:nvPr/>
            </p:nvSpPr>
            <p:spPr bwMode="auto">
              <a:xfrm>
                <a:off x="3559" y="21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2" name="Freeform 809"/>
              <p:cNvSpPr>
                <a:spLocks/>
              </p:cNvSpPr>
              <p:nvPr/>
            </p:nvSpPr>
            <p:spPr bwMode="auto">
              <a:xfrm>
                <a:off x="3562" y="21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3" name="Freeform 810"/>
              <p:cNvSpPr>
                <a:spLocks/>
              </p:cNvSpPr>
              <p:nvPr/>
            </p:nvSpPr>
            <p:spPr bwMode="auto">
              <a:xfrm>
                <a:off x="3565" y="21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4" name="Freeform 811"/>
              <p:cNvSpPr>
                <a:spLocks/>
              </p:cNvSpPr>
              <p:nvPr/>
            </p:nvSpPr>
            <p:spPr bwMode="auto">
              <a:xfrm>
                <a:off x="3568" y="210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5" name="Freeform 812"/>
              <p:cNvSpPr>
                <a:spLocks/>
              </p:cNvSpPr>
              <p:nvPr/>
            </p:nvSpPr>
            <p:spPr bwMode="auto">
              <a:xfrm>
                <a:off x="3571" y="210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6" name="Freeform 813"/>
              <p:cNvSpPr>
                <a:spLocks/>
              </p:cNvSpPr>
              <p:nvPr/>
            </p:nvSpPr>
            <p:spPr bwMode="auto">
              <a:xfrm>
                <a:off x="3575" y="210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7" name="Freeform 814"/>
              <p:cNvSpPr>
                <a:spLocks/>
              </p:cNvSpPr>
              <p:nvPr/>
            </p:nvSpPr>
            <p:spPr bwMode="auto">
              <a:xfrm>
                <a:off x="3578" y="210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8" name="Freeform 815"/>
              <p:cNvSpPr>
                <a:spLocks/>
              </p:cNvSpPr>
              <p:nvPr/>
            </p:nvSpPr>
            <p:spPr bwMode="auto">
              <a:xfrm>
                <a:off x="3581" y="210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9" name="Freeform 816"/>
              <p:cNvSpPr>
                <a:spLocks/>
              </p:cNvSpPr>
              <p:nvPr/>
            </p:nvSpPr>
            <p:spPr bwMode="auto">
              <a:xfrm>
                <a:off x="3584" y="2106"/>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0" name="Freeform 817"/>
              <p:cNvSpPr>
                <a:spLocks/>
              </p:cNvSpPr>
              <p:nvPr/>
            </p:nvSpPr>
            <p:spPr bwMode="auto">
              <a:xfrm>
                <a:off x="3587" y="2107"/>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1" name="Freeform 818"/>
              <p:cNvSpPr>
                <a:spLocks/>
              </p:cNvSpPr>
              <p:nvPr/>
            </p:nvSpPr>
            <p:spPr bwMode="auto">
              <a:xfrm>
                <a:off x="3591" y="21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2" name="Freeform 819"/>
              <p:cNvSpPr>
                <a:spLocks/>
              </p:cNvSpPr>
              <p:nvPr/>
            </p:nvSpPr>
            <p:spPr bwMode="auto">
              <a:xfrm>
                <a:off x="3593" y="21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3" name="Freeform 820"/>
              <p:cNvSpPr>
                <a:spLocks/>
              </p:cNvSpPr>
              <p:nvPr/>
            </p:nvSpPr>
            <p:spPr bwMode="auto">
              <a:xfrm>
                <a:off x="3596" y="210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4" name="Freeform 821"/>
              <p:cNvSpPr>
                <a:spLocks/>
              </p:cNvSpPr>
              <p:nvPr/>
            </p:nvSpPr>
            <p:spPr bwMode="auto">
              <a:xfrm>
                <a:off x="3599" y="211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5" name="Freeform 822"/>
              <p:cNvSpPr>
                <a:spLocks/>
              </p:cNvSpPr>
              <p:nvPr/>
            </p:nvSpPr>
            <p:spPr bwMode="auto">
              <a:xfrm>
                <a:off x="3603"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6" name="Freeform 823"/>
              <p:cNvSpPr>
                <a:spLocks/>
              </p:cNvSpPr>
              <p:nvPr/>
            </p:nvSpPr>
            <p:spPr bwMode="auto">
              <a:xfrm>
                <a:off x="3606"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7" name="Freeform 824"/>
              <p:cNvSpPr>
                <a:spLocks/>
              </p:cNvSpPr>
              <p:nvPr/>
            </p:nvSpPr>
            <p:spPr bwMode="auto">
              <a:xfrm>
                <a:off x="3609" y="211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8" name="Freeform 825"/>
              <p:cNvSpPr>
                <a:spLocks/>
              </p:cNvSpPr>
              <p:nvPr/>
            </p:nvSpPr>
            <p:spPr bwMode="auto">
              <a:xfrm>
                <a:off x="3612" y="211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9" name="Freeform 826"/>
              <p:cNvSpPr>
                <a:spLocks/>
              </p:cNvSpPr>
              <p:nvPr/>
            </p:nvSpPr>
            <p:spPr bwMode="auto">
              <a:xfrm>
                <a:off x="3615" y="211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0" name="Freeform 827"/>
              <p:cNvSpPr>
                <a:spLocks/>
              </p:cNvSpPr>
              <p:nvPr/>
            </p:nvSpPr>
            <p:spPr bwMode="auto">
              <a:xfrm>
                <a:off x="3619" y="211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1" name="Freeform 828"/>
              <p:cNvSpPr>
                <a:spLocks/>
              </p:cNvSpPr>
              <p:nvPr/>
            </p:nvSpPr>
            <p:spPr bwMode="auto">
              <a:xfrm>
                <a:off x="3622" y="211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2" name="Freeform 829"/>
              <p:cNvSpPr>
                <a:spLocks/>
              </p:cNvSpPr>
              <p:nvPr/>
            </p:nvSpPr>
            <p:spPr bwMode="auto">
              <a:xfrm>
                <a:off x="3625" y="211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3" name="Freeform 830"/>
              <p:cNvSpPr>
                <a:spLocks/>
              </p:cNvSpPr>
              <p:nvPr/>
            </p:nvSpPr>
            <p:spPr bwMode="auto">
              <a:xfrm>
                <a:off x="3628" y="211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4" name="Freeform 831"/>
              <p:cNvSpPr>
                <a:spLocks/>
              </p:cNvSpPr>
              <p:nvPr/>
            </p:nvSpPr>
            <p:spPr bwMode="auto">
              <a:xfrm>
                <a:off x="3631" y="211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5" name="Freeform 832"/>
              <p:cNvSpPr>
                <a:spLocks/>
              </p:cNvSpPr>
              <p:nvPr/>
            </p:nvSpPr>
            <p:spPr bwMode="auto">
              <a:xfrm>
                <a:off x="3635"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6" name="Freeform 833"/>
              <p:cNvSpPr>
                <a:spLocks/>
              </p:cNvSpPr>
              <p:nvPr/>
            </p:nvSpPr>
            <p:spPr bwMode="auto">
              <a:xfrm>
                <a:off x="3638"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7" name="Freeform 834"/>
              <p:cNvSpPr>
                <a:spLocks/>
              </p:cNvSpPr>
              <p:nvPr/>
            </p:nvSpPr>
            <p:spPr bwMode="auto">
              <a:xfrm>
                <a:off x="3641" y="21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8" name="Freeform 835"/>
              <p:cNvSpPr>
                <a:spLocks/>
              </p:cNvSpPr>
              <p:nvPr/>
            </p:nvSpPr>
            <p:spPr bwMode="auto">
              <a:xfrm>
                <a:off x="3643" y="21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9" name="Freeform 836"/>
              <p:cNvSpPr>
                <a:spLocks/>
              </p:cNvSpPr>
              <p:nvPr/>
            </p:nvSpPr>
            <p:spPr bwMode="auto">
              <a:xfrm>
                <a:off x="3647" y="21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0" name="Freeform 837"/>
              <p:cNvSpPr>
                <a:spLocks/>
              </p:cNvSpPr>
              <p:nvPr/>
            </p:nvSpPr>
            <p:spPr bwMode="auto">
              <a:xfrm>
                <a:off x="3650" y="211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1" name="Freeform 838"/>
              <p:cNvSpPr>
                <a:spLocks/>
              </p:cNvSpPr>
              <p:nvPr/>
            </p:nvSpPr>
            <p:spPr bwMode="auto">
              <a:xfrm>
                <a:off x="3653" y="212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2" name="Freeform 839"/>
              <p:cNvSpPr>
                <a:spLocks/>
              </p:cNvSpPr>
              <p:nvPr/>
            </p:nvSpPr>
            <p:spPr bwMode="auto">
              <a:xfrm>
                <a:off x="3656"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3" name="Freeform 840"/>
              <p:cNvSpPr>
                <a:spLocks/>
              </p:cNvSpPr>
              <p:nvPr/>
            </p:nvSpPr>
            <p:spPr bwMode="auto">
              <a:xfrm>
                <a:off x="3659"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4" name="Freeform 841"/>
              <p:cNvSpPr>
                <a:spLocks/>
              </p:cNvSpPr>
              <p:nvPr/>
            </p:nvSpPr>
            <p:spPr bwMode="auto">
              <a:xfrm>
                <a:off x="3663" y="21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5" name="Freeform 842"/>
              <p:cNvSpPr>
                <a:spLocks/>
              </p:cNvSpPr>
              <p:nvPr/>
            </p:nvSpPr>
            <p:spPr bwMode="auto">
              <a:xfrm>
                <a:off x="3666" y="21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6" name="Freeform 843"/>
              <p:cNvSpPr>
                <a:spLocks/>
              </p:cNvSpPr>
              <p:nvPr/>
            </p:nvSpPr>
            <p:spPr bwMode="auto">
              <a:xfrm>
                <a:off x="3669" y="212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7" name="Freeform 844"/>
              <p:cNvSpPr>
                <a:spLocks/>
              </p:cNvSpPr>
              <p:nvPr/>
            </p:nvSpPr>
            <p:spPr bwMode="auto">
              <a:xfrm>
                <a:off x="3672" y="212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8" name="Freeform 845"/>
              <p:cNvSpPr>
                <a:spLocks/>
              </p:cNvSpPr>
              <p:nvPr/>
            </p:nvSpPr>
            <p:spPr bwMode="auto">
              <a:xfrm>
                <a:off x="3675" y="212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9" name="Freeform 846"/>
              <p:cNvSpPr>
                <a:spLocks/>
              </p:cNvSpPr>
              <p:nvPr/>
            </p:nvSpPr>
            <p:spPr bwMode="auto">
              <a:xfrm>
                <a:off x="3679" y="212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0" name="Freeform 847"/>
              <p:cNvSpPr>
                <a:spLocks/>
              </p:cNvSpPr>
              <p:nvPr/>
            </p:nvSpPr>
            <p:spPr bwMode="auto">
              <a:xfrm>
                <a:off x="3682" y="21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1" name="Freeform 848"/>
              <p:cNvSpPr>
                <a:spLocks/>
              </p:cNvSpPr>
              <p:nvPr/>
            </p:nvSpPr>
            <p:spPr bwMode="auto">
              <a:xfrm>
                <a:off x="3685"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2" name="Freeform 849"/>
              <p:cNvSpPr>
                <a:spLocks/>
              </p:cNvSpPr>
              <p:nvPr/>
            </p:nvSpPr>
            <p:spPr bwMode="auto">
              <a:xfrm>
                <a:off x="3688"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3" name="Freeform 850"/>
              <p:cNvSpPr>
                <a:spLocks/>
              </p:cNvSpPr>
              <p:nvPr/>
            </p:nvSpPr>
            <p:spPr bwMode="auto">
              <a:xfrm>
                <a:off x="3691" y="212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4" name="Freeform 851"/>
              <p:cNvSpPr>
                <a:spLocks/>
              </p:cNvSpPr>
              <p:nvPr/>
            </p:nvSpPr>
            <p:spPr bwMode="auto">
              <a:xfrm>
                <a:off x="3695" y="21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5" name="Freeform 852"/>
              <p:cNvSpPr>
                <a:spLocks/>
              </p:cNvSpPr>
              <p:nvPr/>
            </p:nvSpPr>
            <p:spPr bwMode="auto">
              <a:xfrm>
                <a:off x="3697"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6" name="Freeform 853"/>
              <p:cNvSpPr>
                <a:spLocks/>
              </p:cNvSpPr>
              <p:nvPr/>
            </p:nvSpPr>
            <p:spPr bwMode="auto">
              <a:xfrm>
                <a:off x="3700"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7" name="Freeform 854"/>
              <p:cNvSpPr>
                <a:spLocks/>
              </p:cNvSpPr>
              <p:nvPr/>
            </p:nvSpPr>
            <p:spPr bwMode="auto">
              <a:xfrm>
                <a:off x="3703" y="213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8" name="Freeform 855"/>
              <p:cNvSpPr>
                <a:spLocks/>
              </p:cNvSpPr>
              <p:nvPr/>
            </p:nvSpPr>
            <p:spPr bwMode="auto">
              <a:xfrm>
                <a:off x="3706" y="21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9" name="Freeform 856"/>
              <p:cNvSpPr>
                <a:spLocks/>
              </p:cNvSpPr>
              <p:nvPr/>
            </p:nvSpPr>
            <p:spPr bwMode="auto">
              <a:xfrm>
                <a:off x="3710" y="213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0" name="Freeform 857"/>
              <p:cNvSpPr>
                <a:spLocks/>
              </p:cNvSpPr>
              <p:nvPr/>
            </p:nvSpPr>
            <p:spPr bwMode="auto">
              <a:xfrm>
                <a:off x="3713" y="213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1" name="Freeform 858"/>
              <p:cNvSpPr>
                <a:spLocks/>
              </p:cNvSpPr>
              <p:nvPr/>
            </p:nvSpPr>
            <p:spPr bwMode="auto">
              <a:xfrm>
                <a:off x="3716"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2" name="Freeform 859"/>
              <p:cNvSpPr>
                <a:spLocks/>
              </p:cNvSpPr>
              <p:nvPr/>
            </p:nvSpPr>
            <p:spPr bwMode="auto">
              <a:xfrm>
                <a:off x="3719"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3" name="Freeform 860"/>
              <p:cNvSpPr>
                <a:spLocks/>
              </p:cNvSpPr>
              <p:nvPr/>
            </p:nvSpPr>
            <p:spPr bwMode="auto">
              <a:xfrm>
                <a:off x="3722" y="213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4" name="Freeform 861"/>
              <p:cNvSpPr>
                <a:spLocks/>
              </p:cNvSpPr>
              <p:nvPr/>
            </p:nvSpPr>
            <p:spPr bwMode="auto">
              <a:xfrm>
                <a:off x="3726" y="213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5" name="Freeform 862"/>
              <p:cNvSpPr>
                <a:spLocks/>
              </p:cNvSpPr>
              <p:nvPr/>
            </p:nvSpPr>
            <p:spPr bwMode="auto">
              <a:xfrm>
                <a:off x="3729" y="21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6" name="Freeform 863"/>
              <p:cNvSpPr>
                <a:spLocks/>
              </p:cNvSpPr>
              <p:nvPr/>
            </p:nvSpPr>
            <p:spPr bwMode="auto">
              <a:xfrm>
                <a:off x="3732" y="21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7" name="Freeform 864"/>
              <p:cNvSpPr>
                <a:spLocks/>
              </p:cNvSpPr>
              <p:nvPr/>
            </p:nvSpPr>
            <p:spPr bwMode="auto">
              <a:xfrm>
                <a:off x="3735" y="213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8" name="Freeform 865"/>
              <p:cNvSpPr>
                <a:spLocks/>
              </p:cNvSpPr>
              <p:nvPr/>
            </p:nvSpPr>
            <p:spPr bwMode="auto">
              <a:xfrm>
                <a:off x="3738" y="213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9" name="Freeform 866"/>
              <p:cNvSpPr>
                <a:spLocks/>
              </p:cNvSpPr>
              <p:nvPr/>
            </p:nvSpPr>
            <p:spPr bwMode="auto">
              <a:xfrm>
                <a:off x="3742" y="2137"/>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0" name="Freeform 867"/>
              <p:cNvSpPr>
                <a:spLocks/>
              </p:cNvSpPr>
              <p:nvPr/>
            </p:nvSpPr>
            <p:spPr bwMode="auto">
              <a:xfrm>
                <a:off x="3745" y="213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1" name="Freeform 868"/>
              <p:cNvSpPr>
                <a:spLocks/>
              </p:cNvSpPr>
              <p:nvPr/>
            </p:nvSpPr>
            <p:spPr bwMode="auto">
              <a:xfrm>
                <a:off x="3747"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2" name="Freeform 869"/>
              <p:cNvSpPr>
                <a:spLocks/>
              </p:cNvSpPr>
              <p:nvPr/>
            </p:nvSpPr>
            <p:spPr bwMode="auto">
              <a:xfrm>
                <a:off x="3750"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3" name="Freeform 870"/>
              <p:cNvSpPr>
                <a:spLocks/>
              </p:cNvSpPr>
              <p:nvPr/>
            </p:nvSpPr>
            <p:spPr bwMode="auto">
              <a:xfrm>
                <a:off x="3754" y="213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4" name="Freeform 871"/>
              <p:cNvSpPr>
                <a:spLocks/>
              </p:cNvSpPr>
              <p:nvPr/>
            </p:nvSpPr>
            <p:spPr bwMode="auto">
              <a:xfrm>
                <a:off x="3757" y="21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5" name="Freeform 872"/>
              <p:cNvSpPr>
                <a:spLocks/>
              </p:cNvSpPr>
              <p:nvPr/>
            </p:nvSpPr>
            <p:spPr bwMode="auto">
              <a:xfrm>
                <a:off x="3760" y="21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6" name="Freeform 873"/>
              <p:cNvSpPr>
                <a:spLocks/>
              </p:cNvSpPr>
              <p:nvPr/>
            </p:nvSpPr>
            <p:spPr bwMode="auto">
              <a:xfrm>
                <a:off x="3763" y="214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7" name="Freeform 874"/>
              <p:cNvSpPr>
                <a:spLocks/>
              </p:cNvSpPr>
              <p:nvPr/>
            </p:nvSpPr>
            <p:spPr bwMode="auto">
              <a:xfrm>
                <a:off x="3766" y="214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8" name="Freeform 875"/>
              <p:cNvSpPr>
                <a:spLocks/>
              </p:cNvSpPr>
              <p:nvPr/>
            </p:nvSpPr>
            <p:spPr bwMode="auto">
              <a:xfrm>
                <a:off x="3770"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9" name="Freeform 876"/>
              <p:cNvSpPr>
                <a:spLocks/>
              </p:cNvSpPr>
              <p:nvPr/>
            </p:nvSpPr>
            <p:spPr bwMode="auto">
              <a:xfrm>
                <a:off x="3773"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0" name="Freeform 877"/>
              <p:cNvSpPr>
                <a:spLocks/>
              </p:cNvSpPr>
              <p:nvPr/>
            </p:nvSpPr>
            <p:spPr bwMode="auto">
              <a:xfrm>
                <a:off x="3776" y="214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1" name="Freeform 878"/>
              <p:cNvSpPr>
                <a:spLocks/>
              </p:cNvSpPr>
              <p:nvPr/>
            </p:nvSpPr>
            <p:spPr bwMode="auto">
              <a:xfrm>
                <a:off x="3779" y="214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2" name="Freeform 879"/>
              <p:cNvSpPr>
                <a:spLocks/>
              </p:cNvSpPr>
              <p:nvPr/>
            </p:nvSpPr>
            <p:spPr bwMode="auto">
              <a:xfrm>
                <a:off x="3782" y="21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3" name="Freeform 880"/>
              <p:cNvSpPr>
                <a:spLocks/>
              </p:cNvSpPr>
              <p:nvPr/>
            </p:nvSpPr>
            <p:spPr bwMode="auto">
              <a:xfrm>
                <a:off x="3786" y="214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4" name="Freeform 881"/>
              <p:cNvSpPr>
                <a:spLocks/>
              </p:cNvSpPr>
              <p:nvPr/>
            </p:nvSpPr>
            <p:spPr bwMode="auto">
              <a:xfrm>
                <a:off x="3789" y="214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5" name="Freeform 882"/>
              <p:cNvSpPr>
                <a:spLocks/>
              </p:cNvSpPr>
              <p:nvPr/>
            </p:nvSpPr>
            <p:spPr bwMode="auto">
              <a:xfrm>
                <a:off x="3792" y="214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6" name="Freeform 883"/>
              <p:cNvSpPr>
                <a:spLocks/>
              </p:cNvSpPr>
              <p:nvPr/>
            </p:nvSpPr>
            <p:spPr bwMode="auto">
              <a:xfrm>
                <a:off x="3795" y="2147"/>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7" name="Freeform 884"/>
              <p:cNvSpPr>
                <a:spLocks/>
              </p:cNvSpPr>
              <p:nvPr/>
            </p:nvSpPr>
            <p:spPr bwMode="auto">
              <a:xfrm>
                <a:off x="3798" y="21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8" name="Freeform 885"/>
              <p:cNvSpPr>
                <a:spLocks/>
              </p:cNvSpPr>
              <p:nvPr/>
            </p:nvSpPr>
            <p:spPr bwMode="auto">
              <a:xfrm>
                <a:off x="3801" y="214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9" name="Freeform 886"/>
              <p:cNvSpPr>
                <a:spLocks/>
              </p:cNvSpPr>
              <p:nvPr/>
            </p:nvSpPr>
            <p:spPr bwMode="auto">
              <a:xfrm>
                <a:off x="3804" y="214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0" name="Freeform 887"/>
              <p:cNvSpPr>
                <a:spLocks/>
              </p:cNvSpPr>
              <p:nvPr/>
            </p:nvSpPr>
            <p:spPr bwMode="auto">
              <a:xfrm>
                <a:off x="3807" y="2150"/>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1" name="Freeform 888"/>
              <p:cNvSpPr>
                <a:spLocks/>
              </p:cNvSpPr>
              <p:nvPr/>
            </p:nvSpPr>
            <p:spPr bwMode="auto">
              <a:xfrm>
                <a:off x="3810" y="215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2" name="Freeform 889"/>
              <p:cNvSpPr>
                <a:spLocks/>
              </p:cNvSpPr>
              <p:nvPr/>
            </p:nvSpPr>
            <p:spPr bwMode="auto">
              <a:xfrm>
                <a:off x="3814" y="215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3" name="Freeform 890"/>
              <p:cNvSpPr>
                <a:spLocks/>
              </p:cNvSpPr>
              <p:nvPr/>
            </p:nvSpPr>
            <p:spPr bwMode="auto">
              <a:xfrm>
                <a:off x="3817" y="215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4" name="Freeform 891"/>
              <p:cNvSpPr>
                <a:spLocks/>
              </p:cNvSpPr>
              <p:nvPr/>
            </p:nvSpPr>
            <p:spPr bwMode="auto">
              <a:xfrm>
                <a:off x="3820" y="215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5" name="Freeform 892"/>
              <p:cNvSpPr>
                <a:spLocks/>
              </p:cNvSpPr>
              <p:nvPr/>
            </p:nvSpPr>
            <p:spPr bwMode="auto">
              <a:xfrm>
                <a:off x="3823" y="215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6" name="Freeform 893"/>
              <p:cNvSpPr>
                <a:spLocks/>
              </p:cNvSpPr>
              <p:nvPr/>
            </p:nvSpPr>
            <p:spPr bwMode="auto">
              <a:xfrm>
                <a:off x="3826" y="21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7" name="Freeform 894"/>
              <p:cNvSpPr>
                <a:spLocks/>
              </p:cNvSpPr>
              <p:nvPr/>
            </p:nvSpPr>
            <p:spPr bwMode="auto">
              <a:xfrm>
                <a:off x="3830" y="215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8" name="Freeform 895"/>
              <p:cNvSpPr>
                <a:spLocks/>
              </p:cNvSpPr>
              <p:nvPr/>
            </p:nvSpPr>
            <p:spPr bwMode="auto">
              <a:xfrm>
                <a:off x="3833" y="21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9" name="Freeform 896"/>
              <p:cNvSpPr>
                <a:spLocks/>
              </p:cNvSpPr>
              <p:nvPr/>
            </p:nvSpPr>
            <p:spPr bwMode="auto">
              <a:xfrm>
                <a:off x="3836" y="215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0" name="Freeform 897"/>
              <p:cNvSpPr>
                <a:spLocks/>
              </p:cNvSpPr>
              <p:nvPr/>
            </p:nvSpPr>
            <p:spPr bwMode="auto">
              <a:xfrm>
                <a:off x="3839" y="215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1" name="Freeform 898"/>
              <p:cNvSpPr>
                <a:spLocks/>
              </p:cNvSpPr>
              <p:nvPr/>
            </p:nvSpPr>
            <p:spPr bwMode="auto">
              <a:xfrm>
                <a:off x="3842" y="21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2" name="Freeform 899"/>
              <p:cNvSpPr>
                <a:spLocks/>
              </p:cNvSpPr>
              <p:nvPr/>
            </p:nvSpPr>
            <p:spPr bwMode="auto">
              <a:xfrm>
                <a:off x="3846" y="215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3" name="Freeform 900"/>
              <p:cNvSpPr>
                <a:spLocks/>
              </p:cNvSpPr>
              <p:nvPr/>
            </p:nvSpPr>
            <p:spPr bwMode="auto">
              <a:xfrm>
                <a:off x="3849" y="215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4" name="Freeform 901"/>
              <p:cNvSpPr>
                <a:spLocks/>
              </p:cNvSpPr>
              <p:nvPr/>
            </p:nvSpPr>
            <p:spPr bwMode="auto">
              <a:xfrm>
                <a:off x="3851" y="215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5" name="Freeform 902"/>
              <p:cNvSpPr>
                <a:spLocks/>
              </p:cNvSpPr>
              <p:nvPr/>
            </p:nvSpPr>
            <p:spPr bwMode="auto">
              <a:xfrm>
                <a:off x="3854" y="215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6" name="Freeform 903"/>
              <p:cNvSpPr>
                <a:spLocks/>
              </p:cNvSpPr>
              <p:nvPr/>
            </p:nvSpPr>
            <p:spPr bwMode="auto">
              <a:xfrm>
                <a:off x="3858" y="21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7" name="Freeform 904"/>
              <p:cNvSpPr>
                <a:spLocks/>
              </p:cNvSpPr>
              <p:nvPr/>
            </p:nvSpPr>
            <p:spPr bwMode="auto">
              <a:xfrm>
                <a:off x="3861" y="216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8" name="Freeform 905"/>
              <p:cNvSpPr>
                <a:spLocks/>
              </p:cNvSpPr>
              <p:nvPr/>
            </p:nvSpPr>
            <p:spPr bwMode="auto">
              <a:xfrm>
                <a:off x="3864"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9" name="Freeform 906"/>
              <p:cNvSpPr>
                <a:spLocks/>
              </p:cNvSpPr>
              <p:nvPr/>
            </p:nvSpPr>
            <p:spPr bwMode="auto">
              <a:xfrm>
                <a:off x="3867"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0" name="Freeform 907"/>
              <p:cNvSpPr>
                <a:spLocks/>
              </p:cNvSpPr>
              <p:nvPr/>
            </p:nvSpPr>
            <p:spPr bwMode="auto">
              <a:xfrm>
                <a:off x="3870" y="216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1" name="Freeform 908"/>
              <p:cNvSpPr>
                <a:spLocks/>
              </p:cNvSpPr>
              <p:nvPr/>
            </p:nvSpPr>
            <p:spPr bwMode="auto">
              <a:xfrm>
                <a:off x="3874" y="2163"/>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2" name="Freeform 909"/>
              <p:cNvSpPr>
                <a:spLocks/>
              </p:cNvSpPr>
              <p:nvPr/>
            </p:nvSpPr>
            <p:spPr bwMode="auto">
              <a:xfrm>
                <a:off x="3877" y="2163"/>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3" name="Freeform 910"/>
              <p:cNvSpPr>
                <a:spLocks/>
              </p:cNvSpPr>
              <p:nvPr/>
            </p:nvSpPr>
            <p:spPr bwMode="auto">
              <a:xfrm>
                <a:off x="3880" y="21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4" name="Freeform 911"/>
              <p:cNvSpPr>
                <a:spLocks/>
              </p:cNvSpPr>
              <p:nvPr/>
            </p:nvSpPr>
            <p:spPr bwMode="auto">
              <a:xfrm>
                <a:off x="3883"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5" name="Freeform 912"/>
              <p:cNvSpPr>
                <a:spLocks/>
              </p:cNvSpPr>
              <p:nvPr/>
            </p:nvSpPr>
            <p:spPr bwMode="auto">
              <a:xfrm>
                <a:off x="3886"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0" name="Freeform 913"/>
              <p:cNvSpPr>
                <a:spLocks/>
              </p:cNvSpPr>
              <p:nvPr/>
            </p:nvSpPr>
            <p:spPr bwMode="auto">
              <a:xfrm>
                <a:off x="3890" y="216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1" name="Freeform 914"/>
              <p:cNvSpPr>
                <a:spLocks/>
              </p:cNvSpPr>
              <p:nvPr/>
            </p:nvSpPr>
            <p:spPr bwMode="auto">
              <a:xfrm>
                <a:off x="3893" y="216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2" name="Freeform 915"/>
              <p:cNvSpPr>
                <a:spLocks/>
              </p:cNvSpPr>
              <p:nvPr/>
            </p:nvSpPr>
            <p:spPr bwMode="auto">
              <a:xfrm>
                <a:off x="3896" y="21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3" name="Freeform 916"/>
              <p:cNvSpPr>
                <a:spLocks/>
              </p:cNvSpPr>
              <p:nvPr/>
            </p:nvSpPr>
            <p:spPr bwMode="auto">
              <a:xfrm>
                <a:off x="3899" y="216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4" name="Freeform 917"/>
              <p:cNvSpPr>
                <a:spLocks/>
              </p:cNvSpPr>
              <p:nvPr/>
            </p:nvSpPr>
            <p:spPr bwMode="auto">
              <a:xfrm>
                <a:off x="3902" y="216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5" name="Freeform 918"/>
              <p:cNvSpPr>
                <a:spLocks/>
              </p:cNvSpPr>
              <p:nvPr/>
            </p:nvSpPr>
            <p:spPr bwMode="auto">
              <a:xfrm>
                <a:off x="3905" y="216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6" name="Freeform 919"/>
              <p:cNvSpPr>
                <a:spLocks/>
              </p:cNvSpPr>
              <p:nvPr/>
            </p:nvSpPr>
            <p:spPr bwMode="auto">
              <a:xfrm>
                <a:off x="3908" y="216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7" name="Freeform 920"/>
              <p:cNvSpPr>
                <a:spLocks/>
              </p:cNvSpPr>
              <p:nvPr/>
            </p:nvSpPr>
            <p:spPr bwMode="auto">
              <a:xfrm>
                <a:off x="3911" y="21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8" name="Freeform 921"/>
              <p:cNvSpPr>
                <a:spLocks/>
              </p:cNvSpPr>
              <p:nvPr/>
            </p:nvSpPr>
            <p:spPr bwMode="auto">
              <a:xfrm>
                <a:off x="3914"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9" name="Freeform 922"/>
              <p:cNvSpPr>
                <a:spLocks/>
              </p:cNvSpPr>
              <p:nvPr/>
            </p:nvSpPr>
            <p:spPr bwMode="auto">
              <a:xfrm>
                <a:off x="3917"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0" name="Freeform 923"/>
              <p:cNvSpPr>
                <a:spLocks/>
              </p:cNvSpPr>
              <p:nvPr/>
            </p:nvSpPr>
            <p:spPr bwMode="auto">
              <a:xfrm>
                <a:off x="3921" y="21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1" name="Freeform 924"/>
              <p:cNvSpPr>
                <a:spLocks/>
              </p:cNvSpPr>
              <p:nvPr/>
            </p:nvSpPr>
            <p:spPr bwMode="auto">
              <a:xfrm>
                <a:off x="3924" y="217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2" name="Freeform 925"/>
              <p:cNvSpPr>
                <a:spLocks/>
              </p:cNvSpPr>
              <p:nvPr/>
            </p:nvSpPr>
            <p:spPr bwMode="auto">
              <a:xfrm>
                <a:off x="3927" y="21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3" name="Freeform 926"/>
              <p:cNvSpPr>
                <a:spLocks/>
              </p:cNvSpPr>
              <p:nvPr/>
            </p:nvSpPr>
            <p:spPr bwMode="auto">
              <a:xfrm>
                <a:off x="3930" y="21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4" name="Freeform 927"/>
              <p:cNvSpPr>
                <a:spLocks/>
              </p:cNvSpPr>
              <p:nvPr/>
            </p:nvSpPr>
            <p:spPr bwMode="auto">
              <a:xfrm>
                <a:off x="3933" y="217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5" name="Freeform 928"/>
              <p:cNvSpPr>
                <a:spLocks/>
              </p:cNvSpPr>
              <p:nvPr/>
            </p:nvSpPr>
            <p:spPr bwMode="auto">
              <a:xfrm>
                <a:off x="3937" y="217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6" name="Freeform 929"/>
              <p:cNvSpPr>
                <a:spLocks/>
              </p:cNvSpPr>
              <p:nvPr/>
            </p:nvSpPr>
            <p:spPr bwMode="auto">
              <a:xfrm>
                <a:off x="3940" y="217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7" name="Freeform 930"/>
              <p:cNvSpPr>
                <a:spLocks/>
              </p:cNvSpPr>
              <p:nvPr/>
            </p:nvSpPr>
            <p:spPr bwMode="auto">
              <a:xfrm>
                <a:off x="3943" y="21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8" name="Freeform 931"/>
              <p:cNvSpPr>
                <a:spLocks/>
              </p:cNvSpPr>
              <p:nvPr/>
            </p:nvSpPr>
            <p:spPr bwMode="auto">
              <a:xfrm>
                <a:off x="3946"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9" name="Freeform 932"/>
              <p:cNvSpPr>
                <a:spLocks/>
              </p:cNvSpPr>
              <p:nvPr/>
            </p:nvSpPr>
            <p:spPr bwMode="auto">
              <a:xfrm>
                <a:off x="3949"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0" name="Freeform 933"/>
              <p:cNvSpPr>
                <a:spLocks/>
              </p:cNvSpPr>
              <p:nvPr/>
            </p:nvSpPr>
            <p:spPr bwMode="auto">
              <a:xfrm>
                <a:off x="3952" y="217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1" name="Freeform 934"/>
              <p:cNvSpPr>
                <a:spLocks/>
              </p:cNvSpPr>
              <p:nvPr/>
            </p:nvSpPr>
            <p:spPr bwMode="auto">
              <a:xfrm>
                <a:off x="3955"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2" name="Freeform 935"/>
              <p:cNvSpPr>
                <a:spLocks/>
              </p:cNvSpPr>
              <p:nvPr/>
            </p:nvSpPr>
            <p:spPr bwMode="auto">
              <a:xfrm>
                <a:off x="3958"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3" name="Freeform 936"/>
              <p:cNvSpPr>
                <a:spLocks/>
              </p:cNvSpPr>
              <p:nvPr/>
            </p:nvSpPr>
            <p:spPr bwMode="auto">
              <a:xfrm>
                <a:off x="3961" y="21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4" name="Freeform 937"/>
              <p:cNvSpPr>
                <a:spLocks/>
              </p:cNvSpPr>
              <p:nvPr/>
            </p:nvSpPr>
            <p:spPr bwMode="auto">
              <a:xfrm>
                <a:off x="3965" y="218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5" name="Freeform 938"/>
              <p:cNvSpPr>
                <a:spLocks/>
              </p:cNvSpPr>
              <p:nvPr/>
            </p:nvSpPr>
            <p:spPr bwMode="auto">
              <a:xfrm>
                <a:off x="3968" y="218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6" name="Freeform 939"/>
              <p:cNvSpPr>
                <a:spLocks/>
              </p:cNvSpPr>
              <p:nvPr/>
            </p:nvSpPr>
            <p:spPr bwMode="auto">
              <a:xfrm>
                <a:off x="3971" y="218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7" name="Freeform 940"/>
              <p:cNvSpPr>
                <a:spLocks/>
              </p:cNvSpPr>
              <p:nvPr/>
            </p:nvSpPr>
            <p:spPr bwMode="auto">
              <a:xfrm>
                <a:off x="3974" y="2182"/>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8" name="Freeform 941"/>
              <p:cNvSpPr>
                <a:spLocks/>
              </p:cNvSpPr>
              <p:nvPr/>
            </p:nvSpPr>
            <p:spPr bwMode="auto">
              <a:xfrm>
                <a:off x="3977" y="21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9" name="Freeform 942"/>
              <p:cNvSpPr>
                <a:spLocks/>
              </p:cNvSpPr>
              <p:nvPr/>
            </p:nvSpPr>
            <p:spPr bwMode="auto">
              <a:xfrm>
                <a:off x="3981" y="218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0" name="Freeform 943"/>
              <p:cNvSpPr>
                <a:spLocks/>
              </p:cNvSpPr>
              <p:nvPr/>
            </p:nvSpPr>
            <p:spPr bwMode="auto">
              <a:xfrm>
                <a:off x="3984" y="218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1" name="Freeform 944"/>
              <p:cNvSpPr>
                <a:spLocks/>
              </p:cNvSpPr>
              <p:nvPr/>
            </p:nvSpPr>
            <p:spPr bwMode="auto">
              <a:xfrm>
                <a:off x="3987" y="218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1129" name="Group 945"/>
            <p:cNvGrpSpPr>
              <a:grpSpLocks/>
            </p:cNvGrpSpPr>
            <p:nvPr/>
          </p:nvGrpSpPr>
          <p:grpSpPr bwMode="auto">
            <a:xfrm>
              <a:off x="3990" y="2184"/>
              <a:ext cx="628" cy="122"/>
              <a:chOff x="3990" y="2184"/>
              <a:chExt cx="628" cy="122"/>
            </a:xfrm>
          </p:grpSpPr>
          <p:sp>
            <p:nvSpPr>
              <p:cNvPr id="751248" name="Freeform 946"/>
              <p:cNvSpPr>
                <a:spLocks/>
              </p:cNvSpPr>
              <p:nvPr/>
            </p:nvSpPr>
            <p:spPr bwMode="auto">
              <a:xfrm>
                <a:off x="3990" y="218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9" name="Freeform 947"/>
              <p:cNvSpPr>
                <a:spLocks/>
              </p:cNvSpPr>
              <p:nvPr/>
            </p:nvSpPr>
            <p:spPr bwMode="auto">
              <a:xfrm>
                <a:off x="3993" y="218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0" name="Freeform 948"/>
              <p:cNvSpPr>
                <a:spLocks/>
              </p:cNvSpPr>
              <p:nvPr/>
            </p:nvSpPr>
            <p:spPr bwMode="auto">
              <a:xfrm>
                <a:off x="3997"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1" name="Freeform 949"/>
              <p:cNvSpPr>
                <a:spLocks/>
              </p:cNvSpPr>
              <p:nvPr/>
            </p:nvSpPr>
            <p:spPr bwMode="auto">
              <a:xfrm>
                <a:off x="4000"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2" name="Freeform 950"/>
              <p:cNvSpPr>
                <a:spLocks/>
              </p:cNvSpPr>
              <p:nvPr/>
            </p:nvSpPr>
            <p:spPr bwMode="auto">
              <a:xfrm>
                <a:off x="4003" y="218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3" name="Freeform 951"/>
              <p:cNvSpPr>
                <a:spLocks/>
              </p:cNvSpPr>
              <p:nvPr/>
            </p:nvSpPr>
            <p:spPr bwMode="auto">
              <a:xfrm>
                <a:off x="4005" y="218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4" name="Freeform 952"/>
              <p:cNvSpPr>
                <a:spLocks/>
              </p:cNvSpPr>
              <p:nvPr/>
            </p:nvSpPr>
            <p:spPr bwMode="auto">
              <a:xfrm>
                <a:off x="4009"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5" name="Freeform 953"/>
              <p:cNvSpPr>
                <a:spLocks/>
              </p:cNvSpPr>
              <p:nvPr/>
            </p:nvSpPr>
            <p:spPr bwMode="auto">
              <a:xfrm>
                <a:off x="4012"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6" name="Freeform 954"/>
              <p:cNvSpPr>
                <a:spLocks/>
              </p:cNvSpPr>
              <p:nvPr/>
            </p:nvSpPr>
            <p:spPr bwMode="auto">
              <a:xfrm>
                <a:off x="4015" y="21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7" name="Freeform 955"/>
              <p:cNvSpPr>
                <a:spLocks/>
              </p:cNvSpPr>
              <p:nvPr/>
            </p:nvSpPr>
            <p:spPr bwMode="auto">
              <a:xfrm>
                <a:off x="4018" y="219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8" name="Freeform 956"/>
              <p:cNvSpPr>
                <a:spLocks/>
              </p:cNvSpPr>
              <p:nvPr/>
            </p:nvSpPr>
            <p:spPr bwMode="auto">
              <a:xfrm>
                <a:off x="4021" y="219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9" name="Freeform 957"/>
              <p:cNvSpPr>
                <a:spLocks/>
              </p:cNvSpPr>
              <p:nvPr/>
            </p:nvSpPr>
            <p:spPr bwMode="auto">
              <a:xfrm>
                <a:off x="4025" y="219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0" name="Freeform 958"/>
              <p:cNvSpPr>
                <a:spLocks/>
              </p:cNvSpPr>
              <p:nvPr/>
            </p:nvSpPr>
            <p:spPr bwMode="auto">
              <a:xfrm>
                <a:off x="4028" y="219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1" name="Freeform 959"/>
              <p:cNvSpPr>
                <a:spLocks/>
              </p:cNvSpPr>
              <p:nvPr/>
            </p:nvSpPr>
            <p:spPr bwMode="auto">
              <a:xfrm>
                <a:off x="4031" y="219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2" name="Freeform 960"/>
              <p:cNvSpPr>
                <a:spLocks/>
              </p:cNvSpPr>
              <p:nvPr/>
            </p:nvSpPr>
            <p:spPr bwMode="auto">
              <a:xfrm>
                <a:off x="4034" y="219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3" name="Freeform 961"/>
              <p:cNvSpPr>
                <a:spLocks/>
              </p:cNvSpPr>
              <p:nvPr/>
            </p:nvSpPr>
            <p:spPr bwMode="auto">
              <a:xfrm>
                <a:off x="4037" y="219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4" name="Freeform 962"/>
              <p:cNvSpPr>
                <a:spLocks/>
              </p:cNvSpPr>
              <p:nvPr/>
            </p:nvSpPr>
            <p:spPr bwMode="auto">
              <a:xfrm>
                <a:off x="4041"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5" name="Freeform 963"/>
              <p:cNvSpPr>
                <a:spLocks/>
              </p:cNvSpPr>
              <p:nvPr/>
            </p:nvSpPr>
            <p:spPr bwMode="auto">
              <a:xfrm>
                <a:off x="4044"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6" name="Freeform 964"/>
              <p:cNvSpPr>
                <a:spLocks/>
              </p:cNvSpPr>
              <p:nvPr/>
            </p:nvSpPr>
            <p:spPr bwMode="auto">
              <a:xfrm>
                <a:off x="4047" y="21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7" name="Freeform 965"/>
              <p:cNvSpPr>
                <a:spLocks/>
              </p:cNvSpPr>
              <p:nvPr/>
            </p:nvSpPr>
            <p:spPr bwMode="auto">
              <a:xfrm>
                <a:off x="4050" y="219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8" name="Freeform 966"/>
              <p:cNvSpPr>
                <a:spLocks/>
              </p:cNvSpPr>
              <p:nvPr/>
            </p:nvSpPr>
            <p:spPr bwMode="auto">
              <a:xfrm>
                <a:off x="4053" y="21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9" name="Freeform 967"/>
              <p:cNvSpPr>
                <a:spLocks/>
              </p:cNvSpPr>
              <p:nvPr/>
            </p:nvSpPr>
            <p:spPr bwMode="auto">
              <a:xfrm>
                <a:off x="4056" y="219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0" name="Freeform 968"/>
              <p:cNvSpPr>
                <a:spLocks/>
              </p:cNvSpPr>
              <p:nvPr/>
            </p:nvSpPr>
            <p:spPr bwMode="auto">
              <a:xfrm>
                <a:off x="4059" y="219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1" name="Freeform 969"/>
              <p:cNvSpPr>
                <a:spLocks/>
              </p:cNvSpPr>
              <p:nvPr/>
            </p:nvSpPr>
            <p:spPr bwMode="auto">
              <a:xfrm>
                <a:off x="4062" y="219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2" name="Freeform 970"/>
              <p:cNvSpPr>
                <a:spLocks/>
              </p:cNvSpPr>
              <p:nvPr/>
            </p:nvSpPr>
            <p:spPr bwMode="auto">
              <a:xfrm>
                <a:off x="4065" y="21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3" name="Freeform 971"/>
              <p:cNvSpPr>
                <a:spLocks/>
              </p:cNvSpPr>
              <p:nvPr/>
            </p:nvSpPr>
            <p:spPr bwMode="auto">
              <a:xfrm>
                <a:off x="4069" y="220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4" name="Freeform 972"/>
              <p:cNvSpPr>
                <a:spLocks/>
              </p:cNvSpPr>
              <p:nvPr/>
            </p:nvSpPr>
            <p:spPr bwMode="auto">
              <a:xfrm>
                <a:off x="4072" y="22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5" name="Freeform 973"/>
              <p:cNvSpPr>
                <a:spLocks/>
              </p:cNvSpPr>
              <p:nvPr/>
            </p:nvSpPr>
            <p:spPr bwMode="auto">
              <a:xfrm>
                <a:off x="4075" y="220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6" name="Freeform 974"/>
              <p:cNvSpPr>
                <a:spLocks/>
              </p:cNvSpPr>
              <p:nvPr/>
            </p:nvSpPr>
            <p:spPr bwMode="auto">
              <a:xfrm>
                <a:off x="4078" y="22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7" name="Freeform 975"/>
              <p:cNvSpPr>
                <a:spLocks/>
              </p:cNvSpPr>
              <p:nvPr/>
            </p:nvSpPr>
            <p:spPr bwMode="auto">
              <a:xfrm>
                <a:off x="4081" y="220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8" name="Freeform 976"/>
              <p:cNvSpPr>
                <a:spLocks/>
              </p:cNvSpPr>
              <p:nvPr/>
            </p:nvSpPr>
            <p:spPr bwMode="auto">
              <a:xfrm>
                <a:off x="4085" y="22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9" name="Freeform 977"/>
              <p:cNvSpPr>
                <a:spLocks/>
              </p:cNvSpPr>
              <p:nvPr/>
            </p:nvSpPr>
            <p:spPr bwMode="auto">
              <a:xfrm>
                <a:off x="4088" y="220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0" name="Freeform 978"/>
              <p:cNvSpPr>
                <a:spLocks/>
              </p:cNvSpPr>
              <p:nvPr/>
            </p:nvSpPr>
            <p:spPr bwMode="auto">
              <a:xfrm>
                <a:off x="4091"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1" name="Freeform 979"/>
              <p:cNvSpPr>
                <a:spLocks/>
              </p:cNvSpPr>
              <p:nvPr/>
            </p:nvSpPr>
            <p:spPr bwMode="auto">
              <a:xfrm>
                <a:off x="4094"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2" name="Freeform 980"/>
              <p:cNvSpPr>
                <a:spLocks/>
              </p:cNvSpPr>
              <p:nvPr/>
            </p:nvSpPr>
            <p:spPr bwMode="auto">
              <a:xfrm>
                <a:off x="4097" y="22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3" name="Freeform 981"/>
              <p:cNvSpPr>
                <a:spLocks/>
              </p:cNvSpPr>
              <p:nvPr/>
            </p:nvSpPr>
            <p:spPr bwMode="auto">
              <a:xfrm>
                <a:off x="4101" y="22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4" name="Freeform 982"/>
              <p:cNvSpPr>
                <a:spLocks/>
              </p:cNvSpPr>
              <p:nvPr/>
            </p:nvSpPr>
            <p:spPr bwMode="auto">
              <a:xfrm>
                <a:off x="4104" y="220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5" name="Freeform 983"/>
              <p:cNvSpPr>
                <a:spLocks/>
              </p:cNvSpPr>
              <p:nvPr/>
            </p:nvSpPr>
            <p:spPr bwMode="auto">
              <a:xfrm>
                <a:off x="4106" y="220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6" name="Freeform 984"/>
              <p:cNvSpPr>
                <a:spLocks/>
              </p:cNvSpPr>
              <p:nvPr/>
            </p:nvSpPr>
            <p:spPr bwMode="auto">
              <a:xfrm>
                <a:off x="4109" y="220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7" name="Freeform 985"/>
              <p:cNvSpPr>
                <a:spLocks/>
              </p:cNvSpPr>
              <p:nvPr/>
            </p:nvSpPr>
            <p:spPr bwMode="auto">
              <a:xfrm>
                <a:off x="4113" y="22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8" name="Freeform 986"/>
              <p:cNvSpPr>
                <a:spLocks/>
              </p:cNvSpPr>
              <p:nvPr/>
            </p:nvSpPr>
            <p:spPr bwMode="auto">
              <a:xfrm>
                <a:off x="4116" y="220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9" name="Freeform 987"/>
              <p:cNvSpPr>
                <a:spLocks/>
              </p:cNvSpPr>
              <p:nvPr/>
            </p:nvSpPr>
            <p:spPr bwMode="auto">
              <a:xfrm>
                <a:off x="4119" y="22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0" name="Freeform 988"/>
              <p:cNvSpPr>
                <a:spLocks/>
              </p:cNvSpPr>
              <p:nvPr/>
            </p:nvSpPr>
            <p:spPr bwMode="auto">
              <a:xfrm>
                <a:off x="4122"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1" name="Freeform 989"/>
              <p:cNvSpPr>
                <a:spLocks/>
              </p:cNvSpPr>
              <p:nvPr/>
            </p:nvSpPr>
            <p:spPr bwMode="auto">
              <a:xfrm>
                <a:off x="4125"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2" name="Freeform 990"/>
              <p:cNvSpPr>
                <a:spLocks/>
              </p:cNvSpPr>
              <p:nvPr/>
            </p:nvSpPr>
            <p:spPr bwMode="auto">
              <a:xfrm>
                <a:off x="4129" y="221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3" name="Freeform 991"/>
              <p:cNvSpPr>
                <a:spLocks/>
              </p:cNvSpPr>
              <p:nvPr/>
            </p:nvSpPr>
            <p:spPr bwMode="auto">
              <a:xfrm>
                <a:off x="4132" y="221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4" name="Freeform 992"/>
              <p:cNvSpPr>
                <a:spLocks/>
              </p:cNvSpPr>
              <p:nvPr/>
            </p:nvSpPr>
            <p:spPr bwMode="auto">
              <a:xfrm>
                <a:off x="4135" y="22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5" name="Freeform 993"/>
              <p:cNvSpPr>
                <a:spLocks/>
              </p:cNvSpPr>
              <p:nvPr/>
            </p:nvSpPr>
            <p:spPr bwMode="auto">
              <a:xfrm>
                <a:off x="4138" y="221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6" name="Freeform 994"/>
              <p:cNvSpPr>
                <a:spLocks/>
              </p:cNvSpPr>
              <p:nvPr/>
            </p:nvSpPr>
            <p:spPr bwMode="auto">
              <a:xfrm>
                <a:off x="4141" y="221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7" name="Freeform 995"/>
              <p:cNvSpPr>
                <a:spLocks/>
              </p:cNvSpPr>
              <p:nvPr/>
            </p:nvSpPr>
            <p:spPr bwMode="auto">
              <a:xfrm>
                <a:off x="4144" y="221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8" name="Freeform 996"/>
              <p:cNvSpPr>
                <a:spLocks/>
              </p:cNvSpPr>
              <p:nvPr/>
            </p:nvSpPr>
            <p:spPr bwMode="auto">
              <a:xfrm>
                <a:off x="4148" y="221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9" name="Freeform 997"/>
              <p:cNvSpPr>
                <a:spLocks/>
              </p:cNvSpPr>
              <p:nvPr/>
            </p:nvSpPr>
            <p:spPr bwMode="auto">
              <a:xfrm>
                <a:off x="4151" y="221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0" name="Freeform 998"/>
              <p:cNvSpPr>
                <a:spLocks/>
              </p:cNvSpPr>
              <p:nvPr/>
            </p:nvSpPr>
            <p:spPr bwMode="auto">
              <a:xfrm>
                <a:off x="4154"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1" name="Freeform 999"/>
              <p:cNvSpPr>
                <a:spLocks/>
              </p:cNvSpPr>
              <p:nvPr/>
            </p:nvSpPr>
            <p:spPr bwMode="auto">
              <a:xfrm>
                <a:off x="4157"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2" name="Freeform 1000"/>
              <p:cNvSpPr>
                <a:spLocks/>
              </p:cNvSpPr>
              <p:nvPr/>
            </p:nvSpPr>
            <p:spPr bwMode="auto">
              <a:xfrm>
                <a:off x="4160" y="221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3" name="Freeform 1001"/>
              <p:cNvSpPr>
                <a:spLocks/>
              </p:cNvSpPr>
              <p:nvPr/>
            </p:nvSpPr>
            <p:spPr bwMode="auto">
              <a:xfrm>
                <a:off x="4163" y="22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4" name="Freeform 1002"/>
              <p:cNvSpPr>
                <a:spLocks/>
              </p:cNvSpPr>
              <p:nvPr/>
            </p:nvSpPr>
            <p:spPr bwMode="auto">
              <a:xfrm>
                <a:off x="4166" y="22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5" name="Freeform 1003"/>
              <p:cNvSpPr>
                <a:spLocks/>
              </p:cNvSpPr>
              <p:nvPr/>
            </p:nvSpPr>
            <p:spPr bwMode="auto">
              <a:xfrm>
                <a:off x="4169" y="22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6" name="Freeform 1004"/>
              <p:cNvSpPr>
                <a:spLocks/>
              </p:cNvSpPr>
              <p:nvPr/>
            </p:nvSpPr>
            <p:spPr bwMode="auto">
              <a:xfrm>
                <a:off x="4172" y="222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7" name="Freeform 1005"/>
              <p:cNvSpPr>
                <a:spLocks/>
              </p:cNvSpPr>
              <p:nvPr/>
            </p:nvSpPr>
            <p:spPr bwMode="auto">
              <a:xfrm>
                <a:off x="4176" y="222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8" name="Freeform 1006"/>
              <p:cNvSpPr>
                <a:spLocks/>
              </p:cNvSpPr>
              <p:nvPr/>
            </p:nvSpPr>
            <p:spPr bwMode="auto">
              <a:xfrm>
                <a:off x="4179" y="22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9" name="Freeform 1007"/>
              <p:cNvSpPr>
                <a:spLocks/>
              </p:cNvSpPr>
              <p:nvPr/>
            </p:nvSpPr>
            <p:spPr bwMode="auto">
              <a:xfrm>
                <a:off x="4182" y="22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0" name="Freeform 1008"/>
              <p:cNvSpPr>
                <a:spLocks/>
              </p:cNvSpPr>
              <p:nvPr/>
            </p:nvSpPr>
            <p:spPr bwMode="auto">
              <a:xfrm>
                <a:off x="4185" y="222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1" name="Freeform 1009"/>
              <p:cNvSpPr>
                <a:spLocks/>
              </p:cNvSpPr>
              <p:nvPr/>
            </p:nvSpPr>
            <p:spPr bwMode="auto">
              <a:xfrm>
                <a:off x="4188" y="22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2" name="Freeform 1010"/>
              <p:cNvSpPr>
                <a:spLocks/>
              </p:cNvSpPr>
              <p:nvPr/>
            </p:nvSpPr>
            <p:spPr bwMode="auto">
              <a:xfrm>
                <a:off x="4192" y="22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3" name="Freeform 1011"/>
              <p:cNvSpPr>
                <a:spLocks/>
              </p:cNvSpPr>
              <p:nvPr/>
            </p:nvSpPr>
            <p:spPr bwMode="auto">
              <a:xfrm>
                <a:off x="4195" y="222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4" name="Freeform 1012"/>
              <p:cNvSpPr>
                <a:spLocks/>
              </p:cNvSpPr>
              <p:nvPr/>
            </p:nvSpPr>
            <p:spPr bwMode="auto">
              <a:xfrm>
                <a:off x="4198" y="222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5" name="Freeform 1013"/>
              <p:cNvSpPr>
                <a:spLocks/>
              </p:cNvSpPr>
              <p:nvPr/>
            </p:nvSpPr>
            <p:spPr bwMode="auto">
              <a:xfrm>
                <a:off x="4201" y="222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6" name="Freeform 1014"/>
              <p:cNvSpPr>
                <a:spLocks/>
              </p:cNvSpPr>
              <p:nvPr/>
            </p:nvSpPr>
            <p:spPr bwMode="auto">
              <a:xfrm>
                <a:off x="4204" y="2226"/>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7" name="Freeform 1015"/>
              <p:cNvSpPr>
                <a:spLocks/>
              </p:cNvSpPr>
              <p:nvPr/>
            </p:nvSpPr>
            <p:spPr bwMode="auto">
              <a:xfrm>
                <a:off x="4208" y="222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8" name="Freeform 1016"/>
              <p:cNvSpPr>
                <a:spLocks/>
              </p:cNvSpPr>
              <p:nvPr/>
            </p:nvSpPr>
            <p:spPr bwMode="auto">
              <a:xfrm>
                <a:off x="4210" y="222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9" name="Freeform 1017"/>
              <p:cNvSpPr>
                <a:spLocks/>
              </p:cNvSpPr>
              <p:nvPr/>
            </p:nvSpPr>
            <p:spPr bwMode="auto">
              <a:xfrm>
                <a:off x="4213" y="222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0" name="Freeform 1018"/>
              <p:cNvSpPr>
                <a:spLocks/>
              </p:cNvSpPr>
              <p:nvPr/>
            </p:nvSpPr>
            <p:spPr bwMode="auto">
              <a:xfrm>
                <a:off x="4216" y="222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1" name="Freeform 1019"/>
              <p:cNvSpPr>
                <a:spLocks/>
              </p:cNvSpPr>
              <p:nvPr/>
            </p:nvSpPr>
            <p:spPr bwMode="auto">
              <a:xfrm>
                <a:off x="4220" y="22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2" name="Freeform 1020"/>
              <p:cNvSpPr>
                <a:spLocks/>
              </p:cNvSpPr>
              <p:nvPr/>
            </p:nvSpPr>
            <p:spPr bwMode="auto">
              <a:xfrm>
                <a:off x="4223" y="22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3" name="Freeform 1021"/>
              <p:cNvSpPr>
                <a:spLocks/>
              </p:cNvSpPr>
              <p:nvPr/>
            </p:nvSpPr>
            <p:spPr bwMode="auto">
              <a:xfrm>
                <a:off x="4226" y="223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4" name="Freeform 1022"/>
              <p:cNvSpPr>
                <a:spLocks/>
              </p:cNvSpPr>
              <p:nvPr/>
            </p:nvSpPr>
            <p:spPr bwMode="auto">
              <a:xfrm>
                <a:off x="4229" y="223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5" name="Freeform 1023"/>
              <p:cNvSpPr>
                <a:spLocks/>
              </p:cNvSpPr>
              <p:nvPr/>
            </p:nvSpPr>
            <p:spPr bwMode="auto">
              <a:xfrm>
                <a:off x="4232" y="223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6" name="Freeform 0"/>
              <p:cNvSpPr>
                <a:spLocks/>
              </p:cNvSpPr>
              <p:nvPr/>
            </p:nvSpPr>
            <p:spPr bwMode="auto">
              <a:xfrm>
                <a:off x="4236"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7" name="Freeform 1"/>
              <p:cNvSpPr>
                <a:spLocks/>
              </p:cNvSpPr>
              <p:nvPr/>
            </p:nvSpPr>
            <p:spPr bwMode="auto">
              <a:xfrm>
                <a:off x="4239"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8" name="Freeform 2"/>
              <p:cNvSpPr>
                <a:spLocks/>
              </p:cNvSpPr>
              <p:nvPr/>
            </p:nvSpPr>
            <p:spPr bwMode="auto">
              <a:xfrm>
                <a:off x="4242" y="223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9" name="Freeform 3"/>
              <p:cNvSpPr>
                <a:spLocks/>
              </p:cNvSpPr>
              <p:nvPr/>
            </p:nvSpPr>
            <p:spPr bwMode="auto">
              <a:xfrm>
                <a:off x="4245" y="223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0" name="Freeform 4"/>
              <p:cNvSpPr>
                <a:spLocks/>
              </p:cNvSpPr>
              <p:nvPr/>
            </p:nvSpPr>
            <p:spPr bwMode="auto">
              <a:xfrm>
                <a:off x="4248" y="223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1" name="Freeform 5"/>
              <p:cNvSpPr>
                <a:spLocks/>
              </p:cNvSpPr>
              <p:nvPr/>
            </p:nvSpPr>
            <p:spPr bwMode="auto">
              <a:xfrm>
                <a:off x="4252" y="223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2" name="Freeform 6"/>
              <p:cNvSpPr>
                <a:spLocks/>
              </p:cNvSpPr>
              <p:nvPr/>
            </p:nvSpPr>
            <p:spPr bwMode="auto">
              <a:xfrm>
                <a:off x="4255" y="22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3" name="Freeform 7"/>
              <p:cNvSpPr>
                <a:spLocks/>
              </p:cNvSpPr>
              <p:nvPr/>
            </p:nvSpPr>
            <p:spPr bwMode="auto">
              <a:xfrm>
                <a:off x="4258" y="223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4" name="Freeform 8"/>
              <p:cNvSpPr>
                <a:spLocks/>
              </p:cNvSpPr>
              <p:nvPr/>
            </p:nvSpPr>
            <p:spPr bwMode="auto">
              <a:xfrm>
                <a:off x="4260" y="223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5" name="Freeform 9"/>
              <p:cNvSpPr>
                <a:spLocks/>
              </p:cNvSpPr>
              <p:nvPr/>
            </p:nvSpPr>
            <p:spPr bwMode="auto">
              <a:xfrm>
                <a:off x="4264" y="223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6" name="Freeform 10"/>
              <p:cNvSpPr>
                <a:spLocks/>
              </p:cNvSpPr>
              <p:nvPr/>
            </p:nvSpPr>
            <p:spPr bwMode="auto">
              <a:xfrm>
                <a:off x="4267" y="223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7" name="Freeform 11"/>
              <p:cNvSpPr>
                <a:spLocks/>
              </p:cNvSpPr>
              <p:nvPr/>
            </p:nvSpPr>
            <p:spPr bwMode="auto">
              <a:xfrm>
                <a:off x="4270" y="223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8" name="Freeform 12"/>
              <p:cNvSpPr>
                <a:spLocks/>
              </p:cNvSpPr>
              <p:nvPr/>
            </p:nvSpPr>
            <p:spPr bwMode="auto">
              <a:xfrm>
                <a:off x="4273" y="2239"/>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9" name="Freeform 13"/>
              <p:cNvSpPr>
                <a:spLocks/>
              </p:cNvSpPr>
              <p:nvPr/>
            </p:nvSpPr>
            <p:spPr bwMode="auto">
              <a:xfrm>
                <a:off x="4276" y="224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0" name="Freeform 14"/>
              <p:cNvSpPr>
                <a:spLocks/>
              </p:cNvSpPr>
              <p:nvPr/>
            </p:nvSpPr>
            <p:spPr bwMode="auto">
              <a:xfrm>
                <a:off x="4280"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1" name="Freeform 15"/>
              <p:cNvSpPr>
                <a:spLocks/>
              </p:cNvSpPr>
              <p:nvPr/>
            </p:nvSpPr>
            <p:spPr bwMode="auto">
              <a:xfrm>
                <a:off x="4283"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2" name="Freeform 16"/>
              <p:cNvSpPr>
                <a:spLocks/>
              </p:cNvSpPr>
              <p:nvPr/>
            </p:nvSpPr>
            <p:spPr bwMode="auto">
              <a:xfrm>
                <a:off x="4286" y="22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3" name="Freeform 17"/>
              <p:cNvSpPr>
                <a:spLocks/>
              </p:cNvSpPr>
              <p:nvPr/>
            </p:nvSpPr>
            <p:spPr bwMode="auto">
              <a:xfrm>
                <a:off x="4289"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4" name="Freeform 18"/>
              <p:cNvSpPr>
                <a:spLocks/>
              </p:cNvSpPr>
              <p:nvPr/>
            </p:nvSpPr>
            <p:spPr bwMode="auto">
              <a:xfrm>
                <a:off x="4292"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5" name="Freeform 19"/>
              <p:cNvSpPr>
                <a:spLocks/>
              </p:cNvSpPr>
              <p:nvPr/>
            </p:nvSpPr>
            <p:spPr bwMode="auto">
              <a:xfrm>
                <a:off x="4296" y="224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6" name="Freeform 20"/>
              <p:cNvSpPr>
                <a:spLocks/>
              </p:cNvSpPr>
              <p:nvPr/>
            </p:nvSpPr>
            <p:spPr bwMode="auto">
              <a:xfrm>
                <a:off x="4299" y="224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7" name="Freeform 21"/>
              <p:cNvSpPr>
                <a:spLocks/>
              </p:cNvSpPr>
              <p:nvPr/>
            </p:nvSpPr>
            <p:spPr bwMode="auto">
              <a:xfrm>
                <a:off x="4302" y="22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8" name="Freeform 22"/>
              <p:cNvSpPr>
                <a:spLocks/>
              </p:cNvSpPr>
              <p:nvPr/>
            </p:nvSpPr>
            <p:spPr bwMode="auto">
              <a:xfrm>
                <a:off x="4305" y="224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9" name="Freeform 23"/>
              <p:cNvSpPr>
                <a:spLocks/>
              </p:cNvSpPr>
              <p:nvPr/>
            </p:nvSpPr>
            <p:spPr bwMode="auto">
              <a:xfrm>
                <a:off x="4308" y="224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0" name="Freeform 24"/>
              <p:cNvSpPr>
                <a:spLocks/>
              </p:cNvSpPr>
              <p:nvPr/>
            </p:nvSpPr>
            <p:spPr bwMode="auto">
              <a:xfrm>
                <a:off x="4312" y="22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1" name="Freeform 25"/>
              <p:cNvSpPr>
                <a:spLocks/>
              </p:cNvSpPr>
              <p:nvPr/>
            </p:nvSpPr>
            <p:spPr bwMode="auto">
              <a:xfrm>
                <a:off x="4314" y="224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2" name="Freeform 26"/>
              <p:cNvSpPr>
                <a:spLocks/>
              </p:cNvSpPr>
              <p:nvPr/>
            </p:nvSpPr>
            <p:spPr bwMode="auto">
              <a:xfrm>
                <a:off x="4317" y="224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3" name="Freeform 27"/>
              <p:cNvSpPr>
                <a:spLocks/>
              </p:cNvSpPr>
              <p:nvPr/>
            </p:nvSpPr>
            <p:spPr bwMode="auto">
              <a:xfrm>
                <a:off x="4320" y="22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4" name="Freeform 28"/>
              <p:cNvSpPr>
                <a:spLocks/>
              </p:cNvSpPr>
              <p:nvPr/>
            </p:nvSpPr>
            <p:spPr bwMode="auto">
              <a:xfrm>
                <a:off x="4324" y="22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5" name="Freeform 29"/>
              <p:cNvSpPr>
                <a:spLocks/>
              </p:cNvSpPr>
              <p:nvPr/>
            </p:nvSpPr>
            <p:spPr bwMode="auto">
              <a:xfrm>
                <a:off x="4327" y="224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6" name="Freeform 30"/>
              <p:cNvSpPr>
                <a:spLocks/>
              </p:cNvSpPr>
              <p:nvPr/>
            </p:nvSpPr>
            <p:spPr bwMode="auto">
              <a:xfrm>
                <a:off x="4330"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7" name="Freeform 31"/>
              <p:cNvSpPr>
                <a:spLocks/>
              </p:cNvSpPr>
              <p:nvPr/>
            </p:nvSpPr>
            <p:spPr bwMode="auto">
              <a:xfrm>
                <a:off x="4333"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8" name="Freeform 32"/>
              <p:cNvSpPr>
                <a:spLocks/>
              </p:cNvSpPr>
              <p:nvPr/>
            </p:nvSpPr>
            <p:spPr bwMode="auto">
              <a:xfrm>
                <a:off x="4336" y="225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9" name="Freeform 33"/>
              <p:cNvSpPr>
                <a:spLocks/>
              </p:cNvSpPr>
              <p:nvPr/>
            </p:nvSpPr>
            <p:spPr bwMode="auto">
              <a:xfrm>
                <a:off x="4340" y="2252"/>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0" name="Freeform 34"/>
              <p:cNvSpPr>
                <a:spLocks/>
              </p:cNvSpPr>
              <p:nvPr/>
            </p:nvSpPr>
            <p:spPr bwMode="auto">
              <a:xfrm>
                <a:off x="4343" y="2252"/>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1" name="Freeform 35"/>
              <p:cNvSpPr>
                <a:spLocks/>
              </p:cNvSpPr>
              <p:nvPr/>
            </p:nvSpPr>
            <p:spPr bwMode="auto">
              <a:xfrm>
                <a:off x="4346" y="22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2" name="Freeform 36"/>
              <p:cNvSpPr>
                <a:spLocks/>
              </p:cNvSpPr>
              <p:nvPr/>
            </p:nvSpPr>
            <p:spPr bwMode="auto">
              <a:xfrm>
                <a:off x="4349" y="22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3" name="Freeform 37"/>
              <p:cNvSpPr>
                <a:spLocks/>
              </p:cNvSpPr>
              <p:nvPr/>
            </p:nvSpPr>
            <p:spPr bwMode="auto">
              <a:xfrm>
                <a:off x="4352"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4" name="Freeform 38"/>
              <p:cNvSpPr>
                <a:spLocks/>
              </p:cNvSpPr>
              <p:nvPr/>
            </p:nvSpPr>
            <p:spPr bwMode="auto">
              <a:xfrm>
                <a:off x="4355"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5" name="Freeform 39"/>
              <p:cNvSpPr>
                <a:spLocks/>
              </p:cNvSpPr>
              <p:nvPr/>
            </p:nvSpPr>
            <p:spPr bwMode="auto">
              <a:xfrm>
                <a:off x="4359" y="225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6" name="Freeform 40"/>
              <p:cNvSpPr>
                <a:spLocks/>
              </p:cNvSpPr>
              <p:nvPr/>
            </p:nvSpPr>
            <p:spPr bwMode="auto">
              <a:xfrm>
                <a:off x="4362" y="225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7" name="Freeform 41"/>
              <p:cNvSpPr>
                <a:spLocks/>
              </p:cNvSpPr>
              <p:nvPr/>
            </p:nvSpPr>
            <p:spPr bwMode="auto">
              <a:xfrm>
                <a:off x="4364" y="225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8" name="Freeform 42"/>
              <p:cNvSpPr>
                <a:spLocks/>
              </p:cNvSpPr>
              <p:nvPr/>
            </p:nvSpPr>
            <p:spPr bwMode="auto">
              <a:xfrm>
                <a:off x="4367" y="22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9" name="Freeform 43"/>
              <p:cNvSpPr>
                <a:spLocks/>
              </p:cNvSpPr>
              <p:nvPr/>
            </p:nvSpPr>
            <p:spPr bwMode="auto">
              <a:xfrm>
                <a:off x="4371" y="225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0" name="Freeform 44"/>
              <p:cNvSpPr>
                <a:spLocks/>
              </p:cNvSpPr>
              <p:nvPr/>
            </p:nvSpPr>
            <p:spPr bwMode="auto">
              <a:xfrm>
                <a:off x="4374" y="22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1" name="Freeform 45"/>
              <p:cNvSpPr>
                <a:spLocks/>
              </p:cNvSpPr>
              <p:nvPr/>
            </p:nvSpPr>
            <p:spPr bwMode="auto">
              <a:xfrm>
                <a:off x="4377" y="225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2" name="Freeform 46"/>
              <p:cNvSpPr>
                <a:spLocks/>
              </p:cNvSpPr>
              <p:nvPr/>
            </p:nvSpPr>
            <p:spPr bwMode="auto">
              <a:xfrm>
                <a:off x="4380" y="226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3" name="Freeform 47"/>
              <p:cNvSpPr>
                <a:spLocks/>
              </p:cNvSpPr>
              <p:nvPr/>
            </p:nvSpPr>
            <p:spPr bwMode="auto">
              <a:xfrm>
                <a:off x="4383" y="226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4" name="Freeform 48"/>
              <p:cNvSpPr>
                <a:spLocks/>
              </p:cNvSpPr>
              <p:nvPr/>
            </p:nvSpPr>
            <p:spPr bwMode="auto">
              <a:xfrm>
                <a:off x="4387" y="226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5" name="Freeform 49"/>
              <p:cNvSpPr>
                <a:spLocks/>
              </p:cNvSpPr>
              <p:nvPr/>
            </p:nvSpPr>
            <p:spPr bwMode="auto">
              <a:xfrm>
                <a:off x="4390" y="22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6" name="Freeform 50"/>
              <p:cNvSpPr>
                <a:spLocks/>
              </p:cNvSpPr>
              <p:nvPr/>
            </p:nvSpPr>
            <p:spPr bwMode="auto">
              <a:xfrm>
                <a:off x="4393"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7" name="Freeform 51"/>
              <p:cNvSpPr>
                <a:spLocks/>
              </p:cNvSpPr>
              <p:nvPr/>
            </p:nvSpPr>
            <p:spPr bwMode="auto">
              <a:xfrm>
                <a:off x="4396"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8" name="Freeform 52"/>
              <p:cNvSpPr>
                <a:spLocks/>
              </p:cNvSpPr>
              <p:nvPr/>
            </p:nvSpPr>
            <p:spPr bwMode="auto">
              <a:xfrm>
                <a:off x="4399" y="226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9" name="Freeform 53"/>
              <p:cNvSpPr>
                <a:spLocks/>
              </p:cNvSpPr>
              <p:nvPr/>
            </p:nvSpPr>
            <p:spPr bwMode="auto">
              <a:xfrm>
                <a:off x="4403"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0" name="Freeform 54"/>
              <p:cNvSpPr>
                <a:spLocks/>
              </p:cNvSpPr>
              <p:nvPr/>
            </p:nvSpPr>
            <p:spPr bwMode="auto">
              <a:xfrm>
                <a:off x="4406"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1" name="Freeform 55"/>
              <p:cNvSpPr>
                <a:spLocks/>
              </p:cNvSpPr>
              <p:nvPr/>
            </p:nvSpPr>
            <p:spPr bwMode="auto">
              <a:xfrm>
                <a:off x="4409" y="2265"/>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2" name="Freeform 56"/>
              <p:cNvSpPr>
                <a:spLocks/>
              </p:cNvSpPr>
              <p:nvPr/>
            </p:nvSpPr>
            <p:spPr bwMode="auto">
              <a:xfrm>
                <a:off x="4412" y="226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3" name="Freeform 57"/>
              <p:cNvSpPr>
                <a:spLocks/>
              </p:cNvSpPr>
              <p:nvPr/>
            </p:nvSpPr>
            <p:spPr bwMode="auto">
              <a:xfrm>
                <a:off x="4415" y="2266"/>
                <a:ext cx="2" cy="1"/>
              </a:xfrm>
              <a:custGeom>
                <a:avLst/>
                <a:gdLst>
                  <a:gd name="T0" fmla="*/ 0 w 5"/>
                  <a:gd name="T1" fmla="*/ 0 h 4"/>
                  <a:gd name="T2" fmla="*/ 0 w 5"/>
                  <a:gd name="T3" fmla="*/ 0 h 4"/>
                  <a:gd name="T4" fmla="*/ 0 w 5"/>
                  <a:gd name="T5" fmla="*/ 0 h 4"/>
                  <a:gd name="T6" fmla="*/ 0 w 5"/>
                  <a:gd name="T7" fmla="*/ 0 h 4"/>
                  <a:gd name="T8" fmla="*/ 0 w 5"/>
                  <a:gd name="T9" fmla="*/ 0 h 4"/>
                  <a:gd name="T10" fmla="*/ 0 w 5"/>
                  <a:gd name="T11" fmla="*/ 0 h 4"/>
                  <a:gd name="T12" fmla="*/ 0 w 5"/>
                  <a:gd name="T13" fmla="*/ 0 h 4"/>
                  <a:gd name="T14" fmla="*/ 0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3" y="0"/>
                    </a:moveTo>
                    <a:lnTo>
                      <a:pt x="2" y="0"/>
                    </a:lnTo>
                    <a:lnTo>
                      <a:pt x="0" y="2"/>
                    </a:lnTo>
                    <a:lnTo>
                      <a:pt x="2" y="4"/>
                    </a:lnTo>
                    <a:lnTo>
                      <a:pt x="3" y="4"/>
                    </a:lnTo>
                    <a:lnTo>
                      <a:pt x="5"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4" name="Freeform 58"/>
              <p:cNvSpPr>
                <a:spLocks/>
              </p:cNvSpPr>
              <p:nvPr/>
            </p:nvSpPr>
            <p:spPr bwMode="auto">
              <a:xfrm>
                <a:off x="4418" y="226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5" name="Freeform 59"/>
              <p:cNvSpPr>
                <a:spLocks/>
              </p:cNvSpPr>
              <p:nvPr/>
            </p:nvSpPr>
            <p:spPr bwMode="auto">
              <a:xfrm>
                <a:off x="4421" y="226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6" name="Freeform 60"/>
              <p:cNvSpPr>
                <a:spLocks/>
              </p:cNvSpPr>
              <p:nvPr/>
            </p:nvSpPr>
            <p:spPr bwMode="auto">
              <a:xfrm>
                <a:off x="4424" y="226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7" name="Freeform 61"/>
              <p:cNvSpPr>
                <a:spLocks/>
              </p:cNvSpPr>
              <p:nvPr/>
            </p:nvSpPr>
            <p:spPr bwMode="auto">
              <a:xfrm>
                <a:off x="4427" y="226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8" name="Freeform 62"/>
              <p:cNvSpPr>
                <a:spLocks/>
              </p:cNvSpPr>
              <p:nvPr/>
            </p:nvSpPr>
            <p:spPr bwMode="auto">
              <a:xfrm>
                <a:off x="4431" y="226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9" name="Freeform 63"/>
              <p:cNvSpPr>
                <a:spLocks/>
              </p:cNvSpPr>
              <p:nvPr/>
            </p:nvSpPr>
            <p:spPr bwMode="auto">
              <a:xfrm>
                <a:off x="4434" y="22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0" name="Freeform 64"/>
              <p:cNvSpPr>
                <a:spLocks/>
              </p:cNvSpPr>
              <p:nvPr/>
            </p:nvSpPr>
            <p:spPr bwMode="auto">
              <a:xfrm>
                <a:off x="4437" y="22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1" name="Freeform 65"/>
              <p:cNvSpPr>
                <a:spLocks/>
              </p:cNvSpPr>
              <p:nvPr/>
            </p:nvSpPr>
            <p:spPr bwMode="auto">
              <a:xfrm>
                <a:off x="4440" y="227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2" name="Freeform 66"/>
              <p:cNvSpPr>
                <a:spLocks/>
              </p:cNvSpPr>
              <p:nvPr/>
            </p:nvSpPr>
            <p:spPr bwMode="auto">
              <a:xfrm>
                <a:off x="4443" y="227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3" name="Freeform 67"/>
              <p:cNvSpPr>
                <a:spLocks/>
              </p:cNvSpPr>
              <p:nvPr/>
            </p:nvSpPr>
            <p:spPr bwMode="auto">
              <a:xfrm>
                <a:off x="4447" y="227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4" name="Freeform 68"/>
              <p:cNvSpPr>
                <a:spLocks/>
              </p:cNvSpPr>
              <p:nvPr/>
            </p:nvSpPr>
            <p:spPr bwMode="auto">
              <a:xfrm>
                <a:off x="4450" y="227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5" name="Freeform 69"/>
              <p:cNvSpPr>
                <a:spLocks/>
              </p:cNvSpPr>
              <p:nvPr/>
            </p:nvSpPr>
            <p:spPr bwMode="auto">
              <a:xfrm>
                <a:off x="4453" y="22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6" name="Freeform 70"/>
              <p:cNvSpPr>
                <a:spLocks/>
              </p:cNvSpPr>
              <p:nvPr/>
            </p:nvSpPr>
            <p:spPr bwMode="auto">
              <a:xfrm>
                <a:off x="4456" y="227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7" name="Freeform 71"/>
              <p:cNvSpPr>
                <a:spLocks/>
              </p:cNvSpPr>
              <p:nvPr/>
            </p:nvSpPr>
            <p:spPr bwMode="auto">
              <a:xfrm>
                <a:off x="4459" y="22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8" name="Freeform 72"/>
              <p:cNvSpPr>
                <a:spLocks/>
              </p:cNvSpPr>
              <p:nvPr/>
            </p:nvSpPr>
            <p:spPr bwMode="auto">
              <a:xfrm>
                <a:off x="4463" y="22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9" name="Freeform 73"/>
              <p:cNvSpPr>
                <a:spLocks/>
              </p:cNvSpPr>
              <p:nvPr/>
            </p:nvSpPr>
            <p:spPr bwMode="auto">
              <a:xfrm>
                <a:off x="4466" y="227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0" name="Freeform 74"/>
              <p:cNvSpPr>
                <a:spLocks/>
              </p:cNvSpPr>
              <p:nvPr/>
            </p:nvSpPr>
            <p:spPr bwMode="auto">
              <a:xfrm>
                <a:off x="4468" y="227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1" name="Freeform 75"/>
              <p:cNvSpPr>
                <a:spLocks/>
              </p:cNvSpPr>
              <p:nvPr/>
            </p:nvSpPr>
            <p:spPr bwMode="auto">
              <a:xfrm>
                <a:off x="4471" y="22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2" name="Freeform 76"/>
              <p:cNvSpPr>
                <a:spLocks/>
              </p:cNvSpPr>
              <p:nvPr/>
            </p:nvSpPr>
            <p:spPr bwMode="auto">
              <a:xfrm>
                <a:off x="447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3" name="Freeform 77"/>
              <p:cNvSpPr>
                <a:spLocks/>
              </p:cNvSpPr>
              <p:nvPr/>
            </p:nvSpPr>
            <p:spPr bwMode="auto">
              <a:xfrm>
                <a:off x="4478"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4" name="Freeform 78"/>
              <p:cNvSpPr>
                <a:spLocks/>
              </p:cNvSpPr>
              <p:nvPr/>
            </p:nvSpPr>
            <p:spPr bwMode="auto">
              <a:xfrm>
                <a:off x="4481" y="227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5" name="Freeform 79"/>
              <p:cNvSpPr>
                <a:spLocks/>
              </p:cNvSpPr>
              <p:nvPr/>
            </p:nvSpPr>
            <p:spPr bwMode="auto">
              <a:xfrm>
                <a:off x="4484" y="227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6" name="Freeform 80"/>
              <p:cNvSpPr>
                <a:spLocks/>
              </p:cNvSpPr>
              <p:nvPr/>
            </p:nvSpPr>
            <p:spPr bwMode="auto">
              <a:xfrm>
                <a:off x="4487" y="228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7" name="Freeform 81"/>
              <p:cNvSpPr>
                <a:spLocks/>
              </p:cNvSpPr>
              <p:nvPr/>
            </p:nvSpPr>
            <p:spPr bwMode="auto">
              <a:xfrm>
                <a:off x="4491" y="228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8" name="Freeform 82"/>
              <p:cNvSpPr>
                <a:spLocks/>
              </p:cNvSpPr>
              <p:nvPr/>
            </p:nvSpPr>
            <p:spPr bwMode="auto">
              <a:xfrm>
                <a:off x="4494" y="22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9" name="Freeform 83"/>
              <p:cNvSpPr>
                <a:spLocks/>
              </p:cNvSpPr>
              <p:nvPr/>
            </p:nvSpPr>
            <p:spPr bwMode="auto">
              <a:xfrm>
                <a:off x="4497" y="228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0" name="Freeform 84"/>
              <p:cNvSpPr>
                <a:spLocks/>
              </p:cNvSpPr>
              <p:nvPr/>
            </p:nvSpPr>
            <p:spPr bwMode="auto">
              <a:xfrm>
                <a:off x="4500" y="2282"/>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1" name="Freeform 85"/>
              <p:cNvSpPr>
                <a:spLocks/>
              </p:cNvSpPr>
              <p:nvPr/>
            </p:nvSpPr>
            <p:spPr bwMode="auto">
              <a:xfrm>
                <a:off x="4503" y="228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2" name="Freeform 86"/>
              <p:cNvSpPr>
                <a:spLocks/>
              </p:cNvSpPr>
              <p:nvPr/>
            </p:nvSpPr>
            <p:spPr bwMode="auto">
              <a:xfrm>
                <a:off x="4507" y="22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3" name="Freeform 87"/>
              <p:cNvSpPr>
                <a:spLocks/>
              </p:cNvSpPr>
              <p:nvPr/>
            </p:nvSpPr>
            <p:spPr bwMode="auto">
              <a:xfrm>
                <a:off x="4510" y="228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4" name="Freeform 88"/>
              <p:cNvSpPr>
                <a:spLocks/>
              </p:cNvSpPr>
              <p:nvPr/>
            </p:nvSpPr>
            <p:spPr bwMode="auto">
              <a:xfrm>
                <a:off x="4513" y="228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5" name="Freeform 89"/>
              <p:cNvSpPr>
                <a:spLocks/>
              </p:cNvSpPr>
              <p:nvPr/>
            </p:nvSpPr>
            <p:spPr bwMode="auto">
              <a:xfrm>
                <a:off x="4516" y="228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6" name="Freeform 90"/>
              <p:cNvSpPr>
                <a:spLocks/>
              </p:cNvSpPr>
              <p:nvPr/>
            </p:nvSpPr>
            <p:spPr bwMode="auto">
              <a:xfrm>
                <a:off x="4519" y="22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7" name="Freeform 91"/>
              <p:cNvSpPr>
                <a:spLocks/>
              </p:cNvSpPr>
              <p:nvPr/>
            </p:nvSpPr>
            <p:spPr bwMode="auto">
              <a:xfrm>
                <a:off x="4522" y="228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8" name="Freeform 92"/>
              <p:cNvSpPr>
                <a:spLocks/>
              </p:cNvSpPr>
              <p:nvPr/>
            </p:nvSpPr>
            <p:spPr bwMode="auto">
              <a:xfrm>
                <a:off x="4525" y="228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9" name="Freeform 93"/>
              <p:cNvSpPr>
                <a:spLocks/>
              </p:cNvSpPr>
              <p:nvPr/>
            </p:nvSpPr>
            <p:spPr bwMode="auto">
              <a:xfrm>
                <a:off x="4528"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0" name="Freeform 94"/>
              <p:cNvSpPr>
                <a:spLocks/>
              </p:cNvSpPr>
              <p:nvPr/>
            </p:nvSpPr>
            <p:spPr bwMode="auto">
              <a:xfrm>
                <a:off x="4531"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1" name="Freeform 95"/>
              <p:cNvSpPr>
                <a:spLocks/>
              </p:cNvSpPr>
              <p:nvPr/>
            </p:nvSpPr>
            <p:spPr bwMode="auto">
              <a:xfrm>
                <a:off x="4535" y="228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2" name="Freeform 96"/>
              <p:cNvSpPr>
                <a:spLocks/>
              </p:cNvSpPr>
              <p:nvPr/>
            </p:nvSpPr>
            <p:spPr bwMode="auto">
              <a:xfrm>
                <a:off x="4538" y="229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3" name="Freeform 97"/>
              <p:cNvSpPr>
                <a:spLocks/>
              </p:cNvSpPr>
              <p:nvPr/>
            </p:nvSpPr>
            <p:spPr bwMode="auto">
              <a:xfrm>
                <a:off x="4541" y="229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4" name="Freeform 98"/>
              <p:cNvSpPr>
                <a:spLocks/>
              </p:cNvSpPr>
              <p:nvPr/>
            </p:nvSpPr>
            <p:spPr bwMode="auto">
              <a:xfrm>
                <a:off x="4544" y="2291"/>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5" name="Freeform 99"/>
              <p:cNvSpPr>
                <a:spLocks/>
              </p:cNvSpPr>
              <p:nvPr/>
            </p:nvSpPr>
            <p:spPr bwMode="auto">
              <a:xfrm>
                <a:off x="4547" y="22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6" name="Freeform 100"/>
              <p:cNvSpPr>
                <a:spLocks/>
              </p:cNvSpPr>
              <p:nvPr/>
            </p:nvSpPr>
            <p:spPr bwMode="auto">
              <a:xfrm>
                <a:off x="4551" y="22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7" name="Freeform 101"/>
              <p:cNvSpPr>
                <a:spLocks/>
              </p:cNvSpPr>
              <p:nvPr/>
            </p:nvSpPr>
            <p:spPr bwMode="auto">
              <a:xfrm>
                <a:off x="4554" y="229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8" name="Freeform 102"/>
              <p:cNvSpPr>
                <a:spLocks/>
              </p:cNvSpPr>
              <p:nvPr/>
            </p:nvSpPr>
            <p:spPr bwMode="auto">
              <a:xfrm>
                <a:off x="4557" y="229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9" name="Freeform 103"/>
              <p:cNvSpPr>
                <a:spLocks/>
              </p:cNvSpPr>
              <p:nvPr/>
            </p:nvSpPr>
            <p:spPr bwMode="auto">
              <a:xfrm>
                <a:off x="4560"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0" name="Freeform 104"/>
              <p:cNvSpPr>
                <a:spLocks/>
              </p:cNvSpPr>
              <p:nvPr/>
            </p:nvSpPr>
            <p:spPr bwMode="auto">
              <a:xfrm>
                <a:off x="4563"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1" name="Freeform 105"/>
              <p:cNvSpPr>
                <a:spLocks/>
              </p:cNvSpPr>
              <p:nvPr/>
            </p:nvSpPr>
            <p:spPr bwMode="auto">
              <a:xfrm>
                <a:off x="4566" y="229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2" name="Freeform 106"/>
              <p:cNvSpPr>
                <a:spLocks/>
              </p:cNvSpPr>
              <p:nvPr/>
            </p:nvSpPr>
            <p:spPr bwMode="auto">
              <a:xfrm>
                <a:off x="4570" y="22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3" name="Freeform 107"/>
              <p:cNvSpPr>
                <a:spLocks/>
              </p:cNvSpPr>
              <p:nvPr/>
            </p:nvSpPr>
            <p:spPr bwMode="auto">
              <a:xfrm>
                <a:off x="4572" y="229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4" name="Freeform 108"/>
              <p:cNvSpPr>
                <a:spLocks/>
              </p:cNvSpPr>
              <p:nvPr/>
            </p:nvSpPr>
            <p:spPr bwMode="auto">
              <a:xfrm>
                <a:off x="4575" y="229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5" name="Freeform 109"/>
              <p:cNvSpPr>
                <a:spLocks/>
              </p:cNvSpPr>
              <p:nvPr/>
            </p:nvSpPr>
            <p:spPr bwMode="auto">
              <a:xfrm>
                <a:off x="4578" y="229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6" name="Freeform 110"/>
              <p:cNvSpPr>
                <a:spLocks/>
              </p:cNvSpPr>
              <p:nvPr/>
            </p:nvSpPr>
            <p:spPr bwMode="auto">
              <a:xfrm>
                <a:off x="4582" y="229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7" name="Freeform 111"/>
              <p:cNvSpPr>
                <a:spLocks/>
              </p:cNvSpPr>
              <p:nvPr/>
            </p:nvSpPr>
            <p:spPr bwMode="auto">
              <a:xfrm>
                <a:off x="4585" y="22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8" name="Freeform 112"/>
              <p:cNvSpPr>
                <a:spLocks/>
              </p:cNvSpPr>
              <p:nvPr/>
            </p:nvSpPr>
            <p:spPr bwMode="auto">
              <a:xfrm>
                <a:off x="4588" y="22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9" name="Freeform 113"/>
              <p:cNvSpPr>
                <a:spLocks/>
              </p:cNvSpPr>
              <p:nvPr/>
            </p:nvSpPr>
            <p:spPr bwMode="auto">
              <a:xfrm>
                <a:off x="4591"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0" name="Freeform 114"/>
              <p:cNvSpPr>
                <a:spLocks/>
              </p:cNvSpPr>
              <p:nvPr/>
            </p:nvSpPr>
            <p:spPr bwMode="auto">
              <a:xfrm>
                <a:off x="4594"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1" name="Freeform 115"/>
              <p:cNvSpPr>
                <a:spLocks/>
              </p:cNvSpPr>
              <p:nvPr/>
            </p:nvSpPr>
            <p:spPr bwMode="auto">
              <a:xfrm>
                <a:off x="4598" y="230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2" name="Freeform 116"/>
              <p:cNvSpPr>
                <a:spLocks/>
              </p:cNvSpPr>
              <p:nvPr/>
            </p:nvSpPr>
            <p:spPr bwMode="auto">
              <a:xfrm>
                <a:off x="4601" y="230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3" name="Freeform 117"/>
              <p:cNvSpPr>
                <a:spLocks/>
              </p:cNvSpPr>
              <p:nvPr/>
            </p:nvSpPr>
            <p:spPr bwMode="auto">
              <a:xfrm>
                <a:off x="4604" y="230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4" name="Freeform 118"/>
              <p:cNvSpPr>
                <a:spLocks/>
              </p:cNvSpPr>
              <p:nvPr/>
            </p:nvSpPr>
            <p:spPr bwMode="auto">
              <a:xfrm>
                <a:off x="4607" y="230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5" name="Freeform 119"/>
              <p:cNvSpPr>
                <a:spLocks/>
              </p:cNvSpPr>
              <p:nvPr/>
            </p:nvSpPr>
            <p:spPr bwMode="auto">
              <a:xfrm>
                <a:off x="4610" y="230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6" name="Freeform 120"/>
              <p:cNvSpPr>
                <a:spLocks/>
              </p:cNvSpPr>
              <p:nvPr/>
            </p:nvSpPr>
            <p:spPr bwMode="auto">
              <a:xfrm>
                <a:off x="4614"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7" name="Freeform 121"/>
              <p:cNvSpPr>
                <a:spLocks/>
              </p:cNvSpPr>
              <p:nvPr/>
            </p:nvSpPr>
            <p:spPr bwMode="auto">
              <a:xfrm>
                <a:off x="4617" y="23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51130" name="Freeform 122"/>
            <p:cNvSpPr>
              <a:spLocks/>
            </p:cNvSpPr>
            <p:nvPr/>
          </p:nvSpPr>
          <p:spPr bwMode="auto">
            <a:xfrm>
              <a:off x="4620" y="23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1" name="Freeform 123"/>
            <p:cNvSpPr>
              <a:spLocks/>
            </p:cNvSpPr>
            <p:nvPr/>
          </p:nvSpPr>
          <p:spPr bwMode="auto">
            <a:xfrm>
              <a:off x="4622" y="23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2" name="Freeform 124"/>
            <p:cNvSpPr>
              <a:spLocks/>
            </p:cNvSpPr>
            <p:nvPr/>
          </p:nvSpPr>
          <p:spPr bwMode="auto">
            <a:xfrm>
              <a:off x="4626" y="23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3" name="Freeform 125"/>
            <p:cNvSpPr>
              <a:spLocks/>
            </p:cNvSpPr>
            <p:nvPr/>
          </p:nvSpPr>
          <p:spPr bwMode="auto">
            <a:xfrm>
              <a:off x="4629" y="230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4" name="Freeform 126"/>
            <p:cNvSpPr>
              <a:spLocks/>
            </p:cNvSpPr>
            <p:nvPr/>
          </p:nvSpPr>
          <p:spPr bwMode="auto">
            <a:xfrm>
              <a:off x="4632" y="230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5" name="Freeform 127"/>
            <p:cNvSpPr>
              <a:spLocks/>
            </p:cNvSpPr>
            <p:nvPr/>
          </p:nvSpPr>
          <p:spPr bwMode="auto">
            <a:xfrm>
              <a:off x="4635" y="230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6" name="Freeform 128"/>
            <p:cNvSpPr>
              <a:spLocks/>
            </p:cNvSpPr>
            <p:nvPr/>
          </p:nvSpPr>
          <p:spPr bwMode="auto">
            <a:xfrm>
              <a:off x="4638" y="23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7" name="Freeform 129"/>
            <p:cNvSpPr>
              <a:spLocks/>
            </p:cNvSpPr>
            <p:nvPr/>
          </p:nvSpPr>
          <p:spPr bwMode="auto">
            <a:xfrm>
              <a:off x="4642"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8" name="Freeform 130"/>
            <p:cNvSpPr>
              <a:spLocks/>
            </p:cNvSpPr>
            <p:nvPr/>
          </p:nvSpPr>
          <p:spPr bwMode="auto">
            <a:xfrm>
              <a:off x="4645"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9" name="Freeform 131"/>
            <p:cNvSpPr>
              <a:spLocks/>
            </p:cNvSpPr>
            <p:nvPr/>
          </p:nvSpPr>
          <p:spPr bwMode="auto">
            <a:xfrm>
              <a:off x="4648" y="23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0" name="Freeform 132"/>
            <p:cNvSpPr>
              <a:spLocks/>
            </p:cNvSpPr>
            <p:nvPr/>
          </p:nvSpPr>
          <p:spPr bwMode="auto">
            <a:xfrm>
              <a:off x="4651" y="2312"/>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1" name="Freeform 133"/>
            <p:cNvSpPr>
              <a:spLocks/>
            </p:cNvSpPr>
            <p:nvPr/>
          </p:nvSpPr>
          <p:spPr bwMode="auto">
            <a:xfrm>
              <a:off x="4654" y="231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2" name="Freeform 134"/>
            <p:cNvSpPr>
              <a:spLocks/>
            </p:cNvSpPr>
            <p:nvPr/>
          </p:nvSpPr>
          <p:spPr bwMode="auto">
            <a:xfrm>
              <a:off x="4658" y="23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3" name="Freeform 135"/>
            <p:cNvSpPr>
              <a:spLocks/>
            </p:cNvSpPr>
            <p:nvPr/>
          </p:nvSpPr>
          <p:spPr bwMode="auto">
            <a:xfrm>
              <a:off x="4661" y="23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4" name="Freeform 136"/>
            <p:cNvSpPr>
              <a:spLocks/>
            </p:cNvSpPr>
            <p:nvPr/>
          </p:nvSpPr>
          <p:spPr bwMode="auto">
            <a:xfrm>
              <a:off x="4664" y="231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5" name="Freeform 137"/>
            <p:cNvSpPr>
              <a:spLocks/>
            </p:cNvSpPr>
            <p:nvPr/>
          </p:nvSpPr>
          <p:spPr bwMode="auto">
            <a:xfrm>
              <a:off x="4667" y="231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6" name="Freeform 138"/>
            <p:cNvSpPr>
              <a:spLocks/>
            </p:cNvSpPr>
            <p:nvPr/>
          </p:nvSpPr>
          <p:spPr bwMode="auto">
            <a:xfrm>
              <a:off x="4670" y="231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7" name="Freeform 139"/>
            <p:cNvSpPr>
              <a:spLocks/>
            </p:cNvSpPr>
            <p:nvPr/>
          </p:nvSpPr>
          <p:spPr bwMode="auto">
            <a:xfrm>
              <a:off x="4673" y="231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8" name="Freeform 140"/>
            <p:cNvSpPr>
              <a:spLocks/>
            </p:cNvSpPr>
            <p:nvPr/>
          </p:nvSpPr>
          <p:spPr bwMode="auto">
            <a:xfrm>
              <a:off x="4676" y="231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9" name="Freeform 141"/>
            <p:cNvSpPr>
              <a:spLocks/>
            </p:cNvSpPr>
            <p:nvPr/>
          </p:nvSpPr>
          <p:spPr bwMode="auto">
            <a:xfrm>
              <a:off x="4679" y="2317"/>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0" name="Freeform 142"/>
            <p:cNvSpPr>
              <a:spLocks/>
            </p:cNvSpPr>
            <p:nvPr/>
          </p:nvSpPr>
          <p:spPr bwMode="auto">
            <a:xfrm>
              <a:off x="4682" y="231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1" name="Freeform 143"/>
            <p:cNvSpPr>
              <a:spLocks/>
            </p:cNvSpPr>
            <p:nvPr/>
          </p:nvSpPr>
          <p:spPr bwMode="auto">
            <a:xfrm>
              <a:off x="4686" y="23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2" name="Freeform 144"/>
            <p:cNvSpPr>
              <a:spLocks/>
            </p:cNvSpPr>
            <p:nvPr/>
          </p:nvSpPr>
          <p:spPr bwMode="auto">
            <a:xfrm>
              <a:off x="4689" y="23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3" name="Freeform 145"/>
            <p:cNvSpPr>
              <a:spLocks/>
            </p:cNvSpPr>
            <p:nvPr/>
          </p:nvSpPr>
          <p:spPr bwMode="auto">
            <a:xfrm>
              <a:off x="4692" y="23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4" name="Freeform 146"/>
            <p:cNvSpPr>
              <a:spLocks/>
            </p:cNvSpPr>
            <p:nvPr/>
          </p:nvSpPr>
          <p:spPr bwMode="auto">
            <a:xfrm>
              <a:off x="4695" y="232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5" name="Freeform 147"/>
            <p:cNvSpPr>
              <a:spLocks/>
            </p:cNvSpPr>
            <p:nvPr/>
          </p:nvSpPr>
          <p:spPr bwMode="auto">
            <a:xfrm>
              <a:off x="4698" y="232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6" name="Freeform 148"/>
            <p:cNvSpPr>
              <a:spLocks/>
            </p:cNvSpPr>
            <p:nvPr/>
          </p:nvSpPr>
          <p:spPr bwMode="auto">
            <a:xfrm>
              <a:off x="4702" y="23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7" name="Freeform 149"/>
            <p:cNvSpPr>
              <a:spLocks/>
            </p:cNvSpPr>
            <p:nvPr/>
          </p:nvSpPr>
          <p:spPr bwMode="auto">
            <a:xfrm>
              <a:off x="4705" y="23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8" name="Freeform 150"/>
            <p:cNvSpPr>
              <a:spLocks/>
            </p:cNvSpPr>
            <p:nvPr/>
          </p:nvSpPr>
          <p:spPr bwMode="auto">
            <a:xfrm>
              <a:off x="4708" y="23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9" name="Freeform 151"/>
            <p:cNvSpPr>
              <a:spLocks/>
            </p:cNvSpPr>
            <p:nvPr/>
          </p:nvSpPr>
          <p:spPr bwMode="auto">
            <a:xfrm>
              <a:off x="4711" y="232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0" name="Freeform 152"/>
            <p:cNvSpPr>
              <a:spLocks/>
            </p:cNvSpPr>
            <p:nvPr/>
          </p:nvSpPr>
          <p:spPr bwMode="auto">
            <a:xfrm>
              <a:off x="4714" y="23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1" name="Freeform 153"/>
            <p:cNvSpPr>
              <a:spLocks/>
            </p:cNvSpPr>
            <p:nvPr/>
          </p:nvSpPr>
          <p:spPr bwMode="auto">
            <a:xfrm>
              <a:off x="4718" y="232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2" name="Freeform 154"/>
            <p:cNvSpPr>
              <a:spLocks/>
            </p:cNvSpPr>
            <p:nvPr/>
          </p:nvSpPr>
          <p:spPr bwMode="auto">
            <a:xfrm>
              <a:off x="4721" y="232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3" name="Freeform 155"/>
            <p:cNvSpPr>
              <a:spLocks/>
            </p:cNvSpPr>
            <p:nvPr/>
          </p:nvSpPr>
          <p:spPr bwMode="auto">
            <a:xfrm>
              <a:off x="4724" y="232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4" name="Freeform 156"/>
            <p:cNvSpPr>
              <a:spLocks/>
            </p:cNvSpPr>
            <p:nvPr/>
          </p:nvSpPr>
          <p:spPr bwMode="auto">
            <a:xfrm>
              <a:off x="4726" y="232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5" name="Freeform 157"/>
            <p:cNvSpPr>
              <a:spLocks/>
            </p:cNvSpPr>
            <p:nvPr/>
          </p:nvSpPr>
          <p:spPr bwMode="auto">
            <a:xfrm>
              <a:off x="4730" y="232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6" name="Freeform 158"/>
            <p:cNvSpPr>
              <a:spLocks/>
            </p:cNvSpPr>
            <p:nvPr/>
          </p:nvSpPr>
          <p:spPr bwMode="auto">
            <a:xfrm>
              <a:off x="4733" y="232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7" name="Freeform 159"/>
            <p:cNvSpPr>
              <a:spLocks/>
            </p:cNvSpPr>
            <p:nvPr/>
          </p:nvSpPr>
          <p:spPr bwMode="auto">
            <a:xfrm>
              <a:off x="4736"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8" name="Freeform 160"/>
            <p:cNvSpPr>
              <a:spLocks/>
            </p:cNvSpPr>
            <p:nvPr/>
          </p:nvSpPr>
          <p:spPr bwMode="auto">
            <a:xfrm>
              <a:off x="4739"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9" name="Freeform 161"/>
            <p:cNvSpPr>
              <a:spLocks/>
            </p:cNvSpPr>
            <p:nvPr/>
          </p:nvSpPr>
          <p:spPr bwMode="auto">
            <a:xfrm>
              <a:off x="4742" y="232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0" name="Freeform 162"/>
            <p:cNvSpPr>
              <a:spLocks/>
            </p:cNvSpPr>
            <p:nvPr/>
          </p:nvSpPr>
          <p:spPr bwMode="auto">
            <a:xfrm>
              <a:off x="4746"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1" name="Freeform 163"/>
            <p:cNvSpPr>
              <a:spLocks/>
            </p:cNvSpPr>
            <p:nvPr/>
          </p:nvSpPr>
          <p:spPr bwMode="auto">
            <a:xfrm>
              <a:off x="4749" y="2330"/>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2" name="Freeform 164"/>
            <p:cNvSpPr>
              <a:spLocks/>
            </p:cNvSpPr>
            <p:nvPr/>
          </p:nvSpPr>
          <p:spPr bwMode="auto">
            <a:xfrm>
              <a:off x="4752" y="233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3" name="Freeform 165"/>
            <p:cNvSpPr>
              <a:spLocks/>
            </p:cNvSpPr>
            <p:nvPr/>
          </p:nvSpPr>
          <p:spPr bwMode="auto">
            <a:xfrm>
              <a:off x="4755"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4" name="Freeform 166"/>
            <p:cNvSpPr>
              <a:spLocks/>
            </p:cNvSpPr>
            <p:nvPr/>
          </p:nvSpPr>
          <p:spPr bwMode="auto">
            <a:xfrm>
              <a:off x="4758"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5" name="Freeform 167"/>
            <p:cNvSpPr>
              <a:spLocks/>
            </p:cNvSpPr>
            <p:nvPr/>
          </p:nvSpPr>
          <p:spPr bwMode="auto">
            <a:xfrm>
              <a:off x="4762" y="23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6" name="Freeform 168"/>
            <p:cNvSpPr>
              <a:spLocks/>
            </p:cNvSpPr>
            <p:nvPr/>
          </p:nvSpPr>
          <p:spPr bwMode="auto">
            <a:xfrm>
              <a:off x="4765" y="233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7" name="Freeform 169"/>
            <p:cNvSpPr>
              <a:spLocks/>
            </p:cNvSpPr>
            <p:nvPr/>
          </p:nvSpPr>
          <p:spPr bwMode="auto">
            <a:xfrm>
              <a:off x="4768"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8" name="Freeform 170"/>
            <p:cNvSpPr>
              <a:spLocks/>
            </p:cNvSpPr>
            <p:nvPr/>
          </p:nvSpPr>
          <p:spPr bwMode="auto">
            <a:xfrm>
              <a:off x="4771"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9" name="Freeform 171"/>
            <p:cNvSpPr>
              <a:spLocks/>
            </p:cNvSpPr>
            <p:nvPr/>
          </p:nvSpPr>
          <p:spPr bwMode="auto">
            <a:xfrm>
              <a:off x="4774" y="23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0" name="Freeform 172"/>
            <p:cNvSpPr>
              <a:spLocks/>
            </p:cNvSpPr>
            <p:nvPr/>
          </p:nvSpPr>
          <p:spPr bwMode="auto">
            <a:xfrm>
              <a:off x="4777" y="233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1" name="Freeform 173"/>
            <p:cNvSpPr>
              <a:spLocks/>
            </p:cNvSpPr>
            <p:nvPr/>
          </p:nvSpPr>
          <p:spPr bwMode="auto">
            <a:xfrm>
              <a:off x="4780" y="233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2" name="Freeform 174"/>
            <p:cNvSpPr>
              <a:spLocks/>
            </p:cNvSpPr>
            <p:nvPr/>
          </p:nvSpPr>
          <p:spPr bwMode="auto">
            <a:xfrm>
              <a:off x="4783" y="233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3" name="Freeform 175"/>
            <p:cNvSpPr>
              <a:spLocks/>
            </p:cNvSpPr>
            <p:nvPr/>
          </p:nvSpPr>
          <p:spPr bwMode="auto">
            <a:xfrm>
              <a:off x="4786"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4" name="Freeform 176"/>
            <p:cNvSpPr>
              <a:spLocks/>
            </p:cNvSpPr>
            <p:nvPr/>
          </p:nvSpPr>
          <p:spPr bwMode="auto">
            <a:xfrm>
              <a:off x="4789"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5" name="Freeform 177"/>
            <p:cNvSpPr>
              <a:spLocks/>
            </p:cNvSpPr>
            <p:nvPr/>
          </p:nvSpPr>
          <p:spPr bwMode="auto">
            <a:xfrm>
              <a:off x="4793" y="233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6" name="Freeform 178"/>
            <p:cNvSpPr>
              <a:spLocks/>
            </p:cNvSpPr>
            <p:nvPr/>
          </p:nvSpPr>
          <p:spPr bwMode="auto">
            <a:xfrm>
              <a:off x="4796" y="233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7" name="Freeform 179"/>
            <p:cNvSpPr>
              <a:spLocks/>
            </p:cNvSpPr>
            <p:nvPr/>
          </p:nvSpPr>
          <p:spPr bwMode="auto">
            <a:xfrm>
              <a:off x="4799" y="234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8" name="Freeform 180"/>
            <p:cNvSpPr>
              <a:spLocks/>
            </p:cNvSpPr>
            <p:nvPr/>
          </p:nvSpPr>
          <p:spPr bwMode="auto">
            <a:xfrm>
              <a:off x="4802" y="234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9" name="Freeform 181"/>
            <p:cNvSpPr>
              <a:spLocks/>
            </p:cNvSpPr>
            <p:nvPr/>
          </p:nvSpPr>
          <p:spPr bwMode="auto">
            <a:xfrm>
              <a:off x="4805" y="2341"/>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0" name="Freeform 182"/>
            <p:cNvSpPr>
              <a:spLocks/>
            </p:cNvSpPr>
            <p:nvPr/>
          </p:nvSpPr>
          <p:spPr bwMode="auto">
            <a:xfrm>
              <a:off x="4809" y="234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1" name="Freeform 183"/>
            <p:cNvSpPr>
              <a:spLocks/>
            </p:cNvSpPr>
            <p:nvPr/>
          </p:nvSpPr>
          <p:spPr bwMode="auto">
            <a:xfrm>
              <a:off x="4812" y="234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2" name="Freeform 184"/>
            <p:cNvSpPr>
              <a:spLocks/>
            </p:cNvSpPr>
            <p:nvPr/>
          </p:nvSpPr>
          <p:spPr bwMode="auto">
            <a:xfrm>
              <a:off x="4815" y="234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3" name="Freeform 185"/>
            <p:cNvSpPr>
              <a:spLocks/>
            </p:cNvSpPr>
            <p:nvPr/>
          </p:nvSpPr>
          <p:spPr bwMode="auto">
            <a:xfrm>
              <a:off x="4818"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4" name="Freeform 186"/>
            <p:cNvSpPr>
              <a:spLocks/>
            </p:cNvSpPr>
            <p:nvPr/>
          </p:nvSpPr>
          <p:spPr bwMode="auto">
            <a:xfrm>
              <a:off x="4821"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5" name="Freeform 187"/>
            <p:cNvSpPr>
              <a:spLocks/>
            </p:cNvSpPr>
            <p:nvPr/>
          </p:nvSpPr>
          <p:spPr bwMode="auto">
            <a:xfrm>
              <a:off x="4825" y="234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6" name="Freeform 188"/>
            <p:cNvSpPr>
              <a:spLocks/>
            </p:cNvSpPr>
            <p:nvPr/>
          </p:nvSpPr>
          <p:spPr bwMode="auto">
            <a:xfrm>
              <a:off x="4827" y="234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7" name="Freeform 189"/>
            <p:cNvSpPr>
              <a:spLocks/>
            </p:cNvSpPr>
            <p:nvPr/>
          </p:nvSpPr>
          <p:spPr bwMode="auto">
            <a:xfrm>
              <a:off x="4830" y="234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8" name="Freeform 190"/>
            <p:cNvSpPr>
              <a:spLocks/>
            </p:cNvSpPr>
            <p:nvPr/>
          </p:nvSpPr>
          <p:spPr bwMode="auto">
            <a:xfrm>
              <a:off x="4833" y="234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9" name="Freeform 191"/>
            <p:cNvSpPr>
              <a:spLocks/>
            </p:cNvSpPr>
            <p:nvPr/>
          </p:nvSpPr>
          <p:spPr bwMode="auto">
            <a:xfrm>
              <a:off x="4837" y="234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0" name="Freeform 192"/>
            <p:cNvSpPr>
              <a:spLocks/>
            </p:cNvSpPr>
            <p:nvPr/>
          </p:nvSpPr>
          <p:spPr bwMode="auto">
            <a:xfrm>
              <a:off x="4840" y="23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1" name="Freeform 193"/>
            <p:cNvSpPr>
              <a:spLocks/>
            </p:cNvSpPr>
            <p:nvPr/>
          </p:nvSpPr>
          <p:spPr bwMode="auto">
            <a:xfrm>
              <a:off x="4843" y="23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2" name="Freeform 194"/>
            <p:cNvSpPr>
              <a:spLocks/>
            </p:cNvSpPr>
            <p:nvPr/>
          </p:nvSpPr>
          <p:spPr bwMode="auto">
            <a:xfrm>
              <a:off x="4846" y="234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3" name="Freeform 195"/>
            <p:cNvSpPr>
              <a:spLocks/>
            </p:cNvSpPr>
            <p:nvPr/>
          </p:nvSpPr>
          <p:spPr bwMode="auto">
            <a:xfrm>
              <a:off x="4849" y="235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4" name="Freeform 196"/>
            <p:cNvSpPr>
              <a:spLocks/>
            </p:cNvSpPr>
            <p:nvPr/>
          </p:nvSpPr>
          <p:spPr bwMode="auto">
            <a:xfrm>
              <a:off x="485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5" name="Freeform 197"/>
            <p:cNvSpPr>
              <a:spLocks/>
            </p:cNvSpPr>
            <p:nvPr/>
          </p:nvSpPr>
          <p:spPr bwMode="auto">
            <a:xfrm>
              <a:off x="4856" y="235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6" name="Freeform 198"/>
            <p:cNvSpPr>
              <a:spLocks/>
            </p:cNvSpPr>
            <p:nvPr/>
          </p:nvSpPr>
          <p:spPr bwMode="auto">
            <a:xfrm>
              <a:off x="4859" y="235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7" name="Freeform 199"/>
            <p:cNvSpPr>
              <a:spLocks/>
            </p:cNvSpPr>
            <p:nvPr/>
          </p:nvSpPr>
          <p:spPr bwMode="auto">
            <a:xfrm>
              <a:off x="4862" y="235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8" name="Freeform 200"/>
            <p:cNvSpPr>
              <a:spLocks/>
            </p:cNvSpPr>
            <p:nvPr/>
          </p:nvSpPr>
          <p:spPr bwMode="auto">
            <a:xfrm>
              <a:off x="4865" y="235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9" name="Freeform 201"/>
            <p:cNvSpPr>
              <a:spLocks/>
            </p:cNvSpPr>
            <p:nvPr/>
          </p:nvSpPr>
          <p:spPr bwMode="auto">
            <a:xfrm>
              <a:off x="4869" y="235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0" name="Freeform 202"/>
            <p:cNvSpPr>
              <a:spLocks/>
            </p:cNvSpPr>
            <p:nvPr/>
          </p:nvSpPr>
          <p:spPr bwMode="auto">
            <a:xfrm>
              <a:off x="4872" y="235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1" name="Freeform 203"/>
            <p:cNvSpPr>
              <a:spLocks/>
            </p:cNvSpPr>
            <p:nvPr/>
          </p:nvSpPr>
          <p:spPr bwMode="auto">
            <a:xfrm>
              <a:off x="4875" y="235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2" name="Freeform 204"/>
            <p:cNvSpPr>
              <a:spLocks/>
            </p:cNvSpPr>
            <p:nvPr/>
          </p:nvSpPr>
          <p:spPr bwMode="auto">
            <a:xfrm>
              <a:off x="4878" y="235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3" name="Freeform 205"/>
            <p:cNvSpPr>
              <a:spLocks/>
            </p:cNvSpPr>
            <p:nvPr/>
          </p:nvSpPr>
          <p:spPr bwMode="auto">
            <a:xfrm>
              <a:off x="4881"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4" name="Freeform 206"/>
            <p:cNvSpPr>
              <a:spLocks/>
            </p:cNvSpPr>
            <p:nvPr/>
          </p:nvSpPr>
          <p:spPr bwMode="auto">
            <a:xfrm>
              <a:off x="4884"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5" name="Freeform 207"/>
            <p:cNvSpPr>
              <a:spLocks/>
            </p:cNvSpPr>
            <p:nvPr/>
          </p:nvSpPr>
          <p:spPr bwMode="auto">
            <a:xfrm>
              <a:off x="4887" y="235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6" name="Freeform 208"/>
            <p:cNvSpPr>
              <a:spLocks/>
            </p:cNvSpPr>
            <p:nvPr/>
          </p:nvSpPr>
          <p:spPr bwMode="auto">
            <a:xfrm>
              <a:off x="4890" y="235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7" name="Freeform 209"/>
            <p:cNvSpPr>
              <a:spLocks/>
            </p:cNvSpPr>
            <p:nvPr/>
          </p:nvSpPr>
          <p:spPr bwMode="auto">
            <a:xfrm>
              <a:off x="4893" y="23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8" name="Freeform 210"/>
            <p:cNvSpPr>
              <a:spLocks/>
            </p:cNvSpPr>
            <p:nvPr/>
          </p:nvSpPr>
          <p:spPr bwMode="auto">
            <a:xfrm>
              <a:off x="4897" y="23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9" name="Freeform 211"/>
            <p:cNvSpPr>
              <a:spLocks/>
            </p:cNvSpPr>
            <p:nvPr/>
          </p:nvSpPr>
          <p:spPr bwMode="auto">
            <a:xfrm>
              <a:off x="4900" y="23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0" name="Freeform 212"/>
            <p:cNvSpPr>
              <a:spLocks/>
            </p:cNvSpPr>
            <p:nvPr/>
          </p:nvSpPr>
          <p:spPr bwMode="auto">
            <a:xfrm>
              <a:off x="4903" y="236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1" name="Freeform 213"/>
            <p:cNvSpPr>
              <a:spLocks/>
            </p:cNvSpPr>
            <p:nvPr/>
          </p:nvSpPr>
          <p:spPr bwMode="auto">
            <a:xfrm>
              <a:off x="4906" y="2360"/>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2" name="Freeform 214"/>
            <p:cNvSpPr>
              <a:spLocks/>
            </p:cNvSpPr>
            <p:nvPr/>
          </p:nvSpPr>
          <p:spPr bwMode="auto">
            <a:xfrm>
              <a:off x="4909" y="236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3" name="Freeform 215"/>
            <p:cNvSpPr>
              <a:spLocks/>
            </p:cNvSpPr>
            <p:nvPr/>
          </p:nvSpPr>
          <p:spPr bwMode="auto">
            <a:xfrm>
              <a:off x="4913"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4" name="Freeform 216"/>
            <p:cNvSpPr>
              <a:spLocks/>
            </p:cNvSpPr>
            <p:nvPr/>
          </p:nvSpPr>
          <p:spPr bwMode="auto">
            <a:xfrm>
              <a:off x="4916"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5" name="Freeform 217"/>
            <p:cNvSpPr>
              <a:spLocks/>
            </p:cNvSpPr>
            <p:nvPr/>
          </p:nvSpPr>
          <p:spPr bwMode="auto">
            <a:xfrm>
              <a:off x="4919" y="23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6" name="Freeform 218"/>
            <p:cNvSpPr>
              <a:spLocks/>
            </p:cNvSpPr>
            <p:nvPr/>
          </p:nvSpPr>
          <p:spPr bwMode="auto">
            <a:xfrm>
              <a:off x="4922" y="236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7" name="Freeform 219"/>
            <p:cNvSpPr>
              <a:spLocks/>
            </p:cNvSpPr>
            <p:nvPr/>
          </p:nvSpPr>
          <p:spPr bwMode="auto">
            <a:xfrm>
              <a:off x="4925" y="236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8" name="Freeform 220"/>
            <p:cNvSpPr>
              <a:spLocks/>
            </p:cNvSpPr>
            <p:nvPr/>
          </p:nvSpPr>
          <p:spPr bwMode="auto">
            <a:xfrm>
              <a:off x="4929" y="23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9" name="Freeform 221"/>
            <p:cNvSpPr>
              <a:spLocks/>
            </p:cNvSpPr>
            <p:nvPr/>
          </p:nvSpPr>
          <p:spPr bwMode="auto">
            <a:xfrm>
              <a:off x="4931" y="236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0" name="Freeform 222"/>
            <p:cNvSpPr>
              <a:spLocks/>
            </p:cNvSpPr>
            <p:nvPr/>
          </p:nvSpPr>
          <p:spPr bwMode="auto">
            <a:xfrm>
              <a:off x="4934"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1" name="Freeform 223"/>
            <p:cNvSpPr>
              <a:spLocks/>
            </p:cNvSpPr>
            <p:nvPr/>
          </p:nvSpPr>
          <p:spPr bwMode="auto">
            <a:xfrm>
              <a:off x="4937"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2" name="Freeform 224"/>
            <p:cNvSpPr>
              <a:spLocks/>
            </p:cNvSpPr>
            <p:nvPr/>
          </p:nvSpPr>
          <p:spPr bwMode="auto">
            <a:xfrm>
              <a:off x="4941" y="23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3" name="Freeform 225"/>
            <p:cNvSpPr>
              <a:spLocks/>
            </p:cNvSpPr>
            <p:nvPr/>
          </p:nvSpPr>
          <p:spPr bwMode="auto">
            <a:xfrm>
              <a:off x="4944" y="236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4" name="Freeform 226"/>
            <p:cNvSpPr>
              <a:spLocks/>
            </p:cNvSpPr>
            <p:nvPr/>
          </p:nvSpPr>
          <p:spPr bwMode="auto">
            <a:xfrm>
              <a:off x="4947" y="236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5" name="Freeform 227"/>
            <p:cNvSpPr>
              <a:spLocks/>
            </p:cNvSpPr>
            <p:nvPr/>
          </p:nvSpPr>
          <p:spPr bwMode="auto">
            <a:xfrm>
              <a:off x="4950" y="2369"/>
              <a:ext cx="2" cy="1"/>
            </a:xfrm>
            <a:custGeom>
              <a:avLst/>
              <a:gdLst>
                <a:gd name="T0" fmla="*/ 1 w 3"/>
                <a:gd name="T1" fmla="*/ 0 h 3"/>
                <a:gd name="T2" fmla="*/ 1 w 3"/>
                <a:gd name="T3" fmla="*/ 0 h 3"/>
                <a:gd name="T4" fmla="*/ 0 w 3"/>
                <a:gd name="T5" fmla="*/ 0 h 3"/>
                <a:gd name="T6" fmla="*/ 1 w 3"/>
                <a:gd name="T7" fmla="*/ 0 h 3"/>
                <a:gd name="T8" fmla="*/ 1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6" name="Freeform 228"/>
            <p:cNvSpPr>
              <a:spLocks/>
            </p:cNvSpPr>
            <p:nvPr/>
          </p:nvSpPr>
          <p:spPr bwMode="auto">
            <a:xfrm>
              <a:off x="4953" y="237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7" name="Freeform 229"/>
            <p:cNvSpPr>
              <a:spLocks/>
            </p:cNvSpPr>
            <p:nvPr/>
          </p:nvSpPr>
          <p:spPr bwMode="auto">
            <a:xfrm>
              <a:off x="4957" y="23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8" name="Freeform 230"/>
            <p:cNvSpPr>
              <a:spLocks/>
            </p:cNvSpPr>
            <p:nvPr/>
          </p:nvSpPr>
          <p:spPr bwMode="auto">
            <a:xfrm>
              <a:off x="4960" y="237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9" name="Freeform 231"/>
            <p:cNvSpPr>
              <a:spLocks/>
            </p:cNvSpPr>
            <p:nvPr/>
          </p:nvSpPr>
          <p:spPr bwMode="auto">
            <a:xfrm>
              <a:off x="4963"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0" name="Freeform 232"/>
            <p:cNvSpPr>
              <a:spLocks/>
            </p:cNvSpPr>
            <p:nvPr/>
          </p:nvSpPr>
          <p:spPr bwMode="auto">
            <a:xfrm>
              <a:off x="4966"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1" name="Freeform 233"/>
            <p:cNvSpPr>
              <a:spLocks/>
            </p:cNvSpPr>
            <p:nvPr/>
          </p:nvSpPr>
          <p:spPr bwMode="auto">
            <a:xfrm>
              <a:off x="4969" y="23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2" name="Freeform 234"/>
            <p:cNvSpPr>
              <a:spLocks/>
            </p:cNvSpPr>
            <p:nvPr/>
          </p:nvSpPr>
          <p:spPr bwMode="auto">
            <a:xfrm>
              <a:off x="4973" y="23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3" name="Freeform 235"/>
            <p:cNvSpPr>
              <a:spLocks/>
            </p:cNvSpPr>
            <p:nvPr/>
          </p:nvSpPr>
          <p:spPr bwMode="auto">
            <a:xfrm>
              <a:off x="4976" y="237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4" name="Freeform 236"/>
            <p:cNvSpPr>
              <a:spLocks/>
            </p:cNvSpPr>
            <p:nvPr/>
          </p:nvSpPr>
          <p:spPr bwMode="auto">
            <a:xfrm>
              <a:off x="4979" y="23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5" name="Freeform 237"/>
            <p:cNvSpPr>
              <a:spLocks/>
            </p:cNvSpPr>
            <p:nvPr/>
          </p:nvSpPr>
          <p:spPr bwMode="auto">
            <a:xfrm>
              <a:off x="4981" y="23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6" name="Freeform 238"/>
            <p:cNvSpPr>
              <a:spLocks/>
            </p:cNvSpPr>
            <p:nvPr/>
          </p:nvSpPr>
          <p:spPr bwMode="auto">
            <a:xfrm>
              <a:off x="4985" y="237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7" name="Freeform 239"/>
            <p:cNvSpPr>
              <a:spLocks/>
            </p:cNvSpPr>
            <p:nvPr/>
          </p:nvSpPr>
          <p:spPr bwMode="auto">
            <a:xfrm>
              <a:off x="4988" y="237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4" name="Group 240"/>
          <p:cNvGrpSpPr>
            <a:grpSpLocks/>
          </p:cNvGrpSpPr>
          <p:nvPr/>
        </p:nvGrpSpPr>
        <p:grpSpPr bwMode="auto">
          <a:xfrm>
            <a:off x="5183188" y="4419600"/>
            <a:ext cx="606425" cy="495300"/>
            <a:chOff x="3265" y="2784"/>
            <a:chExt cx="382" cy="312"/>
          </a:xfrm>
        </p:grpSpPr>
        <p:sp>
          <p:nvSpPr>
            <p:cNvPr id="750978" name="Freeform 241"/>
            <p:cNvSpPr>
              <a:spLocks/>
            </p:cNvSpPr>
            <p:nvPr/>
          </p:nvSpPr>
          <p:spPr bwMode="auto">
            <a:xfrm>
              <a:off x="3265" y="27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9" name="Freeform 242"/>
            <p:cNvSpPr>
              <a:spLocks/>
            </p:cNvSpPr>
            <p:nvPr/>
          </p:nvSpPr>
          <p:spPr bwMode="auto">
            <a:xfrm>
              <a:off x="3267" y="2786"/>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0" name="Freeform 243"/>
            <p:cNvSpPr>
              <a:spLocks/>
            </p:cNvSpPr>
            <p:nvPr/>
          </p:nvSpPr>
          <p:spPr bwMode="auto">
            <a:xfrm>
              <a:off x="3269" y="27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1" name="Freeform 244"/>
            <p:cNvSpPr>
              <a:spLocks/>
            </p:cNvSpPr>
            <p:nvPr/>
          </p:nvSpPr>
          <p:spPr bwMode="auto">
            <a:xfrm>
              <a:off x="3273" y="279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2" name="Freeform 245"/>
            <p:cNvSpPr>
              <a:spLocks/>
            </p:cNvSpPr>
            <p:nvPr/>
          </p:nvSpPr>
          <p:spPr bwMode="auto">
            <a:xfrm>
              <a:off x="3275" y="279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3" name="Freeform 246"/>
            <p:cNvSpPr>
              <a:spLocks/>
            </p:cNvSpPr>
            <p:nvPr/>
          </p:nvSpPr>
          <p:spPr bwMode="auto">
            <a:xfrm>
              <a:off x="3277" y="279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4" name="Freeform 247"/>
            <p:cNvSpPr>
              <a:spLocks/>
            </p:cNvSpPr>
            <p:nvPr/>
          </p:nvSpPr>
          <p:spPr bwMode="auto">
            <a:xfrm>
              <a:off x="3280" y="27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5" name="Freeform 248"/>
            <p:cNvSpPr>
              <a:spLocks/>
            </p:cNvSpPr>
            <p:nvPr/>
          </p:nvSpPr>
          <p:spPr bwMode="auto">
            <a:xfrm>
              <a:off x="3282" y="279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6" name="Freeform 249"/>
            <p:cNvSpPr>
              <a:spLocks/>
            </p:cNvSpPr>
            <p:nvPr/>
          </p:nvSpPr>
          <p:spPr bwMode="auto">
            <a:xfrm>
              <a:off x="3285" y="280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7" name="Freeform 250"/>
            <p:cNvSpPr>
              <a:spLocks/>
            </p:cNvSpPr>
            <p:nvPr/>
          </p:nvSpPr>
          <p:spPr bwMode="auto">
            <a:xfrm>
              <a:off x="3288" y="2803"/>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8" name="Freeform 251"/>
            <p:cNvSpPr>
              <a:spLocks/>
            </p:cNvSpPr>
            <p:nvPr/>
          </p:nvSpPr>
          <p:spPr bwMode="auto">
            <a:xfrm>
              <a:off x="3290" y="2805"/>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9" name="Freeform 252"/>
            <p:cNvSpPr>
              <a:spLocks/>
            </p:cNvSpPr>
            <p:nvPr/>
          </p:nvSpPr>
          <p:spPr bwMode="auto">
            <a:xfrm>
              <a:off x="3292" y="28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0" name="Freeform 253"/>
            <p:cNvSpPr>
              <a:spLocks/>
            </p:cNvSpPr>
            <p:nvPr/>
          </p:nvSpPr>
          <p:spPr bwMode="auto">
            <a:xfrm>
              <a:off x="3295" y="280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1" name="Freeform 254"/>
            <p:cNvSpPr>
              <a:spLocks/>
            </p:cNvSpPr>
            <p:nvPr/>
          </p:nvSpPr>
          <p:spPr bwMode="auto">
            <a:xfrm>
              <a:off x="3298" y="28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2" name="Freeform 255"/>
            <p:cNvSpPr>
              <a:spLocks/>
            </p:cNvSpPr>
            <p:nvPr/>
          </p:nvSpPr>
          <p:spPr bwMode="auto">
            <a:xfrm>
              <a:off x="3300" y="281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3" name="Freeform 256"/>
            <p:cNvSpPr>
              <a:spLocks/>
            </p:cNvSpPr>
            <p:nvPr/>
          </p:nvSpPr>
          <p:spPr bwMode="auto">
            <a:xfrm>
              <a:off x="3303" y="281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4" name="Freeform 257"/>
            <p:cNvSpPr>
              <a:spLocks/>
            </p:cNvSpPr>
            <p:nvPr/>
          </p:nvSpPr>
          <p:spPr bwMode="auto">
            <a:xfrm>
              <a:off x="3305" y="281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5" name="Freeform 258"/>
            <p:cNvSpPr>
              <a:spLocks/>
            </p:cNvSpPr>
            <p:nvPr/>
          </p:nvSpPr>
          <p:spPr bwMode="auto">
            <a:xfrm>
              <a:off x="3308" y="2819"/>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6" name="Freeform 259"/>
            <p:cNvSpPr>
              <a:spLocks/>
            </p:cNvSpPr>
            <p:nvPr/>
          </p:nvSpPr>
          <p:spPr bwMode="auto">
            <a:xfrm>
              <a:off x="3311" y="28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7" name="Freeform 260"/>
            <p:cNvSpPr>
              <a:spLocks/>
            </p:cNvSpPr>
            <p:nvPr/>
          </p:nvSpPr>
          <p:spPr bwMode="auto">
            <a:xfrm>
              <a:off x="3313" y="28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8" name="Freeform 261"/>
            <p:cNvSpPr>
              <a:spLocks/>
            </p:cNvSpPr>
            <p:nvPr/>
          </p:nvSpPr>
          <p:spPr bwMode="auto">
            <a:xfrm>
              <a:off x="3316" y="282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2"/>
                  </a:lnTo>
                  <a:lnTo>
                    <a:pt x="0" y="3"/>
                  </a:lnTo>
                  <a:lnTo>
                    <a:pt x="2" y="3"/>
                  </a:lnTo>
                  <a:lnTo>
                    <a:pt x="4" y="2"/>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9" name="Freeform 262"/>
            <p:cNvSpPr>
              <a:spLocks/>
            </p:cNvSpPr>
            <p:nvPr/>
          </p:nvSpPr>
          <p:spPr bwMode="auto">
            <a:xfrm>
              <a:off x="3318" y="2827"/>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0" name="Freeform 263"/>
            <p:cNvSpPr>
              <a:spLocks/>
            </p:cNvSpPr>
            <p:nvPr/>
          </p:nvSpPr>
          <p:spPr bwMode="auto">
            <a:xfrm>
              <a:off x="3320" y="28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1" name="Freeform 264"/>
            <p:cNvSpPr>
              <a:spLocks/>
            </p:cNvSpPr>
            <p:nvPr/>
          </p:nvSpPr>
          <p:spPr bwMode="auto">
            <a:xfrm>
              <a:off x="3324" y="283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2" name="Freeform 265"/>
            <p:cNvSpPr>
              <a:spLocks/>
            </p:cNvSpPr>
            <p:nvPr/>
          </p:nvSpPr>
          <p:spPr bwMode="auto">
            <a:xfrm>
              <a:off x="3326" y="28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3" name="Freeform 266"/>
            <p:cNvSpPr>
              <a:spLocks/>
            </p:cNvSpPr>
            <p:nvPr/>
          </p:nvSpPr>
          <p:spPr bwMode="auto">
            <a:xfrm>
              <a:off x="3328" y="2836"/>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4" name="Freeform 267"/>
            <p:cNvSpPr>
              <a:spLocks/>
            </p:cNvSpPr>
            <p:nvPr/>
          </p:nvSpPr>
          <p:spPr bwMode="auto">
            <a:xfrm>
              <a:off x="3331" y="283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5" name="Freeform 268"/>
            <p:cNvSpPr>
              <a:spLocks/>
            </p:cNvSpPr>
            <p:nvPr/>
          </p:nvSpPr>
          <p:spPr bwMode="auto">
            <a:xfrm>
              <a:off x="3333" y="284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6" name="Freeform 269"/>
            <p:cNvSpPr>
              <a:spLocks/>
            </p:cNvSpPr>
            <p:nvPr/>
          </p:nvSpPr>
          <p:spPr bwMode="auto">
            <a:xfrm>
              <a:off x="3336" y="284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7" name="Freeform 270"/>
            <p:cNvSpPr>
              <a:spLocks/>
            </p:cNvSpPr>
            <p:nvPr/>
          </p:nvSpPr>
          <p:spPr bwMode="auto">
            <a:xfrm>
              <a:off x="3339"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8" name="Freeform 271"/>
            <p:cNvSpPr>
              <a:spLocks/>
            </p:cNvSpPr>
            <p:nvPr/>
          </p:nvSpPr>
          <p:spPr bwMode="auto">
            <a:xfrm>
              <a:off x="3341" y="2846"/>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9" name="Freeform 272"/>
            <p:cNvSpPr>
              <a:spLocks/>
            </p:cNvSpPr>
            <p:nvPr/>
          </p:nvSpPr>
          <p:spPr bwMode="auto">
            <a:xfrm>
              <a:off x="3344" y="28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0" name="Freeform 273"/>
            <p:cNvSpPr>
              <a:spLocks/>
            </p:cNvSpPr>
            <p:nvPr/>
          </p:nvSpPr>
          <p:spPr bwMode="auto">
            <a:xfrm>
              <a:off x="3346" y="285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1" name="Freeform 274"/>
            <p:cNvSpPr>
              <a:spLocks/>
            </p:cNvSpPr>
            <p:nvPr/>
          </p:nvSpPr>
          <p:spPr bwMode="auto">
            <a:xfrm>
              <a:off x="3349" y="285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2" name="Freeform 275"/>
            <p:cNvSpPr>
              <a:spLocks/>
            </p:cNvSpPr>
            <p:nvPr/>
          </p:nvSpPr>
          <p:spPr bwMode="auto">
            <a:xfrm>
              <a:off x="3352" y="285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3" name="Freeform 276"/>
            <p:cNvSpPr>
              <a:spLocks/>
            </p:cNvSpPr>
            <p:nvPr/>
          </p:nvSpPr>
          <p:spPr bwMode="auto">
            <a:xfrm>
              <a:off x="3354" y="2857"/>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4" name="Freeform 277"/>
            <p:cNvSpPr>
              <a:spLocks/>
            </p:cNvSpPr>
            <p:nvPr/>
          </p:nvSpPr>
          <p:spPr bwMode="auto">
            <a:xfrm>
              <a:off x="3356" y="285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5" name="Freeform 278"/>
            <p:cNvSpPr>
              <a:spLocks/>
            </p:cNvSpPr>
            <p:nvPr/>
          </p:nvSpPr>
          <p:spPr bwMode="auto">
            <a:xfrm>
              <a:off x="3359" y="28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6" name="Freeform 279"/>
            <p:cNvSpPr>
              <a:spLocks/>
            </p:cNvSpPr>
            <p:nvPr/>
          </p:nvSpPr>
          <p:spPr bwMode="auto">
            <a:xfrm>
              <a:off x="3362" y="28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7" name="Freeform 280"/>
            <p:cNvSpPr>
              <a:spLocks/>
            </p:cNvSpPr>
            <p:nvPr/>
          </p:nvSpPr>
          <p:spPr bwMode="auto">
            <a:xfrm>
              <a:off x="3364" y="28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8" name="Freeform 281"/>
            <p:cNvSpPr>
              <a:spLocks/>
            </p:cNvSpPr>
            <p:nvPr/>
          </p:nvSpPr>
          <p:spPr bwMode="auto">
            <a:xfrm>
              <a:off x="3367" y="28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9" name="Freeform 282"/>
            <p:cNvSpPr>
              <a:spLocks/>
            </p:cNvSpPr>
            <p:nvPr/>
          </p:nvSpPr>
          <p:spPr bwMode="auto">
            <a:xfrm>
              <a:off x="3369" y="286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0" name="Freeform 283"/>
            <p:cNvSpPr>
              <a:spLocks/>
            </p:cNvSpPr>
            <p:nvPr/>
          </p:nvSpPr>
          <p:spPr bwMode="auto">
            <a:xfrm>
              <a:off x="3372" y="287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1" name="Freeform 284"/>
            <p:cNvSpPr>
              <a:spLocks/>
            </p:cNvSpPr>
            <p:nvPr/>
          </p:nvSpPr>
          <p:spPr bwMode="auto">
            <a:xfrm>
              <a:off x="3375" y="28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2" name="Freeform 285"/>
            <p:cNvSpPr>
              <a:spLocks/>
            </p:cNvSpPr>
            <p:nvPr/>
          </p:nvSpPr>
          <p:spPr bwMode="auto">
            <a:xfrm>
              <a:off x="3377" y="287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3" name="Freeform 286"/>
            <p:cNvSpPr>
              <a:spLocks/>
            </p:cNvSpPr>
            <p:nvPr/>
          </p:nvSpPr>
          <p:spPr bwMode="auto">
            <a:xfrm>
              <a:off x="3380" y="287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4" name="Freeform 287"/>
            <p:cNvSpPr>
              <a:spLocks/>
            </p:cNvSpPr>
            <p:nvPr/>
          </p:nvSpPr>
          <p:spPr bwMode="auto">
            <a:xfrm>
              <a:off x="3382" y="2879"/>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5" name="Freeform 288"/>
            <p:cNvSpPr>
              <a:spLocks/>
            </p:cNvSpPr>
            <p:nvPr/>
          </p:nvSpPr>
          <p:spPr bwMode="auto">
            <a:xfrm>
              <a:off x="3384" y="28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6" name="Freeform 289"/>
            <p:cNvSpPr>
              <a:spLocks/>
            </p:cNvSpPr>
            <p:nvPr/>
          </p:nvSpPr>
          <p:spPr bwMode="auto">
            <a:xfrm>
              <a:off x="3388" y="288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7" name="Freeform 290"/>
            <p:cNvSpPr>
              <a:spLocks/>
            </p:cNvSpPr>
            <p:nvPr/>
          </p:nvSpPr>
          <p:spPr bwMode="auto">
            <a:xfrm>
              <a:off x="3390" y="28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8" name="Freeform 291"/>
            <p:cNvSpPr>
              <a:spLocks/>
            </p:cNvSpPr>
            <p:nvPr/>
          </p:nvSpPr>
          <p:spPr bwMode="auto">
            <a:xfrm>
              <a:off x="3392" y="2888"/>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9" name="Freeform 292"/>
            <p:cNvSpPr>
              <a:spLocks/>
            </p:cNvSpPr>
            <p:nvPr/>
          </p:nvSpPr>
          <p:spPr bwMode="auto">
            <a:xfrm>
              <a:off x="3395" y="28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0" name="Freeform 293"/>
            <p:cNvSpPr>
              <a:spLocks/>
            </p:cNvSpPr>
            <p:nvPr/>
          </p:nvSpPr>
          <p:spPr bwMode="auto">
            <a:xfrm>
              <a:off x="3397" y="289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1" name="Freeform 294"/>
            <p:cNvSpPr>
              <a:spLocks/>
            </p:cNvSpPr>
            <p:nvPr/>
          </p:nvSpPr>
          <p:spPr bwMode="auto">
            <a:xfrm>
              <a:off x="3400" y="289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2" name="Freeform 295"/>
            <p:cNvSpPr>
              <a:spLocks/>
            </p:cNvSpPr>
            <p:nvPr/>
          </p:nvSpPr>
          <p:spPr bwMode="auto">
            <a:xfrm>
              <a:off x="3403" y="28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3" name="Freeform 296"/>
            <p:cNvSpPr>
              <a:spLocks/>
            </p:cNvSpPr>
            <p:nvPr/>
          </p:nvSpPr>
          <p:spPr bwMode="auto">
            <a:xfrm>
              <a:off x="3405" y="2898"/>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4" name="Freeform 297"/>
            <p:cNvSpPr>
              <a:spLocks/>
            </p:cNvSpPr>
            <p:nvPr/>
          </p:nvSpPr>
          <p:spPr bwMode="auto">
            <a:xfrm>
              <a:off x="3408" y="290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5" name="Freeform 298"/>
            <p:cNvSpPr>
              <a:spLocks/>
            </p:cNvSpPr>
            <p:nvPr/>
          </p:nvSpPr>
          <p:spPr bwMode="auto">
            <a:xfrm>
              <a:off x="3410" y="29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6" name="Freeform 299"/>
            <p:cNvSpPr>
              <a:spLocks/>
            </p:cNvSpPr>
            <p:nvPr/>
          </p:nvSpPr>
          <p:spPr bwMode="auto">
            <a:xfrm>
              <a:off x="3413" y="290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7" name="Freeform 300"/>
            <p:cNvSpPr>
              <a:spLocks/>
            </p:cNvSpPr>
            <p:nvPr/>
          </p:nvSpPr>
          <p:spPr bwMode="auto">
            <a:xfrm>
              <a:off x="3416" y="290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8" name="Freeform 301"/>
            <p:cNvSpPr>
              <a:spLocks/>
            </p:cNvSpPr>
            <p:nvPr/>
          </p:nvSpPr>
          <p:spPr bwMode="auto">
            <a:xfrm>
              <a:off x="3418" y="2909"/>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9" name="Freeform 302"/>
            <p:cNvSpPr>
              <a:spLocks/>
            </p:cNvSpPr>
            <p:nvPr/>
          </p:nvSpPr>
          <p:spPr bwMode="auto">
            <a:xfrm>
              <a:off x="3420" y="291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0" name="Freeform 303"/>
            <p:cNvSpPr>
              <a:spLocks/>
            </p:cNvSpPr>
            <p:nvPr/>
          </p:nvSpPr>
          <p:spPr bwMode="auto">
            <a:xfrm>
              <a:off x="3423" y="29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1" name="Freeform 304"/>
            <p:cNvSpPr>
              <a:spLocks/>
            </p:cNvSpPr>
            <p:nvPr/>
          </p:nvSpPr>
          <p:spPr bwMode="auto">
            <a:xfrm>
              <a:off x="3426" y="291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2" name="Freeform 305"/>
            <p:cNvSpPr>
              <a:spLocks/>
            </p:cNvSpPr>
            <p:nvPr/>
          </p:nvSpPr>
          <p:spPr bwMode="auto">
            <a:xfrm>
              <a:off x="3428" y="29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3" name="Freeform 306"/>
            <p:cNvSpPr>
              <a:spLocks/>
            </p:cNvSpPr>
            <p:nvPr/>
          </p:nvSpPr>
          <p:spPr bwMode="auto">
            <a:xfrm>
              <a:off x="3431" y="291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4" name="Freeform 307"/>
            <p:cNvSpPr>
              <a:spLocks/>
            </p:cNvSpPr>
            <p:nvPr/>
          </p:nvSpPr>
          <p:spPr bwMode="auto">
            <a:xfrm>
              <a:off x="3433" y="29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5" name="Freeform 308"/>
            <p:cNvSpPr>
              <a:spLocks/>
            </p:cNvSpPr>
            <p:nvPr/>
          </p:nvSpPr>
          <p:spPr bwMode="auto">
            <a:xfrm>
              <a:off x="3436" y="292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6" name="Freeform 309"/>
            <p:cNvSpPr>
              <a:spLocks/>
            </p:cNvSpPr>
            <p:nvPr/>
          </p:nvSpPr>
          <p:spPr bwMode="auto">
            <a:xfrm>
              <a:off x="3439" y="29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7" name="Freeform 310"/>
            <p:cNvSpPr>
              <a:spLocks/>
            </p:cNvSpPr>
            <p:nvPr/>
          </p:nvSpPr>
          <p:spPr bwMode="auto">
            <a:xfrm>
              <a:off x="3441" y="292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8" name="Freeform 311"/>
            <p:cNvSpPr>
              <a:spLocks/>
            </p:cNvSpPr>
            <p:nvPr/>
          </p:nvSpPr>
          <p:spPr bwMode="auto">
            <a:xfrm>
              <a:off x="3444" y="292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9" name="Freeform 312"/>
            <p:cNvSpPr>
              <a:spLocks/>
            </p:cNvSpPr>
            <p:nvPr/>
          </p:nvSpPr>
          <p:spPr bwMode="auto">
            <a:xfrm>
              <a:off x="3446" y="293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0" name="Freeform 313"/>
            <p:cNvSpPr>
              <a:spLocks/>
            </p:cNvSpPr>
            <p:nvPr/>
          </p:nvSpPr>
          <p:spPr bwMode="auto">
            <a:xfrm>
              <a:off x="3448" y="293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1" name="Freeform 314"/>
            <p:cNvSpPr>
              <a:spLocks/>
            </p:cNvSpPr>
            <p:nvPr/>
          </p:nvSpPr>
          <p:spPr bwMode="auto">
            <a:xfrm>
              <a:off x="3452" y="29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2" name="Freeform 315"/>
            <p:cNvSpPr>
              <a:spLocks/>
            </p:cNvSpPr>
            <p:nvPr/>
          </p:nvSpPr>
          <p:spPr bwMode="auto">
            <a:xfrm>
              <a:off x="3454" y="2938"/>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3" name="Freeform 316"/>
            <p:cNvSpPr>
              <a:spLocks/>
            </p:cNvSpPr>
            <p:nvPr/>
          </p:nvSpPr>
          <p:spPr bwMode="auto">
            <a:xfrm>
              <a:off x="3456" y="294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4" name="Freeform 317"/>
            <p:cNvSpPr>
              <a:spLocks/>
            </p:cNvSpPr>
            <p:nvPr/>
          </p:nvSpPr>
          <p:spPr bwMode="auto">
            <a:xfrm>
              <a:off x="3459" y="294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5" name="Freeform 318"/>
            <p:cNvSpPr>
              <a:spLocks/>
            </p:cNvSpPr>
            <p:nvPr/>
          </p:nvSpPr>
          <p:spPr bwMode="auto">
            <a:xfrm>
              <a:off x="3461" y="2944"/>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6" name="Freeform 319"/>
            <p:cNvSpPr>
              <a:spLocks/>
            </p:cNvSpPr>
            <p:nvPr/>
          </p:nvSpPr>
          <p:spPr bwMode="auto">
            <a:xfrm>
              <a:off x="3464" y="294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7" name="Freeform 320"/>
            <p:cNvSpPr>
              <a:spLocks/>
            </p:cNvSpPr>
            <p:nvPr/>
          </p:nvSpPr>
          <p:spPr bwMode="auto">
            <a:xfrm>
              <a:off x="3467" y="294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8" name="Freeform 321"/>
            <p:cNvSpPr>
              <a:spLocks/>
            </p:cNvSpPr>
            <p:nvPr/>
          </p:nvSpPr>
          <p:spPr bwMode="auto">
            <a:xfrm>
              <a:off x="3469" y="295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9" name="Freeform 322"/>
            <p:cNvSpPr>
              <a:spLocks/>
            </p:cNvSpPr>
            <p:nvPr/>
          </p:nvSpPr>
          <p:spPr bwMode="auto">
            <a:xfrm>
              <a:off x="3472" y="295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0" name="Freeform 323"/>
            <p:cNvSpPr>
              <a:spLocks/>
            </p:cNvSpPr>
            <p:nvPr/>
          </p:nvSpPr>
          <p:spPr bwMode="auto">
            <a:xfrm>
              <a:off x="3474" y="2955"/>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1" name="Freeform 324"/>
            <p:cNvSpPr>
              <a:spLocks/>
            </p:cNvSpPr>
            <p:nvPr/>
          </p:nvSpPr>
          <p:spPr bwMode="auto">
            <a:xfrm>
              <a:off x="3477" y="29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2" name="Freeform 325"/>
            <p:cNvSpPr>
              <a:spLocks/>
            </p:cNvSpPr>
            <p:nvPr/>
          </p:nvSpPr>
          <p:spPr bwMode="auto">
            <a:xfrm>
              <a:off x="3480" y="295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3" name="Freeform 326"/>
            <p:cNvSpPr>
              <a:spLocks/>
            </p:cNvSpPr>
            <p:nvPr/>
          </p:nvSpPr>
          <p:spPr bwMode="auto">
            <a:xfrm>
              <a:off x="3482" y="2961"/>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4" name="Freeform 327"/>
            <p:cNvSpPr>
              <a:spLocks/>
            </p:cNvSpPr>
            <p:nvPr/>
          </p:nvSpPr>
          <p:spPr bwMode="auto">
            <a:xfrm>
              <a:off x="3484" y="296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5" name="Freeform 328"/>
            <p:cNvSpPr>
              <a:spLocks/>
            </p:cNvSpPr>
            <p:nvPr/>
          </p:nvSpPr>
          <p:spPr bwMode="auto">
            <a:xfrm>
              <a:off x="3487" y="296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6" name="Freeform 329"/>
            <p:cNvSpPr>
              <a:spLocks/>
            </p:cNvSpPr>
            <p:nvPr/>
          </p:nvSpPr>
          <p:spPr bwMode="auto">
            <a:xfrm>
              <a:off x="3490" y="29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7" name="Freeform 330"/>
            <p:cNvSpPr>
              <a:spLocks/>
            </p:cNvSpPr>
            <p:nvPr/>
          </p:nvSpPr>
          <p:spPr bwMode="auto">
            <a:xfrm>
              <a:off x="3492" y="29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8" name="Freeform 331"/>
            <p:cNvSpPr>
              <a:spLocks/>
            </p:cNvSpPr>
            <p:nvPr/>
          </p:nvSpPr>
          <p:spPr bwMode="auto">
            <a:xfrm>
              <a:off x="3495" y="29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0" y="0"/>
                  </a:lnTo>
                  <a:lnTo>
                    <a:pt x="0" y="2"/>
                  </a:lnTo>
                  <a:lnTo>
                    <a:pt x="0" y="4"/>
                  </a:lnTo>
                  <a:lnTo>
                    <a:pt x="2" y="4"/>
                  </a:lnTo>
                  <a:lnTo>
                    <a:pt x="4" y="2"/>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9" name="Freeform 332"/>
            <p:cNvSpPr>
              <a:spLocks/>
            </p:cNvSpPr>
            <p:nvPr/>
          </p:nvSpPr>
          <p:spPr bwMode="auto">
            <a:xfrm>
              <a:off x="3497" y="297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0" name="Freeform 333"/>
            <p:cNvSpPr>
              <a:spLocks/>
            </p:cNvSpPr>
            <p:nvPr/>
          </p:nvSpPr>
          <p:spPr bwMode="auto">
            <a:xfrm>
              <a:off x="3499" y="29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1" name="Freeform 334"/>
            <p:cNvSpPr>
              <a:spLocks/>
            </p:cNvSpPr>
            <p:nvPr/>
          </p:nvSpPr>
          <p:spPr bwMode="auto">
            <a:xfrm>
              <a:off x="3503" y="297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2" name="Freeform 335"/>
            <p:cNvSpPr>
              <a:spLocks/>
            </p:cNvSpPr>
            <p:nvPr/>
          </p:nvSpPr>
          <p:spPr bwMode="auto">
            <a:xfrm>
              <a:off x="3505" y="298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3" name="Freeform 336"/>
            <p:cNvSpPr>
              <a:spLocks/>
            </p:cNvSpPr>
            <p:nvPr/>
          </p:nvSpPr>
          <p:spPr bwMode="auto">
            <a:xfrm>
              <a:off x="3507" y="2981"/>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4" name="Freeform 337"/>
            <p:cNvSpPr>
              <a:spLocks/>
            </p:cNvSpPr>
            <p:nvPr/>
          </p:nvSpPr>
          <p:spPr bwMode="auto">
            <a:xfrm>
              <a:off x="3510" y="298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5" name="Freeform 338"/>
            <p:cNvSpPr>
              <a:spLocks/>
            </p:cNvSpPr>
            <p:nvPr/>
          </p:nvSpPr>
          <p:spPr bwMode="auto">
            <a:xfrm>
              <a:off x="3512" y="298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6" name="Freeform 339"/>
            <p:cNvSpPr>
              <a:spLocks/>
            </p:cNvSpPr>
            <p:nvPr/>
          </p:nvSpPr>
          <p:spPr bwMode="auto">
            <a:xfrm>
              <a:off x="3515" y="298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7" name="Freeform 340"/>
            <p:cNvSpPr>
              <a:spLocks/>
            </p:cNvSpPr>
            <p:nvPr/>
          </p:nvSpPr>
          <p:spPr bwMode="auto">
            <a:xfrm>
              <a:off x="3518" y="2990"/>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8" name="Freeform 341"/>
            <p:cNvSpPr>
              <a:spLocks/>
            </p:cNvSpPr>
            <p:nvPr/>
          </p:nvSpPr>
          <p:spPr bwMode="auto">
            <a:xfrm>
              <a:off x="3520" y="299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9" name="Freeform 342"/>
            <p:cNvSpPr>
              <a:spLocks/>
            </p:cNvSpPr>
            <p:nvPr/>
          </p:nvSpPr>
          <p:spPr bwMode="auto">
            <a:xfrm>
              <a:off x="3523" y="299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0" name="Freeform 343"/>
            <p:cNvSpPr>
              <a:spLocks/>
            </p:cNvSpPr>
            <p:nvPr/>
          </p:nvSpPr>
          <p:spPr bwMode="auto">
            <a:xfrm>
              <a:off x="3525" y="299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1" name="Freeform 344"/>
            <p:cNvSpPr>
              <a:spLocks/>
            </p:cNvSpPr>
            <p:nvPr/>
          </p:nvSpPr>
          <p:spPr bwMode="auto">
            <a:xfrm>
              <a:off x="3528" y="29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2" name="Freeform 345"/>
            <p:cNvSpPr>
              <a:spLocks/>
            </p:cNvSpPr>
            <p:nvPr/>
          </p:nvSpPr>
          <p:spPr bwMode="auto">
            <a:xfrm>
              <a:off x="3531"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3" name="Freeform 346"/>
            <p:cNvSpPr>
              <a:spLocks/>
            </p:cNvSpPr>
            <p:nvPr/>
          </p:nvSpPr>
          <p:spPr bwMode="auto">
            <a:xfrm>
              <a:off x="3533" y="300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4" name="Freeform 347"/>
            <p:cNvSpPr>
              <a:spLocks/>
            </p:cNvSpPr>
            <p:nvPr/>
          </p:nvSpPr>
          <p:spPr bwMode="auto">
            <a:xfrm>
              <a:off x="3535" y="300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5" name="Freeform 348"/>
            <p:cNvSpPr>
              <a:spLocks/>
            </p:cNvSpPr>
            <p:nvPr/>
          </p:nvSpPr>
          <p:spPr bwMode="auto">
            <a:xfrm>
              <a:off x="353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6" name="Freeform 349"/>
            <p:cNvSpPr>
              <a:spLocks/>
            </p:cNvSpPr>
            <p:nvPr/>
          </p:nvSpPr>
          <p:spPr bwMode="auto">
            <a:xfrm>
              <a:off x="3541" y="300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7" name="Freeform 350"/>
            <p:cNvSpPr>
              <a:spLocks/>
            </p:cNvSpPr>
            <p:nvPr/>
          </p:nvSpPr>
          <p:spPr bwMode="auto">
            <a:xfrm>
              <a:off x="3543" y="301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8" name="Freeform 351"/>
            <p:cNvSpPr>
              <a:spLocks/>
            </p:cNvSpPr>
            <p:nvPr/>
          </p:nvSpPr>
          <p:spPr bwMode="auto">
            <a:xfrm>
              <a:off x="3546" y="30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9" name="Freeform 352"/>
            <p:cNvSpPr>
              <a:spLocks/>
            </p:cNvSpPr>
            <p:nvPr/>
          </p:nvSpPr>
          <p:spPr bwMode="auto">
            <a:xfrm>
              <a:off x="3548" y="3014"/>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0" name="Freeform 353"/>
            <p:cNvSpPr>
              <a:spLocks/>
            </p:cNvSpPr>
            <p:nvPr/>
          </p:nvSpPr>
          <p:spPr bwMode="auto">
            <a:xfrm>
              <a:off x="3551" y="301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1" name="Freeform 354"/>
            <p:cNvSpPr>
              <a:spLocks/>
            </p:cNvSpPr>
            <p:nvPr/>
          </p:nvSpPr>
          <p:spPr bwMode="auto">
            <a:xfrm>
              <a:off x="3554" y="301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2" name="Freeform 355"/>
            <p:cNvSpPr>
              <a:spLocks/>
            </p:cNvSpPr>
            <p:nvPr/>
          </p:nvSpPr>
          <p:spPr bwMode="auto">
            <a:xfrm>
              <a:off x="3556" y="302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3" name="Freeform 356"/>
            <p:cNvSpPr>
              <a:spLocks/>
            </p:cNvSpPr>
            <p:nvPr/>
          </p:nvSpPr>
          <p:spPr bwMode="auto">
            <a:xfrm>
              <a:off x="3559" y="30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4" name="Freeform 357"/>
            <p:cNvSpPr>
              <a:spLocks/>
            </p:cNvSpPr>
            <p:nvPr/>
          </p:nvSpPr>
          <p:spPr bwMode="auto">
            <a:xfrm>
              <a:off x="3561" y="302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5" name="Freeform 358"/>
            <p:cNvSpPr>
              <a:spLocks/>
            </p:cNvSpPr>
            <p:nvPr/>
          </p:nvSpPr>
          <p:spPr bwMode="auto">
            <a:xfrm>
              <a:off x="3563" y="302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6" name="Freeform 359"/>
            <p:cNvSpPr>
              <a:spLocks/>
            </p:cNvSpPr>
            <p:nvPr/>
          </p:nvSpPr>
          <p:spPr bwMode="auto">
            <a:xfrm>
              <a:off x="3567" y="30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7" name="Freeform 360"/>
            <p:cNvSpPr>
              <a:spLocks/>
            </p:cNvSpPr>
            <p:nvPr/>
          </p:nvSpPr>
          <p:spPr bwMode="auto">
            <a:xfrm>
              <a:off x="3569" y="303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8" name="Freeform 361"/>
            <p:cNvSpPr>
              <a:spLocks/>
            </p:cNvSpPr>
            <p:nvPr/>
          </p:nvSpPr>
          <p:spPr bwMode="auto">
            <a:xfrm>
              <a:off x="3571" y="3033"/>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9" name="Freeform 362"/>
            <p:cNvSpPr>
              <a:spLocks/>
            </p:cNvSpPr>
            <p:nvPr/>
          </p:nvSpPr>
          <p:spPr bwMode="auto">
            <a:xfrm>
              <a:off x="3574" y="303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0" name="Freeform 363"/>
            <p:cNvSpPr>
              <a:spLocks/>
            </p:cNvSpPr>
            <p:nvPr/>
          </p:nvSpPr>
          <p:spPr bwMode="auto">
            <a:xfrm>
              <a:off x="3576" y="3038"/>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1" name="Freeform 364"/>
            <p:cNvSpPr>
              <a:spLocks/>
            </p:cNvSpPr>
            <p:nvPr/>
          </p:nvSpPr>
          <p:spPr bwMode="auto">
            <a:xfrm>
              <a:off x="3579" y="304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2" name="Freeform 365"/>
            <p:cNvSpPr>
              <a:spLocks/>
            </p:cNvSpPr>
            <p:nvPr/>
          </p:nvSpPr>
          <p:spPr bwMode="auto">
            <a:xfrm>
              <a:off x="3582" y="304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3" name="Freeform 366"/>
            <p:cNvSpPr>
              <a:spLocks/>
            </p:cNvSpPr>
            <p:nvPr/>
          </p:nvSpPr>
          <p:spPr bwMode="auto">
            <a:xfrm>
              <a:off x="3584" y="3044"/>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4" name="Freeform 367"/>
            <p:cNvSpPr>
              <a:spLocks/>
            </p:cNvSpPr>
            <p:nvPr/>
          </p:nvSpPr>
          <p:spPr bwMode="auto">
            <a:xfrm>
              <a:off x="3587" y="30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5" name="Freeform 368"/>
            <p:cNvSpPr>
              <a:spLocks/>
            </p:cNvSpPr>
            <p:nvPr/>
          </p:nvSpPr>
          <p:spPr bwMode="auto">
            <a:xfrm>
              <a:off x="3589" y="304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6" name="Freeform 369"/>
            <p:cNvSpPr>
              <a:spLocks/>
            </p:cNvSpPr>
            <p:nvPr/>
          </p:nvSpPr>
          <p:spPr bwMode="auto">
            <a:xfrm>
              <a:off x="3592" y="3050"/>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7" name="Freeform 370"/>
            <p:cNvSpPr>
              <a:spLocks/>
            </p:cNvSpPr>
            <p:nvPr/>
          </p:nvSpPr>
          <p:spPr bwMode="auto">
            <a:xfrm>
              <a:off x="3595"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8" name="Freeform 371"/>
            <p:cNvSpPr>
              <a:spLocks/>
            </p:cNvSpPr>
            <p:nvPr/>
          </p:nvSpPr>
          <p:spPr bwMode="auto">
            <a:xfrm>
              <a:off x="3597" y="305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9" name="Freeform 372"/>
            <p:cNvSpPr>
              <a:spLocks/>
            </p:cNvSpPr>
            <p:nvPr/>
          </p:nvSpPr>
          <p:spPr bwMode="auto">
            <a:xfrm>
              <a:off x="3599" y="305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0" name="Freeform 373"/>
            <p:cNvSpPr>
              <a:spLocks/>
            </p:cNvSpPr>
            <p:nvPr/>
          </p:nvSpPr>
          <p:spPr bwMode="auto">
            <a:xfrm>
              <a:off x="3602" y="305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1" name="Freeform 374"/>
            <p:cNvSpPr>
              <a:spLocks/>
            </p:cNvSpPr>
            <p:nvPr/>
          </p:nvSpPr>
          <p:spPr bwMode="auto">
            <a:xfrm>
              <a:off x="3605" y="306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2" name="Freeform 375"/>
            <p:cNvSpPr>
              <a:spLocks/>
            </p:cNvSpPr>
            <p:nvPr/>
          </p:nvSpPr>
          <p:spPr bwMode="auto">
            <a:xfrm>
              <a:off x="3607" y="30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3" name="Freeform 376"/>
            <p:cNvSpPr>
              <a:spLocks/>
            </p:cNvSpPr>
            <p:nvPr/>
          </p:nvSpPr>
          <p:spPr bwMode="auto">
            <a:xfrm>
              <a:off x="3610"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4" name="Freeform 377"/>
            <p:cNvSpPr>
              <a:spLocks/>
            </p:cNvSpPr>
            <p:nvPr/>
          </p:nvSpPr>
          <p:spPr bwMode="auto">
            <a:xfrm>
              <a:off x="3612" y="3066"/>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5" name="Freeform 378"/>
            <p:cNvSpPr>
              <a:spLocks/>
            </p:cNvSpPr>
            <p:nvPr/>
          </p:nvSpPr>
          <p:spPr bwMode="auto">
            <a:xfrm>
              <a:off x="3615" y="306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6" name="Freeform 379"/>
            <p:cNvSpPr>
              <a:spLocks/>
            </p:cNvSpPr>
            <p:nvPr/>
          </p:nvSpPr>
          <p:spPr bwMode="auto">
            <a:xfrm>
              <a:off x="3618" y="3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7" name="Freeform 380"/>
            <p:cNvSpPr>
              <a:spLocks/>
            </p:cNvSpPr>
            <p:nvPr/>
          </p:nvSpPr>
          <p:spPr bwMode="auto">
            <a:xfrm>
              <a:off x="3620" y="307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8" name="Freeform 381"/>
            <p:cNvSpPr>
              <a:spLocks/>
            </p:cNvSpPr>
            <p:nvPr/>
          </p:nvSpPr>
          <p:spPr bwMode="auto">
            <a:xfrm>
              <a:off x="3623" y="30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9" name="Freeform 382"/>
            <p:cNvSpPr>
              <a:spLocks/>
            </p:cNvSpPr>
            <p:nvPr/>
          </p:nvSpPr>
          <p:spPr bwMode="auto">
            <a:xfrm>
              <a:off x="3625" y="30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0" name="Freeform 383"/>
            <p:cNvSpPr>
              <a:spLocks/>
            </p:cNvSpPr>
            <p:nvPr/>
          </p:nvSpPr>
          <p:spPr bwMode="auto">
            <a:xfrm>
              <a:off x="3627" y="3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1" name="Freeform 384"/>
            <p:cNvSpPr>
              <a:spLocks/>
            </p:cNvSpPr>
            <p:nvPr/>
          </p:nvSpPr>
          <p:spPr bwMode="auto">
            <a:xfrm>
              <a:off x="3631" y="3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2" name="Freeform 385"/>
            <p:cNvSpPr>
              <a:spLocks/>
            </p:cNvSpPr>
            <p:nvPr/>
          </p:nvSpPr>
          <p:spPr bwMode="auto">
            <a:xfrm>
              <a:off x="3633" y="3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3" name="Freeform 386"/>
            <p:cNvSpPr>
              <a:spLocks/>
            </p:cNvSpPr>
            <p:nvPr/>
          </p:nvSpPr>
          <p:spPr bwMode="auto">
            <a:xfrm>
              <a:off x="3635" y="3085"/>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4" name="Freeform 387"/>
            <p:cNvSpPr>
              <a:spLocks/>
            </p:cNvSpPr>
            <p:nvPr/>
          </p:nvSpPr>
          <p:spPr bwMode="auto">
            <a:xfrm>
              <a:off x="3638" y="3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5" name="Freeform 388"/>
            <p:cNvSpPr>
              <a:spLocks/>
            </p:cNvSpPr>
            <p:nvPr/>
          </p:nvSpPr>
          <p:spPr bwMode="auto">
            <a:xfrm>
              <a:off x="3640" y="3090"/>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6" name="Freeform 389"/>
            <p:cNvSpPr>
              <a:spLocks/>
            </p:cNvSpPr>
            <p:nvPr/>
          </p:nvSpPr>
          <p:spPr bwMode="auto">
            <a:xfrm>
              <a:off x="3643" y="30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7" name="Freeform 390"/>
            <p:cNvSpPr>
              <a:spLocks/>
            </p:cNvSpPr>
            <p:nvPr/>
          </p:nvSpPr>
          <p:spPr bwMode="auto">
            <a:xfrm>
              <a:off x="3646" y="3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5" name="Group 391"/>
          <p:cNvGrpSpPr>
            <a:grpSpLocks/>
          </p:cNvGrpSpPr>
          <p:nvPr/>
        </p:nvGrpSpPr>
        <p:grpSpPr bwMode="auto">
          <a:xfrm>
            <a:off x="6478588" y="4419600"/>
            <a:ext cx="1371600" cy="496888"/>
            <a:chOff x="4081" y="2784"/>
            <a:chExt cx="864" cy="313"/>
          </a:xfrm>
        </p:grpSpPr>
        <p:grpSp>
          <p:nvGrpSpPr>
            <p:cNvPr id="750692" name="Group 392"/>
            <p:cNvGrpSpPr>
              <a:grpSpLocks/>
            </p:cNvGrpSpPr>
            <p:nvPr/>
          </p:nvGrpSpPr>
          <p:grpSpPr bwMode="auto">
            <a:xfrm>
              <a:off x="4340" y="2784"/>
              <a:ext cx="605" cy="220"/>
              <a:chOff x="4340" y="2784"/>
              <a:chExt cx="605" cy="220"/>
            </a:xfrm>
          </p:grpSpPr>
          <p:sp>
            <p:nvSpPr>
              <p:cNvPr id="750778" name="Freeform 393"/>
              <p:cNvSpPr>
                <a:spLocks/>
              </p:cNvSpPr>
              <p:nvPr/>
            </p:nvSpPr>
            <p:spPr bwMode="auto">
              <a:xfrm>
                <a:off x="4943" y="2784"/>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1"/>
                    </a:lnTo>
                    <a:lnTo>
                      <a:pt x="1" y="0"/>
                    </a:lnTo>
                    <a:lnTo>
                      <a:pt x="0" y="0"/>
                    </a:lnTo>
                    <a:lnTo>
                      <a:pt x="0" y="1"/>
                    </a:lnTo>
                    <a:lnTo>
                      <a:pt x="0" y="3"/>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9" name="Freeform 394"/>
              <p:cNvSpPr>
                <a:spLocks/>
              </p:cNvSpPr>
              <p:nvPr/>
            </p:nvSpPr>
            <p:spPr bwMode="auto">
              <a:xfrm>
                <a:off x="4940" y="27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0" name="Freeform 395"/>
              <p:cNvSpPr>
                <a:spLocks/>
              </p:cNvSpPr>
              <p:nvPr/>
            </p:nvSpPr>
            <p:spPr bwMode="auto">
              <a:xfrm>
                <a:off x="4937" y="278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1" name="Freeform 396"/>
              <p:cNvSpPr>
                <a:spLocks/>
              </p:cNvSpPr>
              <p:nvPr/>
            </p:nvSpPr>
            <p:spPr bwMode="auto">
              <a:xfrm>
                <a:off x="4934" y="27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2" name="Freeform 397"/>
              <p:cNvSpPr>
                <a:spLocks/>
              </p:cNvSpPr>
              <p:nvPr/>
            </p:nvSpPr>
            <p:spPr bwMode="auto">
              <a:xfrm>
                <a:off x="4931" y="278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3" name="Freeform 398"/>
              <p:cNvSpPr>
                <a:spLocks/>
              </p:cNvSpPr>
              <p:nvPr/>
            </p:nvSpPr>
            <p:spPr bwMode="auto">
              <a:xfrm>
                <a:off x="4928" y="27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4" name="Freeform 399"/>
              <p:cNvSpPr>
                <a:spLocks/>
              </p:cNvSpPr>
              <p:nvPr/>
            </p:nvSpPr>
            <p:spPr bwMode="auto">
              <a:xfrm>
                <a:off x="4925" y="27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5" name="Freeform 400"/>
              <p:cNvSpPr>
                <a:spLocks/>
              </p:cNvSpPr>
              <p:nvPr/>
            </p:nvSpPr>
            <p:spPr bwMode="auto">
              <a:xfrm>
                <a:off x="4921" y="279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6" name="Freeform 401"/>
              <p:cNvSpPr>
                <a:spLocks/>
              </p:cNvSpPr>
              <p:nvPr/>
            </p:nvSpPr>
            <p:spPr bwMode="auto">
              <a:xfrm>
                <a:off x="4919" y="279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7" name="Freeform 402"/>
              <p:cNvSpPr>
                <a:spLocks/>
              </p:cNvSpPr>
              <p:nvPr/>
            </p:nvSpPr>
            <p:spPr bwMode="auto">
              <a:xfrm>
                <a:off x="4916" y="279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8" name="Freeform 403"/>
              <p:cNvSpPr>
                <a:spLocks/>
              </p:cNvSpPr>
              <p:nvPr/>
            </p:nvSpPr>
            <p:spPr bwMode="auto">
              <a:xfrm>
                <a:off x="4913" y="279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9" name="Freeform 404"/>
              <p:cNvSpPr>
                <a:spLocks/>
              </p:cNvSpPr>
              <p:nvPr/>
            </p:nvSpPr>
            <p:spPr bwMode="auto">
              <a:xfrm>
                <a:off x="4909" y="279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0" name="Freeform 405"/>
              <p:cNvSpPr>
                <a:spLocks/>
              </p:cNvSpPr>
              <p:nvPr/>
            </p:nvSpPr>
            <p:spPr bwMode="auto">
              <a:xfrm>
                <a:off x="4906" y="27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1" name="Freeform 406"/>
              <p:cNvSpPr>
                <a:spLocks/>
              </p:cNvSpPr>
              <p:nvPr/>
            </p:nvSpPr>
            <p:spPr bwMode="auto">
              <a:xfrm>
                <a:off x="4904" y="279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2" name="Freeform 407"/>
              <p:cNvSpPr>
                <a:spLocks/>
              </p:cNvSpPr>
              <p:nvPr/>
            </p:nvSpPr>
            <p:spPr bwMode="auto">
              <a:xfrm>
                <a:off x="4901" y="279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3" name="Freeform 408"/>
              <p:cNvSpPr>
                <a:spLocks/>
              </p:cNvSpPr>
              <p:nvPr/>
            </p:nvSpPr>
            <p:spPr bwMode="auto">
              <a:xfrm>
                <a:off x="4897" y="28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4" name="Freeform 409"/>
              <p:cNvSpPr>
                <a:spLocks/>
              </p:cNvSpPr>
              <p:nvPr/>
            </p:nvSpPr>
            <p:spPr bwMode="auto">
              <a:xfrm>
                <a:off x="4894" y="280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5" name="Freeform 410"/>
              <p:cNvSpPr>
                <a:spLocks/>
              </p:cNvSpPr>
              <p:nvPr/>
            </p:nvSpPr>
            <p:spPr bwMode="auto">
              <a:xfrm>
                <a:off x="4891" y="28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6" name="Freeform 411"/>
              <p:cNvSpPr>
                <a:spLocks/>
              </p:cNvSpPr>
              <p:nvPr/>
            </p:nvSpPr>
            <p:spPr bwMode="auto">
              <a:xfrm>
                <a:off x="4889" y="28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7" name="Freeform 412"/>
              <p:cNvSpPr>
                <a:spLocks/>
              </p:cNvSpPr>
              <p:nvPr/>
            </p:nvSpPr>
            <p:spPr bwMode="auto">
              <a:xfrm>
                <a:off x="4885" y="280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8" name="Freeform 413"/>
              <p:cNvSpPr>
                <a:spLocks/>
              </p:cNvSpPr>
              <p:nvPr/>
            </p:nvSpPr>
            <p:spPr bwMode="auto">
              <a:xfrm>
                <a:off x="4882" y="28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9" name="Freeform 414"/>
              <p:cNvSpPr>
                <a:spLocks/>
              </p:cNvSpPr>
              <p:nvPr/>
            </p:nvSpPr>
            <p:spPr bwMode="auto">
              <a:xfrm>
                <a:off x="4879" y="28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0" name="Freeform 415"/>
              <p:cNvSpPr>
                <a:spLocks/>
              </p:cNvSpPr>
              <p:nvPr/>
            </p:nvSpPr>
            <p:spPr bwMode="auto">
              <a:xfrm>
                <a:off x="4877" y="28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1" name="Freeform 416"/>
              <p:cNvSpPr>
                <a:spLocks/>
              </p:cNvSpPr>
              <p:nvPr/>
            </p:nvSpPr>
            <p:spPr bwMode="auto">
              <a:xfrm>
                <a:off x="4873" y="280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2" name="Freeform 417"/>
              <p:cNvSpPr>
                <a:spLocks/>
              </p:cNvSpPr>
              <p:nvPr/>
            </p:nvSpPr>
            <p:spPr bwMode="auto">
              <a:xfrm>
                <a:off x="4870" y="28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3" name="Freeform 418"/>
              <p:cNvSpPr>
                <a:spLocks/>
              </p:cNvSpPr>
              <p:nvPr/>
            </p:nvSpPr>
            <p:spPr bwMode="auto">
              <a:xfrm>
                <a:off x="4867" y="281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4" name="Freeform 419"/>
              <p:cNvSpPr>
                <a:spLocks/>
              </p:cNvSpPr>
              <p:nvPr/>
            </p:nvSpPr>
            <p:spPr bwMode="auto">
              <a:xfrm>
                <a:off x="4864" y="281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5" name="Freeform 420"/>
              <p:cNvSpPr>
                <a:spLocks/>
              </p:cNvSpPr>
              <p:nvPr/>
            </p:nvSpPr>
            <p:spPr bwMode="auto">
              <a:xfrm>
                <a:off x="4861" y="281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6" name="Freeform 421"/>
              <p:cNvSpPr>
                <a:spLocks/>
              </p:cNvSpPr>
              <p:nvPr/>
            </p:nvSpPr>
            <p:spPr bwMode="auto">
              <a:xfrm>
                <a:off x="4858" y="281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7" name="Freeform 422"/>
              <p:cNvSpPr>
                <a:spLocks/>
              </p:cNvSpPr>
              <p:nvPr/>
            </p:nvSpPr>
            <p:spPr bwMode="auto">
              <a:xfrm>
                <a:off x="4855" y="28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8" name="Freeform 423"/>
              <p:cNvSpPr>
                <a:spLocks/>
              </p:cNvSpPr>
              <p:nvPr/>
            </p:nvSpPr>
            <p:spPr bwMode="auto">
              <a:xfrm>
                <a:off x="4852" y="28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9" name="Freeform 424"/>
              <p:cNvSpPr>
                <a:spLocks/>
              </p:cNvSpPr>
              <p:nvPr/>
            </p:nvSpPr>
            <p:spPr bwMode="auto">
              <a:xfrm>
                <a:off x="4849" y="28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0" name="Freeform 425"/>
              <p:cNvSpPr>
                <a:spLocks/>
              </p:cNvSpPr>
              <p:nvPr/>
            </p:nvSpPr>
            <p:spPr bwMode="auto">
              <a:xfrm>
                <a:off x="4846" y="28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1" name="Freeform 426"/>
              <p:cNvSpPr>
                <a:spLocks/>
              </p:cNvSpPr>
              <p:nvPr/>
            </p:nvSpPr>
            <p:spPr bwMode="auto">
              <a:xfrm>
                <a:off x="4843" y="28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2" name="Freeform 427"/>
              <p:cNvSpPr>
                <a:spLocks/>
              </p:cNvSpPr>
              <p:nvPr/>
            </p:nvSpPr>
            <p:spPr bwMode="auto">
              <a:xfrm>
                <a:off x="4840" y="282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3" name="Freeform 428"/>
              <p:cNvSpPr>
                <a:spLocks/>
              </p:cNvSpPr>
              <p:nvPr/>
            </p:nvSpPr>
            <p:spPr bwMode="auto">
              <a:xfrm>
                <a:off x="4837" y="282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4" name="Freeform 429"/>
              <p:cNvSpPr>
                <a:spLocks/>
              </p:cNvSpPr>
              <p:nvPr/>
            </p:nvSpPr>
            <p:spPr bwMode="auto">
              <a:xfrm>
                <a:off x="4833" y="282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5" name="Freeform 430"/>
              <p:cNvSpPr>
                <a:spLocks/>
              </p:cNvSpPr>
              <p:nvPr/>
            </p:nvSpPr>
            <p:spPr bwMode="auto">
              <a:xfrm>
                <a:off x="4831" y="282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6" name="Freeform 431"/>
              <p:cNvSpPr>
                <a:spLocks/>
              </p:cNvSpPr>
              <p:nvPr/>
            </p:nvSpPr>
            <p:spPr bwMode="auto">
              <a:xfrm>
                <a:off x="4828" y="28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7" name="Freeform 432"/>
              <p:cNvSpPr>
                <a:spLocks/>
              </p:cNvSpPr>
              <p:nvPr/>
            </p:nvSpPr>
            <p:spPr bwMode="auto">
              <a:xfrm>
                <a:off x="4825" y="28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8" name="Freeform 433"/>
              <p:cNvSpPr>
                <a:spLocks/>
              </p:cNvSpPr>
              <p:nvPr/>
            </p:nvSpPr>
            <p:spPr bwMode="auto">
              <a:xfrm>
                <a:off x="4821" y="28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9" name="Freeform 434"/>
              <p:cNvSpPr>
                <a:spLocks/>
              </p:cNvSpPr>
              <p:nvPr/>
            </p:nvSpPr>
            <p:spPr bwMode="auto">
              <a:xfrm>
                <a:off x="4818" y="28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0" name="Freeform 435"/>
              <p:cNvSpPr>
                <a:spLocks/>
              </p:cNvSpPr>
              <p:nvPr/>
            </p:nvSpPr>
            <p:spPr bwMode="auto">
              <a:xfrm>
                <a:off x="4816" y="28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1" name="Freeform 436"/>
              <p:cNvSpPr>
                <a:spLocks/>
              </p:cNvSpPr>
              <p:nvPr/>
            </p:nvSpPr>
            <p:spPr bwMode="auto">
              <a:xfrm>
                <a:off x="4813" y="283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2" name="Freeform 437"/>
              <p:cNvSpPr>
                <a:spLocks/>
              </p:cNvSpPr>
              <p:nvPr/>
            </p:nvSpPr>
            <p:spPr bwMode="auto">
              <a:xfrm>
                <a:off x="4809" y="28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3" name="Freeform 438"/>
              <p:cNvSpPr>
                <a:spLocks/>
              </p:cNvSpPr>
              <p:nvPr/>
            </p:nvSpPr>
            <p:spPr bwMode="auto">
              <a:xfrm>
                <a:off x="4806" y="28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4" name="Freeform 439"/>
              <p:cNvSpPr>
                <a:spLocks/>
              </p:cNvSpPr>
              <p:nvPr/>
            </p:nvSpPr>
            <p:spPr bwMode="auto">
              <a:xfrm>
                <a:off x="4803" y="283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5" name="Freeform 440"/>
              <p:cNvSpPr>
                <a:spLocks/>
              </p:cNvSpPr>
              <p:nvPr/>
            </p:nvSpPr>
            <p:spPr bwMode="auto">
              <a:xfrm>
                <a:off x="4801" y="283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6" name="Freeform 441"/>
              <p:cNvSpPr>
                <a:spLocks/>
              </p:cNvSpPr>
              <p:nvPr/>
            </p:nvSpPr>
            <p:spPr bwMode="auto">
              <a:xfrm>
                <a:off x="4797" y="28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7" name="Freeform 442"/>
              <p:cNvSpPr>
                <a:spLocks/>
              </p:cNvSpPr>
              <p:nvPr/>
            </p:nvSpPr>
            <p:spPr bwMode="auto">
              <a:xfrm>
                <a:off x="4794" y="28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8" name="Freeform 443"/>
              <p:cNvSpPr>
                <a:spLocks/>
              </p:cNvSpPr>
              <p:nvPr/>
            </p:nvSpPr>
            <p:spPr bwMode="auto">
              <a:xfrm>
                <a:off x="4791" y="283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9" name="Freeform 444"/>
              <p:cNvSpPr>
                <a:spLocks/>
              </p:cNvSpPr>
              <p:nvPr/>
            </p:nvSpPr>
            <p:spPr bwMode="auto">
              <a:xfrm>
                <a:off x="4788" y="284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0" name="Freeform 445"/>
              <p:cNvSpPr>
                <a:spLocks/>
              </p:cNvSpPr>
              <p:nvPr/>
            </p:nvSpPr>
            <p:spPr bwMode="auto">
              <a:xfrm>
                <a:off x="4785" y="28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1" name="Freeform 446"/>
              <p:cNvSpPr>
                <a:spLocks/>
              </p:cNvSpPr>
              <p:nvPr/>
            </p:nvSpPr>
            <p:spPr bwMode="auto">
              <a:xfrm>
                <a:off x="4782" y="28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2" name="Freeform 447"/>
              <p:cNvSpPr>
                <a:spLocks/>
              </p:cNvSpPr>
              <p:nvPr/>
            </p:nvSpPr>
            <p:spPr bwMode="auto">
              <a:xfrm>
                <a:off x="4779" y="28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3" name="Freeform 448"/>
              <p:cNvSpPr>
                <a:spLocks/>
              </p:cNvSpPr>
              <p:nvPr/>
            </p:nvSpPr>
            <p:spPr bwMode="auto">
              <a:xfrm>
                <a:off x="4776"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4" name="Freeform 449"/>
              <p:cNvSpPr>
                <a:spLocks/>
              </p:cNvSpPr>
              <p:nvPr/>
            </p:nvSpPr>
            <p:spPr bwMode="auto">
              <a:xfrm>
                <a:off x="4773" y="284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5" name="Freeform 450"/>
              <p:cNvSpPr>
                <a:spLocks/>
              </p:cNvSpPr>
              <p:nvPr/>
            </p:nvSpPr>
            <p:spPr bwMode="auto">
              <a:xfrm>
                <a:off x="4770" y="28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6" name="Freeform 451"/>
              <p:cNvSpPr>
                <a:spLocks/>
              </p:cNvSpPr>
              <p:nvPr/>
            </p:nvSpPr>
            <p:spPr bwMode="auto">
              <a:xfrm>
                <a:off x="4767" y="284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7" name="Freeform 452"/>
              <p:cNvSpPr>
                <a:spLocks/>
              </p:cNvSpPr>
              <p:nvPr/>
            </p:nvSpPr>
            <p:spPr bwMode="auto">
              <a:xfrm>
                <a:off x="4764" y="28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8" name="Freeform 453"/>
              <p:cNvSpPr>
                <a:spLocks/>
              </p:cNvSpPr>
              <p:nvPr/>
            </p:nvSpPr>
            <p:spPr bwMode="auto">
              <a:xfrm>
                <a:off x="4761" y="285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9" name="Freeform 454"/>
              <p:cNvSpPr>
                <a:spLocks/>
              </p:cNvSpPr>
              <p:nvPr/>
            </p:nvSpPr>
            <p:spPr bwMode="auto">
              <a:xfrm>
                <a:off x="4758" y="285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0" name="Freeform 455"/>
              <p:cNvSpPr>
                <a:spLocks/>
              </p:cNvSpPr>
              <p:nvPr/>
            </p:nvSpPr>
            <p:spPr bwMode="auto">
              <a:xfrm>
                <a:off x="4755" y="285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1" name="Freeform 456"/>
              <p:cNvSpPr>
                <a:spLocks/>
              </p:cNvSpPr>
              <p:nvPr/>
            </p:nvSpPr>
            <p:spPr bwMode="auto">
              <a:xfrm>
                <a:off x="4752" y="285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2" name="Freeform 457"/>
              <p:cNvSpPr>
                <a:spLocks/>
              </p:cNvSpPr>
              <p:nvPr/>
            </p:nvSpPr>
            <p:spPr bwMode="auto">
              <a:xfrm>
                <a:off x="4749" y="28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3" name="Freeform 458"/>
              <p:cNvSpPr>
                <a:spLocks/>
              </p:cNvSpPr>
              <p:nvPr/>
            </p:nvSpPr>
            <p:spPr bwMode="auto">
              <a:xfrm>
                <a:off x="4746" y="28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4" name="Freeform 459"/>
              <p:cNvSpPr>
                <a:spLocks/>
              </p:cNvSpPr>
              <p:nvPr/>
            </p:nvSpPr>
            <p:spPr bwMode="auto">
              <a:xfrm>
                <a:off x="4743" y="28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5" name="Freeform 460"/>
              <p:cNvSpPr>
                <a:spLocks/>
              </p:cNvSpPr>
              <p:nvPr/>
            </p:nvSpPr>
            <p:spPr bwMode="auto">
              <a:xfrm>
                <a:off x="4740" y="285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6" name="Freeform 461"/>
              <p:cNvSpPr>
                <a:spLocks/>
              </p:cNvSpPr>
              <p:nvPr/>
            </p:nvSpPr>
            <p:spPr bwMode="auto">
              <a:xfrm>
                <a:off x="4737" y="285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7" name="Freeform 462"/>
              <p:cNvSpPr>
                <a:spLocks/>
              </p:cNvSpPr>
              <p:nvPr/>
            </p:nvSpPr>
            <p:spPr bwMode="auto">
              <a:xfrm>
                <a:off x="4734" y="28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8" name="Freeform 463"/>
              <p:cNvSpPr>
                <a:spLocks/>
              </p:cNvSpPr>
              <p:nvPr/>
            </p:nvSpPr>
            <p:spPr bwMode="auto">
              <a:xfrm>
                <a:off x="4730" y="286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9" name="Freeform 464"/>
              <p:cNvSpPr>
                <a:spLocks/>
              </p:cNvSpPr>
              <p:nvPr/>
            </p:nvSpPr>
            <p:spPr bwMode="auto">
              <a:xfrm>
                <a:off x="4728" y="28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0" name="Freeform 465"/>
              <p:cNvSpPr>
                <a:spLocks/>
              </p:cNvSpPr>
              <p:nvPr/>
            </p:nvSpPr>
            <p:spPr bwMode="auto">
              <a:xfrm>
                <a:off x="4725" y="286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1" name="Freeform 466"/>
              <p:cNvSpPr>
                <a:spLocks/>
              </p:cNvSpPr>
              <p:nvPr/>
            </p:nvSpPr>
            <p:spPr bwMode="auto">
              <a:xfrm>
                <a:off x="4722" y="286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2" name="Freeform 467"/>
              <p:cNvSpPr>
                <a:spLocks/>
              </p:cNvSpPr>
              <p:nvPr/>
            </p:nvSpPr>
            <p:spPr bwMode="auto">
              <a:xfrm>
                <a:off x="4718" y="286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3" name="Freeform 468"/>
              <p:cNvSpPr>
                <a:spLocks/>
              </p:cNvSpPr>
              <p:nvPr/>
            </p:nvSpPr>
            <p:spPr bwMode="auto">
              <a:xfrm>
                <a:off x="4715" y="286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4" name="Freeform 469"/>
              <p:cNvSpPr>
                <a:spLocks/>
              </p:cNvSpPr>
              <p:nvPr/>
            </p:nvSpPr>
            <p:spPr bwMode="auto">
              <a:xfrm>
                <a:off x="4713" y="28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5" name="Freeform 470"/>
              <p:cNvSpPr>
                <a:spLocks/>
              </p:cNvSpPr>
              <p:nvPr/>
            </p:nvSpPr>
            <p:spPr bwMode="auto">
              <a:xfrm>
                <a:off x="4710" y="28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6" name="Freeform 471"/>
              <p:cNvSpPr>
                <a:spLocks/>
              </p:cNvSpPr>
              <p:nvPr/>
            </p:nvSpPr>
            <p:spPr bwMode="auto">
              <a:xfrm>
                <a:off x="4706" y="287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7" name="Freeform 472"/>
              <p:cNvSpPr>
                <a:spLocks/>
              </p:cNvSpPr>
              <p:nvPr/>
            </p:nvSpPr>
            <p:spPr bwMode="auto">
              <a:xfrm>
                <a:off x="4703" y="28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8" name="Freeform 473"/>
              <p:cNvSpPr>
                <a:spLocks/>
              </p:cNvSpPr>
              <p:nvPr/>
            </p:nvSpPr>
            <p:spPr bwMode="auto">
              <a:xfrm>
                <a:off x="4700" y="28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9" name="Freeform 474"/>
              <p:cNvSpPr>
                <a:spLocks/>
              </p:cNvSpPr>
              <p:nvPr/>
            </p:nvSpPr>
            <p:spPr bwMode="auto">
              <a:xfrm>
                <a:off x="4698" y="28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0" name="Freeform 475"/>
              <p:cNvSpPr>
                <a:spLocks/>
              </p:cNvSpPr>
              <p:nvPr/>
            </p:nvSpPr>
            <p:spPr bwMode="auto">
              <a:xfrm>
                <a:off x="4694" y="28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1" name="Freeform 476"/>
              <p:cNvSpPr>
                <a:spLocks/>
              </p:cNvSpPr>
              <p:nvPr/>
            </p:nvSpPr>
            <p:spPr bwMode="auto">
              <a:xfrm>
                <a:off x="4691" y="287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2" name="Freeform 477"/>
              <p:cNvSpPr>
                <a:spLocks/>
              </p:cNvSpPr>
              <p:nvPr/>
            </p:nvSpPr>
            <p:spPr bwMode="auto">
              <a:xfrm>
                <a:off x="4688" y="287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3" name="Freeform 478"/>
              <p:cNvSpPr>
                <a:spLocks/>
              </p:cNvSpPr>
              <p:nvPr/>
            </p:nvSpPr>
            <p:spPr bwMode="auto">
              <a:xfrm>
                <a:off x="4685" y="287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4" name="Freeform 479"/>
              <p:cNvSpPr>
                <a:spLocks/>
              </p:cNvSpPr>
              <p:nvPr/>
            </p:nvSpPr>
            <p:spPr bwMode="auto">
              <a:xfrm>
                <a:off x="4682" y="28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5" name="Freeform 480"/>
              <p:cNvSpPr>
                <a:spLocks/>
              </p:cNvSpPr>
              <p:nvPr/>
            </p:nvSpPr>
            <p:spPr bwMode="auto">
              <a:xfrm>
                <a:off x="4679" y="287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6" name="Freeform 481"/>
              <p:cNvSpPr>
                <a:spLocks/>
              </p:cNvSpPr>
              <p:nvPr/>
            </p:nvSpPr>
            <p:spPr bwMode="auto">
              <a:xfrm>
                <a:off x="4676" y="288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7" name="Freeform 482"/>
              <p:cNvSpPr>
                <a:spLocks/>
              </p:cNvSpPr>
              <p:nvPr/>
            </p:nvSpPr>
            <p:spPr bwMode="auto">
              <a:xfrm>
                <a:off x="4673" y="28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8" name="Freeform 483"/>
              <p:cNvSpPr>
                <a:spLocks/>
              </p:cNvSpPr>
              <p:nvPr/>
            </p:nvSpPr>
            <p:spPr bwMode="auto">
              <a:xfrm>
                <a:off x="4670" y="288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9" name="Freeform 484"/>
              <p:cNvSpPr>
                <a:spLocks/>
              </p:cNvSpPr>
              <p:nvPr/>
            </p:nvSpPr>
            <p:spPr bwMode="auto">
              <a:xfrm>
                <a:off x="4667" y="2884"/>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0" name="Freeform 485"/>
              <p:cNvSpPr>
                <a:spLocks/>
              </p:cNvSpPr>
              <p:nvPr/>
            </p:nvSpPr>
            <p:spPr bwMode="auto">
              <a:xfrm>
                <a:off x="4664" y="288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1" name="Freeform 486"/>
              <p:cNvSpPr>
                <a:spLocks/>
              </p:cNvSpPr>
              <p:nvPr/>
            </p:nvSpPr>
            <p:spPr bwMode="auto">
              <a:xfrm>
                <a:off x="4661" y="28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2" name="Freeform 487"/>
              <p:cNvSpPr>
                <a:spLocks/>
              </p:cNvSpPr>
              <p:nvPr/>
            </p:nvSpPr>
            <p:spPr bwMode="auto">
              <a:xfrm>
                <a:off x="4658" y="288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3" name="Freeform 488"/>
              <p:cNvSpPr>
                <a:spLocks/>
              </p:cNvSpPr>
              <p:nvPr/>
            </p:nvSpPr>
            <p:spPr bwMode="auto">
              <a:xfrm>
                <a:off x="4654" y="2888"/>
                <a:ext cx="3" cy="2"/>
              </a:xfrm>
              <a:custGeom>
                <a:avLst/>
                <a:gdLst>
                  <a:gd name="T0" fmla="*/ 1 w 5"/>
                  <a:gd name="T1" fmla="*/ 1 h 3"/>
                  <a:gd name="T2" fmla="*/ 1 w 5"/>
                  <a:gd name="T3" fmla="*/ 1 h 3"/>
                  <a:gd name="T4" fmla="*/ 1 w 5"/>
                  <a:gd name="T5" fmla="*/ 0 h 3"/>
                  <a:gd name="T6" fmla="*/ 1 w 5"/>
                  <a:gd name="T7" fmla="*/ 0 h 3"/>
                  <a:gd name="T8" fmla="*/ 1 w 5"/>
                  <a:gd name="T9" fmla="*/ 0 h 3"/>
                  <a:gd name="T10" fmla="*/ 0 w 5"/>
                  <a:gd name="T11" fmla="*/ 1 h 3"/>
                  <a:gd name="T12" fmla="*/ 1 w 5"/>
                  <a:gd name="T13" fmla="*/ 1 h 3"/>
                  <a:gd name="T14" fmla="*/ 1 w 5"/>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3" y="3"/>
                    </a:moveTo>
                    <a:lnTo>
                      <a:pt x="5"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4" name="Freeform 489"/>
              <p:cNvSpPr>
                <a:spLocks/>
              </p:cNvSpPr>
              <p:nvPr/>
            </p:nvSpPr>
            <p:spPr bwMode="auto">
              <a:xfrm>
                <a:off x="4652" y="288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5" name="Freeform 490"/>
              <p:cNvSpPr>
                <a:spLocks/>
              </p:cNvSpPr>
              <p:nvPr/>
            </p:nvSpPr>
            <p:spPr bwMode="auto">
              <a:xfrm>
                <a:off x="4649" y="28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6" name="Freeform 491"/>
              <p:cNvSpPr>
                <a:spLocks/>
              </p:cNvSpPr>
              <p:nvPr/>
            </p:nvSpPr>
            <p:spPr bwMode="auto">
              <a:xfrm>
                <a:off x="4646" y="28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7" name="Freeform 492"/>
              <p:cNvSpPr>
                <a:spLocks/>
              </p:cNvSpPr>
              <p:nvPr/>
            </p:nvSpPr>
            <p:spPr bwMode="auto">
              <a:xfrm>
                <a:off x="4642" y="289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8" name="Freeform 493"/>
              <p:cNvSpPr>
                <a:spLocks/>
              </p:cNvSpPr>
              <p:nvPr/>
            </p:nvSpPr>
            <p:spPr bwMode="auto">
              <a:xfrm>
                <a:off x="4640" y="289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9" name="Freeform 494"/>
              <p:cNvSpPr>
                <a:spLocks/>
              </p:cNvSpPr>
              <p:nvPr/>
            </p:nvSpPr>
            <p:spPr bwMode="auto">
              <a:xfrm>
                <a:off x="4637" y="28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0" name="Freeform 495"/>
              <p:cNvSpPr>
                <a:spLocks/>
              </p:cNvSpPr>
              <p:nvPr/>
            </p:nvSpPr>
            <p:spPr bwMode="auto">
              <a:xfrm>
                <a:off x="4634" y="28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1" name="Freeform 496"/>
              <p:cNvSpPr>
                <a:spLocks/>
              </p:cNvSpPr>
              <p:nvPr/>
            </p:nvSpPr>
            <p:spPr bwMode="auto">
              <a:xfrm>
                <a:off x="4630" y="28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2" name="Freeform 497"/>
              <p:cNvSpPr>
                <a:spLocks/>
              </p:cNvSpPr>
              <p:nvPr/>
            </p:nvSpPr>
            <p:spPr bwMode="auto">
              <a:xfrm>
                <a:off x="4627" y="289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3" name="Freeform 498"/>
              <p:cNvSpPr>
                <a:spLocks/>
              </p:cNvSpPr>
              <p:nvPr/>
            </p:nvSpPr>
            <p:spPr bwMode="auto">
              <a:xfrm>
                <a:off x="4625" y="28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4" name="Freeform 499"/>
              <p:cNvSpPr>
                <a:spLocks/>
              </p:cNvSpPr>
              <p:nvPr/>
            </p:nvSpPr>
            <p:spPr bwMode="auto">
              <a:xfrm>
                <a:off x="4622" y="290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5" name="Freeform 500"/>
              <p:cNvSpPr>
                <a:spLocks/>
              </p:cNvSpPr>
              <p:nvPr/>
            </p:nvSpPr>
            <p:spPr bwMode="auto">
              <a:xfrm>
                <a:off x="4618" y="290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6" name="Freeform 501"/>
              <p:cNvSpPr>
                <a:spLocks/>
              </p:cNvSpPr>
              <p:nvPr/>
            </p:nvSpPr>
            <p:spPr bwMode="auto">
              <a:xfrm>
                <a:off x="4615" y="290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7" name="Freeform 502"/>
              <p:cNvSpPr>
                <a:spLocks/>
              </p:cNvSpPr>
              <p:nvPr/>
            </p:nvSpPr>
            <p:spPr bwMode="auto">
              <a:xfrm>
                <a:off x="4612" y="29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8" name="Freeform 503"/>
              <p:cNvSpPr>
                <a:spLocks/>
              </p:cNvSpPr>
              <p:nvPr/>
            </p:nvSpPr>
            <p:spPr bwMode="auto">
              <a:xfrm>
                <a:off x="4610" y="29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9" name="Freeform 504"/>
              <p:cNvSpPr>
                <a:spLocks/>
              </p:cNvSpPr>
              <p:nvPr/>
            </p:nvSpPr>
            <p:spPr bwMode="auto">
              <a:xfrm>
                <a:off x="4606" y="29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0" name="Freeform 505"/>
              <p:cNvSpPr>
                <a:spLocks/>
              </p:cNvSpPr>
              <p:nvPr/>
            </p:nvSpPr>
            <p:spPr bwMode="auto">
              <a:xfrm>
                <a:off x="4603" y="29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1" name="Freeform 506"/>
              <p:cNvSpPr>
                <a:spLocks/>
              </p:cNvSpPr>
              <p:nvPr/>
            </p:nvSpPr>
            <p:spPr bwMode="auto">
              <a:xfrm>
                <a:off x="4600" y="29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2" name="Freeform 507"/>
              <p:cNvSpPr>
                <a:spLocks/>
              </p:cNvSpPr>
              <p:nvPr/>
            </p:nvSpPr>
            <p:spPr bwMode="auto">
              <a:xfrm>
                <a:off x="4597" y="290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3" name="Freeform 508"/>
              <p:cNvSpPr>
                <a:spLocks/>
              </p:cNvSpPr>
              <p:nvPr/>
            </p:nvSpPr>
            <p:spPr bwMode="auto">
              <a:xfrm>
                <a:off x="4594" y="29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4" name="Freeform 509"/>
              <p:cNvSpPr>
                <a:spLocks/>
              </p:cNvSpPr>
              <p:nvPr/>
            </p:nvSpPr>
            <p:spPr bwMode="auto">
              <a:xfrm>
                <a:off x="4591" y="29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5" name="Freeform 510"/>
              <p:cNvSpPr>
                <a:spLocks/>
              </p:cNvSpPr>
              <p:nvPr/>
            </p:nvSpPr>
            <p:spPr bwMode="auto">
              <a:xfrm>
                <a:off x="4588" y="291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6" name="Freeform 511"/>
              <p:cNvSpPr>
                <a:spLocks/>
              </p:cNvSpPr>
              <p:nvPr/>
            </p:nvSpPr>
            <p:spPr bwMode="auto">
              <a:xfrm>
                <a:off x="4585" y="29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7" name="Freeform 512"/>
              <p:cNvSpPr>
                <a:spLocks/>
              </p:cNvSpPr>
              <p:nvPr/>
            </p:nvSpPr>
            <p:spPr bwMode="auto">
              <a:xfrm>
                <a:off x="4582" y="291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8" name="Freeform 513"/>
              <p:cNvSpPr>
                <a:spLocks/>
              </p:cNvSpPr>
              <p:nvPr/>
            </p:nvSpPr>
            <p:spPr bwMode="auto">
              <a:xfrm>
                <a:off x="4579" y="29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9" name="Freeform 514"/>
              <p:cNvSpPr>
                <a:spLocks/>
              </p:cNvSpPr>
              <p:nvPr/>
            </p:nvSpPr>
            <p:spPr bwMode="auto">
              <a:xfrm>
                <a:off x="4576" y="29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0" name="Freeform 515"/>
              <p:cNvSpPr>
                <a:spLocks/>
              </p:cNvSpPr>
              <p:nvPr/>
            </p:nvSpPr>
            <p:spPr bwMode="auto">
              <a:xfrm>
                <a:off x="4573" y="29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1" name="Freeform 516"/>
              <p:cNvSpPr>
                <a:spLocks/>
              </p:cNvSpPr>
              <p:nvPr/>
            </p:nvSpPr>
            <p:spPr bwMode="auto">
              <a:xfrm>
                <a:off x="4570" y="291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2" name="Freeform 517"/>
              <p:cNvSpPr>
                <a:spLocks/>
              </p:cNvSpPr>
              <p:nvPr/>
            </p:nvSpPr>
            <p:spPr bwMode="auto">
              <a:xfrm>
                <a:off x="4566" y="29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3" name="Freeform 518"/>
              <p:cNvSpPr>
                <a:spLocks/>
              </p:cNvSpPr>
              <p:nvPr/>
            </p:nvSpPr>
            <p:spPr bwMode="auto">
              <a:xfrm>
                <a:off x="4564" y="29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4" name="Freeform 519"/>
              <p:cNvSpPr>
                <a:spLocks/>
              </p:cNvSpPr>
              <p:nvPr/>
            </p:nvSpPr>
            <p:spPr bwMode="auto">
              <a:xfrm>
                <a:off x="4561" y="29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5" name="Freeform 520"/>
              <p:cNvSpPr>
                <a:spLocks/>
              </p:cNvSpPr>
              <p:nvPr/>
            </p:nvSpPr>
            <p:spPr bwMode="auto">
              <a:xfrm>
                <a:off x="4558" y="292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6" name="Freeform 521"/>
              <p:cNvSpPr>
                <a:spLocks/>
              </p:cNvSpPr>
              <p:nvPr/>
            </p:nvSpPr>
            <p:spPr bwMode="auto">
              <a:xfrm>
                <a:off x="4555" y="29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7" name="Freeform 522"/>
              <p:cNvSpPr>
                <a:spLocks/>
              </p:cNvSpPr>
              <p:nvPr/>
            </p:nvSpPr>
            <p:spPr bwMode="auto">
              <a:xfrm>
                <a:off x="4551" y="292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8" name="Freeform 523"/>
              <p:cNvSpPr>
                <a:spLocks/>
              </p:cNvSpPr>
              <p:nvPr/>
            </p:nvSpPr>
            <p:spPr bwMode="auto">
              <a:xfrm>
                <a:off x="4549" y="292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9" name="Freeform 524"/>
              <p:cNvSpPr>
                <a:spLocks/>
              </p:cNvSpPr>
              <p:nvPr/>
            </p:nvSpPr>
            <p:spPr bwMode="auto">
              <a:xfrm>
                <a:off x="4546" y="292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0" name="Freeform 525"/>
              <p:cNvSpPr>
                <a:spLocks/>
              </p:cNvSpPr>
              <p:nvPr/>
            </p:nvSpPr>
            <p:spPr bwMode="auto">
              <a:xfrm>
                <a:off x="4543" y="292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1" name="Freeform 526"/>
              <p:cNvSpPr>
                <a:spLocks/>
              </p:cNvSpPr>
              <p:nvPr/>
            </p:nvSpPr>
            <p:spPr bwMode="auto">
              <a:xfrm>
                <a:off x="4539" y="29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2" name="Freeform 527"/>
              <p:cNvSpPr>
                <a:spLocks/>
              </p:cNvSpPr>
              <p:nvPr/>
            </p:nvSpPr>
            <p:spPr bwMode="auto">
              <a:xfrm>
                <a:off x="4537" y="29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3" name="Freeform 528"/>
              <p:cNvSpPr>
                <a:spLocks/>
              </p:cNvSpPr>
              <p:nvPr/>
            </p:nvSpPr>
            <p:spPr bwMode="auto">
              <a:xfrm>
                <a:off x="4534" y="2932"/>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4" name="Freeform 529"/>
              <p:cNvSpPr>
                <a:spLocks/>
              </p:cNvSpPr>
              <p:nvPr/>
            </p:nvSpPr>
            <p:spPr bwMode="auto">
              <a:xfrm>
                <a:off x="4531" y="29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5" name="Freeform 530"/>
              <p:cNvSpPr>
                <a:spLocks/>
              </p:cNvSpPr>
              <p:nvPr/>
            </p:nvSpPr>
            <p:spPr bwMode="auto">
              <a:xfrm>
                <a:off x="4527" y="293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6" name="Freeform 531"/>
              <p:cNvSpPr>
                <a:spLocks/>
              </p:cNvSpPr>
              <p:nvPr/>
            </p:nvSpPr>
            <p:spPr bwMode="auto">
              <a:xfrm>
                <a:off x="4524" y="293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7" name="Freeform 532"/>
              <p:cNvSpPr>
                <a:spLocks/>
              </p:cNvSpPr>
              <p:nvPr/>
            </p:nvSpPr>
            <p:spPr bwMode="auto">
              <a:xfrm>
                <a:off x="4522" y="293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8" name="Freeform 533"/>
              <p:cNvSpPr>
                <a:spLocks/>
              </p:cNvSpPr>
              <p:nvPr/>
            </p:nvSpPr>
            <p:spPr bwMode="auto">
              <a:xfrm>
                <a:off x="4519" y="29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9" name="Freeform 534"/>
              <p:cNvSpPr>
                <a:spLocks/>
              </p:cNvSpPr>
              <p:nvPr/>
            </p:nvSpPr>
            <p:spPr bwMode="auto">
              <a:xfrm>
                <a:off x="4515" y="293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0" name="Freeform 535"/>
              <p:cNvSpPr>
                <a:spLocks/>
              </p:cNvSpPr>
              <p:nvPr/>
            </p:nvSpPr>
            <p:spPr bwMode="auto">
              <a:xfrm>
                <a:off x="4512" y="294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1" name="Freeform 536"/>
              <p:cNvSpPr>
                <a:spLocks/>
              </p:cNvSpPr>
              <p:nvPr/>
            </p:nvSpPr>
            <p:spPr bwMode="auto">
              <a:xfrm>
                <a:off x="4509" y="294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2" name="Freeform 537"/>
              <p:cNvSpPr>
                <a:spLocks/>
              </p:cNvSpPr>
              <p:nvPr/>
            </p:nvSpPr>
            <p:spPr bwMode="auto">
              <a:xfrm>
                <a:off x="4507" y="294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3" name="Freeform 538"/>
              <p:cNvSpPr>
                <a:spLocks/>
              </p:cNvSpPr>
              <p:nvPr/>
            </p:nvSpPr>
            <p:spPr bwMode="auto">
              <a:xfrm>
                <a:off x="4503" y="29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4" name="Freeform 539"/>
              <p:cNvSpPr>
                <a:spLocks/>
              </p:cNvSpPr>
              <p:nvPr/>
            </p:nvSpPr>
            <p:spPr bwMode="auto">
              <a:xfrm>
                <a:off x="4500" y="294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5" name="Freeform 540"/>
              <p:cNvSpPr>
                <a:spLocks/>
              </p:cNvSpPr>
              <p:nvPr/>
            </p:nvSpPr>
            <p:spPr bwMode="auto">
              <a:xfrm>
                <a:off x="4497" y="294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6" name="Freeform 541"/>
              <p:cNvSpPr>
                <a:spLocks/>
              </p:cNvSpPr>
              <p:nvPr/>
            </p:nvSpPr>
            <p:spPr bwMode="auto">
              <a:xfrm>
                <a:off x="4494" y="29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7" name="Freeform 542"/>
              <p:cNvSpPr>
                <a:spLocks/>
              </p:cNvSpPr>
              <p:nvPr/>
            </p:nvSpPr>
            <p:spPr bwMode="auto">
              <a:xfrm>
                <a:off x="4491" y="29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8" name="Freeform 543"/>
              <p:cNvSpPr>
                <a:spLocks/>
              </p:cNvSpPr>
              <p:nvPr/>
            </p:nvSpPr>
            <p:spPr bwMode="auto">
              <a:xfrm>
                <a:off x="4488" y="294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9" name="Freeform 544"/>
              <p:cNvSpPr>
                <a:spLocks/>
              </p:cNvSpPr>
              <p:nvPr/>
            </p:nvSpPr>
            <p:spPr bwMode="auto">
              <a:xfrm>
                <a:off x="4485" y="29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0" name="Freeform 545"/>
              <p:cNvSpPr>
                <a:spLocks/>
              </p:cNvSpPr>
              <p:nvPr/>
            </p:nvSpPr>
            <p:spPr bwMode="auto">
              <a:xfrm>
                <a:off x="4482" y="295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1" name="Freeform 546"/>
              <p:cNvSpPr>
                <a:spLocks/>
              </p:cNvSpPr>
              <p:nvPr/>
            </p:nvSpPr>
            <p:spPr bwMode="auto">
              <a:xfrm>
                <a:off x="4479" y="29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2" name="Freeform 547"/>
              <p:cNvSpPr>
                <a:spLocks/>
              </p:cNvSpPr>
              <p:nvPr/>
            </p:nvSpPr>
            <p:spPr bwMode="auto">
              <a:xfrm>
                <a:off x="4476" y="295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3" name="Freeform 548"/>
              <p:cNvSpPr>
                <a:spLocks/>
              </p:cNvSpPr>
              <p:nvPr/>
            </p:nvSpPr>
            <p:spPr bwMode="auto">
              <a:xfrm>
                <a:off x="4473" y="295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4" name="Freeform 549"/>
              <p:cNvSpPr>
                <a:spLocks/>
              </p:cNvSpPr>
              <p:nvPr/>
            </p:nvSpPr>
            <p:spPr bwMode="auto">
              <a:xfrm>
                <a:off x="4470" y="29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5" name="Freeform 550"/>
              <p:cNvSpPr>
                <a:spLocks/>
              </p:cNvSpPr>
              <p:nvPr/>
            </p:nvSpPr>
            <p:spPr bwMode="auto">
              <a:xfrm>
                <a:off x="4467" y="29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6" name="Freeform 551"/>
              <p:cNvSpPr>
                <a:spLocks/>
              </p:cNvSpPr>
              <p:nvPr/>
            </p:nvSpPr>
            <p:spPr bwMode="auto">
              <a:xfrm>
                <a:off x="4463" y="29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7" name="Freeform 552"/>
              <p:cNvSpPr>
                <a:spLocks/>
              </p:cNvSpPr>
              <p:nvPr/>
            </p:nvSpPr>
            <p:spPr bwMode="auto">
              <a:xfrm>
                <a:off x="4461" y="295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8" name="Freeform 553"/>
              <p:cNvSpPr>
                <a:spLocks/>
              </p:cNvSpPr>
              <p:nvPr/>
            </p:nvSpPr>
            <p:spPr bwMode="auto">
              <a:xfrm>
                <a:off x="4458" y="29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9" name="Freeform 554"/>
              <p:cNvSpPr>
                <a:spLocks/>
              </p:cNvSpPr>
              <p:nvPr/>
            </p:nvSpPr>
            <p:spPr bwMode="auto">
              <a:xfrm>
                <a:off x="4455" y="29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0" name="Freeform 555"/>
              <p:cNvSpPr>
                <a:spLocks/>
              </p:cNvSpPr>
              <p:nvPr/>
            </p:nvSpPr>
            <p:spPr bwMode="auto">
              <a:xfrm>
                <a:off x="4451" y="296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1" name="Freeform 556"/>
              <p:cNvSpPr>
                <a:spLocks/>
              </p:cNvSpPr>
              <p:nvPr/>
            </p:nvSpPr>
            <p:spPr bwMode="auto">
              <a:xfrm>
                <a:off x="4448" y="296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2" name="Freeform 557"/>
              <p:cNvSpPr>
                <a:spLocks/>
              </p:cNvSpPr>
              <p:nvPr/>
            </p:nvSpPr>
            <p:spPr bwMode="auto">
              <a:xfrm>
                <a:off x="4446" y="29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3" name="Freeform 558"/>
              <p:cNvSpPr>
                <a:spLocks/>
              </p:cNvSpPr>
              <p:nvPr/>
            </p:nvSpPr>
            <p:spPr bwMode="auto">
              <a:xfrm>
                <a:off x="4443" y="296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4" name="Freeform 559"/>
              <p:cNvSpPr>
                <a:spLocks/>
              </p:cNvSpPr>
              <p:nvPr/>
            </p:nvSpPr>
            <p:spPr bwMode="auto">
              <a:xfrm>
                <a:off x="4439" y="296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5" name="Freeform 560"/>
              <p:cNvSpPr>
                <a:spLocks/>
              </p:cNvSpPr>
              <p:nvPr/>
            </p:nvSpPr>
            <p:spPr bwMode="auto">
              <a:xfrm>
                <a:off x="4436" y="296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6" name="Freeform 561"/>
              <p:cNvSpPr>
                <a:spLocks/>
              </p:cNvSpPr>
              <p:nvPr/>
            </p:nvSpPr>
            <p:spPr bwMode="auto">
              <a:xfrm>
                <a:off x="4433" y="29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7" name="Freeform 562"/>
              <p:cNvSpPr>
                <a:spLocks/>
              </p:cNvSpPr>
              <p:nvPr/>
            </p:nvSpPr>
            <p:spPr bwMode="auto">
              <a:xfrm>
                <a:off x="4431" y="296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8" name="Freeform 563"/>
              <p:cNvSpPr>
                <a:spLocks/>
              </p:cNvSpPr>
              <p:nvPr/>
            </p:nvSpPr>
            <p:spPr bwMode="auto">
              <a:xfrm>
                <a:off x="4427" y="297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9" name="Freeform 564"/>
              <p:cNvSpPr>
                <a:spLocks/>
              </p:cNvSpPr>
              <p:nvPr/>
            </p:nvSpPr>
            <p:spPr bwMode="auto">
              <a:xfrm>
                <a:off x="4424" y="297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0" name="Freeform 565"/>
              <p:cNvSpPr>
                <a:spLocks/>
              </p:cNvSpPr>
              <p:nvPr/>
            </p:nvSpPr>
            <p:spPr bwMode="auto">
              <a:xfrm>
                <a:off x="4421" y="29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1" name="Freeform 566"/>
              <p:cNvSpPr>
                <a:spLocks/>
              </p:cNvSpPr>
              <p:nvPr/>
            </p:nvSpPr>
            <p:spPr bwMode="auto">
              <a:xfrm>
                <a:off x="4419" y="29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2" name="Freeform 567"/>
              <p:cNvSpPr>
                <a:spLocks/>
              </p:cNvSpPr>
              <p:nvPr/>
            </p:nvSpPr>
            <p:spPr bwMode="auto">
              <a:xfrm>
                <a:off x="4415" y="297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3" name="Freeform 568"/>
              <p:cNvSpPr>
                <a:spLocks/>
              </p:cNvSpPr>
              <p:nvPr/>
            </p:nvSpPr>
            <p:spPr bwMode="auto">
              <a:xfrm>
                <a:off x="4412" y="297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4" name="Freeform 569"/>
              <p:cNvSpPr>
                <a:spLocks/>
              </p:cNvSpPr>
              <p:nvPr/>
            </p:nvSpPr>
            <p:spPr bwMode="auto">
              <a:xfrm>
                <a:off x="4409" y="297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5" name="Freeform 570"/>
              <p:cNvSpPr>
                <a:spLocks/>
              </p:cNvSpPr>
              <p:nvPr/>
            </p:nvSpPr>
            <p:spPr bwMode="auto">
              <a:xfrm>
                <a:off x="4406" y="297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6" name="Freeform 571"/>
              <p:cNvSpPr>
                <a:spLocks/>
              </p:cNvSpPr>
              <p:nvPr/>
            </p:nvSpPr>
            <p:spPr bwMode="auto">
              <a:xfrm>
                <a:off x="4403" y="297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7" name="Freeform 572"/>
              <p:cNvSpPr>
                <a:spLocks/>
              </p:cNvSpPr>
              <p:nvPr/>
            </p:nvSpPr>
            <p:spPr bwMode="auto">
              <a:xfrm>
                <a:off x="4400" y="298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8" name="Freeform 573"/>
              <p:cNvSpPr>
                <a:spLocks/>
              </p:cNvSpPr>
              <p:nvPr/>
            </p:nvSpPr>
            <p:spPr bwMode="auto">
              <a:xfrm>
                <a:off x="4397" y="298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9" name="Freeform 574"/>
              <p:cNvSpPr>
                <a:spLocks/>
              </p:cNvSpPr>
              <p:nvPr/>
            </p:nvSpPr>
            <p:spPr bwMode="auto">
              <a:xfrm>
                <a:off x="4394" y="29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0" name="Freeform 575"/>
              <p:cNvSpPr>
                <a:spLocks/>
              </p:cNvSpPr>
              <p:nvPr/>
            </p:nvSpPr>
            <p:spPr bwMode="auto">
              <a:xfrm>
                <a:off x="4391" y="2983"/>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1" name="Freeform 576"/>
              <p:cNvSpPr>
                <a:spLocks/>
              </p:cNvSpPr>
              <p:nvPr/>
            </p:nvSpPr>
            <p:spPr bwMode="auto">
              <a:xfrm>
                <a:off x="4388" y="298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2" name="Freeform 577"/>
              <p:cNvSpPr>
                <a:spLocks/>
              </p:cNvSpPr>
              <p:nvPr/>
            </p:nvSpPr>
            <p:spPr bwMode="auto">
              <a:xfrm>
                <a:off x="4385" y="29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3" name="Freeform 578"/>
              <p:cNvSpPr>
                <a:spLocks/>
              </p:cNvSpPr>
              <p:nvPr/>
            </p:nvSpPr>
            <p:spPr bwMode="auto">
              <a:xfrm>
                <a:off x="4382" y="29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4" name="Freeform 579"/>
              <p:cNvSpPr>
                <a:spLocks/>
              </p:cNvSpPr>
              <p:nvPr/>
            </p:nvSpPr>
            <p:spPr bwMode="auto">
              <a:xfrm>
                <a:off x="4379" y="298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5" name="Freeform 580"/>
              <p:cNvSpPr>
                <a:spLocks/>
              </p:cNvSpPr>
              <p:nvPr/>
            </p:nvSpPr>
            <p:spPr bwMode="auto">
              <a:xfrm>
                <a:off x="4375" y="298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6" name="Freeform 581"/>
              <p:cNvSpPr>
                <a:spLocks/>
              </p:cNvSpPr>
              <p:nvPr/>
            </p:nvSpPr>
            <p:spPr bwMode="auto">
              <a:xfrm>
                <a:off x="4373" y="299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7" name="Freeform 582"/>
              <p:cNvSpPr>
                <a:spLocks/>
              </p:cNvSpPr>
              <p:nvPr/>
            </p:nvSpPr>
            <p:spPr bwMode="auto">
              <a:xfrm>
                <a:off x="4370" y="29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8" name="Freeform 583"/>
              <p:cNvSpPr>
                <a:spLocks/>
              </p:cNvSpPr>
              <p:nvPr/>
            </p:nvSpPr>
            <p:spPr bwMode="auto">
              <a:xfrm>
                <a:off x="4367" y="29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w 4"/>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3"/>
                    </a:moveTo>
                    <a:lnTo>
                      <a:pt x="4" y="1"/>
                    </a:lnTo>
                    <a:lnTo>
                      <a:pt x="4" y="0"/>
                    </a:lnTo>
                    <a:lnTo>
                      <a:pt x="2" y="0"/>
                    </a:lnTo>
                    <a:lnTo>
                      <a:pt x="0" y="0"/>
                    </a:lnTo>
                    <a:lnTo>
                      <a:pt x="0" y="1"/>
                    </a:lnTo>
                    <a:lnTo>
                      <a:pt x="0" y="3"/>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9" name="Freeform 584"/>
              <p:cNvSpPr>
                <a:spLocks/>
              </p:cNvSpPr>
              <p:nvPr/>
            </p:nvSpPr>
            <p:spPr bwMode="auto">
              <a:xfrm>
                <a:off x="4363" y="299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0" name="Freeform 585"/>
              <p:cNvSpPr>
                <a:spLocks/>
              </p:cNvSpPr>
              <p:nvPr/>
            </p:nvSpPr>
            <p:spPr bwMode="auto">
              <a:xfrm>
                <a:off x="4360" y="29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1" name="Freeform 586"/>
              <p:cNvSpPr>
                <a:spLocks/>
              </p:cNvSpPr>
              <p:nvPr/>
            </p:nvSpPr>
            <p:spPr bwMode="auto">
              <a:xfrm>
                <a:off x="4358" y="29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2" name="Freeform 587"/>
              <p:cNvSpPr>
                <a:spLocks/>
              </p:cNvSpPr>
              <p:nvPr/>
            </p:nvSpPr>
            <p:spPr bwMode="auto">
              <a:xfrm>
                <a:off x="4355" y="299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3" name="Freeform 588"/>
              <p:cNvSpPr>
                <a:spLocks/>
              </p:cNvSpPr>
              <p:nvPr/>
            </p:nvSpPr>
            <p:spPr bwMode="auto">
              <a:xfrm>
                <a:off x="4351" y="299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4" name="Freeform 589"/>
              <p:cNvSpPr>
                <a:spLocks/>
              </p:cNvSpPr>
              <p:nvPr/>
            </p:nvSpPr>
            <p:spPr bwMode="auto">
              <a:xfrm>
                <a:off x="4348" y="29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5" name="Freeform 590"/>
              <p:cNvSpPr>
                <a:spLocks/>
              </p:cNvSpPr>
              <p:nvPr/>
            </p:nvSpPr>
            <p:spPr bwMode="auto">
              <a:xfrm>
                <a:off x="4345" y="300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6" name="Freeform 591"/>
              <p:cNvSpPr>
                <a:spLocks/>
              </p:cNvSpPr>
              <p:nvPr/>
            </p:nvSpPr>
            <p:spPr bwMode="auto">
              <a:xfrm>
                <a:off x="4343"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7" name="Freeform 592"/>
              <p:cNvSpPr>
                <a:spLocks/>
              </p:cNvSpPr>
              <p:nvPr/>
            </p:nvSpPr>
            <p:spPr bwMode="auto">
              <a:xfrm>
                <a:off x="4340" y="30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50693" name="Freeform 593"/>
            <p:cNvSpPr>
              <a:spLocks/>
            </p:cNvSpPr>
            <p:nvPr/>
          </p:nvSpPr>
          <p:spPr bwMode="auto">
            <a:xfrm>
              <a:off x="4336" y="300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4" name="Freeform 594"/>
            <p:cNvSpPr>
              <a:spLocks/>
            </p:cNvSpPr>
            <p:nvPr/>
          </p:nvSpPr>
          <p:spPr bwMode="auto">
            <a:xfrm>
              <a:off x="4333" y="30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5" name="Freeform 595"/>
            <p:cNvSpPr>
              <a:spLocks/>
            </p:cNvSpPr>
            <p:nvPr/>
          </p:nvSpPr>
          <p:spPr bwMode="auto">
            <a:xfrm>
              <a:off x="4330" y="300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6" name="Freeform 596"/>
            <p:cNvSpPr>
              <a:spLocks/>
            </p:cNvSpPr>
            <p:nvPr/>
          </p:nvSpPr>
          <p:spPr bwMode="auto">
            <a:xfrm>
              <a:off x="432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7" name="Freeform 597"/>
            <p:cNvSpPr>
              <a:spLocks/>
            </p:cNvSpPr>
            <p:nvPr/>
          </p:nvSpPr>
          <p:spPr bwMode="auto">
            <a:xfrm>
              <a:off x="4324" y="30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8" name="Freeform 598"/>
            <p:cNvSpPr>
              <a:spLocks/>
            </p:cNvSpPr>
            <p:nvPr/>
          </p:nvSpPr>
          <p:spPr bwMode="auto">
            <a:xfrm>
              <a:off x="4321" y="30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9" name="Freeform 599"/>
            <p:cNvSpPr>
              <a:spLocks/>
            </p:cNvSpPr>
            <p:nvPr/>
          </p:nvSpPr>
          <p:spPr bwMode="auto">
            <a:xfrm>
              <a:off x="4318" y="301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0" name="Freeform 600"/>
            <p:cNvSpPr>
              <a:spLocks/>
            </p:cNvSpPr>
            <p:nvPr/>
          </p:nvSpPr>
          <p:spPr bwMode="auto">
            <a:xfrm>
              <a:off x="4315" y="301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1" name="Freeform 601"/>
            <p:cNvSpPr>
              <a:spLocks/>
            </p:cNvSpPr>
            <p:nvPr/>
          </p:nvSpPr>
          <p:spPr bwMode="auto">
            <a:xfrm>
              <a:off x="4312" y="301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2" name="Freeform 602"/>
            <p:cNvSpPr>
              <a:spLocks/>
            </p:cNvSpPr>
            <p:nvPr/>
          </p:nvSpPr>
          <p:spPr bwMode="auto">
            <a:xfrm>
              <a:off x="4309" y="301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3" name="Freeform 603"/>
            <p:cNvSpPr>
              <a:spLocks/>
            </p:cNvSpPr>
            <p:nvPr/>
          </p:nvSpPr>
          <p:spPr bwMode="auto">
            <a:xfrm>
              <a:off x="4306" y="301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4" name="Freeform 604"/>
            <p:cNvSpPr>
              <a:spLocks/>
            </p:cNvSpPr>
            <p:nvPr/>
          </p:nvSpPr>
          <p:spPr bwMode="auto">
            <a:xfrm>
              <a:off x="4303" y="30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5" name="Freeform 605"/>
            <p:cNvSpPr>
              <a:spLocks/>
            </p:cNvSpPr>
            <p:nvPr/>
          </p:nvSpPr>
          <p:spPr bwMode="auto">
            <a:xfrm>
              <a:off x="4300" y="301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6" name="Freeform 606"/>
            <p:cNvSpPr>
              <a:spLocks/>
            </p:cNvSpPr>
            <p:nvPr/>
          </p:nvSpPr>
          <p:spPr bwMode="auto">
            <a:xfrm>
              <a:off x="4297" y="301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7" name="Freeform 607"/>
            <p:cNvSpPr>
              <a:spLocks/>
            </p:cNvSpPr>
            <p:nvPr/>
          </p:nvSpPr>
          <p:spPr bwMode="auto">
            <a:xfrm>
              <a:off x="4294" y="30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8" name="Freeform 608"/>
            <p:cNvSpPr>
              <a:spLocks/>
            </p:cNvSpPr>
            <p:nvPr/>
          </p:nvSpPr>
          <p:spPr bwMode="auto">
            <a:xfrm>
              <a:off x="4291" y="302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9" name="Freeform 609"/>
            <p:cNvSpPr>
              <a:spLocks/>
            </p:cNvSpPr>
            <p:nvPr/>
          </p:nvSpPr>
          <p:spPr bwMode="auto">
            <a:xfrm>
              <a:off x="4288" y="30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0" name="Freeform 610"/>
            <p:cNvSpPr>
              <a:spLocks/>
            </p:cNvSpPr>
            <p:nvPr/>
          </p:nvSpPr>
          <p:spPr bwMode="auto">
            <a:xfrm>
              <a:off x="4285" y="302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1" name="Freeform 611"/>
            <p:cNvSpPr>
              <a:spLocks/>
            </p:cNvSpPr>
            <p:nvPr/>
          </p:nvSpPr>
          <p:spPr bwMode="auto">
            <a:xfrm>
              <a:off x="4282" y="302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2" name="Freeform 612"/>
            <p:cNvSpPr>
              <a:spLocks/>
            </p:cNvSpPr>
            <p:nvPr/>
          </p:nvSpPr>
          <p:spPr bwMode="auto">
            <a:xfrm>
              <a:off x="4279" y="30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3" name="Freeform 613"/>
            <p:cNvSpPr>
              <a:spLocks/>
            </p:cNvSpPr>
            <p:nvPr/>
          </p:nvSpPr>
          <p:spPr bwMode="auto">
            <a:xfrm>
              <a:off x="4276" y="30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4" name="Freeform 614"/>
            <p:cNvSpPr>
              <a:spLocks/>
            </p:cNvSpPr>
            <p:nvPr/>
          </p:nvSpPr>
          <p:spPr bwMode="auto">
            <a:xfrm>
              <a:off x="4272" y="302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5" name="Freeform 615"/>
            <p:cNvSpPr>
              <a:spLocks/>
            </p:cNvSpPr>
            <p:nvPr/>
          </p:nvSpPr>
          <p:spPr bwMode="auto">
            <a:xfrm>
              <a:off x="4270" y="302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6" name="Freeform 616"/>
            <p:cNvSpPr>
              <a:spLocks/>
            </p:cNvSpPr>
            <p:nvPr/>
          </p:nvSpPr>
          <p:spPr bwMode="auto">
            <a:xfrm>
              <a:off x="4267" y="30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7" name="Freeform 617"/>
            <p:cNvSpPr>
              <a:spLocks/>
            </p:cNvSpPr>
            <p:nvPr/>
          </p:nvSpPr>
          <p:spPr bwMode="auto">
            <a:xfrm>
              <a:off x="4264" y="302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8" name="Freeform 618"/>
            <p:cNvSpPr>
              <a:spLocks/>
            </p:cNvSpPr>
            <p:nvPr/>
          </p:nvSpPr>
          <p:spPr bwMode="auto">
            <a:xfrm>
              <a:off x="4260" y="30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9" name="Freeform 619"/>
            <p:cNvSpPr>
              <a:spLocks/>
            </p:cNvSpPr>
            <p:nvPr/>
          </p:nvSpPr>
          <p:spPr bwMode="auto">
            <a:xfrm>
              <a:off x="4257" y="303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0" name="Freeform 620"/>
            <p:cNvSpPr>
              <a:spLocks/>
            </p:cNvSpPr>
            <p:nvPr/>
          </p:nvSpPr>
          <p:spPr bwMode="auto">
            <a:xfrm>
              <a:off x="4255" y="303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1" name="Freeform 621"/>
            <p:cNvSpPr>
              <a:spLocks/>
            </p:cNvSpPr>
            <p:nvPr/>
          </p:nvSpPr>
          <p:spPr bwMode="auto">
            <a:xfrm>
              <a:off x="4252" y="30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2" name="Freeform 622"/>
            <p:cNvSpPr>
              <a:spLocks/>
            </p:cNvSpPr>
            <p:nvPr/>
          </p:nvSpPr>
          <p:spPr bwMode="auto">
            <a:xfrm>
              <a:off x="4248" y="30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3" name="Freeform 623"/>
            <p:cNvSpPr>
              <a:spLocks/>
            </p:cNvSpPr>
            <p:nvPr/>
          </p:nvSpPr>
          <p:spPr bwMode="auto">
            <a:xfrm>
              <a:off x="4245" y="303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4" name="Freeform 624"/>
            <p:cNvSpPr>
              <a:spLocks/>
            </p:cNvSpPr>
            <p:nvPr/>
          </p:nvSpPr>
          <p:spPr bwMode="auto">
            <a:xfrm>
              <a:off x="4242" y="303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5" name="Freeform 625"/>
            <p:cNvSpPr>
              <a:spLocks/>
            </p:cNvSpPr>
            <p:nvPr/>
          </p:nvSpPr>
          <p:spPr bwMode="auto">
            <a:xfrm>
              <a:off x="4240" y="30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6" name="Freeform 626"/>
            <p:cNvSpPr>
              <a:spLocks/>
            </p:cNvSpPr>
            <p:nvPr/>
          </p:nvSpPr>
          <p:spPr bwMode="auto">
            <a:xfrm>
              <a:off x="4236" y="30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7" name="Freeform 627"/>
            <p:cNvSpPr>
              <a:spLocks/>
            </p:cNvSpPr>
            <p:nvPr/>
          </p:nvSpPr>
          <p:spPr bwMode="auto">
            <a:xfrm>
              <a:off x="4233" y="304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8" name="Freeform 628"/>
            <p:cNvSpPr>
              <a:spLocks/>
            </p:cNvSpPr>
            <p:nvPr/>
          </p:nvSpPr>
          <p:spPr bwMode="auto">
            <a:xfrm>
              <a:off x="4230" y="30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9" name="Freeform 629"/>
            <p:cNvSpPr>
              <a:spLocks/>
            </p:cNvSpPr>
            <p:nvPr/>
          </p:nvSpPr>
          <p:spPr bwMode="auto">
            <a:xfrm>
              <a:off x="4227" y="30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0" name="Freeform 630"/>
            <p:cNvSpPr>
              <a:spLocks/>
            </p:cNvSpPr>
            <p:nvPr/>
          </p:nvSpPr>
          <p:spPr bwMode="auto">
            <a:xfrm>
              <a:off x="4224" y="30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1" name="Freeform 631"/>
            <p:cNvSpPr>
              <a:spLocks/>
            </p:cNvSpPr>
            <p:nvPr/>
          </p:nvSpPr>
          <p:spPr bwMode="auto">
            <a:xfrm>
              <a:off x="4221" y="3045"/>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2" name="Freeform 632"/>
            <p:cNvSpPr>
              <a:spLocks/>
            </p:cNvSpPr>
            <p:nvPr/>
          </p:nvSpPr>
          <p:spPr bwMode="auto">
            <a:xfrm>
              <a:off x="4218" y="304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3" name="Freeform 633"/>
            <p:cNvSpPr>
              <a:spLocks/>
            </p:cNvSpPr>
            <p:nvPr/>
          </p:nvSpPr>
          <p:spPr bwMode="auto">
            <a:xfrm>
              <a:off x="4215" y="30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4" name="Freeform 634"/>
            <p:cNvSpPr>
              <a:spLocks/>
            </p:cNvSpPr>
            <p:nvPr/>
          </p:nvSpPr>
          <p:spPr bwMode="auto">
            <a:xfrm>
              <a:off x="4212" y="304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5" name="Freeform 635"/>
            <p:cNvSpPr>
              <a:spLocks/>
            </p:cNvSpPr>
            <p:nvPr/>
          </p:nvSpPr>
          <p:spPr bwMode="auto">
            <a:xfrm>
              <a:off x="4209" y="304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6" name="Freeform 636"/>
            <p:cNvSpPr>
              <a:spLocks/>
            </p:cNvSpPr>
            <p:nvPr/>
          </p:nvSpPr>
          <p:spPr bwMode="auto">
            <a:xfrm>
              <a:off x="4206" y="305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7" name="Freeform 637"/>
            <p:cNvSpPr>
              <a:spLocks/>
            </p:cNvSpPr>
            <p:nvPr/>
          </p:nvSpPr>
          <p:spPr bwMode="auto">
            <a:xfrm>
              <a:off x="4203" y="305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8" name="Freeform 638"/>
            <p:cNvSpPr>
              <a:spLocks/>
            </p:cNvSpPr>
            <p:nvPr/>
          </p:nvSpPr>
          <p:spPr bwMode="auto">
            <a:xfrm>
              <a:off x="4200"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9" name="Freeform 639"/>
            <p:cNvSpPr>
              <a:spLocks/>
            </p:cNvSpPr>
            <p:nvPr/>
          </p:nvSpPr>
          <p:spPr bwMode="auto">
            <a:xfrm>
              <a:off x="4196" y="305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0" name="Freeform 640"/>
            <p:cNvSpPr>
              <a:spLocks/>
            </p:cNvSpPr>
            <p:nvPr/>
          </p:nvSpPr>
          <p:spPr bwMode="auto">
            <a:xfrm>
              <a:off x="4194" y="305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1" name="Freeform 641"/>
            <p:cNvSpPr>
              <a:spLocks/>
            </p:cNvSpPr>
            <p:nvPr/>
          </p:nvSpPr>
          <p:spPr bwMode="auto">
            <a:xfrm>
              <a:off x="4191" y="30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2" name="Freeform 642"/>
            <p:cNvSpPr>
              <a:spLocks/>
            </p:cNvSpPr>
            <p:nvPr/>
          </p:nvSpPr>
          <p:spPr bwMode="auto">
            <a:xfrm>
              <a:off x="4188" y="305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3" name="Freeform 643"/>
            <p:cNvSpPr>
              <a:spLocks/>
            </p:cNvSpPr>
            <p:nvPr/>
          </p:nvSpPr>
          <p:spPr bwMode="auto">
            <a:xfrm>
              <a:off x="4184" y="30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4" name="Freeform 644"/>
            <p:cNvSpPr>
              <a:spLocks/>
            </p:cNvSpPr>
            <p:nvPr/>
          </p:nvSpPr>
          <p:spPr bwMode="auto">
            <a:xfrm>
              <a:off x="4182" y="305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5" name="Freeform 645"/>
            <p:cNvSpPr>
              <a:spLocks/>
            </p:cNvSpPr>
            <p:nvPr/>
          </p:nvSpPr>
          <p:spPr bwMode="auto">
            <a:xfrm>
              <a:off x="4179" y="306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6" name="Freeform 646"/>
            <p:cNvSpPr>
              <a:spLocks/>
            </p:cNvSpPr>
            <p:nvPr/>
          </p:nvSpPr>
          <p:spPr bwMode="auto">
            <a:xfrm>
              <a:off x="4176" y="306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7" name="Freeform 647"/>
            <p:cNvSpPr>
              <a:spLocks/>
            </p:cNvSpPr>
            <p:nvPr/>
          </p:nvSpPr>
          <p:spPr bwMode="auto">
            <a:xfrm>
              <a:off x="4172" y="306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8" name="Freeform 648"/>
            <p:cNvSpPr>
              <a:spLocks/>
            </p:cNvSpPr>
            <p:nvPr/>
          </p:nvSpPr>
          <p:spPr bwMode="auto">
            <a:xfrm>
              <a:off x="4169" y="306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9" name="Freeform 649"/>
            <p:cNvSpPr>
              <a:spLocks/>
            </p:cNvSpPr>
            <p:nvPr/>
          </p:nvSpPr>
          <p:spPr bwMode="auto">
            <a:xfrm>
              <a:off x="4167"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0" name="Freeform 650"/>
            <p:cNvSpPr>
              <a:spLocks/>
            </p:cNvSpPr>
            <p:nvPr/>
          </p:nvSpPr>
          <p:spPr bwMode="auto">
            <a:xfrm>
              <a:off x="4164" y="306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1" name="Freeform 651"/>
            <p:cNvSpPr>
              <a:spLocks/>
            </p:cNvSpPr>
            <p:nvPr/>
          </p:nvSpPr>
          <p:spPr bwMode="auto">
            <a:xfrm>
              <a:off x="4160" y="30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2" name="Freeform 652"/>
            <p:cNvSpPr>
              <a:spLocks/>
            </p:cNvSpPr>
            <p:nvPr/>
          </p:nvSpPr>
          <p:spPr bwMode="auto">
            <a:xfrm>
              <a:off x="4157" y="306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3" name="Freeform 653"/>
            <p:cNvSpPr>
              <a:spLocks/>
            </p:cNvSpPr>
            <p:nvPr/>
          </p:nvSpPr>
          <p:spPr bwMode="auto">
            <a:xfrm>
              <a:off x="4154" y="306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4" name="Freeform 654"/>
            <p:cNvSpPr>
              <a:spLocks/>
            </p:cNvSpPr>
            <p:nvPr/>
          </p:nvSpPr>
          <p:spPr bwMode="auto">
            <a:xfrm>
              <a:off x="4152" y="307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5" name="Freeform 655"/>
            <p:cNvSpPr>
              <a:spLocks/>
            </p:cNvSpPr>
            <p:nvPr/>
          </p:nvSpPr>
          <p:spPr bwMode="auto">
            <a:xfrm>
              <a:off x="4148" y="3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6" name="Freeform 656"/>
            <p:cNvSpPr>
              <a:spLocks/>
            </p:cNvSpPr>
            <p:nvPr/>
          </p:nvSpPr>
          <p:spPr bwMode="auto">
            <a:xfrm>
              <a:off x="4145" y="30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7" name="Freeform 657"/>
            <p:cNvSpPr>
              <a:spLocks/>
            </p:cNvSpPr>
            <p:nvPr/>
          </p:nvSpPr>
          <p:spPr bwMode="auto">
            <a:xfrm>
              <a:off x="4142" y="30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8" name="Freeform 658"/>
            <p:cNvSpPr>
              <a:spLocks/>
            </p:cNvSpPr>
            <p:nvPr/>
          </p:nvSpPr>
          <p:spPr bwMode="auto">
            <a:xfrm>
              <a:off x="4139" y="307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9" name="Freeform 659"/>
            <p:cNvSpPr>
              <a:spLocks/>
            </p:cNvSpPr>
            <p:nvPr/>
          </p:nvSpPr>
          <p:spPr bwMode="auto">
            <a:xfrm>
              <a:off x="4136" y="307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0" name="Freeform 660"/>
            <p:cNvSpPr>
              <a:spLocks/>
            </p:cNvSpPr>
            <p:nvPr/>
          </p:nvSpPr>
          <p:spPr bwMode="auto">
            <a:xfrm>
              <a:off x="4133" y="30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1" name="Freeform 661"/>
            <p:cNvSpPr>
              <a:spLocks/>
            </p:cNvSpPr>
            <p:nvPr/>
          </p:nvSpPr>
          <p:spPr bwMode="auto">
            <a:xfrm>
              <a:off x="4130" y="307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2" name="Freeform 662"/>
            <p:cNvSpPr>
              <a:spLocks/>
            </p:cNvSpPr>
            <p:nvPr/>
          </p:nvSpPr>
          <p:spPr bwMode="auto">
            <a:xfrm>
              <a:off x="4127" y="307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3" name="Freeform 663"/>
            <p:cNvSpPr>
              <a:spLocks/>
            </p:cNvSpPr>
            <p:nvPr/>
          </p:nvSpPr>
          <p:spPr bwMode="auto">
            <a:xfrm>
              <a:off x="4124" y="308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4" name="Freeform 664"/>
            <p:cNvSpPr>
              <a:spLocks/>
            </p:cNvSpPr>
            <p:nvPr/>
          </p:nvSpPr>
          <p:spPr bwMode="auto">
            <a:xfrm>
              <a:off x="4121" y="308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5" name="Freeform 665"/>
            <p:cNvSpPr>
              <a:spLocks/>
            </p:cNvSpPr>
            <p:nvPr/>
          </p:nvSpPr>
          <p:spPr bwMode="auto">
            <a:xfrm>
              <a:off x="4118" y="308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6" name="Freeform 666"/>
            <p:cNvSpPr>
              <a:spLocks/>
            </p:cNvSpPr>
            <p:nvPr/>
          </p:nvSpPr>
          <p:spPr bwMode="auto">
            <a:xfrm>
              <a:off x="4115" y="308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7" name="Freeform 667"/>
            <p:cNvSpPr>
              <a:spLocks/>
            </p:cNvSpPr>
            <p:nvPr/>
          </p:nvSpPr>
          <p:spPr bwMode="auto">
            <a:xfrm>
              <a:off x="4112" y="30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8" name="Freeform 668"/>
            <p:cNvSpPr>
              <a:spLocks/>
            </p:cNvSpPr>
            <p:nvPr/>
          </p:nvSpPr>
          <p:spPr bwMode="auto">
            <a:xfrm>
              <a:off x="4109" y="308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9" name="Freeform 669"/>
            <p:cNvSpPr>
              <a:spLocks/>
            </p:cNvSpPr>
            <p:nvPr/>
          </p:nvSpPr>
          <p:spPr bwMode="auto">
            <a:xfrm>
              <a:off x="4106" y="30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0" name="Freeform 670"/>
            <p:cNvSpPr>
              <a:spLocks/>
            </p:cNvSpPr>
            <p:nvPr/>
          </p:nvSpPr>
          <p:spPr bwMode="auto">
            <a:xfrm>
              <a:off x="4103" y="308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1" name="Freeform 671"/>
            <p:cNvSpPr>
              <a:spLocks/>
            </p:cNvSpPr>
            <p:nvPr/>
          </p:nvSpPr>
          <p:spPr bwMode="auto">
            <a:xfrm>
              <a:off x="4100" y="308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2" name="Freeform 672"/>
            <p:cNvSpPr>
              <a:spLocks/>
            </p:cNvSpPr>
            <p:nvPr/>
          </p:nvSpPr>
          <p:spPr bwMode="auto">
            <a:xfrm>
              <a:off x="4097" y="30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3" name="Freeform 673"/>
            <p:cNvSpPr>
              <a:spLocks/>
            </p:cNvSpPr>
            <p:nvPr/>
          </p:nvSpPr>
          <p:spPr bwMode="auto">
            <a:xfrm>
              <a:off x="4093" y="309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4" name="Freeform 674"/>
            <p:cNvSpPr>
              <a:spLocks/>
            </p:cNvSpPr>
            <p:nvPr/>
          </p:nvSpPr>
          <p:spPr bwMode="auto">
            <a:xfrm>
              <a:off x="4091" y="309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5" name="Freeform 675"/>
            <p:cNvSpPr>
              <a:spLocks/>
            </p:cNvSpPr>
            <p:nvPr/>
          </p:nvSpPr>
          <p:spPr bwMode="auto">
            <a:xfrm>
              <a:off x="4088" y="309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6" name="Freeform 676"/>
            <p:cNvSpPr>
              <a:spLocks/>
            </p:cNvSpPr>
            <p:nvPr/>
          </p:nvSpPr>
          <p:spPr bwMode="auto">
            <a:xfrm>
              <a:off x="4085" y="309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7" name="Freeform 677"/>
            <p:cNvSpPr>
              <a:spLocks/>
            </p:cNvSpPr>
            <p:nvPr/>
          </p:nvSpPr>
          <p:spPr bwMode="auto">
            <a:xfrm>
              <a:off x="4081" y="309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6" name="Group 678"/>
          <p:cNvGrpSpPr>
            <a:grpSpLocks/>
          </p:cNvGrpSpPr>
          <p:nvPr/>
        </p:nvGrpSpPr>
        <p:grpSpPr bwMode="auto">
          <a:xfrm>
            <a:off x="1377950" y="1852613"/>
            <a:ext cx="303213" cy="80962"/>
            <a:chOff x="868" y="1167"/>
            <a:chExt cx="191" cy="51"/>
          </a:xfrm>
        </p:grpSpPr>
        <p:sp>
          <p:nvSpPr>
            <p:cNvPr id="750690" name="Rectangle 679"/>
            <p:cNvSpPr>
              <a:spLocks noChangeArrowheads="1"/>
            </p:cNvSpPr>
            <p:nvPr/>
          </p:nvSpPr>
          <p:spPr bwMode="auto">
            <a:xfrm>
              <a:off x="868" y="1185"/>
              <a:ext cx="80"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1" name="Freeform 680"/>
            <p:cNvSpPr>
              <a:spLocks/>
            </p:cNvSpPr>
            <p:nvPr/>
          </p:nvSpPr>
          <p:spPr bwMode="auto">
            <a:xfrm>
              <a:off x="947" y="1167"/>
              <a:ext cx="112" cy="51"/>
            </a:xfrm>
            <a:custGeom>
              <a:avLst/>
              <a:gdLst>
                <a:gd name="T0" fmla="*/ 0 w 226"/>
                <a:gd name="T1" fmla="*/ 1 h 102"/>
                <a:gd name="T2" fmla="*/ 0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2"/>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7" name="Group 681"/>
          <p:cNvGrpSpPr>
            <a:grpSpLocks/>
          </p:cNvGrpSpPr>
          <p:nvPr/>
        </p:nvGrpSpPr>
        <p:grpSpPr bwMode="auto">
          <a:xfrm>
            <a:off x="2214563" y="2914650"/>
            <a:ext cx="609600" cy="80963"/>
            <a:chOff x="1395" y="1836"/>
            <a:chExt cx="384" cy="51"/>
          </a:xfrm>
        </p:grpSpPr>
        <p:sp>
          <p:nvSpPr>
            <p:cNvPr id="750688" name="Freeform 682"/>
            <p:cNvSpPr>
              <a:spLocks/>
            </p:cNvSpPr>
            <p:nvPr/>
          </p:nvSpPr>
          <p:spPr bwMode="auto">
            <a:xfrm>
              <a:off x="1395" y="1853"/>
              <a:ext cx="273" cy="16"/>
            </a:xfrm>
            <a:custGeom>
              <a:avLst/>
              <a:gdLst>
                <a:gd name="T0" fmla="*/ 0 w 545"/>
                <a:gd name="T1" fmla="*/ 0 h 31"/>
                <a:gd name="T2" fmla="*/ 0 w 545"/>
                <a:gd name="T3" fmla="*/ 1 h 31"/>
                <a:gd name="T4" fmla="*/ 1 w 545"/>
                <a:gd name="T5" fmla="*/ 1 h 31"/>
                <a:gd name="T6" fmla="*/ 1 w 545"/>
                <a:gd name="T7" fmla="*/ 1 h 31"/>
                <a:gd name="T8" fmla="*/ 0 w 545"/>
                <a:gd name="T9" fmla="*/ 0 h 31"/>
                <a:gd name="T10" fmla="*/ 0 60000 65536"/>
                <a:gd name="T11" fmla="*/ 0 60000 65536"/>
                <a:gd name="T12" fmla="*/ 0 60000 65536"/>
                <a:gd name="T13" fmla="*/ 0 60000 65536"/>
                <a:gd name="T14" fmla="*/ 0 60000 65536"/>
                <a:gd name="T15" fmla="*/ 0 w 545"/>
                <a:gd name="T16" fmla="*/ 0 h 31"/>
                <a:gd name="T17" fmla="*/ 545 w 545"/>
                <a:gd name="T18" fmla="*/ 31 h 31"/>
              </a:gdLst>
              <a:ahLst/>
              <a:cxnLst>
                <a:cxn ang="T10">
                  <a:pos x="T0" y="T1"/>
                </a:cxn>
                <a:cxn ang="T11">
                  <a:pos x="T2" y="T3"/>
                </a:cxn>
                <a:cxn ang="T12">
                  <a:pos x="T4" y="T5"/>
                </a:cxn>
                <a:cxn ang="T13">
                  <a:pos x="T6" y="T7"/>
                </a:cxn>
                <a:cxn ang="T14">
                  <a:pos x="T8" y="T9"/>
                </a:cxn>
              </a:cxnLst>
              <a:rect l="T15" t="T16" r="T17" b="T18"/>
              <a:pathLst>
                <a:path w="545" h="31">
                  <a:moveTo>
                    <a:pt x="0" y="0"/>
                  </a:moveTo>
                  <a:lnTo>
                    <a:pt x="0" y="30"/>
                  </a:lnTo>
                  <a:lnTo>
                    <a:pt x="545" y="31"/>
                  </a:lnTo>
                  <a:lnTo>
                    <a:pt x="545"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89" name="Freeform 683"/>
            <p:cNvSpPr>
              <a:spLocks/>
            </p:cNvSpPr>
            <p:nvPr/>
          </p:nvSpPr>
          <p:spPr bwMode="auto">
            <a:xfrm>
              <a:off x="1666" y="1836"/>
              <a:ext cx="113" cy="51"/>
            </a:xfrm>
            <a:custGeom>
              <a:avLst/>
              <a:gdLst>
                <a:gd name="T0" fmla="*/ 0 w 225"/>
                <a:gd name="T1" fmla="*/ 1 h 102"/>
                <a:gd name="T2" fmla="*/ 1 w 225"/>
                <a:gd name="T3" fmla="*/ 1 h 102"/>
                <a:gd name="T4" fmla="*/ 0 w 225"/>
                <a:gd name="T5" fmla="*/ 0 h 102"/>
                <a:gd name="T6" fmla="*/ 0 w 225"/>
                <a:gd name="T7" fmla="*/ 1 h 102"/>
                <a:gd name="T8" fmla="*/ 0 60000 65536"/>
                <a:gd name="T9" fmla="*/ 0 60000 65536"/>
                <a:gd name="T10" fmla="*/ 0 60000 65536"/>
                <a:gd name="T11" fmla="*/ 0 60000 65536"/>
                <a:gd name="T12" fmla="*/ 0 w 225"/>
                <a:gd name="T13" fmla="*/ 0 h 102"/>
                <a:gd name="T14" fmla="*/ 225 w 225"/>
                <a:gd name="T15" fmla="*/ 102 h 102"/>
              </a:gdLst>
              <a:ahLst/>
              <a:cxnLst>
                <a:cxn ang="T8">
                  <a:pos x="T0" y="T1"/>
                </a:cxn>
                <a:cxn ang="T9">
                  <a:pos x="T2" y="T3"/>
                </a:cxn>
                <a:cxn ang="T10">
                  <a:pos x="T4" y="T5"/>
                </a:cxn>
                <a:cxn ang="T11">
                  <a:pos x="T6" y="T7"/>
                </a:cxn>
              </a:cxnLst>
              <a:rect l="T12" t="T13" r="T14" b="T15"/>
              <a:pathLst>
                <a:path w="225" h="102">
                  <a:moveTo>
                    <a:pt x="0" y="102"/>
                  </a:moveTo>
                  <a:lnTo>
                    <a:pt x="225" y="50"/>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8" name="Group 684"/>
          <p:cNvGrpSpPr>
            <a:grpSpLocks/>
          </p:cNvGrpSpPr>
          <p:nvPr/>
        </p:nvGrpSpPr>
        <p:grpSpPr bwMode="auto">
          <a:xfrm>
            <a:off x="5564188" y="2914650"/>
            <a:ext cx="533400" cy="80963"/>
            <a:chOff x="3505" y="1836"/>
            <a:chExt cx="336" cy="51"/>
          </a:xfrm>
        </p:grpSpPr>
        <p:sp>
          <p:nvSpPr>
            <p:cNvPr id="750686" name="Freeform 685"/>
            <p:cNvSpPr>
              <a:spLocks/>
            </p:cNvSpPr>
            <p:nvPr/>
          </p:nvSpPr>
          <p:spPr bwMode="auto">
            <a:xfrm>
              <a:off x="3505" y="1853"/>
              <a:ext cx="225" cy="16"/>
            </a:xfrm>
            <a:custGeom>
              <a:avLst/>
              <a:gdLst>
                <a:gd name="T0" fmla="*/ 0 w 449"/>
                <a:gd name="T1" fmla="*/ 0 h 31"/>
                <a:gd name="T2" fmla="*/ 0 w 449"/>
                <a:gd name="T3" fmla="*/ 1 h 31"/>
                <a:gd name="T4" fmla="*/ 1 w 449"/>
                <a:gd name="T5" fmla="*/ 1 h 31"/>
                <a:gd name="T6" fmla="*/ 1 w 449"/>
                <a:gd name="T7" fmla="*/ 1 h 31"/>
                <a:gd name="T8" fmla="*/ 0 w 449"/>
                <a:gd name="T9" fmla="*/ 0 h 31"/>
                <a:gd name="T10" fmla="*/ 0 60000 65536"/>
                <a:gd name="T11" fmla="*/ 0 60000 65536"/>
                <a:gd name="T12" fmla="*/ 0 60000 65536"/>
                <a:gd name="T13" fmla="*/ 0 60000 65536"/>
                <a:gd name="T14" fmla="*/ 0 60000 65536"/>
                <a:gd name="T15" fmla="*/ 0 w 449"/>
                <a:gd name="T16" fmla="*/ 0 h 31"/>
                <a:gd name="T17" fmla="*/ 449 w 449"/>
                <a:gd name="T18" fmla="*/ 31 h 31"/>
              </a:gdLst>
              <a:ahLst/>
              <a:cxnLst>
                <a:cxn ang="T10">
                  <a:pos x="T0" y="T1"/>
                </a:cxn>
                <a:cxn ang="T11">
                  <a:pos x="T2" y="T3"/>
                </a:cxn>
                <a:cxn ang="T12">
                  <a:pos x="T4" y="T5"/>
                </a:cxn>
                <a:cxn ang="T13">
                  <a:pos x="T6" y="T7"/>
                </a:cxn>
                <a:cxn ang="T14">
                  <a:pos x="T8" y="T9"/>
                </a:cxn>
              </a:cxnLst>
              <a:rect l="T15" t="T16" r="T17" b="T18"/>
              <a:pathLst>
                <a:path w="449" h="31">
                  <a:moveTo>
                    <a:pt x="0" y="0"/>
                  </a:moveTo>
                  <a:lnTo>
                    <a:pt x="0" y="30"/>
                  </a:lnTo>
                  <a:lnTo>
                    <a:pt x="449" y="31"/>
                  </a:lnTo>
                  <a:lnTo>
                    <a:pt x="449"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87" name="Freeform 686"/>
            <p:cNvSpPr>
              <a:spLocks/>
            </p:cNvSpPr>
            <p:nvPr/>
          </p:nvSpPr>
          <p:spPr bwMode="auto">
            <a:xfrm>
              <a:off x="3728" y="1836"/>
              <a:ext cx="113" cy="51"/>
            </a:xfrm>
            <a:custGeom>
              <a:avLst/>
              <a:gdLst>
                <a:gd name="T0" fmla="*/ 0 w 226"/>
                <a:gd name="T1" fmla="*/ 1 h 102"/>
                <a:gd name="T2" fmla="*/ 1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0"/>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9" name="Group 687"/>
          <p:cNvGrpSpPr>
            <a:grpSpLocks/>
          </p:cNvGrpSpPr>
          <p:nvPr/>
        </p:nvGrpSpPr>
        <p:grpSpPr bwMode="auto">
          <a:xfrm>
            <a:off x="4422775" y="4054475"/>
            <a:ext cx="760413" cy="80963"/>
            <a:chOff x="2786" y="2554"/>
            <a:chExt cx="479" cy="51"/>
          </a:xfrm>
        </p:grpSpPr>
        <p:sp>
          <p:nvSpPr>
            <p:cNvPr id="750684" name="Rectangle 688"/>
            <p:cNvSpPr>
              <a:spLocks noChangeArrowheads="1"/>
            </p:cNvSpPr>
            <p:nvPr/>
          </p:nvSpPr>
          <p:spPr bwMode="auto">
            <a:xfrm>
              <a:off x="2786" y="2572"/>
              <a:ext cx="368"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85" name="Freeform 689"/>
            <p:cNvSpPr>
              <a:spLocks/>
            </p:cNvSpPr>
            <p:nvPr/>
          </p:nvSpPr>
          <p:spPr bwMode="auto">
            <a:xfrm>
              <a:off x="3153" y="2554"/>
              <a:ext cx="112" cy="51"/>
            </a:xfrm>
            <a:custGeom>
              <a:avLst/>
              <a:gdLst>
                <a:gd name="T0" fmla="*/ 0 w 226"/>
                <a:gd name="T1" fmla="*/ 0 h 103"/>
                <a:gd name="T2" fmla="*/ 0 w 226"/>
                <a:gd name="T3" fmla="*/ 0 h 103"/>
                <a:gd name="T4" fmla="*/ 0 w 226"/>
                <a:gd name="T5" fmla="*/ 0 h 103"/>
                <a:gd name="T6" fmla="*/ 0 w 226"/>
                <a:gd name="T7" fmla="*/ 0 h 103"/>
                <a:gd name="T8" fmla="*/ 0 60000 65536"/>
                <a:gd name="T9" fmla="*/ 0 60000 65536"/>
                <a:gd name="T10" fmla="*/ 0 60000 65536"/>
                <a:gd name="T11" fmla="*/ 0 60000 65536"/>
                <a:gd name="T12" fmla="*/ 0 w 226"/>
                <a:gd name="T13" fmla="*/ 0 h 103"/>
                <a:gd name="T14" fmla="*/ 226 w 226"/>
                <a:gd name="T15" fmla="*/ 103 h 103"/>
              </a:gdLst>
              <a:ahLst/>
              <a:cxnLst>
                <a:cxn ang="T8">
                  <a:pos x="T0" y="T1"/>
                </a:cxn>
                <a:cxn ang="T9">
                  <a:pos x="T2" y="T3"/>
                </a:cxn>
                <a:cxn ang="T10">
                  <a:pos x="T4" y="T5"/>
                </a:cxn>
                <a:cxn ang="T11">
                  <a:pos x="T6" y="T7"/>
                </a:cxn>
              </a:cxnLst>
              <a:rect l="T12" t="T13" r="T14" b="T15"/>
              <a:pathLst>
                <a:path w="226" h="103">
                  <a:moveTo>
                    <a:pt x="0" y="103"/>
                  </a:moveTo>
                  <a:lnTo>
                    <a:pt x="226"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60" name="Group 690"/>
          <p:cNvGrpSpPr>
            <a:grpSpLocks/>
          </p:cNvGrpSpPr>
          <p:nvPr/>
        </p:nvGrpSpPr>
        <p:grpSpPr bwMode="auto">
          <a:xfrm>
            <a:off x="5106988" y="5278438"/>
            <a:ext cx="685800" cy="80962"/>
            <a:chOff x="3217" y="3325"/>
            <a:chExt cx="432" cy="51"/>
          </a:xfrm>
        </p:grpSpPr>
        <p:sp>
          <p:nvSpPr>
            <p:cNvPr id="750682" name="Rectangle 691"/>
            <p:cNvSpPr>
              <a:spLocks noChangeArrowheads="1"/>
            </p:cNvSpPr>
            <p:nvPr/>
          </p:nvSpPr>
          <p:spPr bwMode="auto">
            <a:xfrm>
              <a:off x="3217" y="3343"/>
              <a:ext cx="321"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83" name="Freeform 692"/>
            <p:cNvSpPr>
              <a:spLocks/>
            </p:cNvSpPr>
            <p:nvPr/>
          </p:nvSpPr>
          <p:spPr bwMode="auto">
            <a:xfrm>
              <a:off x="3536"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61" name="Group 693"/>
          <p:cNvGrpSpPr>
            <a:grpSpLocks/>
          </p:cNvGrpSpPr>
          <p:nvPr/>
        </p:nvGrpSpPr>
        <p:grpSpPr bwMode="auto">
          <a:xfrm>
            <a:off x="6554788" y="5278438"/>
            <a:ext cx="836612" cy="80962"/>
            <a:chOff x="4129" y="3325"/>
            <a:chExt cx="527" cy="51"/>
          </a:xfrm>
        </p:grpSpPr>
        <p:sp>
          <p:nvSpPr>
            <p:cNvPr id="750680" name="Rectangle 694"/>
            <p:cNvSpPr>
              <a:spLocks noChangeArrowheads="1"/>
            </p:cNvSpPr>
            <p:nvPr/>
          </p:nvSpPr>
          <p:spPr bwMode="auto">
            <a:xfrm>
              <a:off x="4129" y="3343"/>
              <a:ext cx="416"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81" name="Freeform 695"/>
            <p:cNvSpPr>
              <a:spLocks/>
            </p:cNvSpPr>
            <p:nvPr/>
          </p:nvSpPr>
          <p:spPr bwMode="auto">
            <a:xfrm>
              <a:off x="4543"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50662" name="Freeform 696"/>
          <p:cNvSpPr>
            <a:spLocks/>
          </p:cNvSpPr>
          <p:nvPr/>
        </p:nvSpPr>
        <p:spPr bwMode="auto">
          <a:xfrm>
            <a:off x="5487988" y="1881188"/>
            <a:ext cx="533400" cy="25400"/>
          </a:xfrm>
          <a:custGeom>
            <a:avLst/>
            <a:gdLst>
              <a:gd name="T0" fmla="*/ 0 w 672"/>
              <a:gd name="T1" fmla="*/ 0 h 31"/>
              <a:gd name="T2" fmla="*/ 0 w 672"/>
              <a:gd name="T3" fmla="*/ 2147483647 h 31"/>
              <a:gd name="T4" fmla="*/ 2147483647 w 672"/>
              <a:gd name="T5" fmla="*/ 2147483647 h 31"/>
              <a:gd name="T6" fmla="*/ 2147483647 w 672"/>
              <a:gd name="T7" fmla="*/ 2147483647 h 31"/>
              <a:gd name="T8" fmla="*/ 0 w 672"/>
              <a:gd name="T9" fmla="*/ 0 h 31"/>
              <a:gd name="T10" fmla="*/ 0 60000 65536"/>
              <a:gd name="T11" fmla="*/ 0 60000 65536"/>
              <a:gd name="T12" fmla="*/ 0 60000 65536"/>
              <a:gd name="T13" fmla="*/ 0 60000 65536"/>
              <a:gd name="T14" fmla="*/ 0 60000 65536"/>
              <a:gd name="T15" fmla="*/ 0 w 672"/>
              <a:gd name="T16" fmla="*/ 0 h 31"/>
              <a:gd name="T17" fmla="*/ 672 w 672"/>
              <a:gd name="T18" fmla="*/ 31 h 31"/>
            </a:gdLst>
            <a:ahLst/>
            <a:cxnLst>
              <a:cxn ang="T10">
                <a:pos x="T0" y="T1"/>
              </a:cxn>
              <a:cxn ang="T11">
                <a:pos x="T2" y="T3"/>
              </a:cxn>
              <a:cxn ang="T12">
                <a:pos x="T4" y="T5"/>
              </a:cxn>
              <a:cxn ang="T13">
                <a:pos x="T6" y="T7"/>
              </a:cxn>
              <a:cxn ang="T14">
                <a:pos x="T8" y="T9"/>
              </a:cxn>
            </a:cxnLst>
            <a:rect l="T15" t="T16" r="T17" b="T18"/>
            <a:pathLst>
              <a:path w="672" h="31">
                <a:moveTo>
                  <a:pt x="0" y="0"/>
                </a:moveTo>
                <a:lnTo>
                  <a:pt x="0" y="29"/>
                </a:lnTo>
                <a:lnTo>
                  <a:pt x="672" y="31"/>
                </a:lnTo>
                <a:lnTo>
                  <a:pt x="67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63" name="Rectangle 697"/>
          <p:cNvSpPr>
            <a:spLocks noChangeArrowheads="1"/>
          </p:cNvSpPr>
          <p:nvPr/>
        </p:nvSpPr>
        <p:spPr bwMode="auto">
          <a:xfrm>
            <a:off x="7848600" y="4083050"/>
            <a:ext cx="381000" cy="238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nvGrpSpPr>
          <p:cNvPr id="750664" name="Group 698"/>
          <p:cNvGrpSpPr>
            <a:grpSpLocks/>
          </p:cNvGrpSpPr>
          <p:nvPr/>
        </p:nvGrpSpPr>
        <p:grpSpPr bwMode="auto">
          <a:xfrm>
            <a:off x="2443163" y="1854200"/>
            <a:ext cx="381000" cy="80963"/>
            <a:chOff x="1539" y="1168"/>
            <a:chExt cx="240" cy="51"/>
          </a:xfrm>
        </p:grpSpPr>
        <p:sp>
          <p:nvSpPr>
            <p:cNvPr id="750678" name="Freeform 699"/>
            <p:cNvSpPr>
              <a:spLocks/>
            </p:cNvSpPr>
            <p:nvPr/>
          </p:nvSpPr>
          <p:spPr bwMode="auto">
            <a:xfrm>
              <a:off x="1539" y="1185"/>
              <a:ext cx="129" cy="16"/>
            </a:xfrm>
            <a:custGeom>
              <a:avLst/>
              <a:gdLst>
                <a:gd name="T0" fmla="*/ 0 w 257"/>
                <a:gd name="T1" fmla="*/ 0 h 31"/>
                <a:gd name="T2" fmla="*/ 0 w 257"/>
                <a:gd name="T3" fmla="*/ 1 h 31"/>
                <a:gd name="T4" fmla="*/ 1 w 257"/>
                <a:gd name="T5" fmla="*/ 1 h 31"/>
                <a:gd name="T6" fmla="*/ 1 w 257"/>
                <a:gd name="T7" fmla="*/ 1 h 31"/>
                <a:gd name="T8" fmla="*/ 0 w 257"/>
                <a:gd name="T9" fmla="*/ 0 h 31"/>
                <a:gd name="T10" fmla="*/ 0 60000 65536"/>
                <a:gd name="T11" fmla="*/ 0 60000 65536"/>
                <a:gd name="T12" fmla="*/ 0 60000 65536"/>
                <a:gd name="T13" fmla="*/ 0 60000 65536"/>
                <a:gd name="T14" fmla="*/ 0 60000 65536"/>
                <a:gd name="T15" fmla="*/ 0 w 257"/>
                <a:gd name="T16" fmla="*/ 0 h 31"/>
                <a:gd name="T17" fmla="*/ 257 w 257"/>
                <a:gd name="T18" fmla="*/ 31 h 31"/>
              </a:gdLst>
              <a:ahLst/>
              <a:cxnLst>
                <a:cxn ang="T10">
                  <a:pos x="T0" y="T1"/>
                </a:cxn>
                <a:cxn ang="T11">
                  <a:pos x="T2" y="T3"/>
                </a:cxn>
                <a:cxn ang="T12">
                  <a:pos x="T4" y="T5"/>
                </a:cxn>
                <a:cxn ang="T13">
                  <a:pos x="T6" y="T7"/>
                </a:cxn>
                <a:cxn ang="T14">
                  <a:pos x="T8" y="T9"/>
                </a:cxn>
              </a:cxnLst>
              <a:rect l="T15" t="T16" r="T17" b="T18"/>
              <a:pathLst>
                <a:path w="257" h="31">
                  <a:moveTo>
                    <a:pt x="0" y="0"/>
                  </a:moveTo>
                  <a:lnTo>
                    <a:pt x="0" y="29"/>
                  </a:lnTo>
                  <a:lnTo>
                    <a:pt x="257" y="31"/>
                  </a:lnTo>
                  <a:lnTo>
                    <a:pt x="257"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79" name="Freeform 700"/>
            <p:cNvSpPr>
              <a:spLocks/>
            </p:cNvSpPr>
            <p:nvPr/>
          </p:nvSpPr>
          <p:spPr bwMode="auto">
            <a:xfrm>
              <a:off x="1666" y="1168"/>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50665" name="Freeform 701"/>
          <p:cNvSpPr>
            <a:spLocks/>
          </p:cNvSpPr>
          <p:nvPr/>
        </p:nvSpPr>
        <p:spPr bwMode="auto">
          <a:xfrm>
            <a:off x="7391400" y="2941638"/>
            <a:ext cx="457200" cy="25400"/>
          </a:xfrm>
          <a:custGeom>
            <a:avLst/>
            <a:gdLst>
              <a:gd name="T0" fmla="*/ 0 w 575"/>
              <a:gd name="T1" fmla="*/ 0 h 31"/>
              <a:gd name="T2" fmla="*/ 0 w 575"/>
              <a:gd name="T3" fmla="*/ 2147483647 h 31"/>
              <a:gd name="T4" fmla="*/ 2147483647 w 575"/>
              <a:gd name="T5" fmla="*/ 2147483647 h 31"/>
              <a:gd name="T6" fmla="*/ 2147483647 w 575"/>
              <a:gd name="T7" fmla="*/ 2147483647 h 31"/>
              <a:gd name="T8" fmla="*/ 0 w 575"/>
              <a:gd name="T9" fmla="*/ 0 h 31"/>
              <a:gd name="T10" fmla="*/ 0 60000 65536"/>
              <a:gd name="T11" fmla="*/ 0 60000 65536"/>
              <a:gd name="T12" fmla="*/ 0 60000 65536"/>
              <a:gd name="T13" fmla="*/ 0 60000 65536"/>
              <a:gd name="T14" fmla="*/ 0 60000 65536"/>
              <a:gd name="T15" fmla="*/ 0 w 575"/>
              <a:gd name="T16" fmla="*/ 0 h 31"/>
              <a:gd name="T17" fmla="*/ 575 w 575"/>
              <a:gd name="T18" fmla="*/ 31 h 31"/>
            </a:gdLst>
            <a:ahLst/>
            <a:cxnLst>
              <a:cxn ang="T10">
                <a:pos x="T0" y="T1"/>
              </a:cxn>
              <a:cxn ang="T11">
                <a:pos x="T2" y="T3"/>
              </a:cxn>
              <a:cxn ang="T12">
                <a:pos x="T4" y="T5"/>
              </a:cxn>
              <a:cxn ang="T13">
                <a:pos x="T6" y="T7"/>
              </a:cxn>
              <a:cxn ang="T14">
                <a:pos x="T8" y="T9"/>
              </a:cxn>
            </a:cxnLst>
            <a:rect l="T15" t="T16" r="T17" b="T18"/>
            <a:pathLst>
              <a:path w="575" h="31">
                <a:moveTo>
                  <a:pt x="0" y="0"/>
                </a:moveTo>
                <a:lnTo>
                  <a:pt x="0" y="30"/>
                </a:lnTo>
                <a:lnTo>
                  <a:pt x="575" y="31"/>
                </a:lnTo>
                <a:lnTo>
                  <a:pt x="575"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190" name="Oval 702"/>
          <p:cNvSpPr>
            <a:spLocks noChangeArrowheads="1"/>
          </p:cNvSpPr>
          <p:nvPr/>
        </p:nvSpPr>
        <p:spPr bwMode="auto">
          <a:xfrm>
            <a:off x="457200" y="609600"/>
            <a:ext cx="1981200" cy="1066800"/>
          </a:xfrm>
          <a:prstGeom prst="ellipse">
            <a:avLst/>
          </a:pr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191" name="Oval 703"/>
          <p:cNvSpPr>
            <a:spLocks noChangeArrowheads="1"/>
          </p:cNvSpPr>
          <p:nvPr/>
        </p:nvSpPr>
        <p:spPr bwMode="auto">
          <a:xfrm>
            <a:off x="7086600" y="5638800"/>
            <a:ext cx="2057400" cy="990600"/>
          </a:xfrm>
          <a:prstGeom prst="ellipse">
            <a:avLst/>
          </a:pr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192" name="Line 704"/>
          <p:cNvSpPr>
            <a:spLocks noChangeShapeType="1"/>
          </p:cNvSpPr>
          <p:nvPr/>
        </p:nvSpPr>
        <p:spPr bwMode="auto">
          <a:xfrm>
            <a:off x="2133600" y="1600200"/>
            <a:ext cx="5257800" cy="4114800"/>
          </a:xfrm>
          <a:prstGeom prst="line">
            <a:avLst/>
          </a:prstGeom>
          <a:noFill/>
          <a:ln w="508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69" name="Text Box 715"/>
          <p:cNvSpPr txBox="1">
            <a:spLocks noChangeArrowheads="1"/>
          </p:cNvSpPr>
          <p:nvPr/>
        </p:nvSpPr>
        <p:spPr bwMode="auto">
          <a:xfrm>
            <a:off x="250825" y="6021388"/>
            <a:ext cx="4711700" cy="514350"/>
          </a:xfrm>
          <a:prstGeom prst="rect">
            <a:avLst/>
          </a:prstGeom>
          <a:solidFill>
            <a:schemeClr val="bg1"/>
          </a:solidFill>
          <a:ln w="57150">
            <a:solidFill>
              <a:schemeClr val="accent2"/>
            </a:solidFill>
            <a:miter lim="800000"/>
            <a:headEnd/>
            <a:tailEnd type="none" w="lg" len="lg"/>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000000"/>
                </a:solidFill>
              </a:rPr>
              <a:t>View of Dr. Henry Baldwin, SBC</a:t>
            </a:r>
          </a:p>
        </p:txBody>
      </p:sp>
      <p:sp>
        <p:nvSpPr>
          <p:cNvPr id="704204" name="Freeform 716"/>
          <p:cNvSpPr>
            <a:spLocks/>
          </p:cNvSpPr>
          <p:nvPr/>
        </p:nvSpPr>
        <p:spPr bwMode="auto">
          <a:xfrm>
            <a:off x="3556000" y="3975100"/>
            <a:ext cx="5562600" cy="990600"/>
          </a:xfrm>
          <a:custGeom>
            <a:avLst/>
            <a:gdLst>
              <a:gd name="T0" fmla="*/ 2147483647 w 3504"/>
              <a:gd name="T1" fmla="*/ 2147483647 h 624"/>
              <a:gd name="T2" fmla="*/ 2147483647 w 3504"/>
              <a:gd name="T3" fmla="*/ 2147483647 h 624"/>
              <a:gd name="T4" fmla="*/ 2147483647 w 3504"/>
              <a:gd name="T5" fmla="*/ 2147483647 h 624"/>
              <a:gd name="T6" fmla="*/ 2147483647 w 3504"/>
              <a:gd name="T7" fmla="*/ 2147483647 h 624"/>
              <a:gd name="T8" fmla="*/ 2147483647 w 3504"/>
              <a:gd name="T9" fmla="*/ 2147483647 h 624"/>
              <a:gd name="T10" fmla="*/ 2147483647 w 3504"/>
              <a:gd name="T11" fmla="*/ 2147483647 h 624"/>
              <a:gd name="T12" fmla="*/ 2147483647 w 3504"/>
              <a:gd name="T13" fmla="*/ 2147483647 h 624"/>
              <a:gd name="T14" fmla="*/ 0 60000 65536"/>
              <a:gd name="T15" fmla="*/ 0 60000 65536"/>
              <a:gd name="T16" fmla="*/ 0 60000 65536"/>
              <a:gd name="T17" fmla="*/ 0 60000 65536"/>
              <a:gd name="T18" fmla="*/ 0 60000 65536"/>
              <a:gd name="T19" fmla="*/ 0 60000 65536"/>
              <a:gd name="T20" fmla="*/ 0 60000 65536"/>
              <a:gd name="T21" fmla="*/ 0 w 3504"/>
              <a:gd name="T22" fmla="*/ 0 h 624"/>
              <a:gd name="T23" fmla="*/ 3504 w 3504"/>
              <a:gd name="T24" fmla="*/ 624 h 6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4" h="624">
                <a:moveTo>
                  <a:pt x="2800" y="40"/>
                </a:moveTo>
                <a:cubicBezTo>
                  <a:pt x="2940" y="20"/>
                  <a:pt x="3080" y="0"/>
                  <a:pt x="3136" y="40"/>
                </a:cubicBezTo>
                <a:cubicBezTo>
                  <a:pt x="3192" y="80"/>
                  <a:pt x="3504" y="216"/>
                  <a:pt x="3136" y="280"/>
                </a:cubicBezTo>
                <a:cubicBezTo>
                  <a:pt x="2768" y="344"/>
                  <a:pt x="1424" y="400"/>
                  <a:pt x="928" y="424"/>
                </a:cubicBezTo>
                <a:cubicBezTo>
                  <a:pt x="432" y="448"/>
                  <a:pt x="312" y="392"/>
                  <a:pt x="160" y="424"/>
                </a:cubicBezTo>
                <a:cubicBezTo>
                  <a:pt x="8" y="456"/>
                  <a:pt x="32" y="608"/>
                  <a:pt x="16" y="616"/>
                </a:cubicBezTo>
                <a:cubicBezTo>
                  <a:pt x="0" y="624"/>
                  <a:pt x="48" y="496"/>
                  <a:pt x="64" y="472"/>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05" name="Freeform 717"/>
          <p:cNvSpPr>
            <a:spLocks/>
          </p:cNvSpPr>
          <p:nvPr/>
        </p:nvSpPr>
        <p:spPr bwMode="auto">
          <a:xfrm>
            <a:off x="4343400" y="2819400"/>
            <a:ext cx="4508500" cy="685800"/>
          </a:xfrm>
          <a:custGeom>
            <a:avLst/>
            <a:gdLst>
              <a:gd name="T0" fmla="*/ 2147483647 w 2840"/>
              <a:gd name="T1" fmla="*/ 2147483647 h 432"/>
              <a:gd name="T2" fmla="*/ 2147483647 w 2840"/>
              <a:gd name="T3" fmla="*/ 2147483647 h 432"/>
              <a:gd name="T4" fmla="*/ 2147483647 w 2840"/>
              <a:gd name="T5" fmla="*/ 2147483647 h 432"/>
              <a:gd name="T6" fmla="*/ 0 w 2840"/>
              <a:gd name="T7" fmla="*/ 2147483647 h 432"/>
              <a:gd name="T8" fmla="*/ 0 60000 65536"/>
              <a:gd name="T9" fmla="*/ 0 60000 65536"/>
              <a:gd name="T10" fmla="*/ 0 60000 65536"/>
              <a:gd name="T11" fmla="*/ 0 60000 65536"/>
              <a:gd name="T12" fmla="*/ 0 w 2840"/>
              <a:gd name="T13" fmla="*/ 0 h 432"/>
              <a:gd name="T14" fmla="*/ 2840 w 2840"/>
              <a:gd name="T15" fmla="*/ 432 h 432"/>
            </a:gdLst>
            <a:ahLst/>
            <a:cxnLst>
              <a:cxn ang="T8">
                <a:pos x="T0" y="T1"/>
              </a:cxn>
              <a:cxn ang="T9">
                <a:pos x="T2" y="T3"/>
              </a:cxn>
              <a:cxn ang="T10">
                <a:pos x="T4" y="T5"/>
              </a:cxn>
              <a:cxn ang="T11">
                <a:pos x="T6" y="T7"/>
              </a:cxn>
            </a:cxnLst>
            <a:rect l="T12" t="T13" r="T14" b="T15"/>
            <a:pathLst>
              <a:path w="2840" h="432">
                <a:moveTo>
                  <a:pt x="2064" y="48"/>
                </a:moveTo>
                <a:cubicBezTo>
                  <a:pt x="2176" y="24"/>
                  <a:pt x="2288" y="0"/>
                  <a:pt x="2352" y="48"/>
                </a:cubicBezTo>
                <a:cubicBezTo>
                  <a:pt x="2416" y="96"/>
                  <a:pt x="2840" y="272"/>
                  <a:pt x="2448" y="336"/>
                </a:cubicBezTo>
                <a:cubicBezTo>
                  <a:pt x="2056" y="400"/>
                  <a:pt x="408" y="416"/>
                  <a:pt x="0" y="432"/>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06" name="Freeform 718"/>
          <p:cNvSpPr>
            <a:spLocks/>
          </p:cNvSpPr>
          <p:nvPr/>
        </p:nvSpPr>
        <p:spPr bwMode="auto">
          <a:xfrm>
            <a:off x="5105400" y="1828800"/>
            <a:ext cx="1511300" cy="533400"/>
          </a:xfrm>
          <a:custGeom>
            <a:avLst/>
            <a:gdLst>
              <a:gd name="T0" fmla="*/ 2147483647 w 952"/>
              <a:gd name="T1" fmla="*/ 0 h 336"/>
              <a:gd name="T2" fmla="*/ 2147483647 w 952"/>
              <a:gd name="T3" fmla="*/ 2147483647 h 336"/>
              <a:gd name="T4" fmla="*/ 2147483647 w 952"/>
              <a:gd name="T5" fmla="*/ 2147483647 h 336"/>
              <a:gd name="T6" fmla="*/ 0 w 952"/>
              <a:gd name="T7" fmla="*/ 2147483647 h 336"/>
              <a:gd name="T8" fmla="*/ 0 60000 65536"/>
              <a:gd name="T9" fmla="*/ 0 60000 65536"/>
              <a:gd name="T10" fmla="*/ 0 60000 65536"/>
              <a:gd name="T11" fmla="*/ 0 60000 65536"/>
              <a:gd name="T12" fmla="*/ 0 w 952"/>
              <a:gd name="T13" fmla="*/ 0 h 336"/>
              <a:gd name="T14" fmla="*/ 952 w 952"/>
              <a:gd name="T15" fmla="*/ 336 h 336"/>
            </a:gdLst>
            <a:ahLst/>
            <a:cxnLst>
              <a:cxn ang="T8">
                <a:pos x="T0" y="T1"/>
              </a:cxn>
              <a:cxn ang="T9">
                <a:pos x="T2" y="T3"/>
              </a:cxn>
              <a:cxn ang="T10">
                <a:pos x="T4" y="T5"/>
              </a:cxn>
              <a:cxn ang="T11">
                <a:pos x="T6" y="T7"/>
              </a:cxn>
            </a:cxnLst>
            <a:rect l="T12" t="T13" r="T14" b="T15"/>
            <a:pathLst>
              <a:path w="952" h="336">
                <a:moveTo>
                  <a:pt x="480" y="0"/>
                </a:moveTo>
                <a:cubicBezTo>
                  <a:pt x="620" y="8"/>
                  <a:pt x="760" y="16"/>
                  <a:pt x="816" y="48"/>
                </a:cubicBezTo>
                <a:cubicBezTo>
                  <a:pt x="872" y="80"/>
                  <a:pt x="952" y="144"/>
                  <a:pt x="816" y="192"/>
                </a:cubicBezTo>
                <a:cubicBezTo>
                  <a:pt x="680" y="240"/>
                  <a:pt x="136" y="312"/>
                  <a:pt x="0" y="336"/>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07" name="Line 719"/>
          <p:cNvSpPr>
            <a:spLocks noChangeShapeType="1"/>
          </p:cNvSpPr>
          <p:nvPr/>
        </p:nvSpPr>
        <p:spPr bwMode="auto">
          <a:xfrm flipH="1">
            <a:off x="1524000" y="2362200"/>
            <a:ext cx="3581400" cy="0"/>
          </a:xfrm>
          <a:prstGeom prst="line">
            <a:avLst/>
          </a:prstGeom>
          <a:noFill/>
          <a:ln w="508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08" name="Freeform 720"/>
          <p:cNvSpPr>
            <a:spLocks/>
          </p:cNvSpPr>
          <p:nvPr/>
        </p:nvSpPr>
        <p:spPr bwMode="auto">
          <a:xfrm>
            <a:off x="774700" y="2362200"/>
            <a:ext cx="1663700" cy="584200"/>
          </a:xfrm>
          <a:custGeom>
            <a:avLst/>
            <a:gdLst>
              <a:gd name="T0" fmla="*/ 2147483647 w 1048"/>
              <a:gd name="T1" fmla="*/ 0 h 368"/>
              <a:gd name="T2" fmla="*/ 2147483647 w 1048"/>
              <a:gd name="T3" fmla="*/ 2147483647 h 368"/>
              <a:gd name="T4" fmla="*/ 2147483647 w 1048"/>
              <a:gd name="T5" fmla="*/ 2147483647 h 368"/>
              <a:gd name="T6" fmla="*/ 2147483647 w 1048"/>
              <a:gd name="T7" fmla="*/ 2147483647 h 368"/>
              <a:gd name="T8" fmla="*/ 0 60000 65536"/>
              <a:gd name="T9" fmla="*/ 0 60000 65536"/>
              <a:gd name="T10" fmla="*/ 0 60000 65536"/>
              <a:gd name="T11" fmla="*/ 0 60000 65536"/>
              <a:gd name="T12" fmla="*/ 0 w 1048"/>
              <a:gd name="T13" fmla="*/ 0 h 368"/>
              <a:gd name="T14" fmla="*/ 1048 w 1048"/>
              <a:gd name="T15" fmla="*/ 368 h 368"/>
            </a:gdLst>
            <a:ahLst/>
            <a:cxnLst>
              <a:cxn ang="T8">
                <a:pos x="T0" y="T1"/>
              </a:cxn>
              <a:cxn ang="T9">
                <a:pos x="T2" y="T3"/>
              </a:cxn>
              <a:cxn ang="T10">
                <a:pos x="T4" y="T5"/>
              </a:cxn>
              <a:cxn ang="T11">
                <a:pos x="T6" y="T7"/>
              </a:cxn>
            </a:cxnLst>
            <a:rect l="T12" t="T13" r="T14" b="T15"/>
            <a:pathLst>
              <a:path w="1048" h="368">
                <a:moveTo>
                  <a:pt x="472" y="0"/>
                </a:moveTo>
                <a:cubicBezTo>
                  <a:pt x="276" y="44"/>
                  <a:pt x="80" y="88"/>
                  <a:pt x="40" y="144"/>
                </a:cubicBezTo>
                <a:cubicBezTo>
                  <a:pt x="0" y="200"/>
                  <a:pt x="64" y="304"/>
                  <a:pt x="232" y="336"/>
                </a:cubicBezTo>
                <a:cubicBezTo>
                  <a:pt x="400" y="368"/>
                  <a:pt x="912" y="336"/>
                  <a:pt x="1048" y="336"/>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09" name="Freeform 721"/>
          <p:cNvSpPr>
            <a:spLocks/>
          </p:cNvSpPr>
          <p:nvPr/>
        </p:nvSpPr>
        <p:spPr bwMode="auto">
          <a:xfrm>
            <a:off x="2946400" y="3467100"/>
            <a:ext cx="2159000" cy="622300"/>
          </a:xfrm>
          <a:custGeom>
            <a:avLst/>
            <a:gdLst>
              <a:gd name="T0" fmla="*/ 2147483647 w 1360"/>
              <a:gd name="T1" fmla="*/ 2147483647 h 392"/>
              <a:gd name="T2" fmla="*/ 2147483647 w 1360"/>
              <a:gd name="T3" fmla="*/ 2147483647 h 392"/>
              <a:gd name="T4" fmla="*/ 2147483647 w 1360"/>
              <a:gd name="T5" fmla="*/ 2147483647 h 392"/>
              <a:gd name="T6" fmla="*/ 2147483647 w 1360"/>
              <a:gd name="T7" fmla="*/ 2147483647 h 392"/>
              <a:gd name="T8" fmla="*/ 2147483647 w 1360"/>
              <a:gd name="T9" fmla="*/ 2147483647 h 392"/>
              <a:gd name="T10" fmla="*/ 0 60000 65536"/>
              <a:gd name="T11" fmla="*/ 0 60000 65536"/>
              <a:gd name="T12" fmla="*/ 0 60000 65536"/>
              <a:gd name="T13" fmla="*/ 0 60000 65536"/>
              <a:gd name="T14" fmla="*/ 0 60000 65536"/>
              <a:gd name="T15" fmla="*/ 0 w 1360"/>
              <a:gd name="T16" fmla="*/ 0 h 392"/>
              <a:gd name="T17" fmla="*/ 1360 w 1360"/>
              <a:gd name="T18" fmla="*/ 392 h 392"/>
            </a:gdLst>
            <a:ahLst/>
            <a:cxnLst>
              <a:cxn ang="T10">
                <a:pos x="T0" y="T1"/>
              </a:cxn>
              <a:cxn ang="T11">
                <a:pos x="T2" y="T3"/>
              </a:cxn>
              <a:cxn ang="T12">
                <a:pos x="T4" y="T5"/>
              </a:cxn>
              <a:cxn ang="T13">
                <a:pos x="T6" y="T7"/>
              </a:cxn>
              <a:cxn ang="T14">
                <a:pos x="T8" y="T9"/>
              </a:cxn>
            </a:cxnLst>
            <a:rect l="T15" t="T16" r="T17" b="T18"/>
            <a:pathLst>
              <a:path w="1360" h="392">
                <a:moveTo>
                  <a:pt x="880" y="24"/>
                </a:moveTo>
                <a:cubicBezTo>
                  <a:pt x="636" y="12"/>
                  <a:pt x="392" y="0"/>
                  <a:pt x="256" y="24"/>
                </a:cubicBezTo>
                <a:cubicBezTo>
                  <a:pt x="120" y="48"/>
                  <a:pt x="0" y="112"/>
                  <a:pt x="64" y="168"/>
                </a:cubicBezTo>
                <a:cubicBezTo>
                  <a:pt x="128" y="224"/>
                  <a:pt x="424" y="328"/>
                  <a:pt x="640" y="360"/>
                </a:cubicBezTo>
                <a:cubicBezTo>
                  <a:pt x="856" y="392"/>
                  <a:pt x="1240" y="360"/>
                  <a:pt x="1360" y="360"/>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10" name="Freeform 722"/>
          <p:cNvSpPr>
            <a:spLocks/>
          </p:cNvSpPr>
          <p:nvPr/>
        </p:nvSpPr>
        <p:spPr bwMode="auto">
          <a:xfrm>
            <a:off x="3581400" y="4876800"/>
            <a:ext cx="2209800" cy="444500"/>
          </a:xfrm>
          <a:custGeom>
            <a:avLst/>
            <a:gdLst>
              <a:gd name="T0" fmla="*/ 0 w 1392"/>
              <a:gd name="T1" fmla="*/ 0 h 280"/>
              <a:gd name="T2" fmla="*/ 2147483647 w 1392"/>
              <a:gd name="T3" fmla="*/ 2147483647 h 280"/>
              <a:gd name="T4" fmla="*/ 2147483647 w 1392"/>
              <a:gd name="T5" fmla="*/ 2147483647 h 280"/>
              <a:gd name="T6" fmla="*/ 2147483647 w 1392"/>
              <a:gd name="T7" fmla="*/ 2147483647 h 280"/>
              <a:gd name="T8" fmla="*/ 0 60000 65536"/>
              <a:gd name="T9" fmla="*/ 0 60000 65536"/>
              <a:gd name="T10" fmla="*/ 0 60000 65536"/>
              <a:gd name="T11" fmla="*/ 0 60000 65536"/>
              <a:gd name="T12" fmla="*/ 0 w 1392"/>
              <a:gd name="T13" fmla="*/ 0 h 280"/>
              <a:gd name="T14" fmla="*/ 1392 w 1392"/>
              <a:gd name="T15" fmla="*/ 280 h 280"/>
            </a:gdLst>
            <a:ahLst/>
            <a:cxnLst>
              <a:cxn ang="T8">
                <a:pos x="T0" y="T1"/>
              </a:cxn>
              <a:cxn ang="T9">
                <a:pos x="T2" y="T3"/>
              </a:cxn>
              <a:cxn ang="T10">
                <a:pos x="T4" y="T5"/>
              </a:cxn>
              <a:cxn ang="T11">
                <a:pos x="T6" y="T7"/>
              </a:cxn>
            </a:cxnLst>
            <a:rect l="T12" t="T13" r="T14" b="T15"/>
            <a:pathLst>
              <a:path w="1392" h="280">
                <a:moveTo>
                  <a:pt x="0" y="0"/>
                </a:moveTo>
                <a:cubicBezTo>
                  <a:pt x="24" y="100"/>
                  <a:pt x="48" y="200"/>
                  <a:pt x="144" y="240"/>
                </a:cubicBezTo>
                <a:cubicBezTo>
                  <a:pt x="240" y="280"/>
                  <a:pt x="368" y="240"/>
                  <a:pt x="576" y="240"/>
                </a:cubicBezTo>
                <a:cubicBezTo>
                  <a:pt x="784" y="240"/>
                  <a:pt x="1256" y="240"/>
                  <a:pt x="1392" y="240"/>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77" name="Rectangle 723"/>
          <p:cNvSpPr>
            <a:spLocks noGrp="1" noChangeArrowheads="1"/>
          </p:cNvSpPr>
          <p:nvPr>
            <p:ph type="title" idx="4294967295"/>
          </p:nvPr>
        </p:nvSpPr>
        <p:spPr>
          <a:xfrm>
            <a:off x="2743200" y="457200"/>
            <a:ext cx="6248400" cy="587375"/>
          </a:xfrm>
          <a:solidFill>
            <a:srgbClr val="FF0000"/>
          </a:solidFill>
        </p:spPr>
        <p:txBody>
          <a:bodyPr lIns="90000" tIns="46800" rIns="90000" bIns="46800" anchor="t">
            <a:spAutoFit/>
          </a:bodyPr>
          <a:lstStyle/>
          <a:p>
            <a:pPr>
              <a:spcBef>
                <a:spcPct val="50000"/>
              </a:spcBef>
            </a:pPr>
            <a:r>
              <a:rPr lang="en-US" sz="2800">
                <a:solidFill>
                  <a:srgbClr val="FFCCFF"/>
                </a:solidFill>
                <a:latin typeface="Comic Sans MS" charset="0"/>
                <a:ea typeface="ＭＳ Ｐゴシック" charset="0"/>
                <a:cs typeface="ＭＳ Ｐゴシック" charset="0"/>
              </a:rPr>
              <a:t>Modified Recapitulation Approach</a:t>
            </a:r>
          </a:p>
        </p:txBody>
      </p:sp>
    </p:spTree>
    <p:extLst>
      <p:ext uri="{BB962C8B-B14F-4D97-AF65-F5344CB8AC3E}">
        <p14:creationId xmlns:p14="http://schemas.microsoft.com/office/powerpoint/2010/main" val="15313205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04190"/>
                                        </p:tgtEl>
                                        <p:attrNameLst>
                                          <p:attrName>style.visibility</p:attrName>
                                        </p:attrNameLst>
                                      </p:cBhvr>
                                      <p:to>
                                        <p:strVal val="visible"/>
                                      </p:to>
                                    </p:set>
                                    <p:anim calcmode="lin" valueType="num">
                                      <p:cBhvr>
                                        <p:cTn id="7" dur="500" fill="hold"/>
                                        <p:tgtEl>
                                          <p:spTgt spid="704190"/>
                                        </p:tgtEl>
                                        <p:attrNameLst>
                                          <p:attrName>ppt_w</p:attrName>
                                        </p:attrNameLst>
                                      </p:cBhvr>
                                      <p:tavLst>
                                        <p:tav tm="0">
                                          <p:val>
                                            <p:fltVal val="0"/>
                                          </p:val>
                                        </p:tav>
                                        <p:tav tm="100000">
                                          <p:val>
                                            <p:strVal val="#ppt_w"/>
                                          </p:val>
                                        </p:tav>
                                      </p:tavLst>
                                    </p:anim>
                                    <p:anim calcmode="lin" valueType="num">
                                      <p:cBhvr>
                                        <p:cTn id="8" dur="500" fill="hold"/>
                                        <p:tgtEl>
                                          <p:spTgt spid="70419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04192"/>
                                        </p:tgtEl>
                                        <p:attrNameLst>
                                          <p:attrName>style.visibility</p:attrName>
                                        </p:attrNameLst>
                                      </p:cBhvr>
                                      <p:to>
                                        <p:strVal val="visible"/>
                                      </p:to>
                                    </p:set>
                                    <p:animEffect transition="in" filter="wipe(left)">
                                      <p:cBhvr>
                                        <p:cTn id="13" dur="500"/>
                                        <p:tgtEl>
                                          <p:spTgt spid="70419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04191"/>
                                        </p:tgtEl>
                                        <p:attrNameLst>
                                          <p:attrName>style.visibility</p:attrName>
                                        </p:attrNameLst>
                                      </p:cBhvr>
                                      <p:to>
                                        <p:strVal val="visible"/>
                                      </p:to>
                                    </p:set>
                                    <p:anim calcmode="lin" valueType="num">
                                      <p:cBhvr>
                                        <p:cTn id="18" dur="500" fill="hold"/>
                                        <p:tgtEl>
                                          <p:spTgt spid="704191"/>
                                        </p:tgtEl>
                                        <p:attrNameLst>
                                          <p:attrName>ppt_w</p:attrName>
                                        </p:attrNameLst>
                                      </p:cBhvr>
                                      <p:tavLst>
                                        <p:tav tm="0">
                                          <p:val>
                                            <p:fltVal val="0"/>
                                          </p:val>
                                        </p:tav>
                                        <p:tav tm="100000">
                                          <p:val>
                                            <p:strVal val="#ppt_w"/>
                                          </p:val>
                                        </p:tav>
                                      </p:tavLst>
                                    </p:anim>
                                    <p:anim calcmode="lin" valueType="num">
                                      <p:cBhvr>
                                        <p:cTn id="19" dur="500" fill="hold"/>
                                        <p:tgtEl>
                                          <p:spTgt spid="704191"/>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704206"/>
                                        </p:tgtEl>
                                        <p:attrNameLst>
                                          <p:attrName>style.visibility</p:attrName>
                                        </p:attrNameLst>
                                      </p:cBhvr>
                                      <p:to>
                                        <p:strVal val="visible"/>
                                      </p:to>
                                    </p:set>
                                    <p:animEffect transition="in" filter="wipe(up)">
                                      <p:cBhvr>
                                        <p:cTn id="24" dur="500"/>
                                        <p:tgtEl>
                                          <p:spTgt spid="704206"/>
                                        </p:tgtEl>
                                      </p:cBhvr>
                                    </p:animEffect>
                                  </p:childTnLst>
                                </p:cTn>
                              </p:par>
                            </p:childTnLst>
                          </p:cTn>
                        </p:par>
                        <p:par>
                          <p:cTn id="25" fill="hold" nodeType="afterGroup">
                            <p:stCondLst>
                              <p:cond delay="500"/>
                            </p:stCondLst>
                            <p:childTnLst>
                              <p:par>
                                <p:cTn id="26" presetID="22" presetClass="entr" presetSubtype="2" fill="hold" grpId="0" nodeType="afterEffect">
                                  <p:stCondLst>
                                    <p:cond delay="0"/>
                                  </p:stCondLst>
                                  <p:childTnLst>
                                    <p:set>
                                      <p:cBhvr>
                                        <p:cTn id="27" dur="1" fill="hold">
                                          <p:stCondLst>
                                            <p:cond delay="0"/>
                                          </p:stCondLst>
                                        </p:cTn>
                                        <p:tgtEl>
                                          <p:spTgt spid="704207"/>
                                        </p:tgtEl>
                                        <p:attrNameLst>
                                          <p:attrName>style.visibility</p:attrName>
                                        </p:attrNameLst>
                                      </p:cBhvr>
                                      <p:to>
                                        <p:strVal val="visible"/>
                                      </p:to>
                                    </p:set>
                                    <p:animEffect transition="in" filter="wipe(right)">
                                      <p:cBhvr>
                                        <p:cTn id="28" dur="500"/>
                                        <p:tgtEl>
                                          <p:spTgt spid="704207"/>
                                        </p:tgtEl>
                                      </p:cBhvr>
                                    </p:animEffect>
                                  </p:childTnLst>
                                </p:cTn>
                              </p:par>
                            </p:childTnLst>
                          </p:cTn>
                        </p:par>
                        <p:par>
                          <p:cTn id="29" fill="hold" nodeType="afterGroup">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704208"/>
                                        </p:tgtEl>
                                        <p:attrNameLst>
                                          <p:attrName>style.visibility</p:attrName>
                                        </p:attrNameLst>
                                      </p:cBhvr>
                                      <p:to>
                                        <p:strVal val="visible"/>
                                      </p:to>
                                    </p:set>
                                    <p:animEffect transition="in" filter="wipe(left)">
                                      <p:cBhvr>
                                        <p:cTn id="32" dur="500"/>
                                        <p:tgtEl>
                                          <p:spTgt spid="70420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704205"/>
                                        </p:tgtEl>
                                        <p:attrNameLst>
                                          <p:attrName>style.visibility</p:attrName>
                                        </p:attrNameLst>
                                      </p:cBhvr>
                                      <p:to>
                                        <p:strVal val="visible"/>
                                      </p:to>
                                    </p:set>
                                    <p:animEffect transition="in" filter="wipe(up)">
                                      <p:cBhvr>
                                        <p:cTn id="37" dur="500"/>
                                        <p:tgtEl>
                                          <p:spTgt spid="704205"/>
                                        </p:tgtEl>
                                      </p:cBhvr>
                                    </p:animEffect>
                                  </p:childTnLst>
                                </p:cTn>
                              </p:par>
                            </p:childTnLst>
                          </p:cTn>
                        </p:par>
                        <p:par>
                          <p:cTn id="38" fill="hold" nodeType="afterGroup">
                            <p:stCondLst>
                              <p:cond delay="500"/>
                            </p:stCondLst>
                            <p:childTnLst>
                              <p:par>
                                <p:cTn id="39" presetID="22" presetClass="entr" presetSubtype="1" fill="hold" grpId="0" nodeType="afterEffect">
                                  <p:stCondLst>
                                    <p:cond delay="0"/>
                                  </p:stCondLst>
                                  <p:childTnLst>
                                    <p:set>
                                      <p:cBhvr>
                                        <p:cTn id="40" dur="1" fill="hold">
                                          <p:stCondLst>
                                            <p:cond delay="0"/>
                                          </p:stCondLst>
                                        </p:cTn>
                                        <p:tgtEl>
                                          <p:spTgt spid="704209"/>
                                        </p:tgtEl>
                                        <p:attrNameLst>
                                          <p:attrName>style.visibility</p:attrName>
                                        </p:attrNameLst>
                                      </p:cBhvr>
                                      <p:to>
                                        <p:strVal val="visible"/>
                                      </p:to>
                                    </p:set>
                                    <p:animEffect transition="in" filter="wipe(up)">
                                      <p:cBhvr>
                                        <p:cTn id="41" dur="500"/>
                                        <p:tgtEl>
                                          <p:spTgt spid="704209"/>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704204"/>
                                        </p:tgtEl>
                                        <p:attrNameLst>
                                          <p:attrName>style.visibility</p:attrName>
                                        </p:attrNameLst>
                                      </p:cBhvr>
                                      <p:to>
                                        <p:strVal val="visible"/>
                                      </p:to>
                                    </p:set>
                                    <p:animEffect transition="in" filter="wipe(up)">
                                      <p:cBhvr>
                                        <p:cTn id="46" dur="500"/>
                                        <p:tgtEl>
                                          <p:spTgt spid="704204"/>
                                        </p:tgtEl>
                                      </p:cBhvr>
                                    </p:animEffect>
                                  </p:childTnLst>
                                </p:cTn>
                              </p:par>
                            </p:childTnLst>
                          </p:cTn>
                        </p:par>
                        <p:par>
                          <p:cTn id="47" fill="hold" nodeType="afterGroup">
                            <p:stCondLst>
                              <p:cond delay="500"/>
                            </p:stCondLst>
                            <p:childTnLst>
                              <p:par>
                                <p:cTn id="48" presetID="18" presetClass="entr" presetSubtype="6" fill="hold" grpId="0" nodeType="afterEffect">
                                  <p:stCondLst>
                                    <p:cond delay="0"/>
                                  </p:stCondLst>
                                  <p:childTnLst>
                                    <p:set>
                                      <p:cBhvr>
                                        <p:cTn id="49" dur="1" fill="hold">
                                          <p:stCondLst>
                                            <p:cond delay="0"/>
                                          </p:stCondLst>
                                        </p:cTn>
                                        <p:tgtEl>
                                          <p:spTgt spid="704210"/>
                                        </p:tgtEl>
                                        <p:attrNameLst>
                                          <p:attrName>style.visibility</p:attrName>
                                        </p:attrNameLst>
                                      </p:cBhvr>
                                      <p:to>
                                        <p:strVal val="visible"/>
                                      </p:to>
                                    </p:set>
                                    <p:animEffect transition="in" filter="strips(downRight)">
                                      <p:cBhvr>
                                        <p:cTn id="50" dur="500"/>
                                        <p:tgtEl>
                                          <p:spTgt spid="704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190" grpId="0" animBg="1"/>
      <p:bldP spid="704191" grpId="0" animBg="1"/>
      <p:bldP spid="704192" grpId="0" animBg="1"/>
      <p:bldP spid="704204" grpId="0" animBg="1"/>
      <p:bldP spid="704205" grpId="0" animBg="1"/>
      <p:bldP spid="704206" grpId="0" animBg="1"/>
      <p:bldP spid="704207" grpId="0" animBg="1"/>
      <p:bldP spid="704208" grpId="0" animBg="1"/>
      <p:bldP spid="704209" grpId="0" animBg="1"/>
      <p:bldP spid="704210"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1162" name="AutoShape 10"/>
          <p:cNvSpPr>
            <a:spLocks noChangeArrowheads="1"/>
          </p:cNvSpPr>
          <p:nvPr/>
        </p:nvSpPr>
        <p:spPr bwMode="auto">
          <a:xfrm>
            <a:off x="6707188" y="5529620"/>
            <a:ext cx="2132012" cy="1108075"/>
          </a:xfrm>
          <a:prstGeom prst="chevron">
            <a:avLst>
              <a:gd name="adj" fmla="val 2389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endParaRPr lang="en-US" sz="2000" dirty="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r>
              <a:rPr lang="en-US" sz="2800" dirty="0">
                <a:solidFill>
                  <a:srgbClr val="000000"/>
                </a:solidFill>
                <a:latin typeface="Comic Sans MS" charset="0"/>
                <a:ea typeface="ＭＳ Ｐゴシック" charset="0"/>
                <a:cs typeface="ＭＳ Ｐゴシック" charset="0"/>
              </a:rPr>
              <a:t>Bowls</a:t>
            </a:r>
            <a:endParaRPr lang="en-US" sz="1000" dirty="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endParaRPr lang="en-US" dirty="0">
              <a:solidFill>
                <a:srgbClr val="000000"/>
              </a:solidFill>
              <a:latin typeface="Comic Sans MS" charset="0"/>
              <a:ea typeface="ＭＳ Ｐゴシック" charset="0"/>
              <a:cs typeface="ＭＳ Ｐゴシック" charset="0"/>
            </a:endParaRPr>
          </a:p>
        </p:txBody>
      </p:sp>
      <p:sp>
        <p:nvSpPr>
          <p:cNvPr id="752643" name="Rectangle 2"/>
          <p:cNvSpPr>
            <a:spLocks noGrp="1" noChangeArrowheads="1"/>
          </p:cNvSpPr>
          <p:nvPr>
            <p:ph type="title" idx="4294967295"/>
          </p:nvPr>
        </p:nvSpPr>
        <p:spPr>
          <a:xfrm>
            <a:off x="0" y="228600"/>
            <a:ext cx="7772400" cy="762000"/>
          </a:xfrm>
          <a:solidFill>
            <a:schemeClr val="tx1"/>
          </a:solidFill>
        </p:spPr>
        <p:txBody>
          <a:bodyPr/>
          <a:lstStyle/>
          <a:p>
            <a:r>
              <a:rPr lang="en-US" sz="4000">
                <a:solidFill>
                  <a:srgbClr val="FFFFFF"/>
                </a:solidFill>
                <a:latin typeface="Arial" charset="0"/>
                <a:ea typeface="ＭＳ Ｐゴシック" charset="0"/>
                <a:cs typeface="ＭＳ Ｐゴシック" charset="0"/>
              </a:rPr>
              <a:t>Problems with Recapitulation</a:t>
            </a:r>
          </a:p>
        </p:txBody>
      </p:sp>
      <p:sp>
        <p:nvSpPr>
          <p:cNvPr id="561155" name="Text Box 3"/>
          <p:cNvSpPr txBox="1">
            <a:spLocks noChangeArrowheads="1"/>
          </p:cNvSpPr>
          <p:nvPr/>
        </p:nvSpPr>
        <p:spPr bwMode="auto">
          <a:xfrm>
            <a:off x="283337" y="2721470"/>
            <a:ext cx="8320087" cy="2064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en-US" altLang="ja-JP" dirty="0">
                <a:solidFill>
                  <a:srgbClr val="000000"/>
                </a:solidFill>
              </a:rPr>
              <a:t>"The strongest argument for the recapitulation view is the observation of repeated combined scenes of </a:t>
            </a:r>
            <a:r>
              <a:rPr lang="en-US" altLang="ja-JP" dirty="0">
                <a:solidFill>
                  <a:srgbClr val="FF0000"/>
                </a:solidFill>
              </a:rPr>
              <a:t>consummative judgment and salvation</a:t>
            </a:r>
            <a:r>
              <a:rPr lang="en-US" altLang="ja-JP" dirty="0">
                <a:solidFill>
                  <a:srgbClr val="000000"/>
                </a:solidFill>
              </a:rPr>
              <a:t> found in </a:t>
            </a:r>
            <a:br>
              <a:rPr lang="en-US" altLang="ja-JP" dirty="0">
                <a:solidFill>
                  <a:srgbClr val="000000"/>
                </a:solidFill>
              </a:rPr>
            </a:br>
            <a:r>
              <a:rPr lang="en-US" altLang="ja-JP" dirty="0">
                <a:solidFill>
                  <a:srgbClr val="FF0000"/>
                </a:solidFill>
              </a:rPr>
              <a:t>various sections</a:t>
            </a:r>
            <a:r>
              <a:rPr lang="en-US" altLang="ja-JP" dirty="0">
                <a:solidFill>
                  <a:srgbClr val="000000"/>
                </a:solidFill>
              </a:rPr>
              <a:t> throughout the book"</a:t>
            </a:r>
            <a:r>
              <a:rPr lang="en-US" altLang="ja-JP" sz="1400" dirty="0">
                <a:solidFill>
                  <a:srgbClr val="000000"/>
                </a:solidFill>
              </a:rPr>
              <a:t> </a:t>
            </a:r>
          </a:p>
          <a:p>
            <a:pPr algn="r" defTabSz="914400" eaLnBrk="0" fontAlgn="base" hangingPunct="0">
              <a:spcBef>
                <a:spcPct val="0"/>
              </a:spcBef>
              <a:spcAft>
                <a:spcPct val="0"/>
              </a:spcAft>
            </a:pPr>
            <a:endParaRPr lang="en-US" sz="1600" dirty="0">
              <a:solidFill>
                <a:srgbClr val="000000"/>
              </a:solidFill>
            </a:endParaRPr>
          </a:p>
          <a:p>
            <a:pPr algn="r" defTabSz="914400" eaLnBrk="0" fontAlgn="base" hangingPunct="0">
              <a:spcBef>
                <a:spcPct val="0"/>
              </a:spcBef>
              <a:spcAft>
                <a:spcPct val="0"/>
              </a:spcAft>
            </a:pPr>
            <a:r>
              <a:rPr lang="en-US" sz="1600" dirty="0">
                <a:solidFill>
                  <a:srgbClr val="000000"/>
                </a:solidFill>
              </a:rPr>
              <a:t>––G. K. Beale, </a:t>
            </a:r>
            <a:r>
              <a:rPr lang="en-US" sz="1600" i="1" dirty="0">
                <a:solidFill>
                  <a:srgbClr val="000000"/>
                </a:solidFill>
              </a:rPr>
              <a:t>The Book of Revelation</a:t>
            </a:r>
            <a:r>
              <a:rPr lang="en-US" sz="1600" dirty="0">
                <a:solidFill>
                  <a:srgbClr val="000000"/>
                </a:solidFill>
              </a:rPr>
              <a:t>, GIGTC (Grand Rapids: Eerdmans, 1999), 121</a:t>
            </a:r>
            <a:endParaRPr lang="en-US" sz="2000" dirty="0">
              <a:solidFill>
                <a:srgbClr val="000000"/>
              </a:solidFill>
            </a:endParaRPr>
          </a:p>
        </p:txBody>
      </p:sp>
      <p:sp>
        <p:nvSpPr>
          <p:cNvPr id="561158" name="Text Box 6"/>
          <p:cNvSpPr txBox="1">
            <a:spLocks noChangeArrowheads="1"/>
          </p:cNvSpPr>
          <p:nvPr/>
        </p:nvSpPr>
        <p:spPr bwMode="auto">
          <a:xfrm>
            <a:off x="76200" y="4939904"/>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3. Judgments increasingly </a:t>
            </a:r>
            <a:r>
              <a:rPr lang="en-US" dirty="0">
                <a:solidFill>
                  <a:srgbClr val="333399"/>
                </a:solidFill>
              </a:rPr>
              <a:t>progress</a:t>
            </a:r>
            <a:r>
              <a:rPr lang="en-US" dirty="0">
                <a:solidFill>
                  <a:srgbClr val="000000"/>
                </a:solidFill>
              </a:rPr>
              <a:t> and </a:t>
            </a:r>
            <a:r>
              <a:rPr lang="en-US" dirty="0">
                <a:solidFill>
                  <a:srgbClr val="333399"/>
                </a:solidFill>
              </a:rPr>
              <a:t>intensify.</a:t>
            </a:r>
            <a:endParaRPr lang="en-US" sz="2000" dirty="0">
              <a:solidFill>
                <a:srgbClr val="000000"/>
              </a:solidFill>
            </a:endParaRPr>
          </a:p>
        </p:txBody>
      </p:sp>
      <p:sp>
        <p:nvSpPr>
          <p:cNvPr id="561159" name="AutoShape 7"/>
          <p:cNvSpPr>
            <a:spLocks noChangeArrowheads="1"/>
          </p:cNvSpPr>
          <p:nvPr/>
        </p:nvSpPr>
        <p:spPr bwMode="auto">
          <a:xfrm>
            <a:off x="2820988" y="5850295"/>
            <a:ext cx="1454150" cy="466725"/>
          </a:xfrm>
          <a:prstGeom prst="chevron">
            <a:avLst>
              <a:gd name="adj" fmla="val 3536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r>
              <a:rPr lang="en-US" sz="2400">
                <a:solidFill>
                  <a:srgbClr val="000000"/>
                </a:solidFill>
                <a:latin typeface="Comic Sans MS" charset="0"/>
                <a:ea typeface="ＭＳ Ｐゴシック" charset="0"/>
                <a:cs typeface="ＭＳ Ｐゴシック" charset="0"/>
              </a:rPr>
              <a:t>Seals</a:t>
            </a:r>
          </a:p>
        </p:txBody>
      </p:sp>
      <p:sp>
        <p:nvSpPr>
          <p:cNvPr id="561161" name="AutoShape 9"/>
          <p:cNvSpPr>
            <a:spLocks noChangeArrowheads="1"/>
          </p:cNvSpPr>
          <p:nvPr/>
        </p:nvSpPr>
        <p:spPr bwMode="auto">
          <a:xfrm>
            <a:off x="4264025" y="5674083"/>
            <a:ext cx="2441575" cy="817562"/>
          </a:xfrm>
          <a:prstGeom prst="chevron">
            <a:avLst>
              <a:gd name="adj" fmla="val 32394"/>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endParaRPr lang="en-US" sz="10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r>
              <a:rPr lang="en-US" sz="2800">
                <a:solidFill>
                  <a:srgbClr val="000000"/>
                </a:solidFill>
                <a:latin typeface="Comic Sans MS" charset="0"/>
                <a:ea typeface="ＭＳ Ｐゴシック" charset="0"/>
                <a:cs typeface="ＭＳ Ｐゴシック" charset="0"/>
              </a:rPr>
              <a:t>Trumpets</a:t>
            </a:r>
            <a:endParaRPr lang="en-US" sz="5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endParaRPr lang="en-US" sz="900">
              <a:solidFill>
                <a:srgbClr val="000000"/>
              </a:solidFill>
              <a:latin typeface="Comic Sans MS" charset="0"/>
              <a:ea typeface="ＭＳ Ｐゴシック" charset="0"/>
              <a:cs typeface="ＭＳ Ｐゴシック" charset="0"/>
            </a:endParaRPr>
          </a:p>
        </p:txBody>
      </p:sp>
      <p:grpSp>
        <p:nvGrpSpPr>
          <p:cNvPr id="2" name="Group 23"/>
          <p:cNvGrpSpPr>
            <a:grpSpLocks/>
          </p:cNvGrpSpPr>
          <p:nvPr/>
        </p:nvGrpSpPr>
        <p:grpSpPr bwMode="auto">
          <a:xfrm>
            <a:off x="533400" y="5640050"/>
            <a:ext cx="2209800" cy="762000"/>
            <a:chOff x="288" y="2544"/>
            <a:chExt cx="1392" cy="480"/>
          </a:xfrm>
        </p:grpSpPr>
        <p:sp>
          <p:nvSpPr>
            <p:cNvPr id="752650" name="Text Box 11"/>
            <p:cNvSpPr txBox="1">
              <a:spLocks noChangeArrowheads="1"/>
            </p:cNvSpPr>
            <p:nvPr/>
          </p:nvSpPr>
          <p:spPr bwMode="auto">
            <a:xfrm>
              <a:off x="288" y="2736"/>
              <a:ext cx="737"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000000"/>
                  </a:solidFill>
                </a:rPr>
                <a:t>Cycles:</a:t>
              </a:r>
            </a:p>
          </p:txBody>
        </p:sp>
        <p:sp>
          <p:nvSpPr>
            <p:cNvPr id="752651" name="AutoShape 13"/>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12" name="Text Box 6"/>
          <p:cNvSpPr txBox="1">
            <a:spLocks noChangeArrowheads="1"/>
          </p:cNvSpPr>
          <p:nvPr/>
        </p:nvSpPr>
        <p:spPr bwMode="auto">
          <a:xfrm>
            <a:off x="76200" y="1372483"/>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1. See rebuttals to the right of the Recapitulation diagram.</a:t>
            </a:r>
            <a:endParaRPr lang="en-US" sz="2000" dirty="0">
              <a:solidFill>
                <a:srgbClr val="000000"/>
              </a:solidFill>
            </a:endParaRPr>
          </a:p>
        </p:txBody>
      </p:sp>
      <p:sp>
        <p:nvSpPr>
          <p:cNvPr id="13" name="Text Box 6"/>
          <p:cNvSpPr txBox="1">
            <a:spLocks noChangeArrowheads="1"/>
          </p:cNvSpPr>
          <p:nvPr/>
        </p:nvSpPr>
        <p:spPr bwMode="auto">
          <a:xfrm>
            <a:off x="76200" y="2104187"/>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2. Does Christ</a:t>
            </a:r>
            <a:r>
              <a:rPr lang="fr-FR" dirty="0">
                <a:solidFill>
                  <a:srgbClr val="000000"/>
                </a:solidFill>
              </a:rPr>
              <a:t>'</a:t>
            </a:r>
            <a:r>
              <a:rPr lang="en-US" dirty="0">
                <a:solidFill>
                  <a:srgbClr val="000000"/>
                </a:solidFill>
              </a:rPr>
              <a:t>s return really appear repeatedly in the book?</a:t>
            </a:r>
            <a:endParaRPr lang="en-US" sz="2000" dirty="0">
              <a:solidFill>
                <a:srgbClr val="000000"/>
              </a:solidFill>
            </a:endParaRPr>
          </a:p>
        </p:txBody>
      </p:sp>
      <p:sp>
        <p:nvSpPr>
          <p:cNvPr id="14" name="TextBox 9"/>
          <p:cNvSpPr txBox="1">
            <a:spLocks noChangeArrowheads="1"/>
          </p:cNvSpPr>
          <p:nvPr/>
        </p:nvSpPr>
        <p:spPr bwMode="auto">
          <a:xfrm>
            <a:off x="8227946" y="-5475"/>
            <a:ext cx="89951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000000"/>
                </a:solidFill>
                <a:latin typeface="Arial" charset="0"/>
                <a:cs typeface="Arial" charset="0"/>
              </a:rPr>
              <a:t>335-337</a:t>
            </a:r>
          </a:p>
        </p:txBody>
      </p:sp>
    </p:spTree>
    <p:extLst>
      <p:ext uri="{BB962C8B-B14F-4D97-AF65-F5344CB8AC3E}">
        <p14:creationId xmlns:p14="http://schemas.microsoft.com/office/powerpoint/2010/main" val="28915727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61155">
                                            <p:txEl>
                                              <p:pRg st="0" end="0"/>
                                            </p:txEl>
                                          </p:spTgt>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561155">
                                            <p:txEl>
                                              <p:pRg st="2" end="2"/>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561158">
                                            <p:txEl>
                                              <p:pRg st="0" end="0"/>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561159"/>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61161"/>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5611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1162" grpId="0" animBg="1"/>
      <p:bldP spid="561155" grpId="0" build="p" autoUpdateAnimBg="0"/>
      <p:bldP spid="561158" grpId="0" build="p" autoUpdateAnimBg="0"/>
      <p:bldP spid="561159" grpId="0" animBg="1"/>
      <p:bldP spid="561161" grpId="0" animBg="1"/>
      <p:bldP spid="12" grpId="0" build="p" autoUpdateAnimBg="0"/>
      <p:bldP spid="13" grpId="0" build="p"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NatGeo Photo of the Day 2010 - eyjafjallajokull-volcano-lightning-iceland_26742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29093" y="0"/>
            <a:ext cx="7693582" cy="849093"/>
          </a:xfrm>
        </p:spPr>
        <p:txBody>
          <a:bodyPr/>
          <a:lstStyle/>
          <a:p>
            <a:r>
              <a:rPr lang="en-US" dirty="0">
                <a:effectLst>
                  <a:glow rad="203200">
                    <a:schemeClr val="bg1">
                      <a:alpha val="75000"/>
                    </a:schemeClr>
                  </a:glow>
                </a:effectLst>
              </a:rPr>
              <a:t>Recapitulation Critiqued</a:t>
            </a:r>
          </a:p>
        </p:txBody>
      </p:sp>
      <p:sp>
        <p:nvSpPr>
          <p:cNvPr id="6" name="Rectangle 5"/>
          <p:cNvSpPr/>
          <p:nvPr/>
        </p:nvSpPr>
        <p:spPr>
          <a:xfrm>
            <a:off x="2906774" y="1269919"/>
            <a:ext cx="6192904" cy="5262980"/>
          </a:xfrm>
          <a:prstGeom prst="rect">
            <a:avLst/>
          </a:prstGeom>
        </p:spPr>
        <p:txBody>
          <a:bodyPr wrap="square">
            <a:spAutoFit/>
          </a:bodyPr>
          <a:lstStyle/>
          <a:p>
            <a:pPr defTabSz="914400" eaLnBrk="0" fontAlgn="base" hangingPunct="0">
              <a:spcBef>
                <a:spcPct val="0"/>
              </a:spcBef>
              <a:spcAft>
                <a:spcPct val="0"/>
              </a:spcAft>
            </a:pPr>
            <a:r>
              <a:rPr lang="en-US" sz="2800" b="1" dirty="0">
                <a:solidFill>
                  <a:srgbClr val="FFFFFF"/>
                </a:solidFill>
                <a:effectLst>
                  <a:glow rad="203200">
                    <a:srgbClr val="000000">
                      <a:alpha val="75000"/>
                    </a:srgbClr>
                  </a:glow>
                </a:effectLst>
                <a:latin typeface="Arial"/>
                <a:ea typeface="ＭＳ Ｐゴシック" charset="0"/>
                <a:cs typeface="Arial"/>
              </a:rPr>
              <a:t>"I watched as the Lamb broke the sixth seal, and there was a great </a:t>
            </a:r>
            <a:r>
              <a:rPr lang="en-US" sz="2800" b="1" dirty="0">
                <a:solidFill>
                  <a:srgbClr val="FFFF00"/>
                </a:solidFill>
                <a:effectLst>
                  <a:glow rad="203200">
                    <a:srgbClr val="000000">
                      <a:alpha val="75000"/>
                    </a:srgbClr>
                  </a:glow>
                </a:effectLst>
                <a:latin typeface="Arial"/>
                <a:ea typeface="ＭＳ Ｐゴシック" charset="0"/>
                <a:cs typeface="Arial"/>
              </a:rPr>
              <a:t>earthquake</a:t>
            </a:r>
            <a:r>
              <a:rPr lang="en-US" sz="2800" b="1" dirty="0">
                <a:solidFill>
                  <a:srgbClr val="FFFFFF"/>
                </a:solidFill>
                <a:effectLst>
                  <a:glow rad="203200">
                    <a:srgbClr val="000000">
                      <a:alpha val="75000"/>
                    </a:srgbClr>
                  </a:glow>
                </a:effectLst>
                <a:latin typeface="Arial"/>
                <a:ea typeface="ＭＳ Ｐゴシック" charset="0"/>
                <a:cs typeface="Arial"/>
              </a:rPr>
              <a:t>. The sun became as dark as black cloth, and the moon became as red as blood.  </a:t>
            </a:r>
            <a:r>
              <a:rPr lang="en-US" sz="2800" b="1" baseline="30000" dirty="0">
                <a:solidFill>
                  <a:srgbClr val="FFFFFF"/>
                </a:solidFill>
                <a:effectLst>
                  <a:glow rad="203200">
                    <a:srgbClr val="000000">
                      <a:alpha val="75000"/>
                    </a:srgbClr>
                  </a:glow>
                </a:effectLst>
                <a:latin typeface="Arial"/>
                <a:ea typeface="ＭＳ Ｐゴシック" charset="0"/>
                <a:cs typeface="Arial"/>
              </a:rPr>
              <a:t>13</a:t>
            </a:r>
            <a:r>
              <a:rPr lang="en-US" sz="2800" b="1" dirty="0">
                <a:solidFill>
                  <a:srgbClr val="FFFFFF"/>
                </a:solidFill>
                <a:effectLst>
                  <a:glow rad="203200">
                    <a:srgbClr val="000000">
                      <a:alpha val="75000"/>
                    </a:srgbClr>
                  </a:glow>
                </a:effectLst>
                <a:latin typeface="Arial"/>
                <a:ea typeface="ＭＳ Ｐゴシック" charset="0"/>
                <a:cs typeface="Arial"/>
              </a:rPr>
              <a:t>Then the </a:t>
            </a:r>
            <a:r>
              <a:rPr lang="en-US" sz="2800" b="1" dirty="0">
                <a:solidFill>
                  <a:srgbClr val="FFFF00"/>
                </a:solidFill>
                <a:effectLst>
                  <a:glow rad="203200">
                    <a:srgbClr val="000000">
                      <a:alpha val="75000"/>
                    </a:srgbClr>
                  </a:glow>
                </a:effectLst>
                <a:latin typeface="Arial"/>
                <a:ea typeface="ＭＳ Ｐゴシック" charset="0"/>
                <a:cs typeface="Arial"/>
              </a:rPr>
              <a:t>stars</a:t>
            </a:r>
            <a:r>
              <a:rPr lang="en-US" sz="2800" b="1" dirty="0">
                <a:solidFill>
                  <a:srgbClr val="FFFFFF"/>
                </a:solidFill>
                <a:effectLst>
                  <a:glow rad="203200">
                    <a:srgbClr val="000000">
                      <a:alpha val="75000"/>
                    </a:srgbClr>
                  </a:glow>
                </a:effectLst>
                <a:latin typeface="Arial"/>
                <a:ea typeface="ＭＳ Ｐゴシック" charset="0"/>
                <a:cs typeface="Arial"/>
              </a:rPr>
              <a:t> of the sky fell to the earth like green figs falling from a tree shaken by a strong wind.  </a:t>
            </a:r>
            <a:r>
              <a:rPr lang="en-US" sz="2800" b="1" baseline="30000" dirty="0">
                <a:solidFill>
                  <a:srgbClr val="FFFFFF"/>
                </a:solidFill>
                <a:effectLst>
                  <a:glow rad="203200">
                    <a:srgbClr val="000000">
                      <a:alpha val="75000"/>
                    </a:srgbClr>
                  </a:glow>
                </a:effectLst>
                <a:latin typeface="Arial"/>
                <a:ea typeface="ＭＳ Ｐゴシック" charset="0"/>
                <a:cs typeface="Arial"/>
              </a:rPr>
              <a:t>14</a:t>
            </a:r>
            <a:r>
              <a:rPr lang="en-US" sz="2800" b="1" dirty="0">
                <a:solidFill>
                  <a:srgbClr val="FFFFFF"/>
                </a:solidFill>
                <a:effectLst>
                  <a:glow rad="203200">
                    <a:srgbClr val="000000">
                      <a:alpha val="75000"/>
                    </a:srgbClr>
                  </a:glow>
                </a:effectLst>
                <a:latin typeface="Arial"/>
                <a:ea typeface="ＭＳ Ｐゴシック" charset="0"/>
                <a:cs typeface="Arial"/>
              </a:rPr>
              <a:t>The </a:t>
            </a:r>
            <a:r>
              <a:rPr lang="en-US" sz="2800" b="1" dirty="0">
                <a:solidFill>
                  <a:srgbClr val="FFFF00"/>
                </a:solidFill>
                <a:effectLst>
                  <a:glow rad="203200">
                    <a:srgbClr val="000000">
                      <a:alpha val="75000"/>
                    </a:srgbClr>
                  </a:glow>
                </a:effectLst>
                <a:latin typeface="Arial"/>
                <a:ea typeface="ＭＳ Ｐゴシック" charset="0"/>
                <a:cs typeface="Arial"/>
              </a:rPr>
              <a:t>sky</a:t>
            </a:r>
            <a:r>
              <a:rPr lang="en-US" sz="2800" b="1" dirty="0">
                <a:solidFill>
                  <a:srgbClr val="FFFFFF"/>
                </a:solidFill>
                <a:effectLst>
                  <a:glow rad="203200">
                    <a:srgbClr val="000000">
                      <a:alpha val="75000"/>
                    </a:srgbClr>
                  </a:glow>
                </a:effectLst>
                <a:latin typeface="Arial"/>
                <a:ea typeface="ＭＳ Ｐゴシック" charset="0"/>
                <a:cs typeface="Arial"/>
              </a:rPr>
              <a:t> was rolled up like a scroll, and all of the </a:t>
            </a:r>
            <a:r>
              <a:rPr lang="en-US" sz="2800" b="1" dirty="0">
                <a:solidFill>
                  <a:srgbClr val="FFFF00"/>
                </a:solidFill>
                <a:effectLst>
                  <a:glow rad="203200">
                    <a:srgbClr val="000000">
                      <a:alpha val="75000"/>
                    </a:srgbClr>
                  </a:glow>
                </a:effectLst>
                <a:latin typeface="Arial"/>
                <a:ea typeface="ＭＳ Ｐゴシック" charset="0"/>
                <a:cs typeface="Arial"/>
              </a:rPr>
              <a:t>mountains and islands</a:t>
            </a:r>
            <a:r>
              <a:rPr lang="en-US" sz="2800" b="1" dirty="0">
                <a:solidFill>
                  <a:srgbClr val="FFFFFF"/>
                </a:solidFill>
                <a:effectLst>
                  <a:glow rad="203200">
                    <a:srgbClr val="000000">
                      <a:alpha val="75000"/>
                    </a:srgbClr>
                  </a:glow>
                </a:effectLst>
                <a:latin typeface="Arial"/>
                <a:ea typeface="ＭＳ Ｐゴシック" charset="0"/>
                <a:cs typeface="Arial"/>
              </a:rPr>
              <a:t> were moved from their places" </a:t>
            </a:r>
            <a:br>
              <a:rPr lang="en-US" sz="2800" b="1" dirty="0">
                <a:solidFill>
                  <a:srgbClr val="FFFFFF"/>
                </a:solidFill>
                <a:effectLst>
                  <a:glow rad="203200">
                    <a:srgbClr val="000000">
                      <a:alpha val="75000"/>
                    </a:srgbClr>
                  </a:glow>
                </a:effectLst>
                <a:latin typeface="Arial"/>
                <a:ea typeface="ＭＳ Ｐゴシック" charset="0"/>
                <a:cs typeface="Arial"/>
              </a:rPr>
            </a:br>
            <a:r>
              <a:rPr lang="en-US" sz="2800" b="1" dirty="0">
                <a:solidFill>
                  <a:srgbClr val="FFFFFF"/>
                </a:solidFill>
                <a:effectLst>
                  <a:glow rad="203200">
                    <a:srgbClr val="000000">
                      <a:alpha val="75000"/>
                    </a:srgbClr>
                  </a:glow>
                </a:effectLst>
                <a:latin typeface="Arial"/>
                <a:ea typeface="ＭＳ Ｐゴシック" charset="0"/>
                <a:cs typeface="Arial"/>
              </a:rPr>
              <a:t>(6:12-14 </a:t>
            </a:r>
            <a:r>
              <a:rPr lang="en-US" sz="2400" b="1" dirty="0">
                <a:solidFill>
                  <a:srgbClr val="FFFFFF"/>
                </a:solidFill>
                <a:effectLst>
                  <a:glow rad="203200">
                    <a:srgbClr val="000000">
                      <a:alpha val="75000"/>
                    </a:srgbClr>
                  </a:glow>
                </a:effectLst>
                <a:latin typeface="Arial"/>
                <a:ea typeface="ＭＳ Ｐゴシック" charset="0"/>
                <a:cs typeface="Arial"/>
              </a:rPr>
              <a:t>NLT</a:t>
            </a:r>
            <a:r>
              <a:rPr lang="en-US" sz="2800" b="1" dirty="0">
                <a:solidFill>
                  <a:srgbClr val="FFFFFF"/>
                </a:solidFill>
                <a:effectLst>
                  <a:glow rad="203200">
                    <a:srgbClr val="000000">
                      <a:alpha val="75000"/>
                    </a:srgbClr>
                  </a:glow>
                </a:effectLst>
                <a:latin typeface="Arial"/>
                <a:ea typeface="ＭＳ Ｐゴシック" charset="0"/>
                <a:cs typeface="Arial"/>
              </a:rPr>
              <a:t>). </a:t>
            </a:r>
          </a:p>
        </p:txBody>
      </p:sp>
      <p:sp>
        <p:nvSpPr>
          <p:cNvPr id="7" name="Text Box 60"/>
          <p:cNvSpPr txBox="1">
            <a:spLocks noChangeArrowheads="1"/>
          </p:cNvSpPr>
          <p:nvPr/>
        </p:nvSpPr>
        <p:spPr bwMode="auto">
          <a:xfrm>
            <a:off x="8397211" y="34322"/>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latin typeface="Arial"/>
                <a:ea typeface="Osaka" charset="0"/>
                <a:cs typeface="Arial"/>
              </a:rPr>
              <a:t>336</a:t>
            </a:r>
            <a:endParaRPr lang="en-US" sz="2000" b="1" dirty="0">
              <a:solidFill>
                <a:srgbClr val="FFFFFF"/>
              </a:solidFill>
              <a:latin typeface="Arial"/>
              <a:ea typeface="Osaka" charset="0"/>
              <a:cs typeface="Arial"/>
            </a:endParaRPr>
          </a:p>
        </p:txBody>
      </p:sp>
      <p:sp>
        <p:nvSpPr>
          <p:cNvPr id="8" name="Rounded Rectangular Callout 7"/>
          <p:cNvSpPr/>
          <p:nvPr/>
        </p:nvSpPr>
        <p:spPr bwMode="auto">
          <a:xfrm flipH="1">
            <a:off x="83860" y="954986"/>
            <a:ext cx="2609946" cy="981363"/>
          </a:xfrm>
          <a:prstGeom prst="wedgeRoundRectCallout">
            <a:avLst>
              <a:gd name="adj1" fmla="val -66288"/>
              <a:gd name="adj2" fmla="val 82500"/>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000" b="1" dirty="0">
                <a:solidFill>
                  <a:srgbClr val="FFFFFF"/>
                </a:solidFill>
                <a:effectLst>
                  <a:outerShdw blurRad="38100" dist="38100" dir="2700000" algn="tl">
                    <a:srgbClr val="000000">
                      <a:alpha val="43137"/>
                    </a:srgbClr>
                  </a:outerShdw>
                </a:effectLst>
                <a:latin typeface="Arial" charset="0"/>
                <a:ea typeface="ＭＳ Ｐゴシック" charset="0"/>
                <a:cs typeface="ＭＳ Ｐゴシック" charset="0"/>
              </a:rPr>
              <a:t>But 16:18-20 earthquake is even worse</a:t>
            </a:r>
          </a:p>
        </p:txBody>
      </p:sp>
      <p:sp>
        <p:nvSpPr>
          <p:cNvPr id="9" name="Rounded Rectangular Callout 8"/>
          <p:cNvSpPr/>
          <p:nvPr/>
        </p:nvSpPr>
        <p:spPr bwMode="auto">
          <a:xfrm flipH="1">
            <a:off x="83860" y="5232437"/>
            <a:ext cx="2863303" cy="1429361"/>
          </a:xfrm>
          <a:prstGeom prst="wedgeRoundRectCallout">
            <a:avLst>
              <a:gd name="adj1" fmla="val -108129"/>
              <a:gd name="adj2" fmla="val -39885"/>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000" b="1" dirty="0">
                <a:solidFill>
                  <a:srgbClr val="FFFFFF"/>
                </a:solidFill>
                <a:effectLst>
                  <a:outerShdw blurRad="38100" dist="38100" dir="2700000" algn="tl">
                    <a:srgbClr val="000000">
                      <a:alpha val="43137"/>
                    </a:srgbClr>
                  </a:outerShdw>
                </a:effectLst>
                <a:latin typeface="Arial" charset="0"/>
                <a:ea typeface="ＭＳ Ｐゴシック" charset="0"/>
                <a:cs typeface="ＭＳ Ｐゴシック" charset="0"/>
              </a:rPr>
              <a:t>But 6:16 still has some mountains (cf. 16:20 "every island &amp; mountain fled")</a:t>
            </a:r>
          </a:p>
        </p:txBody>
      </p:sp>
      <p:sp>
        <p:nvSpPr>
          <p:cNvPr id="10" name="Rounded Rectangular Callout 9"/>
          <p:cNvSpPr/>
          <p:nvPr/>
        </p:nvSpPr>
        <p:spPr bwMode="auto">
          <a:xfrm flipH="1">
            <a:off x="83860" y="2380803"/>
            <a:ext cx="2609946" cy="981363"/>
          </a:xfrm>
          <a:prstGeom prst="wedgeRoundRectCallout">
            <a:avLst>
              <a:gd name="adj1" fmla="val -85108"/>
              <a:gd name="adj2" fmla="val 71512"/>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000" b="1" dirty="0">
                <a:solidFill>
                  <a:srgbClr val="FFFFFF"/>
                </a:solidFill>
                <a:effectLst>
                  <a:outerShdw blurRad="38100" dist="38100" dir="2700000" algn="tl">
                    <a:srgbClr val="000000">
                      <a:alpha val="43137"/>
                    </a:srgbClr>
                  </a:outerShdw>
                </a:effectLst>
                <a:latin typeface="Arial" charset="0"/>
                <a:ea typeface="ＭＳ Ｐゴシック" charset="0"/>
                <a:cs typeface="ＭＳ Ｐゴシック" charset="0"/>
              </a:rPr>
              <a:t>Actually a meteor shower as not all the stars fall</a:t>
            </a:r>
          </a:p>
        </p:txBody>
      </p:sp>
      <p:sp>
        <p:nvSpPr>
          <p:cNvPr id="11" name="Rounded Rectangular Callout 10"/>
          <p:cNvSpPr/>
          <p:nvPr/>
        </p:nvSpPr>
        <p:spPr bwMode="auto">
          <a:xfrm flipH="1">
            <a:off x="83860" y="3806620"/>
            <a:ext cx="2609946" cy="981363"/>
          </a:xfrm>
          <a:prstGeom prst="wedgeRoundRectCallout">
            <a:avLst>
              <a:gd name="adj1" fmla="val -65829"/>
              <a:gd name="adj2" fmla="val 61744"/>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000" b="1" dirty="0">
                <a:solidFill>
                  <a:srgbClr val="FFFFFF"/>
                </a:solidFill>
                <a:effectLst>
                  <a:outerShdw blurRad="38100" dist="38100" dir="2700000" algn="tl">
                    <a:srgbClr val="000000">
                      <a:alpha val="43137"/>
                    </a:srgbClr>
                  </a:outerShdw>
                </a:effectLst>
                <a:latin typeface="Arial" charset="0"/>
                <a:ea typeface="ＭＳ Ｐゴシック" charset="0"/>
                <a:cs typeface="ＭＳ Ｐゴシック" charset="0"/>
              </a:rPr>
              <a:t>But sky not replaced until 21:1</a:t>
            </a:r>
          </a:p>
        </p:txBody>
      </p:sp>
    </p:spTree>
    <p:extLst>
      <p:ext uri="{BB962C8B-B14F-4D97-AF65-F5344CB8AC3E}">
        <p14:creationId xmlns:p14="http://schemas.microsoft.com/office/powerpoint/2010/main" val="21442695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down)">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down)">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9" grpId="0" animBg="1"/>
      <p:bldP spid="10" grpId="0" animBg="1"/>
      <p:bldP spid="11"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descr="NatGeo Photo of the Day 2010 - baobab-trees-tanzania_21019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02093" y="86580"/>
            <a:ext cx="7693582" cy="1515181"/>
          </a:xfrm>
        </p:spPr>
        <p:txBody>
          <a:bodyPr/>
          <a:lstStyle/>
          <a:p>
            <a:r>
              <a:rPr lang="en-US" sz="4000" b="1" dirty="0">
                <a:solidFill>
                  <a:srgbClr val="FFFFFF"/>
                </a:solidFill>
                <a:effectLst>
                  <a:glow rad="203200">
                    <a:schemeClr val="bg1">
                      <a:alpha val="75000"/>
                    </a:schemeClr>
                  </a:glow>
                </a:effectLst>
              </a:rPr>
              <a:t>Do chapters 4–22 refer to the present age?</a:t>
            </a:r>
          </a:p>
        </p:txBody>
      </p:sp>
      <p:sp>
        <p:nvSpPr>
          <p:cNvPr id="7" name="Text Box 60"/>
          <p:cNvSpPr txBox="1">
            <a:spLocks noChangeArrowheads="1"/>
          </p:cNvSpPr>
          <p:nvPr/>
        </p:nvSpPr>
        <p:spPr bwMode="auto">
          <a:xfrm>
            <a:off x="8397211" y="34322"/>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latin typeface="Arial"/>
                <a:ea typeface="Osaka" charset="0"/>
                <a:cs typeface="Arial"/>
              </a:rPr>
              <a:t>339</a:t>
            </a:r>
            <a:endParaRPr lang="en-US" sz="2000" b="1" dirty="0">
              <a:solidFill>
                <a:srgbClr val="FFFFFF"/>
              </a:solidFill>
              <a:latin typeface="Arial"/>
              <a:ea typeface="Osaka" charset="0"/>
              <a:cs typeface="Arial"/>
            </a:endParaRPr>
          </a:p>
        </p:txBody>
      </p:sp>
      <p:sp>
        <p:nvSpPr>
          <p:cNvPr id="13" name="Title 1"/>
          <p:cNvSpPr txBox="1">
            <a:spLocks/>
          </p:cNvSpPr>
          <p:nvPr/>
        </p:nvSpPr>
        <p:spPr bwMode="auto">
          <a:xfrm>
            <a:off x="446404" y="1731634"/>
            <a:ext cx="8570595" cy="3737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742950" indent="-742950" algn="l" defTabSz="914400">
              <a:buFont typeface="+mj-lt"/>
              <a:buAutoNum type="alphaLcParenR"/>
            </a:pPr>
            <a:r>
              <a:rPr lang="en-US" sz="3200" b="1" dirty="0">
                <a:solidFill>
                  <a:srgbClr val="FFFFFF"/>
                </a:solidFill>
                <a:effectLst>
                  <a:glow rad="203200">
                    <a:srgbClr val="000000">
                      <a:alpha val="75000"/>
                    </a:srgbClr>
                  </a:glow>
                </a:effectLst>
                <a:ea typeface="ＭＳ Ｐゴシック"/>
              </a:rPr>
              <a:t>When did 25% of the world die (6:8)?</a:t>
            </a:r>
          </a:p>
          <a:p>
            <a:pPr marL="742950" indent="-742950" algn="l" defTabSz="914400">
              <a:buFont typeface="+mj-lt"/>
              <a:buAutoNum type="alphaLcParenR"/>
            </a:pPr>
            <a:r>
              <a:rPr lang="en-US" sz="3200" b="1" dirty="0">
                <a:solidFill>
                  <a:srgbClr val="FFFFFF"/>
                </a:solidFill>
                <a:effectLst>
                  <a:glow rad="203200">
                    <a:srgbClr val="000000">
                      <a:alpha val="75000"/>
                    </a:srgbClr>
                  </a:glow>
                </a:effectLst>
                <a:ea typeface="ＭＳ Ｐゴシック"/>
              </a:rPr>
              <a:t>When was there an army of 200 million (9:16; 16:12-14)?</a:t>
            </a:r>
          </a:p>
          <a:p>
            <a:pPr marL="742950" indent="-742950" algn="l" defTabSz="914400">
              <a:buFont typeface="+mj-lt"/>
              <a:buAutoNum type="alphaLcParenR"/>
            </a:pPr>
            <a:r>
              <a:rPr lang="en-US" sz="3200" b="1" dirty="0">
                <a:solidFill>
                  <a:srgbClr val="FFFFFF"/>
                </a:solidFill>
                <a:effectLst>
                  <a:glow rad="203200">
                    <a:srgbClr val="000000">
                      <a:alpha val="75000"/>
                    </a:srgbClr>
                  </a:glow>
                </a:effectLst>
                <a:ea typeface="ＭＳ Ｐゴシック"/>
              </a:rPr>
              <a:t>When has man witnessed 75-pound hail (16:21)?</a:t>
            </a:r>
          </a:p>
        </p:txBody>
      </p:sp>
    </p:spTree>
    <p:extLst>
      <p:ext uri="{BB962C8B-B14F-4D97-AF65-F5344CB8AC3E}">
        <p14:creationId xmlns:p14="http://schemas.microsoft.com/office/powerpoint/2010/main" val="1736083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1000" fill="hold"/>
                                        <p:tgtEl>
                                          <p:spTgt spid="13">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13">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1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3">
                                            <p:txEl>
                                              <p:pRg st="1" end="1"/>
                                            </p:txEl>
                                          </p:spTgt>
                                        </p:tgtEl>
                                        <p:attrNameLst>
                                          <p:attrName>style.visibility</p:attrName>
                                        </p:attrNameLst>
                                      </p:cBhvr>
                                      <p:to>
                                        <p:strVal val="visible"/>
                                      </p:to>
                                    </p:set>
                                    <p:anim calcmode="lin" valueType="num">
                                      <p:cBhvr>
                                        <p:cTn id="14" dur="1000" fill="hold"/>
                                        <p:tgtEl>
                                          <p:spTgt spid="13">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13">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1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p:cTn id="21" dur="1000" fill="hold"/>
                                        <p:tgtEl>
                                          <p:spTgt spid="13">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1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10" name="Text Box 64"/>
          <p:cNvSpPr txBox="1">
            <a:spLocks noChangeArrowheads="1"/>
          </p:cNvSpPr>
          <p:nvPr/>
        </p:nvSpPr>
        <p:spPr bwMode="auto">
          <a:xfrm>
            <a:off x="76200" y="6477000"/>
            <a:ext cx="8915400" cy="2791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66"/>
                </a:solidFill>
                <a:effectLst/>
                <a:uLnTx/>
                <a:uFillTx/>
                <a:latin typeface="Arial"/>
                <a:ea typeface="Osaka" charset="0"/>
                <a:cs typeface="Arial"/>
              </a:rPr>
              <a:t>Adapted from Robert Gromacki, </a:t>
            </a:r>
            <a:r>
              <a:rPr kumimoji="0" lang="en-US" sz="1200" b="0" i="1" u="none" strike="noStrike" kern="1200" cap="none" spc="0" normalizeH="0" baseline="0" noProof="0" dirty="0">
                <a:ln>
                  <a:noFill/>
                </a:ln>
                <a:solidFill>
                  <a:srgbClr val="FFFF66"/>
                </a:solidFill>
                <a:effectLst/>
                <a:uLnTx/>
                <a:uFillTx/>
                <a:latin typeface="Arial"/>
                <a:ea typeface="Osaka" charset="0"/>
                <a:cs typeface="Arial"/>
              </a:rPr>
              <a:t>NT Survey</a:t>
            </a:r>
            <a:r>
              <a:rPr kumimoji="0" lang="en-US" sz="1200" b="0" i="0" u="none" strike="noStrike" kern="1200" cap="none" spc="0" normalizeH="0" baseline="0" noProof="0" dirty="0">
                <a:ln>
                  <a:noFill/>
                </a:ln>
                <a:solidFill>
                  <a:srgbClr val="FFFF66"/>
                </a:solidFill>
                <a:effectLst/>
                <a:uLnTx/>
                <a:uFillTx/>
                <a:latin typeface="Arial"/>
                <a:ea typeface="Osaka" charset="0"/>
                <a:cs typeface="Arial"/>
              </a:rPr>
              <a:t> and H. Wayne House, </a:t>
            </a:r>
            <a:r>
              <a:rPr kumimoji="0" lang="en-US" sz="1200" b="0" i="1" u="none" strike="noStrike" kern="1200" cap="none" spc="0" normalizeH="0" baseline="0" noProof="0" dirty="0">
                <a:ln>
                  <a:noFill/>
                </a:ln>
                <a:solidFill>
                  <a:srgbClr val="FFFF66"/>
                </a:solidFill>
                <a:effectLst/>
                <a:uLnTx/>
                <a:uFillTx/>
                <a:latin typeface="Arial"/>
                <a:ea typeface="Osaka" charset="0"/>
                <a:cs typeface="Arial"/>
              </a:rPr>
              <a:t>Chronological &amp; Background Charts of the NT</a:t>
            </a:r>
            <a:r>
              <a:rPr kumimoji="0" lang="en-US" sz="1200" b="0" i="0" u="none" strike="noStrike" kern="1200" cap="none" spc="0" normalizeH="0" baseline="0" noProof="0" dirty="0">
                <a:ln>
                  <a:noFill/>
                </a:ln>
                <a:solidFill>
                  <a:srgbClr val="FFFF66"/>
                </a:solidFill>
                <a:effectLst/>
                <a:uLnTx/>
                <a:uFillTx/>
                <a:latin typeface="Arial"/>
                <a:ea typeface="Osaka" charset="0"/>
                <a:cs typeface="Arial"/>
              </a:rPr>
              <a:t>, 19</a:t>
            </a:r>
          </a:p>
        </p:txBody>
      </p:sp>
      <p:sp>
        <p:nvSpPr>
          <p:cNvPr id="822274" name="Rectangle 2"/>
          <p:cNvSpPr>
            <a:spLocks noGrp="1" noChangeArrowheads="1"/>
          </p:cNvSpPr>
          <p:nvPr>
            <p:ph type="title" idx="4294967295"/>
          </p:nvPr>
        </p:nvSpPr>
        <p:spPr>
          <a:xfrm>
            <a:off x="685800" y="152400"/>
            <a:ext cx="7772400" cy="609600"/>
          </a:xfrm>
          <a:effectLst>
            <a:outerShdw blurRad="38100" dist="35921" dir="2700000" algn="ctr" rotWithShape="0">
              <a:srgbClr val="000013">
                <a:alpha val="99962"/>
              </a:srgbClr>
            </a:outerShdw>
          </a:effectLst>
        </p:spPr>
        <p:txBody>
          <a:bodyPr/>
          <a:lstStyle/>
          <a:p>
            <a:pPr eaLnBrk="1" hangingPunct="1">
              <a:defRPr/>
            </a:pPr>
            <a:r>
              <a:rPr lang="en-US">
                <a:latin typeface="Arial"/>
                <a:cs typeface="Arial"/>
              </a:rPr>
              <a:t>Content of the Judgments</a:t>
            </a:r>
          </a:p>
        </p:txBody>
      </p:sp>
      <p:graphicFrame>
        <p:nvGraphicFramePr>
          <p:cNvPr id="344067" name="Group 3"/>
          <p:cNvGraphicFramePr>
            <a:graphicFrameLocks noGrp="1"/>
          </p:cNvGraphicFramePr>
          <p:nvPr>
            <p:ph type="tbl" idx="4294967295"/>
          </p:nvPr>
        </p:nvGraphicFramePr>
        <p:xfrm>
          <a:off x="0" y="990600"/>
          <a:ext cx="9144000" cy="5264149"/>
        </p:xfrm>
        <a:graphic>
          <a:graphicData uri="http://schemas.openxmlformats.org/drawingml/2006/table">
            <a:tbl>
              <a:tblPr/>
              <a:tblGrid>
                <a:gridCol w="390525">
                  <a:extLst>
                    <a:ext uri="{9D8B030D-6E8A-4147-A177-3AD203B41FA5}">
                      <a16:colId xmlns:a16="http://schemas.microsoft.com/office/drawing/2014/main" val="20000"/>
                    </a:ext>
                  </a:extLst>
                </a:gridCol>
                <a:gridCol w="2962275">
                  <a:extLst>
                    <a:ext uri="{9D8B030D-6E8A-4147-A177-3AD203B41FA5}">
                      <a16:colId xmlns:a16="http://schemas.microsoft.com/office/drawing/2014/main" val="20001"/>
                    </a:ext>
                  </a:extLst>
                </a:gridCol>
                <a:gridCol w="3133725">
                  <a:extLst>
                    <a:ext uri="{9D8B030D-6E8A-4147-A177-3AD203B41FA5}">
                      <a16:colId xmlns:a16="http://schemas.microsoft.com/office/drawing/2014/main" val="20002"/>
                    </a:ext>
                  </a:extLst>
                </a:gridCol>
                <a:gridCol w="2657475">
                  <a:extLst>
                    <a:ext uri="{9D8B030D-6E8A-4147-A177-3AD203B41FA5}">
                      <a16:colId xmlns:a16="http://schemas.microsoft.com/office/drawing/2014/main" val="20003"/>
                    </a:ext>
                  </a:extLst>
                </a:gridCol>
              </a:tblGrid>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a:ea typeface="Osaka" charset="0"/>
                        <a:cs typeface="Arial"/>
                      </a:endParaRP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SEALS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TRUMPETS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BOWLS</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0"/>
                  </a:ext>
                </a:extLst>
              </a:tr>
              <a:tr h="538104">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1</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rgbClr val="FF0000"/>
                          </a:solidFill>
                          <a:effectLst/>
                          <a:latin typeface="Arial"/>
                          <a:ea typeface="Osaka" charset="0"/>
                          <a:cs typeface="Arial"/>
                        </a:rPr>
                        <a:t>White: conqueror</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Hail &amp; fire: 1/3 vegetation</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Sores</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2</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Red: war</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FCCFF"/>
                          </a:solidFill>
                          <a:effectLst/>
                          <a:latin typeface="Arial"/>
                          <a:ea typeface="Osaka" charset="0"/>
                          <a:cs typeface="Arial"/>
                        </a:rPr>
                        <a:t>Fire: 1/3 sea creatures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FCCFF"/>
                          </a:solidFill>
                          <a:effectLst/>
                          <a:latin typeface="Arial"/>
                          <a:ea typeface="Osaka" charset="0"/>
                          <a:cs typeface="Arial"/>
                        </a:rPr>
                        <a:t>Sea to blood</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extLst>
                  <a:ext uri="{0D108BD9-81ED-4DB2-BD59-A6C34878D82A}">
                    <a16:rowId xmlns:a16="http://schemas.microsoft.com/office/drawing/2014/main" val="10002"/>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3</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Black: famine</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Star: 1/3 fresh water</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Fresh water to blood</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r h="538104">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4</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Pale: death</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DFFEE"/>
                          </a:solidFill>
                          <a:effectLst/>
                          <a:latin typeface="Arial"/>
                          <a:ea typeface="Osaka" charset="0"/>
                          <a:cs typeface="Arial"/>
                        </a:rPr>
                        <a:t>Dark: 1/3 sun, moon, stars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DFFEE"/>
                          </a:solidFill>
                          <a:effectLst/>
                          <a:latin typeface="Arial"/>
                          <a:ea typeface="Osaka" charset="0"/>
                          <a:cs typeface="Arial"/>
                        </a:rPr>
                        <a:t>Sun burns men</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extLst>
                  <a:ext uri="{0D108BD9-81ED-4DB2-BD59-A6C34878D82A}">
                    <a16:rowId xmlns:a16="http://schemas.microsoft.com/office/drawing/2014/main" val="10004"/>
                  </a:ext>
                </a:extLst>
              </a:tr>
              <a:tr h="45931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(Trumpets 5-7 are woes)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5"/>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5</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Martyrs reassured</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Woe #1: locusts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Osaka" charset="0"/>
                          <a:cs typeface="Arial"/>
                        </a:rPr>
                        <a:t>Beast</a:t>
                      </a:r>
                      <a:r>
                        <a:rPr kumimoji="0" lang="uk-UA" altLang="ja-JP" sz="1800" b="1" i="0" u="none" strike="noStrike" cap="none" normalizeH="0" baseline="0" dirty="0">
                          <a:ln>
                            <a:noFill/>
                          </a:ln>
                          <a:solidFill>
                            <a:schemeClr val="tx1"/>
                          </a:solidFill>
                          <a:effectLst/>
                          <a:latin typeface="Arial"/>
                          <a:ea typeface="Osaka" charset="0"/>
                          <a:cs typeface="Arial"/>
                        </a:rPr>
                        <a:t>'</a:t>
                      </a:r>
                      <a:r>
                        <a:rPr kumimoji="0" lang="en-US" sz="1800" b="1" i="0" u="none" strike="noStrike" cap="none" normalizeH="0" baseline="0" dirty="0">
                          <a:ln>
                            <a:noFill/>
                          </a:ln>
                          <a:solidFill>
                            <a:schemeClr val="tx1"/>
                          </a:solidFill>
                          <a:effectLst/>
                          <a:latin typeface="Arial"/>
                          <a:ea typeface="Osaka" charset="0"/>
                          <a:cs typeface="Arial"/>
                        </a:rPr>
                        <a:t>s kingdom dark</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6"/>
                  </a:ext>
                </a:extLst>
              </a:tr>
              <a:tr h="5682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6</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Wrath: earthquake, signs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Woe #2: Euphrates prep</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Euphrates dries up</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extLst>
                  <a:ext uri="{0D108BD9-81ED-4DB2-BD59-A6C34878D82A}">
                    <a16:rowId xmlns:a16="http://schemas.microsoft.com/office/drawing/2014/main" val="10007"/>
                  </a:ext>
                </a:extLst>
              </a:tr>
              <a:tr h="46191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(144,000 sealed)</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(Trump #7 = mystery)</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8"/>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7</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Osaka" charset="0"/>
                          <a:cs typeface="Arial"/>
                        </a:rPr>
                        <a:t>1/2-hour silence</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Woe #3: victory imminent</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Osaka" charset="0"/>
                          <a:cs typeface="Arial"/>
                        </a:rPr>
                        <a:t>Earthquake &amp; hail</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9"/>
                  </a:ext>
                </a:extLst>
              </a:tr>
            </a:tbl>
          </a:graphicData>
        </a:graphic>
      </p:graphicFrame>
      <p:sp>
        <p:nvSpPr>
          <p:cNvPr id="822332" name="Text Box 60"/>
          <p:cNvSpPr txBox="1">
            <a:spLocks noChangeArrowheads="1"/>
          </p:cNvSpPr>
          <p:nvPr/>
        </p:nvSpPr>
        <p:spPr bwMode="auto">
          <a:xfrm>
            <a:off x="8429653" y="76200"/>
            <a:ext cx="695270" cy="833178"/>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66"/>
                </a:solidFill>
                <a:effectLst/>
                <a:uLnTx/>
                <a:uFillTx/>
                <a:latin typeface="Arial"/>
                <a:ea typeface="Osaka" charset="0"/>
                <a:cs typeface="Arial"/>
              </a:rPr>
              <a:t>337</a:t>
            </a:r>
            <a:br>
              <a:rPr kumimoji="0" lang="en-US" sz="2400" b="1" i="0" u="none" strike="noStrike" kern="1200" cap="none" spc="0" normalizeH="0" baseline="0" noProof="0" dirty="0">
                <a:ln>
                  <a:noFill/>
                </a:ln>
                <a:solidFill>
                  <a:srgbClr val="FFFF66"/>
                </a:solidFill>
                <a:effectLst/>
                <a:uLnTx/>
                <a:uFillTx/>
                <a:latin typeface="Arial"/>
                <a:ea typeface="Osaka" charset="0"/>
                <a:cs typeface="Arial"/>
              </a:rPr>
            </a:br>
            <a:r>
              <a:rPr kumimoji="0" lang="en-US" sz="2400" b="1" i="0" u="none" strike="noStrike" kern="1200" cap="none" spc="0" normalizeH="0" baseline="0" noProof="0" dirty="0">
                <a:ln>
                  <a:noFill/>
                </a:ln>
                <a:solidFill>
                  <a:srgbClr val="FFFF66"/>
                </a:solidFill>
                <a:effectLst/>
                <a:uLnTx/>
                <a:uFillTx/>
                <a:latin typeface="Arial"/>
                <a:ea typeface="Osaka" charset="0"/>
                <a:cs typeface="Arial"/>
              </a:rPr>
              <a:t>376</a:t>
            </a:r>
            <a:endParaRPr kumimoji="0" lang="en-US" sz="2000" b="1" i="0" u="none" strike="noStrike" kern="1200" cap="none" spc="0" normalizeH="0" baseline="0" noProof="0" dirty="0">
              <a:ln>
                <a:noFill/>
              </a:ln>
              <a:solidFill>
                <a:srgbClr val="FFFF66"/>
              </a:solidFill>
              <a:effectLst/>
              <a:uLnTx/>
              <a:uFillTx/>
              <a:latin typeface="Arial"/>
              <a:ea typeface="Osaka" charset="0"/>
              <a:cs typeface="Arial"/>
            </a:endParaRPr>
          </a:p>
        </p:txBody>
      </p:sp>
      <p:sp>
        <p:nvSpPr>
          <p:cNvPr id="344128" name="Text Box 64"/>
          <p:cNvSpPr txBox="1">
            <a:spLocks noChangeArrowheads="1"/>
          </p:cNvSpPr>
          <p:nvPr/>
        </p:nvSpPr>
        <p:spPr bwMode="auto">
          <a:xfrm>
            <a:off x="2417440" y="838200"/>
            <a:ext cx="4890864" cy="461665"/>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Matthew 24:5-9 Seal Parallels:</a:t>
            </a:r>
          </a:p>
        </p:txBody>
      </p:sp>
      <p:grpSp>
        <p:nvGrpSpPr>
          <p:cNvPr id="344137" name="Group 73"/>
          <p:cNvGrpSpPr>
            <a:grpSpLocks/>
          </p:cNvGrpSpPr>
          <p:nvPr/>
        </p:nvGrpSpPr>
        <p:grpSpPr bwMode="auto">
          <a:xfrm>
            <a:off x="2895600" y="1447800"/>
            <a:ext cx="3657600" cy="457200"/>
            <a:chOff x="1824" y="912"/>
            <a:chExt cx="2304" cy="288"/>
          </a:xfrm>
        </p:grpSpPr>
        <p:sp>
          <p:nvSpPr>
            <p:cNvPr id="344129" name="Text Box 65"/>
            <p:cNvSpPr txBox="1">
              <a:spLocks noChangeArrowheads="1"/>
            </p:cNvSpPr>
            <p:nvPr/>
          </p:nvSpPr>
          <p:spPr bwMode="auto">
            <a:xfrm>
              <a:off x="2064" y="912"/>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Deceivers (24:5)</a:t>
              </a:r>
            </a:p>
          </p:txBody>
        </p:sp>
        <p:sp>
          <p:nvSpPr>
            <p:cNvPr id="344133" name="AutoShape 69"/>
            <p:cNvSpPr>
              <a:spLocks noChangeArrowheads="1"/>
            </p:cNvSpPr>
            <p:nvPr/>
          </p:nvSpPr>
          <p:spPr bwMode="auto">
            <a:xfrm>
              <a:off x="1824" y="100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38" name="Group 74"/>
          <p:cNvGrpSpPr>
            <a:grpSpLocks/>
          </p:cNvGrpSpPr>
          <p:nvPr/>
        </p:nvGrpSpPr>
        <p:grpSpPr bwMode="auto">
          <a:xfrm>
            <a:off x="2895600" y="2032000"/>
            <a:ext cx="3657600" cy="457200"/>
            <a:chOff x="1824" y="1280"/>
            <a:chExt cx="2304" cy="288"/>
          </a:xfrm>
        </p:grpSpPr>
        <p:sp>
          <p:nvSpPr>
            <p:cNvPr id="344130" name="Text Box 66"/>
            <p:cNvSpPr txBox="1">
              <a:spLocks noChangeArrowheads="1"/>
            </p:cNvSpPr>
            <p:nvPr/>
          </p:nvSpPr>
          <p:spPr bwMode="auto">
            <a:xfrm>
              <a:off x="2064" y="1280"/>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Wars (24:6-7a)</a:t>
              </a:r>
            </a:p>
          </p:txBody>
        </p:sp>
        <p:sp>
          <p:nvSpPr>
            <p:cNvPr id="344134" name="AutoShape 70"/>
            <p:cNvSpPr>
              <a:spLocks noChangeArrowheads="1"/>
            </p:cNvSpPr>
            <p:nvPr/>
          </p:nvSpPr>
          <p:spPr bwMode="auto">
            <a:xfrm>
              <a:off x="1824" y="134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39" name="Group 75"/>
          <p:cNvGrpSpPr>
            <a:grpSpLocks/>
          </p:cNvGrpSpPr>
          <p:nvPr/>
        </p:nvGrpSpPr>
        <p:grpSpPr bwMode="auto">
          <a:xfrm>
            <a:off x="2895600" y="2616200"/>
            <a:ext cx="3657600" cy="457200"/>
            <a:chOff x="1824" y="1648"/>
            <a:chExt cx="2304" cy="288"/>
          </a:xfrm>
        </p:grpSpPr>
        <p:sp>
          <p:nvSpPr>
            <p:cNvPr id="344131" name="Text Box 67"/>
            <p:cNvSpPr txBox="1">
              <a:spLocks noChangeArrowheads="1"/>
            </p:cNvSpPr>
            <p:nvPr/>
          </p:nvSpPr>
          <p:spPr bwMode="auto">
            <a:xfrm>
              <a:off x="2064" y="1648"/>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Famines (24:7b)</a:t>
              </a:r>
            </a:p>
          </p:txBody>
        </p:sp>
        <p:sp>
          <p:nvSpPr>
            <p:cNvPr id="344135" name="AutoShape 71"/>
            <p:cNvSpPr>
              <a:spLocks noChangeArrowheads="1"/>
            </p:cNvSpPr>
            <p:nvPr/>
          </p:nvSpPr>
          <p:spPr bwMode="auto">
            <a:xfrm>
              <a:off x="1824" y="172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40" name="Group 76"/>
          <p:cNvGrpSpPr>
            <a:grpSpLocks/>
          </p:cNvGrpSpPr>
          <p:nvPr/>
        </p:nvGrpSpPr>
        <p:grpSpPr bwMode="auto">
          <a:xfrm>
            <a:off x="2895600" y="3200400"/>
            <a:ext cx="3657600" cy="457200"/>
            <a:chOff x="1824" y="2016"/>
            <a:chExt cx="2304" cy="288"/>
          </a:xfrm>
        </p:grpSpPr>
        <p:sp>
          <p:nvSpPr>
            <p:cNvPr id="344132" name="Text Box 68"/>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Death (24:9)</a:t>
              </a:r>
            </a:p>
          </p:txBody>
        </p:sp>
        <p:sp>
          <p:nvSpPr>
            <p:cNvPr id="344136" name="AutoShape 72"/>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41" name="Group 77"/>
          <p:cNvGrpSpPr>
            <a:grpSpLocks/>
          </p:cNvGrpSpPr>
          <p:nvPr/>
        </p:nvGrpSpPr>
        <p:grpSpPr bwMode="auto">
          <a:xfrm>
            <a:off x="2961085" y="4648202"/>
            <a:ext cx="6182916" cy="830263"/>
            <a:chOff x="1820" y="1648"/>
            <a:chExt cx="2308" cy="523"/>
          </a:xfrm>
        </p:grpSpPr>
        <p:sp>
          <p:nvSpPr>
            <p:cNvPr id="344142" name="Text Box 78"/>
            <p:cNvSpPr txBox="1">
              <a:spLocks noChangeArrowheads="1"/>
            </p:cNvSpPr>
            <p:nvPr/>
          </p:nvSpPr>
          <p:spPr bwMode="auto">
            <a:xfrm>
              <a:off x="1962" y="1648"/>
              <a:ext cx="2166" cy="523"/>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Earthquakes &amp; worldwide chaos (24:7c, 10-13)</a:t>
              </a:r>
            </a:p>
          </p:txBody>
        </p:sp>
        <p:sp>
          <p:nvSpPr>
            <p:cNvPr id="344143" name="AutoShape 79"/>
            <p:cNvSpPr>
              <a:spLocks noChangeArrowheads="1"/>
            </p:cNvSpPr>
            <p:nvPr/>
          </p:nvSpPr>
          <p:spPr bwMode="auto">
            <a:xfrm>
              <a:off x="1820" y="1718"/>
              <a:ext cx="253" cy="147"/>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22" name="Group 76"/>
          <p:cNvGrpSpPr>
            <a:grpSpLocks/>
          </p:cNvGrpSpPr>
          <p:nvPr/>
        </p:nvGrpSpPr>
        <p:grpSpPr bwMode="auto">
          <a:xfrm>
            <a:off x="2956472" y="4085088"/>
            <a:ext cx="3657600" cy="457200"/>
            <a:chOff x="1824" y="2016"/>
            <a:chExt cx="2304" cy="288"/>
          </a:xfrm>
        </p:grpSpPr>
        <p:sp>
          <p:nvSpPr>
            <p:cNvPr id="23" name="Text Box 68"/>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Martyrs (24:9)</a:t>
              </a:r>
            </a:p>
          </p:txBody>
        </p:sp>
        <p:sp>
          <p:nvSpPr>
            <p:cNvPr id="24" name="AutoShape 72"/>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sp>
        <p:nvSpPr>
          <p:cNvPr id="2" name="Text Box 63">
            <a:extLst>
              <a:ext uri="{FF2B5EF4-FFF2-40B4-BE49-F238E27FC236}">
                <a16:creationId xmlns:a16="http://schemas.microsoft.com/office/drawing/2014/main" id="{F95E4115-1DFE-5C82-3C27-9680238C317E}"/>
              </a:ext>
            </a:extLst>
          </p:cNvPr>
          <p:cNvSpPr txBox="1">
            <a:spLocks noChangeArrowheads="1"/>
          </p:cNvSpPr>
          <p:nvPr/>
        </p:nvSpPr>
        <p:spPr bwMode="auto">
          <a:xfrm rot="16200000">
            <a:off x="-460375" y="2204743"/>
            <a:ext cx="2127250" cy="457200"/>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CCFF"/>
                </a:solidFill>
                <a:effectLst/>
                <a:uLnTx/>
                <a:uFillTx/>
                <a:latin typeface="Comic Sans MS" charset="0"/>
                <a:ea typeface="Osaka" charset="0"/>
                <a:cs typeface="Osaka" charset="0"/>
              </a:rPr>
              <a:t>H O R S E S</a:t>
            </a:r>
            <a:endParaRPr kumimoji="0" lang="en-US" sz="2400" b="0" i="0" u="none" strike="noStrike" kern="1200" cap="none" spc="0" normalizeH="0" baseline="0" noProof="0">
              <a:ln>
                <a:noFill/>
              </a:ln>
              <a:solidFill>
                <a:srgbClr val="FFFF66"/>
              </a:solidFill>
              <a:effectLst/>
              <a:uLnTx/>
              <a:uFillTx/>
              <a:latin typeface="Comic Sans MS" charset="0"/>
              <a:ea typeface="Osaka" charset="0"/>
              <a:cs typeface="Osaka" charset="0"/>
            </a:endParaRPr>
          </a:p>
        </p:txBody>
      </p:sp>
      <p:sp>
        <p:nvSpPr>
          <p:cNvPr id="3" name="Text Box 67">
            <a:extLst>
              <a:ext uri="{FF2B5EF4-FFF2-40B4-BE49-F238E27FC236}">
                <a16:creationId xmlns:a16="http://schemas.microsoft.com/office/drawing/2014/main" id="{BADA932F-EE99-F603-74A2-CC4B089E650B}"/>
              </a:ext>
            </a:extLst>
          </p:cNvPr>
          <p:cNvSpPr txBox="1">
            <a:spLocks noChangeArrowheads="1"/>
          </p:cNvSpPr>
          <p:nvPr/>
        </p:nvSpPr>
        <p:spPr bwMode="auto">
          <a:xfrm rot="16200000">
            <a:off x="2363788" y="4806102"/>
            <a:ext cx="2133600" cy="460375"/>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lIns="90000" tIns="46800" rIns="90000" bIns="46800">
            <a:norm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CCFF"/>
                </a:solidFill>
                <a:effectLst/>
                <a:uLnTx/>
                <a:uFillTx/>
                <a:latin typeface="Comic Sans MS" charset="0"/>
                <a:ea typeface="Osaka" charset="0"/>
                <a:cs typeface="Osaka" charset="0"/>
              </a:rPr>
              <a:t>W  O  E  S</a:t>
            </a:r>
            <a:endParaRPr kumimoji="0" lang="en-US" sz="2400" b="0" i="0" u="none" strike="noStrike" kern="1200" cap="none" spc="0" normalizeH="0" baseline="0" noProof="0" dirty="0">
              <a:ln>
                <a:noFill/>
              </a:ln>
              <a:solidFill>
                <a:srgbClr val="FFFF66"/>
              </a:solidFill>
              <a:effectLst/>
              <a:uLnTx/>
              <a:uFillTx/>
              <a:latin typeface="Comic Sans MS" charset="0"/>
              <a:ea typeface="Osaka" charset="0"/>
              <a:cs typeface="Osaka" charset="0"/>
            </a:endParaRPr>
          </a:p>
        </p:txBody>
      </p:sp>
    </p:spTree>
    <p:extLst>
      <p:ext uri="{BB962C8B-B14F-4D97-AF65-F5344CB8AC3E}">
        <p14:creationId xmlns:p14="http://schemas.microsoft.com/office/powerpoint/2010/main" val="20746599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1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4413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4413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4413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4414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441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128"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5714" name="AutoShape 2"/>
          <p:cNvSpPr>
            <a:spLocks noChangeArrowheads="1"/>
          </p:cNvSpPr>
          <p:nvPr/>
        </p:nvSpPr>
        <p:spPr bwMode="auto">
          <a:xfrm>
            <a:off x="6630988" y="4038600"/>
            <a:ext cx="2132012" cy="1108075"/>
          </a:xfrm>
          <a:prstGeom prst="chevron">
            <a:avLst>
              <a:gd name="adj" fmla="val 2389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endParaRPr lang="en-US" sz="20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r>
              <a:rPr lang="en-US" sz="2800">
                <a:solidFill>
                  <a:srgbClr val="000000"/>
                </a:solidFill>
                <a:latin typeface="Comic Sans MS" charset="0"/>
                <a:ea typeface="ＭＳ Ｐゴシック" charset="0"/>
                <a:cs typeface="ＭＳ Ｐゴシック" charset="0"/>
              </a:rPr>
              <a:t>Bowls</a:t>
            </a:r>
            <a:endParaRPr lang="en-US" sz="10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endParaRPr lang="en-US">
              <a:solidFill>
                <a:srgbClr val="000000"/>
              </a:solidFill>
              <a:latin typeface="Comic Sans MS" charset="0"/>
              <a:ea typeface="ＭＳ Ｐゴシック" charset="0"/>
              <a:cs typeface="ＭＳ Ｐゴシック" charset="0"/>
            </a:endParaRPr>
          </a:p>
        </p:txBody>
      </p:sp>
      <p:sp>
        <p:nvSpPr>
          <p:cNvPr id="755715" name="Rectangle 3"/>
          <p:cNvSpPr>
            <a:spLocks noGrp="1" noChangeArrowheads="1"/>
          </p:cNvSpPr>
          <p:nvPr>
            <p:ph type="title" idx="4294967295"/>
          </p:nvPr>
        </p:nvSpPr>
        <p:spPr>
          <a:xfrm>
            <a:off x="0" y="228600"/>
            <a:ext cx="7772400" cy="762000"/>
          </a:xfrm>
          <a:solidFill>
            <a:schemeClr val="tx1"/>
          </a:solidFill>
        </p:spPr>
        <p:txBody>
          <a:bodyPr/>
          <a:lstStyle/>
          <a:p>
            <a:r>
              <a:rPr lang="en-US" sz="4000">
                <a:solidFill>
                  <a:srgbClr val="FFFFFF"/>
                </a:solidFill>
                <a:latin typeface="Arial" charset="0"/>
                <a:ea typeface="ＭＳ Ｐゴシック" charset="0"/>
                <a:cs typeface="ＭＳ Ｐゴシック" charset="0"/>
              </a:rPr>
              <a:t>Problems with Recapitulation</a:t>
            </a:r>
          </a:p>
        </p:txBody>
      </p:sp>
      <p:sp>
        <p:nvSpPr>
          <p:cNvPr id="755716" name="Text Box 4"/>
          <p:cNvSpPr txBox="1">
            <a:spLocks noChangeArrowheads="1"/>
          </p:cNvSpPr>
          <p:nvPr/>
        </p:nvSpPr>
        <p:spPr bwMode="auto">
          <a:xfrm>
            <a:off x="214313" y="1189038"/>
            <a:ext cx="8320087" cy="2064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en-US" altLang="ja-JP" dirty="0">
                <a:solidFill>
                  <a:srgbClr val="000000"/>
                </a:solidFill>
              </a:rPr>
              <a:t>"The strongest argument for the recapitulation view is the observation of repeated combined scenes of </a:t>
            </a:r>
            <a:r>
              <a:rPr lang="en-US" altLang="ja-JP" dirty="0">
                <a:solidFill>
                  <a:srgbClr val="FF0000"/>
                </a:solidFill>
              </a:rPr>
              <a:t>consummative judgment and salvation</a:t>
            </a:r>
            <a:r>
              <a:rPr lang="en-US" altLang="ja-JP" dirty="0">
                <a:solidFill>
                  <a:srgbClr val="000000"/>
                </a:solidFill>
              </a:rPr>
              <a:t> found in </a:t>
            </a:r>
            <a:br>
              <a:rPr lang="en-US" altLang="ja-JP" dirty="0">
                <a:solidFill>
                  <a:srgbClr val="000000"/>
                </a:solidFill>
              </a:rPr>
            </a:br>
            <a:r>
              <a:rPr lang="en-US" altLang="ja-JP" dirty="0">
                <a:solidFill>
                  <a:srgbClr val="FF0000"/>
                </a:solidFill>
              </a:rPr>
              <a:t>various sections</a:t>
            </a:r>
            <a:r>
              <a:rPr lang="en-US" altLang="ja-JP" dirty="0">
                <a:solidFill>
                  <a:srgbClr val="000000"/>
                </a:solidFill>
              </a:rPr>
              <a:t> throughout the book"</a:t>
            </a:r>
            <a:r>
              <a:rPr lang="en-US" altLang="ja-JP" sz="1400" dirty="0">
                <a:solidFill>
                  <a:srgbClr val="000000"/>
                </a:solidFill>
              </a:rPr>
              <a:t> </a:t>
            </a:r>
          </a:p>
          <a:p>
            <a:pPr algn="r" defTabSz="914400" eaLnBrk="0" fontAlgn="base" hangingPunct="0">
              <a:spcBef>
                <a:spcPct val="0"/>
              </a:spcBef>
              <a:spcAft>
                <a:spcPct val="0"/>
              </a:spcAft>
            </a:pPr>
            <a:endParaRPr lang="en-US" sz="1600" dirty="0">
              <a:solidFill>
                <a:srgbClr val="000000"/>
              </a:solidFill>
            </a:endParaRPr>
          </a:p>
          <a:p>
            <a:pPr algn="r" defTabSz="914400" eaLnBrk="0" fontAlgn="base" hangingPunct="0">
              <a:spcBef>
                <a:spcPct val="0"/>
              </a:spcBef>
              <a:spcAft>
                <a:spcPct val="0"/>
              </a:spcAft>
            </a:pPr>
            <a:r>
              <a:rPr lang="en-US" sz="1600" dirty="0">
                <a:solidFill>
                  <a:srgbClr val="000000"/>
                </a:solidFill>
              </a:rPr>
              <a:t>––G. K. Beale, </a:t>
            </a:r>
            <a:r>
              <a:rPr lang="en-US" sz="1600" i="1" dirty="0">
                <a:solidFill>
                  <a:srgbClr val="000000"/>
                </a:solidFill>
              </a:rPr>
              <a:t>The Book of Revelation</a:t>
            </a:r>
            <a:r>
              <a:rPr lang="en-US" sz="1600" dirty="0">
                <a:solidFill>
                  <a:srgbClr val="000000"/>
                </a:solidFill>
              </a:rPr>
              <a:t>, GIGTC (Grand Rapids: Eerdmans, 1999), 121</a:t>
            </a:r>
            <a:endParaRPr lang="en-US" sz="2000" dirty="0">
              <a:solidFill>
                <a:srgbClr val="000000"/>
              </a:solidFill>
            </a:endParaRPr>
          </a:p>
        </p:txBody>
      </p:sp>
      <p:sp>
        <p:nvSpPr>
          <p:cNvPr id="755717" name="WordArt 5"/>
          <p:cNvSpPr>
            <a:spLocks noChangeArrowheads="1" noChangeShapeType="1" noTextEdit="1"/>
          </p:cNvSpPr>
          <p:nvPr/>
        </p:nvSpPr>
        <p:spPr bwMode="auto">
          <a:xfrm>
            <a:off x="152400" y="2667000"/>
            <a:ext cx="762000" cy="1028700"/>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But...</a:t>
            </a:r>
          </a:p>
        </p:txBody>
      </p:sp>
      <p:sp>
        <p:nvSpPr>
          <p:cNvPr id="755718" name="Text Box 6"/>
          <p:cNvSpPr txBox="1">
            <a:spLocks noChangeArrowheads="1"/>
          </p:cNvSpPr>
          <p:nvPr/>
        </p:nvSpPr>
        <p:spPr bwMode="auto">
          <a:xfrm>
            <a:off x="0" y="3581400"/>
            <a:ext cx="90678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3. Judgments increasingly </a:t>
            </a:r>
            <a:r>
              <a:rPr lang="en-US" dirty="0">
                <a:solidFill>
                  <a:srgbClr val="333399"/>
                </a:solidFill>
              </a:rPr>
              <a:t>progress</a:t>
            </a:r>
            <a:r>
              <a:rPr lang="en-US" dirty="0">
                <a:solidFill>
                  <a:srgbClr val="000000"/>
                </a:solidFill>
              </a:rPr>
              <a:t> and </a:t>
            </a:r>
            <a:r>
              <a:rPr lang="en-US" dirty="0">
                <a:solidFill>
                  <a:srgbClr val="333399"/>
                </a:solidFill>
              </a:rPr>
              <a:t>intensify.</a:t>
            </a:r>
            <a:endParaRPr lang="en-US" sz="2000" dirty="0">
              <a:solidFill>
                <a:srgbClr val="000000"/>
              </a:solidFill>
            </a:endParaRPr>
          </a:p>
        </p:txBody>
      </p:sp>
      <p:sp>
        <p:nvSpPr>
          <p:cNvPr id="755719" name="AutoShape 7"/>
          <p:cNvSpPr>
            <a:spLocks noChangeArrowheads="1"/>
          </p:cNvSpPr>
          <p:nvPr/>
        </p:nvSpPr>
        <p:spPr bwMode="auto">
          <a:xfrm>
            <a:off x="2744788" y="4359275"/>
            <a:ext cx="1454150" cy="466725"/>
          </a:xfrm>
          <a:prstGeom prst="chevron">
            <a:avLst>
              <a:gd name="adj" fmla="val 3536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r>
              <a:rPr lang="en-US" sz="2400">
                <a:solidFill>
                  <a:srgbClr val="000000"/>
                </a:solidFill>
                <a:latin typeface="Comic Sans MS" charset="0"/>
                <a:ea typeface="ＭＳ Ｐゴシック" charset="0"/>
                <a:cs typeface="ＭＳ Ｐゴシック" charset="0"/>
              </a:rPr>
              <a:t>Seals</a:t>
            </a:r>
          </a:p>
        </p:txBody>
      </p:sp>
      <p:sp>
        <p:nvSpPr>
          <p:cNvPr id="755720" name="AutoShape 8"/>
          <p:cNvSpPr>
            <a:spLocks noChangeArrowheads="1"/>
          </p:cNvSpPr>
          <p:nvPr/>
        </p:nvSpPr>
        <p:spPr bwMode="auto">
          <a:xfrm>
            <a:off x="4114800" y="4183063"/>
            <a:ext cx="2667000" cy="817562"/>
          </a:xfrm>
          <a:prstGeom prst="chevron">
            <a:avLst>
              <a:gd name="adj" fmla="val 32395"/>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endParaRPr lang="en-US" sz="10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r>
              <a:rPr lang="en-US" sz="2800">
                <a:solidFill>
                  <a:srgbClr val="000000"/>
                </a:solidFill>
                <a:latin typeface="Comic Sans MS" charset="0"/>
                <a:ea typeface="ＭＳ Ｐゴシック" charset="0"/>
                <a:cs typeface="ＭＳ Ｐゴシック" charset="0"/>
              </a:rPr>
              <a:t>Trumpets</a:t>
            </a:r>
            <a:endParaRPr lang="en-US" sz="5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endParaRPr lang="en-US" sz="900">
              <a:solidFill>
                <a:srgbClr val="000000"/>
              </a:solidFill>
              <a:latin typeface="Comic Sans MS" charset="0"/>
              <a:ea typeface="ＭＳ Ｐゴシック" charset="0"/>
              <a:cs typeface="ＭＳ Ｐゴシック" charset="0"/>
            </a:endParaRPr>
          </a:p>
        </p:txBody>
      </p:sp>
      <p:sp>
        <p:nvSpPr>
          <p:cNvPr id="566281" name="Text Box 9"/>
          <p:cNvSpPr txBox="1">
            <a:spLocks noChangeArrowheads="1"/>
          </p:cNvSpPr>
          <p:nvPr/>
        </p:nvSpPr>
        <p:spPr bwMode="auto">
          <a:xfrm>
            <a:off x="457200" y="5486400"/>
            <a:ext cx="10985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000000"/>
                </a:solidFill>
              </a:rPr>
              <a:t>Satan:</a:t>
            </a:r>
          </a:p>
        </p:txBody>
      </p:sp>
      <p:grpSp>
        <p:nvGrpSpPr>
          <p:cNvPr id="755722" name="Group 10"/>
          <p:cNvGrpSpPr>
            <a:grpSpLocks/>
          </p:cNvGrpSpPr>
          <p:nvPr/>
        </p:nvGrpSpPr>
        <p:grpSpPr bwMode="auto">
          <a:xfrm>
            <a:off x="457200" y="4038600"/>
            <a:ext cx="2209800" cy="762000"/>
            <a:chOff x="288" y="2544"/>
            <a:chExt cx="1392" cy="480"/>
          </a:xfrm>
        </p:grpSpPr>
        <p:sp>
          <p:nvSpPr>
            <p:cNvPr id="755733" name="Text Box 11"/>
            <p:cNvSpPr txBox="1">
              <a:spLocks noChangeArrowheads="1"/>
            </p:cNvSpPr>
            <p:nvPr/>
          </p:nvSpPr>
          <p:spPr bwMode="auto">
            <a:xfrm>
              <a:off x="288" y="2736"/>
              <a:ext cx="737"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000000"/>
                  </a:solidFill>
                </a:rPr>
                <a:t>Cycles:</a:t>
              </a:r>
            </a:p>
          </p:txBody>
        </p:sp>
        <p:sp>
          <p:nvSpPr>
            <p:cNvPr id="755734" name="AutoShape 12"/>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3" name="Group 13"/>
          <p:cNvGrpSpPr>
            <a:grpSpLocks/>
          </p:cNvGrpSpPr>
          <p:nvPr/>
        </p:nvGrpSpPr>
        <p:grpSpPr bwMode="auto">
          <a:xfrm>
            <a:off x="2209800" y="5029200"/>
            <a:ext cx="1828800" cy="1371600"/>
            <a:chOff x="1392" y="3168"/>
            <a:chExt cx="1152" cy="864"/>
          </a:xfrm>
        </p:grpSpPr>
        <p:sp>
          <p:nvSpPr>
            <p:cNvPr id="755731" name="AutoShape 14"/>
            <p:cNvSpPr>
              <a:spLocks noChangeArrowheads="1"/>
            </p:cNvSpPr>
            <p:nvPr/>
          </p:nvSpPr>
          <p:spPr bwMode="auto">
            <a:xfrm>
              <a:off x="1392" y="3168"/>
              <a:ext cx="1152" cy="864"/>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5732" name="Text Box 15"/>
            <p:cNvSpPr txBox="1">
              <a:spLocks noChangeArrowheads="1"/>
            </p:cNvSpPr>
            <p:nvPr/>
          </p:nvSpPr>
          <p:spPr bwMode="auto">
            <a:xfrm>
              <a:off x="1440" y="3432"/>
              <a:ext cx="1058" cy="4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1800">
                  <a:solidFill>
                    <a:srgbClr val="000000"/>
                  </a:solidFill>
                </a:rPr>
                <a:t>Cast to earth </a:t>
              </a:r>
              <a:br>
                <a:rPr lang="en-US" sz="1800">
                  <a:solidFill>
                    <a:srgbClr val="000000"/>
                  </a:solidFill>
                </a:rPr>
              </a:br>
              <a:r>
                <a:rPr lang="en-US" sz="1800">
                  <a:solidFill>
                    <a:srgbClr val="000000"/>
                  </a:solidFill>
                </a:rPr>
                <a:t>(12:8-9)</a:t>
              </a:r>
            </a:p>
          </p:txBody>
        </p:sp>
      </p:grpSp>
      <p:grpSp>
        <p:nvGrpSpPr>
          <p:cNvPr id="4" name="Group 16"/>
          <p:cNvGrpSpPr>
            <a:grpSpLocks/>
          </p:cNvGrpSpPr>
          <p:nvPr/>
        </p:nvGrpSpPr>
        <p:grpSpPr bwMode="auto">
          <a:xfrm>
            <a:off x="5867400" y="4495800"/>
            <a:ext cx="3733800" cy="2667000"/>
            <a:chOff x="3696" y="2832"/>
            <a:chExt cx="2352" cy="1680"/>
          </a:xfrm>
        </p:grpSpPr>
        <p:sp>
          <p:nvSpPr>
            <p:cNvPr id="755729" name="AutoShape 17"/>
            <p:cNvSpPr>
              <a:spLocks noChangeArrowheads="1"/>
            </p:cNvSpPr>
            <p:nvPr/>
          </p:nvSpPr>
          <p:spPr bwMode="auto">
            <a:xfrm>
              <a:off x="3696" y="2832"/>
              <a:ext cx="2352" cy="1680"/>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5730" name="Text Box 18"/>
            <p:cNvSpPr txBox="1">
              <a:spLocks noChangeArrowheads="1"/>
            </p:cNvSpPr>
            <p:nvPr/>
          </p:nvSpPr>
          <p:spPr bwMode="auto">
            <a:xfrm>
              <a:off x="4350" y="3432"/>
              <a:ext cx="978" cy="4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1800">
                  <a:solidFill>
                    <a:srgbClr val="000000"/>
                  </a:solidFill>
                </a:rPr>
                <a:t>Lake of Fire </a:t>
              </a:r>
              <a:br>
                <a:rPr lang="en-US" sz="1800">
                  <a:solidFill>
                    <a:srgbClr val="000000"/>
                  </a:solidFill>
                </a:rPr>
              </a:br>
              <a:r>
                <a:rPr lang="en-US" sz="1800">
                  <a:solidFill>
                    <a:srgbClr val="000000"/>
                  </a:solidFill>
                </a:rPr>
                <a:t>(20:10)</a:t>
              </a:r>
            </a:p>
          </p:txBody>
        </p:sp>
      </p:grpSp>
      <p:grpSp>
        <p:nvGrpSpPr>
          <p:cNvPr id="5" name="Group 20"/>
          <p:cNvGrpSpPr>
            <a:grpSpLocks/>
          </p:cNvGrpSpPr>
          <p:nvPr/>
        </p:nvGrpSpPr>
        <p:grpSpPr bwMode="auto">
          <a:xfrm>
            <a:off x="3886200" y="4724400"/>
            <a:ext cx="2590800" cy="1905000"/>
            <a:chOff x="2592" y="3072"/>
            <a:chExt cx="1536" cy="1008"/>
          </a:xfrm>
        </p:grpSpPr>
        <p:sp>
          <p:nvSpPr>
            <p:cNvPr id="755727" name="AutoShape 21"/>
            <p:cNvSpPr>
              <a:spLocks noChangeArrowheads="1"/>
            </p:cNvSpPr>
            <p:nvPr/>
          </p:nvSpPr>
          <p:spPr bwMode="auto">
            <a:xfrm>
              <a:off x="2592" y="3072"/>
              <a:ext cx="1536" cy="1008"/>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5728" name="Text Box 22"/>
            <p:cNvSpPr txBox="1">
              <a:spLocks noChangeArrowheads="1"/>
            </p:cNvSpPr>
            <p:nvPr/>
          </p:nvSpPr>
          <p:spPr bwMode="auto">
            <a:xfrm>
              <a:off x="2798" y="3432"/>
              <a:ext cx="1162" cy="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1800">
                  <a:solidFill>
                    <a:srgbClr val="000000"/>
                  </a:solidFill>
                </a:rPr>
                <a:t>Locked in Abyss </a:t>
              </a:r>
              <a:br>
                <a:rPr lang="en-US" sz="1800">
                  <a:solidFill>
                    <a:srgbClr val="000000"/>
                  </a:solidFill>
                </a:rPr>
              </a:br>
              <a:r>
                <a:rPr lang="en-US" sz="1800">
                  <a:solidFill>
                    <a:srgbClr val="000000"/>
                  </a:solidFill>
                </a:rPr>
                <a:t>(20:1)</a:t>
              </a:r>
            </a:p>
          </p:txBody>
        </p:sp>
      </p:grpSp>
      <p:sp>
        <p:nvSpPr>
          <p:cNvPr id="22"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000000"/>
                </a:solidFill>
                <a:latin typeface="Arial" charset="0"/>
                <a:cs typeface="Arial" charset="0"/>
              </a:rPr>
              <a:t>338</a:t>
            </a:r>
          </a:p>
        </p:txBody>
      </p:sp>
    </p:spTree>
    <p:extLst>
      <p:ext uri="{BB962C8B-B14F-4D97-AF65-F5344CB8AC3E}">
        <p14:creationId xmlns:p14="http://schemas.microsoft.com/office/powerpoint/2010/main" val="17986757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628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6281" grpId="0"/>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684213" y="2625725"/>
            <a:ext cx="7991475" cy="3049588"/>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dirty="0">
                <a:solidFill>
                  <a:srgbClr val="FFFFFF"/>
                </a:solidFill>
              </a:rPr>
              <a:t>Revelation 1:17-19  </a:t>
            </a:r>
            <a:r>
              <a:rPr lang="en-US" sz="1600" b="1" baseline="68000" dirty="0">
                <a:solidFill>
                  <a:srgbClr val="FFFFFF"/>
                </a:solidFill>
              </a:rPr>
              <a:t>17</a:t>
            </a:r>
            <a:r>
              <a:rPr lang="en-US" dirty="0">
                <a:solidFill>
                  <a:srgbClr val="FFFFFF"/>
                </a:solidFill>
              </a:rPr>
              <a:t>When I saw Him, I fell at His feet like a dead man. And He placed His right hand on me, saying, </a:t>
            </a:r>
            <a:r>
              <a:rPr lang="en-US" altLang="ja-JP" dirty="0">
                <a:solidFill>
                  <a:srgbClr val="FFFFFF"/>
                </a:solidFill>
              </a:rPr>
              <a:t>"Do not be afraid; I am the first and the last, </a:t>
            </a:r>
            <a:r>
              <a:rPr lang="en-US" altLang="ja-JP" sz="1600" b="1" baseline="68000" dirty="0">
                <a:solidFill>
                  <a:srgbClr val="FFFFFF"/>
                </a:solidFill>
              </a:rPr>
              <a:t>18</a:t>
            </a:r>
            <a:r>
              <a:rPr lang="en-US" altLang="ja-JP" b="1" dirty="0">
                <a:solidFill>
                  <a:srgbClr val="FFFFFF"/>
                </a:solidFill>
              </a:rPr>
              <a:t>a</a:t>
            </a:r>
            <a:r>
              <a:rPr lang="en-US" altLang="ja-JP" dirty="0">
                <a:solidFill>
                  <a:srgbClr val="FFFFFF"/>
                </a:solidFill>
              </a:rPr>
              <a:t>nd the living One; and I was dead, and behold, I am alive forevermore, and I have the keys of death and of Hades.  </a:t>
            </a:r>
            <a:r>
              <a:rPr lang="en-US" altLang="ja-JP" sz="1600" b="1" baseline="68000" dirty="0">
                <a:solidFill>
                  <a:srgbClr val="FFFFFF"/>
                </a:solidFill>
              </a:rPr>
              <a:t>19</a:t>
            </a:r>
            <a:r>
              <a:rPr lang="en-US" altLang="ja-JP" dirty="0">
                <a:solidFill>
                  <a:srgbClr val="FFFFFF"/>
                </a:solidFill>
              </a:rPr>
              <a:t>Therefore write the things which you </a:t>
            </a:r>
            <a:r>
              <a:rPr lang="en-US" altLang="ja-JP" dirty="0">
                <a:solidFill>
                  <a:srgbClr val="FFFF00"/>
                </a:solidFill>
              </a:rPr>
              <a:t>have seen</a:t>
            </a:r>
            <a:r>
              <a:rPr lang="en-US" altLang="ja-JP" dirty="0">
                <a:solidFill>
                  <a:srgbClr val="FFFFFF"/>
                </a:solidFill>
              </a:rPr>
              <a:t>, and the things which </a:t>
            </a:r>
            <a:r>
              <a:rPr lang="en-US" altLang="ja-JP" dirty="0">
                <a:solidFill>
                  <a:srgbClr val="FFFF00"/>
                </a:solidFill>
              </a:rPr>
              <a:t>are</a:t>
            </a:r>
            <a:r>
              <a:rPr lang="en-US" altLang="ja-JP" dirty="0">
                <a:solidFill>
                  <a:srgbClr val="FFFFFF"/>
                </a:solidFill>
              </a:rPr>
              <a:t>, and the things which </a:t>
            </a:r>
            <a:r>
              <a:rPr lang="en-US" altLang="ja-JP" dirty="0">
                <a:solidFill>
                  <a:srgbClr val="FFFF00"/>
                </a:solidFill>
              </a:rPr>
              <a:t>will take place</a:t>
            </a:r>
            <a:r>
              <a:rPr lang="en-US" altLang="ja-JP" dirty="0">
                <a:solidFill>
                  <a:srgbClr val="FFFFFF"/>
                </a:solidFill>
              </a:rPr>
              <a:t> after these things" (NAU).</a:t>
            </a:r>
            <a:endParaRPr lang="en-US" dirty="0">
              <a:solidFill>
                <a:srgbClr val="FFFFFF"/>
              </a:solidFill>
            </a:endParaRPr>
          </a:p>
        </p:txBody>
      </p:sp>
      <p:sp>
        <p:nvSpPr>
          <p:cNvPr id="764931" name="Text Box 2"/>
          <p:cNvSpPr txBox="1">
            <a:spLocks noChangeArrowheads="1"/>
          </p:cNvSpPr>
          <p:nvPr/>
        </p:nvSpPr>
        <p:spPr bwMode="auto">
          <a:xfrm>
            <a:off x="395288" y="152400"/>
            <a:ext cx="7475123" cy="830263"/>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4800" dirty="0">
                <a:solidFill>
                  <a:srgbClr val="FFFFFF"/>
                </a:solidFill>
                <a:latin typeface="Arial" charset="0"/>
                <a:cs typeface="Arial" charset="0"/>
              </a:rPr>
              <a:t>4 Interpretative Principles</a:t>
            </a:r>
            <a:r>
              <a:rPr lang="en-US" sz="2000" dirty="0">
                <a:solidFill>
                  <a:srgbClr val="000000"/>
                </a:solidFill>
                <a:latin typeface="Arial" charset="0"/>
                <a:cs typeface="Arial" charset="0"/>
              </a:rPr>
              <a:t> </a:t>
            </a:r>
          </a:p>
        </p:txBody>
      </p:sp>
      <p:sp>
        <p:nvSpPr>
          <p:cNvPr id="553987" name="Text Box 3"/>
          <p:cNvSpPr txBox="1">
            <a:spLocks noChangeArrowheads="1"/>
          </p:cNvSpPr>
          <p:nvPr/>
        </p:nvSpPr>
        <p:spPr bwMode="auto">
          <a:xfrm>
            <a:off x="468313" y="1766888"/>
            <a:ext cx="6421437" cy="587375"/>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DAE9FC"/>
                </a:solidFill>
                <a:latin typeface="Comic Sans MS" charset="0"/>
                <a:ea typeface="ＭＳ Ｐゴシック" charset="-128"/>
                <a:cs typeface="ＭＳ Ｐゴシック" charset="-128"/>
              </a:rPr>
              <a:t>Use Revelation</a:t>
            </a:r>
            <a:r>
              <a:rPr lang="fr-FR" sz="3200" dirty="0">
                <a:solidFill>
                  <a:srgbClr val="DAE9FC"/>
                </a:solidFill>
                <a:latin typeface="Comic Sans MS" charset="0"/>
                <a:ea typeface="ＭＳ Ｐゴシック" charset="-128"/>
                <a:cs typeface="ＭＳ Ｐゴシック" charset="-128"/>
              </a:rPr>
              <a:t>'</a:t>
            </a:r>
            <a:r>
              <a:rPr lang="en-US" sz="3200" dirty="0">
                <a:solidFill>
                  <a:srgbClr val="DAE9FC"/>
                </a:solidFill>
                <a:latin typeface="Comic Sans MS" charset="0"/>
                <a:ea typeface="ＭＳ Ｐゴシック" charset="-128"/>
                <a:cs typeface="ＭＳ Ｐゴシック" charset="-128"/>
              </a:rPr>
              <a:t>s inspired outline</a:t>
            </a:r>
          </a:p>
        </p:txBody>
      </p:sp>
      <p:sp>
        <p:nvSpPr>
          <p:cNvPr id="553993" name="Text Box 9"/>
          <p:cNvSpPr txBox="1">
            <a:spLocks noChangeArrowheads="1"/>
          </p:cNvSpPr>
          <p:nvPr/>
        </p:nvSpPr>
        <p:spPr bwMode="auto">
          <a:xfrm>
            <a:off x="901700" y="6042025"/>
            <a:ext cx="1871663"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have seen</a:t>
            </a:r>
          </a:p>
        </p:txBody>
      </p:sp>
      <p:sp>
        <p:nvSpPr>
          <p:cNvPr id="553994" name="Text Box 10"/>
          <p:cNvSpPr txBox="1">
            <a:spLocks noChangeArrowheads="1"/>
          </p:cNvSpPr>
          <p:nvPr/>
        </p:nvSpPr>
        <p:spPr bwMode="auto">
          <a:xfrm>
            <a:off x="3794125" y="6042025"/>
            <a:ext cx="849313"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are</a:t>
            </a:r>
          </a:p>
        </p:txBody>
      </p:sp>
      <p:sp>
        <p:nvSpPr>
          <p:cNvPr id="553995" name="Text Box 11"/>
          <p:cNvSpPr txBox="1">
            <a:spLocks noChangeArrowheads="1"/>
          </p:cNvSpPr>
          <p:nvPr/>
        </p:nvSpPr>
        <p:spPr bwMode="auto">
          <a:xfrm>
            <a:off x="5795963" y="6042025"/>
            <a:ext cx="2808287"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will take place</a:t>
            </a: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698178" cy="461665"/>
          </a:xfrm>
          <a:prstGeom prst="rect">
            <a:avLst/>
          </a:prstGeom>
          <a:solidFill>
            <a:schemeClr val="tx1"/>
          </a:solidFill>
          <a:ln>
            <a:noFill/>
          </a:ln>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338</a:t>
            </a:r>
          </a:p>
        </p:txBody>
      </p:sp>
      <p:sp>
        <p:nvSpPr>
          <p:cNvPr id="2" name="Title 1"/>
          <p:cNvSpPr>
            <a:spLocks noGrp="1"/>
          </p:cNvSpPr>
          <p:nvPr>
            <p:ph type="title" idx="4294967295"/>
          </p:nvPr>
        </p:nvSpPr>
        <p:spPr>
          <a:xfrm>
            <a:off x="418728" y="1041400"/>
            <a:ext cx="5232772" cy="552624"/>
          </a:xfrm>
        </p:spPr>
        <p:txBody>
          <a:bodyPr/>
          <a:lstStyle/>
          <a:p>
            <a:pPr algn="l" rtl="0" eaLnBrk="0" fontAlgn="base" latinLnBrk="0" hangingPunct="0"/>
            <a:r>
              <a:rPr lang="en-US" sz="3200" b="1" i="1" kern="1200" dirty="0">
                <a:solidFill>
                  <a:srgbClr val="FFFFFF"/>
                </a:solidFill>
                <a:effectLst>
                  <a:glow rad="292100">
                    <a:srgbClr val="000000">
                      <a:alpha val="75000"/>
                    </a:srgbClr>
                  </a:glow>
                </a:effectLst>
                <a:latin typeface="Arial"/>
                <a:ea typeface="+mn-ea"/>
                <a:cs typeface="Arial"/>
              </a:rPr>
              <a:t>Principle #4:</a:t>
            </a:r>
            <a:endParaRPr lang="en-US" dirty="0"/>
          </a:p>
        </p:txBody>
      </p:sp>
    </p:spTree>
    <p:extLst>
      <p:ext uri="{BB962C8B-B14F-4D97-AF65-F5344CB8AC3E}">
        <p14:creationId xmlns:p14="http://schemas.microsoft.com/office/powerpoint/2010/main" val="13276017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en-US" sz="4000" b="1" dirty="0">
                <a:effectLst>
                  <a:glow rad="101600">
                    <a:schemeClr val="tx1">
                      <a:alpha val="99000"/>
                    </a:schemeClr>
                  </a:glow>
                </a:effectLst>
              </a:rPr>
              <a:t>We have v</a:t>
            </a:r>
            <a:r>
              <a:rPr lang="en-US" sz="4000" b="1" dirty="0">
                <a:solidFill>
                  <a:schemeClr val="bg1"/>
                </a:solidFill>
                <a:effectLst>
                  <a:glow rad="101600">
                    <a:schemeClr val="tx1">
                      <a:alpha val="99000"/>
                    </a:schemeClr>
                  </a:glow>
                </a:effectLst>
                <a:latin typeface="Arial"/>
                <a:cs typeface="Arial"/>
              </a:rPr>
              <a:t>ictory when we see that Jesus </a:t>
            </a:r>
            <a:r>
              <a:rPr lang="en-US" sz="4000" b="1" dirty="0">
                <a:effectLst>
                  <a:glow rad="101600">
                    <a:schemeClr val="tx1">
                      <a:alpha val="99000"/>
                    </a:schemeClr>
                  </a:glow>
                </a:effectLst>
              </a:rPr>
              <a:t>rules over</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Outline of Revelation</a:t>
            </a: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DEATH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CHURCHES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OUR FUTURE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64755896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Rapture</a:t>
            </a:r>
            <a:br>
              <a:rPr lang="en-US" sz="1400" b="1" dirty="0">
                <a:solidFill>
                  <a:srgbClr val="000000"/>
                </a:solidFill>
                <a:latin typeface="Arial Narrow" charset="0"/>
                <a:cs typeface="Arial" charset="0"/>
              </a:rPr>
            </a:br>
            <a:r>
              <a:rPr lang="en-US" sz="1400" b="1" dirty="0">
                <a:solidFill>
                  <a:srgbClr val="000000"/>
                </a:solidFill>
                <a:latin typeface="Arial Narrow" charset="0"/>
                <a:cs typeface="Arial" charset="0"/>
              </a:rPr>
              <a:t>3:10</a:t>
            </a: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Church </a:t>
            </a:r>
            <a:br>
              <a:rPr lang="en-US" sz="1400" b="1" dirty="0">
                <a:solidFill>
                  <a:srgbClr val="000000"/>
                </a:solidFill>
                <a:latin typeface="Arial Narrow" charset="0"/>
                <a:cs typeface="Arial" charset="0"/>
              </a:rPr>
            </a:br>
            <a:r>
              <a:rPr lang="en-US" sz="1400" b="1" dirty="0">
                <a:solidFill>
                  <a:srgbClr val="000000"/>
                </a:solidFill>
                <a:latin typeface="Arial Narrow" charset="0"/>
                <a:cs typeface="Arial" charset="0"/>
              </a:rPr>
              <a:t>Age</a:t>
            </a: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en-US" sz="4800" dirty="0">
                <a:solidFill>
                  <a:schemeClr val="bg1"/>
                </a:solidFill>
                <a:latin typeface="Comic Sans MS" charset="0"/>
              </a:rPr>
              <a:t>Chronology of Revelation</a:t>
            </a: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you have seen"</a:t>
            </a:r>
          </a:p>
          <a:p>
            <a:pPr algn="ctr" defTabSz="914400" fontAlgn="base">
              <a:spcBef>
                <a:spcPct val="0"/>
              </a:spcBef>
              <a:spcAft>
                <a:spcPct val="0"/>
              </a:spcAft>
            </a:pPr>
            <a:r>
              <a:rPr lang="en-US" sz="1600" dirty="0">
                <a:solidFill>
                  <a:srgbClr val="000000"/>
                </a:solidFill>
                <a:latin typeface="Arial Narrow" charset="0"/>
                <a:cs typeface="Arial" charset="0"/>
              </a:rPr>
              <a:t>(1:19a)</a:t>
            </a:r>
          </a:p>
          <a:p>
            <a:pPr algn="ctr" defTabSz="914400" fontAlgn="base">
              <a:spcBef>
                <a:spcPct val="0"/>
              </a:spcBef>
              <a:spcAft>
                <a:spcPct val="0"/>
              </a:spcAft>
            </a:pPr>
            <a:r>
              <a:rPr lang="en-US" sz="1600" b="1" dirty="0">
                <a:solidFill>
                  <a:srgbClr val="000000"/>
                </a:solidFill>
                <a:latin typeface="Arial Narrow" charset="0"/>
                <a:cs typeface="Arial" charset="0"/>
              </a:rPr>
              <a:t>Rev. 1</a:t>
            </a: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is </a:t>
            </a:r>
            <a:br>
              <a:rPr lang="en-US" sz="1600" dirty="0">
                <a:solidFill>
                  <a:srgbClr val="000000"/>
                </a:solidFill>
                <a:latin typeface="Arial Narrow" charset="0"/>
                <a:cs typeface="Arial" charset="0"/>
              </a:rPr>
            </a:br>
            <a:r>
              <a:rPr lang="en-US" sz="1600" dirty="0">
                <a:solidFill>
                  <a:srgbClr val="000000"/>
                </a:solidFill>
                <a:latin typeface="Arial Narrow" charset="0"/>
                <a:cs typeface="Arial" charset="0"/>
              </a:rPr>
              <a:t>now"</a:t>
            </a:r>
          </a:p>
          <a:p>
            <a:pPr algn="ctr" defTabSz="914400" fontAlgn="base">
              <a:spcBef>
                <a:spcPct val="0"/>
              </a:spcBef>
              <a:spcAft>
                <a:spcPct val="0"/>
              </a:spcAft>
            </a:pPr>
            <a:r>
              <a:rPr lang="en-US" sz="1600" dirty="0">
                <a:solidFill>
                  <a:srgbClr val="000000"/>
                </a:solidFill>
                <a:latin typeface="Arial Narrow" charset="0"/>
                <a:cs typeface="Arial" charset="0"/>
              </a:rPr>
              <a:t>(1:19b)</a:t>
            </a:r>
          </a:p>
          <a:p>
            <a:pPr algn="ctr" defTabSz="914400" fontAlgn="base">
              <a:spcBef>
                <a:spcPct val="0"/>
              </a:spcBef>
              <a:spcAft>
                <a:spcPct val="0"/>
              </a:spcAft>
            </a:pPr>
            <a:r>
              <a:rPr lang="en-US" sz="1600" b="1" dirty="0">
                <a:solidFill>
                  <a:srgbClr val="000000"/>
                </a:solidFill>
                <a:latin typeface="Arial Narrow" charset="0"/>
                <a:cs typeface="Arial" charset="0"/>
              </a:rPr>
              <a:t>Rev. 2–3</a:t>
            </a:r>
          </a:p>
        </p:txBody>
      </p:sp>
      <p:sp>
        <p:nvSpPr>
          <p:cNvPr id="190477" name="TextBox 16"/>
          <p:cNvSpPr txBox="1">
            <a:spLocks noChangeArrowheads="1"/>
          </p:cNvSpPr>
          <p:nvPr/>
        </p:nvSpPr>
        <p:spPr bwMode="auto">
          <a:xfrm>
            <a:off x="4357688" y="1928813"/>
            <a:ext cx="1928812"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will </a:t>
            </a:r>
            <a:br>
              <a:rPr lang="en-US" sz="1600" dirty="0">
                <a:solidFill>
                  <a:srgbClr val="000000"/>
                </a:solidFill>
                <a:latin typeface="Arial Narrow" charset="0"/>
                <a:cs typeface="Arial" charset="0"/>
              </a:rPr>
            </a:br>
            <a:r>
              <a:rPr lang="en-US" sz="1600" dirty="0">
                <a:solidFill>
                  <a:srgbClr val="000000"/>
                </a:solidFill>
                <a:latin typeface="Arial Narrow" charset="0"/>
                <a:cs typeface="Arial" charset="0"/>
              </a:rPr>
              <a:t>take place later"</a:t>
            </a:r>
          </a:p>
          <a:p>
            <a:pPr algn="ctr" defTabSz="914400" fontAlgn="base">
              <a:spcBef>
                <a:spcPct val="0"/>
              </a:spcBef>
              <a:spcAft>
                <a:spcPct val="0"/>
              </a:spcAft>
            </a:pPr>
            <a:r>
              <a:rPr lang="en-US" sz="1600" dirty="0">
                <a:solidFill>
                  <a:srgbClr val="000000"/>
                </a:solidFill>
                <a:latin typeface="Arial Narrow" charset="0"/>
                <a:cs typeface="Arial" charset="0"/>
              </a:rPr>
              <a:t>(1:19c)</a:t>
            </a:r>
          </a:p>
          <a:p>
            <a:pPr algn="ctr" defTabSz="914400" fontAlgn="base">
              <a:spcBef>
                <a:spcPct val="0"/>
              </a:spcBef>
              <a:spcAft>
                <a:spcPct val="0"/>
              </a:spcAft>
            </a:pPr>
            <a:r>
              <a:rPr lang="en-US" sz="1600" b="1" dirty="0">
                <a:solidFill>
                  <a:srgbClr val="000000"/>
                </a:solidFill>
                <a:latin typeface="Arial Narrow" charset="0"/>
                <a:cs typeface="Arial" charset="0"/>
              </a:rPr>
              <a:t>Rev. 4–22</a:t>
            </a: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Vision of Christ</a:t>
            </a: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dirty="0">
                <a:solidFill>
                  <a:srgbClr val="000000"/>
                </a:solidFill>
                <a:latin typeface="Arial Narrow" charset="0"/>
                <a:cs typeface="Arial" charset="0"/>
              </a:rPr>
              <a:t>Second Half</a:t>
            </a:r>
            <a:endParaRPr lang="en-US" sz="1400" b="1" dirty="0">
              <a:solidFill>
                <a:srgbClr val="000000"/>
              </a:solidFill>
              <a:latin typeface="Arial Narrow"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Tribulation</a:t>
            </a:r>
          </a:p>
          <a:p>
            <a:pPr algn="ctr" defTabSz="914400" fontAlgn="base">
              <a:spcBef>
                <a:spcPct val="0"/>
              </a:spcBef>
              <a:spcAft>
                <a:spcPct val="0"/>
              </a:spcAft>
            </a:pPr>
            <a:r>
              <a:rPr lang="en-US" sz="1400" b="1" dirty="0">
                <a:solidFill>
                  <a:srgbClr val="000000"/>
                </a:solidFill>
                <a:latin typeface="Arial Narrow" charset="0"/>
                <a:cs typeface="Arial" charset="0"/>
              </a:rPr>
              <a:t>4:1 – 19:10</a:t>
            </a:r>
          </a:p>
        </p:txBody>
      </p:sp>
      <p:sp>
        <p:nvSpPr>
          <p:cNvPr id="190484" name="TextBox 23"/>
          <p:cNvSpPr txBox="1">
            <a:spLocks noChangeArrowheads="1"/>
          </p:cNvSpPr>
          <p:nvPr/>
        </p:nvSpPr>
        <p:spPr bwMode="auto">
          <a:xfrm>
            <a:off x="6643688" y="3046157"/>
            <a:ext cx="928687"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Second Coming</a:t>
            </a:r>
          </a:p>
        </p:txBody>
      </p:sp>
      <p:sp>
        <p:nvSpPr>
          <p:cNvPr id="190485" name="TextBox 24"/>
          <p:cNvSpPr txBox="1">
            <a:spLocks noChangeArrowheads="1"/>
          </p:cNvSpPr>
          <p:nvPr/>
        </p:nvSpPr>
        <p:spPr bwMode="auto">
          <a:xfrm>
            <a:off x="7572375" y="3046157"/>
            <a:ext cx="1143000"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Millennium</a:t>
            </a:r>
          </a:p>
        </p:txBody>
      </p:sp>
      <p:sp>
        <p:nvSpPr>
          <p:cNvPr id="190486" name="TextBox 25"/>
          <p:cNvSpPr txBox="1">
            <a:spLocks noChangeArrowheads="1"/>
          </p:cNvSpPr>
          <p:nvPr/>
        </p:nvSpPr>
        <p:spPr bwMode="auto">
          <a:xfrm>
            <a:off x="8312408" y="3500438"/>
            <a:ext cx="714375"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b="1" dirty="0">
                <a:solidFill>
                  <a:srgbClr val="000000"/>
                </a:solidFill>
                <a:latin typeface="Arial Narrow" charset="0"/>
                <a:cs typeface="Arial" charset="0"/>
              </a:rPr>
              <a:t>Eternal State</a:t>
            </a: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xmlns="">
                <a:noFill/>
              </a14:hiddenFill>
            </a:ext>
          </a:extLst>
        </p:spPr>
      </p:cxnSp>
      <p:sp>
        <p:nvSpPr>
          <p:cNvPr id="190488" name="TextBox 30"/>
          <p:cNvSpPr txBox="1">
            <a:spLocks noChangeArrowheads="1"/>
          </p:cNvSpPr>
          <p:nvPr/>
        </p:nvSpPr>
        <p:spPr bwMode="auto">
          <a:xfrm>
            <a:off x="7902457" y="4269970"/>
            <a:ext cx="761432" cy="785813"/>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200" b="1" dirty="0">
                <a:solidFill>
                  <a:srgbClr val="000000"/>
                </a:solidFill>
                <a:latin typeface="Arial Narrow" charset="0"/>
                <a:cs typeface="Arial" charset="0"/>
              </a:rPr>
              <a:t>Great White Throne Judgment</a:t>
            </a: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b="1">
                <a:solidFill>
                  <a:srgbClr val="FFFFFF"/>
                </a:solidFill>
                <a:latin typeface="Arial"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sz="1400" dirty="0">
                <a:solidFill>
                  <a:srgbClr val="000000"/>
                </a:solidFill>
                <a:latin typeface="Arial Narrow" charset="0"/>
                <a:cs typeface="Arial" charset="0"/>
              </a:rPr>
              <a:t>Copyright 1989 Rick Griffith</a:t>
            </a:r>
          </a:p>
          <a:p>
            <a:pPr defTabSz="914400" fontAlgn="base">
              <a:spcBef>
                <a:spcPct val="0"/>
              </a:spcBef>
              <a:spcAft>
                <a:spcPct val="0"/>
              </a:spcAft>
            </a:pPr>
            <a:r>
              <a:rPr lang="en-US" sz="1400" dirty="0">
                <a:solidFill>
                  <a:srgbClr val="000000"/>
                </a:solidFill>
                <a:latin typeface="Arial Narrow"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dirty="0">
                <a:solidFill>
                  <a:srgbClr val="000000"/>
                </a:solidFill>
                <a:latin typeface="Arial Narrow" charset="0"/>
                <a:cs typeface="Arial" charset="0"/>
              </a:rPr>
              <a:t>First Half</a:t>
            </a:r>
            <a:endParaRPr lang="en-US" sz="1400" b="1" dirty="0">
              <a:solidFill>
                <a:srgbClr val="000000"/>
              </a:solidFill>
              <a:latin typeface="Arial Narrow" charset="0"/>
              <a:cs typeface="Arial"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9453108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9" name="Rectangle 13"/>
          <p:cNvSpPr>
            <a:spLocks noGrp="1" noChangeArrowheads="1"/>
          </p:cNvSpPr>
          <p:nvPr>
            <p:ph type="title" idx="4294967295"/>
          </p:nvPr>
        </p:nvSpPr>
        <p:spPr>
          <a:xfrm>
            <a:off x="5867400" y="4797425"/>
            <a:ext cx="3276600" cy="1874838"/>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en-US" sz="3900" b="1" dirty="0">
                <a:solidFill>
                  <a:srgbClr val="FFEA18"/>
                </a:solidFill>
                <a:latin typeface="Comic Sans MS" charset="0"/>
                <a:ea typeface="ＭＳ Ｐゴシック" charset="0"/>
              </a:rPr>
              <a:t>The Twofold Context of the Book</a:t>
            </a: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30163" y="3644900"/>
            <a:ext cx="5410201" cy="3046413"/>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"I, John, am your brother and your partner in suffering and in God</a:t>
            </a:r>
            <a:r>
              <a:rPr kumimoji="0" lang="fr-FR"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s Kingdom and in the patient endurance to which Jesus calls us. I was exiled to the island of Patmos for preaching the word of God and for my testimony about Jesus"</a:t>
            </a:r>
            <a:b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b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(Rev. 1:9 </a:t>
            </a:r>
            <a:r>
              <a:rPr kumimoji="0" lang="en-US" altLang="ja-JP"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NLT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w="57150" cmpd="sng">
                <a:solidFill>
                  <a:srgbClr val="FF0000"/>
                </a:solidFill>
              </a:ln>
              <a:solidFill>
                <a:srgbClr val="FFFFFF"/>
              </a:solidFill>
              <a:effectLst/>
              <a:uLnTx/>
              <a:uFillTx/>
              <a:latin typeface="Arial" charset="0"/>
              <a:ea typeface="ＭＳ Ｐゴシック" charset="0"/>
              <a:cs typeface="ＭＳ Ｐゴシック"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1" name="Text Box 5"/>
          <p:cNvSpPr txBox="1">
            <a:spLocks noChangeArrowheads="1"/>
          </p:cNvSpPr>
          <p:nvPr/>
        </p:nvSpPr>
        <p:spPr bwMode="auto">
          <a:xfrm>
            <a:off x="0" y="1125538"/>
            <a:ext cx="3057525" cy="107632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External Persecution</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60" name="Text Box 4"/>
          <p:cNvSpPr txBox="1">
            <a:spLocks noChangeArrowheads="1"/>
          </p:cNvSpPr>
          <p:nvPr/>
        </p:nvSpPr>
        <p:spPr bwMode="auto">
          <a:xfrm>
            <a:off x="5233988" y="0"/>
            <a:ext cx="3514725" cy="107791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Internal Compromise</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10" name="Text Box 5"/>
          <p:cNvSpPr txBox="1">
            <a:spLocks noChangeArrowheads="1"/>
          </p:cNvSpPr>
          <p:nvPr/>
        </p:nvSpPr>
        <p:spPr bwMode="auto">
          <a:xfrm>
            <a:off x="4211638" y="2276475"/>
            <a:ext cx="1944687" cy="46196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Patmos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756795" name="Text Box 7"/>
          <p:cNvSpPr txBox="1">
            <a:spLocks noChangeArrowheads="1"/>
          </p:cNvSpPr>
          <p:nvPr/>
        </p:nvSpPr>
        <p:spPr bwMode="auto">
          <a:xfrm>
            <a:off x="8570871" y="-26988"/>
            <a:ext cx="609684" cy="40229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321</a:t>
            </a:r>
          </a:p>
        </p:txBody>
      </p:sp>
    </p:spTree>
    <p:extLst>
      <p:ext uri="{BB962C8B-B14F-4D97-AF65-F5344CB8AC3E}">
        <p14:creationId xmlns:p14="http://schemas.microsoft.com/office/powerpoint/2010/main" val="11885520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en-US" sz="4800" b="1" dirty="0">
                <a:solidFill>
                  <a:schemeClr val="bg1"/>
                </a:solidFill>
                <a:effectLst>
                  <a:outerShdw blurRad="38100" dist="38100" dir="2700000" algn="tl">
                    <a:srgbClr val="000000">
                      <a:alpha val="43137"/>
                    </a:srgbClr>
                  </a:outerShdw>
                </a:effectLst>
              </a:rPr>
              <a:t>Summing Up the Whole Book</a:t>
            </a: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algn="ctr" defTabSz="914400" eaLnBrk="0" fontAlgn="base" hangingPunct="0">
              <a:spcBef>
                <a:spcPct val="0"/>
              </a:spcBef>
              <a:spcAft>
                <a:spcPct val="0"/>
              </a:spcAft>
            </a:pPr>
            <a:r>
              <a:rPr lang="en-US" sz="4000" b="1" dirty="0">
                <a:solidFill>
                  <a:srgbClr val="FFFFFF"/>
                </a:solidFill>
                <a:effectLst>
                  <a:glow rad="292100">
                    <a:srgbClr val="000000"/>
                  </a:glow>
                </a:effectLst>
                <a:latin typeface="Arial"/>
                <a:ea typeface="ヒラギノ角ゴ Pro W3"/>
                <a:cs typeface="ヒラギノ角ゴ Pro W3"/>
              </a:rPr>
              <a:t>God discloses through John the </a:t>
            </a:r>
            <a:r>
              <a:rPr lang="en-US" sz="4000" b="1" dirty="0">
                <a:solidFill>
                  <a:srgbClr val="FFFF00"/>
                </a:solidFill>
                <a:effectLst>
                  <a:glow rad="292100">
                    <a:srgbClr val="000000"/>
                  </a:glow>
                </a:effectLst>
                <a:latin typeface="Arial"/>
                <a:ea typeface="ヒラギノ角ゴ Pro W3"/>
                <a:cs typeface="ヒラギノ角ゴ Pro W3"/>
              </a:rPr>
              <a:t>sovereignty of Jesus Christ </a:t>
            </a:r>
            <a:r>
              <a:rPr lang="en-US" sz="4000" b="1" dirty="0">
                <a:solidFill>
                  <a:srgbClr val="FFFFFF"/>
                </a:solidFill>
                <a:effectLst>
                  <a:glow rad="292100">
                    <a:srgbClr val="000000"/>
                  </a:glow>
                </a:effectLst>
                <a:latin typeface="Arial"/>
                <a:ea typeface="ヒラギノ角ゴ Pro W3"/>
                <a:cs typeface="ヒラギノ角ゴ Pro W3"/>
              </a:rPr>
              <a:t>in His ultimate future triumph to encourage believers to </a:t>
            </a:r>
            <a:r>
              <a:rPr lang="en-US" sz="4000" b="1" dirty="0">
                <a:solidFill>
                  <a:srgbClr val="FFFF00"/>
                </a:solidFill>
                <a:effectLst>
                  <a:glow rad="292100">
                    <a:srgbClr val="000000"/>
                  </a:glow>
                </a:effectLst>
                <a:latin typeface="Arial"/>
                <a:ea typeface="ヒラギノ角ゴ Pro W3"/>
                <a:cs typeface="ヒラギノ角ゴ Pro W3"/>
              </a:rPr>
              <a:t>persevere despite internal compromise and external opposition</a:t>
            </a:r>
            <a:r>
              <a:rPr lang="en-US" sz="4000" b="1" dirty="0">
                <a:solidFill>
                  <a:srgbClr val="FFFFFF"/>
                </a:solidFill>
                <a:effectLst>
                  <a:glow rad="292100">
                    <a:srgbClr val="000000"/>
                  </a:glow>
                </a:effectLst>
                <a:latin typeface="Arial"/>
                <a:ea typeface="ヒラギノ角ゴ Pro W3"/>
                <a:cs typeface="ヒラギノ角ゴ Pro W3"/>
              </a:rPr>
              <a:t> </a:t>
            </a: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24136471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947636"/>
            <a:ext cx="9144000" cy="2401711"/>
          </a:xfrm>
        </p:spPr>
        <p:txBody>
          <a:bodyPr/>
          <a:lstStyle/>
          <a:p>
            <a:r>
              <a:rPr lang="en-US" sz="8800" dirty="0">
                <a:solidFill>
                  <a:schemeClr val="bg1"/>
                </a:solidFill>
                <a:latin typeface="Arial" charset="0"/>
                <a:ea typeface="Osaka" charset="0"/>
                <a:cs typeface="Arial" charset="0"/>
              </a:rPr>
              <a:t>Revelation </a:t>
            </a:r>
            <a:r>
              <a:rPr lang="en-US" sz="8800" dirty="0">
                <a:latin typeface="Arial" charset="0"/>
                <a:ea typeface="Osaka" charset="0"/>
                <a:cs typeface="Arial" charset="0"/>
              </a:rPr>
              <a:t>1</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50205386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758786" name="Rectangle 3"/>
          <p:cNvSpPr>
            <a:spLocks noGrp="1" noChangeArrowheads="1"/>
          </p:cNvSpPr>
          <p:nvPr>
            <p:ph type="title"/>
          </p:nvPr>
        </p:nvSpPr>
        <p:spPr>
          <a:xfrm>
            <a:off x="-1" y="68413"/>
            <a:ext cx="8079619" cy="1266825"/>
          </a:xfrm>
          <a:noFill/>
          <a:ln>
            <a:noFill/>
          </a:ln>
        </p:spPr>
        <p:txBody>
          <a:bodyPr vert="horz" wrap="square" lIns="91440" tIns="45720" rIns="91440" bIns="45720" numCol="1" anchor="ctr" anchorCtr="0" compatLnSpc="1">
            <a:prstTxWarp prst="textNoShape">
              <a:avLst/>
            </a:prstTxWarp>
          </a:bodyPr>
          <a:lstStyle/>
          <a:p>
            <a:pPr algn="r"/>
            <a:r>
              <a:rPr lang="en-US" b="1" dirty="0">
                <a:solidFill>
                  <a:srgbClr val="FFFFFF"/>
                </a:solidFill>
                <a:effectLst>
                  <a:glow rad="165100">
                    <a:schemeClr val="tx1"/>
                  </a:glow>
                </a:effectLst>
                <a:latin typeface="Arial" charset="0"/>
                <a:ea typeface="ＭＳ Ｐゴシック" charset="0"/>
              </a:rPr>
              <a:t>Revelation 1</a:t>
            </a:r>
          </a:p>
        </p:txBody>
      </p:sp>
    </p:spTree>
    <p:extLst>
      <p:ext uri="{BB962C8B-B14F-4D97-AF65-F5344CB8AC3E}">
        <p14:creationId xmlns:p14="http://schemas.microsoft.com/office/powerpoint/2010/main" val="3531656529"/>
      </p:ext>
    </p:extLst>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en-US" sz="4000" b="1" dirty="0">
                <a:effectLst>
                  <a:glow rad="101600">
                    <a:schemeClr val="tx1">
                      <a:alpha val="99000"/>
                    </a:schemeClr>
                  </a:glow>
                </a:effectLst>
              </a:rPr>
              <a:t>We have v</a:t>
            </a:r>
            <a:r>
              <a:rPr lang="en-US" sz="4000" b="1" dirty="0">
                <a:solidFill>
                  <a:schemeClr val="bg1"/>
                </a:solidFill>
                <a:effectLst>
                  <a:glow rad="101600">
                    <a:schemeClr val="tx1">
                      <a:alpha val="99000"/>
                    </a:schemeClr>
                  </a:glow>
                </a:effectLst>
                <a:latin typeface="Arial"/>
                <a:cs typeface="Arial"/>
              </a:rPr>
              <a:t>ictory when we see that Jesus </a:t>
            </a:r>
            <a:r>
              <a:rPr lang="en-US" sz="4000" b="1" dirty="0">
                <a:effectLst>
                  <a:glow rad="101600">
                    <a:schemeClr val="tx1">
                      <a:alpha val="99000"/>
                    </a:schemeClr>
                  </a:glow>
                </a:effectLst>
              </a:rPr>
              <a:t>rules over</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Outline of Revelation</a:t>
            </a: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DEATH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Tree>
    <p:extLst>
      <p:ext uri="{BB962C8B-B14F-4D97-AF65-F5344CB8AC3E}">
        <p14:creationId xmlns:p14="http://schemas.microsoft.com/office/powerpoint/2010/main" val="3636962128"/>
      </p:ext>
    </p:extLst>
  </p:cSld>
  <p:clrMapOvr>
    <a:overrideClrMapping bg1="lt1" tx1="dk1" bg2="lt2" tx2="dk2" accent1="accent1" accent2="accent2" accent3="accent3" accent4="accent4" accent5="accent5" accent6="accent6" hlink="hlink" folHlink="folHlink"/>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8786" name="Rectangle 3"/>
          <p:cNvSpPr>
            <a:spLocks noGrp="1" noChangeArrowheads="1"/>
          </p:cNvSpPr>
          <p:nvPr>
            <p:ph type="title"/>
          </p:nvPr>
        </p:nvSpPr>
        <p:spPr>
          <a:xfrm>
            <a:off x="2825750" y="2257424"/>
            <a:ext cx="6069012" cy="1266825"/>
          </a:xfrm>
        </p:spPr>
        <p:txBody>
          <a:bodyPr/>
          <a:lstStyle/>
          <a:p>
            <a:pPr algn="r"/>
            <a:r>
              <a:rPr lang="en-US" b="1" dirty="0">
                <a:solidFill>
                  <a:srgbClr val="FFFFFF"/>
                </a:solidFill>
                <a:latin typeface="Arial" charset="0"/>
                <a:ea typeface="ＭＳ Ｐゴシック" charset="0"/>
              </a:rPr>
              <a:t>John at Patmos </a:t>
            </a:r>
            <a:br>
              <a:rPr lang="en-US" b="1" dirty="0">
                <a:solidFill>
                  <a:srgbClr val="FFFFFF"/>
                </a:solidFill>
                <a:latin typeface="Arial" charset="0"/>
                <a:ea typeface="ＭＳ Ｐゴシック" charset="0"/>
              </a:rPr>
            </a:br>
            <a:r>
              <a:rPr lang="en-US" b="1" dirty="0">
                <a:solidFill>
                  <a:srgbClr val="FFFFFF"/>
                </a:solidFill>
                <a:latin typeface="Arial" charset="0"/>
                <a:ea typeface="ＭＳ Ｐゴシック" charset="0"/>
              </a:rPr>
              <a:t>(Rev 1:9-10)</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83871119"/>
      </p:ext>
    </p:extLst>
  </p:cSld>
  <p:clrMapOvr>
    <a:masterClrMapping/>
  </p:clrMapOvr>
  <p:transition/>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en-US" sz="5400" dirty="0">
                <a:solidFill>
                  <a:srgbClr val="FFFFFF"/>
                </a:solidFill>
                <a:ea typeface="ＭＳ Ｐゴシック" charset="0"/>
              </a:rPr>
              <a:t>Why should we know that Jesus </a:t>
            </a:r>
            <a:r>
              <a:rPr lang="en-US" sz="5400" dirty="0">
                <a:solidFill>
                  <a:srgbClr val="FFFF00"/>
                </a:solidFill>
                <a:ea typeface="ＭＳ Ｐゴシック" charset="0"/>
              </a:rPr>
              <a:t>rules</a:t>
            </a:r>
            <a:r>
              <a:rPr lang="en-US" sz="5400" dirty="0">
                <a:solidFill>
                  <a:srgbClr val="FFFFFF"/>
                </a:solidFill>
                <a:ea typeface="ＭＳ Ｐゴシック" charset="0"/>
              </a:rPr>
              <a:t> the world?</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read Revelation?</a:t>
            </a:r>
          </a:p>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worship Jesus?</a:t>
            </a:r>
          </a:p>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see Jesus clearly?</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406587222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19559" y="1045155"/>
            <a:ext cx="4592326" cy="5569997"/>
          </a:xfrm>
          <a:solidFill>
            <a:srgbClr val="800000"/>
          </a:solidFill>
        </p:spPr>
        <p:txBody>
          <a:bodyPr/>
          <a:lstStyle/>
          <a:p>
            <a:r>
              <a:rPr lang="en-US" b="1" dirty="0">
                <a:solidFill>
                  <a:srgbClr val="FFFFFF"/>
                </a:solidFill>
                <a:effectLst>
                  <a:outerShdw blurRad="38100" dist="38100" dir="2700000" algn="tl">
                    <a:srgbClr val="000000">
                      <a:alpha val="43137"/>
                    </a:srgbClr>
                  </a:outerShdw>
                </a:effectLst>
                <a:latin typeface="Arial" charset="0"/>
                <a:ea typeface="ＭＳ Ｐゴシック" charset="0"/>
              </a:rPr>
              <a:t>1. Jesus reveals the future and promises to bless all who read and obey the prophecy (1:1-3). </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pic>
        <p:nvPicPr>
          <p:cNvPr id="3" name="Picture 2"/>
          <p:cNvPicPr>
            <a:picLocks noChangeAspect="1"/>
          </p:cNvPicPr>
          <p:nvPr/>
        </p:nvPicPr>
        <p:blipFill>
          <a:blip r:embed="rId4"/>
          <a:stretch>
            <a:fillRect/>
          </a:stretch>
        </p:blipFill>
        <p:spPr>
          <a:xfrm>
            <a:off x="4572766" y="1839133"/>
            <a:ext cx="4592326" cy="4776019"/>
          </a:xfrm>
          <a:prstGeom prst="rect">
            <a:avLst/>
          </a:prstGeom>
        </p:spPr>
      </p:pic>
      <p:sp>
        <p:nvSpPr>
          <p:cNvPr id="5" name="Text Box 7"/>
          <p:cNvSpPr txBox="1">
            <a:spLocks noChangeArrowheads="1"/>
          </p:cNvSpPr>
          <p:nvPr/>
        </p:nvSpPr>
        <p:spPr bwMode="auto">
          <a:xfrm>
            <a:off x="65299" y="136136"/>
            <a:ext cx="7699659" cy="771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4400" b="1" i="1" dirty="0">
                <a:solidFill>
                  <a:srgbClr val="FFFFFF"/>
                </a:solidFill>
                <a:latin typeface="Arial" charset="0"/>
                <a:cs typeface="Arial" charset="0"/>
              </a:rPr>
              <a:t>Why read Revelation? </a:t>
            </a:r>
          </a:p>
        </p:txBody>
      </p:sp>
    </p:spTree>
    <p:extLst>
      <p:ext uri="{BB962C8B-B14F-4D97-AF65-F5344CB8AC3E}">
        <p14:creationId xmlns:p14="http://schemas.microsoft.com/office/powerpoint/2010/main" val="2139705583"/>
      </p:ext>
    </p:extLst>
  </p:cSld>
  <p:clrMapOvr>
    <a:overrideClrMapping bg1="lt1" tx1="dk1" bg2="lt2" tx2="dk2" accent1="accent1" accent2="accent2" accent3="accent3" accent4="accent4" accent5="accent5" accent6="accent6" hlink="hlink" folHlink="folHlink"/>
  </p:clrMapOvr>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0962" name="Picture 4" descr="j02851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5"/>
          <p:cNvSpPr>
            <a:spLocks noChangeArrowheads="1"/>
          </p:cNvSpPr>
          <p:nvPr/>
        </p:nvSpPr>
        <p:spPr bwMode="auto">
          <a:xfrm>
            <a:off x="-3109" y="2060574"/>
            <a:ext cx="7261225" cy="4797425"/>
          </a:xfrm>
          <a:prstGeom prst="rect">
            <a:avLst/>
          </a:prstGeom>
          <a:gradFill rotWithShape="1">
            <a:gsLst>
              <a:gs pos="0">
                <a:srgbClr val="2F002F"/>
              </a:gs>
              <a:gs pos="50000">
                <a:srgbClr val="660066"/>
              </a:gs>
              <a:gs pos="100000">
                <a:srgbClr val="2F002F"/>
              </a:gs>
            </a:gsLst>
            <a:lin ang="5400000" scaled="1"/>
          </a:gradFill>
          <a:ln>
            <a:noFill/>
          </a:ln>
        </p:spPr>
        <p:txBody>
          <a:bodyPr/>
          <a:lstStyle/>
          <a:p>
            <a:pPr algn="r" defTabSz="914400" eaLnBrk="0" fontAlgn="base" hangingPunct="0">
              <a:spcBef>
                <a:spcPct val="20000"/>
              </a:spcBef>
              <a:spcAft>
                <a:spcPct val="0"/>
              </a:spcAft>
              <a:defRPr/>
            </a:pPr>
            <a:r>
              <a:rPr lang="en-US" altLang="ja-JP"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altLang="ja-JP" sz="3200" b="1" dirty="0">
                <a:solidFill>
                  <a:srgbClr val="FFFF00"/>
                </a:solidFill>
                <a:effectLst>
                  <a:outerShdw blurRad="38100" dist="38100" dir="2700000" algn="tl">
                    <a:srgbClr val="000000"/>
                  </a:outerShdw>
                </a:effectLst>
                <a:latin typeface="Arial" charset="0"/>
                <a:ea typeface="ＭＳ Ｐゴシック" charset="0"/>
                <a:cs typeface="Arial" charset="0"/>
              </a:rPr>
              <a:t>The revelation of Jesus Christ</a:t>
            </a:r>
            <a:r>
              <a:rPr lang="en-US" altLang="ja-JP" sz="3200" b="1" dirty="0">
                <a:solidFill>
                  <a:srgbClr val="FFFFFF"/>
                </a:solidFill>
                <a:effectLst>
                  <a:outerShdw blurRad="38100" dist="38100" dir="2700000" algn="tl">
                    <a:srgbClr val="000000"/>
                  </a:outerShdw>
                </a:effectLst>
                <a:latin typeface="Arial" charset="0"/>
                <a:ea typeface="ＭＳ Ｐゴシック" charset="0"/>
                <a:cs typeface="Arial" charset="0"/>
              </a:rPr>
              <a:t>, which God gave him to show to his servants the things that must soon take place. He made it known by sending his angel to his servant John, who testifies to everything he saw––that is, the word of God and the testimony of Jesus Christ" </a:t>
            </a:r>
            <a:br>
              <a:rPr lang="en-US" altLang="ja-JP" sz="3200" b="1" dirty="0">
                <a:solidFill>
                  <a:srgbClr val="FFFFFF"/>
                </a:solidFill>
                <a:effectLst>
                  <a:outerShdw blurRad="38100" dist="38100" dir="2700000" algn="tl">
                    <a:srgbClr val="000000"/>
                  </a:outerShdw>
                </a:effectLst>
                <a:latin typeface="Arial" charset="0"/>
                <a:ea typeface="ＭＳ Ｐゴシック" charset="0"/>
                <a:cs typeface="Arial" charset="0"/>
              </a:rPr>
            </a:br>
            <a:r>
              <a:rPr lang="en-US" altLang="ja-JP" sz="3200" b="1" dirty="0">
                <a:solidFill>
                  <a:srgbClr val="FFFFFF"/>
                </a:solidFill>
                <a:effectLst>
                  <a:outerShdw blurRad="38100" dist="38100" dir="2700000" algn="tl">
                    <a:srgbClr val="000000"/>
                  </a:outerShdw>
                </a:effectLst>
                <a:latin typeface="Arial" charset="0"/>
                <a:ea typeface="ＭＳ Ｐゴシック" charset="0"/>
                <a:cs typeface="Arial" charset="0"/>
              </a:rPr>
              <a:t>(1:1-2 NIV).</a:t>
            </a:r>
            <a:endParaRPr lang="en-US" sz="3200" b="1"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
        <p:nvSpPr>
          <p:cNvPr id="7" name="Rectangle 2"/>
          <p:cNvSpPr txBox="1">
            <a:spLocks noChangeArrowheads="1"/>
          </p:cNvSpPr>
          <p:nvPr/>
        </p:nvSpPr>
        <p:spPr bwMode="auto">
          <a:xfrm>
            <a:off x="7485578" y="3517408"/>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dirty="0">
                <a:solidFill>
                  <a:srgbClr val="000000"/>
                </a:solidFill>
                <a:latin typeface="Arial" charset="0"/>
                <a:cs typeface="Arial" charset="0"/>
              </a:rPr>
              <a:t>Angel</a:t>
            </a:r>
          </a:p>
        </p:txBody>
      </p:sp>
      <p:sp>
        <p:nvSpPr>
          <p:cNvPr id="8" name="Rectangle 2"/>
          <p:cNvSpPr txBox="1">
            <a:spLocks noChangeArrowheads="1"/>
          </p:cNvSpPr>
          <p:nvPr/>
        </p:nvSpPr>
        <p:spPr bwMode="auto">
          <a:xfrm>
            <a:off x="7485578" y="4428633"/>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a:solidFill>
                  <a:srgbClr val="000000"/>
                </a:solidFill>
                <a:latin typeface="Arial" charset="0"/>
                <a:cs typeface="Arial" charset="0"/>
              </a:rPr>
              <a:t>John</a:t>
            </a:r>
          </a:p>
        </p:txBody>
      </p:sp>
      <p:sp>
        <p:nvSpPr>
          <p:cNvPr id="9" name="Rectangle 2"/>
          <p:cNvSpPr txBox="1">
            <a:spLocks noChangeArrowheads="1"/>
          </p:cNvSpPr>
          <p:nvPr/>
        </p:nvSpPr>
        <p:spPr bwMode="auto">
          <a:xfrm>
            <a:off x="7323653" y="5412883"/>
            <a:ext cx="1835150"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a:solidFill>
                  <a:srgbClr val="000000"/>
                </a:solidFill>
                <a:latin typeface="Arial" charset="0"/>
                <a:cs typeface="Arial" charset="0"/>
              </a:rPr>
              <a:t>Readers </a:t>
            </a:r>
            <a:r>
              <a:rPr lang="en-US" b="1">
                <a:solidFill>
                  <a:srgbClr val="000000"/>
                </a:solidFill>
                <a:latin typeface="Arial" charset="0"/>
                <a:cs typeface="Arial" charset="0"/>
              </a:rPr>
              <a:t>(servants)</a:t>
            </a:r>
            <a:endParaRPr lang="en-US" sz="3200" b="1">
              <a:solidFill>
                <a:srgbClr val="000000"/>
              </a:solidFill>
              <a:latin typeface="Arial" charset="0"/>
              <a:cs typeface="Arial" charset="0"/>
            </a:endParaRPr>
          </a:p>
        </p:txBody>
      </p:sp>
      <p:sp>
        <p:nvSpPr>
          <p:cNvPr id="2" name="Down Arrow 1"/>
          <p:cNvSpPr>
            <a:spLocks noChangeArrowheads="1"/>
          </p:cNvSpPr>
          <p:nvPr/>
        </p:nvSpPr>
        <p:spPr bwMode="auto">
          <a:xfrm>
            <a:off x="7953097" y="2492375"/>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1" name="Down Arrow 10"/>
          <p:cNvSpPr>
            <a:spLocks noChangeArrowheads="1"/>
          </p:cNvSpPr>
          <p:nvPr/>
        </p:nvSpPr>
        <p:spPr bwMode="auto">
          <a:xfrm>
            <a:off x="7953097" y="41889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2" name="Down Arrow 11"/>
          <p:cNvSpPr>
            <a:spLocks noChangeArrowheads="1"/>
          </p:cNvSpPr>
          <p:nvPr/>
        </p:nvSpPr>
        <p:spPr bwMode="auto">
          <a:xfrm>
            <a:off x="7953097" y="50525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3" name="Text Box 1034"/>
          <p:cNvSpPr txBox="1">
            <a:spLocks noChangeArrowheads="1"/>
          </p:cNvSpPr>
          <p:nvPr/>
        </p:nvSpPr>
        <p:spPr bwMode="auto">
          <a:xfrm>
            <a:off x="7571020" y="0"/>
            <a:ext cx="1572980" cy="1202510"/>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000000"/>
                </a:solidFill>
                <a:effectLst>
                  <a:outerShdw blurRad="38100" dist="38100" dir="2700000" algn="tl">
                    <a:srgbClr val="DDDDDD"/>
                  </a:outerShdw>
                </a:effectLst>
                <a:latin typeface="Arial" charset="0"/>
                <a:cs typeface="Arial" charset="0"/>
              </a:rPr>
              <a:t>322</a:t>
            </a:r>
          </a:p>
          <a:p>
            <a:pPr algn="ctr" defTabSz="914400" eaLnBrk="0" fontAlgn="base" hangingPunct="0">
              <a:spcBef>
                <a:spcPct val="0"/>
              </a:spcBef>
              <a:spcAft>
                <a:spcPct val="0"/>
              </a:spcAft>
              <a:defRPr/>
            </a:pPr>
            <a:r>
              <a:rPr lang="en-US" b="1" dirty="0">
                <a:solidFill>
                  <a:srgbClr val="000000"/>
                </a:solidFill>
                <a:effectLst>
                  <a:outerShdw blurRad="38100" dist="38100" dir="2700000" algn="tl">
                    <a:srgbClr val="DDDDDD"/>
                  </a:outerShdw>
                </a:effectLst>
                <a:latin typeface="Arial" charset="0"/>
                <a:cs typeface="Arial" charset="0"/>
              </a:rPr>
              <a:t>Points</a:t>
            </a:r>
            <a:br>
              <a:rPr lang="en-US" b="1" dirty="0">
                <a:solidFill>
                  <a:srgbClr val="000000"/>
                </a:solidFill>
                <a:effectLst>
                  <a:outerShdw blurRad="38100" dist="38100" dir="2700000" algn="tl">
                    <a:srgbClr val="DDDDDD"/>
                  </a:outerShdw>
                </a:effectLst>
                <a:latin typeface="Arial" charset="0"/>
                <a:cs typeface="Arial" charset="0"/>
              </a:rPr>
            </a:br>
            <a:r>
              <a:rPr lang="en-US" b="1" dirty="0">
                <a:solidFill>
                  <a:srgbClr val="000000"/>
                </a:solidFill>
                <a:effectLst>
                  <a:outerShdw blurRad="38100" dist="38100" dir="2700000" algn="tl">
                    <a:srgbClr val="DDDDDD"/>
                  </a:outerShdw>
                </a:effectLst>
                <a:latin typeface="Arial" charset="0"/>
                <a:cs typeface="Arial" charset="0"/>
              </a:rPr>
              <a:t>H &amp; I</a:t>
            </a:r>
          </a:p>
        </p:txBody>
      </p:sp>
      <p:sp>
        <p:nvSpPr>
          <p:cNvPr id="14" name="Rectangle 2"/>
          <p:cNvSpPr txBox="1">
            <a:spLocks noChangeArrowheads="1"/>
          </p:cNvSpPr>
          <p:nvPr/>
        </p:nvSpPr>
        <p:spPr bwMode="auto">
          <a:xfrm>
            <a:off x="7485578" y="2681530"/>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dirty="0">
                <a:solidFill>
                  <a:srgbClr val="000000"/>
                </a:solidFill>
                <a:latin typeface="Arial" charset="0"/>
                <a:cs typeface="Arial" charset="0"/>
              </a:rPr>
              <a:t>Jesus</a:t>
            </a:r>
          </a:p>
        </p:txBody>
      </p:sp>
      <p:sp>
        <p:nvSpPr>
          <p:cNvPr id="15" name="Down Arrow 14"/>
          <p:cNvSpPr>
            <a:spLocks noChangeArrowheads="1"/>
          </p:cNvSpPr>
          <p:nvPr/>
        </p:nvSpPr>
        <p:spPr bwMode="auto">
          <a:xfrm>
            <a:off x="7953097" y="3353042"/>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80972" name="Rectangle 2"/>
          <p:cNvSpPr>
            <a:spLocks noGrp="1" noChangeArrowheads="1"/>
          </p:cNvSpPr>
          <p:nvPr>
            <p:ph type="title"/>
          </p:nvPr>
        </p:nvSpPr>
        <p:spPr>
          <a:xfrm>
            <a:off x="2358444" y="-1"/>
            <a:ext cx="6779540" cy="2063021"/>
          </a:xfrm>
          <a:solidFill>
            <a:schemeClr val="bg1"/>
          </a:solidFill>
        </p:spPr>
        <p:txBody>
          <a:bodyPr/>
          <a:lstStyle/>
          <a:p>
            <a:r>
              <a:rPr lang="en-US" sz="3200" b="1" dirty="0">
                <a:solidFill>
                  <a:schemeClr val="tx1"/>
                </a:solidFill>
                <a:latin typeface="Arial" charset="0"/>
                <a:ea typeface="ＭＳ Ｐゴシック" charset="0"/>
              </a:rPr>
              <a:t>Christ</a:t>
            </a:r>
            <a:r>
              <a:rPr lang="fr-FR" sz="3200" b="1" dirty="0">
                <a:solidFill>
                  <a:schemeClr val="tx1"/>
                </a:solidFill>
                <a:latin typeface="Arial" charset="0"/>
                <a:ea typeface="ＭＳ Ｐゴシック" charset="0"/>
              </a:rPr>
              <a:t>'</a:t>
            </a:r>
            <a:r>
              <a:rPr lang="en-US" sz="3200" b="1" dirty="0">
                <a:solidFill>
                  <a:schemeClr val="tx1"/>
                </a:solidFill>
                <a:latin typeface="Arial" charset="0"/>
                <a:ea typeface="ＭＳ Ｐゴシック" charset="0"/>
              </a:rPr>
              <a:t>s sovereignty over future events transmitted to John shows the prophecy as inspired (1:1-2) </a:t>
            </a:r>
          </a:p>
        </p:txBody>
      </p:sp>
      <p:sp>
        <p:nvSpPr>
          <p:cNvPr id="6" name="Rectangle 2"/>
          <p:cNvSpPr txBox="1">
            <a:spLocks noChangeArrowheads="1"/>
          </p:cNvSpPr>
          <p:nvPr/>
        </p:nvSpPr>
        <p:spPr bwMode="auto">
          <a:xfrm>
            <a:off x="7485578" y="1844675"/>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dirty="0">
                <a:solidFill>
                  <a:srgbClr val="000000"/>
                </a:solidFill>
                <a:latin typeface="Arial" charset="0"/>
                <a:cs typeface="Arial" charset="0"/>
              </a:rPr>
              <a:t>God</a:t>
            </a:r>
          </a:p>
        </p:txBody>
      </p:sp>
    </p:spTree>
    <p:extLst>
      <p:ext uri="{BB962C8B-B14F-4D97-AF65-F5344CB8AC3E}">
        <p14:creationId xmlns:p14="http://schemas.microsoft.com/office/powerpoint/2010/main" val="651526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2" grpId="0" animBg="1"/>
      <p:bldP spid="11" grpId="0" animBg="1"/>
      <p:bldP spid="12" grpId="0" animBg="1"/>
      <p:bldP spid="14" grpId="0"/>
      <p:bldP spid="15" grpId="0" animBg="1"/>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en-US" sz="4800" b="1" dirty="0">
                <a:effectLst>
                  <a:glow rad="215900">
                    <a:schemeClr val="tx1"/>
                  </a:glow>
                </a:effectLst>
                <a:latin typeface="Arial" charset="0"/>
                <a:ea typeface="ＭＳ Ｐゴシック" charset="0"/>
              </a:rPr>
              <a:t>Jesus </a:t>
            </a:r>
            <a:r>
              <a:rPr lang="en-US" sz="4800" b="1" dirty="0">
                <a:solidFill>
                  <a:srgbClr val="FFFF00"/>
                </a:solidFill>
                <a:effectLst>
                  <a:glow rad="215900">
                    <a:schemeClr val="tx1"/>
                  </a:glow>
                </a:effectLst>
                <a:latin typeface="Arial" charset="0"/>
                <a:ea typeface="ＭＳ Ｐゴシック" charset="0"/>
              </a:rPr>
              <a:t>rules</a:t>
            </a:r>
            <a:r>
              <a:rPr lang="en-US" sz="4800" b="1" dirty="0">
                <a:effectLst>
                  <a:glow rad="215900">
                    <a:schemeClr val="tx1"/>
                  </a:glow>
                </a:effectLst>
                <a:latin typeface="Arial" charset="0"/>
                <a:ea typeface="ＭＳ Ｐゴシック" charset="0"/>
              </a:rPr>
              <a:t> the world!  </a:t>
            </a:r>
            <a:br>
              <a:rPr lang="en-US" sz="4800" b="1" dirty="0">
                <a:effectLst>
                  <a:glow rad="215900">
                    <a:schemeClr val="tx1"/>
                  </a:glow>
                </a:effectLst>
                <a:latin typeface="Arial" charset="0"/>
                <a:ea typeface="ＭＳ Ｐゴシック" charset="0"/>
              </a:rPr>
            </a:br>
            <a:r>
              <a:rPr lang="en-US" sz="4800" b="1" dirty="0">
                <a:effectLst>
                  <a:glow rad="215900">
                    <a:schemeClr val="tx1"/>
                  </a:glow>
                </a:effectLst>
                <a:latin typeface="Arial" charset="0"/>
                <a:ea typeface="ＭＳ Ｐゴシック" charset="0"/>
              </a:rPr>
              <a:t>So, he can handle your puny problem.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Revelation’s </a:t>
            </a:r>
            <a:r>
              <a:rPr kumimoji="0" lang="en-US" sz="54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Big </a:t>
            </a: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Idea</a:t>
            </a:r>
          </a:p>
        </p:txBody>
      </p:sp>
    </p:spTree>
    <p:extLst>
      <p:ext uri="{BB962C8B-B14F-4D97-AF65-F5344CB8AC3E}">
        <p14:creationId xmlns:p14="http://schemas.microsoft.com/office/powerpoint/2010/main" val="40320054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en-US" dirty="0">
                <a:effectLst>
                  <a:glow rad="241300">
                    <a:schemeClr val="tx1"/>
                  </a:glow>
                </a:effectLst>
              </a:rPr>
              <a:t>Characteristics</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85860" y="1027556"/>
            <a:ext cx="8902925" cy="1077218"/>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19050" indent="-19050" defTabSz="914400" eaLnBrk="0" fontAlgn="base" hangingPunct="0">
              <a:spcBef>
                <a:spcPct val="0"/>
              </a:spcBef>
              <a:spcAft>
                <a:spcPct val="0"/>
              </a:spcAft>
            </a:pPr>
            <a:r>
              <a:rPr lang="en-US" sz="3200" dirty="0">
                <a:solidFill>
                  <a:srgbClr val="FFFFFF"/>
                </a:solidFill>
                <a:effectLst>
                  <a:glow rad="241300">
                    <a:srgbClr val="000000">
                      <a:alpha val="75000"/>
                    </a:srgbClr>
                  </a:glow>
                </a:effectLst>
                <a:ea typeface="ＭＳ Ｐゴシック" charset="0"/>
              </a:rPr>
              <a:t>This is the only biblical book that promises a special </a:t>
            </a:r>
            <a:r>
              <a:rPr lang="en-US" sz="3200" dirty="0">
                <a:solidFill>
                  <a:srgbClr val="FFFF00"/>
                </a:solidFill>
                <a:effectLst>
                  <a:glow rad="241300">
                    <a:srgbClr val="000000">
                      <a:alpha val="75000"/>
                    </a:srgbClr>
                  </a:glow>
                </a:effectLst>
                <a:ea typeface="ＭＳ Ｐゴシック" charset="0"/>
              </a:rPr>
              <a:t>blessing for reading</a:t>
            </a:r>
            <a:r>
              <a:rPr lang="en-US" sz="3200" dirty="0">
                <a:solidFill>
                  <a:srgbClr val="FFFFFF"/>
                </a:solidFill>
                <a:effectLst>
                  <a:glow rad="241300">
                    <a:srgbClr val="000000">
                      <a:alpha val="75000"/>
                    </a:srgbClr>
                  </a:glow>
                </a:effectLst>
                <a:ea typeface="ＭＳ Ｐゴシック" charset="0"/>
              </a:rPr>
              <a:t> it (1:3).</a:t>
            </a:r>
          </a:p>
        </p:txBody>
      </p:sp>
      <p:sp>
        <p:nvSpPr>
          <p:cNvPr id="6" name="TextBox 5"/>
          <p:cNvSpPr txBox="1"/>
          <p:nvPr/>
        </p:nvSpPr>
        <p:spPr>
          <a:xfrm>
            <a:off x="1070306" y="2601970"/>
            <a:ext cx="7947123" cy="2616101"/>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0" indent="0" defTabSz="914400" eaLnBrk="0" fontAlgn="base" hangingPunct="0">
              <a:spcBef>
                <a:spcPct val="0"/>
              </a:spcBef>
              <a:spcAft>
                <a:spcPct val="0"/>
              </a:spcAft>
            </a:pPr>
            <a:r>
              <a:rPr lang="en-US" sz="3200" dirty="0">
                <a:solidFill>
                  <a:srgbClr val="FFFFFF"/>
                </a:solidFill>
                <a:effectLst>
                  <a:glow rad="241300">
                    <a:srgbClr val="000000">
                      <a:alpha val="75000"/>
                    </a:srgbClr>
                  </a:glow>
                </a:effectLst>
                <a:ea typeface="ＭＳ Ｐゴシック" charset="0"/>
              </a:rPr>
              <a:t>"God blesses the one who reads the words of this prophecy to the church, and he blesses all who listen to its message and obey what it says, for the time is near" (1:3 </a:t>
            </a:r>
            <a:r>
              <a:rPr lang="en-US" dirty="0">
                <a:solidFill>
                  <a:srgbClr val="FFFFFF"/>
                </a:solidFill>
                <a:effectLst>
                  <a:glow rad="241300">
                    <a:srgbClr val="000000">
                      <a:alpha val="75000"/>
                    </a:srgbClr>
                  </a:glow>
                </a:effectLst>
                <a:ea typeface="ＭＳ Ｐゴシック" charset="0"/>
              </a:rPr>
              <a:t>NLT</a:t>
            </a:r>
            <a:r>
              <a:rPr lang="en-US" sz="3200" dirty="0">
                <a:solidFill>
                  <a:srgbClr val="FFFFFF"/>
                </a:solidFill>
                <a:effectLst>
                  <a:glow rad="241300">
                    <a:srgbClr val="000000">
                      <a:alpha val="75000"/>
                    </a:srgbClr>
                  </a:glow>
                </a:effectLst>
                <a:ea typeface="ＭＳ Ｐゴシック" charset="0"/>
              </a:rPr>
              <a:t>)</a:t>
            </a:r>
          </a:p>
        </p:txBody>
      </p:sp>
    </p:spTree>
    <p:extLst>
      <p:ext uri="{BB962C8B-B14F-4D97-AF65-F5344CB8AC3E}">
        <p14:creationId xmlns:p14="http://schemas.microsoft.com/office/powerpoint/2010/main" val="934813465"/>
      </p:ext>
    </p:extLst>
  </p:cSld>
  <p:clrMapOvr>
    <a:overrideClrMapping bg1="lt1" tx1="dk1" bg2="lt2" tx2="dk2" accent1="accent1" accent2="accent2" accent3="accent3" accent4="accent4" accent5="accent5" accent6="accent6" hlink="hlink" folHlink="folHlink"/>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26988"/>
            <a:ext cx="9140825" cy="668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a:defRPr/>
            </a:pPr>
            <a:r>
              <a:rPr lang="en-US" dirty="0"/>
              <a:t>We often look down…</a:t>
            </a:r>
          </a:p>
        </p:txBody>
      </p:sp>
    </p:spTree>
    <p:extLst>
      <p:ext uri="{BB962C8B-B14F-4D97-AF65-F5344CB8AC3E}">
        <p14:creationId xmlns:p14="http://schemas.microsoft.com/office/powerpoint/2010/main" val="3104620862"/>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3" y="609600"/>
            <a:ext cx="3740150" cy="5094482"/>
          </a:xfrm>
        </p:spPr>
        <p:txBody>
          <a:bodyPr/>
          <a:lstStyle/>
          <a:p>
            <a:r>
              <a:rPr lang="en-US" sz="4800" dirty="0">
                <a:solidFill>
                  <a:schemeClr val="bg1"/>
                </a:solidFill>
                <a:latin typeface="Arial" charset="0"/>
              </a:rPr>
              <a:t>…so why should you look up and </a:t>
            </a:r>
            <a:r>
              <a:rPr lang="en-US" sz="4800" dirty="0">
                <a:solidFill>
                  <a:srgbClr val="FFFF00"/>
                </a:solidFill>
                <a:latin typeface="Arial" charset="0"/>
              </a:rPr>
              <a:t>why worship Jesus</a:t>
            </a:r>
            <a:r>
              <a:rPr lang="en-US" sz="4800" dirty="0">
                <a:solidFill>
                  <a:schemeClr val="bg1"/>
                </a:solidFill>
                <a:latin typeface="Arial" charset="0"/>
              </a:rPr>
              <a:t> during your struggle?</a:t>
            </a:r>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33338"/>
            <a:ext cx="47069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56568231"/>
      </p:ext>
    </p:extLst>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en-US" sz="5400" dirty="0">
                <a:solidFill>
                  <a:srgbClr val="FFFFFF"/>
                </a:solidFill>
                <a:ea typeface="ＭＳ Ｐゴシック" charset="0"/>
              </a:rPr>
              <a:t>Why should we know that Jesus </a:t>
            </a:r>
            <a:r>
              <a:rPr lang="en-US" sz="5400" dirty="0">
                <a:solidFill>
                  <a:srgbClr val="FFFF00"/>
                </a:solidFill>
                <a:ea typeface="ＭＳ Ｐゴシック" charset="0"/>
              </a:rPr>
              <a:t>rules</a:t>
            </a:r>
            <a:r>
              <a:rPr lang="en-US" sz="5400" dirty="0">
                <a:solidFill>
                  <a:srgbClr val="FFFFFF"/>
                </a:solidFill>
                <a:ea typeface="ＭＳ Ｐゴシック" charset="0"/>
              </a:rPr>
              <a:t> the world?</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read Revelation?</a:t>
            </a:r>
          </a:p>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worship Jesus?</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p>
        </p:txBody>
      </p:sp>
    </p:spTree>
    <p:extLst>
      <p:ext uri="{BB962C8B-B14F-4D97-AF65-F5344CB8AC3E}">
        <p14:creationId xmlns:p14="http://schemas.microsoft.com/office/powerpoint/2010/main" val="347135244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mph" presetSubtype="2" fill="hold" nodeType="clickEffect">
                                  <p:stCondLst>
                                    <p:cond delay="0"/>
                                  </p:stCondLst>
                                  <p:childTnLst>
                                    <p:animClr clrSpc="rgb" dir="cw">
                                      <p:cBhvr override="childStyle">
                                        <p:cTn id="16" dur="2000" fill="hold"/>
                                        <p:tgtEl>
                                          <p:spTgt spid="3075">
                                            <p:txEl>
                                              <p:pRg st="1" end="1"/>
                                            </p:txEl>
                                          </p:spTgt>
                                        </p:tgtEl>
                                        <p:attrNameLst>
                                          <p:attrName>style.color</p:attrName>
                                        </p:attrNameLst>
                                      </p:cBhvr>
                                      <p:to>
                                        <a:srgbClr val="FFFC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uiExpand="1" build="p"/>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descr="http://seeingfaith.files.wordpress.com/2012/05/holy-spirit.jpg"/>
          <p:cNvPicPr>
            <a:picLocks noChangeAspect="1" noChangeArrowheads="1"/>
          </p:cNvPicPr>
          <p:nvPr/>
        </p:nvPicPr>
        <p:blipFill>
          <a:blip r:embed="rId3"/>
          <a:srcRect/>
          <a:stretch>
            <a:fillRect/>
          </a:stretch>
        </p:blipFill>
        <p:spPr bwMode="auto">
          <a:xfrm>
            <a:off x="-1" y="0"/>
            <a:ext cx="9204429" cy="6858000"/>
          </a:xfrm>
          <a:prstGeom prst="rect">
            <a:avLst/>
          </a:prstGeom>
          <a:noFill/>
        </p:spPr>
      </p:pic>
      <p:sp>
        <p:nvSpPr>
          <p:cNvPr id="2" name="Title 1"/>
          <p:cNvSpPr>
            <a:spLocks noGrp="1"/>
          </p:cNvSpPr>
          <p:nvPr>
            <p:ph type="title"/>
          </p:nvPr>
        </p:nvSpPr>
        <p:spPr>
          <a:xfrm>
            <a:off x="239487" y="1889958"/>
            <a:ext cx="8904514" cy="2749932"/>
          </a:xfrm>
        </p:spPr>
        <p:txBody>
          <a:bodyPr/>
          <a:lstStyle/>
          <a:p>
            <a:r>
              <a:rPr lang="en-US" sz="4800" b="1" dirty="0">
                <a:effectLst>
                  <a:glow rad="228600">
                    <a:schemeClr val="accent4">
                      <a:satMod val="175000"/>
                      <a:alpha val="40000"/>
                    </a:schemeClr>
                  </a:glow>
                </a:effectLst>
              </a:rPr>
              <a:t>2. We should worship the Triune God because the Risen Ruler will soon return</a:t>
            </a:r>
            <a:br>
              <a:rPr lang="en-US" sz="4800" b="1" dirty="0">
                <a:effectLst>
                  <a:glow rad="228600">
                    <a:schemeClr val="accent4">
                      <a:satMod val="175000"/>
                      <a:alpha val="40000"/>
                    </a:schemeClr>
                  </a:glow>
                </a:effectLst>
              </a:rPr>
            </a:br>
            <a:r>
              <a:rPr lang="en-US" sz="4800" b="1" dirty="0">
                <a:effectLst>
                  <a:glow rad="228600">
                    <a:schemeClr val="accent4">
                      <a:satMod val="175000"/>
                      <a:alpha val="40000"/>
                    </a:schemeClr>
                  </a:glow>
                </a:effectLst>
              </a:rPr>
              <a:t>(1:4-8). </a:t>
            </a:r>
            <a:endParaRPr lang="en-US" sz="4800" dirty="0">
              <a:solidFill>
                <a:schemeClr val="bg1"/>
              </a:solidFill>
              <a:effectLst>
                <a:outerShdw blurRad="38100" dist="38100" dir="2700000" algn="tl">
                  <a:srgbClr val="000000">
                    <a:alpha val="43137"/>
                  </a:srgbClr>
                </a:outerShdw>
              </a:effectLst>
            </a:endParaRPr>
          </a:p>
        </p:txBody>
      </p:sp>
      <p:sp>
        <p:nvSpPr>
          <p:cNvPr id="4" name="Text Box 7"/>
          <p:cNvSpPr txBox="1">
            <a:spLocks noChangeArrowheads="1"/>
          </p:cNvSpPr>
          <p:nvPr/>
        </p:nvSpPr>
        <p:spPr bwMode="auto">
          <a:xfrm>
            <a:off x="65299" y="136136"/>
            <a:ext cx="7699659" cy="833178"/>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800" b="1">
                <a:solidFill>
                  <a:schemeClr val="bg1"/>
                </a:solidFill>
                <a:effectLst>
                  <a:glow rad="228600">
                    <a:schemeClr val="accent4">
                      <a:satMod val="175000"/>
                      <a:alpha val="40000"/>
                    </a:schemeClr>
                  </a:glow>
                </a:effectLst>
                <a:latin typeface="+mj-lt"/>
                <a:ea typeface="+mj-ea"/>
                <a:cs typeface="+mj-cs"/>
              </a:defRPr>
            </a:lvl1pPr>
            <a:lvl2pPr algn="ctr" fontAlgn="base">
              <a:spcBef>
                <a:spcPct val="0"/>
              </a:spcBef>
              <a:spcAft>
                <a:spcPct val="0"/>
              </a:spcAft>
              <a:defRPr sz="4400">
                <a:solidFill>
                  <a:schemeClr val="tx2"/>
                </a:solidFill>
                <a:latin typeface="Arial" charset="0"/>
              </a:defRPr>
            </a:lvl2pPr>
            <a:lvl3pPr algn="ctr" fontAlgn="base">
              <a:spcBef>
                <a:spcPct val="0"/>
              </a:spcBef>
              <a:spcAft>
                <a:spcPct val="0"/>
              </a:spcAft>
              <a:defRPr sz="4400">
                <a:solidFill>
                  <a:schemeClr val="tx2"/>
                </a:solidFill>
                <a:latin typeface="Arial" charset="0"/>
              </a:defRPr>
            </a:lvl3pPr>
            <a:lvl4pPr algn="ctr" fontAlgn="base">
              <a:spcBef>
                <a:spcPct val="0"/>
              </a:spcBef>
              <a:spcAft>
                <a:spcPct val="0"/>
              </a:spcAft>
              <a:defRPr sz="4400">
                <a:solidFill>
                  <a:schemeClr val="tx2"/>
                </a:solidFill>
                <a:latin typeface="Arial" charset="0"/>
              </a:defRPr>
            </a:lvl4pPr>
            <a:lvl5pPr algn="ctr" fontAlgn="base">
              <a:spcBef>
                <a:spcPct val="0"/>
              </a:spcBef>
              <a:spcAft>
                <a:spcPct val="0"/>
              </a:spcAft>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algn="l"/>
            <a:r>
              <a:rPr lang="en-US" i="1" dirty="0"/>
              <a:t>Why worship Jesus? </a:t>
            </a:r>
          </a:p>
        </p:txBody>
      </p:sp>
    </p:spTree>
    <p:extLst>
      <p:ext uri="{BB962C8B-B14F-4D97-AF65-F5344CB8AC3E}">
        <p14:creationId xmlns:p14="http://schemas.microsoft.com/office/powerpoint/2010/main" val="2720986831"/>
      </p:ext>
    </p:extLst>
  </p:cSld>
  <p:clrMapOvr>
    <a:masterClrMapping/>
  </p:clrMapOvr>
  <p:transition>
    <p:fade/>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0" y="0"/>
            <a:ext cx="9144000" cy="6858000"/>
          </a:xfrm>
          <a:prstGeom prst="rect">
            <a:avLst/>
          </a:prstGeom>
          <a:solidFill>
            <a:schemeClr val="tx1"/>
          </a:solidFill>
          <a:ln w="9525" algn="ctr">
            <a:no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ndParaRPr>
          </a:p>
        </p:txBody>
      </p:sp>
      <p:grpSp>
        <p:nvGrpSpPr>
          <p:cNvPr id="23555" name="Group 3"/>
          <p:cNvGrpSpPr>
            <a:grpSpLocks/>
          </p:cNvGrpSpPr>
          <p:nvPr/>
        </p:nvGrpSpPr>
        <p:grpSpPr bwMode="auto">
          <a:xfrm>
            <a:off x="-53975" y="0"/>
            <a:ext cx="9350375" cy="7031038"/>
            <a:chOff x="-34" y="0"/>
            <a:chExt cx="5890" cy="4429"/>
          </a:xfrm>
        </p:grpSpPr>
        <p:sp>
          <p:nvSpPr>
            <p:cNvPr id="235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charset="0"/>
              </a:endParaRPr>
            </a:p>
          </p:txBody>
        </p:sp>
        <p:sp>
          <p:nvSpPr>
            <p:cNvPr id="235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charset="0"/>
              </a:endParaRPr>
            </a:p>
          </p:txBody>
        </p:sp>
      </p:grpSp>
      <p:grpSp>
        <p:nvGrpSpPr>
          <p:cNvPr id="23558" name="Group 6"/>
          <p:cNvGrpSpPr>
            <a:grpSpLocks/>
          </p:cNvGrpSpPr>
          <p:nvPr/>
        </p:nvGrpSpPr>
        <p:grpSpPr bwMode="auto">
          <a:xfrm>
            <a:off x="2033588" y="1181100"/>
            <a:ext cx="5219700" cy="5219700"/>
            <a:chOff x="1200" y="696"/>
            <a:chExt cx="3288" cy="3288"/>
          </a:xfrm>
        </p:grpSpPr>
        <p:sp>
          <p:nvSpPr>
            <p:cNvPr id="235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defTabSz="914400" fontAlgn="base">
                <a:spcBef>
                  <a:spcPct val="0"/>
                </a:spcBef>
                <a:spcAft>
                  <a:spcPct val="0"/>
                </a:spcAft>
              </a:pPr>
              <a:endParaRPr lang="en-US">
                <a:solidFill>
                  <a:srgbClr val="000000"/>
                </a:solidFill>
                <a:latin typeface="Arial"/>
              </a:endParaRPr>
            </a:p>
          </p:txBody>
        </p:sp>
        <p:sp>
          <p:nvSpPr>
            <p:cNvPr id="235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defTabSz="914400" fontAlgn="base">
                <a:spcBef>
                  <a:spcPct val="0"/>
                </a:spcBef>
                <a:spcAft>
                  <a:spcPct val="0"/>
                </a:spcAft>
              </a:pPr>
              <a:endParaRPr lang="en-US">
                <a:solidFill>
                  <a:srgbClr val="000000"/>
                </a:solidFill>
                <a:latin typeface="Arial"/>
              </a:endParaRPr>
            </a:p>
          </p:txBody>
        </p:sp>
      </p:grpSp>
      <p:sp>
        <p:nvSpPr>
          <p:cNvPr id="23561"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dist="35921" dir="2700000" algn="ctr" rotWithShape="0">
              <a:schemeClr val="tx1"/>
            </a:outerShdw>
          </a:effectLst>
        </p:spPr>
        <p:txBody>
          <a:bodyPr wrap="none" anchor="ctr"/>
          <a:lstStyle/>
          <a:p>
            <a:pPr defTabSz="914400" fontAlgn="base">
              <a:spcBef>
                <a:spcPct val="0"/>
              </a:spcBef>
              <a:spcAft>
                <a:spcPct val="0"/>
              </a:spcAft>
            </a:pPr>
            <a:endParaRPr lang="en-US">
              <a:solidFill>
                <a:srgbClr val="000000"/>
              </a:solidFill>
              <a:latin typeface="Arial"/>
            </a:endParaRPr>
          </a:p>
        </p:txBody>
      </p:sp>
      <p:sp>
        <p:nvSpPr>
          <p:cNvPr id="23562" name="Rectangle 10"/>
          <p:cNvSpPr>
            <a:spLocks noChangeArrowheads="1"/>
          </p:cNvSpPr>
          <p:nvPr/>
        </p:nvSpPr>
        <p:spPr bwMode="auto">
          <a:xfrm rot="1619911">
            <a:off x="4668838" y="4179888"/>
            <a:ext cx="2133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defTabSz="914400" fontAlgn="base">
              <a:spcBef>
                <a:spcPct val="0"/>
              </a:spcBef>
              <a:spcAft>
                <a:spcPct val="0"/>
              </a:spcAft>
            </a:pPr>
            <a:endParaRPr lang="en-US">
              <a:solidFill>
                <a:srgbClr val="000000"/>
              </a:solidFill>
              <a:latin typeface="Arial" charset="0"/>
            </a:endParaRPr>
          </a:p>
        </p:txBody>
      </p:sp>
      <p:sp>
        <p:nvSpPr>
          <p:cNvPr id="23563" name="Rectangle 11"/>
          <p:cNvSpPr>
            <a:spLocks noChangeArrowheads="1"/>
          </p:cNvSpPr>
          <p:nvPr/>
        </p:nvSpPr>
        <p:spPr bwMode="auto">
          <a:xfrm rot="20027317">
            <a:off x="2895600" y="40386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wrap="none" anchor="ctr">
            <a:spAutoFit/>
          </a:bodyPr>
          <a:lstStyle/>
          <a:p>
            <a:pPr defTabSz="914400" fontAlgn="base">
              <a:spcBef>
                <a:spcPct val="0"/>
              </a:spcBef>
              <a:spcAft>
                <a:spcPct val="0"/>
              </a:spcAft>
            </a:pPr>
            <a:endParaRPr lang="en-US">
              <a:solidFill>
                <a:srgbClr val="000000"/>
              </a:solidFill>
              <a:latin typeface="Arial" charset="0"/>
            </a:endParaRPr>
          </a:p>
        </p:txBody>
      </p:sp>
      <p:sp>
        <p:nvSpPr>
          <p:cNvPr id="23564" name="Rectangle 12"/>
          <p:cNvSpPr>
            <a:spLocks noChangeArrowheads="1"/>
          </p:cNvSpPr>
          <p:nvPr/>
        </p:nvSpPr>
        <p:spPr bwMode="auto">
          <a:xfrm rot="5400000">
            <a:off x="3771900" y="23241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wrap="none" anchor="ctr">
            <a:spAutoFit/>
          </a:bodyPr>
          <a:lstStyle/>
          <a:p>
            <a:pPr defTabSz="914400" fontAlgn="base">
              <a:spcBef>
                <a:spcPct val="0"/>
              </a:spcBef>
              <a:spcAft>
                <a:spcPct val="0"/>
              </a:spcAft>
            </a:pPr>
            <a:endParaRPr lang="en-US">
              <a:solidFill>
                <a:srgbClr val="000000"/>
              </a:solidFill>
              <a:latin typeface="Arial" charset="0"/>
            </a:endParaRPr>
          </a:p>
        </p:txBody>
      </p:sp>
      <p:sp>
        <p:nvSpPr>
          <p:cNvPr id="23565" name="AutoShape 13"/>
          <p:cNvSpPr>
            <a:spLocks noChangeArrowheads="1"/>
          </p:cNvSpPr>
          <p:nvPr/>
        </p:nvSpPr>
        <p:spPr bwMode="auto">
          <a:xfrm rot="7150481">
            <a:off x="6060282" y="4298156"/>
            <a:ext cx="1695450" cy="14938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defTabSz="914400" fontAlgn="base">
              <a:spcBef>
                <a:spcPct val="0"/>
              </a:spcBef>
              <a:spcAft>
                <a:spcPct val="0"/>
              </a:spcAft>
            </a:pPr>
            <a:endParaRPr lang="en-US">
              <a:solidFill>
                <a:srgbClr val="000000"/>
              </a:solidFill>
              <a:latin typeface="Arial" charset="0"/>
            </a:endParaRPr>
          </a:p>
        </p:txBody>
      </p:sp>
      <p:sp>
        <p:nvSpPr>
          <p:cNvPr id="23566"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defTabSz="914400" fontAlgn="base">
              <a:spcBef>
                <a:spcPct val="0"/>
              </a:spcBef>
              <a:spcAft>
                <a:spcPct val="0"/>
              </a:spcAft>
            </a:pPr>
            <a:r>
              <a:rPr lang="en-US" sz="4000" b="1" i="1">
                <a:solidFill>
                  <a:srgbClr val="FFFFFF"/>
                </a:solidFill>
                <a:latin typeface="Arial"/>
              </a:rPr>
              <a:t>is</a:t>
            </a:r>
          </a:p>
        </p:txBody>
      </p:sp>
      <p:sp>
        <p:nvSpPr>
          <p:cNvPr id="23567" name="AutoShape 15"/>
          <p:cNvSpPr>
            <a:spLocks noChangeArrowheads="1"/>
          </p:cNvSpPr>
          <p:nvPr/>
        </p:nvSpPr>
        <p:spPr bwMode="auto">
          <a:xfrm rot="14452042">
            <a:off x="1507332" y="4242594"/>
            <a:ext cx="1747837" cy="15716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defTabSz="914400" fontAlgn="base">
              <a:spcBef>
                <a:spcPct val="0"/>
              </a:spcBef>
              <a:spcAft>
                <a:spcPct val="0"/>
              </a:spcAft>
            </a:pPr>
            <a:endParaRPr lang="en-US">
              <a:solidFill>
                <a:srgbClr val="000000"/>
              </a:solidFill>
              <a:latin typeface="Arial" charset="0"/>
            </a:endParaRPr>
          </a:p>
        </p:txBody>
      </p:sp>
      <p:sp>
        <p:nvSpPr>
          <p:cNvPr id="23568"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defTabSz="914400" fontAlgn="base">
              <a:spcBef>
                <a:spcPct val="0"/>
              </a:spcBef>
              <a:spcAft>
                <a:spcPct val="0"/>
              </a:spcAft>
            </a:pPr>
            <a:r>
              <a:rPr lang="en-US" sz="4000" b="1" i="1">
                <a:solidFill>
                  <a:srgbClr val="FFFFFF"/>
                </a:solidFill>
                <a:latin typeface="Arial"/>
              </a:rPr>
              <a:t>is</a:t>
            </a:r>
          </a:p>
        </p:txBody>
      </p:sp>
      <p:sp>
        <p:nvSpPr>
          <p:cNvPr id="23569"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defTabSz="914400" fontAlgn="base">
              <a:spcBef>
                <a:spcPct val="0"/>
              </a:spcBef>
              <a:spcAft>
                <a:spcPct val="0"/>
              </a:spcAft>
            </a:pPr>
            <a:r>
              <a:rPr lang="en-US" sz="4000" b="1" i="1">
                <a:solidFill>
                  <a:srgbClr val="FFFFFF"/>
                </a:solidFill>
                <a:latin typeface="Arial"/>
              </a:rPr>
              <a:t>is</a:t>
            </a:r>
          </a:p>
        </p:txBody>
      </p:sp>
      <p:sp>
        <p:nvSpPr>
          <p:cNvPr id="23570"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defTabSz="914400" fontAlgn="base">
              <a:spcBef>
                <a:spcPct val="0"/>
              </a:spcBef>
              <a:spcAft>
                <a:spcPct val="0"/>
              </a:spcAft>
            </a:pPr>
            <a:r>
              <a:rPr lang="en-US" sz="4000" b="1" i="1">
                <a:solidFill>
                  <a:srgbClr val="FFFFFF"/>
                </a:solidFill>
                <a:latin typeface="Arial"/>
              </a:rPr>
              <a:t>Son</a:t>
            </a:r>
          </a:p>
        </p:txBody>
      </p:sp>
      <p:sp>
        <p:nvSpPr>
          <p:cNvPr id="23571" name="AutoShape 19"/>
          <p:cNvSpPr>
            <a:spLocks noChangeArrowheads="1"/>
          </p:cNvSpPr>
          <p:nvPr/>
        </p:nvSpPr>
        <p:spPr bwMode="auto">
          <a:xfrm>
            <a:off x="3624263" y="615950"/>
            <a:ext cx="2016125" cy="161290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defTabSz="914400" fontAlgn="base">
              <a:spcBef>
                <a:spcPct val="0"/>
              </a:spcBef>
              <a:spcAft>
                <a:spcPct val="0"/>
              </a:spcAft>
            </a:pPr>
            <a:endParaRPr lang="en-US">
              <a:solidFill>
                <a:srgbClr val="000000"/>
              </a:solidFill>
              <a:latin typeface="Arial" charset="0"/>
            </a:endParaRPr>
          </a:p>
        </p:txBody>
      </p:sp>
      <p:grpSp>
        <p:nvGrpSpPr>
          <p:cNvPr id="23572" name="Group 20"/>
          <p:cNvGrpSpPr>
            <a:grpSpLocks/>
          </p:cNvGrpSpPr>
          <p:nvPr/>
        </p:nvGrpSpPr>
        <p:grpSpPr bwMode="auto">
          <a:xfrm>
            <a:off x="3629025" y="2862263"/>
            <a:ext cx="1981200" cy="1752600"/>
            <a:chOff x="2286" y="1803"/>
            <a:chExt cx="1248" cy="1104"/>
          </a:xfrm>
        </p:grpSpPr>
        <p:sp>
          <p:nvSpPr>
            <p:cNvPr id="235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dist="35921" dir="2700000" algn="ctr" rotWithShape="0">
                <a:schemeClr val="tx1"/>
              </a:outerShdw>
            </a:effectLst>
          </p:spPr>
          <p:txBody>
            <a:bodyPr wrap="none" anchor="ctr"/>
            <a:lstStyle/>
            <a:p>
              <a:pPr defTabSz="914400" fontAlgn="base">
                <a:spcBef>
                  <a:spcPct val="0"/>
                </a:spcBef>
                <a:spcAft>
                  <a:spcPct val="0"/>
                </a:spcAft>
              </a:pPr>
              <a:endParaRPr lang="en-US">
                <a:solidFill>
                  <a:srgbClr val="000000"/>
                </a:solidFill>
                <a:latin typeface="Arial"/>
              </a:endParaRPr>
            </a:p>
          </p:txBody>
        </p:sp>
        <p:sp>
          <p:nvSpPr>
            <p:cNvPr id="23574" name="Text Box 22"/>
            <p:cNvSpPr txBox="1">
              <a:spLocks noChangeArrowheads="1"/>
            </p:cNvSpPr>
            <p:nvPr/>
          </p:nvSpPr>
          <p:spPr bwMode="auto">
            <a:xfrm>
              <a:off x="2448" y="2112"/>
              <a:ext cx="864" cy="442"/>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defTabSz="914400" fontAlgn="base">
                <a:spcBef>
                  <a:spcPct val="0"/>
                </a:spcBef>
                <a:spcAft>
                  <a:spcPct val="0"/>
                </a:spcAft>
              </a:pPr>
              <a:r>
                <a:rPr lang="en-US" sz="4000" b="1" i="1">
                  <a:solidFill>
                    <a:srgbClr val="FFFFFF"/>
                  </a:solidFill>
                  <a:latin typeface="Arial"/>
                </a:rPr>
                <a:t>GOD</a:t>
              </a:r>
            </a:p>
          </p:txBody>
        </p:sp>
      </p:grpSp>
      <p:sp>
        <p:nvSpPr>
          <p:cNvPr id="23575"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defTabSz="914400" fontAlgn="base">
              <a:spcBef>
                <a:spcPct val="0"/>
              </a:spcBef>
              <a:spcAft>
                <a:spcPct val="0"/>
              </a:spcAft>
            </a:pPr>
            <a:r>
              <a:rPr lang="en-US" sz="4000" b="1" i="1">
                <a:solidFill>
                  <a:srgbClr val="FFFFFF"/>
                </a:solidFill>
                <a:latin typeface="Arial"/>
              </a:rPr>
              <a:t>Father</a:t>
            </a:r>
          </a:p>
        </p:txBody>
      </p:sp>
      <p:sp>
        <p:nvSpPr>
          <p:cNvPr id="23576"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defTabSz="914400" fontAlgn="base">
              <a:spcBef>
                <a:spcPct val="0"/>
              </a:spcBef>
              <a:spcAft>
                <a:spcPct val="0"/>
              </a:spcAft>
            </a:pPr>
            <a:r>
              <a:rPr lang="en-US" sz="4000" b="1" i="1">
                <a:solidFill>
                  <a:srgbClr val="FFFFFF"/>
                </a:solidFill>
                <a:latin typeface="Arial"/>
              </a:rPr>
              <a:t>Spirit</a:t>
            </a:r>
          </a:p>
        </p:txBody>
      </p:sp>
      <p:sp>
        <p:nvSpPr>
          <p:cNvPr id="23577"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algn="ctr" defTabSz="914400" fontAlgn="base">
              <a:spcBef>
                <a:spcPct val="0"/>
              </a:spcBef>
              <a:spcAft>
                <a:spcPct val="0"/>
              </a:spcAft>
            </a:pPr>
            <a:r>
              <a:rPr lang="en-US" b="1" kern="10">
                <a:ln w="9525">
                  <a:solidFill>
                    <a:srgbClr val="000000"/>
                  </a:solidFill>
                  <a:round/>
                  <a:headEnd/>
                  <a:tailEnd/>
                </a:ln>
                <a:solidFill>
                  <a:srgbClr val="FFFFFF"/>
                </a:solidFill>
                <a:latin typeface="Arial"/>
                <a:cs typeface="Times New Roman"/>
              </a:rPr>
              <a:t>is not</a:t>
            </a:r>
          </a:p>
        </p:txBody>
      </p:sp>
      <p:sp>
        <p:nvSpPr>
          <p:cNvPr id="23578"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algn="ctr" defTabSz="914400" fontAlgn="base">
              <a:spcBef>
                <a:spcPct val="0"/>
              </a:spcBef>
              <a:spcAft>
                <a:spcPct val="0"/>
              </a:spcAft>
            </a:pPr>
            <a:r>
              <a:rPr lang="en-US" b="1" kern="10">
                <a:ln w="9525">
                  <a:solidFill>
                    <a:srgbClr val="000000"/>
                  </a:solidFill>
                  <a:round/>
                  <a:headEnd/>
                  <a:tailEnd/>
                </a:ln>
                <a:solidFill>
                  <a:srgbClr val="FFFFFF"/>
                </a:solidFill>
                <a:latin typeface="Arial"/>
                <a:cs typeface="Times New Roman"/>
              </a:rPr>
              <a:t>is not</a:t>
            </a:r>
          </a:p>
        </p:txBody>
      </p:sp>
      <p:sp>
        <p:nvSpPr>
          <p:cNvPr id="23579"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algn="ctr" defTabSz="914400" fontAlgn="base">
              <a:spcBef>
                <a:spcPct val="0"/>
              </a:spcBef>
              <a:spcAft>
                <a:spcPct val="0"/>
              </a:spcAft>
            </a:pPr>
            <a:r>
              <a:rPr lang="en-US" b="1" kern="10">
                <a:ln w="9525">
                  <a:solidFill>
                    <a:srgbClr val="000000"/>
                  </a:solidFill>
                  <a:round/>
                  <a:headEnd/>
                  <a:tailEnd/>
                </a:ln>
                <a:solidFill>
                  <a:srgbClr val="FFFFFF"/>
                </a:solidFill>
                <a:latin typeface="Arial"/>
                <a:cs typeface="Times New Roman"/>
              </a:rPr>
              <a:t>is not</a:t>
            </a:r>
          </a:p>
        </p:txBody>
      </p:sp>
      <p:sp>
        <p:nvSpPr>
          <p:cNvPr id="23580" name="Text Box 28"/>
          <p:cNvSpPr txBox="1">
            <a:spLocks noChangeArrowheads="1"/>
          </p:cNvSpPr>
          <p:nvPr/>
        </p:nvSpPr>
        <p:spPr bwMode="auto">
          <a:xfrm>
            <a:off x="0" y="6553200"/>
            <a:ext cx="5943600" cy="304800"/>
          </a:xfrm>
          <a:prstGeom prst="rect">
            <a:avLst/>
          </a:prstGeom>
          <a:noFill/>
          <a:ln w="9525" algn="ctr">
            <a:noFill/>
            <a:miter lim="800000"/>
            <a:headEnd/>
            <a:tailEnd/>
          </a:ln>
          <a:effectLst>
            <a:outerShdw dist="35921" dir="2700000" algn="ctr" rotWithShape="0">
              <a:schemeClr val="tx1"/>
            </a:outerShdw>
          </a:effectLst>
        </p:spPr>
        <p:txBody>
          <a:bodyPr>
            <a:spAutoFit/>
          </a:bodyPr>
          <a:lstStyle/>
          <a:p>
            <a:pPr defTabSz="914400" fontAlgn="base">
              <a:spcBef>
                <a:spcPct val="50000"/>
              </a:spcBef>
              <a:spcAft>
                <a:spcPct val="0"/>
              </a:spcAft>
            </a:pPr>
            <a:r>
              <a:rPr lang="en-US" sz="1400" b="1">
                <a:solidFill>
                  <a:srgbClr val="FFFFFF"/>
                </a:solidFill>
                <a:latin typeface="Arial"/>
              </a:rPr>
              <a:t>H. Wayne House, </a:t>
            </a:r>
            <a:r>
              <a:rPr lang="en-US" sz="1400" b="1" i="1">
                <a:solidFill>
                  <a:srgbClr val="FFFFFF"/>
                </a:solidFill>
                <a:latin typeface="Arial"/>
              </a:rPr>
              <a:t>Charts of Christian Theology and Doctrine</a:t>
            </a:r>
            <a:r>
              <a:rPr lang="en-US" sz="1400" b="1">
                <a:solidFill>
                  <a:srgbClr val="FFFFFF"/>
                </a:solidFill>
                <a:latin typeface="Arial"/>
              </a:rPr>
              <a:t>, 45</a:t>
            </a:r>
          </a:p>
        </p:txBody>
      </p:sp>
      <p:sp>
        <p:nvSpPr>
          <p:cNvPr id="29" name="Title 1"/>
          <p:cNvSpPr txBox="1">
            <a:spLocks/>
          </p:cNvSpPr>
          <p:nvPr/>
        </p:nvSpPr>
        <p:spPr bwMode="auto">
          <a:xfrm>
            <a:off x="6450063" y="1818874"/>
            <a:ext cx="2846337" cy="5977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Rev. 1:4-6</a:t>
            </a:r>
          </a:p>
        </p:txBody>
      </p:sp>
      <p:sp>
        <p:nvSpPr>
          <p:cNvPr id="30" name="Title 1"/>
          <p:cNvSpPr txBox="1">
            <a:spLocks/>
          </p:cNvSpPr>
          <p:nvPr/>
        </p:nvSpPr>
        <p:spPr bwMode="auto">
          <a:xfrm>
            <a:off x="1056038" y="120954"/>
            <a:ext cx="7074356" cy="1278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"Grace and peace to you from the one who is, who always was, and who is still to come"</a:t>
            </a:r>
          </a:p>
        </p:txBody>
      </p:sp>
      <p:sp>
        <p:nvSpPr>
          <p:cNvPr id="31" name="Title 1"/>
          <p:cNvSpPr txBox="1">
            <a:spLocks/>
          </p:cNvSpPr>
          <p:nvPr/>
        </p:nvSpPr>
        <p:spPr bwMode="auto">
          <a:xfrm>
            <a:off x="5486400" y="5125431"/>
            <a:ext cx="3773575" cy="17159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"…from the sevenfold Spirit before his throne"</a:t>
            </a:r>
          </a:p>
        </p:txBody>
      </p:sp>
      <p:sp>
        <p:nvSpPr>
          <p:cNvPr id="32" name="Title 1"/>
          <p:cNvSpPr txBox="1">
            <a:spLocks/>
          </p:cNvSpPr>
          <p:nvPr/>
        </p:nvSpPr>
        <p:spPr bwMode="auto">
          <a:xfrm>
            <a:off x="326570" y="5125431"/>
            <a:ext cx="3559629" cy="17159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"and from </a:t>
            </a:r>
            <a:br>
              <a:rPr lang="en-US" sz="3200" b="1" dirty="0">
                <a:effectLst>
                  <a:glow rad="165100">
                    <a:srgbClr val="000000"/>
                  </a:glow>
                </a:effectLst>
                <a:latin typeface="Arial" charset="0"/>
              </a:rPr>
            </a:br>
            <a:r>
              <a:rPr lang="en-US" sz="3200" b="1" dirty="0">
                <a:effectLst>
                  <a:glow rad="165100">
                    <a:srgbClr val="000000"/>
                  </a:glow>
                </a:effectLst>
                <a:latin typeface="Arial" charset="0"/>
              </a:rPr>
              <a:t>Jesus Christ…"</a:t>
            </a:r>
          </a:p>
        </p:txBody>
      </p:sp>
    </p:spTree>
    <p:extLst>
      <p:ext uri="{BB962C8B-B14F-4D97-AF65-F5344CB8AC3E}">
        <p14:creationId xmlns:p14="http://schemas.microsoft.com/office/powerpoint/2010/main" val="199425499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3580"/>
                                        </p:tgtEl>
                                        <p:attrNameLst>
                                          <p:attrName>style.visibility</p:attrName>
                                        </p:attrNameLst>
                                      </p:cBhvr>
                                      <p:to>
                                        <p:strVal val="visible"/>
                                      </p:to>
                                    </p:set>
                                    <p:animEffect transition="in" filter="fade">
                                      <p:cBhvr>
                                        <p:cTn id="7" dur="2000"/>
                                        <p:tgtEl>
                                          <p:spTgt spid="23580"/>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3572"/>
                                        </p:tgtEl>
                                        <p:attrNameLst>
                                          <p:attrName>style.visibility</p:attrName>
                                        </p:attrNameLst>
                                      </p:cBhvr>
                                      <p:to>
                                        <p:strVal val="visible"/>
                                      </p:to>
                                    </p:set>
                                    <p:anim calcmode="lin" valueType="num">
                                      <p:cBhvr>
                                        <p:cTn id="11" dur="2000" fill="hold"/>
                                        <p:tgtEl>
                                          <p:spTgt spid="23572"/>
                                        </p:tgtEl>
                                        <p:attrNameLst>
                                          <p:attrName>ppt_w</p:attrName>
                                        </p:attrNameLst>
                                      </p:cBhvr>
                                      <p:tavLst>
                                        <p:tav tm="0">
                                          <p:val>
                                            <p:fltVal val="0"/>
                                          </p:val>
                                        </p:tav>
                                        <p:tav tm="100000">
                                          <p:val>
                                            <p:strVal val="#ppt_w"/>
                                          </p:val>
                                        </p:tav>
                                      </p:tavLst>
                                    </p:anim>
                                    <p:anim calcmode="lin" valueType="num">
                                      <p:cBhvr>
                                        <p:cTn id="12" dur="2000" fill="hold"/>
                                        <p:tgtEl>
                                          <p:spTgt spid="23572"/>
                                        </p:tgtEl>
                                        <p:attrNameLst>
                                          <p:attrName>ppt_h</p:attrName>
                                        </p:attrNameLst>
                                      </p:cBhvr>
                                      <p:tavLst>
                                        <p:tav tm="0">
                                          <p:val>
                                            <p:fltVal val="0"/>
                                          </p:val>
                                        </p:tav>
                                        <p:tav tm="100000">
                                          <p:val>
                                            <p:strVal val="#ppt_h"/>
                                          </p:val>
                                        </p:tav>
                                      </p:tavLst>
                                    </p:anim>
                                    <p:animEffect transition="in" filter="fade">
                                      <p:cBhvr>
                                        <p:cTn id="13" dur="2000"/>
                                        <p:tgtEl>
                                          <p:spTgt spid="2357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3575"/>
                                        </p:tgtEl>
                                        <p:attrNameLst>
                                          <p:attrName>style.visibility</p:attrName>
                                        </p:attrNameLst>
                                      </p:cBhvr>
                                      <p:to>
                                        <p:strVal val="visible"/>
                                      </p:to>
                                    </p:set>
                                    <p:animEffect transition="in" filter="fade">
                                      <p:cBhvr>
                                        <p:cTn id="18" dur="2000"/>
                                        <p:tgtEl>
                                          <p:spTgt spid="2357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23571"/>
                                        </p:tgtEl>
                                        <p:attrNameLst>
                                          <p:attrName>style.visibility</p:attrName>
                                        </p:attrNameLst>
                                      </p:cBhvr>
                                      <p:to>
                                        <p:strVal val="visible"/>
                                      </p:to>
                                    </p:set>
                                    <p:animEffect transition="in" filter="fade">
                                      <p:cBhvr>
                                        <p:cTn id="22" dur="2000"/>
                                        <p:tgtEl>
                                          <p:spTgt spid="23571"/>
                                        </p:tgtEl>
                                      </p:cBhvr>
                                    </p:animEffect>
                                  </p:childTnLst>
                                </p:cTn>
                              </p:par>
                            </p:childTnLst>
                          </p:cTn>
                        </p:par>
                        <p:par>
                          <p:cTn id="23" fill="hold">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23566"/>
                                        </p:tgtEl>
                                        <p:attrNameLst>
                                          <p:attrName>style.visibility</p:attrName>
                                        </p:attrNameLst>
                                      </p:cBhvr>
                                      <p:to>
                                        <p:strVal val="visible"/>
                                      </p:to>
                                    </p:set>
                                    <p:animEffect transition="in" filter="fade">
                                      <p:cBhvr>
                                        <p:cTn id="26" dur="2000"/>
                                        <p:tgtEl>
                                          <p:spTgt spid="23566"/>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23564"/>
                                        </p:tgtEl>
                                        <p:attrNameLst>
                                          <p:attrName>style.visibility</p:attrName>
                                        </p:attrNameLst>
                                      </p:cBhvr>
                                      <p:to>
                                        <p:strVal val="visible"/>
                                      </p:to>
                                    </p:set>
                                    <p:animEffect transition="in" filter="wipe(up)">
                                      <p:cBhvr>
                                        <p:cTn id="29" dur="500"/>
                                        <p:tgtEl>
                                          <p:spTgt spid="23564"/>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3570"/>
                                        </p:tgtEl>
                                        <p:attrNameLst>
                                          <p:attrName>style.visibility</p:attrName>
                                        </p:attrNameLst>
                                      </p:cBhvr>
                                      <p:to>
                                        <p:strVal val="visible"/>
                                      </p:to>
                                    </p:set>
                                    <p:animEffect transition="in" filter="fade">
                                      <p:cBhvr>
                                        <p:cTn id="34" dur="2000"/>
                                        <p:tgtEl>
                                          <p:spTgt spid="23570"/>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3567"/>
                                        </p:tgtEl>
                                        <p:attrNameLst>
                                          <p:attrName>style.visibility</p:attrName>
                                        </p:attrNameLst>
                                      </p:cBhvr>
                                      <p:to>
                                        <p:strVal val="visible"/>
                                      </p:to>
                                    </p:set>
                                    <p:animEffect transition="in" filter="fade">
                                      <p:cBhvr>
                                        <p:cTn id="38" dur="2000"/>
                                        <p:tgtEl>
                                          <p:spTgt spid="2356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3569"/>
                                        </p:tgtEl>
                                        <p:attrNameLst>
                                          <p:attrName>style.visibility</p:attrName>
                                        </p:attrNameLst>
                                      </p:cBhvr>
                                      <p:to>
                                        <p:strVal val="visible"/>
                                      </p:to>
                                    </p:set>
                                    <p:animEffect transition="in" filter="fade">
                                      <p:cBhvr>
                                        <p:cTn id="42" dur="2000"/>
                                        <p:tgtEl>
                                          <p:spTgt spid="23569"/>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23563"/>
                                        </p:tgtEl>
                                        <p:attrNameLst>
                                          <p:attrName>style.visibility</p:attrName>
                                        </p:attrNameLst>
                                      </p:cBhvr>
                                      <p:to>
                                        <p:strVal val="visible"/>
                                      </p:to>
                                    </p:set>
                                    <p:animEffect transition="in" filter="wipe(left)">
                                      <p:cBhvr>
                                        <p:cTn id="45" dur="500"/>
                                        <p:tgtEl>
                                          <p:spTgt spid="23563"/>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23576"/>
                                        </p:tgtEl>
                                        <p:attrNameLst>
                                          <p:attrName>style.visibility</p:attrName>
                                        </p:attrNameLst>
                                      </p:cBhvr>
                                      <p:to>
                                        <p:strVal val="visible"/>
                                      </p:to>
                                    </p:set>
                                    <p:animEffect transition="in" filter="fade">
                                      <p:cBhvr>
                                        <p:cTn id="50" dur="2000"/>
                                        <p:tgtEl>
                                          <p:spTgt spid="23576"/>
                                        </p:tgtEl>
                                      </p:cBhvr>
                                    </p:animEffect>
                                  </p:childTnLst>
                                </p:cTn>
                              </p:par>
                            </p:childTnLst>
                          </p:cTn>
                        </p:par>
                        <p:par>
                          <p:cTn id="51" fill="hold">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23565"/>
                                        </p:tgtEl>
                                        <p:attrNameLst>
                                          <p:attrName>style.visibility</p:attrName>
                                        </p:attrNameLst>
                                      </p:cBhvr>
                                      <p:to>
                                        <p:strVal val="visible"/>
                                      </p:to>
                                    </p:set>
                                    <p:animEffect transition="in" filter="fade">
                                      <p:cBhvr>
                                        <p:cTn id="54" dur="2000"/>
                                        <p:tgtEl>
                                          <p:spTgt spid="23565"/>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23568"/>
                                        </p:tgtEl>
                                        <p:attrNameLst>
                                          <p:attrName>style.visibility</p:attrName>
                                        </p:attrNameLst>
                                      </p:cBhvr>
                                      <p:to>
                                        <p:strVal val="visible"/>
                                      </p:to>
                                    </p:set>
                                    <p:animEffect transition="in" filter="fade">
                                      <p:cBhvr>
                                        <p:cTn id="58" dur="2000"/>
                                        <p:tgtEl>
                                          <p:spTgt spid="23568"/>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23562"/>
                                        </p:tgtEl>
                                        <p:attrNameLst>
                                          <p:attrName>style.visibility</p:attrName>
                                        </p:attrNameLst>
                                      </p:cBhvr>
                                      <p:to>
                                        <p:strVal val="visible"/>
                                      </p:to>
                                    </p:set>
                                    <p:animEffect transition="in" filter="wipe(right)">
                                      <p:cBhvr>
                                        <p:cTn id="61" dur="500"/>
                                        <p:tgtEl>
                                          <p:spTgt spid="23562"/>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23577"/>
                                        </p:tgtEl>
                                        <p:attrNameLst>
                                          <p:attrName>style.visibility</p:attrName>
                                        </p:attrNameLst>
                                      </p:cBhvr>
                                      <p:to>
                                        <p:strVal val="visible"/>
                                      </p:to>
                                    </p:set>
                                    <p:animEffect transition="in" filter="fade">
                                      <p:cBhvr>
                                        <p:cTn id="66" dur="2000"/>
                                        <p:tgtEl>
                                          <p:spTgt spid="23577"/>
                                        </p:tgtEl>
                                      </p:cBhvr>
                                    </p:animEffect>
                                  </p:childTnLst>
                                </p:cTn>
                              </p:par>
                            </p:childTnLst>
                          </p:cTn>
                        </p:par>
                        <p:par>
                          <p:cTn id="67" fill="hold">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23579"/>
                                        </p:tgtEl>
                                        <p:attrNameLst>
                                          <p:attrName>style.visibility</p:attrName>
                                        </p:attrNameLst>
                                      </p:cBhvr>
                                      <p:to>
                                        <p:strVal val="visible"/>
                                      </p:to>
                                    </p:set>
                                    <p:animEffect transition="in" filter="fade">
                                      <p:cBhvr>
                                        <p:cTn id="70" dur="2000"/>
                                        <p:tgtEl>
                                          <p:spTgt spid="23579"/>
                                        </p:tgtEl>
                                      </p:cBhvr>
                                    </p:animEffect>
                                  </p:childTnLst>
                                </p:cTn>
                              </p:par>
                            </p:childTnLst>
                          </p:cTn>
                        </p:par>
                        <p:par>
                          <p:cTn id="71" fill="hold">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23578"/>
                                        </p:tgtEl>
                                        <p:attrNameLst>
                                          <p:attrName>style.visibility</p:attrName>
                                        </p:attrNameLst>
                                      </p:cBhvr>
                                      <p:to>
                                        <p:strVal val="visible"/>
                                      </p:to>
                                    </p:set>
                                    <p:animEffect transition="in" filter="fade">
                                      <p:cBhvr>
                                        <p:cTn id="74" dur="2000"/>
                                        <p:tgtEl>
                                          <p:spTgt spid="23578"/>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4" fill="hold" grpId="0" nodeType="click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p:tgtEl>
                                          <p:spTgt spid="30"/>
                                        </p:tgtEl>
                                        <p:attrNameLst>
                                          <p:attrName>ppt_y</p:attrName>
                                        </p:attrNameLst>
                                      </p:cBhvr>
                                      <p:tavLst>
                                        <p:tav tm="0">
                                          <p:val>
                                            <p:strVal val="#ppt_y+#ppt_h*1.125000"/>
                                          </p:val>
                                        </p:tav>
                                        <p:tav tm="100000">
                                          <p:val>
                                            <p:strVal val="#ppt_y"/>
                                          </p:val>
                                        </p:tav>
                                      </p:tavLst>
                                    </p:anim>
                                    <p:animEffect transition="in" filter="wipe(up)">
                                      <p:cBhvr>
                                        <p:cTn id="80" dur="500"/>
                                        <p:tgtEl>
                                          <p:spTgt spid="30"/>
                                        </p:tgtEl>
                                      </p:cBhvr>
                                    </p:animEffect>
                                  </p:childTnLst>
                                </p:cTn>
                              </p:par>
                            </p:childTnLst>
                          </p:cTn>
                        </p:par>
                      </p:childTnLst>
                    </p:cTn>
                  </p:par>
                  <p:par>
                    <p:cTn id="81" fill="hold">
                      <p:stCondLst>
                        <p:cond delay="indefinite"/>
                      </p:stCondLst>
                      <p:childTnLst>
                        <p:par>
                          <p:cTn id="82" fill="hold">
                            <p:stCondLst>
                              <p:cond delay="0"/>
                            </p:stCondLst>
                            <p:childTnLst>
                              <p:par>
                                <p:cTn id="83" presetID="12" presetClass="entr" presetSubtype="4" fill="hold" grpId="0" nodeType="clickEffect">
                                  <p:stCondLst>
                                    <p:cond delay="0"/>
                                  </p:stCondLst>
                                  <p:childTnLst>
                                    <p:set>
                                      <p:cBhvr>
                                        <p:cTn id="84" dur="1" fill="hold">
                                          <p:stCondLst>
                                            <p:cond delay="0"/>
                                          </p:stCondLst>
                                        </p:cTn>
                                        <p:tgtEl>
                                          <p:spTgt spid="31"/>
                                        </p:tgtEl>
                                        <p:attrNameLst>
                                          <p:attrName>style.visibility</p:attrName>
                                        </p:attrNameLst>
                                      </p:cBhvr>
                                      <p:to>
                                        <p:strVal val="visible"/>
                                      </p:to>
                                    </p:set>
                                    <p:anim calcmode="lin" valueType="num">
                                      <p:cBhvr additive="base">
                                        <p:cTn id="85" dur="500"/>
                                        <p:tgtEl>
                                          <p:spTgt spid="31"/>
                                        </p:tgtEl>
                                        <p:attrNameLst>
                                          <p:attrName>ppt_y</p:attrName>
                                        </p:attrNameLst>
                                      </p:cBhvr>
                                      <p:tavLst>
                                        <p:tav tm="0">
                                          <p:val>
                                            <p:strVal val="#ppt_y+#ppt_h*1.125000"/>
                                          </p:val>
                                        </p:tav>
                                        <p:tav tm="100000">
                                          <p:val>
                                            <p:strVal val="#ppt_y"/>
                                          </p:val>
                                        </p:tav>
                                      </p:tavLst>
                                    </p:anim>
                                    <p:animEffect transition="in" filter="wipe(up)">
                                      <p:cBhvr>
                                        <p:cTn id="86" dur="500"/>
                                        <p:tgtEl>
                                          <p:spTgt spid="31"/>
                                        </p:tgtEl>
                                      </p:cBhvr>
                                    </p:animEffect>
                                  </p:childTnLst>
                                </p:cTn>
                              </p:par>
                            </p:childTnLst>
                          </p:cTn>
                        </p:par>
                      </p:childTnLst>
                    </p:cTn>
                  </p:par>
                  <p:par>
                    <p:cTn id="87" fill="hold">
                      <p:stCondLst>
                        <p:cond delay="indefinite"/>
                      </p:stCondLst>
                      <p:childTnLst>
                        <p:par>
                          <p:cTn id="88" fill="hold">
                            <p:stCondLst>
                              <p:cond delay="0"/>
                            </p:stCondLst>
                            <p:childTnLst>
                              <p:par>
                                <p:cTn id="89" presetID="12" presetClass="entr" presetSubtype="4" fill="hold" grpId="0" nodeType="click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500"/>
                                        <p:tgtEl>
                                          <p:spTgt spid="32"/>
                                        </p:tgtEl>
                                        <p:attrNameLst>
                                          <p:attrName>ppt_y</p:attrName>
                                        </p:attrNameLst>
                                      </p:cBhvr>
                                      <p:tavLst>
                                        <p:tav tm="0">
                                          <p:val>
                                            <p:strVal val="#ppt_y+#ppt_h*1.125000"/>
                                          </p:val>
                                        </p:tav>
                                        <p:tav tm="100000">
                                          <p:val>
                                            <p:strVal val="#ppt_y"/>
                                          </p:val>
                                        </p:tav>
                                      </p:tavLst>
                                    </p:anim>
                                    <p:animEffect transition="in" filter="wipe(up)">
                                      <p:cBhvr>
                                        <p:cTn id="9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2" grpId="0" animBg="1"/>
      <p:bldP spid="23563" grpId="0" animBg="1"/>
      <p:bldP spid="23564" grpId="0" animBg="1"/>
      <p:bldP spid="23565" grpId="0" animBg="1"/>
      <p:bldP spid="23566" grpId="0"/>
      <p:bldP spid="23567" grpId="0" animBg="1"/>
      <p:bldP spid="23568" grpId="0"/>
      <p:bldP spid="23569" grpId="0"/>
      <p:bldP spid="23570" grpId="0"/>
      <p:bldP spid="23571" grpId="0" animBg="1"/>
      <p:bldP spid="23575" grpId="0"/>
      <p:bldP spid="23576" grpId="0"/>
      <p:bldP spid="23577" grpId="0" animBg="1"/>
      <p:bldP spid="23578" grpId="0" animBg="1"/>
      <p:bldP spid="23579" grpId="0" animBg="1"/>
      <p:bldP spid="30" grpId="0"/>
      <p:bldP spid="31" grpId="0"/>
      <p:bldP spid="32"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p:txBody>
          <a:bodyPr/>
          <a:lstStyle/>
          <a:p>
            <a:r>
              <a:rPr lang="en-US" sz="4000" b="1" dirty="0">
                <a:solidFill>
                  <a:schemeClr val="bg1"/>
                </a:solidFill>
              </a:rPr>
              <a:t>Redemption in Christ (1:5b-6)</a:t>
            </a:r>
          </a:p>
        </p:txBody>
      </p:sp>
      <p:sp>
        <p:nvSpPr>
          <p:cNvPr id="4" name="Title 1"/>
          <p:cNvSpPr txBox="1">
            <a:spLocks/>
          </p:cNvSpPr>
          <p:nvPr/>
        </p:nvSpPr>
        <p:spPr bwMode="auto">
          <a:xfrm>
            <a:off x="0" y="1249658"/>
            <a:ext cx="6793118" cy="560834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914400"/>
            <a:r>
              <a:rPr lang="en-US" sz="3200" b="1" dirty="0">
                <a:solidFill>
                  <a:srgbClr val="FFFFFF"/>
                </a:solidFill>
                <a:latin typeface="Arial"/>
              </a:rPr>
              <a:t>"He is the faithful witness to these things, the first to rise from the dead, and the ruler of all the kings of the world. All glory to him who loves us and has freed us from our sins by shedding his blood for us.  </a:t>
            </a:r>
            <a:r>
              <a:rPr lang="en-US" sz="3200" b="1" baseline="30000" dirty="0">
                <a:solidFill>
                  <a:srgbClr val="FFFFFF"/>
                </a:solidFill>
                <a:latin typeface="Arial"/>
              </a:rPr>
              <a:t>6</a:t>
            </a:r>
            <a:r>
              <a:rPr lang="en-US" sz="3200" b="1" dirty="0">
                <a:solidFill>
                  <a:srgbClr val="FFFFFF"/>
                </a:solidFill>
                <a:latin typeface="Arial"/>
              </a:rPr>
              <a:t>He has made us a Kingdom of priests for God his Father. All glory and power to him forever and ever! Amen."</a:t>
            </a:r>
          </a:p>
        </p:txBody>
      </p:sp>
    </p:spTree>
    <p:extLst>
      <p:ext uri="{BB962C8B-B14F-4D97-AF65-F5344CB8AC3E}">
        <p14:creationId xmlns:p14="http://schemas.microsoft.com/office/powerpoint/2010/main" val="218471517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858001"/>
          </a:xfrm>
          <a:prstGeom prst="rect">
            <a:avLst/>
          </a:prstGeom>
        </p:spPr>
      </p:pic>
      <p:sp>
        <p:nvSpPr>
          <p:cNvPr id="2" name="Title 1"/>
          <p:cNvSpPr>
            <a:spLocks noGrp="1"/>
          </p:cNvSpPr>
          <p:nvPr>
            <p:ph type="title"/>
          </p:nvPr>
        </p:nvSpPr>
        <p:spPr>
          <a:xfrm>
            <a:off x="16645" y="2813334"/>
            <a:ext cx="9138965" cy="3819460"/>
          </a:xfrm>
          <a:noFill/>
          <a:ln>
            <a:noFill/>
          </a:ln>
        </p:spPr>
        <p:txBody>
          <a:bodyPr vert="horz" wrap="square" lIns="91440" tIns="45720" rIns="91440" bIns="45720" numCol="1" anchor="ctr" anchorCtr="0" compatLnSpc="1">
            <a:prstTxWarp prst="textNoShape">
              <a:avLst/>
            </a:prstTxWarp>
          </a:bodyPr>
          <a:lstStyle/>
          <a:p>
            <a:r>
              <a:rPr lang="en-US" sz="3600" b="1" dirty="0">
                <a:effectLst>
                  <a:glow rad="165100">
                    <a:schemeClr val="tx1"/>
                  </a:glow>
                </a:effectLst>
                <a:latin typeface="Arial" charset="0"/>
                <a:cs typeface="+mj-cs"/>
              </a:rPr>
              <a:t>"Look!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He comes with the clouds of heaven.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And everyone will see him—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even those who pierced him.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	 And all the nations of the world will mourn for him. </a:t>
            </a:r>
            <a:br>
              <a:rPr lang="en-US" sz="3600" b="1" dirty="0">
                <a:effectLst>
                  <a:glow rad="165100">
                    <a:schemeClr val="tx1"/>
                  </a:glow>
                </a:effectLst>
                <a:latin typeface="Arial" charset="0"/>
                <a:cs typeface="+mj-cs"/>
              </a:rPr>
            </a:br>
            <a:r>
              <a:rPr lang="tr-TR" sz="3600" b="1" dirty="0">
                <a:effectLst>
                  <a:glow rad="165100">
                    <a:schemeClr val="tx1"/>
                  </a:glow>
                </a:effectLst>
                <a:latin typeface="Arial" charset="0"/>
                <a:cs typeface="+mj-cs"/>
              </a:rPr>
              <a:t>	 Yes!  </a:t>
            </a:r>
            <a:r>
              <a:rPr lang="tr-TR" sz="3600" b="1" dirty="0" err="1">
                <a:effectLst>
                  <a:glow rad="165100">
                    <a:schemeClr val="tx1"/>
                  </a:glow>
                </a:effectLst>
                <a:latin typeface="Arial" charset="0"/>
                <a:cs typeface="+mj-cs"/>
              </a:rPr>
              <a:t>Amen</a:t>
            </a:r>
            <a:r>
              <a:rPr lang="tr-TR" sz="3600" b="1" dirty="0">
                <a:effectLst>
                  <a:glow rad="165100">
                    <a:schemeClr val="tx1"/>
                  </a:glow>
                </a:effectLst>
                <a:latin typeface="Arial" charset="0"/>
                <a:cs typeface="+mj-cs"/>
              </a:rPr>
              <a:t>!"</a:t>
            </a:r>
            <a:endParaRPr lang="en-US" sz="36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cs typeface="Geneva"/>
              </a:rPr>
              <a:t>Rev. 1:7 </a:t>
            </a:r>
            <a:r>
              <a:rPr lang="en-US" sz="2800" b="1" dirty="0">
                <a:effectLst>
                  <a:glow rad="165100">
                    <a:srgbClr val="000000"/>
                  </a:glow>
                </a:effectLst>
                <a:latin typeface="Arial" charset="0"/>
                <a:cs typeface="Geneva"/>
              </a:rPr>
              <a:t>NLT</a:t>
            </a:r>
          </a:p>
          <a:p>
            <a:r>
              <a:rPr lang="en-US" sz="2800" b="1" dirty="0">
                <a:effectLst>
                  <a:glow rad="165100">
                    <a:srgbClr val="000000"/>
                  </a:glow>
                </a:effectLst>
                <a:latin typeface="Arial" charset="0"/>
                <a:cs typeface="Geneva"/>
              </a:rPr>
              <a:t>cf. Zech. 12:10</a:t>
            </a:r>
            <a:endParaRPr lang="en-US" sz="32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282495835"/>
      </p:ext>
    </p:extLst>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764704"/>
            <a:ext cx="9139944" cy="6093296"/>
          </a:xfrm>
          <a:prstGeom prst="rect">
            <a:avLst/>
          </a:prstGeom>
        </p:spPr>
      </p:pic>
      <p:sp>
        <p:nvSpPr>
          <p:cNvPr id="3" name="Title 2"/>
          <p:cNvSpPr>
            <a:spLocks noGrp="1"/>
          </p:cNvSpPr>
          <p:nvPr>
            <p:ph type="title" idx="4294967295"/>
          </p:nvPr>
        </p:nvSpPr>
        <p:spPr>
          <a:xfrm>
            <a:off x="228600" y="0"/>
            <a:ext cx="8915400" cy="838200"/>
          </a:xfrm>
        </p:spPr>
        <p:txBody>
          <a:bodyPr/>
          <a:lstStyle/>
          <a:p>
            <a:pPr algn="l">
              <a:defRPr/>
            </a:pPr>
            <a:r>
              <a:rPr 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The Repentance of Israel</a:t>
            </a: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ja-JP" sz="2800" b="1" dirty="0">
                <a:solidFill>
                  <a:srgbClr val="FFFFFF"/>
                </a:solidFill>
                <a:effectLst>
                  <a:glow rad="101600">
                    <a:srgbClr val="000000"/>
                  </a:glow>
                </a:effectLst>
                <a:latin typeface="Arial" charset="0"/>
                <a:cs typeface="Arial" charset="0"/>
              </a:rPr>
              <a:t>"Then I will pour out a spirit of grace and prayer on the family of David and on the people of Jerusalem. They will look on me whom they have pierced and mourn for him as for an only son. They will grieve bitterly for him as for a firstborn son who has died." </a:t>
            </a:r>
            <a:br>
              <a:rPr lang="en-US" altLang="ja-JP" sz="2800" b="1" dirty="0">
                <a:solidFill>
                  <a:srgbClr val="FFFFFF"/>
                </a:solidFill>
                <a:effectLst>
                  <a:glow rad="101600">
                    <a:srgbClr val="000000"/>
                  </a:glow>
                </a:effectLst>
                <a:latin typeface="Arial" charset="0"/>
                <a:cs typeface="Arial" charset="0"/>
              </a:rPr>
            </a:br>
            <a:r>
              <a:rPr lang="en-US" altLang="ja-JP" sz="2800" b="1" dirty="0">
                <a:solidFill>
                  <a:srgbClr val="FFFFFF"/>
                </a:solidFill>
                <a:effectLst>
                  <a:glow rad="101600">
                    <a:srgbClr val="000000"/>
                  </a:glow>
                </a:effectLst>
                <a:latin typeface="Arial" charset="0"/>
                <a:cs typeface="Arial" charset="0"/>
              </a:rPr>
              <a:t>(Zech. 12:10 </a:t>
            </a:r>
            <a:r>
              <a:rPr lang="en-US" altLang="ja-JP" b="1" dirty="0">
                <a:solidFill>
                  <a:srgbClr val="FFFFFF"/>
                </a:solidFill>
                <a:effectLst>
                  <a:glow rad="101600">
                    <a:srgbClr val="000000"/>
                  </a:glow>
                </a:effectLst>
                <a:latin typeface="Arial" charset="0"/>
                <a:cs typeface="Arial" charset="0"/>
              </a:rPr>
              <a:t>NLT</a:t>
            </a:r>
            <a:r>
              <a:rPr lang="en-US" altLang="ja-JP" sz="2800" b="1" dirty="0">
                <a:solidFill>
                  <a:srgbClr val="FFFFFF"/>
                </a:solidFill>
                <a:effectLst>
                  <a:glow rad="101600">
                    <a:srgbClr val="000000"/>
                  </a:glow>
                </a:effectLst>
                <a:latin typeface="Arial" charset="0"/>
                <a:cs typeface="Arial" charset="0"/>
              </a:rPr>
              <a:t>).</a:t>
            </a:r>
            <a:endParaRPr lang="en-US" sz="2800" b="1" dirty="0">
              <a:solidFill>
                <a:srgbClr val="FFFFFF"/>
              </a:solidFill>
              <a:effectLst>
                <a:glow rad="101600">
                  <a:srgbClr val="000000"/>
                </a:glow>
              </a:effectLst>
              <a:latin typeface="Arial" charset="0"/>
              <a:cs typeface="Arial" charset="0"/>
            </a:endParaRPr>
          </a:p>
        </p:txBody>
      </p:sp>
    </p:spTree>
    <p:extLst>
      <p:ext uri="{BB962C8B-B14F-4D97-AF65-F5344CB8AC3E}">
        <p14:creationId xmlns:p14="http://schemas.microsoft.com/office/powerpoint/2010/main" val="3237591061"/>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858001"/>
          </a:xfrm>
          <a:prstGeom prst="rect">
            <a:avLst/>
          </a:prstGeom>
        </p:spPr>
      </p:pic>
      <p:sp>
        <p:nvSpPr>
          <p:cNvPr id="2" name="Title 1"/>
          <p:cNvSpPr>
            <a:spLocks noGrp="1"/>
          </p:cNvSpPr>
          <p:nvPr>
            <p:ph type="title"/>
          </p:nvPr>
        </p:nvSpPr>
        <p:spPr>
          <a:xfrm>
            <a:off x="16645" y="2813334"/>
            <a:ext cx="9138965" cy="3819460"/>
          </a:xfrm>
          <a:noFill/>
          <a:ln>
            <a:noFill/>
          </a:ln>
        </p:spPr>
        <p:txBody>
          <a:bodyPr vert="horz" wrap="square" lIns="91440" tIns="45720" rIns="91440" bIns="45720" numCol="1" anchor="ctr" anchorCtr="0" compatLnSpc="1">
            <a:prstTxWarp prst="textNoShape">
              <a:avLst/>
            </a:prstTxWarp>
          </a:bodyPr>
          <a:lstStyle/>
          <a:p>
            <a:r>
              <a:rPr lang="en-US" sz="3600" b="1" dirty="0">
                <a:effectLst>
                  <a:glow rad="165100">
                    <a:schemeClr val="tx1"/>
                  </a:glow>
                </a:effectLst>
                <a:latin typeface="Arial" charset="0"/>
                <a:cs typeface="+mj-cs"/>
              </a:rPr>
              <a:t>"Look!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He comes with the clouds of heaven.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And everyone will see him—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even those who pierced him.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	 And all the nations of the world will mourn for him. </a:t>
            </a:r>
            <a:br>
              <a:rPr lang="en-US" sz="3600" b="1" dirty="0">
                <a:effectLst>
                  <a:glow rad="165100">
                    <a:schemeClr val="tx1"/>
                  </a:glow>
                </a:effectLst>
                <a:latin typeface="Arial" charset="0"/>
                <a:cs typeface="+mj-cs"/>
              </a:rPr>
            </a:br>
            <a:r>
              <a:rPr lang="tr-TR" sz="3600" b="1" dirty="0">
                <a:effectLst>
                  <a:glow rad="165100">
                    <a:schemeClr val="tx1"/>
                  </a:glow>
                </a:effectLst>
                <a:latin typeface="Arial" charset="0"/>
                <a:cs typeface="+mj-cs"/>
              </a:rPr>
              <a:t>	 Yes!  </a:t>
            </a:r>
            <a:r>
              <a:rPr lang="tr-TR" sz="3600" b="1" dirty="0" err="1">
                <a:effectLst>
                  <a:glow rad="165100">
                    <a:schemeClr val="tx1"/>
                  </a:glow>
                </a:effectLst>
                <a:latin typeface="Arial" charset="0"/>
                <a:cs typeface="+mj-cs"/>
              </a:rPr>
              <a:t>Amen</a:t>
            </a:r>
            <a:r>
              <a:rPr lang="tr-TR" sz="3600" b="1" dirty="0">
                <a:effectLst>
                  <a:glow rad="165100">
                    <a:schemeClr val="tx1"/>
                  </a:glow>
                </a:effectLst>
                <a:latin typeface="Arial" charset="0"/>
                <a:cs typeface="+mj-cs"/>
              </a:rPr>
              <a:t>!"</a:t>
            </a:r>
            <a:endParaRPr lang="en-US" sz="36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cs typeface="Geneva"/>
              </a:rPr>
              <a:t>Rev. 1:7 </a:t>
            </a:r>
            <a:r>
              <a:rPr lang="en-US" sz="2800" b="1" dirty="0">
                <a:effectLst>
                  <a:glow rad="165100">
                    <a:srgbClr val="000000"/>
                  </a:glow>
                </a:effectLst>
                <a:latin typeface="Arial" charset="0"/>
                <a:cs typeface="Geneva"/>
              </a:rPr>
              <a:t>NLT</a:t>
            </a:r>
          </a:p>
          <a:p>
            <a:r>
              <a:rPr lang="en-US" sz="2800" b="1" dirty="0">
                <a:effectLst>
                  <a:glow rad="165100">
                    <a:srgbClr val="000000"/>
                  </a:glow>
                </a:effectLst>
                <a:latin typeface="Arial" charset="0"/>
                <a:cs typeface="Geneva"/>
              </a:rPr>
              <a:t>cf. Zech. 12:10</a:t>
            </a:r>
            <a:endParaRPr lang="en-US" sz="32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3341209565"/>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7200" b="1" dirty="0">
                <a:solidFill>
                  <a:srgbClr val="FFFFFF"/>
                </a:solidFill>
                <a:effectLst>
                  <a:glow rad="127000">
                    <a:srgbClr val="000000"/>
                  </a:glow>
                </a:effectLst>
                <a:latin typeface="Arial" charset="0"/>
                <a:ea typeface="ＭＳ Ｐゴシック" charset="0"/>
                <a:cs typeface="ＭＳ Ｐゴシック" charset="0"/>
              </a:rPr>
              <a:t>Triumph</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Revelation</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322</a:t>
            </a:r>
          </a:p>
        </p:txBody>
      </p:sp>
    </p:spTree>
    <p:extLst>
      <p:ext uri="{BB962C8B-B14F-4D97-AF65-F5344CB8AC3E}">
        <p14:creationId xmlns:p14="http://schemas.microsoft.com/office/powerpoint/2010/main" val="16579796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37242279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756015" y="475424"/>
            <a:ext cx="7371985" cy="3298296"/>
          </a:xfrm>
          <a:noFill/>
          <a:ln>
            <a:noFill/>
          </a:ln>
        </p:spPr>
        <p:txBody>
          <a:bodyPr vert="horz" wrap="square" lIns="91440" tIns="45720" rIns="91440" bIns="45720" numCol="1" anchor="ctr" anchorCtr="0" compatLnSpc="1">
            <a:prstTxWarp prst="textNoShape">
              <a:avLst/>
            </a:prstTxWarp>
          </a:bodyPr>
          <a:lstStyle/>
          <a:p>
            <a:pPr eaLnBrk="0" hangingPunct="0"/>
            <a:r>
              <a:rPr lang="en-US" sz="3200" b="1" dirty="0">
                <a:effectLst>
                  <a:glow rad="139700">
                    <a:schemeClr val="tx1"/>
                  </a:glow>
                </a:effectLst>
                <a:latin typeface="Arial" charset="0"/>
                <a:ea typeface="ＭＳ Ｐゴシック" charset="0"/>
                <a:cs typeface="Arial"/>
              </a:rPr>
              <a:t>"I am the Alpha and the Omega—the beginning and the end," says the Lord God. "I am the one who is, who always was, and who is still to come—the Almighty One" </a:t>
            </a:r>
            <a:br>
              <a:rPr lang="en-US" sz="3200" b="1" dirty="0">
                <a:effectLst>
                  <a:glow rad="139700">
                    <a:schemeClr val="tx1"/>
                  </a:glow>
                </a:effectLst>
                <a:latin typeface="Arial" charset="0"/>
                <a:ea typeface="ＭＳ Ｐゴシック" charset="0"/>
                <a:cs typeface="Arial"/>
              </a:rPr>
            </a:br>
            <a:r>
              <a:rPr lang="en-US" sz="3200" b="1" dirty="0">
                <a:effectLst>
                  <a:glow rad="139700">
                    <a:schemeClr val="tx1"/>
                  </a:glow>
                </a:effectLst>
                <a:latin typeface="Arial" charset="0"/>
                <a:ea typeface="ＭＳ Ｐゴシック" charset="0"/>
                <a:cs typeface="Arial"/>
              </a:rPr>
              <a:t>(1:8 </a:t>
            </a:r>
            <a:r>
              <a:rPr lang="en-US" sz="2800" b="1" dirty="0">
                <a:effectLst>
                  <a:glow rad="139700">
                    <a:schemeClr val="tx1"/>
                  </a:glow>
                </a:effectLst>
                <a:latin typeface="Arial" charset="0"/>
                <a:ea typeface="ＭＳ Ｐゴシック" charset="0"/>
                <a:cs typeface="Arial"/>
              </a:rPr>
              <a:t>NLT</a:t>
            </a:r>
            <a:r>
              <a:rPr lang="en-US" sz="3200" b="1" dirty="0">
                <a:effectLst>
                  <a:glow rad="139700">
                    <a:schemeClr val="tx1"/>
                  </a:glow>
                </a:effectLst>
                <a:latin typeface="Arial" charset="0"/>
                <a:ea typeface="ＭＳ Ｐゴシック" charset="0"/>
                <a:cs typeface="Arial"/>
              </a:rPr>
              <a:t>).</a:t>
            </a:r>
          </a:p>
        </p:txBody>
      </p:sp>
      <p:sp>
        <p:nvSpPr>
          <p:cNvPr id="4" name="TextBox 3"/>
          <p:cNvSpPr txBox="1"/>
          <p:nvPr/>
        </p:nvSpPr>
        <p:spPr>
          <a:xfrm>
            <a:off x="8702803" y="0"/>
            <a:ext cx="441197" cy="461665"/>
          </a:xfrm>
          <a:prstGeom prst="rect">
            <a:avLst/>
          </a:prstGeom>
          <a:noFill/>
        </p:spPr>
        <p:txBody>
          <a:bodyPr wrap="none" rtlCol="0">
            <a:spAutoFit/>
          </a:bodyPr>
          <a:lstStyle/>
          <a:p>
            <a:pPr defTabSz="914400" fontAlgn="base">
              <a:spcBef>
                <a:spcPct val="0"/>
              </a:spcBef>
              <a:spcAft>
                <a:spcPct val="0"/>
              </a:spcAft>
            </a:pPr>
            <a:r>
              <a:rPr lang="en-US" sz="2400" b="1" dirty="0">
                <a:solidFill>
                  <a:srgbClr val="FFFFFF"/>
                </a:solidFill>
                <a:effectLst>
                  <a:outerShdw blurRad="38100" dist="38100" dir="2700000" algn="tl">
                    <a:srgbClr val="000000">
                      <a:alpha val="43137"/>
                    </a:srgbClr>
                  </a:outerShdw>
                </a:effectLst>
                <a:latin typeface="Arial" charset="0"/>
              </a:rPr>
              <a:t>iii</a:t>
            </a:r>
          </a:p>
        </p:txBody>
      </p:sp>
    </p:spTree>
    <p:extLst>
      <p:ext uri="{BB962C8B-B14F-4D97-AF65-F5344CB8AC3E}">
        <p14:creationId xmlns:p14="http://schemas.microsoft.com/office/powerpoint/2010/main" val="355790734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8786" name="Rectangle 3"/>
          <p:cNvSpPr>
            <a:spLocks noGrp="1" noChangeArrowheads="1"/>
          </p:cNvSpPr>
          <p:nvPr>
            <p:ph type="title"/>
          </p:nvPr>
        </p:nvSpPr>
        <p:spPr>
          <a:xfrm>
            <a:off x="2825750" y="2257424"/>
            <a:ext cx="6069012" cy="1266825"/>
          </a:xfrm>
        </p:spPr>
        <p:txBody>
          <a:bodyPr/>
          <a:lstStyle/>
          <a:p>
            <a:pPr algn="r"/>
            <a:r>
              <a:rPr lang="en-US" sz="4800" b="1" dirty="0">
                <a:solidFill>
                  <a:srgbClr val="FFFF00"/>
                </a:solidFill>
                <a:effectLst>
                  <a:glow rad="165100">
                    <a:schemeClr val="tx1"/>
                  </a:glow>
                </a:effectLst>
                <a:latin typeface="Arial" charset="0"/>
                <a:ea typeface="ＭＳ Ｐゴシック" charset="0"/>
              </a:rPr>
              <a:t>Why see Jesus clearly?</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spTree>
    <p:extLst>
      <p:ext uri="{BB962C8B-B14F-4D97-AF65-F5344CB8AC3E}">
        <p14:creationId xmlns:p14="http://schemas.microsoft.com/office/powerpoint/2010/main" val="1501114894"/>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en-US" sz="5400" dirty="0">
                <a:solidFill>
                  <a:srgbClr val="FFFFFF"/>
                </a:solidFill>
                <a:ea typeface="ＭＳ Ｐゴシック" charset="0"/>
              </a:rPr>
              <a:t>Why should we know that Jesus </a:t>
            </a:r>
            <a:r>
              <a:rPr lang="en-US" sz="5400" dirty="0">
                <a:solidFill>
                  <a:srgbClr val="FFFF00"/>
                </a:solidFill>
                <a:ea typeface="ＭＳ Ｐゴシック" charset="0"/>
              </a:rPr>
              <a:t>rules</a:t>
            </a:r>
            <a:r>
              <a:rPr lang="en-US" sz="5400" dirty="0">
                <a:solidFill>
                  <a:srgbClr val="FFFFFF"/>
                </a:solidFill>
                <a:ea typeface="ＭＳ Ｐゴシック" charset="0"/>
              </a:rPr>
              <a:t> the world?</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read Revelation?</a:t>
            </a:r>
          </a:p>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worship Jesus?</a:t>
            </a:r>
          </a:p>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see Jesus clearly?</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p>
        </p:txBody>
      </p:sp>
    </p:spTree>
    <p:extLst>
      <p:ext uri="{BB962C8B-B14F-4D97-AF65-F5344CB8AC3E}">
        <p14:creationId xmlns:p14="http://schemas.microsoft.com/office/powerpoint/2010/main" val="240245266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2" end="2"/>
                                            </p:txEl>
                                          </p:spTgt>
                                        </p:tgtEl>
                                        <p:attrNameLst>
                                          <p:attrName>style.color</p:attrName>
                                        </p:attrNameLst>
                                      </p:cBhvr>
                                      <p:to>
                                        <a:srgbClr val="FFFC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rev 1 amidst-the-lampst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20638"/>
            <a:ext cx="9116483" cy="6837362"/>
          </a:xfrm>
          <a:prstGeom prst="rect">
            <a:avLst/>
          </a:prstGeom>
        </p:spPr>
      </p:pic>
      <p:sp>
        <p:nvSpPr>
          <p:cNvPr id="760835" name="Rectangle 2"/>
          <p:cNvSpPr>
            <a:spLocks noGrp="1" noChangeArrowheads="1"/>
          </p:cNvSpPr>
          <p:nvPr>
            <p:ph type="ctrTitle"/>
          </p:nvPr>
        </p:nvSpPr>
        <p:spPr>
          <a:xfrm>
            <a:off x="4576960" y="1071613"/>
            <a:ext cx="4405273" cy="4670121"/>
          </a:xfrm>
        </p:spPr>
        <p:txBody>
          <a:bodyPr/>
          <a:lstStyle/>
          <a:p>
            <a:r>
              <a:rPr lang="en-US" sz="4000" b="1" dirty="0">
                <a:effectLst>
                  <a:glow rad="228600">
                    <a:schemeClr val="tx1"/>
                  </a:glow>
                </a:effectLst>
                <a:latin typeface="Arial" charset="0"/>
                <a:ea typeface="ＭＳ Ｐゴシック" charset="0"/>
              </a:rPr>
              <a:t>3.  Seeing Christ </a:t>
            </a:r>
            <a:r>
              <a:rPr lang="en-US" sz="4000" b="1" dirty="0">
                <a:solidFill>
                  <a:srgbClr val="FFFF00"/>
                </a:solidFill>
                <a:effectLst>
                  <a:glow rad="228600">
                    <a:schemeClr val="tx1"/>
                  </a:glow>
                </a:effectLst>
                <a:latin typeface="Arial" charset="0"/>
                <a:ea typeface="ＭＳ Ｐゴシック" charset="0"/>
              </a:rPr>
              <a:t>glorified</a:t>
            </a:r>
            <a:r>
              <a:rPr lang="en-US" sz="4000" b="1" dirty="0">
                <a:effectLst>
                  <a:glow rad="228600">
                    <a:schemeClr val="tx1"/>
                  </a:glow>
                </a:effectLst>
                <a:latin typeface="Arial" charset="0"/>
                <a:ea typeface="ＭＳ Ｐゴシック" charset="0"/>
              </a:rPr>
              <a:t> shows He can solve your problems (1:9-20). </a:t>
            </a: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
        <p:nvSpPr>
          <p:cNvPr id="7" name="Text Box 7"/>
          <p:cNvSpPr txBox="1">
            <a:spLocks noChangeArrowheads="1"/>
          </p:cNvSpPr>
          <p:nvPr/>
        </p:nvSpPr>
        <p:spPr bwMode="auto">
          <a:xfrm>
            <a:off x="65299" y="136136"/>
            <a:ext cx="7699659" cy="833178"/>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800" b="1">
                <a:solidFill>
                  <a:schemeClr val="bg1"/>
                </a:solidFill>
                <a:effectLst>
                  <a:glow rad="228600">
                    <a:schemeClr val="accent4">
                      <a:satMod val="175000"/>
                      <a:alpha val="40000"/>
                    </a:schemeClr>
                  </a:glow>
                </a:effectLst>
                <a:latin typeface="+mj-lt"/>
                <a:ea typeface="+mj-ea"/>
                <a:cs typeface="+mj-cs"/>
              </a:defRPr>
            </a:lvl1pPr>
            <a:lvl2pPr algn="ctr" fontAlgn="base">
              <a:spcBef>
                <a:spcPct val="0"/>
              </a:spcBef>
              <a:spcAft>
                <a:spcPct val="0"/>
              </a:spcAft>
              <a:defRPr sz="4400">
                <a:solidFill>
                  <a:schemeClr val="tx2"/>
                </a:solidFill>
                <a:latin typeface="Arial" charset="0"/>
              </a:defRPr>
            </a:lvl2pPr>
            <a:lvl3pPr algn="ctr" fontAlgn="base">
              <a:spcBef>
                <a:spcPct val="0"/>
              </a:spcBef>
              <a:spcAft>
                <a:spcPct val="0"/>
              </a:spcAft>
              <a:defRPr sz="4400">
                <a:solidFill>
                  <a:schemeClr val="tx2"/>
                </a:solidFill>
                <a:latin typeface="Arial" charset="0"/>
              </a:defRPr>
            </a:lvl3pPr>
            <a:lvl4pPr algn="ctr" fontAlgn="base">
              <a:spcBef>
                <a:spcPct val="0"/>
              </a:spcBef>
              <a:spcAft>
                <a:spcPct val="0"/>
              </a:spcAft>
              <a:defRPr sz="4400">
                <a:solidFill>
                  <a:schemeClr val="tx2"/>
                </a:solidFill>
                <a:latin typeface="Arial" charset="0"/>
              </a:defRPr>
            </a:lvl4pPr>
            <a:lvl5pPr algn="ctr" fontAlgn="base">
              <a:spcBef>
                <a:spcPct val="0"/>
              </a:spcBef>
              <a:spcAft>
                <a:spcPct val="0"/>
              </a:spcAft>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r>
              <a:rPr kumimoji="0" lang="en-US" sz="4800" b="1" i="1" u="none" strike="noStrike" kern="0" cap="none" spc="0" normalizeH="0" baseline="0" noProof="0" dirty="0">
                <a:ln>
                  <a:noFill/>
                </a:ln>
                <a:solidFill>
                  <a:srgbClr val="FFFFFF"/>
                </a:solidFill>
                <a:effectLst>
                  <a:glow rad="228600">
                    <a:schemeClr val="tx1"/>
                  </a:glow>
                </a:effectLst>
                <a:uLnTx/>
                <a:uFillTx/>
                <a:latin typeface="Arial"/>
                <a:ea typeface="+mj-ea"/>
                <a:cs typeface="+mj-cs"/>
              </a:rPr>
              <a:t>Why see Jesus clearly? </a:t>
            </a:r>
          </a:p>
        </p:txBody>
      </p:sp>
      <p:sp>
        <p:nvSpPr>
          <p:cNvPr id="2" name="TextBox 1">
            <a:extLst>
              <a:ext uri="{FF2B5EF4-FFF2-40B4-BE49-F238E27FC236}">
                <a16:creationId xmlns:a16="http://schemas.microsoft.com/office/drawing/2014/main" id="{8FFC4296-0E72-0B45-9A54-5FCE9F2BB793}"/>
              </a:ext>
            </a:extLst>
          </p:cNvPr>
          <p:cNvSpPr txBox="1"/>
          <p:nvPr/>
        </p:nvSpPr>
        <p:spPr>
          <a:xfrm>
            <a:off x="6698974" y="8865704"/>
            <a:ext cx="184731" cy="369332"/>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1883443981"/>
      </p:ext>
    </p:extLst>
  </p:cSld>
  <p:clrMapOvr>
    <a:overrideClrMapping bg1="lt1" tx1="dk1" bg2="lt2" tx2="dk2" accent1="accent1" accent2="accent2" accent3="accent3" accent4="accent4" accent5="accent5" accent6="accent6" hlink="hlink" folHlink="folHlink"/>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9" name="Rectangle 13"/>
          <p:cNvSpPr>
            <a:spLocks noGrp="1" noChangeArrowheads="1"/>
          </p:cNvSpPr>
          <p:nvPr>
            <p:ph type="title" idx="4294967295"/>
          </p:nvPr>
        </p:nvSpPr>
        <p:spPr>
          <a:xfrm>
            <a:off x="5867400" y="4797425"/>
            <a:ext cx="3276600" cy="1874838"/>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en-US" sz="3900" b="1" dirty="0">
                <a:solidFill>
                  <a:srgbClr val="FFEA18"/>
                </a:solidFill>
                <a:latin typeface="Comic Sans MS" charset="0"/>
                <a:ea typeface="ＭＳ Ｐゴシック" charset="0"/>
              </a:rPr>
              <a:t>The Twofold Context of the Book</a:t>
            </a: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30163" y="3644900"/>
            <a:ext cx="5410201" cy="3046413"/>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"I, John, am your brother and your partner in suffering and in God</a:t>
            </a:r>
            <a:r>
              <a:rPr kumimoji="0" lang="fr-FR"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s Kingdom and in the patient endurance to which Jesus calls us. I was exiled to the island of Patmos for preaching the word of God and for my testimony about Jesus"</a:t>
            </a:r>
            <a:b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b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(Rev. 1:9 </a:t>
            </a:r>
            <a:r>
              <a:rPr kumimoji="0" lang="en-US" altLang="ja-JP"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NLT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w="57150" cmpd="sng">
                <a:solidFill>
                  <a:srgbClr val="FF0000"/>
                </a:solidFill>
              </a:ln>
              <a:solidFill>
                <a:srgbClr val="FFFFFF"/>
              </a:solidFill>
              <a:effectLst/>
              <a:uLnTx/>
              <a:uFillTx/>
              <a:latin typeface="Arial" charset="0"/>
              <a:ea typeface="ＭＳ Ｐゴシック" charset="0"/>
              <a:cs typeface="ＭＳ Ｐゴシック"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1" name="Text Box 5"/>
          <p:cNvSpPr txBox="1">
            <a:spLocks noChangeArrowheads="1"/>
          </p:cNvSpPr>
          <p:nvPr/>
        </p:nvSpPr>
        <p:spPr bwMode="auto">
          <a:xfrm>
            <a:off x="0" y="1125538"/>
            <a:ext cx="3057525" cy="107632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External Persecution</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60" name="Text Box 4"/>
          <p:cNvSpPr txBox="1">
            <a:spLocks noChangeArrowheads="1"/>
          </p:cNvSpPr>
          <p:nvPr/>
        </p:nvSpPr>
        <p:spPr bwMode="auto">
          <a:xfrm>
            <a:off x="5233988" y="0"/>
            <a:ext cx="3514725" cy="107791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Internal Compromise</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10" name="Text Box 5"/>
          <p:cNvSpPr txBox="1">
            <a:spLocks noChangeArrowheads="1"/>
          </p:cNvSpPr>
          <p:nvPr/>
        </p:nvSpPr>
        <p:spPr bwMode="auto">
          <a:xfrm>
            <a:off x="4211638" y="2276475"/>
            <a:ext cx="1944687" cy="46196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Patmos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756795" name="Text Box 7"/>
          <p:cNvSpPr txBox="1">
            <a:spLocks noChangeArrowheads="1"/>
          </p:cNvSpPr>
          <p:nvPr/>
        </p:nvSpPr>
        <p:spPr bwMode="auto">
          <a:xfrm>
            <a:off x="8570871" y="-26988"/>
            <a:ext cx="609684" cy="402291"/>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321</a:t>
            </a:r>
          </a:p>
        </p:txBody>
      </p:sp>
    </p:spTree>
    <p:extLst>
      <p:ext uri="{BB962C8B-B14F-4D97-AF65-F5344CB8AC3E}">
        <p14:creationId xmlns:p14="http://schemas.microsoft.com/office/powerpoint/2010/main" val="24306632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143000" y="0"/>
            <a:ext cx="6858000" cy="6858000"/>
          </a:xfrm>
          <a:prstGeom prst="rect">
            <a:avLst/>
          </a:prstGeom>
        </p:spPr>
      </p:pic>
      <p:sp>
        <p:nvSpPr>
          <p:cNvPr id="758786" name="Rectangle 3"/>
          <p:cNvSpPr>
            <a:spLocks noGrp="1" noChangeArrowheads="1"/>
          </p:cNvSpPr>
          <p:nvPr>
            <p:ph type="title"/>
          </p:nvPr>
        </p:nvSpPr>
        <p:spPr>
          <a:xfrm>
            <a:off x="0" y="65853"/>
            <a:ext cx="9144000" cy="1017481"/>
          </a:xfrm>
          <a:noFill/>
          <a:ln>
            <a:noFill/>
          </a:ln>
        </p:spPr>
        <p:txBody>
          <a:bodyPr vert="horz" wrap="square" lIns="91440" tIns="45720" rIns="91440" bIns="45720" numCol="1" anchor="ctr" anchorCtr="0" compatLnSpc="1">
            <a:prstTxWarp prst="textNoShape">
              <a:avLst/>
            </a:prstTxWarp>
          </a:bodyPr>
          <a:lstStyle/>
          <a:p>
            <a:r>
              <a:rPr lang="en-US" b="1" dirty="0">
                <a:effectLst>
                  <a:glow rad="165100">
                    <a:schemeClr val="tx1"/>
                  </a:glow>
                </a:effectLst>
                <a:latin typeface="Arial" charset="0"/>
                <a:cs typeface="+mj-cs"/>
              </a:rPr>
              <a:t>The Island of Patmos</a:t>
            </a:r>
          </a:p>
        </p:txBody>
      </p:sp>
    </p:spTree>
    <p:extLst>
      <p:ext uri="{BB962C8B-B14F-4D97-AF65-F5344CB8AC3E}">
        <p14:creationId xmlns:p14="http://schemas.microsoft.com/office/powerpoint/2010/main" val="818666703"/>
      </p:ext>
    </p:extLst>
  </p:cSld>
  <p:clrMapOvr>
    <a:overrideClrMapping bg1="lt1" tx1="dk1" bg2="lt2" tx2="dk2" accent1="accent1" accent2="accent2" accent3="accent3" accent4="accent4" accent5="accent5" accent6="accent6" hlink="hlink" folHlink="folHlink"/>
  </p:clrMapOvr>
  <p:transition/>
</p:sld>
</file>

<file path=ppt/slides/slide20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0" y="254000"/>
            <a:ext cx="9144000" cy="6349008"/>
          </a:xfrm>
          <a:prstGeom prst="rect">
            <a:avLst/>
          </a:prstGeom>
        </p:spPr>
      </p:pic>
      <p:sp>
        <p:nvSpPr>
          <p:cNvPr id="758786" name="Rectangle 3"/>
          <p:cNvSpPr>
            <a:spLocks noGrp="1" noChangeArrowheads="1"/>
          </p:cNvSpPr>
          <p:nvPr>
            <p:ph type="title"/>
          </p:nvPr>
        </p:nvSpPr>
        <p:spPr>
          <a:xfrm>
            <a:off x="-1" y="278905"/>
            <a:ext cx="9144001" cy="1108238"/>
          </a:xfrm>
          <a:noFill/>
          <a:ln>
            <a:noFill/>
          </a:ln>
        </p:spPr>
        <p:txBody>
          <a:bodyPr vert="horz" wrap="square" lIns="91440" tIns="45720" rIns="91440" bIns="45720" numCol="1" anchor="ctr" anchorCtr="0" compatLnSpc="1">
            <a:prstTxWarp prst="textNoShape">
              <a:avLst/>
            </a:prstTxWarp>
          </a:bodyPr>
          <a:lstStyle/>
          <a:p>
            <a:r>
              <a:rPr lang="en-US" b="1" dirty="0">
                <a:effectLst>
                  <a:glow rad="165100">
                    <a:schemeClr val="tx1"/>
                  </a:glow>
                </a:effectLst>
                <a:latin typeface="Arial" charset="0"/>
                <a:cs typeface="+mj-cs"/>
              </a:rPr>
              <a:t>Satellite Comparison of Singapore with Patmos</a:t>
            </a:r>
          </a:p>
        </p:txBody>
      </p:sp>
      <p:grpSp>
        <p:nvGrpSpPr>
          <p:cNvPr id="5" name="Group 4"/>
          <p:cNvGrpSpPr/>
          <p:nvPr/>
        </p:nvGrpSpPr>
        <p:grpSpPr>
          <a:xfrm>
            <a:off x="4016618" y="3386974"/>
            <a:ext cx="4681566" cy="2168428"/>
            <a:chOff x="4016618" y="3386974"/>
            <a:chExt cx="4681566" cy="2168428"/>
          </a:xfrm>
        </p:grpSpPr>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016618" y="3386974"/>
              <a:ext cx="1636319" cy="2168428"/>
            </a:xfrm>
            <a:prstGeom prst="rect">
              <a:avLst/>
            </a:prstGeom>
          </p:spPr>
        </p:pic>
        <p:sp>
          <p:nvSpPr>
            <p:cNvPr id="6" name="Rectangle 3"/>
            <p:cNvSpPr txBox="1">
              <a:spLocks noChangeArrowheads="1"/>
            </p:cNvSpPr>
            <p:nvPr/>
          </p:nvSpPr>
          <p:spPr bwMode="auto">
            <a:xfrm>
              <a:off x="4810942" y="4361410"/>
              <a:ext cx="3887242" cy="9169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l"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Patmos</a:t>
              </a:r>
            </a:p>
          </p:txBody>
        </p:sp>
      </p:grpSp>
    </p:spTree>
    <p:extLst>
      <p:ext uri="{BB962C8B-B14F-4D97-AF65-F5344CB8AC3E}">
        <p14:creationId xmlns:p14="http://schemas.microsoft.com/office/powerpoint/2010/main" val="117940273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6101534"/>
            <a:ext cx="9144001" cy="719110"/>
          </a:xfrm>
          <a:noFill/>
          <a:ln>
            <a:noFill/>
          </a:ln>
        </p:spPr>
        <p:txBody>
          <a:bodyPr vert="horz" wrap="square" lIns="91440" tIns="45720" rIns="91440" bIns="45720" numCol="1" anchor="ctr" anchorCtr="0" compatLnSpc="1">
            <a:prstTxWarp prst="textNoShape">
              <a:avLst/>
            </a:prstTxWarp>
          </a:bodyPr>
          <a:lstStyle/>
          <a:p>
            <a:r>
              <a:rPr lang="en-US" b="1" dirty="0">
                <a:effectLst>
                  <a:glow rad="165100">
                    <a:schemeClr val="tx1"/>
                  </a:glow>
                </a:effectLst>
                <a:latin typeface="Arial" charset="0"/>
                <a:cs typeface="+mj-cs"/>
              </a:rPr>
              <a:t>The Tourist Island of Patmos</a:t>
            </a:r>
          </a:p>
        </p:txBody>
      </p:sp>
      <p:pic>
        <p:nvPicPr>
          <p:cNvPr id="4" name="Picture 3"/>
          <p:cNvPicPr>
            <a:picLocks noChangeAspect="1"/>
          </p:cNvPicPr>
          <p:nvPr/>
        </p:nvPicPr>
        <p:blipFill>
          <a:blip r:embed="rId3"/>
          <a:stretch>
            <a:fillRect/>
          </a:stretch>
        </p:blipFill>
        <p:spPr>
          <a:xfrm>
            <a:off x="0" y="-1"/>
            <a:ext cx="9144000" cy="6038491"/>
          </a:xfrm>
          <a:prstGeom prst="rect">
            <a:avLst/>
          </a:prstGeom>
        </p:spPr>
      </p:pic>
      <p:sp>
        <p:nvSpPr>
          <p:cNvPr id="5" name="Rectangle 3"/>
          <p:cNvSpPr txBox="1">
            <a:spLocks noChangeArrowheads="1"/>
          </p:cNvSpPr>
          <p:nvPr/>
        </p:nvSpPr>
        <p:spPr bwMode="auto">
          <a:xfrm>
            <a:off x="-16932" y="-1879"/>
            <a:ext cx="2878666" cy="1644414"/>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5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Patmos </a:t>
            </a:r>
            <a:r>
              <a:rPr kumimoji="0" lang="en-US" sz="5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Island </a:t>
            </a:r>
            <a:endParaRPr kumimoji="0" lang="en-US" sz="5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p:txBody>
      </p:sp>
    </p:spTree>
    <p:extLst>
      <p:ext uri="{BB962C8B-B14F-4D97-AF65-F5344CB8AC3E}">
        <p14:creationId xmlns:p14="http://schemas.microsoft.com/office/powerpoint/2010/main" val="2913190735"/>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9221510" cy="6138891"/>
          </a:xfrm>
          <a:prstGeom prst="rect">
            <a:avLst/>
          </a:prstGeom>
        </p:spPr>
      </p:pic>
      <p:sp>
        <p:nvSpPr>
          <p:cNvPr id="758786" name="Rectangle 3"/>
          <p:cNvSpPr>
            <a:spLocks noGrp="1" noChangeArrowheads="1"/>
          </p:cNvSpPr>
          <p:nvPr>
            <p:ph type="title"/>
          </p:nvPr>
        </p:nvSpPr>
        <p:spPr>
          <a:xfrm>
            <a:off x="0" y="6138890"/>
            <a:ext cx="9144001" cy="719110"/>
          </a:xfrm>
          <a:noFill/>
          <a:ln>
            <a:noFill/>
          </a:ln>
        </p:spPr>
        <p:txBody>
          <a:bodyPr vert="horz" wrap="square" lIns="91440" tIns="45720" rIns="91440" bIns="45720" numCol="1" anchor="ctr" anchorCtr="0" compatLnSpc="1">
            <a:prstTxWarp prst="textNoShape">
              <a:avLst/>
            </a:prstTxWarp>
          </a:bodyPr>
          <a:lstStyle/>
          <a:p>
            <a:r>
              <a:rPr lang="en-US" b="1" dirty="0">
                <a:effectLst>
                  <a:glow rad="165100">
                    <a:schemeClr val="tx1"/>
                  </a:glow>
                </a:effectLst>
                <a:latin typeface="Arial" charset="0"/>
                <a:cs typeface="+mj-cs"/>
              </a:rPr>
              <a:t>Luxury Hotels on Patmos</a:t>
            </a:r>
          </a:p>
        </p:txBody>
      </p:sp>
    </p:spTree>
    <p:extLst>
      <p:ext uri="{BB962C8B-B14F-4D97-AF65-F5344CB8AC3E}">
        <p14:creationId xmlns:p14="http://schemas.microsoft.com/office/powerpoint/2010/main" val="361175878"/>
      </p:ext>
    </p:extLst>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0"/>
            <a:ext cx="9144000" cy="1017481"/>
          </a:xfrm>
        </p:spPr>
        <p:txBody>
          <a:bodyPr/>
          <a:lstStyle/>
          <a:p>
            <a:r>
              <a:rPr lang="en-US" b="1" dirty="0">
                <a:solidFill>
                  <a:srgbClr val="FFFFFF"/>
                </a:solidFill>
                <a:effectLst>
                  <a:glow rad="165100">
                    <a:schemeClr val="tx1"/>
                  </a:glow>
                </a:effectLst>
                <a:latin typeface="Arial" charset="0"/>
                <a:ea typeface="ＭＳ Ｐゴシック" charset="0"/>
              </a:rPr>
              <a:t>Monastery of St. John at Patmos</a:t>
            </a:r>
          </a:p>
        </p:txBody>
      </p:sp>
      <p:pic>
        <p:nvPicPr>
          <p:cNvPr id="4" name="Picture 3"/>
          <p:cNvPicPr>
            <a:picLocks noChangeAspect="1"/>
          </p:cNvPicPr>
          <p:nvPr/>
        </p:nvPicPr>
        <p:blipFill>
          <a:blip r:embed="rId4"/>
          <a:stretch>
            <a:fillRect/>
          </a:stretch>
        </p:blipFill>
        <p:spPr>
          <a:xfrm>
            <a:off x="-12829" y="1141664"/>
            <a:ext cx="9187268" cy="5267367"/>
          </a:xfrm>
          <a:prstGeom prst="rect">
            <a:avLst/>
          </a:prstGeom>
        </p:spPr>
      </p:pic>
    </p:spTree>
    <p:extLst>
      <p:ext uri="{BB962C8B-B14F-4D97-AF65-F5344CB8AC3E}">
        <p14:creationId xmlns:p14="http://schemas.microsoft.com/office/powerpoint/2010/main" val="2550941015"/>
      </p:ext>
    </p:extLst>
  </p:cSld>
  <p:clrMapOvr>
    <a:overrideClrMapping bg1="lt1" tx1="dk1" bg2="lt2" tx2="dk2" accent1="accent1" accent2="accent2" accent3="accent3" accent4="accent4" accent5="accent5" accent6="accent6" hlink="hlink" folHlink="folHlink"/>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3" descr="IMG_000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8575"/>
            <a:ext cx="9144000" cy="682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0" y="4724400"/>
            <a:ext cx="9251950" cy="990600"/>
          </a:xfrm>
          <a:solidFill>
            <a:srgbClr val="000000"/>
          </a:solidFill>
        </p:spPr>
        <p:txBody>
          <a:bodyPr/>
          <a:lstStyle/>
          <a:p>
            <a:pPr eaLnBrk="1" hangingPunct="1">
              <a:defRPr/>
            </a:pPr>
            <a:r>
              <a:rPr lang="en-US" sz="3200" b="1" dirty="0">
                <a:cs typeface="+mj-cs"/>
              </a:rPr>
              <a:t>Thailand • Mongolia • Myanmar • Indonesia</a:t>
            </a:r>
          </a:p>
        </p:txBody>
      </p:sp>
      <p:sp>
        <p:nvSpPr>
          <p:cNvPr id="4" name="Rectangle 5"/>
          <p:cNvSpPr txBox="1">
            <a:spLocks noChangeArrowheads="1"/>
          </p:cNvSpPr>
          <p:nvPr/>
        </p:nvSpPr>
        <p:spPr bwMode="auto">
          <a:xfrm>
            <a:off x="0" y="28575"/>
            <a:ext cx="9251950" cy="990600"/>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a:lstStyle>
          <a:p>
            <a:pPr eaLnBrk="1" hangingPunct="1">
              <a:defRPr/>
            </a:pPr>
            <a:r>
              <a:rPr lang="en-US" sz="3200" b="1" dirty="0">
                <a:solidFill>
                  <a:srgbClr val="FFFFFF"/>
                </a:solidFill>
                <a:latin typeface="Arial"/>
                <a:ea typeface="ＭＳ Ｐゴシック"/>
              </a:rPr>
              <a:t>My wife Susan mentors many women</a:t>
            </a:r>
          </a:p>
        </p:txBody>
      </p:sp>
    </p:spTree>
    <p:extLst>
      <p:ext uri="{BB962C8B-B14F-4D97-AF65-F5344CB8AC3E}">
        <p14:creationId xmlns:p14="http://schemas.microsoft.com/office/powerpoint/2010/main" val="3428774362"/>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om Monastery of St John, wk030401202.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829" y="-89793"/>
            <a:ext cx="9274034" cy="6960621"/>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en-US" b="1" dirty="0">
                <a:solidFill>
                  <a:srgbClr val="FFFFFF"/>
                </a:solidFill>
                <a:effectLst>
                  <a:glow rad="165100">
                    <a:schemeClr val="tx1"/>
                  </a:glow>
                </a:effectLst>
                <a:latin typeface="Arial" charset="0"/>
                <a:ea typeface="ＭＳ Ｐゴシック" charset="0"/>
              </a:rPr>
              <a:t>John</a:t>
            </a:r>
            <a:r>
              <a:rPr lang="fr-FR" b="1" dirty="0">
                <a:solidFill>
                  <a:srgbClr val="FFFFFF"/>
                </a:solidFill>
                <a:effectLst>
                  <a:glow rad="165100">
                    <a:schemeClr val="tx1"/>
                  </a:glow>
                </a:effectLst>
                <a:latin typeface="Arial" charset="0"/>
                <a:ea typeface="ＭＳ Ｐゴシック" charset="0"/>
              </a:rPr>
              <a:t>'</a:t>
            </a:r>
            <a:r>
              <a:rPr lang="en-US" b="1" dirty="0">
                <a:solidFill>
                  <a:srgbClr val="FFFFFF"/>
                </a:solidFill>
                <a:effectLst>
                  <a:glow rad="165100">
                    <a:schemeClr val="tx1"/>
                  </a:glow>
                </a:effectLst>
                <a:latin typeface="Arial" charset="0"/>
                <a:ea typeface="ＭＳ Ｐゴシック" charset="0"/>
              </a:rPr>
              <a:t>s View from the Top</a:t>
            </a:r>
          </a:p>
        </p:txBody>
      </p:sp>
    </p:spTree>
    <p:extLst>
      <p:ext uri="{BB962C8B-B14F-4D97-AF65-F5344CB8AC3E}">
        <p14:creationId xmlns:p14="http://schemas.microsoft.com/office/powerpoint/2010/main" val="768656511"/>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 Monastery of St John, wk03040120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830" y="-12828"/>
            <a:ext cx="9314179" cy="6985634"/>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en-US" b="1" dirty="0">
                <a:solidFill>
                  <a:srgbClr val="FFFFFF"/>
                </a:solidFill>
                <a:effectLst>
                  <a:glow rad="165100">
                    <a:schemeClr val="tx1"/>
                  </a:glow>
                </a:effectLst>
                <a:latin typeface="Arial" charset="0"/>
                <a:ea typeface="ＭＳ Ｐゴシック" charset="0"/>
              </a:rPr>
              <a:t>John</a:t>
            </a:r>
            <a:r>
              <a:rPr lang="fr-FR" b="1" dirty="0">
                <a:solidFill>
                  <a:srgbClr val="FFFFFF"/>
                </a:solidFill>
                <a:effectLst>
                  <a:glow rad="165100">
                    <a:schemeClr val="tx1"/>
                  </a:glow>
                </a:effectLst>
                <a:latin typeface="Arial" charset="0"/>
                <a:ea typeface="ＭＳ Ｐゴシック" charset="0"/>
              </a:rPr>
              <a:t>'</a:t>
            </a:r>
            <a:r>
              <a:rPr lang="en-US" b="1" dirty="0">
                <a:solidFill>
                  <a:srgbClr val="FFFFFF"/>
                </a:solidFill>
                <a:effectLst>
                  <a:glow rad="165100">
                    <a:schemeClr val="tx1"/>
                  </a:glow>
                </a:effectLst>
                <a:latin typeface="Arial" charset="0"/>
                <a:ea typeface="ＭＳ Ｐゴシック" charset="0"/>
              </a:rPr>
              <a:t>s View from the Top</a:t>
            </a:r>
          </a:p>
        </p:txBody>
      </p:sp>
    </p:spTree>
    <p:extLst>
      <p:ext uri="{BB962C8B-B14F-4D97-AF65-F5344CB8AC3E}">
        <p14:creationId xmlns:p14="http://schemas.microsoft.com/office/powerpoint/2010/main" val="1426546650"/>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7" name="Picture 2" descr="02 Apostle John on the Isle of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7008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5" name="Rectangle 3"/>
          <p:cNvSpPr>
            <a:spLocks noGrp="1" noChangeArrowheads="1"/>
          </p:cNvSpPr>
          <p:nvPr>
            <p:ph type="title"/>
          </p:nvPr>
        </p:nvSpPr>
        <p:spPr>
          <a:xfrm>
            <a:off x="0" y="107577"/>
            <a:ext cx="8372806" cy="1533654"/>
          </a:xfrm>
          <a:effectLst/>
        </p:spPr>
        <p:txBody>
          <a:bodyPr lIns="91440" tIns="45720" rIns="91440" bIns="45720"/>
          <a:lstStyle/>
          <a:p>
            <a:pPr algn="ctr" eaLnBrk="1" hangingPunct="1">
              <a:defRPr/>
            </a:pPr>
            <a:r>
              <a:rPr lang="en-US" sz="4800" b="1" dirty="0">
                <a:solidFill>
                  <a:srgbClr val="FFFFFF"/>
                </a:solidFill>
                <a:effectLst>
                  <a:glow rad="266700">
                    <a:srgbClr val="000000"/>
                  </a:glow>
                </a:effectLst>
                <a:latin typeface="Arial" charset="0"/>
                <a:ea typeface="ＭＳ Ｐゴシック"/>
                <a:cs typeface="ＭＳ Ｐゴシック" charset="0"/>
              </a:rPr>
              <a:t>"…on the Lord</a:t>
            </a:r>
            <a:r>
              <a:rPr lang="fr-FR" sz="4800" b="1" dirty="0">
                <a:solidFill>
                  <a:srgbClr val="FFFFFF"/>
                </a:solidFill>
                <a:effectLst>
                  <a:glow rad="266700">
                    <a:srgbClr val="000000"/>
                  </a:glow>
                </a:effectLst>
                <a:latin typeface="Arial" charset="0"/>
                <a:ea typeface="ＭＳ Ｐゴシック"/>
                <a:cs typeface="ＭＳ Ｐゴシック" charset="0"/>
              </a:rPr>
              <a:t>'</a:t>
            </a:r>
            <a:r>
              <a:rPr lang="en-US" sz="4800" b="1" dirty="0">
                <a:solidFill>
                  <a:srgbClr val="FFFFFF"/>
                </a:solidFill>
                <a:effectLst>
                  <a:glow rad="266700">
                    <a:srgbClr val="000000"/>
                  </a:glow>
                </a:effectLst>
                <a:latin typeface="Arial" charset="0"/>
                <a:ea typeface="ＭＳ Ｐゴシック"/>
                <a:cs typeface="ＭＳ Ｐゴシック" charset="0"/>
              </a:rPr>
              <a:t>s day…" </a:t>
            </a:r>
            <a:br>
              <a:rPr lang="en-US" sz="4800" b="1" dirty="0">
                <a:solidFill>
                  <a:srgbClr val="FFFFFF"/>
                </a:solidFill>
                <a:effectLst>
                  <a:glow rad="266700">
                    <a:srgbClr val="000000"/>
                  </a:glow>
                </a:effectLst>
                <a:latin typeface="Arial" charset="0"/>
                <a:ea typeface="ＭＳ Ｐゴシック"/>
                <a:cs typeface="ＭＳ Ｐゴシック" charset="0"/>
              </a:rPr>
            </a:br>
            <a:r>
              <a:rPr lang="en-US" sz="4800" b="1" dirty="0">
                <a:solidFill>
                  <a:srgbClr val="FFFFFF"/>
                </a:solidFill>
                <a:effectLst>
                  <a:glow rad="266700">
                    <a:srgbClr val="000000"/>
                  </a:glow>
                </a:effectLst>
                <a:latin typeface="Arial" charset="0"/>
                <a:ea typeface="ＭＳ Ｐゴシック"/>
                <a:cs typeface="ＭＳ Ｐゴシック" charset="0"/>
              </a:rPr>
              <a:t>(1:10)</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319</a:t>
            </a:r>
          </a:p>
        </p:txBody>
      </p:sp>
      <p:sp>
        <p:nvSpPr>
          <p:cNvPr id="6" name="Rectangle 3"/>
          <p:cNvSpPr txBox="1">
            <a:spLocks noChangeArrowheads="1"/>
          </p:cNvSpPr>
          <p:nvPr/>
        </p:nvSpPr>
        <p:spPr bwMode="auto">
          <a:xfrm>
            <a:off x="756351" y="2149231"/>
            <a:ext cx="8387649" cy="1484923"/>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57188" indent="-357188" eaLnBrk="1" hangingPunct="1">
              <a:buFont typeface="Arial"/>
              <a:buChar char="•"/>
              <a:defRPr/>
            </a:pPr>
            <a:r>
              <a:rPr lang="en-US" sz="4800" b="1" dirty="0">
                <a:solidFill>
                  <a:srgbClr val="FFFFFF"/>
                </a:solidFill>
                <a:effectLst>
                  <a:glow rad="266700">
                    <a:srgbClr val="000000"/>
                  </a:glow>
                </a:effectLst>
                <a:latin typeface="Arial" charset="0"/>
                <a:ea typeface="ＭＳ Ｐゴシック"/>
                <a:cs typeface="ＭＳ Ｐゴシック" charset="0"/>
              </a:rPr>
              <a:t>Sunday?</a:t>
            </a:r>
          </a:p>
          <a:p>
            <a:pPr marL="357188" indent="-357188" eaLnBrk="1" hangingPunct="1">
              <a:buFont typeface="Arial"/>
              <a:buChar char="•"/>
              <a:defRPr/>
            </a:pPr>
            <a:r>
              <a:rPr lang="en-US" sz="4800" b="1" dirty="0">
                <a:solidFill>
                  <a:srgbClr val="FFFFFF"/>
                </a:solidFill>
                <a:effectLst>
                  <a:glow rad="266700">
                    <a:srgbClr val="000000"/>
                  </a:glow>
                </a:effectLst>
                <a:latin typeface="Arial" charset="0"/>
                <a:ea typeface="ＭＳ Ｐゴシック"/>
                <a:cs typeface="ＭＳ Ｐゴシック" charset="0"/>
              </a:rPr>
              <a:t>The "Day of the L</a:t>
            </a:r>
            <a:r>
              <a:rPr lang="en-US" b="1" dirty="0">
                <a:solidFill>
                  <a:srgbClr val="FFFFFF"/>
                </a:solidFill>
                <a:effectLst>
                  <a:glow rad="266700">
                    <a:srgbClr val="000000"/>
                  </a:glow>
                </a:effectLst>
                <a:latin typeface="Arial" charset="0"/>
                <a:ea typeface="ＭＳ Ｐゴシック"/>
                <a:cs typeface="ＭＳ Ｐゴシック" charset="0"/>
              </a:rPr>
              <a:t>ORD</a:t>
            </a:r>
            <a:r>
              <a:rPr lang="en-US" sz="4800" b="1" dirty="0">
                <a:solidFill>
                  <a:srgbClr val="FFFFFF"/>
                </a:solidFill>
                <a:effectLst>
                  <a:glow rad="266700">
                    <a:srgbClr val="000000"/>
                  </a:glow>
                </a:effectLst>
                <a:latin typeface="Arial" charset="0"/>
                <a:ea typeface="ＭＳ Ｐゴシック"/>
                <a:cs typeface="ＭＳ Ｐゴシック" charset="0"/>
              </a:rPr>
              <a:t>"?</a:t>
            </a:r>
          </a:p>
        </p:txBody>
      </p:sp>
    </p:spTree>
    <p:extLst>
      <p:ext uri="{BB962C8B-B14F-4D97-AF65-F5344CB8AC3E}">
        <p14:creationId xmlns:p14="http://schemas.microsoft.com/office/powerpoint/2010/main" val="3936354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5" name="Picture 2" descr="sodom"/>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4515" name="Picture 3" descr="pasture"/>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4495800" y="0"/>
            <a:ext cx="464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7" name="Rectangle 4"/>
          <p:cNvSpPr>
            <a:spLocks noGrp="1" noChangeArrowheads="1"/>
          </p:cNvSpPr>
          <p:nvPr>
            <p:ph type="title" idx="4294967295"/>
          </p:nvPr>
        </p:nvSpPr>
        <p:spPr>
          <a:xfrm>
            <a:off x="611188" y="0"/>
            <a:ext cx="7772400" cy="12065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4800">
                <a:effectLst>
                  <a:glow rad="165100">
                    <a:schemeClr val="bg2"/>
                  </a:glow>
                </a:effectLst>
                <a:latin typeface="Arial" charset="0"/>
                <a:ea typeface="ＭＳ Ｐゴシック" charset="0"/>
              </a:rPr>
              <a:t>The Day of the L</a:t>
            </a:r>
            <a:r>
              <a:rPr lang="en-US" sz="4400">
                <a:effectLst>
                  <a:glow rad="165100">
                    <a:schemeClr val="bg2"/>
                  </a:glow>
                </a:effectLst>
                <a:latin typeface="Arial" charset="0"/>
                <a:ea typeface="ＭＳ Ｐゴシック" charset="0"/>
              </a:rPr>
              <a:t>ORD</a:t>
            </a:r>
            <a:endParaRPr lang="en-US" sz="4800">
              <a:effectLst>
                <a:glow rad="165100">
                  <a:schemeClr val="bg2"/>
                </a:glow>
              </a:effectLst>
              <a:latin typeface="Arial" charset="0"/>
              <a:ea typeface="ＭＳ Ｐゴシック" charset="0"/>
            </a:endParaRPr>
          </a:p>
        </p:txBody>
      </p:sp>
      <p:sp>
        <p:nvSpPr>
          <p:cNvPr id="64517" name="Text Box 5"/>
          <p:cNvSpPr txBox="1">
            <a:spLocks noChangeArrowheads="1"/>
          </p:cNvSpPr>
          <p:nvPr/>
        </p:nvSpPr>
        <p:spPr bwMode="auto">
          <a:xfrm>
            <a:off x="1057275" y="1295400"/>
            <a:ext cx="3125788"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Judgment</a:t>
            </a:r>
          </a:p>
        </p:txBody>
      </p:sp>
      <p:sp>
        <p:nvSpPr>
          <p:cNvPr id="64518" name="Text Box 6"/>
          <p:cNvSpPr txBox="1">
            <a:spLocks noChangeArrowheads="1"/>
          </p:cNvSpPr>
          <p:nvPr/>
        </p:nvSpPr>
        <p:spPr bwMode="auto">
          <a:xfrm>
            <a:off x="5867400" y="1295400"/>
            <a:ext cx="274955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Blessing</a:t>
            </a:r>
          </a:p>
        </p:txBody>
      </p:sp>
      <p:sp>
        <p:nvSpPr>
          <p:cNvPr id="64519" name="Text Box 7"/>
          <p:cNvSpPr txBox="1">
            <a:spLocks noChangeArrowheads="1"/>
          </p:cNvSpPr>
          <p:nvPr/>
        </p:nvSpPr>
        <p:spPr bwMode="auto">
          <a:xfrm>
            <a:off x="4192588" y="1295400"/>
            <a:ext cx="544512"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a:t>
            </a:r>
          </a:p>
        </p:txBody>
      </p:sp>
      <p:sp>
        <p:nvSpPr>
          <p:cNvPr id="64520" name="Text Box 8"/>
          <p:cNvSpPr txBox="1">
            <a:spLocks noChangeArrowheads="1"/>
          </p:cNvSpPr>
          <p:nvPr/>
        </p:nvSpPr>
        <p:spPr bwMode="auto">
          <a:xfrm>
            <a:off x="854075" y="2813767"/>
            <a:ext cx="3330575"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Tribulation</a:t>
            </a:r>
          </a:p>
        </p:txBody>
      </p:sp>
      <p:sp>
        <p:nvSpPr>
          <p:cNvPr id="64521" name="Text Box 9"/>
          <p:cNvSpPr txBox="1">
            <a:spLocks noChangeArrowheads="1"/>
          </p:cNvSpPr>
          <p:nvPr/>
        </p:nvSpPr>
        <p:spPr bwMode="auto">
          <a:xfrm>
            <a:off x="5410200" y="2813767"/>
            <a:ext cx="3398838"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Millennium</a:t>
            </a:r>
          </a:p>
        </p:txBody>
      </p:sp>
      <p:sp>
        <p:nvSpPr>
          <p:cNvPr id="64522" name="Text Box 10"/>
          <p:cNvSpPr txBox="1">
            <a:spLocks noChangeArrowheads="1"/>
          </p:cNvSpPr>
          <p:nvPr/>
        </p:nvSpPr>
        <p:spPr bwMode="auto">
          <a:xfrm>
            <a:off x="1141413" y="4332134"/>
            <a:ext cx="2979737"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Rev. 6–19</a:t>
            </a:r>
          </a:p>
        </p:txBody>
      </p:sp>
      <p:sp>
        <p:nvSpPr>
          <p:cNvPr id="64523" name="Text Box 11"/>
          <p:cNvSpPr txBox="1">
            <a:spLocks noChangeArrowheads="1"/>
          </p:cNvSpPr>
          <p:nvPr/>
        </p:nvSpPr>
        <p:spPr bwMode="auto">
          <a:xfrm>
            <a:off x="5969000" y="4332134"/>
            <a:ext cx="2295525"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Rev. 20</a:t>
            </a:r>
          </a:p>
        </p:txBody>
      </p:sp>
      <p:sp>
        <p:nvSpPr>
          <p:cNvPr id="36875" name="Text Box 12"/>
          <p:cNvSpPr txBox="1">
            <a:spLocks noChangeArrowheads="1"/>
          </p:cNvSpPr>
          <p:nvPr/>
        </p:nvSpPr>
        <p:spPr bwMode="auto">
          <a:xfrm>
            <a:off x="5969000" y="-782125"/>
            <a:ext cx="306228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en-US" b="1" dirty="0">
                <a:solidFill>
                  <a:srgbClr val="EAEAEA"/>
                </a:solidFill>
                <a:effectLst>
                  <a:glow rad="165100">
                    <a:srgbClr val="000000"/>
                  </a:glow>
                </a:effectLst>
                <a:latin typeface="Arial" charset="0"/>
                <a:cs typeface="Arial" charset="0"/>
              </a:rPr>
              <a:t>OT Survey 638-639</a:t>
            </a:r>
          </a:p>
        </p:txBody>
      </p:sp>
      <p:sp>
        <p:nvSpPr>
          <p:cNvPr id="13" name="Text Box 10"/>
          <p:cNvSpPr txBox="1">
            <a:spLocks noChangeArrowheads="1"/>
          </p:cNvSpPr>
          <p:nvPr/>
        </p:nvSpPr>
        <p:spPr bwMode="auto">
          <a:xfrm>
            <a:off x="1430338" y="5850500"/>
            <a:ext cx="2306637"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dirty="0">
                <a:solidFill>
                  <a:srgbClr val="EAEAEA"/>
                </a:solidFill>
                <a:effectLst>
                  <a:glow rad="165100">
                    <a:srgbClr val="000000"/>
                  </a:glow>
                </a:effectLst>
                <a:latin typeface="Arial" charset="0"/>
                <a:cs typeface="Arial" charset="0"/>
              </a:rPr>
              <a:t>7 years</a:t>
            </a:r>
          </a:p>
        </p:txBody>
      </p:sp>
      <p:sp>
        <p:nvSpPr>
          <p:cNvPr id="14" name="Text Box 11"/>
          <p:cNvSpPr txBox="1">
            <a:spLocks noChangeArrowheads="1"/>
          </p:cNvSpPr>
          <p:nvPr/>
        </p:nvSpPr>
        <p:spPr bwMode="auto">
          <a:xfrm>
            <a:off x="5540375" y="5850500"/>
            <a:ext cx="333375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dirty="0">
                <a:solidFill>
                  <a:srgbClr val="EAEAEA"/>
                </a:solidFill>
                <a:effectLst>
                  <a:glow rad="165100">
                    <a:srgbClr val="000000"/>
                  </a:glow>
                </a:effectLst>
                <a:latin typeface="Arial" charset="0"/>
                <a:cs typeface="Arial" charset="0"/>
              </a:rPr>
              <a:t>1000 years</a:t>
            </a:r>
          </a:p>
        </p:txBody>
      </p:sp>
    </p:spTree>
    <p:extLst>
      <p:ext uri="{BB962C8B-B14F-4D97-AF65-F5344CB8AC3E}">
        <p14:creationId xmlns:p14="http://schemas.microsoft.com/office/powerpoint/2010/main" val="25921863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64517"/>
                                        </p:tgtEl>
                                        <p:attrNameLst>
                                          <p:attrName>style.visibility</p:attrName>
                                        </p:attrNameLst>
                                      </p:cBhvr>
                                      <p:to>
                                        <p:strVal val="visible"/>
                                      </p:to>
                                    </p:set>
                                    <p:anim calcmode="lin" valueType="num">
                                      <p:cBhvr>
                                        <p:cTn id="7" dur="1000" fill="hold"/>
                                        <p:tgtEl>
                                          <p:spTgt spid="64517"/>
                                        </p:tgtEl>
                                        <p:attrNameLst>
                                          <p:attrName>ppt_w</p:attrName>
                                        </p:attrNameLst>
                                      </p:cBhvr>
                                      <p:tavLst>
                                        <p:tav tm="0">
                                          <p:val>
                                            <p:fltVal val="0"/>
                                          </p:val>
                                        </p:tav>
                                        <p:tav tm="100000">
                                          <p:val>
                                            <p:strVal val="#ppt_w"/>
                                          </p:val>
                                        </p:tav>
                                      </p:tavLst>
                                    </p:anim>
                                    <p:anim calcmode="lin" valueType="num">
                                      <p:cBhvr>
                                        <p:cTn id="8" dur="1000" fill="hold"/>
                                        <p:tgtEl>
                                          <p:spTgt spid="64517"/>
                                        </p:tgtEl>
                                        <p:attrNameLst>
                                          <p:attrName>ppt_h</p:attrName>
                                        </p:attrNameLst>
                                      </p:cBhvr>
                                      <p:tavLst>
                                        <p:tav tm="0">
                                          <p:val>
                                            <p:fltVal val="0"/>
                                          </p:val>
                                        </p:tav>
                                        <p:tav tm="100000">
                                          <p:val>
                                            <p:strVal val="#ppt_h"/>
                                          </p:val>
                                        </p:tav>
                                      </p:tavLst>
                                    </p:anim>
                                    <p:anim calcmode="lin" valueType="num">
                                      <p:cBhvr>
                                        <p:cTn id="9" dur="1000" fill="hold"/>
                                        <p:tgtEl>
                                          <p:spTgt spid="6451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45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64519"/>
                                        </p:tgtEl>
                                        <p:attrNameLst>
                                          <p:attrName>style.visibility</p:attrName>
                                        </p:attrNameLst>
                                      </p:cBhvr>
                                      <p:to>
                                        <p:strVal val="visible"/>
                                      </p:to>
                                    </p:set>
                                    <p:anim calcmode="lin" valueType="num">
                                      <p:cBhvr>
                                        <p:cTn id="15" dur="1000" fill="hold"/>
                                        <p:tgtEl>
                                          <p:spTgt spid="64519"/>
                                        </p:tgtEl>
                                        <p:attrNameLst>
                                          <p:attrName>ppt_w</p:attrName>
                                        </p:attrNameLst>
                                      </p:cBhvr>
                                      <p:tavLst>
                                        <p:tav tm="0">
                                          <p:val>
                                            <p:fltVal val="0"/>
                                          </p:val>
                                        </p:tav>
                                        <p:tav tm="100000">
                                          <p:val>
                                            <p:strVal val="#ppt_w"/>
                                          </p:val>
                                        </p:tav>
                                      </p:tavLst>
                                    </p:anim>
                                    <p:anim calcmode="lin" valueType="num">
                                      <p:cBhvr>
                                        <p:cTn id="16" dur="1000" fill="hold"/>
                                        <p:tgtEl>
                                          <p:spTgt spid="64519"/>
                                        </p:tgtEl>
                                        <p:attrNameLst>
                                          <p:attrName>ppt_h</p:attrName>
                                        </p:attrNameLst>
                                      </p:cBhvr>
                                      <p:tavLst>
                                        <p:tav tm="0">
                                          <p:val>
                                            <p:fltVal val="0"/>
                                          </p:val>
                                        </p:tav>
                                        <p:tav tm="100000">
                                          <p:val>
                                            <p:strVal val="#ppt_h"/>
                                          </p:val>
                                        </p:tav>
                                      </p:tavLst>
                                    </p:anim>
                                    <p:anim calcmode="lin" valueType="num">
                                      <p:cBhvr>
                                        <p:cTn id="17" dur="1000" fill="hold"/>
                                        <p:tgtEl>
                                          <p:spTgt spid="6451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645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nodeType="clickEffect">
                                  <p:stCondLst>
                                    <p:cond delay="0"/>
                                  </p:stCondLst>
                                  <p:childTnLst>
                                    <p:set>
                                      <p:cBhvr>
                                        <p:cTn id="22" dur="1" fill="hold">
                                          <p:stCondLst>
                                            <p:cond delay="0"/>
                                          </p:stCondLst>
                                        </p:cTn>
                                        <p:tgtEl>
                                          <p:spTgt spid="64515"/>
                                        </p:tgtEl>
                                        <p:attrNameLst>
                                          <p:attrName>style.visibility</p:attrName>
                                        </p:attrNameLst>
                                      </p:cBhvr>
                                      <p:to>
                                        <p:strVal val="visible"/>
                                      </p:to>
                                    </p:set>
                                    <p:anim calcmode="lin" valueType="num">
                                      <p:cBhvr>
                                        <p:cTn id="23" dur="1000" fill="hold"/>
                                        <p:tgtEl>
                                          <p:spTgt spid="64515"/>
                                        </p:tgtEl>
                                        <p:attrNameLst>
                                          <p:attrName>ppt_w</p:attrName>
                                        </p:attrNameLst>
                                      </p:cBhvr>
                                      <p:tavLst>
                                        <p:tav tm="0">
                                          <p:val>
                                            <p:fltVal val="0"/>
                                          </p:val>
                                        </p:tav>
                                        <p:tav tm="100000">
                                          <p:val>
                                            <p:strVal val="#ppt_w"/>
                                          </p:val>
                                        </p:tav>
                                      </p:tavLst>
                                    </p:anim>
                                    <p:anim calcmode="lin" valueType="num">
                                      <p:cBhvr>
                                        <p:cTn id="24" dur="1000" fill="hold"/>
                                        <p:tgtEl>
                                          <p:spTgt spid="64515"/>
                                        </p:tgtEl>
                                        <p:attrNameLst>
                                          <p:attrName>ppt_h</p:attrName>
                                        </p:attrNameLst>
                                      </p:cBhvr>
                                      <p:tavLst>
                                        <p:tav tm="0">
                                          <p:val>
                                            <p:fltVal val="0"/>
                                          </p:val>
                                        </p:tav>
                                        <p:tav tm="100000">
                                          <p:val>
                                            <p:strVal val="#ppt_h"/>
                                          </p:val>
                                        </p:tav>
                                      </p:tavLst>
                                    </p:anim>
                                    <p:anim calcmode="lin" valueType="num">
                                      <p:cBhvr>
                                        <p:cTn id="25" dur="1000" fill="hold"/>
                                        <p:tgtEl>
                                          <p:spTgt spid="6451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64515"/>
                                        </p:tgtEl>
                                        <p:attrNameLst>
                                          <p:attrName>ppt_y</p:attrName>
                                        </p:attrNameLst>
                                      </p:cBhvr>
                                      <p:tavLst>
                                        <p:tav tm="0" fmla="#ppt_y+(sin(-2*pi*(1-$))*-#ppt_x+cos(-2*pi*(1-$))*(1-#ppt_y))*(1-$)">
                                          <p:val>
                                            <p:fltVal val="0"/>
                                          </p:val>
                                        </p:tav>
                                        <p:tav tm="100000">
                                          <p:val>
                                            <p:fltVal val="1"/>
                                          </p:val>
                                        </p:tav>
                                      </p:tavLst>
                                    </p:anim>
                                  </p:childTnLst>
                                </p:cTn>
                              </p:par>
                              <p:par>
                                <p:cTn id="27" presetID="15" presetClass="entr" presetSubtype="0" fill="hold" grpId="0" nodeType="withEffect">
                                  <p:stCondLst>
                                    <p:cond delay="0"/>
                                  </p:stCondLst>
                                  <p:childTnLst>
                                    <p:set>
                                      <p:cBhvr>
                                        <p:cTn id="28" dur="1" fill="hold">
                                          <p:stCondLst>
                                            <p:cond delay="0"/>
                                          </p:stCondLst>
                                        </p:cTn>
                                        <p:tgtEl>
                                          <p:spTgt spid="64518"/>
                                        </p:tgtEl>
                                        <p:attrNameLst>
                                          <p:attrName>style.visibility</p:attrName>
                                        </p:attrNameLst>
                                      </p:cBhvr>
                                      <p:to>
                                        <p:strVal val="visible"/>
                                      </p:to>
                                    </p:set>
                                    <p:anim calcmode="lin" valueType="num">
                                      <p:cBhvr>
                                        <p:cTn id="29" dur="1000" fill="hold"/>
                                        <p:tgtEl>
                                          <p:spTgt spid="64518"/>
                                        </p:tgtEl>
                                        <p:attrNameLst>
                                          <p:attrName>ppt_w</p:attrName>
                                        </p:attrNameLst>
                                      </p:cBhvr>
                                      <p:tavLst>
                                        <p:tav tm="0">
                                          <p:val>
                                            <p:fltVal val="0"/>
                                          </p:val>
                                        </p:tav>
                                        <p:tav tm="100000">
                                          <p:val>
                                            <p:strVal val="#ppt_w"/>
                                          </p:val>
                                        </p:tav>
                                      </p:tavLst>
                                    </p:anim>
                                    <p:anim calcmode="lin" valueType="num">
                                      <p:cBhvr>
                                        <p:cTn id="30" dur="1000" fill="hold"/>
                                        <p:tgtEl>
                                          <p:spTgt spid="64518"/>
                                        </p:tgtEl>
                                        <p:attrNameLst>
                                          <p:attrName>ppt_h</p:attrName>
                                        </p:attrNameLst>
                                      </p:cBhvr>
                                      <p:tavLst>
                                        <p:tav tm="0">
                                          <p:val>
                                            <p:fltVal val="0"/>
                                          </p:val>
                                        </p:tav>
                                        <p:tav tm="100000">
                                          <p:val>
                                            <p:strVal val="#ppt_h"/>
                                          </p:val>
                                        </p:tav>
                                      </p:tavLst>
                                    </p:anim>
                                    <p:anim calcmode="lin" valueType="num">
                                      <p:cBhvr>
                                        <p:cTn id="31" dur="1000" fill="hold"/>
                                        <p:tgtEl>
                                          <p:spTgt spid="64518"/>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645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grpId="0" nodeType="clickEffect">
                                  <p:stCondLst>
                                    <p:cond delay="0"/>
                                  </p:stCondLst>
                                  <p:childTnLst>
                                    <p:set>
                                      <p:cBhvr>
                                        <p:cTn id="36" dur="1" fill="hold">
                                          <p:stCondLst>
                                            <p:cond delay="0"/>
                                          </p:stCondLst>
                                        </p:cTn>
                                        <p:tgtEl>
                                          <p:spTgt spid="64520"/>
                                        </p:tgtEl>
                                        <p:attrNameLst>
                                          <p:attrName>style.visibility</p:attrName>
                                        </p:attrNameLst>
                                      </p:cBhvr>
                                      <p:to>
                                        <p:strVal val="visible"/>
                                      </p:to>
                                    </p:set>
                                    <p:anim calcmode="lin" valueType="num">
                                      <p:cBhvr>
                                        <p:cTn id="37" dur="1000" fill="hold"/>
                                        <p:tgtEl>
                                          <p:spTgt spid="64520"/>
                                        </p:tgtEl>
                                        <p:attrNameLst>
                                          <p:attrName>ppt_w</p:attrName>
                                        </p:attrNameLst>
                                      </p:cBhvr>
                                      <p:tavLst>
                                        <p:tav tm="0">
                                          <p:val>
                                            <p:fltVal val="0"/>
                                          </p:val>
                                        </p:tav>
                                        <p:tav tm="100000">
                                          <p:val>
                                            <p:strVal val="#ppt_w"/>
                                          </p:val>
                                        </p:tav>
                                      </p:tavLst>
                                    </p:anim>
                                    <p:anim calcmode="lin" valueType="num">
                                      <p:cBhvr>
                                        <p:cTn id="38" dur="1000" fill="hold"/>
                                        <p:tgtEl>
                                          <p:spTgt spid="64520"/>
                                        </p:tgtEl>
                                        <p:attrNameLst>
                                          <p:attrName>ppt_h</p:attrName>
                                        </p:attrNameLst>
                                      </p:cBhvr>
                                      <p:tavLst>
                                        <p:tav tm="0">
                                          <p:val>
                                            <p:fltVal val="0"/>
                                          </p:val>
                                        </p:tav>
                                        <p:tav tm="100000">
                                          <p:val>
                                            <p:strVal val="#ppt_h"/>
                                          </p:val>
                                        </p:tav>
                                      </p:tavLst>
                                    </p:anim>
                                    <p:anim calcmode="lin" valueType="num">
                                      <p:cBhvr>
                                        <p:cTn id="39" dur="1000" fill="hold"/>
                                        <p:tgtEl>
                                          <p:spTgt spid="6452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645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presetSubtype="0" fill="hold" grpId="0" nodeType="clickEffect">
                                  <p:stCondLst>
                                    <p:cond delay="0"/>
                                  </p:stCondLst>
                                  <p:childTnLst>
                                    <p:set>
                                      <p:cBhvr>
                                        <p:cTn id="44" dur="1" fill="hold">
                                          <p:stCondLst>
                                            <p:cond delay="0"/>
                                          </p:stCondLst>
                                        </p:cTn>
                                        <p:tgtEl>
                                          <p:spTgt spid="64521"/>
                                        </p:tgtEl>
                                        <p:attrNameLst>
                                          <p:attrName>style.visibility</p:attrName>
                                        </p:attrNameLst>
                                      </p:cBhvr>
                                      <p:to>
                                        <p:strVal val="visible"/>
                                      </p:to>
                                    </p:set>
                                    <p:anim calcmode="lin" valueType="num">
                                      <p:cBhvr>
                                        <p:cTn id="45" dur="1000" fill="hold"/>
                                        <p:tgtEl>
                                          <p:spTgt spid="64521"/>
                                        </p:tgtEl>
                                        <p:attrNameLst>
                                          <p:attrName>ppt_w</p:attrName>
                                        </p:attrNameLst>
                                      </p:cBhvr>
                                      <p:tavLst>
                                        <p:tav tm="0">
                                          <p:val>
                                            <p:fltVal val="0"/>
                                          </p:val>
                                        </p:tav>
                                        <p:tav tm="100000">
                                          <p:val>
                                            <p:strVal val="#ppt_w"/>
                                          </p:val>
                                        </p:tav>
                                      </p:tavLst>
                                    </p:anim>
                                    <p:anim calcmode="lin" valueType="num">
                                      <p:cBhvr>
                                        <p:cTn id="46" dur="1000" fill="hold"/>
                                        <p:tgtEl>
                                          <p:spTgt spid="64521"/>
                                        </p:tgtEl>
                                        <p:attrNameLst>
                                          <p:attrName>ppt_h</p:attrName>
                                        </p:attrNameLst>
                                      </p:cBhvr>
                                      <p:tavLst>
                                        <p:tav tm="0">
                                          <p:val>
                                            <p:fltVal val="0"/>
                                          </p:val>
                                        </p:tav>
                                        <p:tav tm="100000">
                                          <p:val>
                                            <p:strVal val="#ppt_h"/>
                                          </p:val>
                                        </p:tav>
                                      </p:tavLst>
                                    </p:anim>
                                    <p:anim calcmode="lin" valueType="num">
                                      <p:cBhvr>
                                        <p:cTn id="47" dur="1000" fill="hold"/>
                                        <p:tgtEl>
                                          <p:spTgt spid="64521"/>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645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15" presetClass="entr" presetSubtype="0" fill="hold" grpId="0" nodeType="clickEffect">
                                  <p:stCondLst>
                                    <p:cond delay="0"/>
                                  </p:stCondLst>
                                  <p:childTnLst>
                                    <p:set>
                                      <p:cBhvr>
                                        <p:cTn id="52" dur="1" fill="hold">
                                          <p:stCondLst>
                                            <p:cond delay="0"/>
                                          </p:stCondLst>
                                        </p:cTn>
                                        <p:tgtEl>
                                          <p:spTgt spid="64522"/>
                                        </p:tgtEl>
                                        <p:attrNameLst>
                                          <p:attrName>style.visibility</p:attrName>
                                        </p:attrNameLst>
                                      </p:cBhvr>
                                      <p:to>
                                        <p:strVal val="visible"/>
                                      </p:to>
                                    </p:set>
                                    <p:anim calcmode="lin" valueType="num">
                                      <p:cBhvr>
                                        <p:cTn id="53" dur="1000" fill="hold"/>
                                        <p:tgtEl>
                                          <p:spTgt spid="64522"/>
                                        </p:tgtEl>
                                        <p:attrNameLst>
                                          <p:attrName>ppt_w</p:attrName>
                                        </p:attrNameLst>
                                      </p:cBhvr>
                                      <p:tavLst>
                                        <p:tav tm="0">
                                          <p:val>
                                            <p:fltVal val="0"/>
                                          </p:val>
                                        </p:tav>
                                        <p:tav tm="100000">
                                          <p:val>
                                            <p:strVal val="#ppt_w"/>
                                          </p:val>
                                        </p:tav>
                                      </p:tavLst>
                                    </p:anim>
                                    <p:anim calcmode="lin" valueType="num">
                                      <p:cBhvr>
                                        <p:cTn id="54" dur="1000" fill="hold"/>
                                        <p:tgtEl>
                                          <p:spTgt spid="64522"/>
                                        </p:tgtEl>
                                        <p:attrNameLst>
                                          <p:attrName>ppt_h</p:attrName>
                                        </p:attrNameLst>
                                      </p:cBhvr>
                                      <p:tavLst>
                                        <p:tav tm="0">
                                          <p:val>
                                            <p:fltVal val="0"/>
                                          </p:val>
                                        </p:tav>
                                        <p:tav tm="100000">
                                          <p:val>
                                            <p:strVal val="#ppt_h"/>
                                          </p:val>
                                        </p:tav>
                                      </p:tavLst>
                                    </p:anim>
                                    <p:anim calcmode="lin" valueType="num">
                                      <p:cBhvr>
                                        <p:cTn id="55" dur="1000" fill="hold"/>
                                        <p:tgtEl>
                                          <p:spTgt spid="64522"/>
                                        </p:tgtEl>
                                        <p:attrNameLst>
                                          <p:attrName>ppt_x</p:attrName>
                                        </p:attrNameLst>
                                      </p:cBhvr>
                                      <p:tavLst>
                                        <p:tav tm="0" fmla="#ppt_x+(cos(-2*pi*(1-$))*-#ppt_x-sin(-2*pi*(1-$))*(1-#ppt_y))*(1-$)">
                                          <p:val>
                                            <p:fltVal val="0"/>
                                          </p:val>
                                        </p:tav>
                                        <p:tav tm="100000">
                                          <p:val>
                                            <p:fltVal val="1"/>
                                          </p:val>
                                        </p:tav>
                                      </p:tavLst>
                                    </p:anim>
                                    <p:anim calcmode="lin" valueType="num">
                                      <p:cBhvr>
                                        <p:cTn id="56" dur="1000" fill="hold"/>
                                        <p:tgtEl>
                                          <p:spTgt spid="645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presetSubtype="0" fill="hold" grpId="0" nodeType="clickEffect">
                                  <p:stCondLst>
                                    <p:cond delay="0"/>
                                  </p:stCondLst>
                                  <p:childTnLst>
                                    <p:set>
                                      <p:cBhvr>
                                        <p:cTn id="60" dur="1" fill="hold">
                                          <p:stCondLst>
                                            <p:cond delay="0"/>
                                          </p:stCondLst>
                                        </p:cTn>
                                        <p:tgtEl>
                                          <p:spTgt spid="64523"/>
                                        </p:tgtEl>
                                        <p:attrNameLst>
                                          <p:attrName>style.visibility</p:attrName>
                                        </p:attrNameLst>
                                      </p:cBhvr>
                                      <p:to>
                                        <p:strVal val="visible"/>
                                      </p:to>
                                    </p:set>
                                    <p:anim calcmode="lin" valueType="num">
                                      <p:cBhvr>
                                        <p:cTn id="61" dur="1000" fill="hold"/>
                                        <p:tgtEl>
                                          <p:spTgt spid="64523"/>
                                        </p:tgtEl>
                                        <p:attrNameLst>
                                          <p:attrName>ppt_w</p:attrName>
                                        </p:attrNameLst>
                                      </p:cBhvr>
                                      <p:tavLst>
                                        <p:tav tm="0">
                                          <p:val>
                                            <p:fltVal val="0"/>
                                          </p:val>
                                        </p:tav>
                                        <p:tav tm="100000">
                                          <p:val>
                                            <p:strVal val="#ppt_w"/>
                                          </p:val>
                                        </p:tav>
                                      </p:tavLst>
                                    </p:anim>
                                    <p:anim calcmode="lin" valueType="num">
                                      <p:cBhvr>
                                        <p:cTn id="62" dur="1000" fill="hold"/>
                                        <p:tgtEl>
                                          <p:spTgt spid="64523"/>
                                        </p:tgtEl>
                                        <p:attrNameLst>
                                          <p:attrName>ppt_h</p:attrName>
                                        </p:attrNameLst>
                                      </p:cBhvr>
                                      <p:tavLst>
                                        <p:tav tm="0">
                                          <p:val>
                                            <p:fltVal val="0"/>
                                          </p:val>
                                        </p:tav>
                                        <p:tav tm="100000">
                                          <p:val>
                                            <p:strVal val="#ppt_h"/>
                                          </p:val>
                                        </p:tav>
                                      </p:tavLst>
                                    </p:anim>
                                    <p:anim calcmode="lin" valueType="num">
                                      <p:cBhvr>
                                        <p:cTn id="63" dur="1000" fill="hold"/>
                                        <p:tgtEl>
                                          <p:spTgt spid="64523"/>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645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15" presetClass="entr" presetSubtype="0" fill="hold" grpId="0"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72"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15"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7" grpId="0"/>
      <p:bldP spid="64518" grpId="0"/>
      <p:bldP spid="64519" grpId="0"/>
      <p:bldP spid="64520" grpId="0"/>
      <p:bldP spid="64521" grpId="0"/>
      <p:bldP spid="64522" grpId="0"/>
      <p:bldP spid="64523" grpId="0"/>
      <p:bldP spid="13" grpId="0"/>
      <p:bldP spid="14"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95234" name="Picture 2" descr="02b John Tur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784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2" name="Rectangle 2"/>
          <p:cNvSpPr>
            <a:spLocks noGrp="1" noChangeArrowheads="1"/>
          </p:cNvSpPr>
          <p:nvPr>
            <p:ph type="ctrTitle"/>
          </p:nvPr>
        </p:nvSpPr>
        <p:spPr>
          <a:xfrm>
            <a:off x="4849813" y="195377"/>
            <a:ext cx="4114800" cy="6408615"/>
          </a:xfrm>
        </p:spPr>
        <p:txBody>
          <a:bodyPr/>
          <a:lstStyle/>
          <a:p>
            <a:pPr>
              <a:defRPr/>
            </a:pPr>
            <a:r>
              <a:rPr lang="en-US" sz="3600" b="1" dirty="0">
                <a:effectLst>
                  <a:outerShdw blurRad="38100" dist="38100" dir="2700000" algn="tl">
                    <a:srgbClr val="000000">
                      <a:alpha val="43137"/>
                    </a:srgbClr>
                  </a:outerShdw>
                </a:effectLst>
                <a:latin typeface="Arial" charset="0"/>
                <a:ea typeface="ＭＳ Ｐゴシック" charset="0"/>
              </a:rPr>
              <a:t>"It was the Lord</a:t>
            </a:r>
            <a:r>
              <a:rPr lang="fr-FR" sz="3600" b="1" dirty="0">
                <a:effectLst>
                  <a:outerShdw blurRad="38100" dist="38100" dir="2700000" algn="tl">
                    <a:srgbClr val="000000">
                      <a:alpha val="43137"/>
                    </a:srgbClr>
                  </a:outerShdw>
                </a:effectLst>
                <a:latin typeface="Arial" charset="0"/>
                <a:ea typeface="ＭＳ Ｐゴシック" charset="0"/>
              </a:rPr>
              <a:t>'</a:t>
            </a:r>
            <a:r>
              <a:rPr lang="en-US" sz="3600" b="1" dirty="0">
                <a:effectLst>
                  <a:outerShdw blurRad="38100" dist="38100" dir="2700000" algn="tl">
                    <a:srgbClr val="000000">
                      <a:alpha val="43137"/>
                    </a:srgbClr>
                  </a:outerShdw>
                </a:effectLst>
                <a:latin typeface="Arial" charset="0"/>
                <a:ea typeface="ＭＳ Ｐゴシック" charset="0"/>
              </a:rPr>
              <a:t>s Day, and I was worshiping in the Spirit. Suddenly, I heard behind me a loud voice like a trumpet blast" </a:t>
            </a:r>
            <a:br>
              <a:rPr lang="en-US" sz="3600" b="1" dirty="0">
                <a:effectLst>
                  <a:outerShdw blurRad="38100" dist="38100" dir="2700000" algn="tl">
                    <a:srgbClr val="000000">
                      <a:alpha val="43137"/>
                    </a:srgbClr>
                  </a:outerShdw>
                </a:effectLst>
                <a:latin typeface="Arial" charset="0"/>
                <a:ea typeface="ＭＳ Ｐゴシック" charset="0"/>
              </a:rPr>
            </a:br>
            <a:r>
              <a:rPr lang="en-US" sz="3600" b="1" dirty="0">
                <a:effectLst>
                  <a:outerShdw blurRad="38100" dist="38100" dir="2700000" algn="tl">
                    <a:srgbClr val="000000">
                      <a:alpha val="43137"/>
                    </a:srgbClr>
                  </a:outerShdw>
                </a:effectLst>
                <a:latin typeface="Arial" charset="0"/>
                <a:ea typeface="ＭＳ Ｐゴシック" charset="0"/>
              </a:rPr>
              <a:t>(1:10 </a:t>
            </a:r>
            <a:r>
              <a:rPr lang="en-US" sz="3200" b="1" dirty="0">
                <a:effectLst>
                  <a:outerShdw blurRad="38100" dist="38100" dir="2700000" algn="tl">
                    <a:srgbClr val="000000">
                      <a:alpha val="43137"/>
                    </a:srgbClr>
                  </a:outerShdw>
                </a:effectLst>
                <a:latin typeface="Arial" charset="0"/>
                <a:ea typeface="ＭＳ Ｐゴシック" charset="0"/>
              </a:rPr>
              <a:t>NLT</a:t>
            </a:r>
            <a:r>
              <a:rPr lang="en-US" sz="3600" b="1" dirty="0">
                <a:effectLst>
                  <a:outerShdw blurRad="38100" dist="38100" dir="2700000" algn="tl">
                    <a:srgbClr val="000000">
                      <a:alpha val="43137"/>
                    </a:srgbClr>
                  </a:outerShdw>
                </a:effectLst>
                <a:latin typeface="Arial" charset="0"/>
                <a:ea typeface="ＭＳ Ｐゴシック" charset="0"/>
              </a:rPr>
              <a:t>). </a:t>
            </a:r>
          </a:p>
        </p:txBody>
      </p:sp>
    </p:spTree>
    <p:extLst>
      <p:ext uri="{BB962C8B-B14F-4D97-AF65-F5344CB8AC3E}">
        <p14:creationId xmlns:p14="http://schemas.microsoft.com/office/powerpoint/2010/main" val="154956936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3" descr="7 Churches Blank.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95325"/>
            <a:ext cx="9144000" cy="6162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TextBox 25"/>
          <p:cNvSpPr txBox="1"/>
          <p:nvPr/>
        </p:nvSpPr>
        <p:spPr>
          <a:xfrm>
            <a:off x="2252663" y="5343525"/>
            <a:ext cx="1887537"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Trailes</a:t>
            </a:r>
          </a:p>
        </p:txBody>
      </p:sp>
      <p:sp>
        <p:nvSpPr>
          <p:cNvPr id="24" name="TextBox 23"/>
          <p:cNvSpPr txBox="1"/>
          <p:nvPr/>
        </p:nvSpPr>
        <p:spPr>
          <a:xfrm>
            <a:off x="3708400" y="4983163"/>
            <a:ext cx="1295400" cy="461962"/>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Nysa</a:t>
            </a:r>
          </a:p>
        </p:txBody>
      </p:sp>
      <p:sp>
        <p:nvSpPr>
          <p:cNvPr id="778244" name="Title 1"/>
          <p:cNvSpPr>
            <a:spLocks noGrp="1"/>
          </p:cNvSpPr>
          <p:nvPr>
            <p:ph type="title"/>
          </p:nvPr>
        </p:nvSpPr>
        <p:spPr>
          <a:xfrm>
            <a:off x="-31750" y="-26988"/>
            <a:ext cx="9212263" cy="719138"/>
          </a:xfrm>
        </p:spPr>
        <p:txBody>
          <a:bodyPr/>
          <a:lstStyle/>
          <a:p>
            <a:r>
              <a:rPr lang="en-US">
                <a:latin typeface="Arial" charset="0"/>
                <a:ea typeface="ＭＳ Ｐゴシック" charset="0"/>
              </a:rPr>
              <a:t>The 7 Churches (Rev. 2–3)</a:t>
            </a:r>
          </a:p>
        </p:txBody>
      </p:sp>
      <p:sp>
        <p:nvSpPr>
          <p:cNvPr id="8" name="TextBox 7"/>
          <p:cNvSpPr txBox="1"/>
          <p:nvPr/>
        </p:nvSpPr>
        <p:spPr>
          <a:xfrm>
            <a:off x="1042988" y="5013325"/>
            <a:ext cx="1887537"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Ephesus</a:t>
            </a:r>
          </a:p>
        </p:txBody>
      </p:sp>
      <p:sp>
        <p:nvSpPr>
          <p:cNvPr id="10" name="TextBox 9"/>
          <p:cNvSpPr txBox="1"/>
          <p:nvPr/>
        </p:nvSpPr>
        <p:spPr>
          <a:xfrm>
            <a:off x="4716463" y="4941888"/>
            <a:ext cx="1885950" cy="460375"/>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Laodicea</a:t>
            </a:r>
          </a:p>
        </p:txBody>
      </p:sp>
      <p:sp>
        <p:nvSpPr>
          <p:cNvPr id="12" name="TextBox 11"/>
          <p:cNvSpPr txBox="1"/>
          <p:nvPr/>
        </p:nvSpPr>
        <p:spPr>
          <a:xfrm>
            <a:off x="3492500" y="4292600"/>
            <a:ext cx="2390775"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Philadelphia</a:t>
            </a:r>
          </a:p>
        </p:txBody>
      </p:sp>
      <p:sp>
        <p:nvSpPr>
          <p:cNvPr id="14" name="TextBox 13"/>
          <p:cNvSpPr txBox="1"/>
          <p:nvPr/>
        </p:nvSpPr>
        <p:spPr>
          <a:xfrm>
            <a:off x="2987675" y="3644900"/>
            <a:ext cx="1671638"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Sardis</a:t>
            </a:r>
          </a:p>
        </p:txBody>
      </p:sp>
      <p:sp>
        <p:nvSpPr>
          <p:cNvPr id="16" name="TextBox 15"/>
          <p:cNvSpPr txBox="1"/>
          <p:nvPr/>
        </p:nvSpPr>
        <p:spPr>
          <a:xfrm>
            <a:off x="2268538" y="2565400"/>
            <a:ext cx="1885950"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Thyatira</a:t>
            </a:r>
          </a:p>
        </p:txBody>
      </p:sp>
      <p:sp>
        <p:nvSpPr>
          <p:cNvPr id="18" name="TextBox 17"/>
          <p:cNvSpPr txBox="1"/>
          <p:nvPr/>
        </p:nvSpPr>
        <p:spPr>
          <a:xfrm>
            <a:off x="900113" y="1916113"/>
            <a:ext cx="1885950" cy="461962"/>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Pergamum</a:t>
            </a:r>
          </a:p>
        </p:txBody>
      </p:sp>
      <p:sp>
        <p:nvSpPr>
          <p:cNvPr id="20" name="TextBox 19"/>
          <p:cNvSpPr txBox="1"/>
          <p:nvPr/>
        </p:nvSpPr>
        <p:spPr>
          <a:xfrm>
            <a:off x="827088" y="3933825"/>
            <a:ext cx="1887537" cy="460375"/>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Smyrna</a:t>
            </a:r>
          </a:p>
        </p:txBody>
      </p:sp>
      <p:sp>
        <p:nvSpPr>
          <p:cNvPr id="778259" name="Oval 24"/>
          <p:cNvSpPr>
            <a:spLocks noChangeArrowheads="1"/>
          </p:cNvSpPr>
          <p:nvPr/>
        </p:nvSpPr>
        <p:spPr bwMode="auto">
          <a:xfrm>
            <a:off x="4716463" y="53736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78260" name="Oval 26"/>
          <p:cNvSpPr>
            <a:spLocks noChangeArrowheads="1"/>
          </p:cNvSpPr>
          <p:nvPr/>
        </p:nvSpPr>
        <p:spPr bwMode="auto">
          <a:xfrm>
            <a:off x="4067175" y="5373688"/>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8" name="TextBox 27"/>
          <p:cNvSpPr txBox="1"/>
          <p:nvPr/>
        </p:nvSpPr>
        <p:spPr>
          <a:xfrm>
            <a:off x="-482600" y="3716338"/>
            <a:ext cx="1885950" cy="461962"/>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Erythrae</a:t>
            </a:r>
          </a:p>
        </p:txBody>
      </p:sp>
      <p:sp>
        <p:nvSpPr>
          <p:cNvPr id="778262" name="Oval 28"/>
          <p:cNvSpPr>
            <a:spLocks noChangeArrowheads="1"/>
          </p:cNvSpPr>
          <p:nvPr/>
        </p:nvSpPr>
        <p:spPr bwMode="auto">
          <a:xfrm>
            <a:off x="1258888" y="4076700"/>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30" name="TextBox 29"/>
          <p:cNvSpPr txBox="1"/>
          <p:nvPr/>
        </p:nvSpPr>
        <p:spPr>
          <a:xfrm>
            <a:off x="4845050" y="5630863"/>
            <a:ext cx="2174875" cy="461962"/>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Aphrodisias</a:t>
            </a:r>
          </a:p>
        </p:txBody>
      </p:sp>
      <p:sp>
        <p:nvSpPr>
          <p:cNvPr id="778264" name="Oval 30"/>
          <p:cNvSpPr>
            <a:spLocks noChangeArrowheads="1"/>
          </p:cNvSpPr>
          <p:nvPr/>
        </p:nvSpPr>
        <p:spPr bwMode="auto">
          <a:xfrm>
            <a:off x="6227763" y="5516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32" name="TextBox 31"/>
          <p:cNvSpPr txBox="1"/>
          <p:nvPr/>
        </p:nvSpPr>
        <p:spPr>
          <a:xfrm>
            <a:off x="2252663" y="3255963"/>
            <a:ext cx="1887537" cy="460375"/>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Cyme</a:t>
            </a:r>
          </a:p>
        </p:txBody>
      </p:sp>
      <p:sp>
        <p:nvSpPr>
          <p:cNvPr id="778266" name="Oval 32"/>
          <p:cNvSpPr>
            <a:spLocks noChangeArrowheads="1"/>
          </p:cNvSpPr>
          <p:nvPr/>
        </p:nvSpPr>
        <p:spPr bwMode="auto">
          <a:xfrm>
            <a:off x="2124075" y="328453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34" name="TextBox 33"/>
          <p:cNvSpPr txBox="1"/>
          <p:nvPr/>
        </p:nvSpPr>
        <p:spPr>
          <a:xfrm>
            <a:off x="7221538" y="5056188"/>
            <a:ext cx="1887537" cy="460375"/>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Hierapolis</a:t>
            </a:r>
          </a:p>
        </p:txBody>
      </p:sp>
      <p:sp>
        <p:nvSpPr>
          <p:cNvPr id="36" name="TextBox 35"/>
          <p:cNvSpPr txBox="1"/>
          <p:nvPr/>
        </p:nvSpPr>
        <p:spPr>
          <a:xfrm>
            <a:off x="6659563" y="4149725"/>
            <a:ext cx="1887537" cy="460375"/>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Eumenia</a:t>
            </a:r>
          </a:p>
        </p:txBody>
      </p:sp>
      <p:sp>
        <p:nvSpPr>
          <p:cNvPr id="778269" name="Oval 36"/>
          <p:cNvSpPr>
            <a:spLocks noChangeArrowheads="1"/>
          </p:cNvSpPr>
          <p:nvPr/>
        </p:nvSpPr>
        <p:spPr bwMode="auto">
          <a:xfrm>
            <a:off x="8532813" y="44370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38" name="TextBox 37"/>
          <p:cNvSpPr txBox="1"/>
          <p:nvPr/>
        </p:nvSpPr>
        <p:spPr>
          <a:xfrm>
            <a:off x="7005638" y="1700213"/>
            <a:ext cx="1887537" cy="461962"/>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Aezani</a:t>
            </a:r>
          </a:p>
        </p:txBody>
      </p:sp>
      <p:sp>
        <p:nvSpPr>
          <p:cNvPr id="778271" name="Oval 38"/>
          <p:cNvSpPr>
            <a:spLocks noChangeArrowheads="1"/>
          </p:cNvSpPr>
          <p:nvPr/>
        </p:nvSpPr>
        <p:spPr bwMode="auto">
          <a:xfrm>
            <a:off x="6875463" y="1730375"/>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40" name="TextBox 39"/>
          <p:cNvSpPr txBox="1"/>
          <p:nvPr/>
        </p:nvSpPr>
        <p:spPr>
          <a:xfrm>
            <a:off x="7250113" y="5630863"/>
            <a:ext cx="1887537" cy="461962"/>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Colossae</a:t>
            </a:r>
          </a:p>
        </p:txBody>
      </p:sp>
      <p:sp>
        <p:nvSpPr>
          <p:cNvPr id="778273" name="Oval 40"/>
          <p:cNvSpPr>
            <a:spLocks noChangeArrowheads="1"/>
          </p:cNvSpPr>
          <p:nvPr/>
        </p:nvSpPr>
        <p:spPr bwMode="auto">
          <a:xfrm>
            <a:off x="7121525" y="5661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42" name="TextBox 41"/>
          <p:cNvSpPr txBox="1"/>
          <p:nvPr/>
        </p:nvSpPr>
        <p:spPr>
          <a:xfrm>
            <a:off x="4125913" y="6135688"/>
            <a:ext cx="1885950" cy="461962"/>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Alabanda</a:t>
            </a:r>
          </a:p>
        </p:txBody>
      </p:sp>
      <p:sp>
        <p:nvSpPr>
          <p:cNvPr id="778275" name="Oval 42"/>
          <p:cNvSpPr>
            <a:spLocks noChangeArrowheads="1"/>
          </p:cNvSpPr>
          <p:nvPr/>
        </p:nvSpPr>
        <p:spPr bwMode="auto">
          <a:xfrm>
            <a:off x="3995738" y="6165850"/>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44" name="TextBox 43"/>
          <p:cNvSpPr txBox="1"/>
          <p:nvPr/>
        </p:nvSpPr>
        <p:spPr>
          <a:xfrm>
            <a:off x="2843213" y="5732463"/>
            <a:ext cx="1887537" cy="461962"/>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Heraclea</a:t>
            </a:r>
          </a:p>
        </p:txBody>
      </p:sp>
      <p:sp>
        <p:nvSpPr>
          <p:cNvPr id="778277" name="Oval 44"/>
          <p:cNvSpPr>
            <a:spLocks noChangeArrowheads="1"/>
          </p:cNvSpPr>
          <p:nvPr/>
        </p:nvSpPr>
        <p:spPr bwMode="auto">
          <a:xfrm>
            <a:off x="3074988" y="61229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46" name="TextBox 45"/>
          <p:cNvSpPr txBox="1"/>
          <p:nvPr/>
        </p:nvSpPr>
        <p:spPr>
          <a:xfrm>
            <a:off x="2973388" y="6392863"/>
            <a:ext cx="1885950" cy="461962"/>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Miletus</a:t>
            </a:r>
          </a:p>
        </p:txBody>
      </p:sp>
      <p:sp>
        <p:nvSpPr>
          <p:cNvPr id="778279" name="Oval 46"/>
          <p:cNvSpPr>
            <a:spLocks noChangeArrowheads="1"/>
          </p:cNvSpPr>
          <p:nvPr/>
        </p:nvSpPr>
        <p:spPr bwMode="auto">
          <a:xfrm>
            <a:off x="2843213" y="6423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48" name="TextBox 47"/>
          <p:cNvSpPr txBox="1"/>
          <p:nvPr/>
        </p:nvSpPr>
        <p:spPr>
          <a:xfrm>
            <a:off x="323850" y="4479925"/>
            <a:ext cx="1885950"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Lebedus</a:t>
            </a:r>
          </a:p>
        </p:txBody>
      </p:sp>
      <p:sp>
        <p:nvSpPr>
          <p:cNvPr id="778281" name="Oval 48"/>
          <p:cNvSpPr>
            <a:spLocks noChangeArrowheads="1"/>
          </p:cNvSpPr>
          <p:nvPr/>
        </p:nvSpPr>
        <p:spPr bwMode="auto">
          <a:xfrm>
            <a:off x="2051050" y="4868863"/>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0" name="TextBox 49"/>
          <p:cNvSpPr txBox="1"/>
          <p:nvPr/>
        </p:nvSpPr>
        <p:spPr>
          <a:xfrm>
            <a:off x="2627313" y="4581525"/>
            <a:ext cx="1887537" cy="461963"/>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Colophon</a:t>
            </a:r>
          </a:p>
        </p:txBody>
      </p:sp>
      <p:sp>
        <p:nvSpPr>
          <p:cNvPr id="778283" name="Oval 50"/>
          <p:cNvSpPr>
            <a:spLocks noChangeArrowheads="1"/>
          </p:cNvSpPr>
          <p:nvPr/>
        </p:nvSpPr>
        <p:spPr bwMode="auto">
          <a:xfrm>
            <a:off x="2498725" y="4754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2" name="TextBox 51"/>
          <p:cNvSpPr txBox="1"/>
          <p:nvPr/>
        </p:nvSpPr>
        <p:spPr>
          <a:xfrm>
            <a:off x="2325688" y="1341438"/>
            <a:ext cx="2246312" cy="460375"/>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Adramyttium</a:t>
            </a:r>
          </a:p>
        </p:txBody>
      </p:sp>
      <p:sp>
        <p:nvSpPr>
          <p:cNvPr id="778285" name="Oval 52"/>
          <p:cNvSpPr>
            <a:spLocks noChangeArrowheads="1"/>
          </p:cNvSpPr>
          <p:nvPr/>
        </p:nvSpPr>
        <p:spPr bwMode="auto">
          <a:xfrm>
            <a:off x="2195513" y="137001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4" name="TextBox 53"/>
          <p:cNvSpPr txBox="1"/>
          <p:nvPr/>
        </p:nvSpPr>
        <p:spPr>
          <a:xfrm>
            <a:off x="0" y="6396038"/>
            <a:ext cx="1403350" cy="461962"/>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Patmos</a:t>
            </a:r>
          </a:p>
        </p:txBody>
      </p:sp>
      <p:sp>
        <p:nvSpPr>
          <p:cNvPr id="57" name="Freeform 56"/>
          <p:cNvSpPr>
            <a:spLocks/>
          </p:cNvSpPr>
          <p:nvPr/>
        </p:nvSpPr>
        <p:spPr bwMode="auto">
          <a:xfrm>
            <a:off x="2640013" y="4148138"/>
            <a:ext cx="284162" cy="1062037"/>
          </a:xfrm>
          <a:custGeom>
            <a:avLst/>
            <a:gdLst>
              <a:gd name="T0" fmla="*/ 270160 w 284787"/>
              <a:gd name="T1" fmla="*/ 1058725 h 1062181"/>
              <a:gd name="T2" fmla="*/ 240954 w 284787"/>
              <a:gd name="T3" fmla="*/ 1020369 h 1062181"/>
              <a:gd name="T4" fmla="*/ 219049 w 284787"/>
              <a:gd name="T5" fmla="*/ 997357 h 1062181"/>
              <a:gd name="T6" fmla="*/ 197147 w 284787"/>
              <a:gd name="T7" fmla="*/ 951328 h 1062181"/>
              <a:gd name="T8" fmla="*/ 175239 w 284787"/>
              <a:gd name="T9" fmla="*/ 928309 h 1062181"/>
              <a:gd name="T10" fmla="*/ 146033 w 284787"/>
              <a:gd name="T11" fmla="*/ 882271 h 1062181"/>
              <a:gd name="T12" fmla="*/ 131430 w 284787"/>
              <a:gd name="T13" fmla="*/ 859252 h 1062181"/>
              <a:gd name="T14" fmla="*/ 109524 w 284787"/>
              <a:gd name="T15" fmla="*/ 843911 h 1062181"/>
              <a:gd name="T16" fmla="*/ 87619 w 284787"/>
              <a:gd name="T17" fmla="*/ 836241 h 1062181"/>
              <a:gd name="T18" fmla="*/ 51112 w 284787"/>
              <a:gd name="T19" fmla="*/ 790220 h 1062181"/>
              <a:gd name="T20" fmla="*/ 36508 w 284787"/>
              <a:gd name="T21" fmla="*/ 736509 h 1062181"/>
              <a:gd name="T22" fmla="*/ 0 w 284787"/>
              <a:gd name="T23" fmla="*/ 667453 h 1062181"/>
              <a:gd name="T24" fmla="*/ 7302 w 284787"/>
              <a:gd name="T25" fmla="*/ 483325 h 1062181"/>
              <a:gd name="T26" fmla="*/ 14604 w 284787"/>
              <a:gd name="T27" fmla="*/ 460317 h 1062181"/>
              <a:gd name="T28" fmla="*/ 29205 w 284787"/>
              <a:gd name="T29" fmla="*/ 391273 h 1062181"/>
              <a:gd name="T30" fmla="*/ 36508 w 284787"/>
              <a:gd name="T31" fmla="*/ 268525 h 1062181"/>
              <a:gd name="T32" fmla="*/ 43810 w 284787"/>
              <a:gd name="T33" fmla="*/ 230165 h 1062181"/>
              <a:gd name="T34" fmla="*/ 36508 w 284787"/>
              <a:gd name="T35" fmla="*/ 61383 h 1062181"/>
              <a:gd name="T36" fmla="*/ 43810 w 284787"/>
              <a:gd name="T37" fmla="*/ 0 h 10621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4787" h="1062181">
                <a:moveTo>
                  <a:pt x="284787" y="1062181"/>
                </a:moveTo>
                <a:cubicBezTo>
                  <a:pt x="274525" y="1049353"/>
                  <a:pt x="264818" y="1036060"/>
                  <a:pt x="254000" y="1023697"/>
                </a:cubicBezTo>
                <a:cubicBezTo>
                  <a:pt x="246832" y="1015505"/>
                  <a:pt x="237878" y="1008968"/>
                  <a:pt x="230909" y="1000606"/>
                </a:cubicBezTo>
                <a:cubicBezTo>
                  <a:pt x="170353" y="927938"/>
                  <a:pt x="254103" y="1023852"/>
                  <a:pt x="207818" y="954424"/>
                </a:cubicBezTo>
                <a:cubicBezTo>
                  <a:pt x="201780" y="945367"/>
                  <a:pt x="191410" y="939925"/>
                  <a:pt x="184727" y="931333"/>
                </a:cubicBezTo>
                <a:cubicBezTo>
                  <a:pt x="173368" y="916729"/>
                  <a:pt x="164202" y="900545"/>
                  <a:pt x="153939" y="885151"/>
                </a:cubicBezTo>
                <a:cubicBezTo>
                  <a:pt x="148808" y="877454"/>
                  <a:pt x="146242" y="867191"/>
                  <a:pt x="138545" y="862060"/>
                </a:cubicBezTo>
                <a:cubicBezTo>
                  <a:pt x="130848" y="856929"/>
                  <a:pt x="123728" y="850803"/>
                  <a:pt x="115454" y="846666"/>
                </a:cubicBezTo>
                <a:cubicBezTo>
                  <a:pt x="108197" y="843038"/>
                  <a:pt x="100060" y="841535"/>
                  <a:pt x="92363" y="838969"/>
                </a:cubicBezTo>
                <a:cubicBezTo>
                  <a:pt x="74715" y="786025"/>
                  <a:pt x="100476" y="848705"/>
                  <a:pt x="53878" y="792788"/>
                </a:cubicBezTo>
                <a:cubicBezTo>
                  <a:pt x="49150" y="787114"/>
                  <a:pt x="39917" y="741774"/>
                  <a:pt x="38484" y="738909"/>
                </a:cubicBezTo>
                <a:cubicBezTo>
                  <a:pt x="-14448" y="633042"/>
                  <a:pt x="21285" y="733492"/>
                  <a:pt x="0" y="669636"/>
                </a:cubicBezTo>
                <a:cubicBezTo>
                  <a:pt x="2566" y="608060"/>
                  <a:pt x="3144" y="546370"/>
                  <a:pt x="7697" y="484909"/>
                </a:cubicBezTo>
                <a:cubicBezTo>
                  <a:pt x="8296" y="476818"/>
                  <a:pt x="13165" y="469619"/>
                  <a:pt x="15394" y="461818"/>
                </a:cubicBezTo>
                <a:cubicBezTo>
                  <a:pt x="22642" y="436449"/>
                  <a:pt x="25496" y="419005"/>
                  <a:pt x="30787" y="392545"/>
                </a:cubicBezTo>
                <a:cubicBezTo>
                  <a:pt x="33353" y="351495"/>
                  <a:pt x="34584" y="310339"/>
                  <a:pt x="38484" y="269394"/>
                </a:cubicBezTo>
                <a:cubicBezTo>
                  <a:pt x="39724" y="256371"/>
                  <a:pt x="46181" y="243991"/>
                  <a:pt x="46181" y="230909"/>
                </a:cubicBezTo>
                <a:cubicBezTo>
                  <a:pt x="46181" y="174406"/>
                  <a:pt x="42510" y="117934"/>
                  <a:pt x="38484" y="61575"/>
                </a:cubicBezTo>
                <a:cubicBezTo>
                  <a:pt x="34335" y="3495"/>
                  <a:pt x="17547" y="28634"/>
                  <a:pt x="46181" y="0"/>
                </a:cubicBezTo>
              </a:path>
            </a:pathLst>
          </a:custGeom>
          <a:noFill/>
          <a:ln w="76200" cmpd="sng">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 name="Freeform 58"/>
          <p:cNvSpPr>
            <a:spLocks/>
          </p:cNvSpPr>
          <p:nvPr/>
        </p:nvSpPr>
        <p:spPr bwMode="auto">
          <a:xfrm>
            <a:off x="2162175" y="2270125"/>
            <a:ext cx="585788" cy="1724025"/>
          </a:xfrm>
          <a:custGeom>
            <a:avLst/>
            <a:gdLst>
              <a:gd name="T0" fmla="*/ 561737 w 585480"/>
              <a:gd name="T1" fmla="*/ 1721817 h 1724121"/>
              <a:gd name="T2" fmla="*/ 491585 w 585480"/>
              <a:gd name="T3" fmla="*/ 1683380 h 1724121"/>
              <a:gd name="T4" fmla="*/ 437022 w 585480"/>
              <a:gd name="T5" fmla="*/ 1606516 h 1724121"/>
              <a:gd name="T6" fmla="*/ 390254 w 585480"/>
              <a:gd name="T7" fmla="*/ 1568094 h 1724121"/>
              <a:gd name="T8" fmla="*/ 351281 w 585480"/>
              <a:gd name="T9" fmla="*/ 1552709 h 1724121"/>
              <a:gd name="T10" fmla="*/ 327895 w 585480"/>
              <a:gd name="T11" fmla="*/ 1521960 h 1724121"/>
              <a:gd name="T12" fmla="*/ 296717 w 585480"/>
              <a:gd name="T13" fmla="*/ 1506590 h 1724121"/>
              <a:gd name="T14" fmla="*/ 210977 w 585480"/>
              <a:gd name="T15" fmla="*/ 1491220 h 1724121"/>
              <a:gd name="T16" fmla="*/ 140822 w 585480"/>
              <a:gd name="T17" fmla="*/ 1422043 h 1724121"/>
              <a:gd name="T18" fmla="*/ 117437 w 585480"/>
              <a:gd name="T19" fmla="*/ 1398977 h 1724121"/>
              <a:gd name="T20" fmla="*/ 94050 w 585480"/>
              <a:gd name="T21" fmla="*/ 1352867 h 1724121"/>
              <a:gd name="T22" fmla="*/ 70671 w 585480"/>
              <a:gd name="T23" fmla="*/ 1337479 h 1724121"/>
              <a:gd name="T24" fmla="*/ 62878 w 585480"/>
              <a:gd name="T25" fmla="*/ 1314430 h 1724121"/>
              <a:gd name="T26" fmla="*/ 23899 w 585480"/>
              <a:gd name="T27" fmla="*/ 1275993 h 1724121"/>
              <a:gd name="T28" fmla="*/ 8303 w 585480"/>
              <a:gd name="T29" fmla="*/ 1229864 h 1724121"/>
              <a:gd name="T30" fmla="*/ 39499 w 585480"/>
              <a:gd name="T31" fmla="*/ 1053069 h 1724121"/>
              <a:gd name="T32" fmla="*/ 62878 w 585480"/>
              <a:gd name="T33" fmla="*/ 1045396 h 1724121"/>
              <a:gd name="T34" fmla="*/ 117437 w 585480"/>
              <a:gd name="T35" fmla="*/ 1006959 h 1724121"/>
              <a:gd name="T36" fmla="*/ 164206 w 585480"/>
              <a:gd name="T37" fmla="*/ 976219 h 1724121"/>
              <a:gd name="T38" fmla="*/ 195387 w 585480"/>
              <a:gd name="T39" fmla="*/ 930085 h 1724121"/>
              <a:gd name="T40" fmla="*/ 234360 w 585480"/>
              <a:gd name="T41" fmla="*/ 876279 h 1724121"/>
              <a:gd name="T42" fmla="*/ 257742 w 585480"/>
              <a:gd name="T43" fmla="*/ 853212 h 1724121"/>
              <a:gd name="T44" fmla="*/ 296717 w 585480"/>
              <a:gd name="T45" fmla="*/ 799405 h 1724121"/>
              <a:gd name="T46" fmla="*/ 351281 w 585480"/>
              <a:gd name="T47" fmla="*/ 760992 h 1724121"/>
              <a:gd name="T48" fmla="*/ 374665 w 585480"/>
              <a:gd name="T49" fmla="*/ 614942 h 1724121"/>
              <a:gd name="T50" fmla="*/ 390254 w 585480"/>
              <a:gd name="T51" fmla="*/ 576505 h 1724121"/>
              <a:gd name="T52" fmla="*/ 398049 w 585480"/>
              <a:gd name="T53" fmla="*/ 545765 h 1724121"/>
              <a:gd name="T54" fmla="*/ 390254 w 585480"/>
              <a:gd name="T55" fmla="*/ 484261 h 1724121"/>
              <a:gd name="T56" fmla="*/ 382460 w 585480"/>
              <a:gd name="T57" fmla="*/ 453521 h 1724121"/>
              <a:gd name="T58" fmla="*/ 359076 w 585480"/>
              <a:gd name="T59" fmla="*/ 438151 h 1724121"/>
              <a:gd name="T60" fmla="*/ 335690 w 585480"/>
              <a:gd name="T61" fmla="*/ 415084 h 1724121"/>
              <a:gd name="T62" fmla="*/ 288922 w 585480"/>
              <a:gd name="T63" fmla="*/ 399714 h 1724121"/>
              <a:gd name="T64" fmla="*/ 265537 w 585480"/>
              <a:gd name="T65" fmla="*/ 392018 h 1724121"/>
              <a:gd name="T66" fmla="*/ 257742 w 585480"/>
              <a:gd name="T67" fmla="*/ 368951 h 1724121"/>
              <a:gd name="T68" fmla="*/ 226565 w 585480"/>
              <a:gd name="T69" fmla="*/ 338211 h 1724121"/>
              <a:gd name="T70" fmla="*/ 265537 w 585480"/>
              <a:gd name="T71" fmla="*/ 276731 h 1724121"/>
              <a:gd name="T72" fmla="*/ 296717 w 585480"/>
              <a:gd name="T73" fmla="*/ 269034 h 1724121"/>
              <a:gd name="T74" fmla="*/ 320101 w 585480"/>
              <a:gd name="T75" fmla="*/ 245967 h 1724121"/>
              <a:gd name="T76" fmla="*/ 343486 w 585480"/>
              <a:gd name="T77" fmla="*/ 238294 h 1724121"/>
              <a:gd name="T78" fmla="*/ 366870 w 585480"/>
              <a:gd name="T79" fmla="*/ 222924 h 1724121"/>
              <a:gd name="T80" fmla="*/ 390254 w 585480"/>
              <a:gd name="T81" fmla="*/ 215227 h 1724121"/>
              <a:gd name="T82" fmla="*/ 437022 w 585480"/>
              <a:gd name="T83" fmla="*/ 192160 h 1724121"/>
              <a:gd name="T84" fmla="*/ 460407 w 585480"/>
              <a:gd name="T85" fmla="*/ 169117 h 1724121"/>
              <a:gd name="T86" fmla="*/ 483791 w 585480"/>
              <a:gd name="T87" fmla="*/ 153723 h 1724121"/>
              <a:gd name="T88" fmla="*/ 491585 w 585480"/>
              <a:gd name="T89" fmla="*/ 130681 h 1724121"/>
              <a:gd name="T90" fmla="*/ 530559 w 585480"/>
              <a:gd name="T91" fmla="*/ 92244 h 1724121"/>
              <a:gd name="T92" fmla="*/ 538354 w 585480"/>
              <a:gd name="T93" fmla="*/ 69177 h 1724121"/>
              <a:gd name="T94" fmla="*/ 577327 w 585480"/>
              <a:gd name="T95" fmla="*/ 7697 h 1724121"/>
              <a:gd name="T96" fmla="*/ 592916 w 585480"/>
              <a:gd name="T97" fmla="*/ 0 h 1724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5480" h="1724121">
                <a:moveTo>
                  <a:pt x="554692" y="1724121"/>
                </a:moveTo>
                <a:cubicBezTo>
                  <a:pt x="546635" y="1720093"/>
                  <a:pt x="497892" y="1698108"/>
                  <a:pt x="485420" y="1685636"/>
                </a:cubicBezTo>
                <a:cubicBezTo>
                  <a:pt x="440745" y="1640961"/>
                  <a:pt x="467220" y="1656239"/>
                  <a:pt x="431541" y="1608667"/>
                </a:cubicBezTo>
                <a:cubicBezTo>
                  <a:pt x="421327" y="1595049"/>
                  <a:pt x="401004" y="1578005"/>
                  <a:pt x="385359" y="1570182"/>
                </a:cubicBezTo>
                <a:cubicBezTo>
                  <a:pt x="373001" y="1564003"/>
                  <a:pt x="359702" y="1559919"/>
                  <a:pt x="346874" y="1554788"/>
                </a:cubicBezTo>
                <a:cubicBezTo>
                  <a:pt x="339177" y="1544525"/>
                  <a:pt x="333523" y="1532349"/>
                  <a:pt x="323783" y="1524000"/>
                </a:cubicBezTo>
                <a:cubicBezTo>
                  <a:pt x="315071" y="1516533"/>
                  <a:pt x="303541" y="1513126"/>
                  <a:pt x="292995" y="1508606"/>
                </a:cubicBezTo>
                <a:cubicBezTo>
                  <a:pt x="263681" y="1496043"/>
                  <a:pt x="243790" y="1497645"/>
                  <a:pt x="208329" y="1493212"/>
                </a:cubicBezTo>
                <a:lnTo>
                  <a:pt x="139056" y="1423939"/>
                </a:lnTo>
                <a:lnTo>
                  <a:pt x="115965" y="1400849"/>
                </a:lnTo>
                <a:cubicBezTo>
                  <a:pt x="109705" y="1382069"/>
                  <a:pt x="107795" y="1369588"/>
                  <a:pt x="92874" y="1354667"/>
                </a:cubicBezTo>
                <a:cubicBezTo>
                  <a:pt x="86333" y="1348126"/>
                  <a:pt x="77480" y="1344404"/>
                  <a:pt x="69783" y="1339273"/>
                </a:cubicBezTo>
                <a:cubicBezTo>
                  <a:pt x="67217" y="1331576"/>
                  <a:pt x="67154" y="1322517"/>
                  <a:pt x="62086" y="1316182"/>
                </a:cubicBezTo>
                <a:cubicBezTo>
                  <a:pt x="28732" y="1274490"/>
                  <a:pt x="46692" y="1329652"/>
                  <a:pt x="23601" y="1277697"/>
                </a:cubicBezTo>
                <a:cubicBezTo>
                  <a:pt x="17011" y="1262869"/>
                  <a:pt x="8207" y="1231515"/>
                  <a:pt x="8207" y="1231515"/>
                </a:cubicBezTo>
                <a:cubicBezTo>
                  <a:pt x="13122" y="1128306"/>
                  <a:pt x="-28424" y="1088194"/>
                  <a:pt x="38995" y="1054485"/>
                </a:cubicBezTo>
                <a:cubicBezTo>
                  <a:pt x="46252" y="1050857"/>
                  <a:pt x="54389" y="1049354"/>
                  <a:pt x="62086" y="1046788"/>
                </a:cubicBezTo>
                <a:cubicBezTo>
                  <a:pt x="102901" y="1005973"/>
                  <a:pt x="65310" y="1038696"/>
                  <a:pt x="115965" y="1008303"/>
                </a:cubicBezTo>
                <a:cubicBezTo>
                  <a:pt x="131830" y="998784"/>
                  <a:pt x="162147" y="977515"/>
                  <a:pt x="162147" y="977515"/>
                </a:cubicBezTo>
                <a:lnTo>
                  <a:pt x="192935" y="931333"/>
                </a:lnTo>
                <a:cubicBezTo>
                  <a:pt x="205120" y="913055"/>
                  <a:pt x="217095" y="894167"/>
                  <a:pt x="231420" y="877455"/>
                </a:cubicBezTo>
                <a:cubicBezTo>
                  <a:pt x="238504" y="869191"/>
                  <a:pt x="247542" y="862726"/>
                  <a:pt x="254510" y="854364"/>
                </a:cubicBezTo>
                <a:cubicBezTo>
                  <a:pt x="276359" y="828145"/>
                  <a:pt x="265271" y="828209"/>
                  <a:pt x="292995" y="800485"/>
                </a:cubicBezTo>
                <a:cubicBezTo>
                  <a:pt x="302542" y="790938"/>
                  <a:pt x="333763" y="770741"/>
                  <a:pt x="346874" y="762000"/>
                </a:cubicBezTo>
                <a:cubicBezTo>
                  <a:pt x="382967" y="653721"/>
                  <a:pt x="340160" y="794588"/>
                  <a:pt x="369965" y="615758"/>
                </a:cubicBezTo>
                <a:cubicBezTo>
                  <a:pt x="372236" y="602129"/>
                  <a:pt x="380990" y="590381"/>
                  <a:pt x="385359" y="577273"/>
                </a:cubicBezTo>
                <a:cubicBezTo>
                  <a:pt x="388704" y="567237"/>
                  <a:pt x="390490" y="556748"/>
                  <a:pt x="393056" y="546485"/>
                </a:cubicBezTo>
                <a:cubicBezTo>
                  <a:pt x="390490" y="525960"/>
                  <a:pt x="388760" y="505313"/>
                  <a:pt x="385359" y="484909"/>
                </a:cubicBezTo>
                <a:cubicBezTo>
                  <a:pt x="383620" y="474474"/>
                  <a:pt x="383530" y="462923"/>
                  <a:pt x="377662" y="454121"/>
                </a:cubicBezTo>
                <a:cubicBezTo>
                  <a:pt x="372531" y="446424"/>
                  <a:pt x="361678" y="444649"/>
                  <a:pt x="354571" y="438727"/>
                </a:cubicBezTo>
                <a:cubicBezTo>
                  <a:pt x="346209" y="431758"/>
                  <a:pt x="340995" y="420922"/>
                  <a:pt x="331480" y="415636"/>
                </a:cubicBezTo>
                <a:cubicBezTo>
                  <a:pt x="317295" y="407756"/>
                  <a:pt x="300692" y="405373"/>
                  <a:pt x="285298" y="400242"/>
                </a:cubicBezTo>
                <a:lnTo>
                  <a:pt x="262207" y="392546"/>
                </a:lnTo>
                <a:cubicBezTo>
                  <a:pt x="259641" y="384849"/>
                  <a:pt x="260247" y="375192"/>
                  <a:pt x="254510" y="369455"/>
                </a:cubicBezTo>
                <a:cubicBezTo>
                  <a:pt x="213460" y="328404"/>
                  <a:pt x="244249" y="400244"/>
                  <a:pt x="223723" y="338667"/>
                </a:cubicBezTo>
                <a:cubicBezTo>
                  <a:pt x="233890" y="313249"/>
                  <a:pt x="236650" y="291695"/>
                  <a:pt x="262207" y="277091"/>
                </a:cubicBezTo>
                <a:cubicBezTo>
                  <a:pt x="271392" y="271843"/>
                  <a:pt x="282732" y="271960"/>
                  <a:pt x="292995" y="269394"/>
                </a:cubicBezTo>
                <a:cubicBezTo>
                  <a:pt x="300692" y="261697"/>
                  <a:pt x="307029" y="252341"/>
                  <a:pt x="316086" y="246303"/>
                </a:cubicBezTo>
                <a:cubicBezTo>
                  <a:pt x="322837" y="241803"/>
                  <a:pt x="331920" y="242234"/>
                  <a:pt x="339177" y="238606"/>
                </a:cubicBezTo>
                <a:cubicBezTo>
                  <a:pt x="347451" y="234469"/>
                  <a:pt x="353994" y="227349"/>
                  <a:pt x="362268" y="223212"/>
                </a:cubicBezTo>
                <a:cubicBezTo>
                  <a:pt x="369525" y="219584"/>
                  <a:pt x="378102" y="219143"/>
                  <a:pt x="385359" y="215515"/>
                </a:cubicBezTo>
                <a:cubicBezTo>
                  <a:pt x="445042" y="185673"/>
                  <a:pt x="373501" y="211771"/>
                  <a:pt x="431541" y="192424"/>
                </a:cubicBezTo>
                <a:cubicBezTo>
                  <a:pt x="439238" y="184727"/>
                  <a:pt x="446270" y="176302"/>
                  <a:pt x="454632" y="169333"/>
                </a:cubicBezTo>
                <a:cubicBezTo>
                  <a:pt x="461739" y="163411"/>
                  <a:pt x="471944" y="161162"/>
                  <a:pt x="477723" y="153939"/>
                </a:cubicBezTo>
                <a:cubicBezTo>
                  <a:pt x="482791" y="147604"/>
                  <a:pt x="481792" y="138105"/>
                  <a:pt x="485420" y="130849"/>
                </a:cubicBezTo>
                <a:cubicBezTo>
                  <a:pt x="498248" y="105193"/>
                  <a:pt x="500814" y="107758"/>
                  <a:pt x="523904" y="92364"/>
                </a:cubicBezTo>
                <a:cubicBezTo>
                  <a:pt x="526470" y="84667"/>
                  <a:pt x="528405" y="76730"/>
                  <a:pt x="531601" y="69273"/>
                </a:cubicBezTo>
                <a:cubicBezTo>
                  <a:pt x="540747" y="47933"/>
                  <a:pt x="553511" y="24272"/>
                  <a:pt x="570086" y="7697"/>
                </a:cubicBezTo>
                <a:cubicBezTo>
                  <a:pt x="574143" y="3640"/>
                  <a:pt x="580349" y="2566"/>
                  <a:pt x="585480" y="0"/>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0" name="Freeform 59"/>
          <p:cNvSpPr>
            <a:spLocks/>
          </p:cNvSpPr>
          <p:nvPr/>
        </p:nvSpPr>
        <p:spPr bwMode="auto">
          <a:xfrm>
            <a:off x="2947988" y="2235200"/>
            <a:ext cx="1208087" cy="546100"/>
          </a:xfrm>
          <a:custGeom>
            <a:avLst/>
            <a:gdLst>
              <a:gd name="T0" fmla="*/ 0 w 1208425"/>
              <a:gd name="T1" fmla="*/ 22683 h 545152"/>
              <a:gd name="T2" fmla="*/ 496955 w 1208425"/>
              <a:gd name="T3" fmla="*/ 22683 h 545152"/>
              <a:gd name="T4" fmla="*/ 603992 w 1208425"/>
              <a:gd name="T5" fmla="*/ 14659 h 545152"/>
              <a:gd name="T6" fmla="*/ 848645 w 1208425"/>
              <a:gd name="T7" fmla="*/ 22683 h 545152"/>
              <a:gd name="T8" fmla="*/ 856291 w 1208425"/>
              <a:gd name="T9" fmla="*/ 46758 h 545152"/>
              <a:gd name="T10" fmla="*/ 863938 w 1208425"/>
              <a:gd name="T11" fmla="*/ 78858 h 545152"/>
              <a:gd name="T12" fmla="*/ 879230 w 1208425"/>
              <a:gd name="T13" fmla="*/ 127006 h 545152"/>
              <a:gd name="T14" fmla="*/ 886875 w 1208425"/>
              <a:gd name="T15" fmla="*/ 239352 h 545152"/>
              <a:gd name="T16" fmla="*/ 917457 w 1208425"/>
              <a:gd name="T17" fmla="*/ 279474 h 545152"/>
              <a:gd name="T18" fmla="*/ 932748 w 1208425"/>
              <a:gd name="T19" fmla="*/ 303548 h 545152"/>
              <a:gd name="T20" fmla="*/ 955683 w 1208425"/>
              <a:gd name="T21" fmla="*/ 327623 h 545152"/>
              <a:gd name="T22" fmla="*/ 993911 w 1208425"/>
              <a:gd name="T23" fmla="*/ 367747 h 545152"/>
              <a:gd name="T24" fmla="*/ 1062721 w 1208425"/>
              <a:gd name="T25" fmla="*/ 431945 h 545152"/>
              <a:gd name="T26" fmla="*/ 1085656 w 1208425"/>
              <a:gd name="T27" fmla="*/ 439970 h 545152"/>
              <a:gd name="T28" fmla="*/ 1154466 w 1208425"/>
              <a:gd name="T29" fmla="*/ 480093 h 545152"/>
              <a:gd name="T30" fmla="*/ 1185047 w 1208425"/>
              <a:gd name="T31" fmla="*/ 520217 h 545152"/>
              <a:gd name="T32" fmla="*/ 1192693 w 1208425"/>
              <a:gd name="T33" fmla="*/ 552315 h 545152"/>
              <a:gd name="T34" fmla="*/ 1200339 w 1208425"/>
              <a:gd name="T35" fmla="*/ 568366 h 545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08425" h="545152">
                <a:moveTo>
                  <a:pt x="0" y="21758"/>
                </a:moveTo>
                <a:cubicBezTo>
                  <a:pt x="250468" y="886"/>
                  <a:pt x="-37883" y="21758"/>
                  <a:pt x="500303" y="21758"/>
                </a:cubicBezTo>
                <a:cubicBezTo>
                  <a:pt x="536314" y="21758"/>
                  <a:pt x="572142" y="16627"/>
                  <a:pt x="608061" y="14061"/>
                </a:cubicBezTo>
                <a:cubicBezTo>
                  <a:pt x="703177" y="-4962"/>
                  <a:pt x="694465" y="-6796"/>
                  <a:pt x="854364" y="21758"/>
                </a:cubicBezTo>
                <a:cubicBezTo>
                  <a:pt x="862351" y="23184"/>
                  <a:pt x="859832" y="37048"/>
                  <a:pt x="862061" y="44849"/>
                </a:cubicBezTo>
                <a:cubicBezTo>
                  <a:pt x="864967" y="55020"/>
                  <a:pt x="866718" y="65505"/>
                  <a:pt x="869758" y="75637"/>
                </a:cubicBezTo>
                <a:cubicBezTo>
                  <a:pt x="874421" y="91179"/>
                  <a:pt x="885152" y="121819"/>
                  <a:pt x="885152" y="121819"/>
                </a:cubicBezTo>
                <a:cubicBezTo>
                  <a:pt x="887718" y="157738"/>
                  <a:pt x="883685" y="194751"/>
                  <a:pt x="892849" y="229576"/>
                </a:cubicBezTo>
                <a:cubicBezTo>
                  <a:pt x="897030" y="245463"/>
                  <a:pt x="913780" y="254918"/>
                  <a:pt x="923637" y="268061"/>
                </a:cubicBezTo>
                <a:cubicBezTo>
                  <a:pt x="929187" y="275462"/>
                  <a:pt x="933109" y="284045"/>
                  <a:pt x="939031" y="291152"/>
                </a:cubicBezTo>
                <a:cubicBezTo>
                  <a:pt x="946000" y="299514"/>
                  <a:pt x="955153" y="305881"/>
                  <a:pt x="962122" y="314243"/>
                </a:cubicBezTo>
                <a:cubicBezTo>
                  <a:pt x="1024431" y="389014"/>
                  <a:pt x="928037" y="288221"/>
                  <a:pt x="1000606" y="352728"/>
                </a:cubicBezTo>
                <a:cubicBezTo>
                  <a:pt x="1026833" y="376041"/>
                  <a:pt x="1039933" y="399331"/>
                  <a:pt x="1069879" y="414304"/>
                </a:cubicBezTo>
                <a:cubicBezTo>
                  <a:pt x="1077136" y="417932"/>
                  <a:pt x="1085878" y="418061"/>
                  <a:pt x="1092970" y="422001"/>
                </a:cubicBezTo>
                <a:cubicBezTo>
                  <a:pt x="1172369" y="466111"/>
                  <a:pt x="1109994" y="443069"/>
                  <a:pt x="1162243" y="460485"/>
                </a:cubicBezTo>
                <a:cubicBezTo>
                  <a:pt x="1187406" y="535973"/>
                  <a:pt x="1146611" y="429339"/>
                  <a:pt x="1193031" y="498970"/>
                </a:cubicBezTo>
                <a:cubicBezTo>
                  <a:pt x="1198899" y="507772"/>
                  <a:pt x="1197383" y="519722"/>
                  <a:pt x="1200728" y="529758"/>
                </a:cubicBezTo>
                <a:cubicBezTo>
                  <a:pt x="1202542" y="535201"/>
                  <a:pt x="1205859" y="540021"/>
                  <a:pt x="1208425" y="545152"/>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1" name="Freeform 60"/>
          <p:cNvSpPr>
            <a:spLocks/>
          </p:cNvSpPr>
          <p:nvPr/>
        </p:nvSpPr>
        <p:spPr bwMode="auto">
          <a:xfrm>
            <a:off x="4284663" y="2924175"/>
            <a:ext cx="431800" cy="1009650"/>
          </a:xfrm>
          <a:custGeom>
            <a:avLst/>
            <a:gdLst>
              <a:gd name="T0" fmla="*/ 0 w 400243"/>
              <a:gd name="T1" fmla="*/ 0 h 908243"/>
              <a:gd name="T2" fmla="*/ 205402 w 400243"/>
              <a:gd name="T3" fmla="*/ 1733798 h 908243"/>
              <a:gd name="T4" fmla="*/ 513503 w 400243"/>
              <a:gd name="T5" fmla="*/ 3034157 h 908243"/>
              <a:gd name="T6" fmla="*/ 616208 w 400243"/>
              <a:gd name="T7" fmla="*/ 3467587 h 908243"/>
              <a:gd name="T8" fmla="*/ 718902 w 400243"/>
              <a:gd name="T9" fmla="*/ 3792668 h 908243"/>
              <a:gd name="T10" fmla="*/ 924297 w 400243"/>
              <a:gd name="T11" fmla="*/ 4659580 h 908243"/>
              <a:gd name="T12" fmla="*/ 1027010 w 400243"/>
              <a:gd name="T13" fmla="*/ 5309754 h 908243"/>
              <a:gd name="T14" fmla="*/ 1181055 w 400243"/>
              <a:gd name="T15" fmla="*/ 5634838 h 908243"/>
              <a:gd name="T16" fmla="*/ 1232401 w 400243"/>
              <a:gd name="T17" fmla="*/ 5959916 h 908243"/>
              <a:gd name="T18" fmla="*/ 1489153 w 400243"/>
              <a:gd name="T19" fmla="*/ 6718447 h 908243"/>
              <a:gd name="T20" fmla="*/ 1591857 w 400243"/>
              <a:gd name="T21" fmla="*/ 7476990 h 908243"/>
              <a:gd name="T22" fmla="*/ 1694549 w 400243"/>
              <a:gd name="T23" fmla="*/ 7802081 h 908243"/>
              <a:gd name="T24" fmla="*/ 2002657 w 400243"/>
              <a:gd name="T25" fmla="*/ 8777333 h 908243"/>
              <a:gd name="T26" fmla="*/ 2054007 w 400243"/>
              <a:gd name="T27" fmla="*/ 9319167 h 908243"/>
              <a:gd name="T28" fmla="*/ 2105365 w 400243"/>
              <a:gd name="T29" fmla="*/ 9644240 h 908243"/>
              <a:gd name="T30" fmla="*/ 2156706 w 400243"/>
              <a:gd name="T31" fmla="*/ 10294396 h 908243"/>
              <a:gd name="T32" fmla="*/ 2259405 w 400243"/>
              <a:gd name="T33" fmla="*/ 11486385 h 908243"/>
              <a:gd name="T34" fmla="*/ 2413460 w 400243"/>
              <a:gd name="T35" fmla="*/ 11919834 h 908243"/>
              <a:gd name="T36" fmla="*/ 2464809 w 400243"/>
              <a:gd name="T37" fmla="*/ 12244921 h 908243"/>
              <a:gd name="T38" fmla="*/ 2670212 w 400243"/>
              <a:gd name="T39" fmla="*/ 12786751 h 9082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0243" h="908243">
                <a:moveTo>
                  <a:pt x="0" y="0"/>
                </a:moveTo>
                <a:cubicBezTo>
                  <a:pt x="10263" y="41051"/>
                  <a:pt x="19163" y="82466"/>
                  <a:pt x="30788" y="123152"/>
                </a:cubicBezTo>
                <a:cubicBezTo>
                  <a:pt x="41276" y="159860"/>
                  <a:pt x="58173" y="181054"/>
                  <a:pt x="76970" y="215515"/>
                </a:cubicBezTo>
                <a:cubicBezTo>
                  <a:pt x="82464" y="225588"/>
                  <a:pt x="86671" y="236341"/>
                  <a:pt x="92364" y="246303"/>
                </a:cubicBezTo>
                <a:cubicBezTo>
                  <a:pt x="96954" y="254335"/>
                  <a:pt x="103328" y="261273"/>
                  <a:pt x="107758" y="269394"/>
                </a:cubicBezTo>
                <a:cubicBezTo>
                  <a:pt x="118747" y="289540"/>
                  <a:pt x="131289" y="309200"/>
                  <a:pt x="138546" y="330970"/>
                </a:cubicBezTo>
                <a:cubicBezTo>
                  <a:pt x="143677" y="346364"/>
                  <a:pt x="142466" y="365678"/>
                  <a:pt x="153940" y="377152"/>
                </a:cubicBezTo>
                <a:lnTo>
                  <a:pt x="177031" y="400243"/>
                </a:lnTo>
                <a:cubicBezTo>
                  <a:pt x="179597" y="407940"/>
                  <a:pt x="181100" y="416077"/>
                  <a:pt x="184728" y="423334"/>
                </a:cubicBezTo>
                <a:cubicBezTo>
                  <a:pt x="190359" y="434596"/>
                  <a:pt x="217976" y="470230"/>
                  <a:pt x="223212" y="477212"/>
                </a:cubicBezTo>
                <a:cubicBezTo>
                  <a:pt x="225678" y="487077"/>
                  <a:pt x="233085" y="520049"/>
                  <a:pt x="238606" y="531091"/>
                </a:cubicBezTo>
                <a:cubicBezTo>
                  <a:pt x="242743" y="539365"/>
                  <a:pt x="249097" y="546337"/>
                  <a:pt x="254000" y="554182"/>
                </a:cubicBezTo>
                <a:cubicBezTo>
                  <a:pt x="291114" y="613564"/>
                  <a:pt x="261750" y="572212"/>
                  <a:pt x="300182" y="623455"/>
                </a:cubicBezTo>
                <a:cubicBezTo>
                  <a:pt x="302748" y="636283"/>
                  <a:pt x="304706" y="649248"/>
                  <a:pt x="307879" y="661940"/>
                </a:cubicBezTo>
                <a:cubicBezTo>
                  <a:pt x="309847" y="669811"/>
                  <a:pt x="313816" y="677111"/>
                  <a:pt x="315576" y="685031"/>
                </a:cubicBezTo>
                <a:cubicBezTo>
                  <a:pt x="318961" y="700265"/>
                  <a:pt x="321066" y="715763"/>
                  <a:pt x="323273" y="731212"/>
                </a:cubicBezTo>
                <a:cubicBezTo>
                  <a:pt x="324991" y="743239"/>
                  <a:pt x="327169" y="795757"/>
                  <a:pt x="338667" y="815879"/>
                </a:cubicBezTo>
                <a:cubicBezTo>
                  <a:pt x="345032" y="827017"/>
                  <a:pt x="354061" y="836404"/>
                  <a:pt x="361758" y="846667"/>
                </a:cubicBezTo>
                <a:cubicBezTo>
                  <a:pt x="364324" y="854364"/>
                  <a:pt x="365827" y="862501"/>
                  <a:pt x="369455" y="869758"/>
                </a:cubicBezTo>
                <a:cubicBezTo>
                  <a:pt x="379165" y="889177"/>
                  <a:pt x="385925" y="893925"/>
                  <a:pt x="400243" y="908243"/>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2" name="Freeform 61"/>
          <p:cNvSpPr>
            <a:spLocks/>
          </p:cNvSpPr>
          <p:nvPr/>
        </p:nvSpPr>
        <p:spPr bwMode="auto">
          <a:xfrm rot="196550">
            <a:off x="4643438" y="3968750"/>
            <a:ext cx="1238250" cy="433388"/>
          </a:xfrm>
          <a:custGeom>
            <a:avLst/>
            <a:gdLst>
              <a:gd name="T0" fmla="*/ 0 w 1116061"/>
              <a:gd name="T1" fmla="*/ 0 h 469515"/>
              <a:gd name="T2" fmla="*/ 1240526 w 1116061"/>
              <a:gd name="T3" fmla="*/ 2081 h 469515"/>
              <a:gd name="T4" fmla="*/ 1654022 w 1116061"/>
              <a:gd name="T5" fmla="*/ 4167 h 469515"/>
              <a:gd name="T6" fmla="*/ 2791178 w 1116061"/>
              <a:gd name="T7" fmla="*/ 6249 h 469515"/>
              <a:gd name="T8" fmla="*/ 3204668 w 1116061"/>
              <a:gd name="T9" fmla="*/ 7290 h 469515"/>
              <a:gd name="T10" fmla="*/ 3824935 w 1116061"/>
              <a:gd name="T11" fmla="*/ 9374 h 469515"/>
              <a:gd name="T12" fmla="*/ 4651957 w 1116061"/>
              <a:gd name="T13" fmla="*/ 10414 h 469515"/>
              <a:gd name="T14" fmla="*/ 4962079 w 1116061"/>
              <a:gd name="T15" fmla="*/ 11455 h 469515"/>
              <a:gd name="T16" fmla="*/ 5789091 w 1116061"/>
              <a:gd name="T17" fmla="*/ 13538 h 469515"/>
              <a:gd name="T18" fmla="*/ 6099224 w 1116061"/>
              <a:gd name="T19" fmla="*/ 14579 h 469515"/>
              <a:gd name="T20" fmla="*/ 6822842 w 1116061"/>
              <a:gd name="T21" fmla="*/ 16662 h 469515"/>
              <a:gd name="T22" fmla="*/ 7236371 w 1116061"/>
              <a:gd name="T23" fmla="*/ 18744 h 469515"/>
              <a:gd name="T24" fmla="*/ 7960000 w 1116061"/>
              <a:gd name="T25" fmla="*/ 21869 h 469515"/>
              <a:gd name="T26" fmla="*/ 8270137 w 1116061"/>
              <a:gd name="T27" fmla="*/ 23951 h 469515"/>
              <a:gd name="T28" fmla="*/ 8787018 w 1116061"/>
              <a:gd name="T29" fmla="*/ 24994 h 469515"/>
              <a:gd name="T30" fmla="*/ 9717390 w 1116061"/>
              <a:gd name="T31" fmla="*/ 29158 h 469515"/>
              <a:gd name="T32" fmla="*/ 10337654 w 1116061"/>
              <a:gd name="T33" fmla="*/ 31243 h 469515"/>
              <a:gd name="T34" fmla="*/ 10647799 w 1116061"/>
              <a:gd name="T35" fmla="*/ 32283 h 469515"/>
              <a:gd name="T36" fmla="*/ 10957920 w 1116061"/>
              <a:gd name="T37" fmla="*/ 33325 h 469515"/>
              <a:gd name="T38" fmla="*/ 11578197 w 1116061"/>
              <a:gd name="T39" fmla="*/ 37489 h 469515"/>
              <a:gd name="T40" fmla="*/ 11888322 w 1116061"/>
              <a:gd name="T41" fmla="*/ 39572 h 469515"/>
              <a:gd name="T42" fmla="*/ 12922073 w 1116061"/>
              <a:gd name="T43" fmla="*/ 49986 h 469515"/>
              <a:gd name="T44" fmla="*/ 13232205 w 1116061"/>
              <a:gd name="T45" fmla="*/ 53111 h 469515"/>
              <a:gd name="T46" fmla="*/ 13438961 w 1116061"/>
              <a:gd name="T47" fmla="*/ 56235 h 469515"/>
              <a:gd name="T48" fmla="*/ 14059216 w 1116061"/>
              <a:gd name="T49" fmla="*/ 60400 h 469515"/>
              <a:gd name="T50" fmla="*/ 14782871 w 1116061"/>
              <a:gd name="T51" fmla="*/ 62482 h 469515"/>
              <a:gd name="T52" fmla="*/ 14989620 w 1116061"/>
              <a:gd name="T53" fmla="*/ 63525 h 4695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16061" h="469515">
                <a:moveTo>
                  <a:pt x="0" y="0"/>
                </a:moveTo>
                <a:cubicBezTo>
                  <a:pt x="30788" y="5131"/>
                  <a:pt x="62083" y="7824"/>
                  <a:pt x="92364" y="15394"/>
                </a:cubicBezTo>
                <a:cubicBezTo>
                  <a:pt x="103495" y="18177"/>
                  <a:pt x="112267" y="27160"/>
                  <a:pt x="123152" y="30788"/>
                </a:cubicBezTo>
                <a:cubicBezTo>
                  <a:pt x="135536" y="34916"/>
                  <a:pt x="198124" y="44243"/>
                  <a:pt x="207818" y="46182"/>
                </a:cubicBezTo>
                <a:cubicBezTo>
                  <a:pt x="218191" y="48257"/>
                  <a:pt x="228474" y="50839"/>
                  <a:pt x="238606" y="53879"/>
                </a:cubicBezTo>
                <a:cubicBezTo>
                  <a:pt x="254148" y="58542"/>
                  <a:pt x="268687" y="67260"/>
                  <a:pt x="284788" y="69273"/>
                </a:cubicBezTo>
                <a:lnTo>
                  <a:pt x="346364" y="76970"/>
                </a:lnTo>
                <a:cubicBezTo>
                  <a:pt x="354061" y="79536"/>
                  <a:pt x="361628" y="82532"/>
                  <a:pt x="369455" y="84667"/>
                </a:cubicBezTo>
                <a:cubicBezTo>
                  <a:pt x="389866" y="90234"/>
                  <a:pt x="410959" y="93371"/>
                  <a:pt x="431030" y="100061"/>
                </a:cubicBezTo>
                <a:cubicBezTo>
                  <a:pt x="438727" y="102627"/>
                  <a:pt x="446320" y="105529"/>
                  <a:pt x="454121" y="107758"/>
                </a:cubicBezTo>
                <a:cubicBezTo>
                  <a:pt x="473650" y="113338"/>
                  <a:pt x="489545" y="115243"/>
                  <a:pt x="508000" y="123152"/>
                </a:cubicBezTo>
                <a:cubicBezTo>
                  <a:pt x="518546" y="127672"/>
                  <a:pt x="528242" y="134026"/>
                  <a:pt x="538788" y="138546"/>
                </a:cubicBezTo>
                <a:cubicBezTo>
                  <a:pt x="581964" y="157050"/>
                  <a:pt x="541612" y="132462"/>
                  <a:pt x="592667" y="161637"/>
                </a:cubicBezTo>
                <a:cubicBezTo>
                  <a:pt x="600699" y="166227"/>
                  <a:pt x="607096" y="173783"/>
                  <a:pt x="615758" y="177031"/>
                </a:cubicBezTo>
                <a:cubicBezTo>
                  <a:pt x="628007" y="181624"/>
                  <a:pt x="641712" y="180969"/>
                  <a:pt x="654242" y="184728"/>
                </a:cubicBezTo>
                <a:cubicBezTo>
                  <a:pt x="706190" y="200313"/>
                  <a:pt x="678036" y="197324"/>
                  <a:pt x="723515" y="215515"/>
                </a:cubicBezTo>
                <a:cubicBezTo>
                  <a:pt x="738581" y="221541"/>
                  <a:pt x="754303" y="225778"/>
                  <a:pt x="769697" y="230909"/>
                </a:cubicBezTo>
                <a:lnTo>
                  <a:pt x="792788" y="238606"/>
                </a:lnTo>
                <a:cubicBezTo>
                  <a:pt x="800485" y="241172"/>
                  <a:pt x="809128" y="241803"/>
                  <a:pt x="815879" y="246303"/>
                </a:cubicBezTo>
                <a:lnTo>
                  <a:pt x="862061" y="277091"/>
                </a:lnTo>
                <a:cubicBezTo>
                  <a:pt x="869758" y="282222"/>
                  <a:pt x="878611" y="285944"/>
                  <a:pt x="885152" y="292485"/>
                </a:cubicBezTo>
                <a:lnTo>
                  <a:pt x="962121" y="369455"/>
                </a:lnTo>
                <a:cubicBezTo>
                  <a:pt x="969818" y="377152"/>
                  <a:pt x="979174" y="383489"/>
                  <a:pt x="985212" y="392546"/>
                </a:cubicBezTo>
                <a:cubicBezTo>
                  <a:pt x="990343" y="400243"/>
                  <a:pt x="993644" y="409545"/>
                  <a:pt x="1000606" y="415637"/>
                </a:cubicBezTo>
                <a:cubicBezTo>
                  <a:pt x="1014530" y="427820"/>
                  <a:pt x="1028839" y="441938"/>
                  <a:pt x="1046788" y="446425"/>
                </a:cubicBezTo>
                <a:cubicBezTo>
                  <a:pt x="1066255" y="451292"/>
                  <a:pt x="1082260" y="454457"/>
                  <a:pt x="1100667" y="461819"/>
                </a:cubicBezTo>
                <a:cubicBezTo>
                  <a:pt x="1105994" y="463949"/>
                  <a:pt x="1110930" y="466950"/>
                  <a:pt x="1116061" y="469515"/>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3" name="Freeform 62"/>
          <p:cNvSpPr>
            <a:spLocks/>
          </p:cNvSpPr>
          <p:nvPr/>
        </p:nvSpPr>
        <p:spPr bwMode="auto">
          <a:xfrm>
            <a:off x="6011863" y="4595813"/>
            <a:ext cx="1208087" cy="777875"/>
          </a:xfrm>
          <a:custGeom>
            <a:avLst/>
            <a:gdLst>
              <a:gd name="T0" fmla="*/ 0 w 1154546"/>
              <a:gd name="T1" fmla="*/ 0 h 777394"/>
              <a:gd name="T2" fmla="*/ 47790 w 1154546"/>
              <a:gd name="T3" fmla="*/ 39061 h 777394"/>
              <a:gd name="T4" fmla="*/ 95582 w 1154546"/>
              <a:gd name="T5" fmla="*/ 62494 h 777394"/>
              <a:gd name="T6" fmla="*/ 143370 w 1154546"/>
              <a:gd name="T7" fmla="*/ 109369 h 777394"/>
              <a:gd name="T8" fmla="*/ 215061 w 1154546"/>
              <a:gd name="T9" fmla="*/ 156240 h 777394"/>
              <a:gd name="T10" fmla="*/ 262850 w 1154546"/>
              <a:gd name="T11" fmla="*/ 179679 h 777394"/>
              <a:gd name="T12" fmla="*/ 382328 w 1154546"/>
              <a:gd name="T13" fmla="*/ 242175 h 777394"/>
              <a:gd name="T14" fmla="*/ 501809 w 1154546"/>
              <a:gd name="T15" fmla="*/ 304671 h 777394"/>
              <a:gd name="T16" fmla="*/ 788553 w 1154546"/>
              <a:gd name="T17" fmla="*/ 335920 h 777394"/>
              <a:gd name="T18" fmla="*/ 931929 w 1154546"/>
              <a:gd name="T19" fmla="*/ 367167 h 777394"/>
              <a:gd name="T20" fmla="*/ 1027512 w 1154546"/>
              <a:gd name="T21" fmla="*/ 374980 h 777394"/>
              <a:gd name="T22" fmla="*/ 1290363 w 1154546"/>
              <a:gd name="T23" fmla="*/ 421852 h 777394"/>
              <a:gd name="T24" fmla="*/ 1338158 w 1154546"/>
              <a:gd name="T25" fmla="*/ 445287 h 777394"/>
              <a:gd name="T26" fmla="*/ 1362046 w 1154546"/>
              <a:gd name="T27" fmla="*/ 468725 h 777394"/>
              <a:gd name="T28" fmla="*/ 1505427 w 1154546"/>
              <a:gd name="T29" fmla="*/ 492161 h 777394"/>
              <a:gd name="T30" fmla="*/ 1577112 w 1154546"/>
              <a:gd name="T31" fmla="*/ 484348 h 777394"/>
              <a:gd name="T32" fmla="*/ 2078920 w 1154546"/>
              <a:gd name="T33" fmla="*/ 499973 h 777394"/>
              <a:gd name="T34" fmla="*/ 2222290 w 1154546"/>
              <a:gd name="T35" fmla="*/ 515597 h 777394"/>
              <a:gd name="T36" fmla="*/ 2365662 w 1154546"/>
              <a:gd name="T37" fmla="*/ 531220 h 777394"/>
              <a:gd name="T38" fmla="*/ 2532938 w 1154546"/>
              <a:gd name="T39" fmla="*/ 546846 h 777394"/>
              <a:gd name="T40" fmla="*/ 3225908 w 1154546"/>
              <a:gd name="T41" fmla="*/ 562471 h 777394"/>
              <a:gd name="T42" fmla="*/ 3393181 w 1154546"/>
              <a:gd name="T43" fmla="*/ 570283 h 777394"/>
              <a:gd name="T44" fmla="*/ 3464865 w 1154546"/>
              <a:gd name="T45" fmla="*/ 578094 h 777394"/>
              <a:gd name="T46" fmla="*/ 3512655 w 1154546"/>
              <a:gd name="T47" fmla="*/ 601531 h 777394"/>
              <a:gd name="T48" fmla="*/ 3584342 w 1154546"/>
              <a:gd name="T49" fmla="*/ 624965 h 777394"/>
              <a:gd name="T50" fmla="*/ 3560444 w 1154546"/>
              <a:gd name="T51" fmla="*/ 726523 h 777394"/>
              <a:gd name="T52" fmla="*/ 3345390 w 1154546"/>
              <a:gd name="T53" fmla="*/ 765584 h 777394"/>
              <a:gd name="T54" fmla="*/ 3273706 w 1154546"/>
              <a:gd name="T55" fmla="*/ 781208 h 777394"/>
              <a:gd name="T56" fmla="*/ 2843580 w 1154546"/>
              <a:gd name="T57" fmla="*/ 789020 h 777394"/>
              <a:gd name="T58" fmla="*/ 2270077 w 1154546"/>
              <a:gd name="T59" fmla="*/ 773396 h 777394"/>
              <a:gd name="T60" fmla="*/ 2198396 w 1154546"/>
              <a:gd name="T61" fmla="*/ 765584 h 777394"/>
              <a:gd name="T62" fmla="*/ 2031133 w 1154546"/>
              <a:gd name="T63" fmla="*/ 742148 h 7773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54546" h="777394">
                <a:moveTo>
                  <a:pt x="0" y="0"/>
                </a:moveTo>
                <a:cubicBezTo>
                  <a:pt x="5131" y="12828"/>
                  <a:pt x="9215" y="26127"/>
                  <a:pt x="15394" y="38485"/>
                </a:cubicBezTo>
                <a:cubicBezTo>
                  <a:pt x="19531" y="46759"/>
                  <a:pt x="27031" y="53123"/>
                  <a:pt x="30788" y="61576"/>
                </a:cubicBezTo>
                <a:cubicBezTo>
                  <a:pt x="37378" y="76404"/>
                  <a:pt x="37181" y="94256"/>
                  <a:pt x="46182" y="107757"/>
                </a:cubicBezTo>
                <a:cubicBezTo>
                  <a:pt x="90299" y="173933"/>
                  <a:pt x="37406" y="90205"/>
                  <a:pt x="69273" y="153939"/>
                </a:cubicBezTo>
                <a:cubicBezTo>
                  <a:pt x="73410" y="162213"/>
                  <a:pt x="80910" y="168577"/>
                  <a:pt x="84667" y="177030"/>
                </a:cubicBezTo>
                <a:cubicBezTo>
                  <a:pt x="111664" y="237773"/>
                  <a:pt x="81613" y="210913"/>
                  <a:pt x="123152" y="238606"/>
                </a:cubicBezTo>
                <a:cubicBezTo>
                  <a:pt x="141471" y="293564"/>
                  <a:pt x="125045" y="275787"/>
                  <a:pt x="161636" y="300182"/>
                </a:cubicBezTo>
                <a:cubicBezTo>
                  <a:pt x="196865" y="353025"/>
                  <a:pt x="152405" y="299222"/>
                  <a:pt x="254000" y="330970"/>
                </a:cubicBezTo>
                <a:cubicBezTo>
                  <a:pt x="271659" y="336488"/>
                  <a:pt x="282233" y="357270"/>
                  <a:pt x="300182" y="361757"/>
                </a:cubicBezTo>
                <a:cubicBezTo>
                  <a:pt x="310445" y="364323"/>
                  <a:pt x="321205" y="365385"/>
                  <a:pt x="330970" y="369454"/>
                </a:cubicBezTo>
                <a:cubicBezTo>
                  <a:pt x="377539" y="388858"/>
                  <a:pt x="382837" y="393769"/>
                  <a:pt x="415636" y="415636"/>
                </a:cubicBezTo>
                <a:cubicBezTo>
                  <a:pt x="420767" y="423333"/>
                  <a:pt x="426893" y="430453"/>
                  <a:pt x="431030" y="438727"/>
                </a:cubicBezTo>
                <a:cubicBezTo>
                  <a:pt x="434658" y="445984"/>
                  <a:pt x="433659" y="455483"/>
                  <a:pt x="438727" y="461818"/>
                </a:cubicBezTo>
                <a:cubicBezTo>
                  <a:pt x="449579" y="475382"/>
                  <a:pt x="469698" y="479839"/>
                  <a:pt x="484909" y="484909"/>
                </a:cubicBezTo>
                <a:cubicBezTo>
                  <a:pt x="492606" y="482343"/>
                  <a:pt x="499887" y="477212"/>
                  <a:pt x="508000" y="477212"/>
                </a:cubicBezTo>
                <a:cubicBezTo>
                  <a:pt x="546916" y="477212"/>
                  <a:pt x="621765" y="479550"/>
                  <a:pt x="669636" y="492606"/>
                </a:cubicBezTo>
                <a:cubicBezTo>
                  <a:pt x="685291" y="496876"/>
                  <a:pt x="700424" y="502869"/>
                  <a:pt x="715818" y="508000"/>
                </a:cubicBezTo>
                <a:lnTo>
                  <a:pt x="762000" y="523394"/>
                </a:lnTo>
                <a:cubicBezTo>
                  <a:pt x="781784" y="529989"/>
                  <a:pt x="794616" y="534922"/>
                  <a:pt x="815879" y="538788"/>
                </a:cubicBezTo>
                <a:cubicBezTo>
                  <a:pt x="894317" y="553050"/>
                  <a:pt x="949352" y="550103"/>
                  <a:pt x="1039091" y="554182"/>
                </a:cubicBezTo>
                <a:cubicBezTo>
                  <a:pt x="1057051" y="556748"/>
                  <a:pt x="1075180" y="558321"/>
                  <a:pt x="1092970" y="561879"/>
                </a:cubicBezTo>
                <a:cubicBezTo>
                  <a:pt x="1100926" y="563470"/>
                  <a:pt x="1109726" y="564508"/>
                  <a:pt x="1116061" y="569576"/>
                </a:cubicBezTo>
                <a:cubicBezTo>
                  <a:pt x="1123285" y="575355"/>
                  <a:pt x="1125533" y="585561"/>
                  <a:pt x="1131455" y="592667"/>
                </a:cubicBezTo>
                <a:cubicBezTo>
                  <a:pt x="1138423" y="601029"/>
                  <a:pt x="1146849" y="608060"/>
                  <a:pt x="1154546" y="615757"/>
                </a:cubicBezTo>
                <a:cubicBezTo>
                  <a:pt x="1151980" y="649111"/>
                  <a:pt x="1159586" y="684885"/>
                  <a:pt x="1146849" y="715818"/>
                </a:cubicBezTo>
                <a:cubicBezTo>
                  <a:pt x="1134265" y="746379"/>
                  <a:pt x="1100525" y="742829"/>
                  <a:pt x="1077576" y="754303"/>
                </a:cubicBezTo>
                <a:cubicBezTo>
                  <a:pt x="1069302" y="758440"/>
                  <a:pt x="1063643" y="768389"/>
                  <a:pt x="1054485" y="769697"/>
                </a:cubicBezTo>
                <a:cubicBezTo>
                  <a:pt x="1008697" y="776238"/>
                  <a:pt x="962122" y="774828"/>
                  <a:pt x="915940" y="777394"/>
                </a:cubicBezTo>
                <a:cubicBezTo>
                  <a:pt x="810769" y="772135"/>
                  <a:pt x="799627" y="781547"/>
                  <a:pt x="731212" y="762000"/>
                </a:cubicBezTo>
                <a:cubicBezTo>
                  <a:pt x="723411" y="759771"/>
                  <a:pt x="715213" y="758243"/>
                  <a:pt x="708121" y="754303"/>
                </a:cubicBezTo>
                <a:cubicBezTo>
                  <a:pt x="655407" y="725017"/>
                  <a:pt x="675711" y="709744"/>
                  <a:pt x="654243" y="731212"/>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cxnSp>
        <p:nvCxnSpPr>
          <p:cNvPr id="65" name="Straight Connector 64"/>
          <p:cNvCxnSpPr>
            <a:cxnSpLocks noChangeShapeType="1"/>
          </p:cNvCxnSpPr>
          <p:nvPr/>
        </p:nvCxnSpPr>
        <p:spPr bwMode="auto">
          <a:xfrm flipV="1">
            <a:off x="1547813" y="5373688"/>
            <a:ext cx="1295400" cy="1223962"/>
          </a:xfrm>
          <a:prstGeom prst="line">
            <a:avLst/>
          </a:prstGeom>
          <a:noFill/>
          <a:ln w="76200">
            <a:solidFill>
              <a:srgbClr val="FFFFFF"/>
            </a:solidFill>
            <a:round/>
            <a:headEnd/>
            <a:tailEnd type="stealth" w="lg" len="lg"/>
          </a:ln>
          <a:extLst>
            <a:ext uri="{909E8E84-426E-40dd-AFC4-6F175D3DCCD1}">
              <a14:hiddenFill xmlns:a14="http://schemas.microsoft.com/office/drawing/2010/main" xmlns="">
                <a:noFill/>
              </a14:hiddenFill>
            </a:ext>
          </a:extLst>
        </p:spPr>
      </p:cxnSp>
      <p:sp>
        <p:nvSpPr>
          <p:cNvPr id="778295" name="Oval 34"/>
          <p:cNvSpPr>
            <a:spLocks noChangeArrowheads="1"/>
          </p:cNvSpPr>
          <p:nvPr/>
        </p:nvSpPr>
        <p:spPr bwMode="auto">
          <a:xfrm>
            <a:off x="7092950" y="50847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 name="Diamond 4"/>
          <p:cNvSpPr>
            <a:spLocks noChangeArrowheads="1"/>
          </p:cNvSpPr>
          <p:nvPr/>
        </p:nvSpPr>
        <p:spPr bwMode="auto">
          <a:xfrm>
            <a:off x="2555875" y="3933825"/>
            <a:ext cx="287338"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9" name="Diamond 8"/>
          <p:cNvSpPr>
            <a:spLocks noChangeArrowheads="1"/>
          </p:cNvSpPr>
          <p:nvPr/>
        </p:nvSpPr>
        <p:spPr bwMode="auto">
          <a:xfrm>
            <a:off x="2843213" y="5157788"/>
            <a:ext cx="288925"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1" name="Diamond 10"/>
          <p:cNvSpPr>
            <a:spLocks noChangeArrowheads="1"/>
          </p:cNvSpPr>
          <p:nvPr/>
        </p:nvSpPr>
        <p:spPr bwMode="auto">
          <a:xfrm>
            <a:off x="6516688" y="5157788"/>
            <a:ext cx="287337"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3" name="Diamond 12"/>
          <p:cNvSpPr>
            <a:spLocks noChangeArrowheads="1"/>
          </p:cNvSpPr>
          <p:nvPr/>
        </p:nvSpPr>
        <p:spPr bwMode="auto">
          <a:xfrm>
            <a:off x="5795963" y="4365625"/>
            <a:ext cx="288925"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5" name="Diamond 14"/>
          <p:cNvSpPr>
            <a:spLocks noChangeArrowheads="1"/>
          </p:cNvSpPr>
          <p:nvPr/>
        </p:nvSpPr>
        <p:spPr bwMode="auto">
          <a:xfrm>
            <a:off x="4572000" y="3789363"/>
            <a:ext cx="287338"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7" name="Diamond 16"/>
          <p:cNvSpPr>
            <a:spLocks noChangeArrowheads="1"/>
          </p:cNvSpPr>
          <p:nvPr/>
        </p:nvSpPr>
        <p:spPr bwMode="auto">
          <a:xfrm>
            <a:off x="4067175" y="2708275"/>
            <a:ext cx="288925" cy="288925"/>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 name="Diamond 18"/>
          <p:cNvSpPr>
            <a:spLocks noChangeArrowheads="1"/>
          </p:cNvSpPr>
          <p:nvPr/>
        </p:nvSpPr>
        <p:spPr bwMode="auto">
          <a:xfrm>
            <a:off x="2700338" y="2133600"/>
            <a:ext cx="287337"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78287" name="Diamond 54"/>
          <p:cNvSpPr>
            <a:spLocks noChangeArrowheads="1"/>
          </p:cNvSpPr>
          <p:nvPr/>
        </p:nvSpPr>
        <p:spPr bwMode="auto">
          <a:xfrm>
            <a:off x="1331913" y="6540500"/>
            <a:ext cx="287337"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 name="Text Box 37"/>
          <p:cNvSpPr txBox="1">
            <a:spLocks noChangeArrowheads="1"/>
          </p:cNvSpPr>
          <p:nvPr/>
        </p:nvSpPr>
        <p:spPr bwMode="auto">
          <a:xfrm>
            <a:off x="8448703" y="0"/>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345</a:t>
            </a:r>
          </a:p>
        </p:txBody>
      </p:sp>
      <p:sp>
        <p:nvSpPr>
          <p:cNvPr id="64" name="Text Box 15"/>
          <p:cNvSpPr txBox="1">
            <a:spLocks noChangeArrowheads="1"/>
          </p:cNvSpPr>
          <p:nvPr/>
        </p:nvSpPr>
        <p:spPr bwMode="auto">
          <a:xfrm>
            <a:off x="4211638" y="735798"/>
            <a:ext cx="4897437" cy="2862322"/>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altLang="ja-JP" sz="2000" b="1" dirty="0">
                <a:solidFill>
                  <a:srgbClr val="FFFFFF"/>
                </a:solidFill>
                <a:effectLst>
                  <a:outerShdw blurRad="38100" dist="38100" dir="2700000" algn="tl">
                    <a:srgbClr val="000000"/>
                  </a:outerShdw>
                </a:effectLst>
                <a:latin typeface="Arial" charset="0"/>
              </a:rPr>
              <a:t>"It was the Lord’s Day, and I was worshiping in the Spirit. Suddenly, I heard behind me a loud voice like a trumpet blast.  </a:t>
            </a:r>
            <a:r>
              <a:rPr lang="en-US" altLang="ja-JP" sz="2000" b="1" baseline="30000" dirty="0">
                <a:solidFill>
                  <a:srgbClr val="FFFFFF"/>
                </a:solidFill>
                <a:effectLst>
                  <a:outerShdw blurRad="38100" dist="38100" dir="2700000" algn="tl">
                    <a:srgbClr val="000000"/>
                  </a:outerShdw>
                </a:effectLst>
                <a:latin typeface="Arial" charset="0"/>
              </a:rPr>
              <a:t>11</a:t>
            </a:r>
            <a:r>
              <a:rPr lang="en-US" altLang="ja-JP" sz="2000" b="1" dirty="0">
                <a:solidFill>
                  <a:srgbClr val="FFFFFF"/>
                </a:solidFill>
                <a:effectLst>
                  <a:outerShdw blurRad="38100" dist="38100" dir="2700000" algn="tl">
                    <a:srgbClr val="000000"/>
                  </a:outerShdw>
                </a:effectLst>
                <a:latin typeface="Arial" charset="0"/>
              </a:rPr>
              <a:t>It said, “Write in a book everything you see, and send it to the seven churches in the cities of Ephesus, Smyrna, Pergamum, Thyatira, Sardis, Philadelphia, and Laodicea" (Rev. 1:10-11 </a:t>
            </a:r>
            <a:r>
              <a:rPr lang="en-US" altLang="ja-JP" sz="1600" b="1" dirty="0">
                <a:solidFill>
                  <a:srgbClr val="FFFFFF"/>
                </a:solidFill>
                <a:effectLst>
                  <a:outerShdw blurRad="38100" dist="38100" dir="2700000" algn="tl">
                    <a:srgbClr val="000000"/>
                  </a:outerShdw>
                </a:effectLst>
                <a:latin typeface="Arial" charset="0"/>
              </a:rPr>
              <a:t>NLT</a:t>
            </a:r>
            <a:r>
              <a:rPr lang="en-US" altLang="ja-JP" sz="2000" b="1" dirty="0">
                <a:solidFill>
                  <a:srgbClr val="FFFFFF"/>
                </a:solidFill>
                <a:effectLst>
                  <a:outerShdw blurRad="38100" dist="38100" dir="2700000" algn="tl">
                    <a:srgbClr val="000000"/>
                  </a:outerShdw>
                </a:effectLst>
                <a:latin typeface="Arial" charset="0"/>
              </a:rPr>
              <a:t>).</a:t>
            </a:r>
            <a:endParaRPr lang="en-US" sz="2000" b="1" dirty="0">
              <a:solidFill>
                <a:srgbClr val="FFFFFF"/>
              </a:solidFill>
              <a:effectLst>
                <a:outerShdw blurRad="38100" dist="38100" dir="2700000" algn="tl">
                  <a:srgbClr val="000000"/>
                </a:outerShdw>
              </a:effectLst>
              <a:latin typeface="26" charset="0"/>
            </a:endParaRPr>
          </a:p>
        </p:txBody>
      </p:sp>
    </p:spTree>
    <p:extLst>
      <p:ext uri="{BB962C8B-B14F-4D97-AF65-F5344CB8AC3E}">
        <p14:creationId xmlns:p14="http://schemas.microsoft.com/office/powerpoint/2010/main" val="4162810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wipe(down)">
                                      <p:cBhvr>
                                        <p:cTn id="7" dur="500"/>
                                        <p:tgtEl>
                                          <p:spTgt spid="65"/>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childTnLst>
                                </p:cTn>
                              </p:par>
                            </p:childTnLst>
                          </p:cTn>
                        </p:par>
                        <p:par>
                          <p:cTn id="14" fill="hold" nodeType="with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wipe(down)">
                                      <p:cBhvr>
                                        <p:cTn id="17" dur="500"/>
                                        <p:tgtEl>
                                          <p:spTgt spid="57"/>
                                        </p:tgtEl>
                                      </p:cBhvr>
                                    </p:animEffect>
                                  </p:childTnLst>
                                </p:cTn>
                              </p:par>
                            </p:childTnLst>
                          </p:cTn>
                        </p:par>
                        <p:par>
                          <p:cTn id="18" fill="hold" nodeType="afterGroup">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par>
                          <p:cTn id="21" fill="hold" nodeType="afterGroup">
                            <p:stCondLst>
                              <p:cond delay="1000"/>
                            </p:stCondLst>
                            <p:childTnLst>
                              <p:par>
                                <p:cTn id="22" presetID="1" presetClass="entr" presetSubtype="0"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childTnLst>
                                </p:cTn>
                              </p:par>
                            </p:childTnLst>
                          </p:cTn>
                        </p:par>
                        <p:par>
                          <p:cTn id="24" fill="hold" nodeType="withGroup">
                            <p:stCondLst>
                              <p:cond delay="1000"/>
                            </p:stCondLst>
                            <p:childTnLst>
                              <p:par>
                                <p:cTn id="25" presetID="22" presetClass="entr" presetSubtype="4" fill="hold" grpId="0" nodeType="after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wipe(down)">
                                      <p:cBhvr>
                                        <p:cTn id="27" dur="500"/>
                                        <p:tgtEl>
                                          <p:spTgt spid="59"/>
                                        </p:tgtEl>
                                      </p:cBhvr>
                                    </p:animEffect>
                                  </p:childTnLst>
                                </p:cTn>
                              </p:par>
                            </p:childTnLst>
                          </p:cTn>
                        </p:par>
                        <p:par>
                          <p:cTn id="28" fill="hold" nodeType="afterGroup">
                            <p:stCondLst>
                              <p:cond delay="1500"/>
                            </p:stCondLst>
                            <p:childTnLst>
                              <p:par>
                                <p:cTn id="29" presetID="1" presetClass="entr" presetSubtype="0" fill="hold" grpId="0" nodeType="after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1500"/>
                            </p:stCondLst>
                            <p:childTnLst>
                              <p:par>
                                <p:cTn id="32" presetID="1" presetClass="entr" presetSubtype="0"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childTnLst>
                                </p:cTn>
                              </p:par>
                            </p:childTnLst>
                          </p:cTn>
                        </p:par>
                        <p:par>
                          <p:cTn id="34" fill="hold" nodeType="withGroup">
                            <p:stCondLst>
                              <p:cond delay="1500"/>
                            </p:stCondLst>
                            <p:childTnLst>
                              <p:par>
                                <p:cTn id="35" presetID="22" presetClass="entr" presetSubtype="8" fill="hold" grpId="0" nodeType="after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wipe(left)">
                                      <p:cBhvr>
                                        <p:cTn id="37" dur="500"/>
                                        <p:tgtEl>
                                          <p:spTgt spid="60"/>
                                        </p:tgtEl>
                                      </p:cBhvr>
                                    </p:animEffect>
                                  </p:childTnLst>
                                </p:cTn>
                              </p:par>
                            </p:childTnLst>
                          </p:cTn>
                        </p:par>
                        <p:par>
                          <p:cTn id="38" fill="hold" nodeType="afterGroup">
                            <p:stCondLst>
                              <p:cond delay="2000"/>
                            </p:stCondLst>
                            <p:childTnLst>
                              <p:par>
                                <p:cTn id="39" presetID="1" presetClass="entr" presetSubtype="0"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childTnLst>
                                </p:cTn>
                              </p:par>
                            </p:childTnLst>
                          </p:cTn>
                        </p:par>
                        <p:par>
                          <p:cTn id="41" fill="hold" nodeType="afterGroup">
                            <p:stCondLst>
                              <p:cond delay="2000"/>
                            </p:stCondLst>
                            <p:childTnLst>
                              <p:par>
                                <p:cTn id="42" presetID="1" presetClass="entr" presetSubtype="0"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childTnLst>
                                </p:cTn>
                              </p:par>
                            </p:childTnLst>
                          </p:cTn>
                        </p:par>
                        <p:par>
                          <p:cTn id="44" fill="hold" nodeType="withGroup">
                            <p:stCondLst>
                              <p:cond delay="2000"/>
                            </p:stCondLst>
                            <p:childTnLst>
                              <p:par>
                                <p:cTn id="45" presetID="22" presetClass="entr" presetSubtype="1" fill="hold" grpId="0" nodeType="after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500"/>
                                        <p:tgtEl>
                                          <p:spTgt spid="61"/>
                                        </p:tgtEl>
                                      </p:cBhvr>
                                    </p:animEffect>
                                  </p:childTnLst>
                                </p:cTn>
                              </p:par>
                            </p:childTnLst>
                          </p:cTn>
                        </p:par>
                        <p:par>
                          <p:cTn id="48" fill="hold" nodeType="afterGroup">
                            <p:stCondLst>
                              <p:cond delay="2500"/>
                            </p:stCondLst>
                            <p:childTnLst>
                              <p:par>
                                <p:cTn id="49" presetID="1"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childTnLst>
                                </p:cTn>
                              </p:par>
                            </p:childTnLst>
                          </p:cTn>
                        </p:par>
                        <p:par>
                          <p:cTn id="51" fill="hold" nodeType="afterGroup">
                            <p:stCondLst>
                              <p:cond delay="2500"/>
                            </p:stCondLst>
                            <p:childTnLst>
                              <p:par>
                                <p:cTn id="52" presetID="1" presetClass="entr" presetSubtype="0" fill="hold" grpId="0" nodeType="afterEffect">
                                  <p:stCondLst>
                                    <p:cond delay="0"/>
                                  </p:stCondLst>
                                  <p:childTnLst>
                                    <p:set>
                                      <p:cBhvr>
                                        <p:cTn id="53" dur="1" fill="hold">
                                          <p:stCondLst>
                                            <p:cond delay="0"/>
                                          </p:stCondLst>
                                        </p:cTn>
                                        <p:tgtEl>
                                          <p:spTgt spid="14"/>
                                        </p:tgtEl>
                                        <p:attrNameLst>
                                          <p:attrName>style.visibility</p:attrName>
                                        </p:attrNameLst>
                                      </p:cBhvr>
                                      <p:to>
                                        <p:strVal val="visible"/>
                                      </p:to>
                                    </p:set>
                                  </p:childTnLst>
                                </p:cTn>
                              </p:par>
                            </p:childTnLst>
                          </p:cTn>
                        </p:par>
                        <p:par>
                          <p:cTn id="54" fill="hold" nodeType="withGroup">
                            <p:stCondLst>
                              <p:cond delay="2500"/>
                            </p:stCondLst>
                            <p:childTnLst>
                              <p:par>
                                <p:cTn id="55" presetID="22" presetClass="entr" presetSubtype="1" fill="hold" grpId="0" nodeType="afterEffect">
                                  <p:stCondLst>
                                    <p:cond delay="0"/>
                                  </p:stCondLst>
                                  <p:childTnLst>
                                    <p:set>
                                      <p:cBhvr>
                                        <p:cTn id="56" dur="1" fill="hold">
                                          <p:stCondLst>
                                            <p:cond delay="0"/>
                                          </p:stCondLst>
                                        </p:cTn>
                                        <p:tgtEl>
                                          <p:spTgt spid="62"/>
                                        </p:tgtEl>
                                        <p:attrNameLst>
                                          <p:attrName>style.visibility</p:attrName>
                                        </p:attrNameLst>
                                      </p:cBhvr>
                                      <p:to>
                                        <p:strVal val="visible"/>
                                      </p:to>
                                    </p:set>
                                    <p:animEffect transition="in" filter="wipe(up)">
                                      <p:cBhvr>
                                        <p:cTn id="57" dur="500"/>
                                        <p:tgtEl>
                                          <p:spTgt spid="62"/>
                                        </p:tgtEl>
                                      </p:cBhvr>
                                    </p:animEffect>
                                  </p:childTnLst>
                                </p:cTn>
                              </p:par>
                            </p:childTnLst>
                          </p:cTn>
                        </p:par>
                        <p:par>
                          <p:cTn id="58" fill="hold" nodeType="afterGroup">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13"/>
                                        </p:tgtEl>
                                        <p:attrNameLst>
                                          <p:attrName>style.visibility</p:attrName>
                                        </p:attrNameLst>
                                      </p:cBhvr>
                                      <p:to>
                                        <p:strVal val="visible"/>
                                      </p:to>
                                    </p:set>
                                  </p:childTnLst>
                                </p:cTn>
                              </p:par>
                            </p:childTnLst>
                          </p:cTn>
                        </p:par>
                        <p:par>
                          <p:cTn id="61" fill="hold" nodeType="afterGroup">
                            <p:stCondLst>
                              <p:cond delay="3000"/>
                            </p:stCondLst>
                            <p:childTnLst>
                              <p:par>
                                <p:cTn id="62" presetID="1" presetClass="entr" presetSubtype="0"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childTnLst>
                                </p:cTn>
                              </p:par>
                            </p:childTnLst>
                          </p:cTn>
                        </p:par>
                        <p:par>
                          <p:cTn id="64" fill="hold" nodeType="withGroup">
                            <p:stCondLst>
                              <p:cond delay="3000"/>
                            </p:stCondLst>
                            <p:childTnLst>
                              <p:par>
                                <p:cTn id="65" presetID="22" presetClass="entr" presetSubtype="1"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Effect transition="in" filter="wipe(up)">
                                      <p:cBhvr>
                                        <p:cTn id="67" dur="500"/>
                                        <p:tgtEl>
                                          <p:spTgt spid="63"/>
                                        </p:tgtEl>
                                      </p:cBhvr>
                                    </p:animEffect>
                                  </p:childTnLst>
                                </p:cTn>
                              </p:par>
                            </p:childTnLst>
                          </p:cTn>
                        </p:par>
                        <p:par>
                          <p:cTn id="68" fill="hold" nodeType="afterGroup">
                            <p:stCondLst>
                              <p:cond delay="3500"/>
                            </p:stCondLst>
                            <p:childTnLst>
                              <p:par>
                                <p:cTn id="69" presetID="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childTnLst>
                                </p:cTn>
                              </p:par>
                            </p:childTnLst>
                          </p:cTn>
                        </p:par>
                        <p:par>
                          <p:cTn id="71" fill="hold" nodeType="afterGroup">
                            <p:stCondLst>
                              <p:cond delay="3500"/>
                            </p:stCondLst>
                            <p:childTnLst>
                              <p:par>
                                <p:cTn id="72" presetID="1" presetClass="entr" presetSubtype="0" fill="hold" grpId="0" nodeType="afterEffect">
                                  <p:stCondLst>
                                    <p:cond delay="0"/>
                                  </p:stCondLst>
                                  <p:childTnLst>
                                    <p:set>
                                      <p:cBhvr>
                                        <p:cTn id="73"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2" grpId="0"/>
      <p:bldP spid="14" grpId="0"/>
      <p:bldP spid="16" grpId="0"/>
      <p:bldP spid="18" grpId="0"/>
      <p:bldP spid="20" grpId="0"/>
      <p:bldP spid="57" grpId="0" animBg="1"/>
      <p:bldP spid="59" grpId="0" animBg="1"/>
      <p:bldP spid="60" grpId="0" animBg="1"/>
      <p:bldP spid="61" grpId="0" animBg="1"/>
      <p:bldP spid="62" grpId="0" animBg="1"/>
      <p:bldP spid="63" grpId="0" animBg="1"/>
      <p:bldP spid="5" grpId="0" animBg="1"/>
      <p:bldP spid="9" grpId="0" animBg="1"/>
      <p:bldP spid="11" grpId="0" animBg="1"/>
      <p:bldP spid="13" grpId="0" animBg="1"/>
      <p:bldP spid="15" grpId="0" animBg="1"/>
      <p:bldP spid="17" grpId="0" animBg="1"/>
      <p:bldP spid="19"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1 Christ Among Lampst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760835" name="Rectangle 2"/>
          <p:cNvSpPr>
            <a:spLocks noGrp="1" noChangeArrowheads="1"/>
          </p:cNvSpPr>
          <p:nvPr>
            <p:ph type="ctrTitle"/>
          </p:nvPr>
        </p:nvSpPr>
        <p:spPr>
          <a:xfrm>
            <a:off x="5213398" y="1064321"/>
            <a:ext cx="3906762" cy="4703610"/>
          </a:xfrm>
        </p:spPr>
        <p:txBody>
          <a:bodyPr/>
          <a:lstStyle/>
          <a:p>
            <a:r>
              <a:rPr lang="en-US" sz="3600" b="1" dirty="0">
                <a:effectLst>
                  <a:glow rad="152400">
                    <a:schemeClr val="tx1"/>
                  </a:glow>
                </a:effectLst>
                <a:latin typeface="Arial" charset="0"/>
                <a:ea typeface="ＭＳ Ｐゴシック" charset="0"/>
              </a:rPr>
              <a:t>John</a:t>
            </a:r>
            <a:r>
              <a:rPr lang="fr-FR" sz="3600" b="1" dirty="0">
                <a:effectLst>
                  <a:glow rad="152400">
                    <a:schemeClr val="tx1"/>
                  </a:glow>
                </a:effectLst>
                <a:latin typeface="Arial" charset="0"/>
                <a:ea typeface="ＭＳ Ｐゴシック" charset="0"/>
              </a:rPr>
              <a:t>'</a:t>
            </a:r>
            <a:r>
              <a:rPr lang="en-US" sz="3600" b="1" dirty="0">
                <a:effectLst>
                  <a:glow rad="152400">
                    <a:schemeClr val="tx1"/>
                  </a:glow>
                </a:effectLst>
                <a:latin typeface="Arial" charset="0"/>
                <a:ea typeface="ＭＳ Ｐゴシック" charset="0"/>
              </a:rPr>
              <a:t>s vision of the glorified Christ proves He can handle the Church</a:t>
            </a:r>
            <a:r>
              <a:rPr lang="fr-FR" sz="3600" b="1" dirty="0">
                <a:effectLst>
                  <a:glow rad="152400">
                    <a:schemeClr val="tx1"/>
                  </a:glow>
                </a:effectLst>
                <a:latin typeface="Arial" charset="0"/>
                <a:ea typeface="ＭＳ Ｐゴシック" charset="0"/>
              </a:rPr>
              <a:t>'</a:t>
            </a:r>
            <a:r>
              <a:rPr lang="en-US" sz="3600" b="1" dirty="0">
                <a:effectLst>
                  <a:glow rad="152400">
                    <a:schemeClr val="tx1"/>
                  </a:glow>
                </a:effectLst>
                <a:latin typeface="Arial" charset="0"/>
                <a:ea typeface="ＭＳ Ｐゴシック" charset="0"/>
              </a:rPr>
              <a:t>s internal and external problems </a:t>
            </a:r>
            <a:br>
              <a:rPr lang="en-US" sz="3600" b="1" dirty="0">
                <a:effectLst>
                  <a:glow rad="152400">
                    <a:schemeClr val="tx1"/>
                  </a:glow>
                </a:effectLst>
                <a:latin typeface="Arial" charset="0"/>
                <a:ea typeface="ＭＳ Ｐゴシック" charset="0"/>
              </a:rPr>
            </a:br>
            <a:r>
              <a:rPr lang="en-US" sz="3600" b="1" dirty="0">
                <a:effectLst>
                  <a:glow rad="152400">
                    <a:schemeClr val="tx1"/>
                  </a:glow>
                </a:effectLst>
                <a:latin typeface="Arial" charset="0"/>
                <a:ea typeface="ＭＳ Ｐゴシック" charset="0"/>
              </a:rPr>
              <a:t>(1:12-16)</a:t>
            </a: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790837112"/>
      </p:ext>
    </p:extLst>
  </p:cSld>
  <p:clrMapOvr>
    <a:overrideClrMapping bg1="lt1" tx1="dk1" bg2="lt2" tx2="dk2" accent1="accent1" accent2="accent2" accent3="accent3" accent4="accent4" accent5="accent5" accent6="accent6" hlink="hlink" folHlink="folHlink"/>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5400" b="1">
                <a:solidFill>
                  <a:srgbClr val="000000"/>
                </a:solidFill>
                <a:latin typeface="Bwgrki" charset="0"/>
                <a:cs typeface="Bwgrki" charset="0"/>
              </a:rPr>
              <a:t>ei=don</a:t>
            </a:r>
            <a:endParaRPr lang="en-US" sz="3600" b="1">
              <a:solidFill>
                <a:srgbClr val="000000"/>
              </a:solidFill>
            </a:endParaRPr>
          </a:p>
        </p:txBody>
      </p:sp>
      <p:pic>
        <p:nvPicPr>
          <p:cNvPr id="673795" name="Picture 5" descr="REv 1v12 And I saw.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4288"/>
            <a:ext cx="9144000" cy="684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r>
              <a:rPr lang="en-US" b="1" dirty="0">
                <a:latin typeface="Arial" charset="0"/>
                <a:ea typeface="ＭＳ Ｐゴシック" charset="0"/>
              </a:rPr>
              <a:t>"I saw…" </a:t>
            </a:r>
            <a:br>
              <a:rPr lang="en-US" b="1" dirty="0">
                <a:latin typeface="Arial" charset="0"/>
                <a:ea typeface="ＭＳ Ｐゴシック" charset="0"/>
              </a:rPr>
            </a:br>
            <a:r>
              <a:rPr lang="en-US" b="1" dirty="0">
                <a:latin typeface="Arial" charset="0"/>
                <a:ea typeface="ＭＳ Ｐゴシック" charset="0"/>
              </a:rPr>
              <a:t>(1:12)</a:t>
            </a: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4000" b="1" dirty="0">
                <a:solidFill>
                  <a:srgbClr val="FFFFFF"/>
                </a:solidFill>
                <a:latin typeface="Arial" charset="0"/>
                <a:cs typeface="Arial" charset="0"/>
              </a:rPr>
              <a:t>This exact verb form is used 45 times in Revelation!</a:t>
            </a:r>
          </a:p>
        </p:txBody>
      </p:sp>
      <p:sp>
        <p:nvSpPr>
          <p:cNvPr id="7" name="TextBox 6"/>
          <p:cNvSpPr txBox="1">
            <a:spLocks noChangeArrowheads="1"/>
          </p:cNvSpPr>
          <p:nvPr/>
        </p:nvSpPr>
        <p:spPr bwMode="auto">
          <a:xfrm>
            <a:off x="33338" y="0"/>
            <a:ext cx="766762"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1:12 </a:t>
            </a:r>
          </a:p>
          <a:p>
            <a:pPr defTabSz="914400" eaLnBrk="0" fontAlgn="base" hangingPunct="0">
              <a:spcBef>
                <a:spcPct val="0"/>
              </a:spcBef>
              <a:spcAft>
                <a:spcPct val="0"/>
              </a:spcAft>
            </a:pPr>
            <a:r>
              <a:rPr lang="en-US" sz="2000" b="1">
                <a:solidFill>
                  <a:srgbClr val="FFFFFF"/>
                </a:solidFill>
              </a:rPr>
              <a:t>1:17 </a:t>
            </a:r>
          </a:p>
          <a:p>
            <a:pPr defTabSz="914400" eaLnBrk="0" fontAlgn="base" hangingPunct="0">
              <a:spcBef>
                <a:spcPct val="0"/>
              </a:spcBef>
              <a:spcAft>
                <a:spcPct val="0"/>
              </a:spcAft>
            </a:pPr>
            <a:r>
              <a:rPr lang="en-US" sz="2000" b="1">
                <a:solidFill>
                  <a:srgbClr val="FFFFFF"/>
                </a:solidFill>
              </a:rPr>
              <a:t>4:1 </a:t>
            </a:r>
          </a:p>
          <a:p>
            <a:pPr defTabSz="914400" eaLnBrk="0" fontAlgn="base" hangingPunct="0">
              <a:spcBef>
                <a:spcPct val="0"/>
              </a:spcBef>
              <a:spcAft>
                <a:spcPct val="0"/>
              </a:spcAft>
            </a:pPr>
            <a:r>
              <a:rPr lang="en-US" sz="2000" b="1">
                <a:solidFill>
                  <a:srgbClr val="FFFFFF"/>
                </a:solidFill>
              </a:rPr>
              <a:t>5:1 </a:t>
            </a:r>
          </a:p>
          <a:p>
            <a:pPr defTabSz="914400" eaLnBrk="0" fontAlgn="base" hangingPunct="0">
              <a:spcBef>
                <a:spcPct val="0"/>
              </a:spcBef>
              <a:spcAft>
                <a:spcPct val="0"/>
              </a:spcAft>
            </a:pPr>
            <a:r>
              <a:rPr lang="en-US" sz="2000" b="1">
                <a:solidFill>
                  <a:srgbClr val="FFFFFF"/>
                </a:solidFill>
              </a:rPr>
              <a:t>5:2 </a:t>
            </a:r>
          </a:p>
          <a:p>
            <a:pPr defTabSz="914400" eaLnBrk="0" fontAlgn="base" hangingPunct="0">
              <a:spcBef>
                <a:spcPct val="0"/>
              </a:spcBef>
              <a:spcAft>
                <a:spcPct val="0"/>
              </a:spcAft>
            </a:pPr>
            <a:r>
              <a:rPr lang="en-US" sz="2000" b="1">
                <a:solidFill>
                  <a:srgbClr val="FFFFFF"/>
                </a:solidFill>
              </a:rPr>
              <a:t>5:6 </a:t>
            </a:r>
          </a:p>
          <a:p>
            <a:pPr defTabSz="914400" eaLnBrk="0" fontAlgn="base" hangingPunct="0">
              <a:spcBef>
                <a:spcPct val="0"/>
              </a:spcBef>
              <a:spcAft>
                <a:spcPct val="0"/>
              </a:spcAft>
            </a:pPr>
            <a:r>
              <a:rPr lang="en-US" sz="2000" b="1">
                <a:solidFill>
                  <a:srgbClr val="FFFFFF"/>
                </a:solidFill>
              </a:rPr>
              <a:t>5:11 </a:t>
            </a:r>
          </a:p>
          <a:p>
            <a:pPr defTabSz="914400" eaLnBrk="0" fontAlgn="base" hangingPunct="0">
              <a:spcBef>
                <a:spcPct val="0"/>
              </a:spcBef>
              <a:spcAft>
                <a:spcPct val="0"/>
              </a:spcAft>
            </a:pPr>
            <a:r>
              <a:rPr lang="en-US" sz="2000" b="1">
                <a:solidFill>
                  <a:srgbClr val="FFFFFF"/>
                </a:solidFill>
              </a:rPr>
              <a:t>6:1 </a:t>
            </a:r>
          </a:p>
          <a:p>
            <a:pPr defTabSz="914400" eaLnBrk="0" fontAlgn="base" hangingPunct="0">
              <a:spcBef>
                <a:spcPct val="0"/>
              </a:spcBef>
              <a:spcAft>
                <a:spcPct val="0"/>
              </a:spcAft>
            </a:pPr>
            <a:r>
              <a:rPr lang="en-US" sz="2000" b="1">
                <a:solidFill>
                  <a:srgbClr val="FFFFFF"/>
                </a:solidFill>
              </a:rPr>
              <a:t>6:2 </a:t>
            </a:r>
          </a:p>
          <a:p>
            <a:pPr defTabSz="914400" eaLnBrk="0" fontAlgn="base" hangingPunct="0">
              <a:spcBef>
                <a:spcPct val="0"/>
              </a:spcBef>
              <a:spcAft>
                <a:spcPct val="0"/>
              </a:spcAft>
            </a:pPr>
            <a:r>
              <a:rPr lang="en-US" sz="2000" b="1">
                <a:solidFill>
                  <a:srgbClr val="FFFFFF"/>
                </a:solidFill>
              </a:rPr>
              <a:t>6:5 </a:t>
            </a:r>
          </a:p>
          <a:p>
            <a:pPr defTabSz="914400" eaLnBrk="0" fontAlgn="base" hangingPunct="0">
              <a:spcBef>
                <a:spcPct val="0"/>
              </a:spcBef>
              <a:spcAft>
                <a:spcPct val="0"/>
              </a:spcAft>
            </a:pPr>
            <a:r>
              <a:rPr lang="en-US" sz="2000" b="1">
                <a:solidFill>
                  <a:srgbClr val="FFFFFF"/>
                </a:solidFill>
              </a:rPr>
              <a:t>6:8 </a:t>
            </a:r>
          </a:p>
          <a:p>
            <a:pPr defTabSz="914400" eaLnBrk="0" fontAlgn="base" hangingPunct="0">
              <a:spcBef>
                <a:spcPct val="0"/>
              </a:spcBef>
              <a:spcAft>
                <a:spcPct val="0"/>
              </a:spcAft>
            </a:pPr>
            <a:r>
              <a:rPr lang="en-US" sz="2000" b="1">
                <a:solidFill>
                  <a:srgbClr val="FFFFFF"/>
                </a:solidFill>
              </a:rPr>
              <a:t>6:9 </a:t>
            </a:r>
          </a:p>
          <a:p>
            <a:pPr defTabSz="914400" eaLnBrk="0" fontAlgn="base" hangingPunct="0">
              <a:spcBef>
                <a:spcPct val="0"/>
              </a:spcBef>
              <a:spcAft>
                <a:spcPct val="0"/>
              </a:spcAft>
            </a:pPr>
            <a:r>
              <a:rPr lang="en-US" sz="2000" b="1">
                <a:solidFill>
                  <a:srgbClr val="FFFFFF"/>
                </a:solidFill>
              </a:rPr>
              <a:t>6:12 </a:t>
            </a:r>
          </a:p>
          <a:p>
            <a:pPr defTabSz="914400" eaLnBrk="0" fontAlgn="base" hangingPunct="0">
              <a:spcBef>
                <a:spcPct val="0"/>
              </a:spcBef>
              <a:spcAft>
                <a:spcPct val="0"/>
              </a:spcAft>
            </a:pPr>
            <a:r>
              <a:rPr lang="en-US" sz="2000" b="1">
                <a:solidFill>
                  <a:srgbClr val="FFFFFF"/>
                </a:solidFill>
              </a:rPr>
              <a:t>7:1 </a:t>
            </a:r>
          </a:p>
          <a:p>
            <a:pPr defTabSz="914400" eaLnBrk="0" fontAlgn="base" hangingPunct="0">
              <a:spcBef>
                <a:spcPct val="0"/>
              </a:spcBef>
              <a:spcAft>
                <a:spcPct val="0"/>
              </a:spcAft>
            </a:pPr>
            <a:r>
              <a:rPr lang="en-US" sz="2000" b="1">
                <a:solidFill>
                  <a:srgbClr val="FFFFFF"/>
                </a:solidFill>
              </a:rPr>
              <a:t>7:2 </a:t>
            </a:r>
          </a:p>
          <a:p>
            <a:pPr defTabSz="914400" eaLnBrk="0" fontAlgn="base" hangingPunct="0">
              <a:spcBef>
                <a:spcPct val="0"/>
              </a:spcBef>
              <a:spcAft>
                <a:spcPct val="0"/>
              </a:spcAft>
            </a:pPr>
            <a:r>
              <a:rPr lang="en-US" sz="2000" b="1">
                <a:solidFill>
                  <a:srgbClr val="FFFFFF"/>
                </a:solidFill>
              </a:rPr>
              <a:t>7:9 </a:t>
            </a:r>
          </a:p>
          <a:p>
            <a:pPr defTabSz="914400" eaLnBrk="0" fontAlgn="base" hangingPunct="0">
              <a:spcBef>
                <a:spcPct val="0"/>
              </a:spcBef>
              <a:spcAft>
                <a:spcPct val="0"/>
              </a:spcAft>
            </a:pPr>
            <a:r>
              <a:rPr lang="en-US" sz="2000" b="1">
                <a:solidFill>
                  <a:srgbClr val="FFFFFF"/>
                </a:solidFill>
              </a:rPr>
              <a:t>8:2 </a:t>
            </a:r>
          </a:p>
          <a:p>
            <a:pPr defTabSz="914400" eaLnBrk="0" fontAlgn="base" hangingPunct="0">
              <a:spcBef>
                <a:spcPct val="0"/>
              </a:spcBef>
              <a:spcAft>
                <a:spcPct val="0"/>
              </a:spcAft>
            </a:pPr>
            <a:r>
              <a:rPr lang="en-US" sz="2000" b="1">
                <a:solidFill>
                  <a:srgbClr val="FFFFFF"/>
                </a:solidFill>
              </a:rPr>
              <a:t>8:13 </a:t>
            </a:r>
          </a:p>
          <a:p>
            <a:pPr defTabSz="914400" eaLnBrk="0" fontAlgn="base" hangingPunct="0">
              <a:spcBef>
                <a:spcPct val="0"/>
              </a:spcBef>
              <a:spcAft>
                <a:spcPct val="0"/>
              </a:spcAft>
            </a:pPr>
            <a:r>
              <a:rPr lang="en-US" sz="2000" b="1">
                <a:solidFill>
                  <a:srgbClr val="FFFFFF"/>
                </a:solidFill>
              </a:rPr>
              <a:t>9:1 </a:t>
            </a:r>
          </a:p>
          <a:p>
            <a:pPr defTabSz="914400" eaLnBrk="0" fontAlgn="base" hangingPunct="0">
              <a:spcBef>
                <a:spcPct val="0"/>
              </a:spcBef>
              <a:spcAft>
                <a:spcPct val="0"/>
              </a:spcAft>
            </a:pPr>
            <a:r>
              <a:rPr lang="en-US" sz="2000" b="1">
                <a:solidFill>
                  <a:srgbClr val="FFFFFF"/>
                </a:solidFill>
              </a:rPr>
              <a:t>9:17 </a:t>
            </a:r>
          </a:p>
          <a:p>
            <a:pPr defTabSz="914400" eaLnBrk="0" fontAlgn="base" hangingPunct="0">
              <a:spcBef>
                <a:spcPct val="0"/>
              </a:spcBef>
              <a:spcAft>
                <a:spcPct val="0"/>
              </a:spcAft>
            </a:pPr>
            <a:r>
              <a:rPr lang="en-US" sz="2000" b="1">
                <a:solidFill>
                  <a:srgbClr val="FFFFFF"/>
                </a:solidFill>
              </a:rPr>
              <a:t>10:1 </a:t>
            </a:r>
          </a:p>
          <a:p>
            <a:pPr defTabSz="914400" eaLnBrk="0" fontAlgn="base" hangingPunct="0">
              <a:spcBef>
                <a:spcPct val="0"/>
              </a:spcBef>
              <a:spcAft>
                <a:spcPct val="0"/>
              </a:spcAft>
            </a:pPr>
            <a:r>
              <a:rPr lang="en-US" sz="2000" b="1">
                <a:solidFill>
                  <a:srgbClr val="FFFFFF"/>
                </a:solidFill>
              </a:rPr>
              <a:t>10:5 </a:t>
            </a:r>
          </a:p>
        </p:txBody>
      </p:sp>
      <p:sp>
        <p:nvSpPr>
          <p:cNvPr id="8" name="TextBox 7"/>
          <p:cNvSpPr txBox="1">
            <a:spLocks noChangeArrowheads="1"/>
          </p:cNvSpPr>
          <p:nvPr/>
        </p:nvSpPr>
        <p:spPr bwMode="auto">
          <a:xfrm>
            <a:off x="792163" y="0"/>
            <a:ext cx="922337" cy="4094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13:1 </a:t>
            </a:r>
          </a:p>
          <a:p>
            <a:pPr defTabSz="914400" eaLnBrk="0" fontAlgn="base" hangingPunct="0">
              <a:spcBef>
                <a:spcPct val="0"/>
              </a:spcBef>
              <a:spcAft>
                <a:spcPct val="0"/>
              </a:spcAft>
            </a:pPr>
            <a:r>
              <a:rPr lang="en-US" sz="2000" b="1">
                <a:solidFill>
                  <a:srgbClr val="FFFFFF"/>
                </a:solidFill>
              </a:rPr>
              <a:t>13:2 </a:t>
            </a:r>
          </a:p>
          <a:p>
            <a:pPr defTabSz="914400" eaLnBrk="0" fontAlgn="base" hangingPunct="0">
              <a:spcBef>
                <a:spcPct val="0"/>
              </a:spcBef>
              <a:spcAft>
                <a:spcPct val="0"/>
              </a:spcAft>
            </a:pPr>
            <a:r>
              <a:rPr lang="en-US" sz="2000" b="1">
                <a:solidFill>
                  <a:srgbClr val="FFFFFF"/>
                </a:solidFill>
              </a:rPr>
              <a:t>13:11 </a:t>
            </a:r>
          </a:p>
          <a:p>
            <a:pPr defTabSz="914400" eaLnBrk="0" fontAlgn="base" hangingPunct="0">
              <a:spcBef>
                <a:spcPct val="0"/>
              </a:spcBef>
              <a:spcAft>
                <a:spcPct val="0"/>
              </a:spcAft>
            </a:pPr>
            <a:r>
              <a:rPr lang="en-US" sz="2000" b="1">
                <a:solidFill>
                  <a:srgbClr val="FFFFFF"/>
                </a:solidFill>
              </a:rPr>
              <a:t>14:1 </a:t>
            </a:r>
          </a:p>
          <a:p>
            <a:pPr defTabSz="914400" eaLnBrk="0" fontAlgn="base" hangingPunct="0">
              <a:spcBef>
                <a:spcPct val="0"/>
              </a:spcBef>
              <a:spcAft>
                <a:spcPct val="0"/>
              </a:spcAft>
            </a:pPr>
            <a:r>
              <a:rPr lang="en-US" sz="2000" b="1">
                <a:solidFill>
                  <a:srgbClr val="FFFFFF"/>
                </a:solidFill>
              </a:rPr>
              <a:t>14:6 </a:t>
            </a:r>
          </a:p>
          <a:p>
            <a:pPr defTabSz="914400" eaLnBrk="0" fontAlgn="base" hangingPunct="0">
              <a:spcBef>
                <a:spcPct val="0"/>
              </a:spcBef>
              <a:spcAft>
                <a:spcPct val="0"/>
              </a:spcAft>
            </a:pPr>
            <a:r>
              <a:rPr lang="en-US" sz="2000" b="1">
                <a:solidFill>
                  <a:srgbClr val="FFFFFF"/>
                </a:solidFill>
              </a:rPr>
              <a:t>14:14 </a:t>
            </a:r>
          </a:p>
          <a:p>
            <a:pPr defTabSz="914400" eaLnBrk="0" fontAlgn="base" hangingPunct="0">
              <a:spcBef>
                <a:spcPct val="0"/>
              </a:spcBef>
              <a:spcAft>
                <a:spcPct val="0"/>
              </a:spcAft>
            </a:pPr>
            <a:r>
              <a:rPr lang="en-US" sz="2000" b="1">
                <a:solidFill>
                  <a:srgbClr val="FFFFFF"/>
                </a:solidFill>
              </a:rPr>
              <a:t>15:1 </a:t>
            </a:r>
          </a:p>
          <a:p>
            <a:pPr defTabSz="914400" eaLnBrk="0" fontAlgn="base" hangingPunct="0">
              <a:spcBef>
                <a:spcPct val="0"/>
              </a:spcBef>
              <a:spcAft>
                <a:spcPct val="0"/>
              </a:spcAft>
            </a:pPr>
            <a:r>
              <a:rPr lang="en-US" sz="2000" b="1">
                <a:solidFill>
                  <a:srgbClr val="FFFFFF"/>
                </a:solidFill>
              </a:rPr>
              <a:t>15:2 </a:t>
            </a:r>
          </a:p>
          <a:p>
            <a:pPr defTabSz="914400" eaLnBrk="0" fontAlgn="base" hangingPunct="0">
              <a:spcBef>
                <a:spcPct val="0"/>
              </a:spcBef>
              <a:spcAft>
                <a:spcPct val="0"/>
              </a:spcAft>
            </a:pPr>
            <a:r>
              <a:rPr lang="en-US" sz="2000" b="1">
                <a:solidFill>
                  <a:srgbClr val="FFFFFF"/>
                </a:solidFill>
              </a:rPr>
              <a:t>15:5 </a:t>
            </a:r>
          </a:p>
          <a:p>
            <a:pPr defTabSz="914400" eaLnBrk="0" fontAlgn="base" hangingPunct="0">
              <a:spcBef>
                <a:spcPct val="0"/>
              </a:spcBef>
              <a:spcAft>
                <a:spcPct val="0"/>
              </a:spcAft>
            </a:pPr>
            <a:r>
              <a:rPr lang="en-US" sz="2000" b="1">
                <a:solidFill>
                  <a:srgbClr val="FFFFFF"/>
                </a:solidFill>
              </a:rPr>
              <a:t>16:13 </a:t>
            </a:r>
          </a:p>
          <a:p>
            <a:pPr defTabSz="914400" eaLnBrk="0" fontAlgn="base" hangingPunct="0">
              <a:spcBef>
                <a:spcPct val="0"/>
              </a:spcBef>
              <a:spcAft>
                <a:spcPct val="0"/>
              </a:spcAft>
            </a:pPr>
            <a:r>
              <a:rPr lang="en-US" sz="2000" b="1">
                <a:solidFill>
                  <a:srgbClr val="FFFFFF"/>
                </a:solidFill>
              </a:rPr>
              <a:t>17:3 </a:t>
            </a:r>
          </a:p>
          <a:p>
            <a:pPr defTabSz="914400" eaLnBrk="0" fontAlgn="base" hangingPunct="0">
              <a:spcBef>
                <a:spcPct val="0"/>
              </a:spcBef>
              <a:spcAft>
                <a:spcPct val="0"/>
              </a:spcAft>
            </a:pPr>
            <a:r>
              <a:rPr lang="en-US" sz="2000" b="1">
                <a:solidFill>
                  <a:srgbClr val="FFFFFF"/>
                </a:solidFill>
              </a:rPr>
              <a:t>17:6 </a:t>
            </a:r>
          </a:p>
          <a:p>
            <a:pPr defTabSz="914400" eaLnBrk="0" fontAlgn="base" hangingPunct="0">
              <a:spcBef>
                <a:spcPct val="0"/>
              </a:spcBef>
              <a:spcAft>
                <a:spcPct val="0"/>
              </a:spcAft>
            </a:pPr>
            <a:r>
              <a:rPr lang="en-US" sz="2000" b="1">
                <a:solidFill>
                  <a:srgbClr val="FFFFFF"/>
                </a:solidFill>
              </a:rPr>
              <a:t>18:1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19:11 </a:t>
            </a:r>
          </a:p>
          <a:p>
            <a:pPr defTabSz="914400" eaLnBrk="0" fontAlgn="base" hangingPunct="0">
              <a:spcBef>
                <a:spcPct val="0"/>
              </a:spcBef>
              <a:spcAft>
                <a:spcPct val="0"/>
              </a:spcAft>
            </a:pPr>
            <a:r>
              <a:rPr lang="en-US" sz="2000" b="1">
                <a:solidFill>
                  <a:srgbClr val="FFFFFF"/>
                </a:solidFill>
              </a:rPr>
              <a:t>19:17 </a:t>
            </a:r>
          </a:p>
          <a:p>
            <a:pPr defTabSz="914400" eaLnBrk="0" fontAlgn="base" hangingPunct="0">
              <a:spcBef>
                <a:spcPct val="0"/>
              </a:spcBef>
              <a:spcAft>
                <a:spcPct val="0"/>
              </a:spcAft>
            </a:pPr>
            <a:r>
              <a:rPr lang="en-US" sz="2000" b="1">
                <a:solidFill>
                  <a:srgbClr val="FFFFFF"/>
                </a:solidFill>
              </a:rPr>
              <a:t>19:19 </a:t>
            </a:r>
          </a:p>
          <a:p>
            <a:pPr defTabSz="914400" eaLnBrk="0" fontAlgn="base" hangingPunct="0">
              <a:spcBef>
                <a:spcPct val="0"/>
              </a:spcBef>
              <a:spcAft>
                <a:spcPct val="0"/>
              </a:spcAft>
            </a:pPr>
            <a:r>
              <a:rPr lang="en-US" sz="2000" b="1">
                <a:solidFill>
                  <a:srgbClr val="FFFFFF"/>
                </a:solidFill>
              </a:rPr>
              <a:t>20:1 </a:t>
            </a:r>
          </a:p>
          <a:p>
            <a:pPr defTabSz="914400" eaLnBrk="0" fontAlgn="base" hangingPunct="0">
              <a:spcBef>
                <a:spcPct val="0"/>
              </a:spcBef>
              <a:spcAft>
                <a:spcPct val="0"/>
              </a:spcAft>
            </a:pPr>
            <a:r>
              <a:rPr lang="en-US" sz="2000" b="1">
                <a:solidFill>
                  <a:srgbClr val="FFFFFF"/>
                </a:solidFill>
              </a:rPr>
              <a:t>20:4 </a:t>
            </a:r>
          </a:p>
          <a:p>
            <a:pPr defTabSz="914400" eaLnBrk="0" fontAlgn="base" hangingPunct="0">
              <a:spcBef>
                <a:spcPct val="0"/>
              </a:spcBef>
              <a:spcAft>
                <a:spcPct val="0"/>
              </a:spcAft>
            </a:pPr>
            <a:r>
              <a:rPr lang="en-US" sz="2000" b="1">
                <a:solidFill>
                  <a:srgbClr val="FFFFFF"/>
                </a:solidFill>
              </a:rPr>
              <a:t>20:11 </a:t>
            </a:r>
          </a:p>
          <a:p>
            <a:pPr defTabSz="914400" eaLnBrk="0" fontAlgn="base" hangingPunct="0">
              <a:spcBef>
                <a:spcPct val="0"/>
              </a:spcBef>
              <a:spcAft>
                <a:spcPct val="0"/>
              </a:spcAft>
            </a:pPr>
            <a:r>
              <a:rPr lang="en-US" sz="2000" b="1">
                <a:solidFill>
                  <a:srgbClr val="FFFFFF"/>
                </a:solidFill>
              </a:rPr>
              <a:t>20:12 </a:t>
            </a:r>
          </a:p>
          <a:p>
            <a:pPr defTabSz="914400" eaLnBrk="0" fontAlgn="base" hangingPunct="0">
              <a:spcBef>
                <a:spcPct val="0"/>
              </a:spcBef>
              <a:spcAft>
                <a:spcPct val="0"/>
              </a:spcAft>
            </a:pPr>
            <a:r>
              <a:rPr lang="en-US" sz="2000" b="1">
                <a:solidFill>
                  <a:srgbClr val="FFFFFF"/>
                </a:solidFill>
              </a:rPr>
              <a:t>21:1 </a:t>
            </a:r>
          </a:p>
          <a:p>
            <a:pPr defTabSz="914400" eaLnBrk="0" fontAlgn="base" hangingPunct="0">
              <a:spcBef>
                <a:spcPct val="0"/>
              </a:spcBef>
              <a:spcAft>
                <a:spcPct val="0"/>
              </a:spcAft>
            </a:pPr>
            <a:r>
              <a:rPr lang="en-US" sz="2000" b="1">
                <a:solidFill>
                  <a:srgbClr val="FFFFFF"/>
                </a:solidFill>
              </a:rPr>
              <a:t>21:2 </a:t>
            </a:r>
          </a:p>
          <a:p>
            <a:pPr defTabSz="914400" eaLnBrk="0" fontAlgn="base" hangingPunct="0">
              <a:spcBef>
                <a:spcPct val="0"/>
              </a:spcBef>
              <a:spcAft>
                <a:spcPct val="0"/>
              </a:spcAft>
            </a:pPr>
            <a:r>
              <a:rPr lang="en-US" sz="2000" b="1">
                <a:solidFill>
                  <a:srgbClr val="FFFFFF"/>
                </a:solidFill>
              </a:rPr>
              <a:t>21:22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000000"/>
                </a:solidFill>
                <a:latin typeface="Arial" charset="0"/>
                <a:cs typeface="Arial" charset="0"/>
              </a:rPr>
              <a:t>p. 322 </a:t>
            </a:r>
            <a:br>
              <a:rPr lang="en-US" b="1" dirty="0">
                <a:solidFill>
                  <a:srgbClr val="000000"/>
                </a:solidFill>
                <a:latin typeface="Arial" charset="0"/>
                <a:cs typeface="Arial" charset="0"/>
              </a:rPr>
            </a:br>
            <a:r>
              <a:rPr lang="en-US" b="1" dirty="0">
                <a:solidFill>
                  <a:srgbClr val="000000"/>
                </a:solidFill>
                <a:latin typeface="Arial" charset="0"/>
                <a:cs typeface="Arial" charset="0"/>
              </a:rPr>
              <a:t>Point B</a:t>
            </a:r>
          </a:p>
        </p:txBody>
      </p:sp>
    </p:spTree>
    <p:extLst>
      <p:ext uri="{BB962C8B-B14F-4D97-AF65-F5344CB8AC3E}">
        <p14:creationId xmlns:p14="http://schemas.microsoft.com/office/powerpoint/2010/main" val="4106882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857" r="8611" b="1956"/>
          <a:stretch>
            <a:fillRect/>
          </a:stretch>
        </p:blipFill>
        <p:spPr bwMode="auto">
          <a:xfrm>
            <a:off x="2111375" y="1215839"/>
            <a:ext cx="4750955" cy="4434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38914"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38915" name="Rectangle 3"/>
          <p:cNvSpPr>
            <a:spLocks noChangeArrowheads="1"/>
          </p:cNvSpPr>
          <p:nvPr/>
        </p:nvSpPr>
        <p:spPr bwMode="auto">
          <a:xfrm>
            <a:off x="154421" y="6555442"/>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82" tIns="40940" rIns="81882" bIns="40940" anchor="t"/>
          <a:lstStyle/>
          <a:p>
            <a:endParaRPr lang="en-US">
              <a:solidFill>
                <a:srgbClr val="000000"/>
              </a:solidFill>
              <a:latin typeface="Calibri"/>
            </a:endParaRPr>
          </a:p>
        </p:txBody>
      </p:sp>
      <p:sp>
        <p:nvSpPr>
          <p:cNvPr id="38916" name="Rectangle 4"/>
          <p:cNvSpPr>
            <a:spLocks noChangeArrowheads="1"/>
          </p:cNvSpPr>
          <p:nvPr/>
        </p:nvSpPr>
        <p:spPr bwMode="auto">
          <a:xfrm>
            <a:off x="1151659" y="754997"/>
            <a:ext cx="6801716" cy="5453062"/>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882" tIns="40940" rIns="81882" bIns="40940" anchor="t"/>
          <a:lstStyle/>
          <a:p>
            <a:endParaRPr lang="en-US">
              <a:solidFill>
                <a:srgbClr val="000000"/>
              </a:solidFill>
              <a:latin typeface="Calibri"/>
            </a:endParaRPr>
          </a:p>
        </p:txBody>
      </p:sp>
      <p:sp>
        <p:nvSpPr>
          <p:cNvPr id="38917" name="AutoShape 5"/>
          <p:cNvSpPr>
            <a:spLocks noChangeArrowheads="1"/>
          </p:cNvSpPr>
          <p:nvPr/>
        </p:nvSpPr>
        <p:spPr bwMode="auto">
          <a:xfrm>
            <a:off x="4726421" y="889468"/>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82" tIns="40940" rIns="81882" bIns="40940" anchor="t"/>
          <a:lstStyle/>
          <a:p>
            <a:endParaRPr lang="en-US">
              <a:solidFill>
                <a:srgbClr val="000000"/>
              </a:solidFill>
              <a:latin typeface="Calibri"/>
            </a:endParaRPr>
          </a:p>
        </p:txBody>
      </p:sp>
      <p:sp>
        <p:nvSpPr>
          <p:cNvPr id="38918" name="AutoShape 6"/>
          <p:cNvSpPr>
            <a:spLocks noChangeArrowheads="1"/>
          </p:cNvSpPr>
          <p:nvPr/>
        </p:nvSpPr>
        <p:spPr bwMode="auto">
          <a:xfrm>
            <a:off x="1339273" y="3564872"/>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82" tIns="40940" rIns="81882" bIns="40940" anchor="t"/>
          <a:lstStyle/>
          <a:p>
            <a:endParaRPr lang="en-US">
              <a:solidFill>
                <a:srgbClr val="000000"/>
              </a:solidFill>
              <a:latin typeface="Calibri"/>
            </a:endParaRPr>
          </a:p>
        </p:txBody>
      </p:sp>
      <p:sp>
        <p:nvSpPr>
          <p:cNvPr id="38919" name="AutoShape 7"/>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82" tIns="40940" rIns="81882" bIns="40940" anchor="t"/>
          <a:lstStyle/>
          <a:p>
            <a:endParaRPr lang="en-US">
              <a:solidFill>
                <a:srgbClr val="000000"/>
              </a:solidFill>
              <a:latin typeface="Calibri"/>
            </a:endParaRPr>
          </a:p>
        </p:txBody>
      </p:sp>
      <p:sp>
        <p:nvSpPr>
          <p:cNvPr id="38920" name="AutoShape 8"/>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82" tIns="40940" rIns="81882" bIns="40940" anchor="t"/>
          <a:lstStyle/>
          <a:p>
            <a:endParaRPr lang="en-US">
              <a:solidFill>
                <a:srgbClr val="000000"/>
              </a:solidFill>
              <a:latin typeface="Calibri"/>
            </a:endParaRPr>
          </a:p>
        </p:txBody>
      </p:sp>
      <p:sp>
        <p:nvSpPr>
          <p:cNvPr id="30729" name="Rectangle 9"/>
          <p:cNvSpPr>
            <a:spLocks noChangeArrowheads="1"/>
          </p:cNvSpPr>
          <p:nvPr/>
        </p:nvSpPr>
        <p:spPr bwMode="auto">
          <a:xfrm>
            <a:off x="1443182" y="1755122"/>
            <a:ext cx="2843068" cy="680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15" tIns="39651" rIns="80915" bIns="39651" anchor="t">
            <a:spAutoFit/>
          </a:bodyPr>
          <a:lstStyle/>
          <a:p>
            <a:pPr algn="ctr">
              <a:spcBef>
                <a:spcPts val="2468"/>
              </a:spcBef>
              <a:buClr>
                <a:srgbClr val="5CF5F0"/>
              </a:buClr>
              <a:tabLst>
                <a:tab pos="0" algn="l"/>
                <a:tab pos="813460" algn="l"/>
                <a:tab pos="1632617" algn="l"/>
                <a:tab pos="2453200" algn="l"/>
                <a:tab pos="3270933" algn="l"/>
                <a:tab pos="4090092" algn="l"/>
                <a:tab pos="4910674" algn="l"/>
                <a:tab pos="5728408" algn="l"/>
                <a:tab pos="6546141" algn="l"/>
                <a:tab pos="7365298" algn="l"/>
                <a:tab pos="8184457" algn="l"/>
                <a:tab pos="9005039" algn="l"/>
              </a:tabLst>
            </a:pPr>
            <a:r>
              <a:rPr lang="en-GB" sz="3900" b="1" i="1">
                <a:solidFill>
                  <a:srgbClr val="5CF5F0"/>
                </a:solidFill>
                <a:latin typeface="Kosher-Normal" charset="0"/>
              </a:rPr>
              <a:t>MATTHEW</a:t>
            </a:r>
          </a:p>
        </p:txBody>
      </p:sp>
      <p:sp>
        <p:nvSpPr>
          <p:cNvPr id="30730" name="Rectangle 10"/>
          <p:cNvSpPr>
            <a:spLocks noChangeArrowheads="1"/>
          </p:cNvSpPr>
          <p:nvPr/>
        </p:nvSpPr>
        <p:spPr bwMode="auto">
          <a:xfrm>
            <a:off x="5271944" y="1750919"/>
            <a:ext cx="2036329" cy="680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15" tIns="39651" rIns="80915" bIns="39651" anchor="t">
            <a:spAutoFit/>
          </a:bodyPr>
          <a:lstStyle/>
          <a:p>
            <a:pPr algn="ctr">
              <a:spcBef>
                <a:spcPts val="2468"/>
              </a:spcBef>
              <a:buClr>
                <a:srgbClr val="F65B7D"/>
              </a:buClr>
              <a:tabLst>
                <a:tab pos="0" algn="l"/>
                <a:tab pos="813460" algn="l"/>
                <a:tab pos="1632617" algn="l"/>
                <a:tab pos="2453200" algn="l"/>
                <a:tab pos="3270933" algn="l"/>
                <a:tab pos="4090092" algn="l"/>
                <a:tab pos="4910674" algn="l"/>
                <a:tab pos="5728408" algn="l"/>
                <a:tab pos="6546141" algn="l"/>
                <a:tab pos="7365298" algn="l"/>
                <a:tab pos="8184457" algn="l"/>
                <a:tab pos="9005039" algn="l"/>
              </a:tabLst>
            </a:pPr>
            <a:r>
              <a:rPr lang="en-GB" sz="3900" b="1" i="1">
                <a:solidFill>
                  <a:srgbClr val="F65B7D"/>
                </a:solidFill>
                <a:latin typeface="Kosher-Normal" charset="0"/>
              </a:rPr>
              <a:t>MARK</a:t>
            </a:r>
          </a:p>
        </p:txBody>
      </p:sp>
      <p:sp>
        <p:nvSpPr>
          <p:cNvPr id="30731" name="Rectangle 11"/>
          <p:cNvSpPr>
            <a:spLocks noChangeArrowheads="1"/>
          </p:cNvSpPr>
          <p:nvPr/>
        </p:nvSpPr>
        <p:spPr bwMode="auto">
          <a:xfrm>
            <a:off x="1793876" y="4468346"/>
            <a:ext cx="2300432" cy="680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15" tIns="39651" rIns="80915" bIns="39651" anchor="t">
            <a:spAutoFit/>
          </a:bodyPr>
          <a:lstStyle/>
          <a:p>
            <a:pPr algn="ctr">
              <a:spcBef>
                <a:spcPts val="2468"/>
              </a:spcBef>
              <a:buClr>
                <a:srgbClr val="76F774"/>
              </a:buClr>
              <a:tabLst>
                <a:tab pos="0" algn="l"/>
                <a:tab pos="813460" algn="l"/>
                <a:tab pos="1632617" algn="l"/>
                <a:tab pos="2453200" algn="l"/>
                <a:tab pos="3270933" algn="l"/>
                <a:tab pos="4090092" algn="l"/>
                <a:tab pos="4910674" algn="l"/>
                <a:tab pos="5728408" algn="l"/>
                <a:tab pos="6546141" algn="l"/>
                <a:tab pos="7365298" algn="l"/>
                <a:tab pos="8184457" algn="l"/>
                <a:tab pos="9005039" algn="l"/>
              </a:tabLst>
            </a:pPr>
            <a:r>
              <a:rPr lang="en-GB" sz="3900" b="1" i="1">
                <a:solidFill>
                  <a:srgbClr val="76F774"/>
                </a:solidFill>
                <a:latin typeface="Kosher-Normal" charset="0"/>
              </a:rPr>
              <a:t>LUKE</a:t>
            </a:r>
          </a:p>
        </p:txBody>
      </p:sp>
      <p:sp>
        <p:nvSpPr>
          <p:cNvPr id="30732" name="Rectangle 12"/>
          <p:cNvSpPr>
            <a:spLocks noChangeArrowheads="1"/>
          </p:cNvSpPr>
          <p:nvPr/>
        </p:nvSpPr>
        <p:spPr bwMode="auto">
          <a:xfrm>
            <a:off x="5443682" y="4473949"/>
            <a:ext cx="1668318" cy="680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15" tIns="39651" rIns="80915" bIns="39651" anchor="t">
            <a:spAutoFit/>
          </a:bodyPr>
          <a:lstStyle/>
          <a:p>
            <a:pPr algn="ctr">
              <a:spcBef>
                <a:spcPts val="2468"/>
              </a:spcBef>
              <a:buClr>
                <a:srgbClr val="FFFFFF"/>
              </a:buClr>
              <a:tabLst>
                <a:tab pos="0" algn="l"/>
                <a:tab pos="813460" algn="l"/>
                <a:tab pos="1632617" algn="l"/>
                <a:tab pos="2453200" algn="l"/>
                <a:tab pos="3270933" algn="l"/>
                <a:tab pos="4090092" algn="l"/>
                <a:tab pos="4910674" algn="l"/>
                <a:tab pos="5728408" algn="l"/>
                <a:tab pos="6546141" algn="l"/>
                <a:tab pos="7365298" algn="l"/>
                <a:tab pos="8184457" algn="l"/>
                <a:tab pos="9005039" algn="l"/>
              </a:tabLst>
            </a:pPr>
            <a:r>
              <a:rPr lang="en-GB" sz="3900" b="1" i="1">
                <a:solidFill>
                  <a:srgbClr val="FFFFFF"/>
                </a:solidFill>
                <a:latin typeface="Kosher-Normal" charset="0"/>
              </a:rPr>
              <a:t>JOHN</a:t>
            </a:r>
          </a:p>
        </p:txBody>
      </p:sp>
      <p:sp>
        <p:nvSpPr>
          <p:cNvPr id="38925" name="Text Box 13"/>
          <p:cNvSpPr txBox="1">
            <a:spLocks noChangeArrowheads="1"/>
          </p:cNvSpPr>
          <p:nvPr/>
        </p:nvSpPr>
        <p:spPr bwMode="auto">
          <a:xfrm>
            <a:off x="8781201" y="4087"/>
            <a:ext cx="162758" cy="361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122"/>
              </a:spcBef>
              <a:buClr>
                <a:srgbClr val="FFFFFF"/>
              </a:buClr>
            </a:pPr>
            <a:r>
              <a:rPr lang="en-GB" sz="1800">
                <a:solidFill>
                  <a:srgbClr val="FFFFFF"/>
                </a:solidFill>
                <a:latin typeface="Comic Sans MS" charset="0"/>
              </a:rPr>
              <a:t> </a:t>
            </a:r>
          </a:p>
        </p:txBody>
      </p:sp>
      <p:sp>
        <p:nvSpPr>
          <p:cNvPr id="38926" name="Text Box 14"/>
          <p:cNvSpPr txBox="1">
            <a:spLocks noChangeArrowheads="1"/>
          </p:cNvSpPr>
          <p:nvPr/>
        </p:nvSpPr>
        <p:spPr bwMode="auto">
          <a:xfrm>
            <a:off x="8019762" y="6538633"/>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82" tIns="40940" rIns="81882" bIns="40940" anchor="t"/>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38927" name="Text Box 15"/>
          <p:cNvSpPr txBox="1">
            <a:spLocks noChangeArrowheads="1"/>
          </p:cNvSpPr>
          <p:nvPr/>
        </p:nvSpPr>
        <p:spPr bwMode="auto">
          <a:xfrm>
            <a:off x="8359342" y="6539830"/>
            <a:ext cx="303647" cy="2231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561"/>
              </a:spcBef>
              <a:buClr>
                <a:srgbClr val="FFFFFF"/>
              </a:buClr>
            </a:pPr>
            <a:r>
              <a:rPr lang="en-GB" sz="900" b="1">
                <a:solidFill>
                  <a:srgbClr val="FFFFFF"/>
                </a:solidFill>
                <a:latin typeface="Comic Sans MS" charset="0"/>
              </a:rPr>
              <a:t>28</a:t>
            </a:r>
          </a:p>
        </p:txBody>
      </p:sp>
      <p:sp>
        <p:nvSpPr>
          <p:cNvPr id="38928" name="Text Box 16"/>
          <p:cNvSpPr txBox="1">
            <a:spLocks noChangeArrowheads="1"/>
          </p:cNvSpPr>
          <p:nvPr/>
        </p:nvSpPr>
        <p:spPr bwMode="auto">
          <a:xfrm>
            <a:off x="8715587" y="6482449"/>
            <a:ext cx="272338" cy="3000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897"/>
              </a:spcBef>
              <a:buClr>
                <a:srgbClr val="FFFFFF"/>
              </a:buClr>
            </a:pPr>
            <a:r>
              <a:rPr lang="en-GB" sz="1400" b="1">
                <a:solidFill>
                  <a:srgbClr val="FFFFFF"/>
                </a:solidFill>
                <a:latin typeface="Comic Sans MS" charset="0"/>
              </a:rPr>
              <a:t>9</a:t>
            </a:r>
          </a:p>
        </p:txBody>
      </p:sp>
      <p:grpSp>
        <p:nvGrpSpPr>
          <p:cNvPr id="2" name="Group 17"/>
          <p:cNvGrpSpPr>
            <a:grpSpLocks/>
          </p:cNvGrpSpPr>
          <p:nvPr/>
        </p:nvGrpSpPr>
        <p:grpSpPr bwMode="auto">
          <a:xfrm>
            <a:off x="1109808" y="833438"/>
            <a:ext cx="6842125" cy="5319993"/>
            <a:chOff x="769" y="595"/>
            <a:chExt cx="4741" cy="3798"/>
          </a:xfrm>
        </p:grpSpPr>
        <p:sp>
          <p:nvSpPr>
            <p:cNvPr id="38940" name="Rectangle 18"/>
            <p:cNvSpPr>
              <a:spLocks noChangeArrowheads="1"/>
            </p:cNvSpPr>
            <p:nvPr/>
          </p:nvSpPr>
          <p:spPr bwMode="auto">
            <a:xfrm>
              <a:off x="769" y="595"/>
              <a:ext cx="4742" cy="3799"/>
            </a:xfrm>
            <a:prstGeom prst="rect">
              <a:avLst/>
            </a:prstGeom>
            <a:solidFill>
              <a:srgbClr val="040404"/>
            </a:solidFill>
            <a:ln w="12600">
              <a:solidFill>
                <a:srgbClr val="000000"/>
              </a:solidFill>
              <a:miter lim="800000"/>
              <a:headEnd/>
              <a:tailEnd/>
            </a:ln>
          </p:spPr>
          <p:txBody>
            <a:bodyPr wrap="none" anchor="t"/>
            <a:lstStyle/>
            <a:p>
              <a:endParaRPr lang="en-US">
                <a:solidFill>
                  <a:srgbClr val="000000"/>
                </a:solidFill>
                <a:latin typeface="Calibri"/>
              </a:endParaRPr>
            </a:p>
          </p:txBody>
        </p:sp>
        <p:pic>
          <p:nvPicPr>
            <p:cNvPr id="38941" name="Picture 19"/>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l="6857" r="8611" b="1956"/>
            <a:stretch>
              <a:fillRect/>
            </a:stretch>
          </p:blipFill>
          <p:spPr bwMode="auto">
            <a:xfrm>
              <a:off x="1491" y="945"/>
              <a:ext cx="3292" cy="31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grpSp>
      <p:sp>
        <p:nvSpPr>
          <p:cNvPr id="30742" name="Rectangle 22"/>
          <p:cNvSpPr>
            <a:spLocks noChangeArrowheads="1"/>
          </p:cNvSpPr>
          <p:nvPr/>
        </p:nvSpPr>
        <p:spPr bwMode="auto">
          <a:xfrm>
            <a:off x="1138671" y="642938"/>
            <a:ext cx="6728114" cy="5572125"/>
          </a:xfrm>
          <a:prstGeom prst="rect">
            <a:avLst/>
          </a:prstGeom>
          <a:solidFill>
            <a:srgbClr val="000718">
              <a:alpha val="81175"/>
            </a:srgbClr>
          </a:solidFill>
          <a:ln w="12600">
            <a:solidFill>
              <a:srgbClr val="000000"/>
            </a:solidFill>
            <a:miter lim="800000"/>
            <a:headEnd/>
            <a:tailEnd/>
          </a:ln>
        </p:spPr>
        <p:txBody>
          <a:bodyPr wrap="none" lIns="81882" tIns="40940" rIns="81882" bIns="40940" anchor="t"/>
          <a:lstStyle/>
          <a:p>
            <a:endParaRPr lang="en-US">
              <a:solidFill>
                <a:srgbClr val="000000"/>
              </a:solidFill>
              <a:latin typeface="Calibri"/>
            </a:endParaRPr>
          </a:p>
        </p:txBody>
      </p:sp>
      <p:sp>
        <p:nvSpPr>
          <p:cNvPr id="30743" name="Text Box 23"/>
          <p:cNvSpPr txBox="1">
            <a:spLocks noChangeArrowheads="1"/>
          </p:cNvSpPr>
          <p:nvPr/>
        </p:nvSpPr>
        <p:spPr bwMode="auto">
          <a:xfrm>
            <a:off x="1135785" y="1840922"/>
            <a:ext cx="6922943" cy="10079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baseline="40000" dirty="0">
                <a:solidFill>
                  <a:srgbClr val="FFFFFF"/>
                </a:solidFill>
                <a:latin typeface="Arial"/>
                <a:cs typeface="Arial"/>
              </a:rPr>
              <a:t>13</a:t>
            </a:r>
            <a:r>
              <a:rPr lang="en-GB" sz="2000" b="1" dirty="0">
                <a:solidFill>
                  <a:srgbClr val="FFFFFF"/>
                </a:solidFill>
                <a:latin typeface="Arial"/>
                <a:cs typeface="Arial"/>
              </a:rPr>
              <a:t>and among the lamp stands was someone "like a son of man,</a:t>
            </a:r>
            <a:r>
              <a:rPr lang="en-GB" altLang="ja-JP" sz="2000" b="1" dirty="0">
                <a:solidFill>
                  <a:srgbClr val="FFFFFF"/>
                </a:solidFill>
                <a:latin typeface="Arial"/>
                <a:cs typeface="Arial"/>
              </a:rPr>
              <a:t>" dressed in a robe reaching down to his feet and with a golden sash around his chest. </a:t>
            </a:r>
            <a:endParaRPr lang="en-GB" sz="2000" b="1" dirty="0">
              <a:solidFill>
                <a:srgbClr val="FFFFFF"/>
              </a:solidFill>
              <a:latin typeface="Arial"/>
              <a:cs typeface="Arial"/>
            </a:endParaRPr>
          </a:p>
        </p:txBody>
      </p:sp>
      <p:sp>
        <p:nvSpPr>
          <p:cNvPr id="30744" name="Text Box 24"/>
          <p:cNvSpPr txBox="1">
            <a:spLocks noChangeArrowheads="1"/>
          </p:cNvSpPr>
          <p:nvPr/>
        </p:nvSpPr>
        <p:spPr bwMode="auto">
          <a:xfrm>
            <a:off x="1153103" y="2456040"/>
            <a:ext cx="7094682" cy="10079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baseline="40000" dirty="0">
                <a:solidFill>
                  <a:srgbClr val="FFFFFF"/>
                </a:solidFill>
                <a:latin typeface="Arial"/>
                <a:cs typeface="Arial"/>
              </a:rPr>
              <a:t>                                                                                                            14</a:t>
            </a:r>
            <a:r>
              <a:rPr lang="en-GB" sz="2000" b="1" dirty="0">
                <a:solidFill>
                  <a:srgbClr val="FFFFFF"/>
                </a:solidFill>
                <a:latin typeface="Arial"/>
                <a:cs typeface="Arial"/>
              </a:rPr>
              <a:t>His head and hair were white like wool, as white as snow, and his eyes were like blazing fire. </a:t>
            </a:r>
          </a:p>
        </p:txBody>
      </p:sp>
      <p:sp>
        <p:nvSpPr>
          <p:cNvPr id="30745" name="Text Box 25"/>
          <p:cNvSpPr txBox="1">
            <a:spLocks noChangeArrowheads="1"/>
          </p:cNvSpPr>
          <p:nvPr/>
        </p:nvSpPr>
        <p:spPr bwMode="auto">
          <a:xfrm>
            <a:off x="1151660" y="3050578"/>
            <a:ext cx="6879648" cy="10079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baseline="40000" dirty="0">
                <a:solidFill>
                  <a:srgbClr val="FFFFFF"/>
                </a:solidFill>
                <a:latin typeface="Arial"/>
                <a:cs typeface="Arial"/>
              </a:rPr>
              <a:t>                                                        15</a:t>
            </a:r>
            <a:r>
              <a:rPr lang="en-GB" sz="2000" b="1" dirty="0">
                <a:solidFill>
                  <a:srgbClr val="FFFFFF"/>
                </a:solidFill>
                <a:latin typeface="Arial"/>
                <a:cs typeface="Arial"/>
              </a:rPr>
              <a:t>His feet were like bronze glowing in a furnace, and his voice was like the sound of rushing waters. </a:t>
            </a:r>
          </a:p>
        </p:txBody>
      </p:sp>
      <p:sp>
        <p:nvSpPr>
          <p:cNvPr id="30746" name="Text Box 26"/>
          <p:cNvSpPr txBox="1">
            <a:spLocks noChangeArrowheads="1"/>
          </p:cNvSpPr>
          <p:nvPr/>
        </p:nvSpPr>
        <p:spPr bwMode="auto">
          <a:xfrm>
            <a:off x="1154546" y="5164509"/>
            <a:ext cx="6982114" cy="10079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baseline="40000" dirty="0">
                <a:solidFill>
                  <a:srgbClr val="FFFFFF"/>
                </a:solidFill>
                <a:latin typeface="Arial"/>
                <a:cs typeface="Arial"/>
              </a:rPr>
              <a:t>                                                                                        18</a:t>
            </a:r>
            <a:r>
              <a:rPr lang="en-GB" sz="2000" b="1" dirty="0">
                <a:solidFill>
                  <a:srgbClr val="FFFFFF"/>
                </a:solidFill>
                <a:latin typeface="Arial"/>
                <a:cs typeface="Arial"/>
              </a:rPr>
              <a:t>I am the Living One; I was dead, and behold I am alive for ever and ever!  And I hold the keys of death and Hades.</a:t>
            </a:r>
            <a:r>
              <a:rPr lang="en-GB" altLang="ja-JP" sz="2000" b="1" dirty="0">
                <a:solidFill>
                  <a:srgbClr val="FFFFFF"/>
                </a:solidFill>
                <a:latin typeface="Arial"/>
                <a:cs typeface="Arial"/>
              </a:rPr>
              <a:t>"</a:t>
            </a:r>
            <a:endParaRPr lang="en-GB" sz="2000" b="1" dirty="0">
              <a:solidFill>
                <a:srgbClr val="FFFFFF"/>
              </a:solidFill>
              <a:latin typeface="Arial"/>
              <a:cs typeface="Arial"/>
            </a:endParaRPr>
          </a:p>
        </p:txBody>
      </p:sp>
      <p:sp>
        <p:nvSpPr>
          <p:cNvPr id="30747" name="Text Box 27"/>
          <p:cNvSpPr txBox="1">
            <a:spLocks noChangeArrowheads="1"/>
          </p:cNvSpPr>
          <p:nvPr/>
        </p:nvSpPr>
        <p:spPr bwMode="auto">
          <a:xfrm>
            <a:off x="1153103" y="4567876"/>
            <a:ext cx="6853670" cy="10079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buClr>
                <a:srgbClr val="FFFFFF"/>
              </a:buClr>
            </a:pPr>
            <a:r>
              <a:rPr lang="en-GB" sz="2000" b="1" baseline="40000" dirty="0">
                <a:solidFill>
                  <a:srgbClr val="FFFFFF"/>
                </a:solidFill>
                <a:latin typeface="Arial"/>
                <a:cs typeface="Arial"/>
              </a:rPr>
              <a:t>17</a:t>
            </a:r>
            <a:r>
              <a:rPr lang="en-GB" sz="2000" b="1" dirty="0">
                <a:solidFill>
                  <a:srgbClr val="FFFFFF"/>
                </a:solidFill>
                <a:latin typeface="Arial"/>
                <a:cs typeface="Arial"/>
              </a:rPr>
              <a:t>When I saw him, I fell at his feet as though dead. Then he placed his right hand on me and said: "Do not be afraid. I am the First and the Last. </a:t>
            </a:r>
          </a:p>
        </p:txBody>
      </p:sp>
      <p:sp>
        <p:nvSpPr>
          <p:cNvPr id="30748" name="Text Box 28"/>
          <p:cNvSpPr txBox="1">
            <a:spLocks noChangeArrowheads="1"/>
          </p:cNvSpPr>
          <p:nvPr/>
        </p:nvSpPr>
        <p:spPr bwMode="auto">
          <a:xfrm>
            <a:off x="1128569" y="3651267"/>
            <a:ext cx="7240217" cy="1213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baseline="40000" dirty="0">
                <a:solidFill>
                  <a:srgbClr val="FFFFFF"/>
                </a:solidFill>
                <a:latin typeface="Arial"/>
                <a:cs typeface="Arial"/>
              </a:rPr>
              <a:t>                    1                           16</a:t>
            </a:r>
            <a:r>
              <a:rPr lang="en-GB" sz="2000" b="1" dirty="0">
                <a:solidFill>
                  <a:srgbClr val="FFFFFF"/>
                </a:solidFill>
                <a:latin typeface="Arial"/>
                <a:cs typeface="Arial"/>
              </a:rPr>
              <a:t>In his right hand he held seven stars, and out of his mouth came a sharp double-edged sword. His face was like the sun shining in all its brilliance. </a:t>
            </a:r>
          </a:p>
          <a:p>
            <a:pPr>
              <a:buClr>
                <a:srgbClr val="FFFFFF"/>
              </a:buClr>
            </a:pPr>
            <a:r>
              <a:rPr lang="en-GB" sz="2000" b="1" baseline="40000" dirty="0">
                <a:solidFill>
                  <a:srgbClr val="FFFFFF"/>
                </a:solidFill>
                <a:latin typeface="Arial"/>
                <a:cs typeface="Arial"/>
              </a:rPr>
              <a:t>  </a:t>
            </a:r>
          </a:p>
        </p:txBody>
      </p:sp>
      <p:sp>
        <p:nvSpPr>
          <p:cNvPr id="30749" name="Text Box 29"/>
          <p:cNvSpPr txBox="1">
            <a:spLocks noChangeArrowheads="1"/>
          </p:cNvSpPr>
          <p:nvPr/>
        </p:nvSpPr>
        <p:spPr bwMode="auto">
          <a:xfrm>
            <a:off x="1151660" y="818029"/>
            <a:ext cx="7051386" cy="11156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dirty="0">
                <a:solidFill>
                  <a:srgbClr val="FFFFFF"/>
                </a:solidFill>
                <a:latin typeface="Arial"/>
                <a:cs typeface="Arial"/>
              </a:rPr>
              <a:t>                   </a:t>
            </a:r>
            <a:r>
              <a:rPr lang="en-GB" sz="2700" b="1" dirty="0">
                <a:solidFill>
                  <a:srgbClr val="FFFFFF"/>
                </a:solidFill>
                <a:latin typeface="Arial"/>
                <a:cs typeface="Arial"/>
              </a:rPr>
              <a:t>Revelation 1:12-18 (NIV)</a:t>
            </a:r>
            <a:r>
              <a:rPr lang="en-GB" sz="2000" b="1" dirty="0">
                <a:solidFill>
                  <a:srgbClr val="FFFFFF"/>
                </a:solidFill>
                <a:latin typeface="Arial"/>
                <a:cs typeface="Arial"/>
              </a:rPr>
              <a:t> </a:t>
            </a:r>
            <a:br>
              <a:rPr lang="en-GB" sz="2000" b="1" dirty="0">
                <a:solidFill>
                  <a:srgbClr val="FFFFFF"/>
                </a:solidFill>
                <a:latin typeface="Arial"/>
                <a:cs typeface="Arial"/>
              </a:rPr>
            </a:br>
            <a:r>
              <a:rPr lang="en-GB" sz="2000" b="1" baseline="40000" dirty="0">
                <a:solidFill>
                  <a:srgbClr val="FFFFFF"/>
                </a:solidFill>
                <a:latin typeface="Arial"/>
                <a:cs typeface="Arial"/>
              </a:rPr>
              <a:t>12</a:t>
            </a:r>
            <a:r>
              <a:rPr lang="en-GB" sz="2000" b="1" dirty="0">
                <a:solidFill>
                  <a:srgbClr val="FFFFFF"/>
                </a:solidFill>
                <a:latin typeface="Arial"/>
                <a:cs typeface="Arial"/>
              </a:rPr>
              <a:t>I turned around to see the voice that was speaking to me. And when I turned I saw seven golden lamp stands, </a:t>
            </a:r>
          </a:p>
        </p:txBody>
      </p:sp>
      <p:sp>
        <p:nvSpPr>
          <p:cNvPr id="30750" name="Text Box 30"/>
          <p:cNvSpPr txBox="1">
            <a:spLocks noChangeArrowheads="1"/>
          </p:cNvSpPr>
          <p:nvPr/>
        </p:nvSpPr>
        <p:spPr bwMode="auto">
          <a:xfrm>
            <a:off x="822540" y="1577629"/>
            <a:ext cx="7562273" cy="4147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3029"/>
              </a:spcBef>
              <a:buClr>
                <a:srgbClr val="FC0128"/>
              </a:buClr>
            </a:pPr>
            <a:r>
              <a:rPr lang="en-GB" sz="6600" b="1" dirty="0">
                <a:solidFill>
                  <a:srgbClr val="FC0128"/>
                </a:solidFill>
                <a:effectLst>
                  <a:glow rad="165100">
                    <a:prstClr val="white"/>
                  </a:glow>
                </a:effectLst>
                <a:latin typeface="Kosher-Normal" charset="0"/>
              </a:rPr>
              <a:t>THE REVELATION OF JESUS CHRIST</a:t>
            </a:r>
            <a:br>
              <a:rPr lang="en-GB" sz="6600" b="1" dirty="0">
                <a:solidFill>
                  <a:srgbClr val="FC0128"/>
                </a:solidFill>
                <a:effectLst>
                  <a:glow rad="165100">
                    <a:prstClr val="white"/>
                  </a:glow>
                </a:effectLst>
                <a:latin typeface="Kosher-Normal" charset="0"/>
              </a:rPr>
            </a:br>
            <a:r>
              <a:rPr lang="en-GB" sz="6600" b="1" dirty="0">
                <a:solidFill>
                  <a:srgbClr val="FC0128"/>
                </a:solidFill>
                <a:effectLst>
                  <a:glow rad="165100">
                    <a:prstClr val="white"/>
                  </a:glow>
                </a:effectLst>
                <a:latin typeface="Kosher-Normal" charset="0"/>
              </a:rPr>
              <a:t>TO </a:t>
            </a:r>
            <a:br>
              <a:rPr lang="en-GB" sz="6600" b="1" dirty="0">
                <a:solidFill>
                  <a:srgbClr val="FC0128"/>
                </a:solidFill>
                <a:effectLst>
                  <a:glow rad="165100">
                    <a:prstClr val="white"/>
                  </a:glow>
                </a:effectLst>
                <a:latin typeface="Kosher-Normal" charset="0"/>
              </a:rPr>
            </a:br>
            <a:r>
              <a:rPr lang="en-GB" sz="6600" b="1" dirty="0">
                <a:solidFill>
                  <a:srgbClr val="FC0128"/>
                </a:solidFill>
                <a:effectLst>
                  <a:glow rad="165100">
                    <a:prstClr val="white"/>
                  </a:glow>
                </a:effectLst>
                <a:latin typeface="Kosher-Normal" charset="0"/>
              </a:rPr>
              <a:t>JOHN THE APOSTLE</a:t>
            </a:r>
          </a:p>
        </p:txBody>
      </p:sp>
      <p:sp>
        <p:nvSpPr>
          <p:cNvPr id="38939" name="Rectangle 32"/>
          <p:cNvSpPr>
            <a:spLocks noGrp="1" noChangeArrowheads="1"/>
          </p:cNvSpPr>
          <p:nvPr>
            <p:ph type="title" idx="4294967295"/>
          </p:nvPr>
        </p:nvSpPr>
        <p:spPr bwMode="auto">
          <a:xfrm>
            <a:off x="692728" y="403412"/>
            <a:ext cx="7758545" cy="537882"/>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1882" tIns="40940" rIns="81882" bIns="40940" anchor="t"/>
          <a:lstStyle/>
          <a:p>
            <a:r>
              <a:rPr lang="en-GB" sz="2900" b="1">
                <a:solidFill>
                  <a:srgbClr val="5CF5F0"/>
                </a:solidFill>
                <a:latin typeface="Comic Sans MS" charset="0"/>
              </a:rPr>
              <a:t>NOW…TO COMPLETE THE PORTRAIT…</a:t>
            </a:r>
            <a:endParaRPr lang="en-US">
              <a:latin typeface="Times New Roman" charset="0"/>
            </a:endParaRPr>
          </a:p>
        </p:txBody>
      </p:sp>
      <p:sp>
        <p:nvSpPr>
          <p:cNvPr id="31" name="Text Box 7"/>
          <p:cNvSpPr txBox="1">
            <a:spLocks noChangeArrowheads="1"/>
          </p:cNvSpPr>
          <p:nvPr/>
        </p:nvSpPr>
        <p:spPr bwMode="auto">
          <a:xfrm>
            <a:off x="8424890" y="20638"/>
            <a:ext cx="695270" cy="463846"/>
          </a:xfrm>
          <a:prstGeom prst="rect">
            <a:avLst/>
          </a:prstGeom>
          <a:solidFill>
            <a:schemeClr val="tx1"/>
          </a:solidFill>
          <a:ln>
            <a:noFill/>
          </a:ln>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prstClr val="white"/>
                </a:solidFill>
                <a:latin typeface="Arial" charset="0"/>
                <a:cs typeface="Arial" charset="0"/>
              </a:rPr>
              <a:t>344</a:t>
            </a:r>
          </a:p>
        </p:txBody>
      </p:sp>
    </p:spTree>
    <p:extLst>
      <p:ext uri="{BB962C8B-B14F-4D97-AF65-F5344CB8AC3E}">
        <p14:creationId xmlns:p14="http://schemas.microsoft.com/office/powerpoint/2010/main" val="19152000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30729"/>
                                        </p:tgtEl>
                                        <p:attrNameLst>
                                          <p:attrName>style.visibility</p:attrName>
                                        </p:attrNameLst>
                                      </p:cBhvr>
                                      <p:to>
                                        <p:strVal val="visible"/>
                                      </p:to>
                                    </p:set>
                                    <p:anim calcmode="lin" valueType="num">
                                      <p:cBhvr>
                                        <p:cTn id="7" dur="500" fill="hold"/>
                                        <p:tgtEl>
                                          <p:spTgt spid="30729"/>
                                        </p:tgtEl>
                                        <p:attrNameLst>
                                          <p:attrName>ppt_w</p:attrName>
                                        </p:attrNameLst>
                                      </p:cBhvr>
                                      <p:tavLst>
                                        <p:tav tm="100000">
                                          <p:val>
                                            <p:fltVal val="0"/>
                                          </p:val>
                                        </p:tav>
                                        <p:tav>
                                          <p:val>
                                            <p:strVal val="#ppt_w"/>
                                          </p:val>
                                        </p:tav>
                                      </p:tavLst>
                                    </p:anim>
                                    <p:anim calcmode="lin" valueType="num">
                                      <p:cBhvr>
                                        <p:cTn id="8" dur="500" fill="hold"/>
                                        <p:tgtEl>
                                          <p:spTgt spid="30729"/>
                                        </p:tgtEl>
                                        <p:attrNameLst>
                                          <p:attrName>ppt_h</p:attrName>
                                        </p:attrNameLst>
                                      </p:cBhvr>
                                      <p:tavLst>
                                        <p:tav tm="100000">
                                          <p:val>
                                            <p:fltVal val="0"/>
                                          </p:val>
                                        </p:tav>
                                        <p:tav>
                                          <p:val>
                                            <p:strVal val="#ppt_h"/>
                                          </p:val>
                                        </p:tav>
                                      </p:tavLst>
                                    </p:anim>
                                    <p:anim calcmode="lin" valueType="num">
                                      <p:cBhvr>
                                        <p:cTn id="9" dur="500" fill="hold"/>
                                        <p:tgtEl>
                                          <p:spTgt spid="30729"/>
                                        </p:tgtEl>
                                        <p:attrNameLst>
                                          <p:attrName>ppt_x</p:attrName>
                                        </p:attrNameLst>
                                      </p:cBhvr>
                                      <p:tavLst>
                                        <p:tav tm="100000">
                                          <p:val>
                                            <p:fltVal val="0.5"/>
                                          </p:val>
                                        </p:tav>
                                        <p:tav>
                                          <p:val>
                                            <p:strVal val="#ppt_x"/>
                                          </p:val>
                                        </p:tav>
                                      </p:tavLst>
                                    </p:anim>
                                    <p:anim calcmode="lin" valueType="num">
                                      <p:cBhvr>
                                        <p:cTn id="10" dur="500" fill="hold"/>
                                        <p:tgtEl>
                                          <p:spTgt spid="30729"/>
                                        </p:tgtEl>
                                        <p:attrNameLst>
                                          <p:attrName>ppt_y</p:attrName>
                                        </p:attrNameLst>
                                      </p:cBhvr>
                                      <p:tavLst>
                                        <p:tav tm="100000">
                                          <p:val>
                                            <p:fltVal val="0.5"/>
                                          </p:val>
                                        </p:tav>
                                        <p:tav>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30730"/>
                                        </p:tgtEl>
                                        <p:attrNameLst>
                                          <p:attrName>style.visibility</p:attrName>
                                        </p:attrNameLst>
                                      </p:cBhvr>
                                      <p:to>
                                        <p:strVal val="visible"/>
                                      </p:to>
                                    </p:set>
                                    <p:anim calcmode="lin" valueType="num">
                                      <p:cBhvr>
                                        <p:cTn id="14" dur="500" fill="hold"/>
                                        <p:tgtEl>
                                          <p:spTgt spid="30730"/>
                                        </p:tgtEl>
                                        <p:attrNameLst>
                                          <p:attrName>ppt_w</p:attrName>
                                        </p:attrNameLst>
                                      </p:cBhvr>
                                      <p:tavLst>
                                        <p:tav tm="100000">
                                          <p:val>
                                            <p:fltVal val="0"/>
                                          </p:val>
                                        </p:tav>
                                        <p:tav>
                                          <p:val>
                                            <p:strVal val="#ppt_w"/>
                                          </p:val>
                                        </p:tav>
                                      </p:tavLst>
                                    </p:anim>
                                    <p:anim calcmode="lin" valueType="num">
                                      <p:cBhvr>
                                        <p:cTn id="15" dur="500" fill="hold"/>
                                        <p:tgtEl>
                                          <p:spTgt spid="30730"/>
                                        </p:tgtEl>
                                        <p:attrNameLst>
                                          <p:attrName>ppt_h</p:attrName>
                                        </p:attrNameLst>
                                      </p:cBhvr>
                                      <p:tavLst>
                                        <p:tav tm="100000">
                                          <p:val>
                                            <p:fltVal val="0"/>
                                          </p:val>
                                        </p:tav>
                                        <p:tav>
                                          <p:val>
                                            <p:strVal val="#ppt_h"/>
                                          </p:val>
                                        </p:tav>
                                      </p:tavLst>
                                    </p:anim>
                                    <p:anim calcmode="lin" valueType="num">
                                      <p:cBhvr>
                                        <p:cTn id="16" dur="500" fill="hold"/>
                                        <p:tgtEl>
                                          <p:spTgt spid="30730"/>
                                        </p:tgtEl>
                                        <p:attrNameLst>
                                          <p:attrName>ppt_x</p:attrName>
                                        </p:attrNameLst>
                                      </p:cBhvr>
                                      <p:tavLst>
                                        <p:tav tm="100000">
                                          <p:val>
                                            <p:fltVal val="0.5"/>
                                          </p:val>
                                        </p:tav>
                                        <p:tav>
                                          <p:val>
                                            <p:strVal val="#ppt_x"/>
                                          </p:val>
                                        </p:tav>
                                      </p:tavLst>
                                    </p:anim>
                                    <p:anim calcmode="lin" valueType="num">
                                      <p:cBhvr>
                                        <p:cTn id="17" dur="500" fill="hold"/>
                                        <p:tgtEl>
                                          <p:spTgt spid="30730"/>
                                        </p:tgtEl>
                                        <p:attrNameLst>
                                          <p:attrName>ppt_y</p:attrName>
                                        </p:attrNameLst>
                                      </p:cBhvr>
                                      <p:tavLst>
                                        <p:tav tm="100000">
                                          <p:val>
                                            <p:fltVal val="0.5"/>
                                          </p:val>
                                        </p:tav>
                                        <p:tav>
                                          <p:val>
                                            <p:strVal val="#ppt_y"/>
                                          </p:val>
                                        </p:tav>
                                      </p:tavLst>
                                    </p:anim>
                                  </p:childTnLst>
                                </p:cTn>
                              </p:par>
                            </p:childTnLst>
                          </p:cTn>
                        </p:par>
                        <p:par>
                          <p:cTn id="18" fill="hold" nodeType="afterGroup">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30731"/>
                                        </p:tgtEl>
                                        <p:attrNameLst>
                                          <p:attrName>style.visibility</p:attrName>
                                        </p:attrNameLst>
                                      </p:cBhvr>
                                      <p:to>
                                        <p:strVal val="visible"/>
                                      </p:to>
                                    </p:set>
                                    <p:anim calcmode="lin" valueType="num">
                                      <p:cBhvr>
                                        <p:cTn id="21" dur="500" fill="hold"/>
                                        <p:tgtEl>
                                          <p:spTgt spid="30731"/>
                                        </p:tgtEl>
                                        <p:attrNameLst>
                                          <p:attrName>ppt_w</p:attrName>
                                        </p:attrNameLst>
                                      </p:cBhvr>
                                      <p:tavLst>
                                        <p:tav tm="100000">
                                          <p:val>
                                            <p:fltVal val="0"/>
                                          </p:val>
                                        </p:tav>
                                        <p:tav>
                                          <p:val>
                                            <p:strVal val="#ppt_w"/>
                                          </p:val>
                                        </p:tav>
                                      </p:tavLst>
                                    </p:anim>
                                    <p:anim calcmode="lin" valueType="num">
                                      <p:cBhvr>
                                        <p:cTn id="22" dur="500" fill="hold"/>
                                        <p:tgtEl>
                                          <p:spTgt spid="30731"/>
                                        </p:tgtEl>
                                        <p:attrNameLst>
                                          <p:attrName>ppt_h</p:attrName>
                                        </p:attrNameLst>
                                      </p:cBhvr>
                                      <p:tavLst>
                                        <p:tav tm="100000">
                                          <p:val>
                                            <p:fltVal val="0"/>
                                          </p:val>
                                        </p:tav>
                                        <p:tav>
                                          <p:val>
                                            <p:strVal val="#ppt_h"/>
                                          </p:val>
                                        </p:tav>
                                      </p:tavLst>
                                    </p:anim>
                                    <p:anim calcmode="lin" valueType="num">
                                      <p:cBhvr>
                                        <p:cTn id="23" dur="500" fill="hold"/>
                                        <p:tgtEl>
                                          <p:spTgt spid="30731"/>
                                        </p:tgtEl>
                                        <p:attrNameLst>
                                          <p:attrName>ppt_x</p:attrName>
                                        </p:attrNameLst>
                                      </p:cBhvr>
                                      <p:tavLst>
                                        <p:tav tm="100000">
                                          <p:val>
                                            <p:fltVal val="0.5"/>
                                          </p:val>
                                        </p:tav>
                                        <p:tav>
                                          <p:val>
                                            <p:strVal val="#ppt_x"/>
                                          </p:val>
                                        </p:tav>
                                      </p:tavLst>
                                    </p:anim>
                                    <p:anim calcmode="lin" valueType="num">
                                      <p:cBhvr>
                                        <p:cTn id="24" dur="500" fill="hold"/>
                                        <p:tgtEl>
                                          <p:spTgt spid="30731"/>
                                        </p:tgtEl>
                                        <p:attrNameLst>
                                          <p:attrName>ppt_y</p:attrName>
                                        </p:attrNameLst>
                                      </p:cBhvr>
                                      <p:tavLst>
                                        <p:tav tm="100000">
                                          <p:val>
                                            <p:fltVal val="0.5"/>
                                          </p:val>
                                        </p:tav>
                                        <p:tav>
                                          <p:val>
                                            <p:strVal val="#ppt_y"/>
                                          </p:val>
                                        </p:tav>
                                      </p:tavLst>
                                    </p:anim>
                                  </p:childTnLst>
                                </p:cTn>
                              </p:par>
                            </p:childTnLst>
                          </p:cTn>
                        </p:par>
                        <p:par>
                          <p:cTn id="25" fill="hold" nodeType="afterGroup">
                            <p:stCondLst>
                              <p:cond delay="1500"/>
                            </p:stCondLst>
                            <p:childTnLst>
                              <p:par>
                                <p:cTn id="26" presetID="23" presetClass="entr" presetSubtype="528" fill="hold" nodeType="afterEffect">
                                  <p:stCondLst>
                                    <p:cond delay="0"/>
                                  </p:stCondLst>
                                  <p:childTnLst>
                                    <p:set>
                                      <p:cBhvr>
                                        <p:cTn id="27" dur="1" fill="hold">
                                          <p:stCondLst>
                                            <p:cond delay="0"/>
                                          </p:stCondLst>
                                        </p:cTn>
                                        <p:tgtEl>
                                          <p:spTgt spid="30732"/>
                                        </p:tgtEl>
                                        <p:attrNameLst>
                                          <p:attrName>style.visibility</p:attrName>
                                        </p:attrNameLst>
                                      </p:cBhvr>
                                      <p:to>
                                        <p:strVal val="visible"/>
                                      </p:to>
                                    </p:set>
                                    <p:anim calcmode="lin" valueType="num">
                                      <p:cBhvr>
                                        <p:cTn id="28" dur="500" fill="hold"/>
                                        <p:tgtEl>
                                          <p:spTgt spid="30732"/>
                                        </p:tgtEl>
                                        <p:attrNameLst>
                                          <p:attrName>ppt_w</p:attrName>
                                        </p:attrNameLst>
                                      </p:cBhvr>
                                      <p:tavLst>
                                        <p:tav tm="100000">
                                          <p:val>
                                            <p:fltVal val="0"/>
                                          </p:val>
                                        </p:tav>
                                        <p:tav>
                                          <p:val>
                                            <p:strVal val="#ppt_w"/>
                                          </p:val>
                                        </p:tav>
                                      </p:tavLst>
                                    </p:anim>
                                    <p:anim calcmode="lin" valueType="num">
                                      <p:cBhvr>
                                        <p:cTn id="29" dur="500" fill="hold"/>
                                        <p:tgtEl>
                                          <p:spTgt spid="30732"/>
                                        </p:tgtEl>
                                        <p:attrNameLst>
                                          <p:attrName>ppt_h</p:attrName>
                                        </p:attrNameLst>
                                      </p:cBhvr>
                                      <p:tavLst>
                                        <p:tav tm="100000">
                                          <p:val>
                                            <p:fltVal val="0"/>
                                          </p:val>
                                        </p:tav>
                                        <p:tav>
                                          <p:val>
                                            <p:strVal val="#ppt_h"/>
                                          </p:val>
                                        </p:tav>
                                      </p:tavLst>
                                    </p:anim>
                                    <p:anim calcmode="lin" valueType="num">
                                      <p:cBhvr>
                                        <p:cTn id="30" dur="500" fill="hold"/>
                                        <p:tgtEl>
                                          <p:spTgt spid="30732"/>
                                        </p:tgtEl>
                                        <p:attrNameLst>
                                          <p:attrName>ppt_x</p:attrName>
                                        </p:attrNameLst>
                                      </p:cBhvr>
                                      <p:tavLst>
                                        <p:tav tm="100000">
                                          <p:val>
                                            <p:fltVal val="0.5"/>
                                          </p:val>
                                        </p:tav>
                                        <p:tav>
                                          <p:val>
                                            <p:strVal val="#ppt_x"/>
                                          </p:val>
                                        </p:tav>
                                      </p:tavLst>
                                    </p:anim>
                                    <p:anim calcmode="lin" valueType="num">
                                      <p:cBhvr>
                                        <p:cTn id="31" dur="500" fill="hold"/>
                                        <p:tgtEl>
                                          <p:spTgt spid="30732"/>
                                        </p:tgtEl>
                                        <p:attrNameLst>
                                          <p:attrName>ppt_y</p:attrName>
                                        </p:attrNameLst>
                                      </p:cBhvr>
                                      <p:tavLst>
                                        <p:tav tm="100000">
                                          <p:val>
                                            <p:fltVal val="0.5"/>
                                          </p:val>
                                        </p:tav>
                                        <p:tav>
                                          <p:val>
                                            <p:strVal val="#ppt_y"/>
                                          </p:val>
                                        </p:tav>
                                      </p:tavLst>
                                    </p:anim>
                                  </p:childTnLst>
                                </p:cTn>
                              </p:par>
                            </p:childTnLst>
                          </p:cTn>
                        </p:par>
                        <p:par>
                          <p:cTn id="32" fill="hold" nodeType="afterGroup">
                            <p:stCondLst>
                              <p:cond delay="2000"/>
                            </p:stCondLst>
                            <p:childTnLst>
                              <p:par>
                                <p:cTn id="33" presetID="10" presetClass="entr" fill="hold" nodeType="afterEffect">
                                  <p:stCondLst>
                                    <p:cond delay="0"/>
                                  </p:stCondLst>
                                  <p:childTnLst>
                                    <p:set>
                                      <p:cBhvr>
                                        <p:cTn id="34" dur="1" fill="hold">
                                          <p:stCondLst>
                                            <p:cond delay="0"/>
                                          </p:stCondLst>
                                        </p:cTn>
                                        <p:tgtEl>
                                          <p:spTgt spid="30721"/>
                                        </p:tgtEl>
                                        <p:attrNameLst>
                                          <p:attrName>style.visibility</p:attrName>
                                        </p:attrNameLst>
                                      </p:cBhvr>
                                      <p:to>
                                        <p:strVal val="visible"/>
                                      </p:to>
                                    </p:set>
                                    <p:animEffect transition="in" filter="fade">
                                      <p:cBhvr>
                                        <p:cTn id="35" dur="1000"/>
                                        <p:tgtEl>
                                          <p:spTgt spid="307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fade">
                                      <p:cBhvr>
                                        <p:cTn id="40" dur="1000"/>
                                        <p:tgtEl>
                                          <p:spTgt spid="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fill="hold" grpId="0" nodeType="clickEffect">
                                  <p:stCondLst>
                                    <p:cond delay="0"/>
                                  </p:stCondLst>
                                  <p:childTnLst>
                                    <p:set>
                                      <p:cBhvr>
                                        <p:cTn id="44" dur="1" fill="hold">
                                          <p:stCondLst>
                                            <p:cond delay="0"/>
                                          </p:stCondLst>
                                        </p:cTn>
                                        <p:tgtEl>
                                          <p:spTgt spid="30742"/>
                                        </p:tgtEl>
                                        <p:attrNameLst>
                                          <p:attrName>style.visibility</p:attrName>
                                        </p:attrNameLst>
                                      </p:cBhvr>
                                      <p:to>
                                        <p:strVal val="visible"/>
                                      </p:to>
                                    </p:set>
                                    <p:animEffect transition="in" filter="fade">
                                      <p:cBhvr>
                                        <p:cTn id="45" dur="1000"/>
                                        <p:tgtEl>
                                          <p:spTgt spid="30742"/>
                                        </p:tgtEl>
                                      </p:cBhvr>
                                    </p:animEffect>
                                  </p:childTnLst>
                                </p:cTn>
                              </p:par>
                            </p:childTnLst>
                          </p:cTn>
                        </p:par>
                        <p:par>
                          <p:cTn id="46" fill="hold" nodeType="afterGroup">
                            <p:stCondLst>
                              <p:cond delay="0"/>
                            </p:stCondLst>
                            <p:childTnLst>
                              <p:par>
                                <p:cTn id="47" presetID="10" presetClass="entr" fill="hold" nodeType="afterEffect">
                                  <p:stCondLst>
                                    <p:cond delay="0"/>
                                  </p:stCondLst>
                                  <p:childTnLst>
                                    <p:set>
                                      <p:cBhvr>
                                        <p:cTn id="48" dur="1" fill="hold">
                                          <p:stCondLst>
                                            <p:cond delay="0"/>
                                          </p:stCondLst>
                                        </p:cTn>
                                        <p:tgtEl>
                                          <p:spTgt spid="30750"/>
                                        </p:tgtEl>
                                        <p:attrNameLst>
                                          <p:attrName>style.visibility</p:attrName>
                                        </p:attrNameLst>
                                      </p:cBhvr>
                                      <p:to>
                                        <p:strVal val="visible"/>
                                      </p:to>
                                    </p:set>
                                    <p:animEffect transition="in" filter="fade">
                                      <p:cBhvr>
                                        <p:cTn id="49" dur="1000"/>
                                        <p:tgtEl>
                                          <p:spTgt spid="3075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xit" fill="hold" nodeType="clickEffect">
                                  <p:stCondLst>
                                    <p:cond delay="0"/>
                                  </p:stCondLst>
                                  <p:childTnLst>
                                    <p:animEffect transition="out" filter="fade">
                                      <p:cBhvr>
                                        <p:cTn id="53" dur="1000"/>
                                        <p:tgtEl>
                                          <p:spTgt spid="30750"/>
                                        </p:tgtEl>
                                      </p:cBhvr>
                                    </p:animEffect>
                                    <p:set>
                                      <p:cBhvr>
                                        <p:cTn id="54" dur="1" fill="hold">
                                          <p:stCondLst>
                                            <p:cond delay="0"/>
                                          </p:stCondLst>
                                        </p:cTn>
                                        <p:tgtEl>
                                          <p:spTgt spid="30750"/>
                                        </p:tgtEl>
                                        <p:attrNameLst>
                                          <p:attrName>style.visibility</p:attrName>
                                        </p:attrNameLst>
                                      </p:cBhvr>
                                      <p:to>
                                        <p:strVal val="hidden"/>
                                      </p:to>
                                    </p:set>
                                  </p:childTnLst>
                                </p:cTn>
                              </p:par>
                            </p:childTnLst>
                          </p:cTn>
                        </p:par>
                        <p:par>
                          <p:cTn id="55" fill="hold" nodeType="afterGroup">
                            <p:stCondLst>
                              <p:cond delay="0"/>
                            </p:stCondLst>
                            <p:childTnLst>
                              <p:par>
                                <p:cTn id="56" presetID="10" presetClass="entr" fill="hold" nodeType="afterEffect">
                                  <p:stCondLst>
                                    <p:cond delay="0"/>
                                  </p:stCondLst>
                                  <p:childTnLst>
                                    <p:set>
                                      <p:cBhvr>
                                        <p:cTn id="57" dur="1" fill="hold">
                                          <p:stCondLst>
                                            <p:cond delay="0"/>
                                          </p:stCondLst>
                                        </p:cTn>
                                        <p:tgtEl>
                                          <p:spTgt spid="30749"/>
                                        </p:tgtEl>
                                        <p:attrNameLst>
                                          <p:attrName>style.visibility</p:attrName>
                                        </p:attrNameLst>
                                      </p:cBhvr>
                                      <p:to>
                                        <p:strVal val="visible"/>
                                      </p:to>
                                    </p:set>
                                    <p:animEffect transition="in" filter="fade">
                                      <p:cBhvr>
                                        <p:cTn id="58" dur="1000"/>
                                        <p:tgtEl>
                                          <p:spTgt spid="30749"/>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ntr" fill="hold" nodeType="clickEffect">
                                  <p:stCondLst>
                                    <p:cond delay="0"/>
                                  </p:stCondLst>
                                  <p:childTnLst>
                                    <p:set>
                                      <p:cBhvr>
                                        <p:cTn id="62" dur="1" fill="hold">
                                          <p:stCondLst>
                                            <p:cond delay="0"/>
                                          </p:stCondLst>
                                        </p:cTn>
                                        <p:tgtEl>
                                          <p:spTgt spid="30743"/>
                                        </p:tgtEl>
                                        <p:attrNameLst>
                                          <p:attrName>style.visibility</p:attrName>
                                        </p:attrNameLst>
                                      </p:cBhvr>
                                      <p:to>
                                        <p:strVal val="visible"/>
                                      </p:to>
                                    </p:set>
                                    <p:animEffect transition="in" filter="fade">
                                      <p:cBhvr>
                                        <p:cTn id="63" dur="1000"/>
                                        <p:tgtEl>
                                          <p:spTgt spid="30743"/>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fill="hold" nodeType="clickEffect">
                                  <p:stCondLst>
                                    <p:cond delay="0"/>
                                  </p:stCondLst>
                                  <p:childTnLst>
                                    <p:set>
                                      <p:cBhvr>
                                        <p:cTn id="67" dur="1" fill="hold">
                                          <p:stCondLst>
                                            <p:cond delay="0"/>
                                          </p:stCondLst>
                                        </p:cTn>
                                        <p:tgtEl>
                                          <p:spTgt spid="30744"/>
                                        </p:tgtEl>
                                        <p:attrNameLst>
                                          <p:attrName>style.visibility</p:attrName>
                                        </p:attrNameLst>
                                      </p:cBhvr>
                                      <p:to>
                                        <p:strVal val="visible"/>
                                      </p:to>
                                    </p:set>
                                    <p:animEffect transition="in" filter="fade">
                                      <p:cBhvr>
                                        <p:cTn id="68" dur="1000"/>
                                        <p:tgtEl>
                                          <p:spTgt spid="30744"/>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ntr" fill="hold" nodeType="clickEffect">
                                  <p:stCondLst>
                                    <p:cond delay="0"/>
                                  </p:stCondLst>
                                  <p:childTnLst>
                                    <p:set>
                                      <p:cBhvr>
                                        <p:cTn id="72" dur="1" fill="hold">
                                          <p:stCondLst>
                                            <p:cond delay="0"/>
                                          </p:stCondLst>
                                        </p:cTn>
                                        <p:tgtEl>
                                          <p:spTgt spid="30745"/>
                                        </p:tgtEl>
                                        <p:attrNameLst>
                                          <p:attrName>style.visibility</p:attrName>
                                        </p:attrNameLst>
                                      </p:cBhvr>
                                      <p:to>
                                        <p:strVal val="visible"/>
                                      </p:to>
                                    </p:set>
                                    <p:animEffect transition="in" filter="fade">
                                      <p:cBhvr>
                                        <p:cTn id="73" dur="1000"/>
                                        <p:tgtEl>
                                          <p:spTgt spid="30745"/>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10" presetClass="entr" fill="hold" nodeType="clickEffect">
                                  <p:stCondLst>
                                    <p:cond delay="0"/>
                                  </p:stCondLst>
                                  <p:childTnLst>
                                    <p:set>
                                      <p:cBhvr>
                                        <p:cTn id="77" dur="1" fill="hold">
                                          <p:stCondLst>
                                            <p:cond delay="0"/>
                                          </p:stCondLst>
                                        </p:cTn>
                                        <p:tgtEl>
                                          <p:spTgt spid="30748"/>
                                        </p:tgtEl>
                                        <p:attrNameLst>
                                          <p:attrName>style.visibility</p:attrName>
                                        </p:attrNameLst>
                                      </p:cBhvr>
                                      <p:to>
                                        <p:strVal val="visible"/>
                                      </p:to>
                                    </p:set>
                                    <p:animEffect transition="in" filter="fade">
                                      <p:cBhvr>
                                        <p:cTn id="78" dur="1000"/>
                                        <p:tgtEl>
                                          <p:spTgt spid="30748"/>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0" presetClass="entr" fill="hold" nodeType="clickEffect">
                                  <p:stCondLst>
                                    <p:cond delay="0"/>
                                  </p:stCondLst>
                                  <p:childTnLst>
                                    <p:set>
                                      <p:cBhvr>
                                        <p:cTn id="82" dur="1" fill="hold">
                                          <p:stCondLst>
                                            <p:cond delay="0"/>
                                          </p:stCondLst>
                                        </p:cTn>
                                        <p:tgtEl>
                                          <p:spTgt spid="30747"/>
                                        </p:tgtEl>
                                        <p:attrNameLst>
                                          <p:attrName>style.visibility</p:attrName>
                                        </p:attrNameLst>
                                      </p:cBhvr>
                                      <p:to>
                                        <p:strVal val="visible"/>
                                      </p:to>
                                    </p:set>
                                    <p:animEffect transition="in" filter="fade">
                                      <p:cBhvr>
                                        <p:cTn id="83" dur="1000"/>
                                        <p:tgtEl>
                                          <p:spTgt spid="30747"/>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10" presetClass="entr" fill="hold" nodeType="clickEffect">
                                  <p:stCondLst>
                                    <p:cond delay="0"/>
                                  </p:stCondLst>
                                  <p:childTnLst>
                                    <p:set>
                                      <p:cBhvr>
                                        <p:cTn id="87" dur="1" fill="hold">
                                          <p:stCondLst>
                                            <p:cond delay="0"/>
                                          </p:stCondLst>
                                        </p:cTn>
                                        <p:tgtEl>
                                          <p:spTgt spid="30746"/>
                                        </p:tgtEl>
                                        <p:attrNameLst>
                                          <p:attrName>style.visibility</p:attrName>
                                        </p:attrNameLst>
                                      </p:cBhvr>
                                      <p:to>
                                        <p:strVal val="visible"/>
                                      </p:to>
                                    </p:set>
                                    <p:animEffect transition="in" filter="fade">
                                      <p:cBhvr>
                                        <p:cTn id="88" dur="1000"/>
                                        <p:tgtEl>
                                          <p:spTgt spid="30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2"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551578" y="609600"/>
            <a:ext cx="3592422" cy="5489340"/>
          </a:xfrm>
        </p:spPr>
        <p:txBody>
          <a:bodyPr/>
          <a:lstStyle/>
          <a:p>
            <a:r>
              <a:rPr lang="en-US" b="1" dirty="0">
                <a:latin typeface="Arial" charset="0"/>
                <a:ea typeface="ＭＳ Ｐゴシック" charset="0"/>
              </a:rPr>
              <a:t>Christ Among the Lampstands</a:t>
            </a:r>
            <a:br>
              <a:rPr lang="en-US" b="1" dirty="0">
                <a:latin typeface="Arial" charset="0"/>
                <a:ea typeface="ＭＳ Ｐゴシック" charset="0"/>
              </a:rPr>
            </a:br>
            <a:r>
              <a:rPr lang="en-US" b="1" dirty="0">
                <a:latin typeface="Arial" charset="0"/>
                <a:ea typeface="ＭＳ Ｐゴシック" charset="0"/>
              </a:rPr>
              <a:t>(1:12-16)</a:t>
            </a:r>
          </a:p>
        </p:txBody>
      </p:sp>
      <p:pic>
        <p:nvPicPr>
          <p:cNvPr id="97283" name="Picture 1" descr="03 Christ Amidst theLampst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3695" y="-926086"/>
            <a:ext cx="5845273" cy="77840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983738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32841"/>
            <a:ext cx="9144000" cy="4238233"/>
          </a:xfrm>
          <a:prstGeom prst="rect">
            <a:avLst/>
          </a:prstGeom>
        </p:spPr>
      </p:pic>
      <p:sp>
        <p:nvSpPr>
          <p:cNvPr id="2" name="Title 1"/>
          <p:cNvSpPr>
            <a:spLocks noGrp="1"/>
          </p:cNvSpPr>
          <p:nvPr>
            <p:ph type="title"/>
          </p:nvPr>
        </p:nvSpPr>
        <p:spPr>
          <a:xfrm>
            <a:off x="0" y="24218"/>
            <a:ext cx="9144000" cy="1143000"/>
          </a:xfrm>
        </p:spPr>
        <p:txBody>
          <a:bodyPr/>
          <a:lstStyle/>
          <a:p>
            <a:pPr>
              <a:defRPr/>
            </a:pPr>
            <a:r>
              <a:rPr lang="en-US" sz="4000" b="1" dirty="0">
                <a:solidFill>
                  <a:schemeClr val="tx1"/>
                </a:solidFill>
                <a:effectLst>
                  <a:glow rad="266700">
                    <a:schemeClr val="bg1">
                      <a:alpha val="75000"/>
                    </a:schemeClr>
                  </a:glow>
                </a:effectLst>
              </a:rPr>
              <a:t>International Community School (est. 1993)</a:t>
            </a:r>
          </a:p>
        </p:txBody>
      </p:sp>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482127"/>
            <a:ext cx="9144000" cy="2403257"/>
          </a:xfrm>
          <a:prstGeom prst="rect">
            <a:avLst/>
          </a:prstGeom>
        </p:spPr>
      </p:pic>
      <p:pic>
        <p:nvPicPr>
          <p:cNvPr id="7" name="Picture 6"/>
          <p:cNvPicPr>
            <a:picLocks noChangeAspect="1"/>
          </p:cNvPicPr>
          <p:nvPr/>
        </p:nvPicPr>
        <p:blipFill>
          <a:blip r:embed="rId4"/>
          <a:stretch>
            <a:fillRect/>
          </a:stretch>
        </p:blipFill>
        <p:spPr>
          <a:xfrm>
            <a:off x="179512" y="2348880"/>
            <a:ext cx="3277344" cy="2190242"/>
          </a:xfrm>
          <a:prstGeom prst="rect">
            <a:avLst/>
          </a:prstGeom>
          <a:ln w="76200" cmpd="sng">
            <a:solidFill>
              <a:schemeClr val="bg1">
                <a:lumMod val="75000"/>
              </a:schemeClr>
            </a:solidFill>
          </a:ln>
        </p:spPr>
      </p:pic>
    </p:spTree>
    <p:extLst>
      <p:ext uri="{BB962C8B-B14F-4D97-AF65-F5344CB8AC3E}">
        <p14:creationId xmlns:p14="http://schemas.microsoft.com/office/powerpoint/2010/main" val="3467548155"/>
      </p:ext>
    </p:extLst>
  </p:cSld>
  <p:clrMapOvr>
    <a:masterClrMapping/>
  </p:clrMapOvr>
  <p:transition spd="slow"/>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7282" name="Rectangle 2"/>
          <p:cNvSpPr>
            <a:spLocks noGrp="1" noChangeArrowheads="1"/>
          </p:cNvSpPr>
          <p:nvPr>
            <p:ph type="ctrTitle"/>
          </p:nvPr>
        </p:nvSpPr>
        <p:spPr>
          <a:xfrm>
            <a:off x="0" y="3453758"/>
            <a:ext cx="3603868" cy="2050012"/>
          </a:xfrm>
        </p:spPr>
        <p:txBody>
          <a:bodyPr/>
          <a:lstStyle/>
          <a:p>
            <a:r>
              <a:rPr lang="en-US" sz="2400" b="1" dirty="0">
                <a:solidFill>
                  <a:srgbClr val="FFFF00"/>
                </a:solidFill>
                <a:effectLst>
                  <a:glow rad="215900">
                    <a:schemeClr val="tx1"/>
                  </a:glow>
                </a:effectLst>
                <a:latin typeface="Arial" charset="0"/>
                <a:ea typeface="ＭＳ Ｐゴシック" charset="0"/>
              </a:rPr>
              <a:t>Judge-King</a:t>
            </a:r>
            <a:r>
              <a:rPr lang="en-US" sz="2400" b="1" dirty="0">
                <a:effectLst>
                  <a:glow rad="215900">
                    <a:schemeClr val="tx1"/>
                  </a:glow>
                </a:effectLst>
                <a:latin typeface="Arial" charset="0"/>
                <a:ea typeface="ＭＳ Ｐゴシック" charset="0"/>
              </a:rPr>
              <a:t>: "robe reaching down to his feet and with a golden sash around his chest" </a:t>
            </a:r>
            <a:br>
              <a:rPr lang="en-US" sz="2400" b="1" dirty="0">
                <a:effectLst>
                  <a:glow rad="215900">
                    <a:schemeClr val="tx1"/>
                  </a:glow>
                </a:effectLst>
                <a:latin typeface="Arial" charset="0"/>
                <a:ea typeface="ＭＳ Ｐゴシック" charset="0"/>
              </a:rPr>
            </a:br>
            <a:r>
              <a:rPr lang="en-US" sz="2400" b="1" dirty="0">
                <a:effectLst>
                  <a:glow rad="215900">
                    <a:schemeClr val="tx1"/>
                  </a:glow>
                </a:effectLst>
                <a:latin typeface="Arial" charset="0"/>
                <a:ea typeface="ＭＳ Ｐゴシック" charset="0"/>
              </a:rPr>
              <a:t>(1:13)</a:t>
            </a:r>
          </a:p>
        </p:txBody>
      </p:sp>
      <p:sp>
        <p:nvSpPr>
          <p:cNvPr id="5" name="Rectangle 2"/>
          <p:cNvSpPr txBox="1">
            <a:spLocks noChangeArrowheads="1"/>
          </p:cNvSpPr>
          <p:nvPr/>
        </p:nvSpPr>
        <p:spPr bwMode="auto">
          <a:xfrm>
            <a:off x="5264686" y="316511"/>
            <a:ext cx="3879314" cy="2050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2400" b="1" dirty="0">
                <a:solidFill>
                  <a:srgbClr val="FFFF00"/>
                </a:solidFill>
                <a:effectLst>
                  <a:glow rad="215900">
                    <a:schemeClr val="tx1"/>
                  </a:glow>
                </a:effectLst>
                <a:latin typeface="Arial" charset="0"/>
                <a:ea typeface="ＭＳ Ｐゴシック" charset="0"/>
              </a:rPr>
              <a:t>Eternality</a:t>
            </a:r>
            <a:r>
              <a:rPr lang="en-US" sz="2400" b="1" dirty="0">
                <a:effectLst>
                  <a:glow rad="215900">
                    <a:schemeClr val="tx1"/>
                  </a:glow>
                </a:effectLst>
                <a:latin typeface="Arial" charset="0"/>
                <a:ea typeface="ＭＳ Ｐゴシック" charset="0"/>
              </a:rPr>
              <a:t>: "head and hair were white like wool" </a:t>
            </a:r>
            <a:br>
              <a:rPr lang="en-US" sz="2400" b="1" dirty="0">
                <a:effectLst>
                  <a:glow rad="215900">
                    <a:schemeClr val="tx1"/>
                  </a:glow>
                </a:effectLst>
                <a:latin typeface="Arial" charset="0"/>
                <a:ea typeface="ＭＳ Ｐゴシック" charset="0"/>
              </a:rPr>
            </a:br>
            <a:r>
              <a:rPr lang="en-US" sz="2400" b="1" dirty="0">
                <a:effectLst>
                  <a:glow rad="215900">
                    <a:schemeClr val="tx1"/>
                  </a:glow>
                </a:effectLst>
                <a:latin typeface="Arial" charset="0"/>
                <a:ea typeface="ＭＳ Ｐゴシック" charset="0"/>
              </a:rPr>
              <a:t>(1:14a; cf. "Ancient of Days" Dan 7:9, 13, 22)</a:t>
            </a:r>
          </a:p>
        </p:txBody>
      </p:sp>
      <p:sp>
        <p:nvSpPr>
          <p:cNvPr id="6" name="Rectangle 2"/>
          <p:cNvSpPr txBox="1">
            <a:spLocks noChangeArrowheads="1"/>
          </p:cNvSpPr>
          <p:nvPr/>
        </p:nvSpPr>
        <p:spPr bwMode="auto">
          <a:xfrm>
            <a:off x="0" y="155359"/>
            <a:ext cx="4027214" cy="1820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2400" b="1" dirty="0">
                <a:solidFill>
                  <a:srgbClr val="FFFF00"/>
                </a:solidFill>
                <a:effectLst>
                  <a:glow rad="215900">
                    <a:schemeClr val="tx1"/>
                  </a:glow>
                </a:effectLst>
                <a:latin typeface="Arial" charset="0"/>
                <a:ea typeface="ＭＳ Ｐゴシック" charset="0"/>
              </a:rPr>
              <a:t>Omniscience &amp; Righteous Judgment</a:t>
            </a:r>
            <a:r>
              <a:rPr lang="en-US" sz="2400" b="1" dirty="0">
                <a:effectLst>
                  <a:glow rad="215900">
                    <a:schemeClr val="tx1"/>
                  </a:glow>
                </a:effectLst>
                <a:latin typeface="Arial" charset="0"/>
                <a:ea typeface="ＭＳ Ｐゴシック" charset="0"/>
              </a:rPr>
              <a:t>: "eyes were like blazing fire" (1:14b; cf. </a:t>
            </a:r>
            <a:r>
              <a:rPr lang="hr-HR" sz="2400" b="1" dirty="0">
                <a:effectLst>
                  <a:glow rad="215900">
                    <a:schemeClr val="tx1"/>
                  </a:glow>
                </a:effectLst>
                <a:latin typeface="Arial" charset="0"/>
                <a:ea typeface="ＭＳ Ｐゴシック" charset="0"/>
              </a:rPr>
              <a:t>Rev. 19:12; Heb. 4:12</a:t>
            </a:r>
            <a:r>
              <a:rPr lang="en-US" sz="2400" b="1" dirty="0">
                <a:effectLst>
                  <a:glow rad="215900">
                    <a:schemeClr val="tx1"/>
                  </a:glow>
                </a:effectLst>
                <a:latin typeface="Arial" charset="0"/>
                <a:ea typeface="ＭＳ Ｐゴシック" charset="0"/>
              </a:rPr>
              <a:t>)</a:t>
            </a:r>
          </a:p>
        </p:txBody>
      </p:sp>
      <p:sp>
        <p:nvSpPr>
          <p:cNvPr id="7" name="Text Box 7"/>
          <p:cNvSpPr txBox="1">
            <a:spLocks noChangeArrowheads="1"/>
          </p:cNvSpPr>
          <p:nvPr/>
        </p:nvSpPr>
        <p:spPr bwMode="auto">
          <a:xfrm>
            <a:off x="8424890" y="20638"/>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344</a:t>
            </a:r>
          </a:p>
        </p:txBody>
      </p:sp>
      <p:sp>
        <p:nvSpPr>
          <p:cNvPr id="8" name="Rectangle 2"/>
          <p:cNvSpPr txBox="1">
            <a:spLocks noChangeArrowheads="1"/>
          </p:cNvSpPr>
          <p:nvPr/>
        </p:nvSpPr>
        <p:spPr bwMode="auto">
          <a:xfrm>
            <a:off x="5355597" y="4551849"/>
            <a:ext cx="3603868" cy="1820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2400" b="1" dirty="0">
                <a:solidFill>
                  <a:srgbClr val="FFFF00"/>
                </a:solidFill>
                <a:effectLst>
                  <a:glow rad="215900">
                    <a:schemeClr val="tx1"/>
                  </a:glow>
                </a:effectLst>
                <a:latin typeface="Arial" charset="0"/>
                <a:ea typeface="ＭＳ Ｐゴシック" charset="0"/>
              </a:rPr>
              <a:t>Judgment</a:t>
            </a:r>
            <a:r>
              <a:rPr lang="en-US" sz="2400" b="1" dirty="0">
                <a:effectLst>
                  <a:glow rad="215900">
                    <a:schemeClr val="tx1"/>
                  </a:glow>
                </a:effectLst>
                <a:latin typeface="Arial" charset="0"/>
                <a:ea typeface="ＭＳ Ｐゴシック" charset="0"/>
              </a:rPr>
              <a:t>: "feet were like bronze glowing in a furnace" </a:t>
            </a:r>
            <a:br>
              <a:rPr lang="en-US" sz="2400" b="1" dirty="0">
                <a:effectLst>
                  <a:glow rad="215900">
                    <a:schemeClr val="tx1"/>
                  </a:glow>
                </a:effectLst>
                <a:latin typeface="Arial" charset="0"/>
                <a:ea typeface="ＭＳ Ｐゴシック" charset="0"/>
              </a:rPr>
            </a:br>
            <a:r>
              <a:rPr lang="en-US" sz="2400" b="1" dirty="0">
                <a:effectLst>
                  <a:glow rad="215900">
                    <a:schemeClr val="tx1"/>
                  </a:glow>
                </a:effectLst>
                <a:latin typeface="Arial" charset="0"/>
                <a:ea typeface="ＭＳ Ｐゴシック" charset="0"/>
              </a:rPr>
              <a:t>(1:15a; cf. </a:t>
            </a:r>
            <a:r>
              <a:rPr lang="hr-HR" sz="2400" b="1" dirty="0">
                <a:effectLst>
                  <a:glow rad="215900">
                    <a:schemeClr val="tx1"/>
                  </a:glow>
                </a:effectLst>
                <a:latin typeface="Arial" charset="0"/>
                <a:ea typeface="ＭＳ Ｐゴシック" charset="0"/>
              </a:rPr>
              <a:t>Rev. 19:12; Heb. 4:12</a:t>
            </a:r>
            <a:r>
              <a:rPr lang="en-US" sz="2400" b="1" dirty="0">
                <a:effectLst>
                  <a:glow rad="215900">
                    <a:schemeClr val="tx1"/>
                  </a:glow>
                </a:effectLst>
                <a:latin typeface="Arial" charset="0"/>
                <a:ea typeface="ＭＳ Ｐゴシック" charset="0"/>
              </a:rPr>
              <a:t>)</a:t>
            </a:r>
          </a:p>
        </p:txBody>
      </p:sp>
      <p:sp>
        <p:nvSpPr>
          <p:cNvPr id="9" name="Rectangle 2"/>
          <p:cNvSpPr txBox="1">
            <a:spLocks noChangeArrowheads="1"/>
          </p:cNvSpPr>
          <p:nvPr/>
        </p:nvSpPr>
        <p:spPr bwMode="auto">
          <a:xfrm>
            <a:off x="1139777" y="6372214"/>
            <a:ext cx="7980383" cy="485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r>
              <a:rPr lang="en-US" sz="1800" b="1" dirty="0">
                <a:effectLst>
                  <a:glow rad="215900">
                    <a:schemeClr val="tx1"/>
                  </a:glow>
                </a:effectLst>
                <a:latin typeface="Arial" charset="0"/>
                <a:ea typeface="ＭＳ Ｐゴシック" charset="0"/>
              </a:rPr>
              <a:t>—Warren Wiersbe, </a:t>
            </a:r>
            <a:r>
              <a:rPr lang="en-US" sz="1800" b="1" i="1" dirty="0">
                <a:effectLst>
                  <a:glow rad="215900">
                    <a:schemeClr val="tx1"/>
                  </a:glow>
                </a:effectLst>
                <a:latin typeface="Arial" charset="0"/>
                <a:ea typeface="ＭＳ Ｐゴシック" charset="0"/>
              </a:rPr>
              <a:t>The Bible Exposition Commentary</a:t>
            </a:r>
            <a:endParaRPr lang="en-US" sz="1800" b="1" dirty="0">
              <a:effectLst>
                <a:glow rad="215900">
                  <a:schemeClr val="tx1"/>
                </a:glow>
              </a:effectLst>
              <a:latin typeface="Arial" charset="0"/>
              <a:ea typeface="ＭＳ Ｐゴシック" charset="0"/>
            </a:endParaRPr>
          </a:p>
        </p:txBody>
      </p:sp>
    </p:spTree>
    <p:extLst>
      <p:ext uri="{BB962C8B-B14F-4D97-AF65-F5344CB8AC3E}">
        <p14:creationId xmlns:p14="http://schemas.microsoft.com/office/powerpoint/2010/main" val="138747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8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2" grpId="0"/>
      <p:bldP spid="5" grpId="0"/>
      <p:bldP spid="6" grpId="0"/>
      <p:bldP spid="8"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222588" y="34185"/>
            <a:ext cx="3921412" cy="2422824"/>
          </a:xfrm>
        </p:spPr>
        <p:txBody>
          <a:bodyPr/>
          <a:lstStyle/>
          <a:p>
            <a:r>
              <a:rPr lang="en-US" b="1" dirty="0">
                <a:latin typeface="Arial" charset="0"/>
                <a:ea typeface="ＭＳ Ｐゴシック" charset="0"/>
              </a:rPr>
              <a:t>"…</a:t>
            </a:r>
            <a:r>
              <a:rPr lang="en-US" b="1" dirty="0">
                <a:solidFill>
                  <a:srgbClr val="FFFF00"/>
                </a:solidFill>
                <a:latin typeface="Arial" charset="0"/>
                <a:ea typeface="ＭＳ Ｐゴシック" charset="0"/>
              </a:rPr>
              <a:t>voice</a:t>
            </a:r>
            <a:r>
              <a:rPr lang="en-US" b="1" dirty="0">
                <a:latin typeface="Arial" charset="0"/>
                <a:ea typeface="ＭＳ Ｐゴシック" charset="0"/>
              </a:rPr>
              <a:t> of many waters" </a:t>
            </a:r>
            <a:br>
              <a:rPr lang="en-US" b="1" dirty="0">
                <a:latin typeface="Arial" charset="0"/>
                <a:ea typeface="ＭＳ Ｐゴシック" charset="0"/>
              </a:rPr>
            </a:br>
            <a:r>
              <a:rPr lang="en-US" b="1" dirty="0">
                <a:latin typeface="Arial" charset="0"/>
                <a:ea typeface="ＭＳ Ｐゴシック" charset="0"/>
              </a:rPr>
              <a:t>(1:15b)</a:t>
            </a:r>
          </a:p>
        </p:txBody>
      </p:sp>
      <p:pic>
        <p:nvPicPr>
          <p:cNvPr id="2" name="Picture 1"/>
          <p:cNvPicPr>
            <a:picLocks noChangeAspect="1"/>
          </p:cNvPicPr>
          <p:nvPr/>
        </p:nvPicPr>
        <p:blipFill>
          <a:blip r:embed="rId3"/>
          <a:stretch>
            <a:fillRect/>
          </a:stretch>
        </p:blipFill>
        <p:spPr>
          <a:xfrm>
            <a:off x="0" y="-1"/>
            <a:ext cx="5222588" cy="6970827"/>
          </a:xfrm>
          <a:prstGeom prst="rect">
            <a:avLst/>
          </a:prstGeom>
        </p:spPr>
      </p:pic>
      <p:sp>
        <p:nvSpPr>
          <p:cNvPr id="5" name="Rectangle 2"/>
          <p:cNvSpPr txBox="1">
            <a:spLocks noChangeArrowheads="1"/>
          </p:cNvSpPr>
          <p:nvPr/>
        </p:nvSpPr>
        <p:spPr bwMode="auto">
          <a:xfrm>
            <a:off x="5222588" y="2631852"/>
            <a:ext cx="3921412" cy="37571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4400" b="1">
                <a:solidFill>
                  <a:schemeClr val="bg1"/>
                </a:solidFill>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14350" indent="-514350" algn="l">
              <a:buFont typeface="+mj-lt"/>
              <a:buAutoNum type="arabicPeriod"/>
            </a:pPr>
            <a:r>
              <a:rPr lang="en-US" sz="2400" dirty="0"/>
              <a:t>Christ gathers together all the "streams of revelation" and is the </a:t>
            </a:r>
            <a:r>
              <a:rPr lang="en-US" sz="2400" dirty="0">
                <a:solidFill>
                  <a:srgbClr val="FFFF00"/>
                </a:solidFill>
              </a:rPr>
              <a:t>Father</a:t>
            </a:r>
            <a:r>
              <a:rPr lang="fr-FR" sz="2400" dirty="0">
                <a:solidFill>
                  <a:srgbClr val="FFFF00"/>
                </a:solidFill>
              </a:rPr>
              <a:t>'</a:t>
            </a:r>
            <a:r>
              <a:rPr lang="en-US" sz="2400" dirty="0">
                <a:solidFill>
                  <a:srgbClr val="FFFF00"/>
                </a:solidFill>
              </a:rPr>
              <a:t>s "last Word"</a:t>
            </a:r>
            <a:r>
              <a:rPr lang="en-US" sz="2400" dirty="0"/>
              <a:t> to man (Heb. 1:1–3)</a:t>
            </a:r>
          </a:p>
          <a:p>
            <a:pPr marL="514350" indent="-514350" algn="l">
              <a:buFont typeface="+mj-lt"/>
              <a:buAutoNum type="arabicPeriod"/>
            </a:pPr>
            <a:r>
              <a:rPr lang="en-US" sz="2400" dirty="0"/>
              <a:t>He speaks with </a:t>
            </a:r>
            <a:r>
              <a:rPr lang="en-US" sz="2400" dirty="0">
                <a:solidFill>
                  <a:srgbClr val="FFFF00"/>
                </a:solidFill>
              </a:rPr>
              <a:t>power and authority </a:t>
            </a:r>
            <a:r>
              <a:rPr lang="en-US" sz="2400" dirty="0"/>
              <a:t>and must be heard" </a:t>
            </a:r>
            <a:br>
              <a:rPr lang="en-US" sz="2400" dirty="0"/>
            </a:br>
            <a:r>
              <a:rPr lang="en-US" sz="2400" dirty="0"/>
              <a:t>(Wiersbe).</a:t>
            </a:r>
          </a:p>
        </p:txBody>
      </p:sp>
    </p:spTree>
    <p:extLst>
      <p:ext uri="{BB962C8B-B14F-4D97-AF65-F5344CB8AC3E}">
        <p14:creationId xmlns:p14="http://schemas.microsoft.com/office/powerpoint/2010/main" val="24911378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t="4246"/>
          <a:stretch/>
        </p:blipFill>
        <p:spPr>
          <a:xfrm>
            <a:off x="0" y="-1"/>
            <a:ext cx="9144000" cy="6566789"/>
          </a:xfrm>
          <a:prstGeom prst="rect">
            <a:avLst/>
          </a:prstGeom>
        </p:spPr>
      </p:pic>
      <p:sp>
        <p:nvSpPr>
          <p:cNvPr id="97282" name="Rectangle 2"/>
          <p:cNvSpPr>
            <a:spLocks noGrp="1" noChangeArrowheads="1"/>
          </p:cNvSpPr>
          <p:nvPr>
            <p:ph type="ctrTitle"/>
          </p:nvPr>
        </p:nvSpPr>
        <p:spPr>
          <a:xfrm>
            <a:off x="103773" y="720027"/>
            <a:ext cx="3128834" cy="4835525"/>
          </a:xfrm>
        </p:spPr>
        <p:txBody>
          <a:bodyPr/>
          <a:lstStyle/>
          <a:p>
            <a:r>
              <a:rPr lang="en-US" sz="4800" b="1" dirty="0">
                <a:effectLst>
                  <a:glow rad="215900">
                    <a:schemeClr val="tx1"/>
                  </a:glow>
                </a:effectLst>
                <a:latin typeface="Arial" charset="0"/>
                <a:ea typeface="ＭＳ Ｐゴシック" charset="0"/>
              </a:rPr>
              <a:t>"…</a:t>
            </a:r>
            <a:r>
              <a:rPr lang="en-US" sz="4800" b="1" dirty="0">
                <a:solidFill>
                  <a:srgbClr val="FFFF00"/>
                </a:solidFill>
                <a:effectLst>
                  <a:glow rad="215900">
                    <a:schemeClr val="tx1"/>
                  </a:glow>
                </a:effectLst>
                <a:latin typeface="Arial" charset="0"/>
                <a:ea typeface="ＭＳ Ｐゴシック" charset="0"/>
              </a:rPr>
              <a:t>sword</a:t>
            </a:r>
            <a:r>
              <a:rPr lang="en-US" sz="4800" b="1" dirty="0">
                <a:effectLst>
                  <a:glow rad="215900">
                    <a:schemeClr val="tx1"/>
                  </a:glow>
                </a:effectLst>
                <a:latin typeface="Arial" charset="0"/>
                <a:ea typeface="ＭＳ Ｐゴシック" charset="0"/>
              </a:rPr>
              <a:t> from his mouth" </a:t>
            </a:r>
            <a:br>
              <a:rPr lang="en-US" sz="4800" b="1" dirty="0">
                <a:effectLst>
                  <a:glow rad="215900">
                    <a:schemeClr val="tx1"/>
                  </a:glow>
                </a:effectLst>
                <a:latin typeface="Arial" charset="0"/>
                <a:ea typeface="ＭＳ Ｐゴシック" charset="0"/>
              </a:rPr>
            </a:br>
            <a:r>
              <a:rPr lang="en-US" sz="4800" b="1" dirty="0">
                <a:effectLst>
                  <a:glow rad="215900">
                    <a:schemeClr val="tx1"/>
                  </a:glow>
                </a:effectLst>
                <a:latin typeface="Arial" charset="0"/>
                <a:ea typeface="ＭＳ Ｐゴシック" charset="0"/>
              </a:rPr>
              <a:t>(1:16)</a:t>
            </a:r>
          </a:p>
        </p:txBody>
      </p:sp>
      <p:sp>
        <p:nvSpPr>
          <p:cNvPr id="4" name="Rectangle 2"/>
          <p:cNvSpPr txBox="1">
            <a:spLocks noChangeArrowheads="1"/>
          </p:cNvSpPr>
          <p:nvPr/>
        </p:nvSpPr>
        <p:spPr bwMode="auto">
          <a:xfrm>
            <a:off x="5394972" y="759085"/>
            <a:ext cx="3749028" cy="60989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215900">
                    <a:schemeClr val="tx1"/>
                  </a:glow>
                </a:effectLst>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r>
              <a:rPr kumimoji="0" lang="mr-IN"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rPr>
              <a:t>…</a:t>
            </a: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the </a:t>
            </a:r>
            <a:r>
              <a:rPr kumimoji="0" lang="en-US" sz="36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a:rPr>
              <a:t>living Word of God </a:t>
            </a: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(Heb 4:12; Eph 6:17). He fights His enemies by using His </a:t>
            </a:r>
            <a:r>
              <a:rPr kumimoji="0" lang="en-US" sz="3600" b="1" i="0" u="none" strike="noStrike" kern="1200" cap="none" spc="0" normalizeH="0" baseline="0" noProof="0">
                <a:ln>
                  <a:noFill/>
                </a:ln>
                <a:solidFill>
                  <a:srgbClr val="FFFFFF"/>
                </a:solidFill>
                <a:effectLst>
                  <a:glow rad="215900">
                    <a:srgbClr val="000000"/>
                  </a:glow>
                </a:effectLst>
                <a:uLnTx/>
                <a:uFillTx/>
                <a:latin typeface="Arial" charset="0"/>
                <a:ea typeface="ＭＳ Ｐゴシック" charset="0"/>
                <a:cs typeface="Arial"/>
              </a:rPr>
              <a:t>Word (Rev </a:t>
            </a: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2:16; 19:19–21)" </a:t>
            </a:r>
            <a:b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b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(Wiersbe).</a:t>
            </a:r>
          </a:p>
        </p:txBody>
      </p:sp>
    </p:spTree>
    <p:extLst>
      <p:ext uri="{BB962C8B-B14F-4D97-AF65-F5344CB8AC3E}">
        <p14:creationId xmlns:p14="http://schemas.microsoft.com/office/powerpoint/2010/main" val="275827405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2D002D"/>
            </a:gs>
            <a:gs pos="100000">
              <a:schemeClr val="tx1"/>
            </a:gs>
          </a:gsLst>
          <a:lin ang="360000" scaled="0"/>
          <a:tileRect/>
        </a:gradFill>
        <a:effectLst/>
      </p:bgPr>
    </p:bg>
    <p:spTree>
      <p:nvGrpSpPr>
        <p:cNvPr id="1" name=""/>
        <p:cNvGrpSpPr/>
        <p:nvPr/>
      </p:nvGrpSpPr>
      <p:grpSpPr>
        <a:xfrm>
          <a:off x="0" y="0"/>
          <a:ext cx="0" cy="0"/>
          <a:chOff x="0" y="0"/>
          <a:chExt cx="0" cy="0"/>
        </a:xfrm>
      </p:grpSpPr>
      <p:sp>
        <p:nvSpPr>
          <p:cNvPr id="760835" name="Rectangle 2"/>
          <p:cNvSpPr>
            <a:spLocks noGrp="1" noChangeArrowheads="1"/>
          </p:cNvSpPr>
          <p:nvPr>
            <p:ph type="ctrTitle"/>
          </p:nvPr>
        </p:nvSpPr>
        <p:spPr>
          <a:xfrm>
            <a:off x="0" y="57720"/>
            <a:ext cx="9144000" cy="548351"/>
          </a:xfrm>
        </p:spPr>
        <p:txBody>
          <a:bodyPr/>
          <a:lstStyle/>
          <a:p>
            <a:r>
              <a:rPr lang="en-US" sz="3200" dirty="0">
                <a:latin typeface="Arial" charset="0"/>
                <a:ea typeface="ＭＳ Ｐゴシック" charset="0"/>
              </a:rPr>
              <a:t>OT Parallels to Jesus in Rev. 1:12-16</a:t>
            </a: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344</a:t>
            </a:r>
          </a:p>
        </p:txBody>
      </p:sp>
      <p:graphicFrame>
        <p:nvGraphicFramePr>
          <p:cNvPr id="2" name="Table 1"/>
          <p:cNvGraphicFramePr>
            <a:graphicFrameLocks noGrp="1"/>
          </p:cNvGraphicFramePr>
          <p:nvPr>
            <p:extLst>
              <p:ext uri="{D42A27DB-BD31-4B8C-83A1-F6EECF244321}">
                <p14:modId xmlns:p14="http://schemas.microsoft.com/office/powerpoint/2010/main" val="2848716485"/>
              </p:ext>
            </p:extLst>
          </p:nvPr>
        </p:nvGraphicFramePr>
        <p:xfrm>
          <a:off x="0" y="646629"/>
          <a:ext cx="9144000" cy="6189196"/>
        </p:xfrm>
        <a:graphic>
          <a:graphicData uri="http://schemas.openxmlformats.org/drawingml/2006/table">
            <a:tbl>
              <a:tblPr firstRow="1" bandRow="1">
                <a:tableStyleId>{F5AB1C69-6EDB-4FF4-983F-18BD219EF322}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49936">
                <a:tc>
                  <a:txBody>
                    <a:bodyPr/>
                    <a:lstStyle/>
                    <a:p>
                      <a:pPr algn="ctr"/>
                      <a:r>
                        <a:rPr lang="en-US" b="1" dirty="0">
                          <a:solidFill>
                            <a:schemeClr val="bg1"/>
                          </a:solidFill>
                          <a:latin typeface="Arial"/>
                          <a:cs typeface="Arial"/>
                        </a:rPr>
                        <a:t>Rev. 1:12-16</a:t>
                      </a:r>
                    </a:p>
                  </a:txBody>
                  <a:tcPr anchor="ctr">
                    <a:solidFill>
                      <a:srgbClr val="660066"/>
                    </a:solidFill>
                  </a:tcPr>
                </a:tc>
                <a:tc>
                  <a:txBody>
                    <a:bodyPr/>
                    <a:lstStyle/>
                    <a:p>
                      <a:pPr algn="ctr"/>
                      <a:r>
                        <a:rPr lang="hu-HU" b="1" dirty="0">
                          <a:solidFill>
                            <a:schemeClr val="bg1"/>
                          </a:solidFill>
                          <a:latin typeface="Arial"/>
                          <a:cs typeface="Arial"/>
                        </a:rPr>
                        <a:t>Ezek. 1:24-28</a:t>
                      </a:r>
                    </a:p>
                  </a:txBody>
                  <a:tcPr anchor="ctr">
                    <a:solidFill>
                      <a:srgbClr val="660066"/>
                    </a:solidFill>
                  </a:tcPr>
                </a:tc>
                <a:tc>
                  <a:txBody>
                    <a:bodyPr/>
                    <a:lstStyle/>
                    <a:p>
                      <a:pPr algn="ctr"/>
                      <a:r>
                        <a:rPr lang="en-US" b="1">
                          <a:solidFill>
                            <a:schemeClr val="bg1"/>
                          </a:solidFill>
                          <a:latin typeface="Arial"/>
                          <a:cs typeface="Arial"/>
                        </a:rPr>
                        <a:t>Dan. 10:5-6</a:t>
                      </a:r>
                    </a:p>
                  </a:txBody>
                  <a:tcPr anchor="ctr">
                    <a:solidFill>
                      <a:srgbClr val="660066"/>
                    </a:solidFill>
                  </a:tcPr>
                </a:tc>
                <a:tc>
                  <a:txBody>
                    <a:bodyPr/>
                    <a:lstStyle/>
                    <a:p>
                      <a:pPr algn="ctr"/>
                      <a:r>
                        <a:rPr lang="en-US" b="1">
                          <a:solidFill>
                            <a:schemeClr val="bg1"/>
                          </a:solidFill>
                          <a:latin typeface="Arial"/>
                          <a:cs typeface="Arial"/>
                        </a:rPr>
                        <a:t>Dan. 7:9-10</a:t>
                      </a:r>
                    </a:p>
                  </a:txBody>
                  <a:tcPr anchor="ctr">
                    <a:solidFill>
                      <a:srgbClr val="660066"/>
                    </a:solidFill>
                  </a:tcPr>
                </a:tc>
                <a:tc>
                  <a:txBody>
                    <a:bodyPr/>
                    <a:lstStyle/>
                    <a:p>
                      <a:pPr algn="ctr"/>
                      <a:r>
                        <a:rPr lang="en-US" b="1" dirty="0">
                          <a:solidFill>
                            <a:schemeClr val="bg1"/>
                          </a:solidFill>
                          <a:latin typeface="Arial"/>
                          <a:cs typeface="Arial"/>
                        </a:rPr>
                        <a:t>Dan. 7:13-14</a:t>
                      </a:r>
                    </a:p>
                  </a:txBody>
                  <a:tcPr anchor="ctr">
                    <a:solidFill>
                      <a:srgbClr val="660066"/>
                    </a:solidFill>
                  </a:tcPr>
                </a:tc>
                <a:extLst>
                  <a:ext uri="{0D108BD9-81ED-4DB2-BD59-A6C34878D82A}">
                    <a16:rowId xmlns:a16="http://schemas.microsoft.com/office/drawing/2014/main" val="10000"/>
                  </a:ext>
                </a:extLst>
              </a:tr>
              <a:tr h="612389">
                <a:tc>
                  <a:txBody>
                    <a:bodyPr/>
                    <a:lstStyle/>
                    <a:p>
                      <a:pPr algn="ctr"/>
                      <a:r>
                        <a:rPr lang="en-US" b="1" dirty="0">
                          <a:solidFill>
                            <a:schemeClr val="bg1"/>
                          </a:solidFill>
                          <a:latin typeface="Arial"/>
                          <a:cs typeface="Arial"/>
                        </a:rPr>
                        <a:t>son of man</a:t>
                      </a:r>
                    </a:p>
                  </a:txBody>
                  <a:tcPr anchor="ctr">
                    <a:solidFill>
                      <a:schemeClr val="tx1"/>
                    </a:solidFill>
                  </a:tcPr>
                </a:tc>
                <a:tc>
                  <a:txBody>
                    <a:bodyPr/>
                    <a:lstStyle/>
                    <a:p>
                      <a:pPr algn="ctr"/>
                      <a:r>
                        <a:rPr lang="en-US" b="1" dirty="0">
                          <a:solidFill>
                            <a:schemeClr val="bg1"/>
                          </a:solidFill>
                          <a:latin typeface="Arial"/>
                          <a:cs typeface="Arial"/>
                        </a:rPr>
                        <a:t>like that of a man</a:t>
                      </a:r>
                    </a:p>
                  </a:txBody>
                  <a:tcPr anchor="ctr">
                    <a:noFill/>
                  </a:tcPr>
                </a:tc>
                <a:tc>
                  <a:txBody>
                    <a:bodyPr/>
                    <a:lstStyle/>
                    <a:p>
                      <a:pPr algn="ctr"/>
                      <a:r>
                        <a:rPr lang="en-US" b="1" dirty="0">
                          <a:solidFill>
                            <a:schemeClr val="bg1"/>
                          </a:solidFill>
                          <a:latin typeface="Arial"/>
                          <a:cs typeface="Arial"/>
                        </a:rPr>
                        <a:t>a man</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son of man</a:t>
                      </a:r>
                    </a:p>
                  </a:txBody>
                  <a:tcPr anchor="ctr">
                    <a:noFill/>
                  </a:tcPr>
                </a:tc>
                <a:extLst>
                  <a:ext uri="{0D108BD9-81ED-4DB2-BD59-A6C34878D82A}">
                    <a16:rowId xmlns:a16="http://schemas.microsoft.com/office/drawing/2014/main" val="10001"/>
                  </a:ext>
                </a:extLst>
              </a:tr>
              <a:tr h="612389">
                <a:tc>
                  <a:txBody>
                    <a:bodyPr/>
                    <a:lstStyle/>
                    <a:p>
                      <a:pPr algn="ctr"/>
                      <a:r>
                        <a:rPr lang="en-US" b="1" dirty="0">
                          <a:solidFill>
                            <a:schemeClr val="bg1"/>
                          </a:solidFill>
                          <a:latin typeface="Arial"/>
                          <a:cs typeface="Arial"/>
                        </a:rPr>
                        <a:t>robe</a:t>
                      </a: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linen robe</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2"/>
                  </a:ext>
                </a:extLst>
              </a:tr>
              <a:tr h="612389">
                <a:tc>
                  <a:txBody>
                    <a:bodyPr/>
                    <a:lstStyle/>
                    <a:p>
                      <a:pPr algn="ctr"/>
                      <a:r>
                        <a:rPr lang="en-US" b="1">
                          <a:solidFill>
                            <a:schemeClr val="bg1"/>
                          </a:solidFill>
                          <a:latin typeface="Arial"/>
                          <a:cs typeface="Arial"/>
                        </a:rPr>
                        <a:t>gold sash</a:t>
                      </a: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gold sash</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3"/>
                  </a:ext>
                </a:extLst>
              </a:tr>
              <a:tr h="612389">
                <a:tc>
                  <a:txBody>
                    <a:bodyPr/>
                    <a:lstStyle/>
                    <a:p>
                      <a:pPr algn="ctr"/>
                      <a:r>
                        <a:rPr lang="en-US" b="1">
                          <a:solidFill>
                            <a:schemeClr val="bg1"/>
                          </a:solidFill>
                          <a:latin typeface="Arial"/>
                          <a:cs typeface="Arial"/>
                        </a:rPr>
                        <a:t>white hair</a:t>
                      </a: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white hair</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4"/>
                  </a:ext>
                </a:extLst>
              </a:tr>
              <a:tr h="612389">
                <a:tc>
                  <a:txBody>
                    <a:bodyPr/>
                    <a:lstStyle/>
                    <a:p>
                      <a:pPr algn="ctr"/>
                      <a:r>
                        <a:rPr lang="en-US" b="1">
                          <a:solidFill>
                            <a:schemeClr val="bg1"/>
                          </a:solidFill>
                          <a:latin typeface="Arial"/>
                          <a:cs typeface="Arial"/>
                        </a:rPr>
                        <a:t>eyes like fire</a:t>
                      </a:r>
                    </a:p>
                  </a:txBody>
                  <a:tcPr anchor="ctr">
                    <a:solidFill>
                      <a:schemeClr val="tx1"/>
                    </a:solidFill>
                  </a:tcPr>
                </a:tc>
                <a:tc>
                  <a:txBody>
                    <a:bodyPr/>
                    <a:lstStyle/>
                    <a:p>
                      <a:pPr algn="ctr"/>
                      <a:r>
                        <a:rPr lang="en-US" b="1">
                          <a:solidFill>
                            <a:schemeClr val="bg1"/>
                          </a:solidFill>
                          <a:latin typeface="Arial"/>
                          <a:cs typeface="Arial"/>
                        </a:rPr>
                        <a:t>fire</a:t>
                      </a:r>
                    </a:p>
                  </a:txBody>
                  <a:tcPr anchor="ctr">
                    <a:noFill/>
                  </a:tcPr>
                </a:tc>
                <a:tc>
                  <a:txBody>
                    <a:bodyPr/>
                    <a:lstStyle/>
                    <a:p>
                      <a:pPr algn="ctr"/>
                      <a:r>
                        <a:rPr lang="en-US" b="1">
                          <a:solidFill>
                            <a:schemeClr val="bg1"/>
                          </a:solidFill>
                          <a:latin typeface="Arial"/>
                          <a:cs typeface="Arial"/>
                        </a:rPr>
                        <a:t>eyes like flame</a:t>
                      </a:r>
                    </a:p>
                  </a:txBody>
                  <a:tcPr anchor="ctr">
                    <a:noFill/>
                  </a:tcPr>
                </a:tc>
                <a:tc>
                  <a:txBody>
                    <a:bodyPr/>
                    <a:lstStyle/>
                    <a:p>
                      <a:pPr algn="ctr"/>
                      <a:r>
                        <a:rPr lang="en-US" b="1">
                          <a:solidFill>
                            <a:schemeClr val="bg1"/>
                          </a:solidFill>
                          <a:latin typeface="Arial"/>
                          <a:cs typeface="Arial"/>
                        </a:rPr>
                        <a:t>fire</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5"/>
                  </a:ext>
                </a:extLst>
              </a:tr>
              <a:tr h="612389">
                <a:tc>
                  <a:txBody>
                    <a:bodyPr/>
                    <a:lstStyle/>
                    <a:p>
                      <a:pPr algn="ctr"/>
                      <a:r>
                        <a:rPr lang="en-US" b="1">
                          <a:solidFill>
                            <a:schemeClr val="bg1"/>
                          </a:solidFill>
                          <a:latin typeface="Arial"/>
                          <a:cs typeface="Arial"/>
                        </a:rPr>
                        <a:t>feet like bronze</a:t>
                      </a:r>
                    </a:p>
                  </a:txBody>
                  <a:tcPr anchor="ctr">
                    <a:solidFill>
                      <a:schemeClr val="tx1"/>
                    </a:solidFill>
                  </a:tcPr>
                </a:tc>
                <a:tc>
                  <a:txBody>
                    <a:bodyPr/>
                    <a:lstStyle/>
                    <a:p>
                      <a:pPr algn="ctr"/>
                      <a:r>
                        <a:rPr lang="en-US" b="1">
                          <a:solidFill>
                            <a:schemeClr val="bg1"/>
                          </a:solidFill>
                          <a:latin typeface="Arial"/>
                          <a:cs typeface="Arial"/>
                        </a:rPr>
                        <a:t>glowing metal</a:t>
                      </a:r>
                    </a:p>
                  </a:txBody>
                  <a:tcPr anchor="ctr">
                    <a:noFill/>
                  </a:tcPr>
                </a:tc>
                <a:tc>
                  <a:txBody>
                    <a:bodyPr/>
                    <a:lstStyle/>
                    <a:p>
                      <a:pPr algn="ctr"/>
                      <a:r>
                        <a:rPr lang="en-US" b="1">
                          <a:solidFill>
                            <a:schemeClr val="bg1"/>
                          </a:solidFill>
                          <a:latin typeface="Arial"/>
                          <a:cs typeface="Arial"/>
                        </a:rPr>
                        <a:t>gleaming bronze</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6"/>
                  </a:ext>
                </a:extLst>
              </a:tr>
              <a:tr h="702796">
                <a:tc>
                  <a:txBody>
                    <a:bodyPr/>
                    <a:lstStyle/>
                    <a:p>
                      <a:pPr algn="ctr">
                        <a:spcAft>
                          <a:spcPts val="0"/>
                        </a:spcAft>
                      </a:pPr>
                      <a:r>
                        <a:rPr lang="en-US" b="1">
                          <a:solidFill>
                            <a:schemeClr val="bg1"/>
                          </a:solidFill>
                          <a:effectLst/>
                          <a:latin typeface="Arial"/>
                          <a:cs typeface="Arial"/>
                        </a:rPr>
                        <a:t>voice like</a:t>
                      </a:r>
                    </a:p>
                    <a:p>
                      <a:pPr algn="ctr"/>
                      <a:r>
                        <a:rPr lang="en-US" b="1">
                          <a:solidFill>
                            <a:schemeClr val="bg1"/>
                          </a:solidFill>
                          <a:latin typeface="Arial"/>
                          <a:cs typeface="Arial"/>
                        </a:rPr>
                        <a:t>rushing water</a:t>
                      </a:r>
                    </a:p>
                  </a:txBody>
                  <a:tcPr anchor="ctr">
                    <a:solidFill>
                      <a:schemeClr val="tx1"/>
                    </a:solidFill>
                  </a:tcPr>
                </a:tc>
                <a:tc>
                  <a:txBody>
                    <a:bodyPr/>
                    <a:lstStyle/>
                    <a:p>
                      <a:pPr algn="ctr">
                        <a:spcAft>
                          <a:spcPts val="0"/>
                        </a:spcAft>
                      </a:pPr>
                      <a:r>
                        <a:rPr lang="en-US" b="1">
                          <a:solidFill>
                            <a:schemeClr val="bg1"/>
                          </a:solidFill>
                          <a:effectLst/>
                          <a:latin typeface="Arial"/>
                          <a:cs typeface="Arial"/>
                        </a:rPr>
                        <a:t>sound like</a:t>
                      </a:r>
                    </a:p>
                    <a:p>
                      <a:pPr algn="ctr"/>
                      <a:r>
                        <a:rPr lang="en-US" b="1">
                          <a:solidFill>
                            <a:schemeClr val="bg1"/>
                          </a:solidFill>
                          <a:latin typeface="Arial"/>
                          <a:cs typeface="Arial"/>
                        </a:rPr>
                        <a:t>rushing water</a:t>
                      </a:r>
                    </a:p>
                  </a:txBody>
                  <a:tcPr anchor="ctr">
                    <a:noFill/>
                  </a:tcPr>
                </a:tc>
                <a:tc>
                  <a:txBody>
                    <a:bodyPr/>
                    <a:lstStyle/>
                    <a:p>
                      <a:pPr algn="ctr">
                        <a:spcAft>
                          <a:spcPts val="0"/>
                        </a:spcAft>
                      </a:pPr>
                      <a:r>
                        <a:rPr lang="en-US" b="1">
                          <a:solidFill>
                            <a:schemeClr val="bg1"/>
                          </a:solidFill>
                          <a:effectLst/>
                          <a:latin typeface="Arial"/>
                          <a:cs typeface="Arial"/>
                        </a:rPr>
                        <a:t>sound of a</a:t>
                      </a:r>
                    </a:p>
                    <a:p>
                      <a:pPr algn="ctr"/>
                      <a:r>
                        <a:rPr lang="en-US" b="1">
                          <a:solidFill>
                            <a:schemeClr val="bg1"/>
                          </a:solidFill>
                          <a:latin typeface="Arial"/>
                          <a:cs typeface="Arial"/>
                        </a:rPr>
                        <a:t>multitude</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7"/>
                  </a:ext>
                </a:extLst>
              </a:tr>
              <a:tr h="612389">
                <a:tc>
                  <a:txBody>
                    <a:bodyPr/>
                    <a:lstStyle/>
                    <a:p>
                      <a:pPr algn="ctr"/>
                      <a:r>
                        <a:rPr lang="en-US" b="1">
                          <a:solidFill>
                            <a:schemeClr val="bg1"/>
                          </a:solidFill>
                          <a:latin typeface="Arial"/>
                          <a:cs typeface="Arial"/>
                        </a:rPr>
                        <a:t>stars in hand</a:t>
                      </a: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8"/>
                  </a:ext>
                </a:extLst>
              </a:tr>
              <a:tr h="612389">
                <a:tc>
                  <a:txBody>
                    <a:bodyPr/>
                    <a:lstStyle/>
                    <a:p>
                      <a:pPr algn="ctr"/>
                      <a:r>
                        <a:rPr lang="en-US" b="1" dirty="0">
                          <a:solidFill>
                            <a:schemeClr val="bg1"/>
                          </a:solidFill>
                          <a:latin typeface="Arial"/>
                          <a:cs typeface="Arial"/>
                        </a:rPr>
                        <a:t>face like the sun</a:t>
                      </a:r>
                    </a:p>
                  </a:txBody>
                  <a:tcPr anchor="ctr">
                    <a:solidFill>
                      <a:schemeClr val="tx1"/>
                    </a:solidFill>
                  </a:tcPr>
                </a:tc>
                <a:tc>
                  <a:txBody>
                    <a:bodyPr/>
                    <a:lstStyle/>
                    <a:p>
                      <a:pPr algn="ctr"/>
                      <a:r>
                        <a:rPr lang="en-US" b="1">
                          <a:solidFill>
                            <a:schemeClr val="bg1"/>
                          </a:solidFill>
                          <a:latin typeface="Arial"/>
                          <a:cs typeface="Arial"/>
                        </a:rPr>
                        <a:t>radiance</a:t>
                      </a:r>
                    </a:p>
                  </a:txBody>
                  <a:tcPr anchor="ctr">
                    <a:noFill/>
                  </a:tcPr>
                </a:tc>
                <a:tc>
                  <a:txBody>
                    <a:bodyPr/>
                    <a:lstStyle/>
                    <a:p>
                      <a:pPr algn="ctr"/>
                      <a:r>
                        <a:rPr lang="en-US" b="1" dirty="0">
                          <a:solidFill>
                            <a:schemeClr val="bg1"/>
                          </a:solidFill>
                          <a:latin typeface="Arial"/>
                          <a:cs typeface="Arial"/>
                        </a:rPr>
                        <a:t>like lightning</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dirty="0">
                          <a:solidFill>
                            <a:schemeClr val="bg1"/>
                          </a:solidFill>
                          <a:latin typeface="Arial"/>
                          <a:cs typeface="Arial"/>
                        </a:rPr>
                      </a:br>
                      <a:endParaRPr lang="en-US" b="1" dirty="0">
                        <a:solidFill>
                          <a:schemeClr val="bg1"/>
                        </a:solidFill>
                        <a:latin typeface="Arial"/>
                        <a:cs typeface="Arial"/>
                      </a:endParaRPr>
                    </a:p>
                  </a:txBody>
                  <a:tcPr anchor="ctr">
                    <a:noFill/>
                  </a:tcPr>
                </a:tc>
                <a:extLst>
                  <a:ext uri="{0D108BD9-81ED-4DB2-BD59-A6C34878D82A}">
                    <a16:rowId xmlns:a16="http://schemas.microsoft.com/office/drawing/2014/main" val="10009"/>
                  </a:ext>
                </a:extLst>
              </a:tr>
            </a:tbl>
          </a:graphicData>
        </a:graphic>
      </p:graphicFrame>
      <p:sp>
        <p:nvSpPr>
          <p:cNvPr id="7" name="Rectangle 2"/>
          <p:cNvSpPr txBox="1">
            <a:spLocks noChangeArrowheads="1"/>
          </p:cNvSpPr>
          <p:nvPr/>
        </p:nvSpPr>
        <p:spPr bwMode="auto">
          <a:xfrm>
            <a:off x="6772935" y="5724494"/>
            <a:ext cx="2236845" cy="99569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sz="1800" b="1" i="1" dirty="0">
                <a:solidFill>
                  <a:srgbClr val="FFFFFF"/>
                </a:solidFill>
                <a:latin typeface="Arial" charset="0"/>
                <a:ea typeface="ＭＳ Ｐゴシック" charset="0"/>
              </a:rPr>
              <a:t>Vern </a:t>
            </a:r>
            <a:r>
              <a:rPr lang="en-US" sz="1800" b="1" i="1" dirty="0" err="1">
                <a:solidFill>
                  <a:srgbClr val="FFFFFF"/>
                </a:solidFill>
                <a:latin typeface="Arial" charset="0"/>
                <a:ea typeface="ＭＳ Ｐゴシック" charset="0"/>
              </a:rPr>
              <a:t>Poythress</a:t>
            </a:r>
            <a:r>
              <a:rPr lang="en-US" sz="1800" b="1" i="1" dirty="0">
                <a:solidFill>
                  <a:srgbClr val="FFFFFF"/>
                </a:solidFill>
                <a:latin typeface="Arial" charset="0"/>
                <a:ea typeface="ＭＳ Ｐゴシック" charset="0"/>
              </a:rPr>
              <a:t> at </a:t>
            </a:r>
            <a:r>
              <a:rPr lang="en-US" sz="1800" b="1" i="1" dirty="0" err="1">
                <a:solidFill>
                  <a:srgbClr val="FFFFFF"/>
                </a:solidFill>
                <a:latin typeface="Arial" charset="0"/>
                <a:ea typeface="ＭＳ Ｐゴシック" charset="0"/>
              </a:rPr>
              <a:t>www.frame-poythress.org</a:t>
            </a:r>
            <a:endParaRPr lang="en-US" sz="1800" b="1" i="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3283923036"/>
      </p:ext>
    </p:extLst>
  </p:cSld>
  <p:clrMapOvr>
    <a:overrideClrMapping bg1="lt1" tx1="dk1" bg2="lt2" tx2="dk2" accent1="accent1" accent2="accent2" accent3="accent3" accent4="accent4" accent5="accent5" accent6="accent6" hlink="hlink" folHlink="folHlink"/>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14272" y="-85613"/>
            <a:ext cx="9187567" cy="6957882"/>
          </a:xfrm>
          <a:prstGeom prst="rect">
            <a:avLst/>
          </a:prstGeom>
        </p:spPr>
      </p:pic>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
        <p:nvSpPr>
          <p:cNvPr id="760835" name="Rectangle 2"/>
          <p:cNvSpPr>
            <a:spLocks noGrp="1" noChangeArrowheads="1"/>
          </p:cNvSpPr>
          <p:nvPr>
            <p:ph type="ctrTitle"/>
          </p:nvPr>
        </p:nvSpPr>
        <p:spPr>
          <a:xfrm>
            <a:off x="242607" y="513684"/>
            <a:ext cx="8705174" cy="3493338"/>
          </a:xfrm>
          <a:noFill/>
          <a:ln>
            <a:noFill/>
          </a:ln>
        </p:spPr>
        <p:txBody>
          <a:bodyPr vert="horz" wrap="square" lIns="91440" tIns="45720" rIns="91440" bIns="45720" numCol="1" anchor="ctr" anchorCtr="0" compatLnSpc="1">
            <a:prstTxWarp prst="textNoShape">
              <a:avLst/>
            </a:prstTxWarp>
          </a:bodyPr>
          <a:lstStyle/>
          <a:p>
            <a:r>
              <a:rPr lang="en-US" sz="3200" b="1" dirty="0">
                <a:effectLst>
                  <a:glow rad="190500">
                    <a:schemeClr val="tx1"/>
                  </a:glow>
                </a:effectLst>
                <a:latin typeface="Arial" charset="0"/>
                <a:ea typeface="ＭＳ Ｐゴシック" charset="0"/>
              </a:rPr>
              <a:t>"When I saw him, I fell at his feet as if I were dead. But he laid his right hand on me and said, 'Don</a:t>
            </a:r>
            <a:r>
              <a:rPr lang="fr-FR" sz="3200" b="1" dirty="0">
                <a:effectLst>
                  <a:glow rad="190500">
                    <a:schemeClr val="tx1"/>
                  </a:glow>
                </a:effectLst>
                <a:latin typeface="Arial" charset="0"/>
                <a:ea typeface="ＭＳ Ｐゴシック" charset="0"/>
              </a:rPr>
              <a:t>'</a:t>
            </a:r>
            <a:r>
              <a:rPr lang="en-US" sz="3200" b="1" dirty="0">
                <a:effectLst>
                  <a:glow rad="190500">
                    <a:schemeClr val="tx1"/>
                  </a:glow>
                </a:effectLst>
                <a:latin typeface="Arial" charset="0"/>
                <a:ea typeface="ＭＳ Ｐゴシック" charset="0"/>
              </a:rPr>
              <a:t>t be afraid! I am the First and the Last. </a:t>
            </a:r>
            <a:r>
              <a:rPr lang="en-US" sz="3200" b="1" baseline="30000" dirty="0">
                <a:effectLst>
                  <a:glow rad="190500">
                    <a:schemeClr val="tx1"/>
                  </a:glow>
                </a:effectLst>
                <a:latin typeface="Arial" charset="0"/>
                <a:ea typeface="ＭＳ Ｐゴシック" charset="0"/>
              </a:rPr>
              <a:t>18</a:t>
            </a:r>
            <a:r>
              <a:rPr lang="en-US" sz="3200" b="1" dirty="0">
                <a:effectLst>
                  <a:glow rad="190500">
                    <a:schemeClr val="tx1"/>
                  </a:glow>
                </a:effectLst>
                <a:latin typeface="Arial" charset="0"/>
                <a:ea typeface="ＭＳ Ｐゴシック" charset="0"/>
              </a:rPr>
              <a:t>I am the living one. I died, but look—I am alive forever and ever! And I hold the keys of death and the grave'" </a:t>
            </a:r>
            <a:br>
              <a:rPr lang="en-US" sz="3200" b="1" dirty="0">
                <a:effectLst>
                  <a:glow rad="190500">
                    <a:schemeClr val="tx1"/>
                  </a:glow>
                </a:effectLst>
                <a:latin typeface="Arial" charset="0"/>
                <a:ea typeface="ＭＳ Ｐゴシック" charset="0"/>
              </a:rPr>
            </a:br>
            <a:r>
              <a:rPr lang="en-US" sz="3200" b="1" dirty="0">
                <a:effectLst>
                  <a:glow rad="190500">
                    <a:schemeClr val="tx1"/>
                  </a:glow>
                </a:effectLst>
                <a:latin typeface="Arial" charset="0"/>
                <a:ea typeface="ＭＳ Ｐゴシック" charset="0"/>
              </a:rPr>
              <a:t>(Rev 1:17-18 </a:t>
            </a:r>
            <a:r>
              <a:rPr lang="en-US" sz="2800" b="1" dirty="0">
                <a:effectLst>
                  <a:glow rad="190500">
                    <a:schemeClr val="tx1"/>
                  </a:glow>
                </a:effectLst>
                <a:latin typeface="Arial" charset="0"/>
                <a:ea typeface="ＭＳ Ｐゴシック" charset="0"/>
              </a:rPr>
              <a:t>NLT</a:t>
            </a:r>
            <a:r>
              <a:rPr lang="en-US" sz="3200" b="1" dirty="0">
                <a:effectLst>
                  <a:glow rad="190500">
                    <a:schemeClr val="tx1"/>
                  </a:glow>
                </a:effectLst>
                <a:latin typeface="Arial" charset="0"/>
                <a:ea typeface="ＭＳ Ｐゴシック" charset="0"/>
              </a:rPr>
              <a:t>)</a:t>
            </a:r>
          </a:p>
        </p:txBody>
      </p:sp>
    </p:spTree>
    <p:extLst>
      <p:ext uri="{BB962C8B-B14F-4D97-AF65-F5344CB8AC3E}">
        <p14:creationId xmlns:p14="http://schemas.microsoft.com/office/powerpoint/2010/main" val="2150622171"/>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101600" y="3137835"/>
            <a:ext cx="8811011" cy="2064284"/>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sz="3200" dirty="0">
                <a:solidFill>
                  <a:srgbClr val="FFFFFF"/>
                </a:solidFill>
              </a:rPr>
              <a:t>Revelation 1:19 "</a:t>
            </a:r>
            <a:r>
              <a:rPr lang="en-US" altLang="ja-JP" sz="3200" dirty="0">
                <a:solidFill>
                  <a:srgbClr val="FFFFFF"/>
                </a:solidFill>
              </a:rPr>
              <a:t>Therefore write the things which you </a:t>
            </a:r>
            <a:r>
              <a:rPr lang="en-US" altLang="ja-JP" sz="3200" dirty="0">
                <a:solidFill>
                  <a:srgbClr val="FFFF00"/>
                </a:solidFill>
              </a:rPr>
              <a:t>have seen</a:t>
            </a:r>
            <a:r>
              <a:rPr lang="en-US" altLang="ja-JP" sz="3200" dirty="0">
                <a:solidFill>
                  <a:srgbClr val="FFFFFF"/>
                </a:solidFill>
              </a:rPr>
              <a:t>, and the things which </a:t>
            </a:r>
            <a:r>
              <a:rPr lang="en-US" altLang="ja-JP" sz="3200" dirty="0">
                <a:solidFill>
                  <a:srgbClr val="FFFF00"/>
                </a:solidFill>
              </a:rPr>
              <a:t>are</a:t>
            </a:r>
            <a:r>
              <a:rPr lang="en-US" altLang="ja-JP" sz="3200" dirty="0">
                <a:solidFill>
                  <a:srgbClr val="FFFFFF"/>
                </a:solidFill>
              </a:rPr>
              <a:t>, and the things which </a:t>
            </a:r>
            <a:r>
              <a:rPr lang="en-US" altLang="ja-JP" sz="3200" dirty="0">
                <a:solidFill>
                  <a:srgbClr val="FFFF00"/>
                </a:solidFill>
              </a:rPr>
              <a:t>will take place</a:t>
            </a:r>
            <a:r>
              <a:rPr lang="en-US" altLang="ja-JP" sz="3200" dirty="0">
                <a:solidFill>
                  <a:srgbClr val="FFFFFF"/>
                </a:solidFill>
              </a:rPr>
              <a:t> after these things" (NAU).</a:t>
            </a:r>
            <a:endParaRPr lang="en-US" sz="3200" dirty="0">
              <a:solidFill>
                <a:srgbClr val="FFFFFF"/>
              </a:solidFill>
            </a:endParaRPr>
          </a:p>
        </p:txBody>
      </p:sp>
      <p:sp>
        <p:nvSpPr>
          <p:cNvPr id="764931" name="Text Box 2"/>
          <p:cNvSpPr txBox="1">
            <a:spLocks noChangeArrowheads="1"/>
          </p:cNvSpPr>
          <p:nvPr/>
        </p:nvSpPr>
        <p:spPr bwMode="auto">
          <a:xfrm>
            <a:off x="395288" y="152399"/>
            <a:ext cx="4755757" cy="2308324"/>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4800" dirty="0">
                <a:solidFill>
                  <a:srgbClr val="FFFFFF"/>
                </a:solidFill>
                <a:latin typeface="Arial" charset="0"/>
                <a:cs typeface="Arial" charset="0"/>
              </a:rPr>
              <a:t>Follow Revelation</a:t>
            </a:r>
            <a:r>
              <a:rPr lang="fr-FR" sz="4800" dirty="0">
                <a:solidFill>
                  <a:srgbClr val="FFFFFF"/>
                </a:solidFill>
                <a:latin typeface="Arial" charset="0"/>
                <a:cs typeface="Arial" charset="0"/>
              </a:rPr>
              <a:t>'</a:t>
            </a:r>
            <a:r>
              <a:rPr lang="en-US" sz="4800" dirty="0">
                <a:solidFill>
                  <a:srgbClr val="FFFFFF"/>
                </a:solidFill>
                <a:latin typeface="Arial" charset="0"/>
                <a:cs typeface="Arial" charset="0"/>
              </a:rPr>
              <a:t>s inspired outline</a:t>
            </a:r>
          </a:p>
        </p:txBody>
      </p:sp>
      <p:sp>
        <p:nvSpPr>
          <p:cNvPr id="553993" name="Text Box 9"/>
          <p:cNvSpPr txBox="1">
            <a:spLocks noChangeArrowheads="1"/>
          </p:cNvSpPr>
          <p:nvPr/>
        </p:nvSpPr>
        <p:spPr bwMode="auto">
          <a:xfrm>
            <a:off x="901700" y="6042025"/>
            <a:ext cx="1871663"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have seen</a:t>
            </a:r>
          </a:p>
        </p:txBody>
      </p:sp>
      <p:sp>
        <p:nvSpPr>
          <p:cNvPr id="553994" name="Text Box 10"/>
          <p:cNvSpPr txBox="1">
            <a:spLocks noChangeArrowheads="1"/>
          </p:cNvSpPr>
          <p:nvPr/>
        </p:nvSpPr>
        <p:spPr bwMode="auto">
          <a:xfrm>
            <a:off x="3794125" y="6042025"/>
            <a:ext cx="849313"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are</a:t>
            </a:r>
          </a:p>
        </p:txBody>
      </p:sp>
      <p:sp>
        <p:nvSpPr>
          <p:cNvPr id="553995" name="Text Box 11"/>
          <p:cNvSpPr txBox="1">
            <a:spLocks noChangeArrowheads="1"/>
          </p:cNvSpPr>
          <p:nvPr/>
        </p:nvSpPr>
        <p:spPr bwMode="auto">
          <a:xfrm>
            <a:off x="5795963" y="6042025"/>
            <a:ext cx="2808287"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will take place</a:t>
            </a:r>
          </a:p>
        </p:txBody>
      </p:sp>
      <p:sp>
        <p:nvSpPr>
          <p:cNvPr id="553996" name="AutoShape 12"/>
          <p:cNvSpPr>
            <a:spLocks noChangeArrowheads="1"/>
          </p:cNvSpPr>
          <p:nvPr/>
        </p:nvSpPr>
        <p:spPr bwMode="auto">
          <a:xfrm rot="10800000">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698178" cy="461665"/>
          </a:xfrm>
          <a:prstGeom prst="rect">
            <a:avLst/>
          </a:prstGeom>
          <a:solidFill>
            <a:schemeClr val="tx1"/>
          </a:solidFill>
          <a:ln>
            <a:noFill/>
          </a:ln>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338</a:t>
            </a:r>
          </a:p>
        </p:txBody>
      </p:sp>
    </p:spTree>
    <p:extLst>
      <p:ext uri="{BB962C8B-B14F-4D97-AF65-F5344CB8AC3E}">
        <p14:creationId xmlns:p14="http://schemas.microsoft.com/office/powerpoint/2010/main" val="20232211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553996"/>
                                        </p:tgtEl>
                                        <p:attrNameLst>
                                          <p:attrName>style.visibility</p:attrName>
                                        </p:attrNameLst>
                                      </p:cBhvr>
                                      <p:to>
                                        <p:strVal val="visible"/>
                                      </p:to>
                                    </p:set>
                                    <p:animEffect transition="in" filter="wipe(right)">
                                      <p:cBhvr>
                                        <p:cTn id="20" dur="500"/>
                                        <p:tgtEl>
                                          <p:spTgt spid="55399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en-US" sz="9600" dirty="0">
                <a:latin typeface="Arial" charset="0"/>
                <a:ea typeface="ＭＳ Ｐゴシック" charset="0"/>
              </a:rPr>
              <a:t>Revelation</a:t>
            </a:r>
          </a:p>
        </p:txBody>
      </p:sp>
      <p:graphicFrame>
        <p:nvGraphicFramePr>
          <p:cNvPr id="9" name="Table 8"/>
          <p:cNvGraphicFramePr>
            <a:graphicFrameLocks noGrp="1"/>
          </p:cNvGraphicFramePr>
          <p:nvPr/>
        </p:nvGraphicFramePr>
        <p:xfrm>
          <a:off x="0" y="0"/>
          <a:ext cx="7924800" cy="6946902"/>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Sovereignty of Christ in Future Victory</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4449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His Person</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over Churches</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End-Time Events</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 1</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2–3</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4–22</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you have seen" (1:19a)</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is now"</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(1:19b)</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will take place later"</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(1:19c)</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Past</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Present</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Future</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Christ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Churches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Consummation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God on Earth</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God</a:t>
                      </a:r>
                      <a:r>
                        <a:rPr kumimoji="0" lang="fr-FR" altLang="ja-JP"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tx1"/>
                          </a:solidFill>
                          <a:effectLst/>
                          <a:latin typeface="Arial" charset="0"/>
                          <a:ea typeface="ＭＳ Ｐゴシック" charset="0"/>
                          <a:cs typeface="Arial" charset="0"/>
                        </a:rPr>
                        <a:t>s Ambassadors on Earth</a:t>
                      </a: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Hell on Earth to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Heaven on Earth</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463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Judge </a:t>
                      </a:r>
                      <a:endParaRPr kumimoji="0" lang="en-US" sz="1800" b="1" i="0" u="none" strike="noStrike" cap="none" normalizeH="0" baseline="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The </a:t>
                      </a:r>
                      <a:r>
                        <a:rPr kumimoji="0" lang="en-US" sz="1600" b="1" i="0" u="none" strike="noStrike" cap="none" normalizeH="0" baseline="0">
                          <a:ln>
                            <a:noFill/>
                          </a:ln>
                          <a:solidFill>
                            <a:schemeClr val="tx1"/>
                          </a:solidFill>
                          <a:effectLst/>
                          <a:latin typeface="Arial" charset="0"/>
                          <a:ea typeface="ＭＳ Ｐゴシック" charset="0"/>
                          <a:cs typeface="Times New Roman" charset="0"/>
                        </a:rPr>
                        <a:t>Assignments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Judgments &amp; Rewards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137151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Subject</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1:1-3</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Worship of Trinity</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1:4-8</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Glorified Christ</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1:9-20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Seven Churches of Asia: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Ephesus</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Smyrna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Pergamum</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Thyatira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Sardis</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Philadelphia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Laodicea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Tribulation</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4:1–19:10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Second Coming</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19:11-21</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Millennium</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20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Eternal State</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21:1–22:5</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Closing: Imminency</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22:6-21</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tx1"/>
                          </a:solidFill>
                          <a:effectLst/>
                          <a:latin typeface="Arial" charset="0"/>
                          <a:ea typeface="ＭＳ Ｐゴシック" charset="0"/>
                          <a:cs typeface="Arial" charset="0"/>
                        </a:rPr>
                        <a:t>AD 95</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2000" b="1" dirty="0">
                <a:solidFill>
                  <a:srgbClr val="FFFFFF"/>
                </a:solidFill>
                <a:latin typeface="Arial" charset="0"/>
                <a:cs typeface="Arial" charset="0"/>
              </a:rPr>
              <a:t>318, 324 M</a:t>
            </a:r>
          </a:p>
        </p:txBody>
      </p:sp>
    </p:spTree>
    <p:extLst>
      <p:ext uri="{BB962C8B-B14F-4D97-AF65-F5344CB8AC3E}">
        <p14:creationId xmlns:p14="http://schemas.microsoft.com/office/powerpoint/2010/main" val="2941667851"/>
      </p:ext>
    </p:extLst>
  </p:cSld>
  <p:clrMapOvr>
    <a:masterClrMapping/>
  </p:clrMapOvr>
  <p:transition/>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6350"/>
            <a:ext cx="9144000" cy="1980793"/>
          </a:xfrm>
        </p:spPr>
        <p:txBody>
          <a:bodyPr/>
          <a:lstStyle/>
          <a:p>
            <a:r>
              <a:rPr lang="en-US" sz="4000" b="1" dirty="0">
                <a:solidFill>
                  <a:schemeClr val="bg1"/>
                </a:solidFill>
                <a:effectLst>
                  <a:glow rad="152400">
                    <a:schemeClr val="tx1"/>
                  </a:glow>
                </a:effectLst>
                <a:latin typeface="Arial"/>
                <a:cs typeface="Arial"/>
              </a:rPr>
              <a:t>What are the 7 Stars &amp; 7 Lampstands (1:20 </a:t>
            </a:r>
            <a:r>
              <a:rPr lang="en-US" sz="3200" b="1" dirty="0">
                <a:solidFill>
                  <a:schemeClr val="bg1"/>
                </a:solidFill>
                <a:effectLst>
                  <a:glow rad="152400">
                    <a:schemeClr val="tx1"/>
                  </a:glow>
                </a:effectLst>
                <a:latin typeface="Arial"/>
                <a:cs typeface="Arial"/>
              </a:rPr>
              <a:t>NLT</a:t>
            </a:r>
            <a:r>
              <a:rPr lang="en-US" sz="4000" b="1" dirty="0">
                <a:solidFill>
                  <a:schemeClr val="bg1"/>
                </a:solidFill>
                <a:effectLst>
                  <a:glow rad="152400">
                    <a:schemeClr val="tx1"/>
                  </a:glow>
                </a:effectLst>
                <a:latin typeface="Arial"/>
                <a:cs typeface="Arial"/>
              </a:rPr>
              <a:t>)?</a:t>
            </a:r>
          </a:p>
        </p:txBody>
      </p:sp>
      <p:pic>
        <p:nvPicPr>
          <p:cNvPr id="4" name="Picture 3"/>
          <p:cNvPicPr>
            <a:picLocks noChangeAspect="1"/>
          </p:cNvPicPr>
          <p:nvPr/>
        </p:nvPicPr>
        <p:blipFill>
          <a:blip r:embed="rId3"/>
          <a:stretch>
            <a:fillRect/>
          </a:stretch>
        </p:blipFill>
        <p:spPr>
          <a:xfrm>
            <a:off x="5030760" y="2070100"/>
            <a:ext cx="4089400" cy="4787900"/>
          </a:xfrm>
          <a:prstGeom prst="rect">
            <a:avLst/>
          </a:prstGeom>
        </p:spPr>
      </p:pic>
      <p:sp>
        <p:nvSpPr>
          <p:cNvPr id="3" name="Title 1"/>
          <p:cNvSpPr txBox="1">
            <a:spLocks/>
          </p:cNvSpPr>
          <p:nvPr/>
        </p:nvSpPr>
        <p:spPr bwMode="auto">
          <a:xfrm>
            <a:off x="1" y="1987143"/>
            <a:ext cx="5458080" cy="45974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a:lnSpc>
                <a:spcPct val="90000"/>
              </a:lnSpc>
            </a:pPr>
            <a:r>
              <a:rPr lang="en-US" sz="3200" b="1" dirty="0">
                <a:solidFill>
                  <a:prstClr val="white"/>
                </a:solidFill>
                <a:effectLst>
                  <a:glow rad="152400">
                    <a:prstClr val="black"/>
                  </a:glow>
                </a:effectLst>
                <a:latin typeface="Arial"/>
                <a:cs typeface="Arial"/>
              </a:rPr>
              <a:t>"This is the meaning of the mystery of the seven stars you saw in my right hand and the seven gold lampstands: The seven </a:t>
            </a:r>
            <a:r>
              <a:rPr lang="en-US" sz="3200" b="1" dirty="0">
                <a:solidFill>
                  <a:srgbClr val="FFFF00"/>
                </a:solidFill>
                <a:effectLst>
                  <a:glow rad="152400">
                    <a:prstClr val="black"/>
                  </a:glow>
                </a:effectLst>
                <a:latin typeface="Arial"/>
                <a:cs typeface="Arial"/>
              </a:rPr>
              <a:t>stars are the angels</a:t>
            </a:r>
            <a:r>
              <a:rPr lang="en-US" sz="3200" b="1" dirty="0">
                <a:solidFill>
                  <a:prstClr val="white"/>
                </a:solidFill>
                <a:effectLst>
                  <a:glow rad="152400">
                    <a:prstClr val="black"/>
                  </a:glow>
                </a:effectLst>
                <a:latin typeface="Arial"/>
                <a:cs typeface="Arial"/>
              </a:rPr>
              <a:t> </a:t>
            </a:r>
            <a:br>
              <a:rPr lang="en-US" sz="3200" b="1" dirty="0">
                <a:solidFill>
                  <a:prstClr val="white"/>
                </a:solidFill>
                <a:effectLst>
                  <a:glow rad="152400">
                    <a:prstClr val="black"/>
                  </a:glow>
                </a:effectLst>
                <a:latin typeface="Arial"/>
                <a:cs typeface="Arial"/>
              </a:rPr>
            </a:br>
            <a:r>
              <a:rPr lang="en-US" sz="3200" b="1" dirty="0">
                <a:solidFill>
                  <a:prstClr val="white"/>
                </a:solidFill>
                <a:effectLst>
                  <a:glow rad="152400">
                    <a:prstClr val="black"/>
                  </a:glow>
                </a:effectLst>
                <a:latin typeface="Arial"/>
                <a:cs typeface="Arial"/>
              </a:rPr>
              <a:t>of the seven churches, and the seven </a:t>
            </a:r>
            <a:br>
              <a:rPr lang="en-US" sz="3200" b="1" dirty="0">
                <a:solidFill>
                  <a:prstClr val="white"/>
                </a:solidFill>
                <a:effectLst>
                  <a:glow rad="152400">
                    <a:prstClr val="black"/>
                  </a:glow>
                </a:effectLst>
                <a:latin typeface="Arial"/>
                <a:cs typeface="Arial"/>
              </a:rPr>
            </a:br>
            <a:r>
              <a:rPr lang="en-US" sz="3200" b="1" dirty="0">
                <a:solidFill>
                  <a:srgbClr val="FFFF00"/>
                </a:solidFill>
                <a:effectLst>
                  <a:glow rad="152400">
                    <a:prstClr val="black"/>
                  </a:glow>
                </a:effectLst>
                <a:latin typeface="Arial"/>
                <a:cs typeface="Arial"/>
              </a:rPr>
              <a:t>lampstands are the seven churches</a:t>
            </a:r>
            <a:r>
              <a:rPr lang="en-US" sz="3200" b="1" dirty="0">
                <a:solidFill>
                  <a:prstClr val="white"/>
                </a:solidFill>
                <a:effectLst>
                  <a:glow rad="152400">
                    <a:prstClr val="black"/>
                  </a:glow>
                </a:effectLst>
                <a:latin typeface="Arial"/>
                <a:cs typeface="Arial"/>
              </a:rPr>
              <a:t>."</a:t>
            </a:r>
          </a:p>
        </p:txBody>
      </p:sp>
    </p:spTree>
    <p:extLst>
      <p:ext uri="{BB962C8B-B14F-4D97-AF65-F5344CB8AC3E}">
        <p14:creationId xmlns:p14="http://schemas.microsoft.com/office/powerpoint/2010/main" val="2866428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93186" name="Picture 2"/>
          <p:cNvPicPr>
            <a:picLocks noChangeAspect="1" noChangeArrowheads="1"/>
          </p:cNvPicPr>
          <p:nvPr/>
        </p:nvPicPr>
        <p:blipFill>
          <a:blip r:embed="rId2">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93187" name="Text Box 4"/>
          <p:cNvSpPr txBox="1">
            <a:spLocks noChangeArrowheads="1"/>
          </p:cNvSpPr>
          <p:nvPr/>
        </p:nvSpPr>
        <p:spPr bwMode="auto">
          <a:xfrm>
            <a:off x="84582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b="1">
                <a:solidFill>
                  <a:srgbClr val="FFFFCC"/>
                </a:solidFill>
                <a:latin typeface="Arial" charset="0"/>
                <a:cs typeface="Arial" charset="0"/>
              </a:rPr>
              <a:t>649</a:t>
            </a:r>
          </a:p>
        </p:txBody>
      </p:sp>
      <p:sp>
        <p:nvSpPr>
          <p:cNvPr id="148485" name="Rectangle 5"/>
          <p:cNvSpPr>
            <a:spLocks noGrp="1" noChangeArrowheads="1"/>
          </p:cNvSpPr>
          <p:nvPr>
            <p:ph type="title" idx="4294967295"/>
          </p:nvPr>
        </p:nvSpPr>
        <p:spPr>
          <a:xfrm>
            <a:off x="0" y="317500"/>
            <a:ext cx="9144000" cy="1003300"/>
          </a:xfrm>
          <a:effectLst>
            <a:outerShdw blurRad="63500" dist="38099" dir="2700000" algn="ctr" rotWithShape="0">
              <a:schemeClr val="bg2">
                <a:alpha val="74998"/>
              </a:schemeClr>
            </a:outerShdw>
          </a:effectLst>
        </p:spPr>
        <p:txBody>
          <a:bodyPr/>
          <a:lstStyle/>
          <a:p>
            <a:pPr eaLnBrk="1" hangingPunct="1">
              <a:defRPr/>
            </a:pPr>
            <a:r>
              <a:rPr lang="en-US" sz="4000" dirty="0">
                <a:effectLst/>
                <a:latin typeface="Arial" charset="0"/>
                <a:ea typeface="ＭＳ Ｐゴシック" charset="0"/>
                <a:cs typeface="Times New Roman" charset="0"/>
              </a:rPr>
              <a:t>The Wall of Fire = Protection </a:t>
            </a:r>
            <a:br>
              <a:rPr lang="en-US" sz="4000" dirty="0">
                <a:effectLst/>
                <a:latin typeface="Arial" charset="0"/>
                <a:ea typeface="ＭＳ Ｐゴシック" charset="0"/>
                <a:cs typeface="Times New Roman" charset="0"/>
              </a:rPr>
            </a:br>
            <a:r>
              <a:rPr lang="en-US" sz="4000" dirty="0">
                <a:effectLst/>
                <a:latin typeface="Arial" charset="0"/>
                <a:ea typeface="ＭＳ Ｐゴシック" charset="0"/>
                <a:cs typeface="Times New Roman" charset="0"/>
              </a:rPr>
              <a:t>(Zech. 2:4-5 </a:t>
            </a:r>
            <a:r>
              <a:rPr lang="en-US" sz="3600" dirty="0">
                <a:effectLst/>
                <a:latin typeface="Arial" charset="0"/>
                <a:ea typeface="ＭＳ Ｐゴシック" charset="0"/>
                <a:cs typeface="Times New Roman" charset="0"/>
              </a:rPr>
              <a:t>NLT</a:t>
            </a:r>
            <a:r>
              <a:rPr lang="en-US" sz="4000" dirty="0">
                <a:effectLst/>
                <a:latin typeface="Arial" charset="0"/>
                <a:ea typeface="ＭＳ Ｐゴシック" charset="0"/>
                <a:cs typeface="Times New Roman" charset="0"/>
              </a:rPr>
              <a:t>)</a:t>
            </a:r>
          </a:p>
        </p:txBody>
      </p:sp>
      <p:sp>
        <p:nvSpPr>
          <p:cNvPr id="5" name="Rectangle 5"/>
          <p:cNvSpPr txBox="1">
            <a:spLocks noChangeArrowheads="1"/>
          </p:cNvSpPr>
          <p:nvPr/>
        </p:nvSpPr>
        <p:spPr bwMode="auto">
          <a:xfrm>
            <a:off x="0" y="1725054"/>
            <a:ext cx="9144000" cy="5132946"/>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eaLnBrk="1" hangingPunct="1">
              <a:defRPr/>
            </a:pPr>
            <a:r>
              <a:rPr lang="en-US" sz="3200" dirty="0">
                <a:solidFill>
                  <a:srgbClr val="FFFFCC"/>
                </a:solidFill>
                <a:effectLst>
                  <a:glow rad="165100">
                    <a:srgbClr val="000000"/>
                  </a:glow>
                </a:effectLst>
              </a:rPr>
              <a:t>"The other angel said, </a:t>
            </a:r>
            <a:r>
              <a:rPr lang="fr-FR" sz="3200" dirty="0">
                <a:solidFill>
                  <a:srgbClr val="FFFFCC"/>
                </a:solidFill>
                <a:effectLst>
                  <a:glow rad="165100">
                    <a:srgbClr val="000000"/>
                  </a:glow>
                </a:effectLst>
              </a:rPr>
              <a:t>'</a:t>
            </a:r>
            <a:r>
              <a:rPr lang="en-US" sz="3200" dirty="0">
                <a:solidFill>
                  <a:srgbClr val="FFFFCC"/>
                </a:solidFill>
                <a:effectLst>
                  <a:glow rad="165100">
                    <a:srgbClr val="000000"/>
                  </a:glow>
                </a:effectLst>
              </a:rPr>
              <a:t>Hurry, and say to that young man, </a:t>
            </a:r>
            <a:r>
              <a:rPr lang="fr-FR" sz="3200" dirty="0">
                <a:solidFill>
                  <a:srgbClr val="FFFFCC"/>
                </a:solidFill>
                <a:effectLst>
                  <a:glow rad="165100">
                    <a:srgbClr val="000000"/>
                  </a:glow>
                </a:effectLst>
              </a:rPr>
              <a:t>'</a:t>
            </a:r>
            <a:r>
              <a:rPr lang="en-US" sz="3200" dirty="0">
                <a:solidFill>
                  <a:srgbClr val="FFFFCC"/>
                </a:solidFill>
                <a:effectLst>
                  <a:glow rad="165100">
                    <a:srgbClr val="000000"/>
                  </a:glow>
                </a:effectLst>
              </a:rPr>
              <a:t>Jerusalem will someday be so full of people and livestock that there won</a:t>
            </a:r>
            <a:r>
              <a:rPr lang="fr-FR" sz="3200" dirty="0">
                <a:solidFill>
                  <a:srgbClr val="FFFFCC"/>
                </a:solidFill>
                <a:effectLst>
                  <a:glow rad="165100">
                    <a:srgbClr val="000000"/>
                  </a:glow>
                </a:effectLst>
              </a:rPr>
              <a:t>'</a:t>
            </a:r>
            <a:r>
              <a:rPr lang="en-US" sz="3200" dirty="0">
                <a:solidFill>
                  <a:srgbClr val="FFFFCC"/>
                </a:solidFill>
                <a:effectLst>
                  <a:glow rad="165100">
                    <a:srgbClr val="000000"/>
                  </a:glow>
                </a:effectLst>
              </a:rPr>
              <a:t>t be room enough for everyone! Many will live outside the city walls.  </a:t>
            </a:r>
            <a:r>
              <a:rPr lang="en-US" sz="3200" baseline="30000" dirty="0">
                <a:solidFill>
                  <a:srgbClr val="FFFFCC"/>
                </a:solidFill>
                <a:effectLst>
                  <a:glow rad="165100">
                    <a:srgbClr val="000000"/>
                  </a:glow>
                </a:effectLst>
              </a:rPr>
              <a:t>5</a:t>
            </a:r>
            <a:r>
              <a:rPr lang="en-US" sz="3200" dirty="0">
                <a:solidFill>
                  <a:srgbClr val="FFFFCC"/>
                </a:solidFill>
                <a:effectLst>
                  <a:glow rad="165100">
                    <a:srgbClr val="000000"/>
                  </a:glow>
                </a:effectLst>
              </a:rPr>
              <a:t> Then I, myself, will be a protective wall of fire around Jerusalem, says the L</a:t>
            </a:r>
            <a:r>
              <a:rPr lang="en-US" sz="2800" dirty="0">
                <a:solidFill>
                  <a:srgbClr val="FFFFCC"/>
                </a:solidFill>
                <a:effectLst>
                  <a:glow rad="165100">
                    <a:srgbClr val="000000"/>
                  </a:glow>
                </a:effectLst>
              </a:rPr>
              <a:t>ORD</a:t>
            </a:r>
            <a:r>
              <a:rPr lang="en-US" sz="3200" dirty="0">
                <a:solidFill>
                  <a:srgbClr val="FFFFCC"/>
                </a:solidFill>
                <a:effectLst>
                  <a:glow rad="165100">
                    <a:srgbClr val="000000"/>
                  </a:glow>
                </a:effectLst>
              </a:rPr>
              <a:t>. And I will be the glory inside the city!</a:t>
            </a:r>
            <a:r>
              <a:rPr lang="fr-FR" sz="3200" dirty="0">
                <a:solidFill>
                  <a:srgbClr val="FFFFCC"/>
                </a:solidFill>
                <a:effectLst>
                  <a:glow rad="165100">
                    <a:srgbClr val="000000"/>
                  </a:glow>
                </a:effectLst>
              </a:rPr>
              <a:t>'"</a:t>
            </a:r>
            <a:r>
              <a:rPr lang="en-US" sz="3200" dirty="0">
                <a:solidFill>
                  <a:srgbClr val="FFFFCC"/>
                </a:solidFill>
                <a:effectLst>
                  <a:glow rad="165100">
                    <a:srgbClr val="000000"/>
                  </a:glow>
                </a:effectLst>
              </a:rPr>
              <a:t> </a:t>
            </a:r>
            <a:endParaRPr lang="en-US" sz="3200" dirty="0">
              <a:solidFill>
                <a:srgbClr val="FFFFCC"/>
              </a:solidFill>
              <a:effectLst>
                <a:glow rad="165100">
                  <a:srgbClr val="0000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64035384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2"/>
          <p:cNvPicPr>
            <a:picLocks noChangeAspect="1" noChangeArrowheads="1"/>
          </p:cNvPicPr>
          <p:nvPr/>
        </p:nvPicPr>
        <p:blipFill>
          <a:blip r:embed="rId2">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146435" name="Rectangle 3"/>
          <p:cNvSpPr>
            <a:spLocks noGrp="1" noChangeArrowheads="1"/>
          </p:cNvSpPr>
          <p:nvPr>
            <p:ph type="title"/>
          </p:nvPr>
        </p:nvSpPr>
        <p:spPr>
          <a:xfrm>
            <a:off x="134938" y="381000"/>
            <a:ext cx="8885237" cy="1155700"/>
          </a:xfrm>
          <a:effectLst>
            <a:outerShdw blurRad="63500" dist="38099" dir="2700000" algn="ctr" rotWithShape="0">
              <a:schemeClr val="bg2">
                <a:alpha val="74998"/>
              </a:schemeClr>
            </a:outerShdw>
          </a:effectLst>
        </p:spPr>
        <p:txBody>
          <a:bodyPr/>
          <a:lstStyle/>
          <a:p>
            <a:pPr eaLnBrk="1" hangingPunct="1">
              <a:defRPr/>
            </a:pPr>
            <a:r>
              <a:rPr lang="en-US" sz="4000" dirty="0">
                <a:effectLst>
                  <a:outerShdw blurRad="38100" dist="38100" dir="2700000" algn="tl">
                    <a:srgbClr val="000000"/>
                  </a:outerShdw>
                </a:effectLst>
                <a:latin typeface="Arial" charset="0"/>
                <a:ea typeface="ＭＳ Ｐゴシック" charset="0"/>
                <a:cs typeface="Times New Roman" charset="0"/>
              </a:rPr>
              <a:t>Lamps = God's Omniscience</a:t>
            </a:r>
          </a:p>
        </p:txBody>
      </p:sp>
      <p:sp>
        <p:nvSpPr>
          <p:cNvPr id="4" name="Rectangle 3"/>
          <p:cNvSpPr txBox="1">
            <a:spLocks noChangeArrowheads="1"/>
          </p:cNvSpPr>
          <p:nvPr/>
        </p:nvSpPr>
        <p:spPr bwMode="auto">
          <a:xfrm>
            <a:off x="151259" y="3717032"/>
            <a:ext cx="8885237" cy="3024336"/>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eaLnBrk="1" hangingPunct="1">
              <a:defRPr/>
            </a:pPr>
            <a:r>
              <a:rPr lang="en-US" sz="2400" dirty="0">
                <a:solidFill>
                  <a:srgbClr val="FFFFCC"/>
                </a:solidFill>
                <a:effectLst>
                  <a:glow rad="228600">
                    <a:schemeClr val="bg2"/>
                  </a:glow>
                </a:effectLst>
              </a:rPr>
              <a:t>"</a:t>
            </a:r>
            <a:r>
              <a:rPr lang="fr-FR" sz="2400" dirty="0">
                <a:solidFill>
                  <a:srgbClr val="FFFFCC"/>
                </a:solidFill>
                <a:effectLst>
                  <a:glow rad="228600">
                    <a:schemeClr val="bg2"/>
                  </a:glow>
                </a:effectLst>
              </a:rPr>
              <a:t>'</a:t>
            </a:r>
            <a:r>
              <a:rPr lang="en-US" sz="2400" dirty="0">
                <a:solidFill>
                  <a:srgbClr val="FFFFCC"/>
                </a:solidFill>
                <a:effectLst>
                  <a:glow rad="228600">
                    <a:schemeClr val="bg2"/>
                  </a:glow>
                </a:effectLst>
              </a:rPr>
              <a:t>Zerubbabel is the one who laid the foundation of this Temple, and he will complete it. Then you will know that the L</a:t>
            </a:r>
            <a:r>
              <a:rPr lang="en-US" sz="2000" dirty="0">
                <a:solidFill>
                  <a:srgbClr val="FFFFCC"/>
                </a:solidFill>
                <a:effectLst>
                  <a:glow rad="228600">
                    <a:schemeClr val="bg2"/>
                  </a:glow>
                </a:effectLst>
              </a:rPr>
              <a:t>ORD</a:t>
            </a:r>
            <a:r>
              <a:rPr lang="en-US" sz="2400" dirty="0">
                <a:solidFill>
                  <a:srgbClr val="FFFFCC"/>
                </a:solidFill>
                <a:effectLst>
                  <a:glow rad="228600">
                    <a:schemeClr val="bg2"/>
                  </a:glow>
                </a:effectLst>
              </a:rPr>
              <a:t> of Heaven</a:t>
            </a:r>
            <a:r>
              <a:rPr lang="fr-FR" sz="2400" dirty="0">
                <a:solidFill>
                  <a:srgbClr val="FFFFCC"/>
                </a:solidFill>
                <a:effectLst>
                  <a:glow rad="228600">
                    <a:schemeClr val="bg2"/>
                  </a:glow>
                </a:effectLst>
              </a:rPr>
              <a:t>'</a:t>
            </a:r>
            <a:r>
              <a:rPr lang="en-US" sz="2400" dirty="0">
                <a:solidFill>
                  <a:srgbClr val="FFFFCC"/>
                </a:solidFill>
                <a:effectLst>
                  <a:glow rad="228600">
                    <a:schemeClr val="bg2"/>
                  </a:glow>
                </a:effectLst>
              </a:rPr>
              <a:t>s Armies has sent me.  </a:t>
            </a:r>
            <a:r>
              <a:rPr lang="en-US" sz="2400" baseline="30000" dirty="0">
                <a:solidFill>
                  <a:srgbClr val="FFFFCC"/>
                </a:solidFill>
                <a:effectLst>
                  <a:glow rad="228600">
                    <a:schemeClr val="bg2"/>
                  </a:glow>
                </a:effectLst>
              </a:rPr>
              <a:t>10</a:t>
            </a:r>
            <a:r>
              <a:rPr lang="en-US" sz="2400" dirty="0">
                <a:solidFill>
                  <a:srgbClr val="FFFFCC"/>
                </a:solidFill>
                <a:effectLst>
                  <a:glow rad="228600">
                    <a:schemeClr val="bg2"/>
                  </a:glow>
                </a:effectLst>
              </a:rPr>
              <a:t>Do not despise these small beginnings, for the L</a:t>
            </a:r>
            <a:r>
              <a:rPr lang="en-US" sz="2000" dirty="0">
                <a:solidFill>
                  <a:srgbClr val="FFFFCC"/>
                </a:solidFill>
                <a:effectLst>
                  <a:glow rad="228600">
                    <a:schemeClr val="bg2"/>
                  </a:glow>
                </a:effectLst>
              </a:rPr>
              <a:t>ORD</a:t>
            </a:r>
            <a:r>
              <a:rPr lang="en-US" sz="2400" dirty="0">
                <a:solidFill>
                  <a:srgbClr val="FFFFCC"/>
                </a:solidFill>
                <a:effectLst>
                  <a:glow rad="228600">
                    <a:schemeClr val="bg2"/>
                  </a:glow>
                </a:effectLst>
              </a:rPr>
              <a:t> rejoices to see the work begin, to see the plumb line in Zerubbabel</a:t>
            </a:r>
            <a:r>
              <a:rPr lang="fr-FR" sz="2400" dirty="0">
                <a:solidFill>
                  <a:srgbClr val="FFFFCC"/>
                </a:solidFill>
                <a:effectLst>
                  <a:glow rad="228600">
                    <a:schemeClr val="bg2"/>
                  </a:glow>
                </a:effectLst>
              </a:rPr>
              <a:t>'</a:t>
            </a:r>
            <a:r>
              <a:rPr lang="en-US" sz="2400" dirty="0">
                <a:solidFill>
                  <a:srgbClr val="FFFFCC"/>
                </a:solidFill>
                <a:effectLst>
                  <a:glow rad="228600">
                    <a:schemeClr val="bg2"/>
                  </a:glow>
                </a:effectLst>
              </a:rPr>
              <a:t>s hand.</a:t>
            </a:r>
            <a:r>
              <a:rPr lang="fr-FR" sz="2400" dirty="0">
                <a:solidFill>
                  <a:srgbClr val="FFFFCC"/>
                </a:solidFill>
                <a:effectLst>
                  <a:glow rad="228600">
                    <a:schemeClr val="bg2"/>
                  </a:glow>
                </a:effectLst>
              </a:rPr>
              <a:t>'</a:t>
            </a:r>
            <a:r>
              <a:rPr lang="en-US" sz="2400" dirty="0">
                <a:solidFill>
                  <a:srgbClr val="FFFFCC"/>
                </a:solidFill>
                <a:effectLst>
                  <a:glow rad="228600">
                    <a:schemeClr val="bg2"/>
                  </a:glow>
                </a:effectLst>
              </a:rPr>
              <a:t> (</a:t>
            </a:r>
            <a:r>
              <a:rPr lang="en-US" sz="2400" dirty="0">
                <a:solidFill>
                  <a:srgbClr val="FFFFFF"/>
                </a:solidFill>
                <a:effectLst>
                  <a:glow rad="228600">
                    <a:schemeClr val="bg2"/>
                  </a:glow>
                </a:effectLst>
              </a:rPr>
              <a:t>The seven lamps represent the eyes of the L</a:t>
            </a:r>
            <a:r>
              <a:rPr lang="en-US" sz="2000" dirty="0">
                <a:solidFill>
                  <a:srgbClr val="FFFFFF"/>
                </a:solidFill>
                <a:effectLst>
                  <a:glow rad="228600">
                    <a:schemeClr val="bg2"/>
                  </a:glow>
                </a:effectLst>
              </a:rPr>
              <a:t>ORD</a:t>
            </a:r>
            <a:r>
              <a:rPr lang="en-US" sz="2400" dirty="0">
                <a:solidFill>
                  <a:srgbClr val="FFFFFF"/>
                </a:solidFill>
                <a:effectLst>
                  <a:glow rad="228600">
                    <a:schemeClr val="bg2"/>
                  </a:glow>
                </a:effectLst>
              </a:rPr>
              <a:t> that search all around the world.</a:t>
            </a:r>
            <a:r>
              <a:rPr lang="en-US" sz="2400" dirty="0">
                <a:solidFill>
                  <a:srgbClr val="FFFFCC"/>
                </a:solidFill>
                <a:effectLst>
                  <a:glow rad="228600">
                    <a:schemeClr val="bg2"/>
                  </a:glow>
                </a:effectLst>
              </a:rPr>
              <a:t>)" (Zech. 4:9-10 </a:t>
            </a:r>
            <a:r>
              <a:rPr lang="en-US" sz="2000" dirty="0">
                <a:solidFill>
                  <a:srgbClr val="FFFFCC"/>
                </a:solidFill>
                <a:effectLst>
                  <a:glow rad="228600">
                    <a:schemeClr val="bg2"/>
                  </a:glow>
                </a:effectLst>
              </a:rPr>
              <a:t>NLT</a:t>
            </a:r>
            <a:r>
              <a:rPr lang="en-US" sz="2400" dirty="0">
                <a:solidFill>
                  <a:srgbClr val="FFFFCC"/>
                </a:solidFill>
                <a:effectLst>
                  <a:glow rad="228600">
                    <a:schemeClr val="bg2"/>
                  </a:glow>
                </a:effectLst>
              </a:rPr>
              <a:t>)</a:t>
            </a:r>
            <a:endParaRPr lang="en-US" sz="2400" dirty="0">
              <a:solidFill>
                <a:srgbClr val="FFFFCC"/>
              </a:solidFill>
              <a:effectLst>
                <a:glow rad="228600">
                  <a:schemeClr val="bg2"/>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2890443164"/>
      </p:ext>
    </p:extLst>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3 john world 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80513"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7" name="Group 26"/>
          <p:cNvGrpSpPr>
            <a:grpSpLocks/>
          </p:cNvGrpSpPr>
          <p:nvPr/>
        </p:nvGrpSpPr>
        <p:grpSpPr bwMode="auto">
          <a:xfrm rot="5858594">
            <a:off x="3548856" y="2234407"/>
            <a:ext cx="2227263" cy="2559050"/>
            <a:chOff x="3199269" y="1651300"/>
            <a:chExt cx="2227249" cy="4270097"/>
          </a:xfrm>
        </p:grpSpPr>
        <p:sp>
          <p:nvSpPr>
            <p:cNvPr id="28" name="AutoShape 4"/>
            <p:cNvSpPr>
              <a:spLocks noChangeArrowheads="1"/>
            </p:cNvSpPr>
            <p:nvPr/>
          </p:nvSpPr>
          <p:spPr bwMode="auto">
            <a:xfrm rot="18299371">
              <a:off x="3947034" y="3451715"/>
              <a:ext cx="635746" cy="2144699"/>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AutoShape 7"/>
            <p:cNvSpPr>
              <a:spLocks noChangeArrowheads="1"/>
            </p:cNvSpPr>
            <p:nvPr/>
          </p:nvSpPr>
          <p:spPr bwMode="auto">
            <a:xfrm rot="19374369">
              <a:off x="4516587" y="2949683"/>
              <a:ext cx="380998" cy="2972115"/>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AutoShape 8"/>
            <p:cNvSpPr>
              <a:spLocks noChangeArrowheads="1"/>
            </p:cNvSpPr>
            <p:nvPr/>
          </p:nvSpPr>
          <p:spPr bwMode="auto">
            <a:xfrm rot="-1429550">
              <a:off x="4744489" y="3672650"/>
              <a:ext cx="380998" cy="2135049"/>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 name="AutoShape 9"/>
            <p:cNvSpPr>
              <a:spLocks noChangeArrowheads="1"/>
            </p:cNvSpPr>
            <p:nvPr/>
          </p:nvSpPr>
          <p:spPr bwMode="auto">
            <a:xfrm>
              <a:off x="5005199" y="1901928"/>
              <a:ext cx="380998" cy="411381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sp>
        <p:nvSpPr>
          <p:cNvPr id="361477" name="Rectangle 5"/>
          <p:cNvSpPr>
            <a:spLocks noGrp="1" noChangeArrowheads="1"/>
          </p:cNvSpPr>
          <p:nvPr>
            <p:ph type="title"/>
          </p:nvPr>
        </p:nvSpPr>
        <p:spPr>
          <a:xfrm>
            <a:off x="-71438" y="5943600"/>
            <a:ext cx="9251951" cy="990600"/>
          </a:xfrm>
          <a:solidFill>
            <a:schemeClr val="bg1">
              <a:lumMod val="75000"/>
            </a:schemeClr>
          </a:solidFill>
        </p:spPr>
        <p:txBody>
          <a:bodyPr/>
          <a:lstStyle/>
          <a:p>
            <a:pPr eaLnBrk="1" hangingPunct="1">
              <a:defRPr/>
            </a:pPr>
            <a:r>
              <a:rPr lang="en-US" sz="4000" b="1" dirty="0">
                <a:cs typeface="+mj-cs"/>
              </a:rPr>
              <a:t>ICS now </a:t>
            </a:r>
            <a:r>
              <a:rPr lang="en-US" sz="4000" b="1">
                <a:cs typeface="+mj-cs"/>
              </a:rPr>
              <a:t>has 480 </a:t>
            </a:r>
            <a:r>
              <a:rPr lang="en-US" sz="4000" b="1" dirty="0">
                <a:cs typeface="+mj-cs"/>
              </a:rPr>
              <a:t>students!</a:t>
            </a:r>
          </a:p>
        </p:txBody>
      </p:sp>
      <p:grpSp>
        <p:nvGrpSpPr>
          <p:cNvPr id="2" name="Group 1"/>
          <p:cNvGrpSpPr>
            <a:grpSpLocks/>
          </p:cNvGrpSpPr>
          <p:nvPr/>
        </p:nvGrpSpPr>
        <p:grpSpPr bwMode="auto">
          <a:xfrm>
            <a:off x="2189163" y="1874838"/>
            <a:ext cx="1790700" cy="2652712"/>
            <a:chOff x="3771900" y="1620838"/>
            <a:chExt cx="1790700" cy="4424362"/>
          </a:xfrm>
        </p:grpSpPr>
        <p:sp>
          <p:nvSpPr>
            <p:cNvPr id="361476" name="AutoShape 4"/>
            <p:cNvSpPr>
              <a:spLocks noChangeArrowheads="1"/>
            </p:cNvSpPr>
            <p:nvPr/>
          </p:nvSpPr>
          <p:spPr bwMode="auto">
            <a:xfrm rot="18984757">
              <a:off x="3771900" y="2468113"/>
              <a:ext cx="381000" cy="3577087"/>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79" name="AutoShape 7"/>
            <p:cNvSpPr>
              <a:spLocks noChangeArrowheads="1"/>
            </p:cNvSpPr>
            <p:nvPr/>
          </p:nvSpPr>
          <p:spPr bwMode="auto">
            <a:xfrm rot="-2225631">
              <a:off x="4346575" y="2987069"/>
              <a:ext cx="381000" cy="2973404"/>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80" name="AutoShape 8"/>
            <p:cNvSpPr>
              <a:spLocks noChangeArrowheads="1"/>
            </p:cNvSpPr>
            <p:nvPr/>
          </p:nvSpPr>
          <p:spPr bwMode="auto">
            <a:xfrm rot="-1429550">
              <a:off x="4803775" y="3561626"/>
              <a:ext cx="381000" cy="2134073"/>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81" name="AutoShape 9"/>
            <p:cNvSpPr>
              <a:spLocks noChangeArrowheads="1"/>
            </p:cNvSpPr>
            <p:nvPr/>
          </p:nvSpPr>
          <p:spPr bwMode="auto">
            <a:xfrm>
              <a:off x="5181600" y="1620838"/>
              <a:ext cx="381000" cy="4114578"/>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sp>
        <p:nvSpPr>
          <p:cNvPr id="361485" name="Text Box 13"/>
          <p:cNvSpPr txBox="1">
            <a:spLocks noChangeArrowheads="1"/>
          </p:cNvSpPr>
          <p:nvPr/>
        </p:nvSpPr>
        <p:spPr bwMode="auto">
          <a:xfrm>
            <a:off x="3635375" y="2759075"/>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JAPAN</a:t>
            </a:r>
          </a:p>
        </p:txBody>
      </p:sp>
      <p:sp>
        <p:nvSpPr>
          <p:cNvPr id="361489" name="Text Box 17"/>
          <p:cNvSpPr txBox="1">
            <a:spLocks noChangeArrowheads="1"/>
          </p:cNvSpPr>
          <p:nvPr/>
        </p:nvSpPr>
        <p:spPr bwMode="auto">
          <a:xfrm>
            <a:off x="5829300" y="2990850"/>
            <a:ext cx="1446213"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USA</a:t>
            </a:r>
          </a:p>
        </p:txBody>
      </p:sp>
      <p:sp>
        <p:nvSpPr>
          <p:cNvPr id="361491" name="Text Box 19"/>
          <p:cNvSpPr txBox="1">
            <a:spLocks noChangeArrowheads="1"/>
          </p:cNvSpPr>
          <p:nvPr/>
        </p:nvSpPr>
        <p:spPr bwMode="auto">
          <a:xfrm>
            <a:off x="1638300" y="3392488"/>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INDIA</a:t>
            </a:r>
          </a:p>
        </p:txBody>
      </p:sp>
      <p:sp>
        <p:nvSpPr>
          <p:cNvPr id="361493" name="Text Box 21"/>
          <p:cNvSpPr txBox="1">
            <a:spLocks noChangeArrowheads="1"/>
          </p:cNvSpPr>
          <p:nvPr/>
        </p:nvSpPr>
        <p:spPr bwMode="auto">
          <a:xfrm>
            <a:off x="3267075" y="2371725"/>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KOREA</a:t>
            </a:r>
          </a:p>
        </p:txBody>
      </p:sp>
      <p:sp>
        <p:nvSpPr>
          <p:cNvPr id="361498" name="Line 26"/>
          <p:cNvSpPr>
            <a:spLocks noChangeShapeType="1"/>
          </p:cNvSpPr>
          <p:nvPr/>
        </p:nvSpPr>
        <p:spPr bwMode="auto">
          <a:xfrm flipV="1">
            <a:off x="0" y="4208463"/>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500" name="Text Box 28"/>
          <p:cNvSpPr txBox="1">
            <a:spLocks noChangeArrowheads="1"/>
          </p:cNvSpPr>
          <p:nvPr/>
        </p:nvSpPr>
        <p:spPr bwMode="auto">
          <a:xfrm>
            <a:off x="2651125" y="4025900"/>
            <a:ext cx="1676400" cy="366713"/>
          </a:xfrm>
          <a:prstGeom prst="rect">
            <a:avLst/>
          </a:prstGeom>
          <a:solidFill>
            <a:schemeClr val="accent5">
              <a:lumMod val="25000"/>
            </a:schemeClr>
          </a:soli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defRPr/>
            </a:pPr>
            <a:r>
              <a:rPr lang="en-US" sz="1800" b="1" dirty="0">
                <a:solidFill>
                  <a:srgbClr val="FFFFFF"/>
                </a:solidFill>
              </a:rPr>
              <a:t>ICS</a:t>
            </a:r>
          </a:p>
        </p:txBody>
      </p:sp>
      <p:sp>
        <p:nvSpPr>
          <p:cNvPr id="361496" name="Text Box 24"/>
          <p:cNvSpPr txBox="1">
            <a:spLocks noChangeArrowheads="1"/>
          </p:cNvSpPr>
          <p:nvPr/>
        </p:nvSpPr>
        <p:spPr bwMode="auto">
          <a:xfrm>
            <a:off x="3140075" y="3209925"/>
            <a:ext cx="14478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THAILAND</a:t>
            </a:r>
          </a:p>
        </p:txBody>
      </p:sp>
      <p:sp>
        <p:nvSpPr>
          <p:cNvPr id="23" name="Text Box 17"/>
          <p:cNvSpPr txBox="1">
            <a:spLocks noChangeArrowheads="1"/>
          </p:cNvSpPr>
          <p:nvPr/>
        </p:nvSpPr>
        <p:spPr bwMode="auto">
          <a:xfrm>
            <a:off x="2682875" y="4410075"/>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INDONESIA</a:t>
            </a:r>
          </a:p>
        </p:txBody>
      </p:sp>
      <p:sp>
        <p:nvSpPr>
          <p:cNvPr id="21" name="Text Box 13"/>
          <p:cNvSpPr txBox="1">
            <a:spLocks noChangeArrowheads="1"/>
          </p:cNvSpPr>
          <p:nvPr/>
        </p:nvSpPr>
        <p:spPr bwMode="auto">
          <a:xfrm>
            <a:off x="444500" y="2576513"/>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SWITZERLAND</a:t>
            </a:r>
          </a:p>
        </p:txBody>
      </p:sp>
      <p:sp>
        <p:nvSpPr>
          <p:cNvPr id="22" name="Text Box 13"/>
          <p:cNvSpPr txBox="1">
            <a:spLocks noChangeArrowheads="1"/>
          </p:cNvSpPr>
          <p:nvPr/>
        </p:nvSpPr>
        <p:spPr bwMode="auto">
          <a:xfrm>
            <a:off x="363538" y="2058988"/>
            <a:ext cx="985837"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UK</a:t>
            </a:r>
          </a:p>
        </p:txBody>
      </p:sp>
      <p:sp>
        <p:nvSpPr>
          <p:cNvPr id="24" name="Text Box 17"/>
          <p:cNvSpPr txBox="1">
            <a:spLocks noChangeArrowheads="1"/>
          </p:cNvSpPr>
          <p:nvPr/>
        </p:nvSpPr>
        <p:spPr bwMode="auto">
          <a:xfrm>
            <a:off x="3082925" y="4776788"/>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AUSTRALIAN</a:t>
            </a:r>
          </a:p>
        </p:txBody>
      </p:sp>
      <p:sp>
        <p:nvSpPr>
          <p:cNvPr id="26" name="Text Box 17"/>
          <p:cNvSpPr txBox="1">
            <a:spLocks noChangeArrowheads="1"/>
          </p:cNvSpPr>
          <p:nvPr/>
        </p:nvSpPr>
        <p:spPr bwMode="auto">
          <a:xfrm>
            <a:off x="6196013" y="3581400"/>
            <a:ext cx="1446212"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MEXICO</a:t>
            </a:r>
          </a:p>
        </p:txBody>
      </p:sp>
      <p:sp>
        <p:nvSpPr>
          <p:cNvPr id="33" name="Text Box 17"/>
          <p:cNvSpPr txBox="1">
            <a:spLocks noChangeArrowheads="1"/>
          </p:cNvSpPr>
          <p:nvPr/>
        </p:nvSpPr>
        <p:spPr bwMode="auto">
          <a:xfrm>
            <a:off x="6732588" y="4135438"/>
            <a:ext cx="14478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VENUZELA</a:t>
            </a:r>
          </a:p>
        </p:txBody>
      </p:sp>
      <p:sp>
        <p:nvSpPr>
          <p:cNvPr id="34" name="Text Box 17"/>
          <p:cNvSpPr txBox="1">
            <a:spLocks noChangeArrowheads="1"/>
          </p:cNvSpPr>
          <p:nvPr/>
        </p:nvSpPr>
        <p:spPr bwMode="auto">
          <a:xfrm>
            <a:off x="627063" y="4776788"/>
            <a:ext cx="1446212" cy="6461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SOUTH AFRICA</a:t>
            </a:r>
          </a:p>
        </p:txBody>
      </p:sp>
      <p:sp>
        <p:nvSpPr>
          <p:cNvPr id="35" name="Text Box 19"/>
          <p:cNvSpPr txBox="1">
            <a:spLocks noChangeArrowheads="1"/>
          </p:cNvSpPr>
          <p:nvPr/>
        </p:nvSpPr>
        <p:spPr bwMode="auto">
          <a:xfrm>
            <a:off x="444500" y="2990850"/>
            <a:ext cx="19050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ITALY</a:t>
            </a:r>
          </a:p>
        </p:txBody>
      </p:sp>
      <p:sp>
        <p:nvSpPr>
          <p:cNvPr id="36" name="Text Box 17"/>
          <p:cNvSpPr txBox="1">
            <a:spLocks noChangeArrowheads="1"/>
          </p:cNvSpPr>
          <p:nvPr/>
        </p:nvSpPr>
        <p:spPr bwMode="auto">
          <a:xfrm>
            <a:off x="7121525" y="4605338"/>
            <a:ext cx="14478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BRAZIL</a:t>
            </a:r>
          </a:p>
        </p:txBody>
      </p:sp>
      <p:pic>
        <p:nvPicPr>
          <p:cNvPr id="5" name="Picture 4"/>
          <p:cNvPicPr>
            <a:picLocks noChangeAspect="1"/>
          </p:cNvPicPr>
          <p:nvPr/>
        </p:nvPicPr>
        <p:blipFill>
          <a:blip r:embed="rId4"/>
          <a:stretch>
            <a:fillRect/>
          </a:stretch>
        </p:blipFill>
        <p:spPr>
          <a:xfrm>
            <a:off x="338955" y="23515"/>
            <a:ext cx="1800226" cy="1965325"/>
          </a:xfrm>
          <a:prstGeom prst="rect">
            <a:avLst/>
          </a:prstGeom>
          <a:ln w="76200" cmpd="sng">
            <a:solidFill>
              <a:schemeClr val="bg1">
                <a:lumMod val="75000"/>
              </a:schemeClr>
            </a:solidFill>
          </a:ln>
        </p:spPr>
      </p:pic>
      <p:sp>
        <p:nvSpPr>
          <p:cNvPr id="25" name="Text Box 17"/>
          <p:cNvSpPr txBox="1">
            <a:spLocks noChangeArrowheads="1"/>
          </p:cNvSpPr>
          <p:nvPr/>
        </p:nvSpPr>
        <p:spPr bwMode="auto">
          <a:xfrm>
            <a:off x="1570038" y="2054176"/>
            <a:ext cx="1905000" cy="36671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SWEDEN</a:t>
            </a:r>
          </a:p>
        </p:txBody>
      </p:sp>
      <p:pic>
        <p:nvPicPr>
          <p:cNvPr id="7" name="Picture 6"/>
          <p:cNvPicPr>
            <a:picLocks noChangeAspect="1"/>
          </p:cNvPicPr>
          <p:nvPr/>
        </p:nvPicPr>
        <p:blipFill>
          <a:blip r:embed="rId5"/>
          <a:stretch>
            <a:fillRect/>
          </a:stretch>
        </p:blipFill>
        <p:spPr>
          <a:xfrm>
            <a:off x="5811589" y="23515"/>
            <a:ext cx="2936875" cy="1954212"/>
          </a:xfrm>
          <a:prstGeom prst="rect">
            <a:avLst/>
          </a:prstGeom>
          <a:ln w="76200" cmpd="sng">
            <a:solidFill>
              <a:schemeClr val="bg1">
                <a:lumMod val="75000"/>
              </a:schemeClr>
            </a:solidFill>
          </a:ln>
        </p:spPr>
      </p:pic>
      <p:pic>
        <p:nvPicPr>
          <p:cNvPr id="4" name="Picture 3"/>
          <p:cNvPicPr>
            <a:picLocks noChangeAspect="1"/>
          </p:cNvPicPr>
          <p:nvPr/>
        </p:nvPicPr>
        <p:blipFill>
          <a:blip r:embed="rId6"/>
          <a:stretch>
            <a:fillRect/>
          </a:stretch>
        </p:blipFill>
        <p:spPr>
          <a:xfrm>
            <a:off x="2211189" y="23515"/>
            <a:ext cx="3528392" cy="1922446"/>
          </a:xfrm>
          <a:prstGeom prst="rect">
            <a:avLst/>
          </a:prstGeom>
          <a:ln w="57150" cmpd="sng">
            <a:solidFill>
              <a:srgbClr val="000090"/>
            </a:solidFill>
          </a:ln>
        </p:spPr>
      </p:pic>
    </p:spTree>
    <p:extLst>
      <p:ext uri="{BB962C8B-B14F-4D97-AF65-F5344CB8AC3E}">
        <p14:creationId xmlns:p14="http://schemas.microsoft.com/office/powerpoint/2010/main" val="29591475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99"/>
                                          </p:stCondLst>
                                        </p:cTn>
                                        <p:tgtEl>
                                          <p:spTgt spid="2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8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8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149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par>
                          <p:cTn id="31" fill="hold" nodeType="afterGroup">
                            <p:stCondLst>
                              <p:cond delay="600"/>
                            </p:stCondLst>
                            <p:childTnLst>
                              <p:par>
                                <p:cTn id="32" presetID="22" presetClass="entr" presetSubtype="4"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down)">
                                      <p:cBhvr>
                                        <p:cTn id="34" dur="500"/>
                                        <p:tgtEl>
                                          <p:spTgt spid="27"/>
                                        </p:tgtEl>
                                      </p:cBhvr>
                                    </p:animEffect>
                                  </p:childTnLst>
                                </p:cTn>
                              </p:par>
                              <p:par>
                                <p:cTn id="35" presetID="1"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5" grpId="0" animBg="1"/>
      <p:bldP spid="361489" grpId="0" animBg="1"/>
      <p:bldP spid="361491" grpId="0" animBg="1"/>
      <p:bldP spid="361493" grpId="0" animBg="1"/>
      <p:bldP spid="361496" grpId="0" animBg="1"/>
      <p:bldP spid="23" grpId="0" animBg="1"/>
      <p:bldP spid="21" grpId="0" animBg="1"/>
      <p:bldP spid="22" grpId="0" animBg="1"/>
      <p:bldP spid="24" grpId="0" animBg="1"/>
      <p:bldP spid="26" grpId="0" animBg="1"/>
      <p:bldP spid="33" grpId="0" animBg="1"/>
      <p:bldP spid="34" grpId="0" animBg="1"/>
      <p:bldP spid="35" grpId="0" animBg="1"/>
      <p:bldP spid="36" grpId="0" animBg="1"/>
      <p:bldP spid="2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BEAEA1-B014-BB4E-7984-5C6B6A278BC4}"/>
            </a:ext>
          </a:extLst>
        </p:cNvPr>
        <p:cNvGrpSpPr/>
        <p:nvPr/>
      </p:nvGrpSpPr>
      <p:grpSpPr>
        <a:xfrm>
          <a:off x="0" y="0"/>
          <a:ext cx="0" cy="0"/>
          <a:chOff x="0" y="0"/>
          <a:chExt cx="0" cy="0"/>
        </a:xfrm>
      </p:grpSpPr>
      <p:grpSp>
        <p:nvGrpSpPr>
          <p:cNvPr id="6" name="Group 5">
            <a:extLst>
              <a:ext uri="{FF2B5EF4-FFF2-40B4-BE49-F238E27FC236}">
                <a16:creationId xmlns:a16="http://schemas.microsoft.com/office/drawing/2014/main" id="{C0BA5CEB-DC18-D6C5-F1A4-5F56D924E176}"/>
              </a:ext>
            </a:extLst>
          </p:cNvPr>
          <p:cNvGrpSpPr/>
          <p:nvPr/>
        </p:nvGrpSpPr>
        <p:grpSpPr>
          <a:xfrm>
            <a:off x="0" y="0"/>
            <a:ext cx="9144000" cy="6858000"/>
            <a:chOff x="0" y="0"/>
            <a:chExt cx="9144000" cy="6858000"/>
          </a:xfrm>
        </p:grpSpPr>
        <p:pic>
          <p:nvPicPr>
            <p:cNvPr id="1408001" name="Picture 2">
              <a:extLst>
                <a:ext uri="{FF2B5EF4-FFF2-40B4-BE49-F238E27FC236}">
                  <a16:creationId xmlns:a16="http://schemas.microsoft.com/office/drawing/2014/main" id="{C174E05B-A212-1CAC-69C3-DE9A5429F080}"/>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408013" name="Oval 14">
              <a:extLst>
                <a:ext uri="{FF2B5EF4-FFF2-40B4-BE49-F238E27FC236}">
                  <a16:creationId xmlns:a16="http://schemas.microsoft.com/office/drawing/2014/main" id="{05E08C3F-558B-3924-43C3-BEF2ECA7EAE2}"/>
                </a:ext>
              </a:extLst>
            </p:cNvPr>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grpSp>
      <p:sp>
        <p:nvSpPr>
          <p:cNvPr id="173069" name="Rectangle 13">
            <a:extLst>
              <a:ext uri="{FF2B5EF4-FFF2-40B4-BE49-F238E27FC236}">
                <a16:creationId xmlns:a16="http://schemas.microsoft.com/office/drawing/2014/main" id="{19203120-9522-7E97-3C61-FF54E5144243}"/>
              </a:ext>
            </a:extLst>
          </p:cNvPr>
          <p:cNvSpPr>
            <a:spLocks noGrp="1" noChangeArrowheads="1"/>
          </p:cNvSpPr>
          <p:nvPr>
            <p:ph type="title" idx="4294967295"/>
          </p:nvPr>
        </p:nvSpPr>
        <p:spPr>
          <a:xfrm>
            <a:off x="-141103" y="4842956"/>
            <a:ext cx="9285103" cy="2044109"/>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en-US" sz="3200" b="1" dirty="0">
                <a:solidFill>
                  <a:schemeClr val="tx1"/>
                </a:solidFill>
              </a:rPr>
              <a:t>Revealing the sovereignty of Jesus Christ helped convince the seven churches in Asia that Christ could conquer their internal compromise and external opposition </a:t>
            </a:r>
            <a:endParaRPr lang="en-US" sz="3200" b="1" dirty="0">
              <a:solidFill>
                <a:schemeClr val="tx1"/>
              </a:solidFill>
              <a:latin typeface="Comic Sans MS" charset="0"/>
              <a:ea typeface="ＭＳ Ｐゴシック" charset="0"/>
            </a:endParaRPr>
          </a:p>
        </p:txBody>
      </p:sp>
      <p:grpSp>
        <p:nvGrpSpPr>
          <p:cNvPr id="5" name="Group 4">
            <a:extLst>
              <a:ext uri="{FF2B5EF4-FFF2-40B4-BE49-F238E27FC236}">
                <a16:creationId xmlns:a16="http://schemas.microsoft.com/office/drawing/2014/main" id="{515C4414-11C7-1299-3BD3-A669DF1CA6B7}"/>
              </a:ext>
            </a:extLst>
          </p:cNvPr>
          <p:cNvGrpSpPr/>
          <p:nvPr/>
        </p:nvGrpSpPr>
        <p:grpSpPr>
          <a:xfrm>
            <a:off x="4698382" y="263572"/>
            <a:ext cx="4320034" cy="4548118"/>
            <a:chOff x="4644008" y="404664"/>
            <a:chExt cx="4320034" cy="4548118"/>
          </a:xfrm>
        </p:grpSpPr>
        <p:sp>
          <p:nvSpPr>
            <p:cNvPr id="2" name="Oval 1">
              <a:extLst>
                <a:ext uri="{FF2B5EF4-FFF2-40B4-BE49-F238E27FC236}">
                  <a16:creationId xmlns:a16="http://schemas.microsoft.com/office/drawing/2014/main" id="{96202BB6-0F87-7378-B341-4B30B4488476}"/>
                </a:ext>
              </a:extLst>
            </p:cNvPr>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3059" name="Oval 3">
              <a:extLst>
                <a:ext uri="{FF2B5EF4-FFF2-40B4-BE49-F238E27FC236}">
                  <a16:creationId xmlns:a16="http://schemas.microsoft.com/office/drawing/2014/main" id="{314801BC-30B7-D75F-06CC-35109AAF9D21}"/>
                </a:ext>
              </a:extLst>
            </p:cNvPr>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0" name="Text Box 4">
              <a:extLst>
                <a:ext uri="{FF2B5EF4-FFF2-40B4-BE49-F238E27FC236}">
                  <a16:creationId xmlns:a16="http://schemas.microsoft.com/office/drawing/2014/main" id="{62616A97-E67C-C808-4577-DB540B560A23}"/>
                </a:ext>
              </a:extLst>
            </p:cNvPr>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Asian Churches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2" name="Oval 6">
              <a:extLst>
                <a:ext uri="{FF2B5EF4-FFF2-40B4-BE49-F238E27FC236}">
                  <a16:creationId xmlns:a16="http://schemas.microsoft.com/office/drawing/2014/main" id="{2B5071BD-867D-E917-BB3E-7B75611D4305}"/>
                </a:ext>
              </a:extLst>
            </p:cNvPr>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a:extLst>
                <a:ext uri="{FF2B5EF4-FFF2-40B4-BE49-F238E27FC236}">
                  <a16:creationId xmlns:a16="http://schemas.microsoft.com/office/drawing/2014/main" id="{4DECFEA1-43FB-B72B-3E39-3F094E0B53B5}"/>
                </a:ext>
              </a:extLst>
            </p:cNvPr>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a:extLst>
                <a:ext uri="{FF2B5EF4-FFF2-40B4-BE49-F238E27FC236}">
                  <a16:creationId xmlns:a16="http://schemas.microsoft.com/office/drawing/2014/main" id="{4F2B9406-4AA0-3127-0A8C-0AD663670CD3}"/>
                </a:ext>
              </a:extLst>
            </p:cNvPr>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a:extLst>
                <a:ext uri="{FF2B5EF4-FFF2-40B4-BE49-F238E27FC236}">
                  <a16:creationId xmlns:a16="http://schemas.microsoft.com/office/drawing/2014/main" id="{643D95BE-B54C-9F2A-A4FA-48526E9406D9}"/>
                </a:ext>
              </a:extLst>
            </p:cNvPr>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a:extLst>
                <a:ext uri="{FF2B5EF4-FFF2-40B4-BE49-F238E27FC236}">
                  <a16:creationId xmlns:a16="http://schemas.microsoft.com/office/drawing/2014/main" id="{24C6C97D-E991-BAF8-9DD6-3FF7A25246EE}"/>
                </a:ext>
              </a:extLst>
            </p:cNvPr>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a:extLst>
                <a:ext uri="{FF2B5EF4-FFF2-40B4-BE49-F238E27FC236}">
                  <a16:creationId xmlns:a16="http://schemas.microsoft.com/office/drawing/2014/main" id="{32E71E38-1F22-3676-0ACF-772DAA33E54F}"/>
                </a:ext>
              </a:extLst>
            </p:cNvPr>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6" name="Text Box 15">
              <a:extLst>
                <a:ext uri="{FF2B5EF4-FFF2-40B4-BE49-F238E27FC236}">
                  <a16:creationId xmlns:a16="http://schemas.microsoft.com/office/drawing/2014/main" id="{1D695D82-E5A4-69B2-4718-4797A00B3447}"/>
                </a:ext>
              </a:extLst>
            </p:cNvPr>
            <p:cNvSpPr txBox="1">
              <a:spLocks noChangeArrowheads="1"/>
            </p:cNvSpPr>
            <p:nvPr/>
          </p:nvSpPr>
          <p:spPr bwMode="auto">
            <a:xfrm>
              <a:off x="4644008" y="2890679"/>
              <a:ext cx="4320034"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1.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Internal Struggles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inside churches (2:4, 14-15, 21-24; 3:1, 15-17)</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grpSp>
      <p:grpSp>
        <p:nvGrpSpPr>
          <p:cNvPr id="4" name="Group 3">
            <a:extLst>
              <a:ext uri="{FF2B5EF4-FFF2-40B4-BE49-F238E27FC236}">
                <a16:creationId xmlns:a16="http://schemas.microsoft.com/office/drawing/2014/main" id="{4A71E7E2-C00B-42D9-DFD1-6DAEF689C932}"/>
              </a:ext>
            </a:extLst>
          </p:cNvPr>
          <p:cNvGrpSpPr/>
          <p:nvPr/>
        </p:nvGrpSpPr>
        <p:grpSpPr>
          <a:xfrm>
            <a:off x="176796" y="170947"/>
            <a:ext cx="6048672" cy="3502263"/>
            <a:chOff x="107504" y="260648"/>
            <a:chExt cx="6048672" cy="3502263"/>
          </a:xfrm>
        </p:grpSpPr>
        <p:sp>
          <p:nvSpPr>
            <p:cNvPr id="173061" name="Text Box 5">
              <a:extLst>
                <a:ext uri="{FF2B5EF4-FFF2-40B4-BE49-F238E27FC236}">
                  <a16:creationId xmlns:a16="http://schemas.microsoft.com/office/drawing/2014/main" id="{551DAF48-6EF7-CB52-6904-18D9E04F6E0F}"/>
                </a:ext>
              </a:extLst>
            </p:cNvPr>
            <p:cNvSpPr txBox="1">
              <a:spLocks noChangeArrowheads="1"/>
            </p:cNvSpPr>
            <p:nvPr/>
          </p:nvSpPr>
          <p:spPr bwMode="auto">
            <a:xfrm>
              <a:off x="609600" y="685800"/>
              <a:ext cx="1039768"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Rome</a:t>
              </a:r>
            </a:p>
          </p:txBody>
        </p:sp>
        <p:sp>
          <p:nvSpPr>
            <p:cNvPr id="173067" name="Oval 11">
              <a:extLst>
                <a:ext uri="{FF2B5EF4-FFF2-40B4-BE49-F238E27FC236}">
                  <a16:creationId xmlns:a16="http://schemas.microsoft.com/office/drawing/2014/main" id="{21397747-42D3-80F8-9543-39FBB4906ED9}"/>
                </a:ext>
              </a:extLst>
            </p:cNvPr>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a:extLst>
                <a:ext uri="{FF2B5EF4-FFF2-40B4-BE49-F238E27FC236}">
                  <a16:creationId xmlns:a16="http://schemas.microsoft.com/office/drawing/2014/main" id="{14A2ECCB-7753-FAAF-4ADA-323ACA959A5A}"/>
                </a:ext>
              </a:extLst>
            </p:cNvPr>
            <p:cNvSpPr txBox="1">
              <a:spLocks noChangeArrowheads="1"/>
            </p:cNvSpPr>
            <p:nvPr/>
          </p:nvSpPr>
          <p:spPr bwMode="auto">
            <a:xfrm>
              <a:off x="107504" y="1700808"/>
              <a:ext cx="4032002"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2.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External Persecution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from Rome (1:9; 2:9-10; 3:10)</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3" name="Lightning Bolt 2">
              <a:extLst>
                <a:ext uri="{FF2B5EF4-FFF2-40B4-BE49-F238E27FC236}">
                  <a16:creationId xmlns:a16="http://schemas.microsoft.com/office/drawing/2014/main" id="{CBDF13C4-891A-69E9-EA83-91C50DDE27E7}"/>
                </a:ext>
              </a:extLst>
            </p:cNvPr>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 name="Lightning Bolt 18">
              <a:extLst>
                <a:ext uri="{FF2B5EF4-FFF2-40B4-BE49-F238E27FC236}">
                  <a16:creationId xmlns:a16="http://schemas.microsoft.com/office/drawing/2014/main" id="{1E3F8DF8-4178-43A3-4963-19A730F73FD5}"/>
                </a:ext>
              </a:extLst>
            </p:cNvPr>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0" name="Lightning Bolt 19">
              <a:extLst>
                <a:ext uri="{FF2B5EF4-FFF2-40B4-BE49-F238E27FC236}">
                  <a16:creationId xmlns:a16="http://schemas.microsoft.com/office/drawing/2014/main" id="{7FC073AE-5AEB-BC60-905C-FE9780420634}"/>
                </a:ext>
              </a:extLst>
            </p:cNvPr>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1" name="Lightning Bolt 20">
              <a:extLst>
                <a:ext uri="{FF2B5EF4-FFF2-40B4-BE49-F238E27FC236}">
                  <a16:creationId xmlns:a16="http://schemas.microsoft.com/office/drawing/2014/main" id="{B766AE62-9E03-6D03-EAEB-31463CDA7F74}"/>
                </a:ext>
              </a:extLst>
            </p:cNvPr>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 name="Lightning Bolt 22">
              <a:extLst>
                <a:ext uri="{FF2B5EF4-FFF2-40B4-BE49-F238E27FC236}">
                  <a16:creationId xmlns:a16="http://schemas.microsoft.com/office/drawing/2014/main" id="{8EC14CE8-7369-E5F5-1123-C303B57F19F1}"/>
                </a:ext>
              </a:extLst>
            </p:cNvPr>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Lightning Bolt 23">
              <a:extLst>
                <a:ext uri="{FF2B5EF4-FFF2-40B4-BE49-F238E27FC236}">
                  <a16:creationId xmlns:a16="http://schemas.microsoft.com/office/drawing/2014/main" id="{220AA698-881A-DA05-BF1A-57F24EB4A328}"/>
                </a:ext>
              </a:extLst>
            </p:cNvPr>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6" name="Rectangle 3">
            <a:extLst>
              <a:ext uri="{FF2B5EF4-FFF2-40B4-BE49-F238E27FC236}">
                <a16:creationId xmlns:a16="http://schemas.microsoft.com/office/drawing/2014/main" id="{2966C5B8-08D2-E835-8C6D-CF850653A57C}"/>
              </a:ext>
            </a:extLst>
          </p:cNvPr>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Title Page</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b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321</a:t>
            </a:r>
          </a:p>
        </p:txBody>
      </p:sp>
      <p:sp>
        <p:nvSpPr>
          <p:cNvPr id="30" name="Rectangle 2">
            <a:extLst>
              <a:ext uri="{FF2B5EF4-FFF2-40B4-BE49-F238E27FC236}">
                <a16:creationId xmlns:a16="http://schemas.microsoft.com/office/drawing/2014/main" id="{529B073D-C2D8-16B7-0E30-234708665AD8}"/>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26523594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en-US" sz="4800" b="1" dirty="0">
                <a:solidFill>
                  <a:schemeClr val="bg1"/>
                </a:solidFill>
                <a:effectLst>
                  <a:outerShdw blurRad="38100" dist="38100" dir="2700000" algn="tl">
                    <a:srgbClr val="000000">
                      <a:alpha val="43137"/>
                    </a:srgbClr>
                  </a:outerShdw>
                </a:effectLst>
              </a:rPr>
              <a:t>Summing Up the Whole Book</a:t>
            </a: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algn="ctr" defTabSz="914400" eaLnBrk="0" fontAlgn="base" hangingPunct="0">
              <a:spcBef>
                <a:spcPct val="0"/>
              </a:spcBef>
              <a:spcAft>
                <a:spcPct val="0"/>
              </a:spcAft>
            </a:pPr>
            <a:r>
              <a:rPr lang="en-US" sz="4000" b="1" dirty="0">
                <a:solidFill>
                  <a:srgbClr val="FFFFFF"/>
                </a:solidFill>
                <a:effectLst>
                  <a:glow rad="292100">
                    <a:srgbClr val="000000"/>
                  </a:glow>
                </a:effectLst>
                <a:latin typeface="Arial"/>
                <a:ea typeface="ヒラギノ角ゴ Pro W3"/>
                <a:cs typeface="ヒラギノ角ゴ Pro W3"/>
              </a:rPr>
              <a:t>God discloses through John the </a:t>
            </a:r>
            <a:r>
              <a:rPr lang="en-US" sz="4000" b="1" dirty="0">
                <a:solidFill>
                  <a:srgbClr val="FFFF00"/>
                </a:solidFill>
                <a:effectLst>
                  <a:glow rad="292100">
                    <a:srgbClr val="000000"/>
                  </a:glow>
                </a:effectLst>
                <a:latin typeface="Arial"/>
                <a:ea typeface="ヒラギノ角ゴ Pro W3"/>
                <a:cs typeface="ヒラギノ角ゴ Pro W3"/>
              </a:rPr>
              <a:t>sovereignty of Jesus Christ </a:t>
            </a:r>
            <a:r>
              <a:rPr lang="en-US" sz="4000" b="1" dirty="0">
                <a:solidFill>
                  <a:srgbClr val="FFFFFF"/>
                </a:solidFill>
                <a:effectLst>
                  <a:glow rad="292100">
                    <a:srgbClr val="000000"/>
                  </a:glow>
                </a:effectLst>
                <a:latin typeface="Arial"/>
                <a:ea typeface="ヒラギノ角ゴ Pro W3"/>
                <a:cs typeface="ヒラギノ角ゴ Pro W3"/>
              </a:rPr>
              <a:t>in His ultimate future triumph to encourage believers to </a:t>
            </a:r>
            <a:r>
              <a:rPr lang="en-US" sz="4000" b="1" dirty="0">
                <a:solidFill>
                  <a:srgbClr val="FFFF00"/>
                </a:solidFill>
                <a:effectLst>
                  <a:glow rad="292100">
                    <a:srgbClr val="000000"/>
                  </a:glow>
                </a:effectLst>
                <a:latin typeface="Arial"/>
                <a:ea typeface="ヒラギノ角ゴ Pro W3"/>
                <a:cs typeface="ヒラギノ角ゴ Pro W3"/>
              </a:rPr>
              <a:t>persevere despite internal compromise and external opposition</a:t>
            </a:r>
            <a:r>
              <a:rPr lang="en-US" sz="4000" b="1" dirty="0">
                <a:solidFill>
                  <a:srgbClr val="FFFFFF"/>
                </a:solidFill>
                <a:effectLst>
                  <a:glow rad="292100">
                    <a:srgbClr val="000000"/>
                  </a:glow>
                </a:effectLst>
                <a:latin typeface="Arial"/>
                <a:ea typeface="ヒラギノ角ゴ Pro W3"/>
                <a:cs typeface="ヒラギノ角ゴ Pro W3"/>
              </a:rPr>
              <a:t> </a:t>
            </a: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14001501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CF0C34-02B2-7488-E567-E84EF18AFBBF}"/>
            </a:ext>
          </a:extLst>
        </p:cNvPr>
        <p:cNvGrpSpPr/>
        <p:nvPr/>
      </p:nvGrpSpPr>
      <p:grpSpPr>
        <a:xfrm>
          <a:off x="0" y="0"/>
          <a:ext cx="0" cy="0"/>
          <a:chOff x="0" y="0"/>
          <a:chExt cx="0" cy="0"/>
        </a:xfrm>
      </p:grpSpPr>
      <p:pic>
        <p:nvPicPr>
          <p:cNvPr id="3" name="Picture 2" descr="Rev 1 Jesus Sovereign.jpg">
            <a:extLst>
              <a:ext uri="{FF2B5EF4-FFF2-40B4-BE49-F238E27FC236}">
                <a16:creationId xmlns:a16="http://schemas.microsoft.com/office/drawing/2014/main" id="{8BA8F1E3-3C99-3663-63B7-65CFD28C893B}"/>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a:extLst>
              <a:ext uri="{FF2B5EF4-FFF2-40B4-BE49-F238E27FC236}">
                <a16:creationId xmlns:a16="http://schemas.microsoft.com/office/drawing/2014/main" id="{12C4D0C7-7BFB-60F2-C036-352A9A148444}"/>
              </a:ext>
            </a:extLst>
          </p:cNvPr>
          <p:cNvSpPr>
            <a:spLocks noGrp="1" noChangeArrowheads="1"/>
          </p:cNvSpPr>
          <p:nvPr>
            <p:ph type="ctrTitle"/>
          </p:nvPr>
        </p:nvSpPr>
        <p:spPr>
          <a:xfrm>
            <a:off x="1825493" y="78771"/>
            <a:ext cx="7318507" cy="2035720"/>
          </a:xfrm>
        </p:spPr>
        <p:txBody>
          <a:bodyPr/>
          <a:lstStyle/>
          <a:p>
            <a:r>
              <a:rPr lang="en-US" sz="4800" b="1" dirty="0">
                <a:effectLst>
                  <a:glow rad="215900">
                    <a:schemeClr val="tx1"/>
                  </a:glow>
                </a:effectLst>
                <a:latin typeface="Arial" charset="0"/>
                <a:ea typeface="ＭＳ Ｐゴシック" charset="0"/>
              </a:rPr>
              <a:t>Jesus </a:t>
            </a:r>
            <a:r>
              <a:rPr lang="en-US" sz="4800" b="1" dirty="0">
                <a:solidFill>
                  <a:srgbClr val="FFFF00"/>
                </a:solidFill>
                <a:effectLst>
                  <a:glow rad="215900">
                    <a:schemeClr val="tx1"/>
                  </a:glow>
                </a:effectLst>
                <a:latin typeface="Arial" charset="0"/>
                <a:ea typeface="ＭＳ Ｐゴシック" charset="0"/>
              </a:rPr>
              <a:t>rules</a:t>
            </a:r>
            <a:r>
              <a:rPr lang="en-US" sz="4800" b="1" dirty="0">
                <a:effectLst>
                  <a:glow rad="215900">
                    <a:schemeClr val="tx1"/>
                  </a:glow>
                </a:effectLst>
                <a:latin typeface="Arial" charset="0"/>
                <a:ea typeface="ＭＳ Ｐゴシック" charset="0"/>
              </a:rPr>
              <a:t> the world!  </a:t>
            </a:r>
            <a:br>
              <a:rPr lang="en-US" sz="4800" b="1" dirty="0">
                <a:effectLst>
                  <a:glow rad="215900">
                    <a:schemeClr val="tx1"/>
                  </a:glow>
                </a:effectLst>
                <a:latin typeface="Arial" charset="0"/>
                <a:ea typeface="ＭＳ Ｐゴシック" charset="0"/>
              </a:rPr>
            </a:br>
            <a:r>
              <a:rPr lang="en-US" sz="4800" b="1" dirty="0">
                <a:effectLst>
                  <a:glow rad="215900">
                    <a:schemeClr val="tx1"/>
                  </a:glow>
                </a:effectLst>
                <a:latin typeface="Arial" charset="0"/>
                <a:ea typeface="ＭＳ Ｐゴシック" charset="0"/>
              </a:rPr>
              <a:t>So, he can handle your puny problem. </a:t>
            </a:r>
          </a:p>
        </p:txBody>
      </p:sp>
      <p:sp>
        <p:nvSpPr>
          <p:cNvPr id="7" name="Rectangle 2">
            <a:extLst>
              <a:ext uri="{FF2B5EF4-FFF2-40B4-BE49-F238E27FC236}">
                <a16:creationId xmlns:a16="http://schemas.microsoft.com/office/drawing/2014/main" id="{9D04F622-B614-1C35-543F-0081A5F4C6F5}"/>
              </a:ext>
            </a:extLst>
          </p:cNvPr>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Revelation’s </a:t>
            </a:r>
            <a:r>
              <a:rPr kumimoji="0" lang="en-US" sz="54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Big </a:t>
            </a: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Idea</a:t>
            </a:r>
          </a:p>
        </p:txBody>
      </p:sp>
    </p:spTree>
    <p:extLst>
      <p:ext uri="{BB962C8B-B14F-4D97-AF65-F5344CB8AC3E}">
        <p14:creationId xmlns:p14="http://schemas.microsoft.com/office/powerpoint/2010/main" val="39369300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en-US" dirty="0">
                <a:solidFill>
                  <a:srgbClr val="FFFFFF"/>
                </a:solidFill>
                <a:ea typeface="ＭＳ Ｐゴシック" charset="0"/>
              </a:rPr>
              <a:t>Why should we know that Jesus rules the world?</a:t>
            </a:r>
            <a:endParaRPr lang="en-US" sz="3200" dirty="0">
              <a:solidFill>
                <a:srgbClr val="FFFFFF"/>
              </a:solidFill>
              <a:ea typeface="ＭＳ Ｐゴシック"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892175" indent="-752475" algn="l">
              <a:buFont typeface="+mj-lt"/>
              <a:buAutoNum type="arabicPeriod"/>
              <a:defRPr/>
            </a:pPr>
            <a:r>
              <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Why read Revelation?</a:t>
            </a:r>
          </a:p>
          <a:p>
            <a:pPr marL="892175" lvl="1" indent="-752475" algn="l">
              <a:buFont typeface="Arial"/>
              <a:buChar char="•"/>
              <a:defRPr/>
            </a:pP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So you</a:t>
            </a:r>
            <a:r>
              <a:rPr lang="fr-FR"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a:t>
            </a:r>
            <a:r>
              <a:rPr lang="en-US" sz="4000" b="1" dirty="0" err="1">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ll</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 be blessed!	</a:t>
            </a:r>
          </a:p>
          <a:p>
            <a:pPr marL="892175" indent="-752475" algn="l">
              <a:buFont typeface="+mj-lt"/>
              <a:buAutoNum type="arabicPeriod"/>
              <a:defRPr/>
            </a:pPr>
            <a:r>
              <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Why worship Jesus?</a:t>
            </a:r>
          </a:p>
          <a:p>
            <a:pPr marL="892175" lvl="1" indent="-752475" algn="l">
              <a:buFont typeface="Arial"/>
              <a:buChar char="•"/>
              <a:defRPr/>
            </a:pP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He</a:t>
            </a:r>
            <a:r>
              <a:rPr lang="fr-FR"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s coming back!	</a:t>
            </a:r>
          </a:p>
          <a:p>
            <a:pPr marL="892175" indent="-752475" algn="l">
              <a:buFont typeface="+mj-lt"/>
              <a:buAutoNum type="arabicPeriod"/>
              <a:defRPr/>
            </a:pPr>
            <a:r>
              <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Why see Jesus clearly?</a:t>
            </a:r>
          </a:p>
          <a:p>
            <a:pPr marL="892175" lvl="1" indent="-752475" algn="l">
              <a:buFont typeface="Arial"/>
              <a:buChar char="•"/>
              <a:defRPr/>
            </a:pP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He can solve your problems!</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21843520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en-US" b="1" dirty="0">
                <a:solidFill>
                  <a:srgbClr val="FFFFFF"/>
                </a:solidFill>
                <a:effectLst>
                  <a:glow rad="165100">
                    <a:schemeClr val="tx1"/>
                  </a:glow>
                </a:effectLst>
                <a:latin typeface="Arial" charset="0"/>
                <a:ea typeface="ＭＳ Ｐゴシック" charset="0"/>
              </a:rPr>
              <a:t>What</a:t>
            </a:r>
            <a:r>
              <a:rPr lang="fr-FR" b="1" dirty="0">
                <a:solidFill>
                  <a:srgbClr val="FFFFFF"/>
                </a:solidFill>
                <a:effectLst>
                  <a:glow rad="165100">
                    <a:schemeClr val="tx1"/>
                  </a:glow>
                </a:effectLst>
                <a:latin typeface="Arial" charset="0"/>
                <a:ea typeface="ＭＳ Ｐゴシック" charset="0"/>
              </a:rPr>
              <a:t>'</a:t>
            </a:r>
            <a:r>
              <a:rPr lang="en-US" b="1" dirty="0">
                <a:solidFill>
                  <a:srgbClr val="FFFFFF"/>
                </a:solidFill>
                <a:effectLst>
                  <a:glow rad="165100">
                    <a:schemeClr val="tx1"/>
                  </a:glow>
                </a:effectLst>
                <a:latin typeface="Arial" charset="0"/>
                <a:ea typeface="ＭＳ Ｐゴシック" charset="0"/>
              </a:rPr>
              <a:t>s </a:t>
            </a:r>
            <a:r>
              <a:rPr lang="en-US" b="1" i="1" dirty="0">
                <a:solidFill>
                  <a:srgbClr val="FFFFFF"/>
                </a:solidFill>
                <a:effectLst>
                  <a:glow rad="165100">
                    <a:schemeClr val="tx1"/>
                  </a:glow>
                </a:effectLst>
                <a:latin typeface="Arial" charset="0"/>
                <a:ea typeface="ＭＳ Ｐゴシック" charset="0"/>
              </a:rPr>
              <a:t>your</a:t>
            </a:r>
            <a:r>
              <a:rPr lang="en-US" b="1" dirty="0">
                <a:solidFill>
                  <a:srgbClr val="FFFFFF"/>
                </a:solidFill>
                <a:effectLst>
                  <a:glow rad="165100">
                    <a:schemeClr val="tx1"/>
                  </a:glow>
                </a:effectLst>
                <a:latin typeface="Arial" charset="0"/>
                <a:ea typeface="ＭＳ Ｐゴシック" charset="0"/>
              </a:rPr>
              <a:t> view of Jesus?</a:t>
            </a:r>
          </a:p>
        </p:txBody>
      </p:sp>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t="89239" r="77023" b="6653"/>
          <a:stretch/>
        </p:blipFill>
        <p:spPr>
          <a:xfrm>
            <a:off x="-12829" y="6387750"/>
            <a:ext cx="2103978" cy="286448"/>
          </a:xfrm>
          <a:prstGeom prst="rect">
            <a:avLst/>
          </a:prstGeom>
        </p:spPr>
      </p:pic>
    </p:spTree>
    <p:extLst>
      <p:ext uri="{BB962C8B-B14F-4D97-AF65-F5344CB8AC3E}">
        <p14:creationId xmlns:p14="http://schemas.microsoft.com/office/powerpoint/2010/main" val="33682490"/>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9 Maranatha.jpg">
            <a:extLst>
              <a:ext uri="{FF2B5EF4-FFF2-40B4-BE49-F238E27FC236}">
                <a16:creationId xmlns:a16="http://schemas.microsoft.com/office/drawing/2014/main" id="{93D457BF-173E-F8F9-1248-6B01A4F38B17}"/>
              </a:ext>
            </a:extLst>
          </p:cNvPr>
          <p:cNvPicPr>
            <a:picLocks noChangeAspect="1"/>
          </p:cNvPicPr>
          <p:nvPr/>
        </p:nvPicPr>
        <p:blipFill rotWithShape="1">
          <a:blip r:embed="rId2">
            <a:extLst>
              <a:ext uri="{28A0092B-C50C-407E-A947-70E740481C1C}">
                <a14:useLocalDpi xmlns:a14="http://schemas.microsoft.com/office/drawing/2010/main"/>
              </a:ext>
            </a:extLst>
          </a:blip>
          <a:srcRect l="4671" r="7018"/>
          <a:stretch/>
        </p:blipFill>
        <p:spPr>
          <a:xfrm>
            <a:off x="-1" y="22033"/>
            <a:ext cx="9113717" cy="6803262"/>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en-US" sz="9600" b="1" dirty="0">
                <a:effectLst>
                  <a:glow rad="165100">
                    <a:schemeClr val="tx1"/>
                  </a:glow>
                </a:effectLst>
                <a:latin typeface="Arial" charset="0"/>
                <a:cs typeface="+mj-cs"/>
              </a:rPr>
              <a:t>Jesus Wins!</a:t>
            </a: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The point of Revelation</a:t>
            </a:r>
          </a:p>
        </p:txBody>
      </p:sp>
    </p:spTree>
    <p:extLst>
      <p:ext uri="{BB962C8B-B14F-4D97-AF65-F5344CB8AC3E}">
        <p14:creationId xmlns:p14="http://schemas.microsoft.com/office/powerpoint/2010/main" val="2306931201"/>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094764244"/>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NT Preaching link at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821911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027973816"/>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NT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844805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Our Three Sons</a:t>
            </a:r>
          </a:p>
        </p:txBody>
      </p:sp>
    </p:spTree>
    <p:extLst>
      <p:ext uri="{BB962C8B-B14F-4D97-AF65-F5344CB8AC3E}">
        <p14:creationId xmlns:p14="http://schemas.microsoft.com/office/powerpoint/2010/main" val="2374680932"/>
      </p:ext>
    </p:extLst>
  </p:cSld>
  <p:clrMapOvr>
    <a:masterClrMapping/>
  </p:clrMapOvr>
  <p:transition spd="slow"/>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1DC69DD-9582-A740-9DBA-B1DE2CFEE7F0}"/>
              </a:ext>
            </a:extLst>
          </p:cNvPr>
          <p:cNvPicPr>
            <a:picLocks noChangeAspect="1"/>
          </p:cNvPicPr>
          <p:nvPr/>
        </p:nvPicPr>
        <p:blipFill rotWithShape="1">
          <a:blip r:embed="rId2"/>
          <a:srcRect l="11465" t="6158" r="6692" b="12960"/>
          <a:stretch/>
        </p:blipFill>
        <p:spPr>
          <a:xfrm>
            <a:off x="-108521" y="0"/>
            <a:ext cx="9252521" cy="6858000"/>
          </a:xfrm>
          <a:prstGeom prst="rect">
            <a:avLst/>
          </a:prstGeom>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Our Three Sons</a:t>
            </a:r>
          </a:p>
        </p:txBody>
      </p:sp>
    </p:spTree>
    <p:extLst>
      <p:ext uri="{BB962C8B-B14F-4D97-AF65-F5344CB8AC3E}">
        <p14:creationId xmlns:p14="http://schemas.microsoft.com/office/powerpoint/2010/main" val="393164667"/>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550FFF-89A1-914A-85AA-7D6C844C23B1}"/>
              </a:ext>
            </a:extLst>
          </p:cNvPr>
          <p:cNvPicPr>
            <a:picLocks noChangeAspect="1"/>
          </p:cNvPicPr>
          <p:nvPr/>
        </p:nvPicPr>
        <p:blipFill rotWithShape="1">
          <a:blip r:embed="rId3"/>
          <a:srcRect l="6396" t="9381" r="11405" b="10049"/>
          <a:stretch/>
        </p:blipFill>
        <p:spPr>
          <a:xfrm>
            <a:off x="-108519" y="-27384"/>
            <a:ext cx="9252520" cy="6803017"/>
          </a:xfrm>
          <a:prstGeom prst="rect">
            <a:avLst/>
          </a:prstGeom>
        </p:spPr>
      </p:pic>
      <p:sp>
        <p:nvSpPr>
          <p:cNvPr id="355331" name="Rectangle 3"/>
          <p:cNvSpPr>
            <a:spLocks noGrp="1" noChangeArrowheads="1"/>
          </p:cNvSpPr>
          <p:nvPr>
            <p:ph type="ctrTitle"/>
          </p:nvPr>
        </p:nvSpPr>
        <p:spPr>
          <a:xfrm>
            <a:off x="9144000" y="5736272"/>
            <a:ext cx="2667000" cy="1124744"/>
          </a:xfrm>
          <a:effectLst>
            <a:outerShdw blurRad="63500" dist="35921" dir="2700000" algn="ctr" rotWithShape="0">
              <a:srgbClr val="000000">
                <a:alpha val="74998"/>
              </a:srgbClr>
            </a:outerShdw>
          </a:effectLst>
        </p:spPr>
        <p:txBody>
          <a:bodyPr/>
          <a:lstStyle/>
          <a:p>
            <a:pPr eaLnBrk="1" hangingPunct="1">
              <a:defRPr/>
            </a:pPr>
            <a:r>
              <a:rPr lang="en-US" sz="2800" b="1" i="1" dirty="0">
                <a:solidFill>
                  <a:schemeClr val="tx1"/>
                </a:solidFill>
                <a:effectLst>
                  <a:glow rad="254000">
                    <a:schemeClr val="bg1">
                      <a:alpha val="75000"/>
                    </a:schemeClr>
                  </a:glow>
                </a:effectLst>
                <a:latin typeface="Arial"/>
                <a:cs typeface="Arial"/>
              </a:rPr>
              <a:t>The Griffiths </a:t>
            </a:r>
            <a:br>
              <a:rPr lang="en-US" sz="2800" b="1" i="1" dirty="0">
                <a:solidFill>
                  <a:schemeClr val="tx1"/>
                </a:solidFill>
                <a:effectLst>
                  <a:glow rad="254000">
                    <a:schemeClr val="bg1">
                      <a:alpha val="75000"/>
                    </a:schemeClr>
                  </a:glow>
                </a:effectLst>
                <a:latin typeface="Arial"/>
                <a:cs typeface="Arial"/>
              </a:rPr>
            </a:br>
            <a:r>
              <a:rPr lang="en-US" sz="2800" b="1" i="1" dirty="0">
                <a:solidFill>
                  <a:schemeClr val="tx1"/>
                </a:solidFill>
                <a:effectLst>
                  <a:glow rad="254000">
                    <a:schemeClr val="bg1">
                      <a:alpha val="75000"/>
                    </a:schemeClr>
                  </a:glow>
                </a:effectLst>
                <a:latin typeface="Arial"/>
                <a:cs typeface="Arial"/>
              </a:rPr>
              <a:t>28 Nov 2019</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7181369" y="3617698"/>
            <a:ext cx="1755707"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00"/>
                </a:solidFill>
                <a:effectLst>
                  <a:glow rad="254000">
                    <a:srgbClr val="000000">
                      <a:alpha val="75000"/>
                    </a:srgbClr>
                  </a:glow>
                </a:effectLst>
                <a:uLnTx/>
                <a:uFillTx/>
                <a:latin typeface="Arial"/>
                <a:ea typeface="ＭＳ Ｐゴシック" charset="0"/>
                <a:cs typeface="Arial"/>
              </a:rPr>
              <a:t>Kurt</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&amp; Cara (33)</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4" name="Text Box 6"/>
          <p:cNvSpPr txBox="1">
            <a:spLocks noChangeArrowheads="1"/>
          </p:cNvSpPr>
          <p:nvPr/>
        </p:nvSpPr>
        <p:spPr bwMode="auto">
          <a:xfrm>
            <a:off x="39466" y="2895568"/>
            <a:ext cx="2088232"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00"/>
                </a:solidFill>
                <a:effectLst>
                  <a:glow rad="254000">
                    <a:srgbClr val="000000">
                      <a:alpha val="75000"/>
                    </a:srgbClr>
                  </a:glow>
                </a:effectLst>
                <a:uLnTx/>
                <a:uFillTx/>
                <a:latin typeface="Arial"/>
                <a:ea typeface="ＭＳ Ｐゴシック" charset="0"/>
                <a:cs typeface="Arial"/>
              </a:rPr>
              <a:t>John</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&amp; Chloe</a:t>
            </a:r>
            <a:b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b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(27)</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5" name="Text Box 7"/>
          <p:cNvSpPr txBox="1">
            <a:spLocks noChangeArrowheads="1"/>
          </p:cNvSpPr>
          <p:nvPr/>
        </p:nvSpPr>
        <p:spPr bwMode="auto">
          <a:xfrm>
            <a:off x="2653848" y="4077072"/>
            <a:ext cx="2555776" cy="255454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00"/>
                </a:solidFill>
                <a:effectLst>
                  <a:glow rad="254000">
                    <a:srgbClr val="000000">
                      <a:alpha val="75000"/>
                    </a:srgbClr>
                  </a:glow>
                </a:effectLst>
                <a:uLnTx/>
                <a:uFillTx/>
                <a:latin typeface="Arial"/>
                <a:ea typeface="ＭＳ Ｐゴシック" charset="0"/>
                <a:cs typeface="Arial"/>
              </a:rPr>
              <a:t>Stephen</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Katie &amp; Jesse (30)</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6" name="Text Box 8"/>
          <p:cNvSpPr txBox="1">
            <a:spLocks noChangeArrowheads="1"/>
          </p:cNvSpPr>
          <p:nvPr/>
        </p:nvSpPr>
        <p:spPr bwMode="auto">
          <a:xfrm>
            <a:off x="5233582" y="2233848"/>
            <a:ext cx="2088232"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Rick &amp; Susan</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10" name="Title 2"/>
          <p:cNvSpPr txBox="1">
            <a:spLocks/>
          </p:cNvSpPr>
          <p:nvPr/>
        </p:nvSpPr>
        <p:spPr bwMode="auto">
          <a:xfrm>
            <a:off x="0" y="-3016"/>
            <a:ext cx="2209800" cy="6858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2020</a:t>
            </a:r>
          </a:p>
        </p:txBody>
      </p:sp>
    </p:spTree>
    <p:extLst>
      <p:ext uri="{BB962C8B-B14F-4D97-AF65-F5344CB8AC3E}">
        <p14:creationId xmlns:p14="http://schemas.microsoft.com/office/powerpoint/2010/main" val="16462314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5B829F-C175-7A4E-85FE-8C21E59056B4}"/>
              </a:ext>
            </a:extLst>
          </p:cNvPr>
          <p:cNvPicPr>
            <a:picLocks noChangeAspect="1"/>
          </p:cNvPicPr>
          <p:nvPr/>
        </p:nvPicPr>
        <p:blipFill>
          <a:blip r:embed="rId3"/>
          <a:stretch>
            <a:fillRect/>
          </a:stretch>
        </p:blipFill>
        <p:spPr>
          <a:xfrm>
            <a:off x="0" y="7744"/>
            <a:ext cx="8944095" cy="6858000"/>
          </a:xfrm>
          <a:prstGeom prst="rect">
            <a:avLst/>
          </a:prstGeom>
        </p:spPr>
      </p:pic>
      <p:sp>
        <p:nvSpPr>
          <p:cNvPr id="2" name="Title 1"/>
          <p:cNvSpPr>
            <a:spLocks noGrp="1"/>
          </p:cNvSpPr>
          <p:nvPr>
            <p:ph type="title"/>
          </p:nvPr>
        </p:nvSpPr>
        <p:spPr>
          <a:xfrm>
            <a:off x="4741124" y="4481438"/>
            <a:ext cx="4177035" cy="2376562"/>
          </a:xfrm>
        </p:spPr>
        <p:txBody>
          <a:bodyPr/>
          <a:lstStyle/>
          <a:p>
            <a:pPr>
              <a:defRPr/>
            </a:pPr>
            <a:r>
              <a:rPr lang="en-US" b="1" dirty="0">
                <a:solidFill>
                  <a:schemeClr val="tx1"/>
                </a:solidFill>
                <a:effectLst>
                  <a:glow rad="266700">
                    <a:schemeClr val="bg1">
                      <a:alpha val="75000"/>
                    </a:schemeClr>
                  </a:glow>
                </a:effectLst>
              </a:rPr>
              <a:t>Kurt (33) works </a:t>
            </a:r>
            <a:br>
              <a:rPr lang="en-US" b="1" dirty="0">
                <a:solidFill>
                  <a:schemeClr val="tx1"/>
                </a:solidFill>
                <a:effectLst>
                  <a:glow rad="266700">
                    <a:schemeClr val="bg1">
                      <a:alpha val="75000"/>
                    </a:schemeClr>
                  </a:glow>
                </a:effectLst>
              </a:rPr>
            </a:br>
            <a:r>
              <a:rPr lang="en-US" b="1" dirty="0">
                <a:solidFill>
                  <a:schemeClr val="tx1"/>
                </a:solidFill>
                <a:effectLst>
                  <a:glow rad="266700">
                    <a:schemeClr val="bg1">
                      <a:alpha val="75000"/>
                    </a:schemeClr>
                  </a:glow>
                </a:effectLst>
              </a:rPr>
              <a:t>in IT and lives in Seattle</a:t>
            </a:r>
          </a:p>
        </p:txBody>
      </p:sp>
    </p:spTree>
    <p:extLst>
      <p:ext uri="{BB962C8B-B14F-4D97-AF65-F5344CB8AC3E}">
        <p14:creationId xmlns:p14="http://schemas.microsoft.com/office/powerpoint/2010/main" val="3805295501"/>
      </p:ext>
    </p:extLst>
  </p:cSld>
  <p:clrMapOvr>
    <a:masterClrMapping/>
  </p:clrMapOvr>
  <p:transition spd="slow"/>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143F2CB-5CB1-C943-840D-74C84EC836D4}"/>
              </a:ext>
            </a:extLst>
          </p:cNvPr>
          <p:cNvPicPr>
            <a:picLocks noChangeAspect="1"/>
          </p:cNvPicPr>
          <p:nvPr/>
        </p:nvPicPr>
        <p:blipFill>
          <a:blip r:embed="rId3"/>
          <a:stretch>
            <a:fillRect/>
          </a:stretch>
        </p:blipFill>
        <p:spPr>
          <a:xfrm>
            <a:off x="0" y="0"/>
            <a:ext cx="9144000"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99"/>
                </a:solidFill>
                <a:effectLst>
                  <a:glow rad="266700">
                    <a:srgbClr val="000000">
                      <a:alpha val="75000"/>
                    </a:srgbClr>
                  </a:glow>
                </a:effectLst>
                <a:uLnTx/>
                <a:uFillTx/>
                <a:latin typeface="Arial" charset="0"/>
                <a:ea typeface="ＭＳ Ｐゴシック"/>
              </a:rPr>
              <a:t>6</a:t>
            </a:r>
          </a:p>
        </p:txBody>
      </p:sp>
      <p:sp>
        <p:nvSpPr>
          <p:cNvPr id="2" name="Title 1"/>
          <p:cNvSpPr>
            <a:spLocks noGrp="1"/>
          </p:cNvSpPr>
          <p:nvPr>
            <p:ph type="title"/>
          </p:nvPr>
        </p:nvSpPr>
        <p:spPr>
          <a:xfrm>
            <a:off x="0" y="5517232"/>
            <a:ext cx="9144000" cy="1340768"/>
          </a:xfrm>
        </p:spPr>
        <p:txBody>
          <a:bodyPr/>
          <a:lstStyle/>
          <a:p>
            <a:pPr>
              <a:defRPr/>
            </a:pPr>
            <a:r>
              <a:rPr lang="en-US" b="1" dirty="0">
                <a:solidFill>
                  <a:schemeClr val="tx1"/>
                </a:solidFill>
                <a:effectLst>
                  <a:glow rad="266700">
                    <a:schemeClr val="bg1">
                      <a:alpha val="75000"/>
                    </a:schemeClr>
                  </a:glow>
                </a:effectLst>
              </a:rPr>
              <a:t>Stephen &amp; Katie gave us Jesse—</a:t>
            </a:r>
            <a:br>
              <a:rPr lang="en-US" b="1" dirty="0">
                <a:solidFill>
                  <a:schemeClr val="tx1"/>
                </a:solidFill>
                <a:effectLst>
                  <a:glow rad="266700">
                    <a:schemeClr val="bg1">
                      <a:alpha val="75000"/>
                    </a:schemeClr>
                  </a:glow>
                </a:effectLst>
              </a:rPr>
            </a:br>
            <a:r>
              <a:rPr lang="en-US" b="1" dirty="0">
                <a:solidFill>
                  <a:schemeClr val="tx1"/>
                </a:solidFill>
                <a:effectLst>
                  <a:glow rad="266700">
                    <a:schemeClr val="bg1">
                      <a:alpha val="75000"/>
                    </a:schemeClr>
                  </a:glow>
                </a:effectLst>
              </a:rPr>
              <a:t>our first grandson in May 2019</a:t>
            </a:r>
          </a:p>
        </p:txBody>
      </p:sp>
    </p:spTree>
    <p:extLst>
      <p:ext uri="{BB962C8B-B14F-4D97-AF65-F5344CB8AC3E}">
        <p14:creationId xmlns:p14="http://schemas.microsoft.com/office/powerpoint/2010/main" val="3387270525"/>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A862A4E-04F1-514A-A89B-2052C911C0A0}"/>
              </a:ext>
            </a:extLst>
          </p:cNvPr>
          <p:cNvPicPr>
            <a:picLocks noChangeAspect="1"/>
          </p:cNvPicPr>
          <p:nvPr/>
        </p:nvPicPr>
        <p:blipFill>
          <a:blip r:embed="rId2"/>
          <a:stretch>
            <a:fillRect/>
          </a:stretch>
        </p:blipFill>
        <p:spPr>
          <a:xfrm>
            <a:off x="0" y="0"/>
            <a:ext cx="9144000" cy="6858000"/>
          </a:xfrm>
          <a:prstGeom prst="rect">
            <a:avLst/>
          </a:prstGeom>
        </p:spPr>
      </p:pic>
      <p:sp>
        <p:nvSpPr>
          <p:cNvPr id="184322" name="Title 1"/>
          <p:cNvSpPr>
            <a:spLocks noGrp="1"/>
          </p:cNvSpPr>
          <p:nvPr>
            <p:ph type="title"/>
          </p:nvPr>
        </p:nvSpPr>
        <p:spPr>
          <a:xfrm>
            <a:off x="1187624" y="4149080"/>
            <a:ext cx="7772400" cy="1008063"/>
          </a:xfrm>
        </p:spPr>
        <p:txBody>
          <a:bodyPr/>
          <a:lstStyle/>
          <a:p>
            <a:pPr>
              <a:defRPr/>
            </a:pPr>
            <a:r>
              <a:rPr lang="en-US" sz="5400" b="1" dirty="0">
                <a:effectLst>
                  <a:glow rad="139700">
                    <a:schemeClr val="tx1"/>
                  </a:glow>
                </a:effectLst>
                <a:latin typeface="Arial" charset="0"/>
                <a:ea typeface="ＭＳ Ｐゴシック" charset="0"/>
              </a:rPr>
              <a:t>Grandson Jesse</a:t>
            </a:r>
          </a:p>
        </p:txBody>
      </p:sp>
    </p:spTree>
    <p:extLst>
      <p:ext uri="{BB962C8B-B14F-4D97-AF65-F5344CB8AC3E}">
        <p14:creationId xmlns:p14="http://schemas.microsoft.com/office/powerpoint/2010/main" val="2441236581"/>
      </p:ext>
    </p:extLst>
  </p:cSld>
  <p:clrMapOvr>
    <a:masterClrMapping/>
  </p:clrMapOvr>
  <p:transition spd="med">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FF"/>
                </a:solidFill>
                <a:effectLst>
                  <a:glow rad="127000">
                    <a:srgbClr val="000000"/>
                  </a:glow>
                </a:effectLst>
                <a:latin typeface="Arial" charset="0"/>
                <a:ea typeface="ＭＳ Ｐゴシック" charset="0"/>
                <a:cs typeface="ＭＳ Ｐゴシック" charset="0"/>
              </a:rPr>
              <a:t>Sovereignty of Christ </a:t>
            </a:r>
            <a:br>
              <a:rPr lang="en-US" sz="4800" b="1" dirty="0">
                <a:solidFill>
                  <a:srgbClr val="FFFFFF"/>
                </a:solidFill>
                <a:effectLst>
                  <a:glow rad="127000">
                    <a:srgbClr val="000000"/>
                  </a:glow>
                </a:effectLst>
                <a:latin typeface="Arial" charset="0"/>
                <a:ea typeface="ＭＳ Ｐゴシック" charset="0"/>
                <a:cs typeface="ＭＳ Ｐゴシック" charset="0"/>
              </a:rPr>
            </a:br>
            <a:r>
              <a:rPr lang="en-US" sz="4800" b="1" dirty="0">
                <a:solidFill>
                  <a:srgbClr val="FFFFFF"/>
                </a:solidFill>
                <a:effectLst>
                  <a:glow rad="127000">
                    <a:srgbClr val="000000"/>
                  </a:glow>
                </a:effectLst>
                <a:latin typeface="Arial" charset="0"/>
                <a:ea typeface="ＭＳ Ｐゴシック" charset="0"/>
                <a:cs typeface="ＭＳ Ｐゴシック" charset="0"/>
              </a:rPr>
              <a:t>in Future Victory</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39899594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7C1C20-C4D9-1242-AF08-75DF7072AAFD}"/>
              </a:ext>
            </a:extLst>
          </p:cNvPr>
          <p:cNvPicPr>
            <a:picLocks noChangeAspect="1"/>
          </p:cNvPicPr>
          <p:nvPr/>
        </p:nvPicPr>
        <p:blipFill rotWithShape="1">
          <a:blip r:embed="rId3"/>
          <a:srcRect l="13316" t="10238" b="2940"/>
          <a:stretch/>
        </p:blipFill>
        <p:spPr>
          <a:xfrm>
            <a:off x="0" y="-27384"/>
            <a:ext cx="9144000" cy="6868864"/>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99"/>
                </a:solidFill>
                <a:effectLst>
                  <a:glow rad="266700">
                    <a:srgbClr val="000000">
                      <a:alpha val="75000"/>
                    </a:srgbClr>
                  </a:glow>
                </a:effectLst>
                <a:uLnTx/>
                <a:uFillTx/>
                <a:latin typeface="Arial" charset="0"/>
                <a:ea typeface="ＭＳ Ｐゴシック"/>
              </a:rPr>
              <a:t>6</a:t>
            </a:r>
          </a:p>
        </p:txBody>
      </p:sp>
      <p:sp>
        <p:nvSpPr>
          <p:cNvPr id="2" name="Title 1"/>
          <p:cNvSpPr>
            <a:spLocks noGrp="1"/>
          </p:cNvSpPr>
          <p:nvPr>
            <p:ph type="title"/>
          </p:nvPr>
        </p:nvSpPr>
        <p:spPr>
          <a:xfrm>
            <a:off x="4788024" y="3501008"/>
            <a:ext cx="4249728" cy="3240360"/>
          </a:xfrm>
        </p:spPr>
        <p:txBody>
          <a:bodyPr/>
          <a:lstStyle/>
          <a:p>
            <a:pPr>
              <a:defRPr/>
            </a:pPr>
            <a:r>
              <a:rPr lang="en-US" b="1" dirty="0">
                <a:solidFill>
                  <a:schemeClr val="tx1"/>
                </a:solidFill>
                <a:effectLst>
                  <a:glow rad="266700">
                    <a:schemeClr val="bg1">
                      <a:alpha val="75000"/>
                    </a:schemeClr>
                  </a:glow>
                </a:effectLst>
              </a:rPr>
              <a:t>Stephen (30) is a United A320 pilot commuting from Seattle to fly from SFO</a:t>
            </a:r>
          </a:p>
        </p:txBody>
      </p:sp>
      <p:pic>
        <p:nvPicPr>
          <p:cNvPr id="1026" name="Picture 2" descr="https://aviationvoice.com/wp-content/uploads/2018/10/United-Airbus-A320-200-Engine-Shut-Down-in-Flight.jpg">
            <a:extLst>
              <a:ext uri="{FF2B5EF4-FFF2-40B4-BE49-F238E27FC236}">
                <a16:creationId xmlns:a16="http://schemas.microsoft.com/office/drawing/2014/main" id="{B9DCFF88-5206-1747-892E-4A94232391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304977"/>
            <a:ext cx="4533123" cy="2536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02299233"/>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7A69EE-EE8C-0E4C-9B05-734D742316C9}"/>
              </a:ext>
            </a:extLst>
          </p:cNvPr>
          <p:cNvPicPr>
            <a:picLocks noChangeAspect="1"/>
          </p:cNvPicPr>
          <p:nvPr/>
        </p:nvPicPr>
        <p:blipFill>
          <a:blip r:embed="rId3"/>
          <a:stretch>
            <a:fillRect/>
          </a:stretch>
        </p:blipFill>
        <p:spPr>
          <a:xfrm>
            <a:off x="0" y="-1"/>
            <a:ext cx="9139584" cy="6873889"/>
          </a:xfrm>
          <a:prstGeom prst="rect">
            <a:avLst/>
          </a:prstGeom>
        </p:spPr>
      </p:pic>
      <p:sp>
        <p:nvSpPr>
          <p:cNvPr id="2" name="Title 1"/>
          <p:cNvSpPr>
            <a:spLocks noGrp="1"/>
          </p:cNvSpPr>
          <p:nvPr>
            <p:ph type="title"/>
          </p:nvPr>
        </p:nvSpPr>
        <p:spPr>
          <a:xfrm>
            <a:off x="-4416" y="5085184"/>
            <a:ext cx="9144000" cy="1772816"/>
          </a:xfrm>
        </p:spPr>
        <p:txBody>
          <a:bodyPr/>
          <a:lstStyle/>
          <a:p>
            <a:pPr>
              <a:defRPr/>
            </a:pPr>
            <a:r>
              <a:rPr lang="en-US" sz="4000" b="1" dirty="0">
                <a:solidFill>
                  <a:schemeClr val="tx1"/>
                </a:solidFill>
                <a:effectLst>
                  <a:glow rad="266700">
                    <a:schemeClr val="bg1">
                      <a:alpha val="75000"/>
                    </a:schemeClr>
                  </a:glow>
                </a:effectLst>
              </a:rPr>
              <a:t>John (30) is a graphic artist in Pasadena, California, with his wife Chloe</a:t>
            </a: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8</a:t>
            </a:r>
          </a:p>
        </p:txBody>
      </p:sp>
    </p:spTree>
    <p:extLst>
      <p:ext uri="{BB962C8B-B14F-4D97-AF65-F5344CB8AC3E}">
        <p14:creationId xmlns:p14="http://schemas.microsoft.com/office/powerpoint/2010/main" val="3448378279"/>
      </p:ext>
    </p:extLst>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2" descr="Upper Room Service 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a:solidFill>
                  <a:schemeClr val="bg1"/>
                </a:solidFill>
                <a:latin typeface="Arial" charset="0"/>
                <a:ea typeface="ＭＳ Ｐゴシック" charset="0"/>
              </a:rPr>
              <a:t>Our People</a:t>
            </a:r>
            <a:endParaRPr lang="en-US" sz="6600">
              <a:latin typeface="Arial" charset="0"/>
              <a:ea typeface="ＭＳ Ｐゴシック" charset="0"/>
            </a:endParaRPr>
          </a:p>
        </p:txBody>
      </p:sp>
      <p:pic>
        <p:nvPicPr>
          <p:cNvPr id="356355"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09600" y="17463"/>
            <a:ext cx="7772400" cy="1722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11113" y="1412776"/>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70 people from 13 nations</a:t>
            </a:r>
            <a:endParaRPr kumimoji="0" lang="en-US" sz="4400" b="1" i="0" u="none" strike="noStrike" kern="1200" cap="none" spc="0" normalizeH="0" baseline="0" noProof="0" dirty="0">
              <a:ln>
                <a:noFill/>
              </a:ln>
              <a:solidFill>
                <a:srgbClr val="000000"/>
              </a:solidFill>
              <a:effectLst>
                <a:glow rad="139700">
                  <a:srgbClr val="000000"/>
                </a:glow>
              </a:effectLst>
              <a:uLnTx/>
              <a:uFillTx/>
              <a:latin typeface="Arial" charset="0"/>
              <a:ea typeface="ＭＳ Ｐゴシック" charset="0"/>
            </a:endParaRPr>
          </a:p>
        </p:txBody>
      </p:sp>
      <p:sp>
        <p:nvSpPr>
          <p:cNvPr id="7" name="Rectangle 2"/>
          <p:cNvSpPr txBox="1">
            <a:spLocks noChangeArrowheads="1"/>
          </p:cNvSpPr>
          <p:nvPr/>
        </p:nvSpPr>
        <p:spPr bwMode="auto">
          <a:xfrm>
            <a:off x="0" y="5517232"/>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May 2020</a:t>
            </a:r>
            <a:endParaRPr kumimoji="0" lang="en-US" sz="4400" b="1" i="0" u="none" strike="noStrike" kern="1200" cap="none" spc="0" normalizeH="0" baseline="0" noProof="0" dirty="0">
              <a:ln>
                <a:noFill/>
              </a:ln>
              <a:solidFill>
                <a:srgbClr val="000000"/>
              </a:solidFill>
              <a:effectLst>
                <a:glow rad="139700">
                  <a:srgbClr val="000000"/>
                </a:glow>
              </a:effectLst>
              <a:uLnTx/>
              <a:uFillTx/>
              <a:latin typeface="Arial" charset="0"/>
              <a:ea typeface="ＭＳ Ｐゴシック" charset="0"/>
            </a:endParaRPr>
          </a:p>
        </p:txBody>
      </p:sp>
      <p:sp>
        <p:nvSpPr>
          <p:cNvPr id="8"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9</a:t>
            </a:r>
          </a:p>
        </p:txBody>
      </p:sp>
    </p:spTree>
    <p:extLst>
      <p:ext uri="{BB962C8B-B14F-4D97-AF65-F5344CB8AC3E}">
        <p14:creationId xmlns:p14="http://schemas.microsoft.com/office/powerpoint/2010/main" val="2212432599"/>
      </p:ext>
    </p:extLst>
  </p:cSld>
  <p:clrMapOvr>
    <a:masterClrMapping/>
  </p:clrMapOvr>
  <p:transition spd="slow"/>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 name="Text Box 17"/>
          <p:cNvSpPr txBox="1">
            <a:spLocks noChangeArrowheads="1"/>
          </p:cNvSpPr>
          <p:nvPr/>
        </p:nvSpPr>
        <p:spPr bwMode="auto">
          <a:xfrm>
            <a:off x="7239000" y="34940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USA</a:t>
            </a:r>
          </a:p>
        </p:txBody>
      </p:sp>
      <p:sp>
        <p:nvSpPr>
          <p:cNvPr id="361477" name="Rectangle 5"/>
          <p:cNvSpPr>
            <a:spLocks noGrp="1" noChangeArrowheads="1"/>
          </p:cNvSpPr>
          <p:nvPr>
            <p:ph type="title"/>
          </p:nvPr>
        </p:nvSpPr>
        <p:spPr>
          <a:xfrm>
            <a:off x="-71438" y="5943600"/>
            <a:ext cx="9251951" cy="990600"/>
          </a:xfrm>
          <a:solidFill>
            <a:srgbClr val="800000"/>
          </a:solidFill>
        </p:spPr>
        <p:txBody>
          <a:bodyPr/>
          <a:lstStyle/>
          <a:p>
            <a:pPr eaLnBrk="1" hangingPunct="1">
              <a:defRPr/>
            </a:pPr>
            <a:r>
              <a:rPr lang="en-US" b="1" dirty="0">
                <a:cs typeface="+mj-cs"/>
              </a:rPr>
              <a:t>Crossroads People • May 2020</a:t>
            </a:r>
          </a:p>
        </p:txBody>
      </p:sp>
      <p:grpSp>
        <p:nvGrpSpPr>
          <p:cNvPr id="2" name="Group 1"/>
          <p:cNvGrpSpPr>
            <a:grpSpLocks/>
          </p:cNvGrpSpPr>
          <p:nvPr/>
        </p:nvGrpSpPr>
        <p:grpSpPr bwMode="auto">
          <a:xfrm>
            <a:off x="3771900" y="2348880"/>
            <a:ext cx="3154363" cy="3696320"/>
            <a:chOff x="3771900" y="1620838"/>
            <a:chExt cx="3153576" cy="4424362"/>
          </a:xfrm>
        </p:grpSpPr>
        <p:sp>
          <p:nvSpPr>
            <p:cNvPr id="361476" name="AutoShape 4"/>
            <p:cNvSpPr>
              <a:spLocks noChangeArrowheads="1"/>
            </p:cNvSpPr>
            <p:nvPr/>
          </p:nvSpPr>
          <p:spPr bwMode="auto">
            <a:xfrm rot="18984757">
              <a:off x="3771900" y="2466975"/>
              <a:ext cx="380905"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61479" name="AutoShape 7"/>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61480" name="AutoShape 8"/>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61481" name="AutoShape 9"/>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grpSp>
      <p:sp>
        <p:nvSpPr>
          <p:cNvPr id="361485" name="Text Box 13"/>
          <p:cNvSpPr txBox="1">
            <a:spLocks noChangeArrowheads="1"/>
          </p:cNvSpPr>
          <p:nvPr/>
        </p:nvSpPr>
        <p:spPr bwMode="auto">
          <a:xfrm>
            <a:off x="-2296493" y="658126"/>
            <a:ext cx="2087563"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FRANCE</a:t>
            </a:r>
          </a:p>
        </p:txBody>
      </p:sp>
      <p:sp>
        <p:nvSpPr>
          <p:cNvPr id="361491" name="Text Box 19"/>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INDIA</a:t>
            </a:r>
          </a:p>
        </p:txBody>
      </p:sp>
      <p:sp>
        <p:nvSpPr>
          <p:cNvPr id="361493" name="Text Box 21"/>
          <p:cNvSpPr txBox="1">
            <a:spLocks noChangeArrowheads="1"/>
          </p:cNvSpPr>
          <p:nvPr/>
        </p:nvSpPr>
        <p:spPr bwMode="auto">
          <a:xfrm>
            <a:off x="4762819" y="3672781"/>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THAILAND</a:t>
            </a: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57385"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457200" eaLnBrk="0" hangingPunct="0">
              <a:defRPr sz="2400">
                <a:solidFill>
                  <a:schemeClr val="tx1"/>
                </a:solidFill>
                <a:latin typeface="Times New Roman" charset="0"/>
                <a:ea typeface="ＭＳ Ｐゴシック" charset="0"/>
                <a:cs typeface="ＭＳ Ｐゴシック" charset="0"/>
              </a:defRPr>
            </a:lvl1pPr>
            <a:lvl2pPr marL="742950" indent="-285750" defTabSz="457200" eaLnBrk="0" hangingPunct="0">
              <a:defRPr sz="2400">
                <a:solidFill>
                  <a:schemeClr val="tx1"/>
                </a:solidFill>
                <a:latin typeface="Times New Roman" charset="0"/>
                <a:ea typeface="ＭＳ Ｐゴシック" charset="0"/>
              </a:defRPr>
            </a:lvl2pPr>
            <a:lvl3pPr marL="1143000" indent="-228600" defTabSz="457200" eaLnBrk="0" hangingPunct="0">
              <a:defRPr sz="2400">
                <a:solidFill>
                  <a:schemeClr val="tx1"/>
                </a:solidFill>
                <a:latin typeface="Times New Roman" charset="0"/>
                <a:ea typeface="ＭＳ Ｐゴシック" charset="0"/>
              </a:defRPr>
            </a:lvl3pPr>
            <a:lvl4pPr marL="1600200" indent="-228600" defTabSz="457200" eaLnBrk="0" hangingPunct="0">
              <a:defRPr sz="2400">
                <a:solidFill>
                  <a:schemeClr val="tx1"/>
                </a:solidFill>
                <a:latin typeface="Times New Roman" charset="0"/>
                <a:ea typeface="ＭＳ Ｐゴシック" charset="0"/>
              </a:defRPr>
            </a:lvl4pPr>
            <a:lvl5pPr marL="2057400" indent="-228600" defTabSz="4572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rPr>
              <a:t>CIC</a:t>
            </a: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SINGAPORE</a:t>
            </a:r>
          </a:p>
        </p:txBody>
      </p:sp>
      <p:sp>
        <p:nvSpPr>
          <p:cNvPr id="357387" name="Rounded Rectangle 1"/>
          <p:cNvSpPr>
            <a:spLocks noChangeArrowheads="1"/>
          </p:cNvSpPr>
          <p:nvPr/>
        </p:nvSpPr>
        <p:spPr bwMode="auto">
          <a:xfrm>
            <a:off x="2627313" y="90041"/>
            <a:ext cx="2160587" cy="2186831"/>
          </a:xfrm>
          <a:prstGeom prst="roundRect">
            <a:avLst>
              <a:gd name="adj" fmla="val 16667"/>
            </a:avLst>
          </a:prstGeom>
          <a:solidFill>
            <a:schemeClr val="tx1"/>
          </a:solidFill>
          <a:ln w="9525">
            <a:solidFill>
              <a:schemeClr val="tx1"/>
            </a:solidFill>
            <a:round/>
            <a:headEnd/>
            <a:tailEnd/>
          </a:ln>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 name="Text Box 13"/>
          <p:cNvSpPr txBox="1">
            <a:spLocks noChangeArrowheads="1"/>
          </p:cNvSpPr>
          <p:nvPr/>
        </p:nvSpPr>
        <p:spPr bwMode="auto">
          <a:xfrm>
            <a:off x="9409905" y="4708526"/>
            <a:ext cx="1906587"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PHILIPPINES</a:t>
            </a:r>
          </a:p>
        </p:txBody>
      </p:sp>
      <p:sp>
        <p:nvSpPr>
          <p:cNvPr id="22" name="Text Box 13"/>
          <p:cNvSpPr txBox="1">
            <a:spLocks noChangeArrowheads="1"/>
          </p:cNvSpPr>
          <p:nvPr/>
        </p:nvSpPr>
        <p:spPr bwMode="auto">
          <a:xfrm>
            <a:off x="-2340768" y="2780928"/>
            <a:ext cx="2089151"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GERMANY</a:t>
            </a:r>
          </a:p>
        </p:txBody>
      </p:sp>
      <p:sp>
        <p:nvSpPr>
          <p:cNvPr id="25" name="Text Box 13"/>
          <p:cNvSpPr txBox="1">
            <a:spLocks noChangeArrowheads="1"/>
          </p:cNvSpPr>
          <p:nvPr/>
        </p:nvSpPr>
        <p:spPr bwMode="auto">
          <a:xfrm>
            <a:off x="140330" y="706720"/>
            <a:ext cx="2087563"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NETHERLANDS</a:t>
            </a:r>
          </a:p>
        </p:txBody>
      </p:sp>
      <p:sp>
        <p:nvSpPr>
          <p:cNvPr id="26" name="Text Box 17"/>
          <p:cNvSpPr txBox="1">
            <a:spLocks noChangeArrowheads="1"/>
          </p:cNvSpPr>
          <p:nvPr/>
        </p:nvSpPr>
        <p:spPr bwMode="auto">
          <a:xfrm>
            <a:off x="6290302" y="12478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KOREA</a:t>
            </a:r>
          </a:p>
        </p:txBody>
      </p:sp>
      <p:sp>
        <p:nvSpPr>
          <p:cNvPr id="24" name="Text Box 17"/>
          <p:cNvSpPr txBox="1">
            <a:spLocks noChangeArrowheads="1"/>
          </p:cNvSpPr>
          <p:nvPr/>
        </p:nvSpPr>
        <p:spPr bwMode="auto">
          <a:xfrm>
            <a:off x="9481913" y="1200820"/>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HONG KONG</a:t>
            </a:r>
          </a:p>
        </p:txBody>
      </p:sp>
      <p:sp>
        <p:nvSpPr>
          <p:cNvPr id="27" name="Text Box 17"/>
          <p:cNvSpPr txBox="1">
            <a:spLocks noChangeArrowheads="1"/>
          </p:cNvSpPr>
          <p:nvPr/>
        </p:nvSpPr>
        <p:spPr bwMode="auto">
          <a:xfrm>
            <a:off x="9390063" y="2400300"/>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TAIWAN</a:t>
            </a:r>
          </a:p>
        </p:txBody>
      </p:sp>
      <p:sp>
        <p:nvSpPr>
          <p:cNvPr id="28" name="Text Box 21"/>
          <p:cNvSpPr txBox="1">
            <a:spLocks noChangeArrowheads="1"/>
          </p:cNvSpPr>
          <p:nvPr/>
        </p:nvSpPr>
        <p:spPr bwMode="auto">
          <a:xfrm>
            <a:off x="4010911" y="-580754"/>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CHINA</a:t>
            </a:r>
          </a:p>
        </p:txBody>
      </p:sp>
      <p:sp>
        <p:nvSpPr>
          <p:cNvPr id="29" name="Text Box 21"/>
          <p:cNvSpPr txBox="1">
            <a:spLocks noChangeArrowheads="1"/>
          </p:cNvSpPr>
          <p:nvPr/>
        </p:nvSpPr>
        <p:spPr bwMode="auto">
          <a:xfrm>
            <a:off x="6276976" y="4982095"/>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INDONESIA</a:t>
            </a:r>
          </a:p>
        </p:txBody>
      </p:sp>
      <p:sp>
        <p:nvSpPr>
          <p:cNvPr id="30" name="Text Box 21"/>
          <p:cNvSpPr txBox="1">
            <a:spLocks noChangeArrowheads="1"/>
          </p:cNvSpPr>
          <p:nvPr/>
        </p:nvSpPr>
        <p:spPr bwMode="auto">
          <a:xfrm>
            <a:off x="9731151" y="4067674"/>
            <a:ext cx="1655762"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MALAYSIA</a:t>
            </a:r>
          </a:p>
        </p:txBody>
      </p:sp>
      <p:sp>
        <p:nvSpPr>
          <p:cNvPr id="31" name="Text Box 21"/>
          <p:cNvSpPr txBox="1">
            <a:spLocks noChangeArrowheads="1"/>
          </p:cNvSpPr>
          <p:nvPr/>
        </p:nvSpPr>
        <p:spPr bwMode="auto">
          <a:xfrm>
            <a:off x="7305924" y="5718157"/>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NEW ZEALAND</a:t>
            </a:r>
          </a:p>
        </p:txBody>
      </p:sp>
      <p:sp>
        <p:nvSpPr>
          <p:cNvPr id="32" name="Text Box 13"/>
          <p:cNvSpPr txBox="1">
            <a:spLocks noChangeArrowheads="1"/>
          </p:cNvSpPr>
          <p:nvPr/>
        </p:nvSpPr>
        <p:spPr bwMode="auto">
          <a:xfrm>
            <a:off x="-2268091" y="1844824"/>
            <a:ext cx="2087563" cy="369888"/>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LEBANON</a:t>
            </a:r>
          </a:p>
        </p:txBody>
      </p:sp>
      <p:sp>
        <p:nvSpPr>
          <p:cNvPr id="33" name="Text Box 13"/>
          <p:cNvSpPr txBox="1">
            <a:spLocks noChangeArrowheads="1"/>
          </p:cNvSpPr>
          <p:nvPr/>
        </p:nvSpPr>
        <p:spPr bwMode="auto">
          <a:xfrm>
            <a:off x="-2484784" y="4797152"/>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ZIMBABWE</a:t>
            </a:r>
          </a:p>
        </p:txBody>
      </p:sp>
      <p:sp>
        <p:nvSpPr>
          <p:cNvPr id="34" name="Text Box 17"/>
          <p:cNvSpPr txBox="1">
            <a:spLocks noChangeArrowheads="1"/>
          </p:cNvSpPr>
          <p:nvPr/>
        </p:nvSpPr>
        <p:spPr bwMode="auto">
          <a:xfrm>
            <a:off x="7020272" y="-575381"/>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JAPAN</a:t>
            </a:r>
          </a:p>
        </p:txBody>
      </p:sp>
      <p:sp>
        <p:nvSpPr>
          <p:cNvPr id="35" name="Text Box 13"/>
          <p:cNvSpPr txBox="1">
            <a:spLocks noChangeArrowheads="1"/>
          </p:cNvSpPr>
          <p:nvPr/>
        </p:nvSpPr>
        <p:spPr bwMode="auto">
          <a:xfrm>
            <a:off x="-2412776" y="1196752"/>
            <a:ext cx="2089151"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ITALY</a:t>
            </a:r>
          </a:p>
        </p:txBody>
      </p:sp>
      <p:sp>
        <p:nvSpPr>
          <p:cNvPr id="36" name="Text Box 17"/>
          <p:cNvSpPr txBox="1">
            <a:spLocks noChangeArrowheads="1"/>
          </p:cNvSpPr>
          <p:nvPr/>
        </p:nvSpPr>
        <p:spPr bwMode="auto">
          <a:xfrm>
            <a:off x="9396536" y="5287"/>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RUSSIA</a:t>
            </a:r>
          </a:p>
        </p:txBody>
      </p:sp>
      <p:sp>
        <p:nvSpPr>
          <p:cNvPr id="37" name="Text Box 21"/>
          <p:cNvSpPr txBox="1">
            <a:spLocks noChangeArrowheads="1"/>
          </p:cNvSpPr>
          <p:nvPr/>
        </p:nvSpPr>
        <p:spPr bwMode="auto">
          <a:xfrm>
            <a:off x="9583209" y="3050630"/>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CANADA</a:t>
            </a:r>
          </a:p>
        </p:txBody>
      </p:sp>
      <p:sp>
        <p:nvSpPr>
          <p:cNvPr id="38" name="Text Box 13"/>
          <p:cNvSpPr txBox="1">
            <a:spLocks noChangeArrowheads="1"/>
          </p:cNvSpPr>
          <p:nvPr/>
        </p:nvSpPr>
        <p:spPr bwMode="auto">
          <a:xfrm>
            <a:off x="0" y="-580753"/>
            <a:ext cx="2089151"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UK</a:t>
            </a:r>
          </a:p>
        </p:txBody>
      </p:sp>
      <p:sp>
        <p:nvSpPr>
          <p:cNvPr id="39" name="Text Box 13"/>
          <p:cNvSpPr txBox="1">
            <a:spLocks noChangeArrowheads="1"/>
          </p:cNvSpPr>
          <p:nvPr/>
        </p:nvSpPr>
        <p:spPr bwMode="auto">
          <a:xfrm>
            <a:off x="-2484784" y="3573016"/>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EGYPT</a:t>
            </a:r>
          </a:p>
        </p:txBody>
      </p:sp>
      <p:sp>
        <p:nvSpPr>
          <p:cNvPr id="40" name="Text Box 17"/>
          <p:cNvSpPr txBox="1">
            <a:spLocks noChangeArrowheads="1"/>
          </p:cNvSpPr>
          <p:nvPr/>
        </p:nvSpPr>
        <p:spPr bwMode="auto">
          <a:xfrm>
            <a:off x="9252520" y="620688"/>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MONGOLIA</a:t>
            </a:r>
          </a:p>
        </p:txBody>
      </p:sp>
      <p:pic>
        <p:nvPicPr>
          <p:cNvPr id="4" name="Picture 3" descr="Crossroads-Logo-Only.gi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627784" y="116632"/>
            <a:ext cx="2117270" cy="2117270"/>
          </a:xfrm>
          <a:prstGeom prst="rect">
            <a:avLst/>
          </a:prstGeom>
        </p:spPr>
      </p:pic>
      <p:sp>
        <p:nvSpPr>
          <p:cNvPr id="41" name="Text Box 13">
            <a:extLst>
              <a:ext uri="{FF2B5EF4-FFF2-40B4-BE49-F238E27FC236}">
                <a16:creationId xmlns:a16="http://schemas.microsoft.com/office/drawing/2014/main" id="{8E09A645-542F-264D-886B-27BDC51F1814}"/>
              </a:ext>
            </a:extLst>
          </p:cNvPr>
          <p:cNvSpPr txBox="1">
            <a:spLocks noChangeArrowheads="1"/>
          </p:cNvSpPr>
          <p:nvPr/>
        </p:nvSpPr>
        <p:spPr bwMode="auto">
          <a:xfrm>
            <a:off x="-2342355" y="4185084"/>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ETHIOPIA</a:t>
            </a:r>
          </a:p>
        </p:txBody>
      </p:sp>
      <p:sp>
        <p:nvSpPr>
          <p:cNvPr id="42" name="Text Box 21">
            <a:extLst>
              <a:ext uri="{FF2B5EF4-FFF2-40B4-BE49-F238E27FC236}">
                <a16:creationId xmlns:a16="http://schemas.microsoft.com/office/drawing/2014/main" id="{FEFF8652-9E1E-1542-8990-6848F8DBDC00}"/>
              </a:ext>
            </a:extLst>
          </p:cNvPr>
          <p:cNvSpPr txBox="1">
            <a:spLocks noChangeArrowheads="1"/>
          </p:cNvSpPr>
          <p:nvPr/>
        </p:nvSpPr>
        <p:spPr bwMode="auto">
          <a:xfrm>
            <a:off x="4250434" y="31385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MYANMAR</a:t>
            </a:r>
          </a:p>
        </p:txBody>
      </p:sp>
      <p:sp>
        <p:nvSpPr>
          <p:cNvPr id="43" name="Text Box 13">
            <a:extLst>
              <a:ext uri="{FF2B5EF4-FFF2-40B4-BE49-F238E27FC236}">
                <a16:creationId xmlns:a16="http://schemas.microsoft.com/office/drawing/2014/main" id="{6F33562E-4EBD-0741-880B-3B009E5F101D}"/>
              </a:ext>
            </a:extLst>
          </p:cNvPr>
          <p:cNvSpPr txBox="1">
            <a:spLocks noChangeArrowheads="1"/>
          </p:cNvSpPr>
          <p:nvPr/>
        </p:nvSpPr>
        <p:spPr bwMode="auto">
          <a:xfrm>
            <a:off x="-2193897" y="5482769"/>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SOUTH AFRICA</a:t>
            </a:r>
          </a:p>
        </p:txBody>
      </p:sp>
      <p:sp>
        <p:nvSpPr>
          <p:cNvPr id="44" name="Text Box 21">
            <a:extLst>
              <a:ext uri="{FF2B5EF4-FFF2-40B4-BE49-F238E27FC236}">
                <a16:creationId xmlns:a16="http://schemas.microsoft.com/office/drawing/2014/main" id="{7E853FA9-D67E-7A44-BA57-90E422367ADD}"/>
              </a:ext>
            </a:extLst>
          </p:cNvPr>
          <p:cNvSpPr txBox="1">
            <a:spLocks noChangeArrowheads="1"/>
          </p:cNvSpPr>
          <p:nvPr/>
        </p:nvSpPr>
        <p:spPr bwMode="auto">
          <a:xfrm>
            <a:off x="6810000" y="53661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AUSTRALIA</a:t>
            </a:r>
          </a:p>
        </p:txBody>
      </p:sp>
      <p:sp>
        <p:nvSpPr>
          <p:cNvPr id="45" name="Text Box 13">
            <a:extLst>
              <a:ext uri="{FF2B5EF4-FFF2-40B4-BE49-F238E27FC236}">
                <a16:creationId xmlns:a16="http://schemas.microsoft.com/office/drawing/2014/main" id="{873F3133-8016-9B41-AD8F-F1A3CC46D5AA}"/>
              </a:ext>
            </a:extLst>
          </p:cNvPr>
          <p:cNvSpPr txBox="1">
            <a:spLocks noChangeArrowheads="1"/>
          </p:cNvSpPr>
          <p:nvPr/>
        </p:nvSpPr>
        <p:spPr bwMode="auto">
          <a:xfrm>
            <a:off x="46471" y="83087"/>
            <a:ext cx="2580842"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UNITED KINGDOM</a:t>
            </a:r>
          </a:p>
        </p:txBody>
      </p:sp>
      <p:sp>
        <p:nvSpPr>
          <p:cNvPr id="46" name="Text Box 17">
            <a:extLst>
              <a:ext uri="{FF2B5EF4-FFF2-40B4-BE49-F238E27FC236}">
                <a16:creationId xmlns:a16="http://schemas.microsoft.com/office/drawing/2014/main" id="{775E5FB2-085D-8647-B745-827D8BD9042A}"/>
              </a:ext>
            </a:extLst>
          </p:cNvPr>
          <p:cNvSpPr txBox="1">
            <a:spLocks noChangeArrowheads="1"/>
          </p:cNvSpPr>
          <p:nvPr/>
        </p:nvSpPr>
        <p:spPr bwMode="auto">
          <a:xfrm>
            <a:off x="7020272" y="1852052"/>
            <a:ext cx="1905000"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JAPAN</a:t>
            </a:r>
          </a:p>
        </p:txBody>
      </p:sp>
      <p:sp>
        <p:nvSpPr>
          <p:cNvPr id="47" name="Text Box 21">
            <a:extLst>
              <a:ext uri="{FF2B5EF4-FFF2-40B4-BE49-F238E27FC236}">
                <a16:creationId xmlns:a16="http://schemas.microsoft.com/office/drawing/2014/main" id="{29D47C9F-B167-7246-B1D7-E27E49629289}"/>
              </a:ext>
            </a:extLst>
          </p:cNvPr>
          <p:cNvSpPr txBox="1">
            <a:spLocks noChangeArrowheads="1"/>
          </p:cNvSpPr>
          <p:nvPr/>
        </p:nvSpPr>
        <p:spPr bwMode="auto">
          <a:xfrm>
            <a:off x="4010911" y="2387818"/>
            <a:ext cx="2240664"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CHINA</a:t>
            </a:r>
          </a:p>
        </p:txBody>
      </p:sp>
      <p:sp>
        <p:nvSpPr>
          <p:cNvPr id="48" name="Text Box 13">
            <a:extLst>
              <a:ext uri="{FF2B5EF4-FFF2-40B4-BE49-F238E27FC236}">
                <a16:creationId xmlns:a16="http://schemas.microsoft.com/office/drawing/2014/main" id="{A960F8FF-74F4-C747-A841-3179B9441AAF}"/>
              </a:ext>
            </a:extLst>
          </p:cNvPr>
          <p:cNvSpPr txBox="1">
            <a:spLocks noChangeArrowheads="1"/>
          </p:cNvSpPr>
          <p:nvPr/>
        </p:nvSpPr>
        <p:spPr bwMode="auto">
          <a:xfrm>
            <a:off x="17596" y="4736800"/>
            <a:ext cx="2089150" cy="368300"/>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KENYA</a:t>
            </a:r>
          </a:p>
        </p:txBody>
      </p:sp>
    </p:spTree>
    <p:extLst>
      <p:ext uri="{BB962C8B-B14F-4D97-AF65-F5344CB8AC3E}">
        <p14:creationId xmlns:p14="http://schemas.microsoft.com/office/powerpoint/2010/main" val="27777245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299"/>
                                          </p:stCondLst>
                                        </p:cTn>
                                        <p:tgtEl>
                                          <p:spTgt spid="36148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par>
                          <p:cTn id="23" fill="hold" nodeType="afterGroup">
                            <p:stCondLst>
                              <p:cond delay="800"/>
                            </p:stCondLst>
                            <p:childTnLst>
                              <p:par>
                                <p:cTn id="24" presetID="1" presetClass="entr" presetSubtype="0" fill="hold" grpId="0" nodeType="afterEffect">
                                  <p:stCondLst>
                                    <p:cond delay="0"/>
                                  </p:stCondLst>
                                  <p:childTnLst>
                                    <p:set>
                                      <p:cBhvr>
                                        <p:cTn id="25" dur="1" fill="hold">
                                          <p:stCondLst>
                                            <p:cond delay="299"/>
                                          </p:stCondLst>
                                        </p:cTn>
                                        <p:tgtEl>
                                          <p:spTgt spid="25"/>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29"/>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0"/>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1"/>
                                        </p:tgtEl>
                                        <p:attrNameLst>
                                          <p:attrName>style.visibility</p:attrName>
                                        </p:attrNameLst>
                                      </p:cBhvr>
                                      <p:to>
                                        <p:strVal val="visible"/>
                                      </p:to>
                                    </p:set>
                                  </p:childTnLst>
                                </p:cTn>
                              </p:par>
                            </p:childTnLst>
                          </p:cTn>
                        </p:par>
                        <p:par>
                          <p:cTn id="40" fill="hold" nodeType="afterGroup">
                            <p:stCondLst>
                              <p:cond delay="1100"/>
                            </p:stCondLst>
                            <p:childTnLst>
                              <p:par>
                                <p:cTn id="41" presetID="1" presetClass="entr" presetSubtype="0" fill="hold" grpId="0" nodeType="afterEffect">
                                  <p:stCondLst>
                                    <p:cond delay="0"/>
                                  </p:stCondLst>
                                  <p:childTnLst>
                                    <p:set>
                                      <p:cBhvr>
                                        <p:cTn id="42" dur="1" fill="hold">
                                          <p:stCondLst>
                                            <p:cond delay="299"/>
                                          </p:stCondLst>
                                        </p:cTn>
                                        <p:tgtEl>
                                          <p:spTgt spid="3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4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44"/>
                                        </p:tgtEl>
                                        <p:attrNameLst>
                                          <p:attrName>style.visibility</p:attrName>
                                        </p:attrNameLst>
                                      </p:cBhvr>
                                      <p:to>
                                        <p:strVal val="visible"/>
                                      </p:to>
                                    </p:set>
                                  </p:childTnLst>
                                </p:cTn>
                              </p:par>
                            </p:childTnLst>
                          </p:cTn>
                        </p:par>
                        <p:par>
                          <p:cTn id="67" fill="hold">
                            <p:stCondLst>
                              <p:cond delay="1400"/>
                            </p:stCondLst>
                            <p:childTnLst>
                              <p:par>
                                <p:cTn id="68" presetID="1" presetClass="entr" presetSubtype="0" fill="hold" grpId="0" nodeType="afterEffect">
                                  <p:stCondLst>
                                    <p:cond delay="0"/>
                                  </p:stCondLst>
                                  <p:childTnLst>
                                    <p:set>
                                      <p:cBhvr>
                                        <p:cTn id="69" dur="1" fill="hold">
                                          <p:stCondLst>
                                            <p:cond delay="299"/>
                                          </p:stCondLst>
                                        </p:cTn>
                                        <p:tgtEl>
                                          <p:spTgt spid="45"/>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47"/>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61485" grpId="0" animBg="1"/>
      <p:bldP spid="361491" grpId="0" animBg="1"/>
      <p:bldP spid="361493" grpId="0" animBg="1"/>
      <p:bldP spid="361496" grpId="0" animBg="1"/>
      <p:bldP spid="21" grpId="0" animBg="1"/>
      <p:bldP spid="22" grpId="0" animBg="1"/>
      <p:bldP spid="25" grpId="0" animBg="1"/>
      <p:bldP spid="26" grpId="0" animBg="1"/>
      <p:bldP spid="24"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dirty="0">
                <a:solidFill>
                  <a:schemeClr val="bg1"/>
                </a:solidFill>
                <a:latin typeface="Arial" charset="0"/>
                <a:ea typeface="ＭＳ Ｐゴシック" charset="0"/>
                <a:cs typeface="ＭＳ Ｐゴシック" charset="0"/>
              </a:rPr>
              <a:t>Our People</a:t>
            </a:r>
            <a:endParaRPr lang="en-US" sz="6600" dirty="0">
              <a:latin typeface="Arial" charset="0"/>
              <a:ea typeface="ＭＳ Ｐゴシック" charset="0"/>
              <a:cs typeface="ＭＳ Ｐゴシック" charset="0"/>
            </a:endParaRPr>
          </a:p>
        </p:txBody>
      </p:sp>
      <p:pic>
        <p:nvPicPr>
          <p:cNvPr id="363522" name="Picture 6" descr="CIC SBC Student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3523"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17750" y="0"/>
            <a:ext cx="3846513" cy="852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0" y="5853569"/>
            <a:ext cx="9144000" cy="930406"/>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en-US" sz="4400" b="1" dirty="0">
                <a:solidFill>
                  <a:srgbClr val="FFFFFF"/>
                </a:solidFill>
                <a:effectLst>
                  <a:glow rad="190500">
                    <a:srgbClr val="000000"/>
                  </a:glow>
                </a:effectLst>
                <a:latin typeface="Arial" charset="0"/>
              </a:rPr>
              <a:t>SBC students serve at church</a:t>
            </a:r>
            <a:endParaRPr lang="en-US" sz="4400" b="1" dirty="0">
              <a:solidFill>
                <a:srgbClr val="000000"/>
              </a:solidFill>
              <a:effectLst>
                <a:glow rad="190500">
                  <a:srgbClr val="000000"/>
                </a:glow>
              </a:effectLst>
              <a:latin typeface="Arial" charset="0"/>
            </a:endParaRPr>
          </a:p>
        </p:txBody>
      </p:sp>
      <p:sp>
        <p:nvSpPr>
          <p:cNvPr id="7"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2252892515"/>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5 DMin Nithy No Pum Deva Yanger.jpg"/>
          <p:cNvPicPr>
            <a:picLocks noChangeAspect="1"/>
          </p:cNvPicPr>
          <p:nvPr/>
        </p:nvPicPr>
        <p:blipFill rotWithShape="1">
          <a:blip r:embed="rId3">
            <a:extLst>
              <a:ext uri="{28A0092B-C50C-407E-A947-70E740481C1C}">
                <a14:useLocalDpi xmlns:a14="http://schemas.microsoft.com/office/drawing/2010/main" val="0"/>
              </a:ext>
            </a:extLst>
          </a:blip>
          <a:srcRect l="4494" t="19220" r="9888"/>
          <a:stretch/>
        </p:blipFill>
        <p:spPr>
          <a:xfrm>
            <a:off x="-1" y="0"/>
            <a:ext cx="9144001" cy="6470576"/>
          </a:xfrm>
          <a:prstGeom prst="rect">
            <a:avLst/>
          </a:prstGeom>
        </p:spPr>
      </p:pic>
      <p:sp>
        <p:nvSpPr>
          <p:cNvPr id="361477" name="Rectangle 5"/>
          <p:cNvSpPr>
            <a:spLocks noGrp="1" noChangeArrowheads="1"/>
          </p:cNvSpPr>
          <p:nvPr>
            <p:ph type="title"/>
          </p:nvPr>
        </p:nvSpPr>
        <p:spPr>
          <a:xfrm>
            <a:off x="-71438" y="5435600"/>
            <a:ext cx="9251951" cy="1498600"/>
          </a:xfrm>
          <a:solidFill>
            <a:srgbClr val="000000"/>
          </a:solidFill>
        </p:spPr>
        <p:txBody>
          <a:bodyPr/>
          <a:lstStyle/>
          <a:p>
            <a:pPr eaLnBrk="1" hangingPunct="1">
              <a:defRPr/>
            </a:pPr>
            <a:r>
              <a:rPr lang="en-US" b="1" dirty="0">
                <a:cs typeface="+mj-cs"/>
              </a:rPr>
              <a:t>I direct the SBC Doctor of Ministry studies (DMin)</a:t>
            </a:r>
          </a:p>
        </p:txBody>
      </p:sp>
    </p:spTree>
    <p:extLst>
      <p:ext uri="{BB962C8B-B14F-4D97-AF65-F5344CB8AC3E}">
        <p14:creationId xmlns:p14="http://schemas.microsoft.com/office/powerpoint/2010/main" val="471000471"/>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a:ext>
            </a:extLst>
          </a:blip>
          <a:srcRect/>
          <a:stretch>
            <a:fillRect/>
          </a:stretch>
        </p:blipFill>
        <p:spPr bwMode="auto">
          <a:xfrm>
            <a:off x="-36513" y="927100"/>
            <a:ext cx="9153526" cy="593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6834" name="Rectangle 1"/>
          <p:cNvSpPr>
            <a:spLocks noChangeArrowheads="1"/>
          </p:cNvSpPr>
          <p:nvPr/>
        </p:nvSpPr>
        <p:spPr bwMode="auto">
          <a:xfrm>
            <a:off x="0" y="4221163"/>
            <a:ext cx="9144000" cy="1655762"/>
          </a:xfrm>
          <a:prstGeom prst="rect">
            <a:avLst/>
          </a:prstGeom>
          <a:solidFill>
            <a:srgbClr val="CCCCCC"/>
          </a:solidFill>
          <a:ln w="12700" cap="sq">
            <a:solidFill>
              <a:schemeClr val="tx1"/>
            </a:solidFill>
            <a:round/>
            <a:headEnd type="none" w="sm" len="sm"/>
            <a:tailEnd type="none" w="sm" len="sm"/>
          </a:ln>
        </p:spPr>
        <p:txBody>
          <a:bodyPr wrap="none"/>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376835" name="Rectangle 2"/>
          <p:cNvSpPr>
            <a:spLocks noGrp="1" noChangeArrowheads="1"/>
          </p:cNvSpPr>
          <p:nvPr>
            <p:ph type="ctrTitle"/>
          </p:nvPr>
        </p:nvSpPr>
        <p:spPr>
          <a:xfrm>
            <a:off x="0" y="-20638"/>
            <a:ext cx="9144000" cy="928688"/>
          </a:xfrm>
        </p:spPr>
        <p:txBody>
          <a:bodyPr/>
          <a:lstStyle/>
          <a:p>
            <a:pPr eaLnBrk="1" hangingPunct="1"/>
            <a:r>
              <a:rPr lang="en-US">
                <a:solidFill>
                  <a:schemeClr val="bg1"/>
                </a:solidFill>
                <a:latin typeface="Arial" charset="0"/>
                <a:ea typeface="ＭＳ Ｐゴシック" charset="0"/>
              </a:rPr>
              <a:t>Our Mission Organization…</a:t>
            </a:r>
          </a:p>
        </p:txBody>
      </p:sp>
      <p:pic>
        <p:nvPicPr>
          <p:cNvPr id="4" name="Picture 1" descr="WV-Primary_wTag.eps"/>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4463" y="4406900"/>
            <a:ext cx="8891587" cy="1254125"/>
          </a:xfrm>
          <a:prstGeom prst="rect">
            <a:avLst/>
          </a:prstGeom>
          <a:solidFill>
            <a:schemeClr val="bg2">
              <a:lumMod val="40000"/>
              <a:lumOff val="60000"/>
            </a:schemeClr>
          </a:solidFill>
          <a:ln>
            <a:noFill/>
          </a:ln>
        </p:spPr>
      </p:pic>
    </p:spTree>
    <p:extLst>
      <p:ext uri="{BB962C8B-B14F-4D97-AF65-F5344CB8AC3E}">
        <p14:creationId xmlns:p14="http://schemas.microsoft.com/office/powerpoint/2010/main" val="3468893775"/>
      </p:ext>
    </p:extLst>
  </p:cSld>
  <p:clrMapOvr>
    <a:masterClrMapping/>
  </p:clrMapOvr>
  <p:transition spd="slow"/>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en-US" sz="4000" b="1">
                <a:solidFill>
                  <a:schemeClr val="bg1"/>
                </a:solidFill>
                <a:latin typeface="Arial" charset="0"/>
                <a:ea typeface="ＭＳ Ｐゴシック" charset="0"/>
              </a:rPr>
              <a:t>SINGAPORE BIBLE COLLEGE</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897614180"/>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effectLst/>
        </p:spPr>
        <p:txBody>
          <a:bodyPr/>
          <a:lstStyle/>
          <a:p>
            <a:pPr eaLnBrk="1" hangingPunct="1">
              <a:defRPr/>
            </a:pPr>
            <a:r>
              <a:rPr lang="en-US" sz="4800">
                <a:solidFill>
                  <a:srgbClr val="FFF9FC"/>
                </a:solidFill>
                <a:effectLst>
                  <a:glow rad="228600">
                    <a:schemeClr val="tx1">
                      <a:alpha val="96000"/>
                    </a:schemeClr>
                  </a:glow>
                </a:effectLst>
                <a:latin typeface="Arial Black" charset="0"/>
                <a:ea typeface="ＭＳ Ｐゴシック" charset="0"/>
                <a:cs typeface="ＭＳ Ｐゴシック" charset="0"/>
              </a:rPr>
              <a:t>SBC Courses I Teach</a:t>
            </a:r>
            <a:endParaRPr lang="en-US" sz="3600" b="1">
              <a:solidFill>
                <a:srgbClr val="FFF9FC"/>
              </a:solidFill>
              <a:effectLst>
                <a:glow rad="228600">
                  <a:schemeClr val="tx1">
                    <a:alpha val="96000"/>
                  </a:schemeClr>
                </a:glow>
              </a:effectLst>
              <a:latin typeface="Arial" charset="0"/>
              <a:ea typeface="ＭＳ Ｐゴシック" charset="0"/>
              <a:cs typeface="ＭＳ Ｐゴシック" charset="0"/>
            </a:endParaRPr>
          </a:p>
        </p:txBody>
      </p:sp>
      <p:sp>
        <p:nvSpPr>
          <p:cNvPr id="920580" name="Text Box 4"/>
          <p:cNvSpPr txBox="1">
            <a:spLocks noChangeArrowheads="1"/>
          </p:cNvSpPr>
          <p:nvPr/>
        </p:nvSpPr>
        <p:spPr bwMode="auto">
          <a:xfrm>
            <a:off x="-565" y="1600200"/>
            <a:ext cx="9144000" cy="1200329"/>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1824038" algn="l"/>
                <a:tab pos="4281488"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824038" algn="l"/>
                <a:tab pos="4281488" algn="l"/>
              </a:tabLst>
              <a:defRPr sz="2400">
                <a:solidFill>
                  <a:schemeClr val="tx1"/>
                </a:solidFill>
                <a:latin typeface="Times New Roman" charset="0"/>
                <a:ea typeface="ＭＳ Ｐゴシック" charset="0"/>
              </a:defRPr>
            </a:lvl2pPr>
            <a:lvl3pPr marL="1143000" indent="-228600" defTabSz="909638" eaLnBrk="0" hangingPunct="0">
              <a:tabLst>
                <a:tab pos="1824038" algn="l"/>
                <a:tab pos="4281488" algn="l"/>
              </a:tabLst>
              <a:defRPr sz="2400">
                <a:solidFill>
                  <a:schemeClr val="tx1"/>
                </a:solidFill>
                <a:latin typeface="Times New Roman" charset="0"/>
                <a:ea typeface="ＭＳ Ｐゴシック" charset="0"/>
              </a:defRPr>
            </a:lvl3pPr>
            <a:lvl4pPr marL="1600200" indent="-228600" defTabSz="909638" eaLnBrk="0" hangingPunct="0">
              <a:tabLst>
                <a:tab pos="1824038" algn="l"/>
                <a:tab pos="4281488" algn="l"/>
              </a:tabLst>
              <a:defRPr sz="2400">
                <a:solidFill>
                  <a:schemeClr val="tx1"/>
                </a:solidFill>
                <a:latin typeface="Times New Roman" charset="0"/>
                <a:ea typeface="ＭＳ Ｐゴシック" charset="0"/>
              </a:defRPr>
            </a:lvl4pPr>
            <a:lvl5pPr marL="2057400" indent="-228600" defTabSz="909638" eaLnBrk="0" hangingPunct="0">
              <a:tabLst>
                <a:tab pos="1824038" algn="l"/>
                <a:tab pos="4281488"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9pPr>
          </a:lstStyle>
          <a:p>
            <a:pPr eaLnBrk="1" fontAlgn="base" hangingPunct="1">
              <a:spcBef>
                <a:spcPct val="0"/>
              </a:spcBef>
              <a:spcAft>
                <a:spcPct val="0"/>
              </a:spcAft>
            </a:pPr>
            <a:r>
              <a:rPr lang="en-US" sz="3600" i="1" u="sng">
                <a:solidFill>
                  <a:srgbClr val="FFFF99"/>
                </a:solidFill>
                <a:latin typeface="Arial Black" charset="0"/>
              </a:rPr>
              <a:t>Survey</a:t>
            </a:r>
            <a:r>
              <a:rPr lang="en-US" sz="3600" dirty="0">
                <a:solidFill>
                  <a:srgbClr val="FFFF99"/>
                </a:solidFill>
                <a:latin typeface="Arial Black" charset="0"/>
              </a:rPr>
              <a:t> • The Bible</a:t>
            </a:r>
            <a:r>
              <a:rPr lang="mr-IN" sz="3600" dirty="0">
                <a:solidFill>
                  <a:srgbClr val="FFFF99"/>
                </a:solidFill>
                <a:latin typeface="Arial Black" charset="0"/>
              </a:rPr>
              <a:t>…</a:t>
            </a:r>
            <a:r>
              <a:rPr lang="en-US" sz="3600" dirty="0">
                <a:solidFill>
                  <a:srgbClr val="FFFF99"/>
                </a:solidFill>
                <a:latin typeface="Arial Black" charset="0"/>
              </a:rPr>
              <a:t>Basically</a:t>
            </a:r>
            <a:endParaRPr lang="en-US" sz="3600">
              <a:solidFill>
                <a:srgbClr val="FFFF99"/>
              </a:solidFill>
              <a:latin typeface="Arial Black" charset="0"/>
            </a:endParaRPr>
          </a:p>
          <a:p>
            <a:pPr eaLnBrk="1" fontAlgn="base" hangingPunct="1">
              <a:spcBef>
                <a:spcPct val="0"/>
              </a:spcBef>
              <a:spcAft>
                <a:spcPct val="0"/>
              </a:spcAft>
            </a:pPr>
            <a:r>
              <a:rPr lang="en-US" sz="3600">
                <a:solidFill>
                  <a:srgbClr val="FFFF99"/>
                </a:solidFill>
                <a:latin typeface="Arial Black" charset="0"/>
              </a:rPr>
              <a:t>	OT	NT      Bible Study</a:t>
            </a:r>
          </a:p>
        </p:txBody>
      </p:sp>
      <p:sp>
        <p:nvSpPr>
          <p:cNvPr id="920581" name="Text Box 5"/>
          <p:cNvSpPr txBox="1">
            <a:spLocks noChangeArrowheads="1"/>
          </p:cNvSpPr>
          <p:nvPr/>
        </p:nvSpPr>
        <p:spPr bwMode="auto">
          <a:xfrm>
            <a:off x="-565" y="2895600"/>
            <a:ext cx="9144000" cy="1200329"/>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2pPr>
            <a:lvl3pPr marL="11430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3pPr>
            <a:lvl4pPr marL="16002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4pPr>
            <a:lvl5pPr marL="20574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9pPr>
          </a:lstStyle>
          <a:p>
            <a:pPr eaLnBrk="1" fontAlgn="base" hangingPunct="1">
              <a:spcBef>
                <a:spcPct val="0"/>
              </a:spcBef>
              <a:spcAft>
                <a:spcPct val="0"/>
              </a:spcAft>
            </a:pPr>
            <a:r>
              <a:rPr lang="en-US" sz="3600" i="1" u="sng" dirty="0">
                <a:solidFill>
                  <a:srgbClr val="FFFF99"/>
                </a:solidFill>
                <a:latin typeface="Arial Black" charset="0"/>
              </a:rPr>
              <a:t>Backgrounds</a:t>
            </a:r>
            <a:r>
              <a:rPr lang="en-US" sz="3600" dirty="0">
                <a:solidFill>
                  <a:srgbClr val="FFFF99"/>
                </a:solidFill>
                <a:latin typeface="Arial Black" charset="0"/>
              </a:rPr>
              <a:t> • Research &amp; Writing</a:t>
            </a:r>
          </a:p>
          <a:p>
            <a:pPr eaLnBrk="1" fontAlgn="base" hangingPunct="1">
              <a:spcBef>
                <a:spcPct val="0"/>
              </a:spcBef>
              <a:spcAft>
                <a:spcPct val="0"/>
              </a:spcAft>
              <a:tabLst>
                <a:tab pos="406400" algn="l"/>
                <a:tab pos="1824038" algn="l"/>
                <a:tab pos="4306888" algn="l"/>
                <a:tab pos="5649913" algn="l"/>
              </a:tabLst>
            </a:pPr>
            <a:r>
              <a:rPr lang="en-US" sz="3600" dirty="0">
                <a:solidFill>
                  <a:srgbClr val="FFFF99"/>
                </a:solidFill>
                <a:latin typeface="Arial Black" charset="0"/>
              </a:rPr>
              <a:t>		OT	NT	  Geography</a:t>
            </a:r>
          </a:p>
        </p:txBody>
      </p:sp>
      <p:sp>
        <p:nvSpPr>
          <p:cNvPr id="920582" name="Text Box 6"/>
          <p:cNvSpPr txBox="1">
            <a:spLocks noChangeArrowheads="1"/>
          </p:cNvSpPr>
          <p:nvPr/>
        </p:nvSpPr>
        <p:spPr bwMode="auto">
          <a:xfrm>
            <a:off x="-565" y="4206875"/>
            <a:ext cx="9144000" cy="120032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1090613" algn="l"/>
                <a:tab pos="3711575" algn="l"/>
                <a:tab pos="60563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090613" algn="l"/>
                <a:tab pos="3711575" algn="l"/>
                <a:tab pos="6056313" algn="l"/>
              </a:tabLst>
              <a:defRPr sz="2400">
                <a:solidFill>
                  <a:schemeClr val="tx1"/>
                </a:solidFill>
                <a:latin typeface="Times New Roman" charset="0"/>
                <a:ea typeface="ＭＳ Ｐゴシック" charset="0"/>
              </a:defRPr>
            </a:lvl2pPr>
            <a:lvl3pPr marL="11430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3pPr>
            <a:lvl4pPr marL="16002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4pPr>
            <a:lvl5pPr marL="20574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9pPr>
          </a:lstStyle>
          <a:p>
            <a:pPr eaLnBrk="1" fontAlgn="base" hangingPunct="1">
              <a:spcBef>
                <a:spcPct val="0"/>
              </a:spcBef>
              <a:spcAft>
                <a:spcPct val="0"/>
              </a:spcAft>
            </a:pPr>
            <a:r>
              <a:rPr lang="en-US" sz="3600" i="1" u="sng" dirty="0">
                <a:solidFill>
                  <a:srgbClr val="FFFF99"/>
                </a:solidFill>
                <a:latin typeface="Arial Black" charset="0"/>
              </a:rPr>
              <a:t>Theology</a:t>
            </a:r>
            <a:r>
              <a:rPr lang="en-US" sz="3600" i="1" dirty="0">
                <a:solidFill>
                  <a:srgbClr val="FFFF99"/>
                </a:solidFill>
                <a:latin typeface="Arial Black" charset="0"/>
              </a:rPr>
              <a:t>  </a:t>
            </a:r>
            <a:r>
              <a:rPr lang="en-US" sz="3600" dirty="0">
                <a:solidFill>
                  <a:srgbClr val="FFFF99"/>
                </a:solidFill>
                <a:latin typeface="Arial Black" charset="0"/>
              </a:rPr>
              <a:t>• Creation • Jesus</a:t>
            </a:r>
          </a:p>
          <a:p>
            <a:pPr eaLnBrk="1" fontAlgn="base" hangingPunct="1">
              <a:spcBef>
                <a:spcPct val="0"/>
              </a:spcBef>
              <a:spcAft>
                <a:spcPct val="0"/>
              </a:spcAft>
            </a:pPr>
            <a:r>
              <a:rPr lang="en-US" sz="3600" dirty="0">
                <a:solidFill>
                  <a:srgbClr val="FFFF99"/>
                </a:solidFill>
                <a:latin typeface="Arial Black" charset="0"/>
              </a:rPr>
              <a:t>Church • Spirit • Salvation • Future</a:t>
            </a:r>
          </a:p>
        </p:txBody>
      </p:sp>
      <p:sp>
        <p:nvSpPr>
          <p:cNvPr id="920583" name="Text Box 7"/>
          <p:cNvSpPr txBox="1">
            <a:spLocks noChangeArrowheads="1"/>
          </p:cNvSpPr>
          <p:nvPr/>
        </p:nvSpPr>
        <p:spPr bwMode="auto">
          <a:xfrm>
            <a:off x="-565" y="5502275"/>
            <a:ext cx="9213850" cy="1200329"/>
          </a:xfrm>
          <a:prstGeom prst="rect">
            <a:avLst/>
          </a:prstGeom>
          <a:gradFill rotWithShape="0">
            <a:gsLst>
              <a:gs pos="0">
                <a:srgbClr val="2A0830"/>
              </a:gs>
              <a:gs pos="100000">
                <a:srgbClr val="5A1268"/>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909638" eaLnBrk="0" hangingPunct="0">
              <a:tabLst>
                <a:tab pos="2800350" algn="l"/>
                <a:tab pos="423386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2800350" algn="l"/>
                <a:tab pos="4233863" algn="l"/>
              </a:tabLst>
              <a:defRPr sz="2400">
                <a:solidFill>
                  <a:schemeClr val="tx1"/>
                </a:solidFill>
                <a:latin typeface="Times New Roman" charset="0"/>
                <a:ea typeface="ＭＳ Ｐゴシック" charset="0"/>
              </a:defRPr>
            </a:lvl2pPr>
            <a:lvl3pPr marL="1143000" indent="-228600" defTabSz="909638" eaLnBrk="0" hangingPunct="0">
              <a:tabLst>
                <a:tab pos="2800350" algn="l"/>
                <a:tab pos="4233863" algn="l"/>
              </a:tabLst>
              <a:defRPr sz="2400">
                <a:solidFill>
                  <a:schemeClr val="tx1"/>
                </a:solidFill>
                <a:latin typeface="Times New Roman" charset="0"/>
                <a:ea typeface="ＭＳ Ｐゴシック" charset="0"/>
              </a:defRPr>
            </a:lvl3pPr>
            <a:lvl4pPr marL="1600200" indent="-228600" defTabSz="909638" eaLnBrk="0" hangingPunct="0">
              <a:tabLst>
                <a:tab pos="2800350" algn="l"/>
                <a:tab pos="4233863" algn="l"/>
              </a:tabLst>
              <a:defRPr sz="2400">
                <a:solidFill>
                  <a:schemeClr val="tx1"/>
                </a:solidFill>
                <a:latin typeface="Times New Roman" charset="0"/>
                <a:ea typeface="ＭＳ Ｐゴシック" charset="0"/>
              </a:defRPr>
            </a:lvl4pPr>
            <a:lvl5pPr marL="2057400" indent="-228600" defTabSz="909638" eaLnBrk="0" hangingPunct="0">
              <a:tabLst>
                <a:tab pos="2800350" algn="l"/>
                <a:tab pos="423386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9pPr>
          </a:lstStyle>
          <a:p>
            <a:pPr eaLnBrk="1" fontAlgn="base" hangingPunct="1">
              <a:spcBef>
                <a:spcPct val="0"/>
              </a:spcBef>
              <a:spcAft>
                <a:spcPct val="0"/>
              </a:spcAft>
            </a:pPr>
            <a:r>
              <a:rPr lang="en-US" sz="3600" i="1" u="sng">
                <a:solidFill>
                  <a:srgbClr val="FFFF99"/>
                </a:solidFill>
                <a:latin typeface="Arial Black" charset="0"/>
              </a:rPr>
              <a:t>Preaching</a:t>
            </a:r>
            <a:endParaRPr lang="en-US" sz="3600">
              <a:solidFill>
                <a:srgbClr val="FFFF99"/>
              </a:solidFill>
              <a:latin typeface="Arial Black" charset="0"/>
            </a:endParaRPr>
          </a:p>
          <a:p>
            <a:pPr eaLnBrk="1" fontAlgn="base" hangingPunct="1">
              <a:spcBef>
                <a:spcPct val="0"/>
              </a:spcBef>
              <a:spcAft>
                <a:spcPct val="0"/>
              </a:spcAft>
            </a:pPr>
            <a:r>
              <a:rPr lang="en-US" sz="3600">
                <a:solidFill>
                  <a:srgbClr val="FFFF99"/>
                </a:solidFill>
                <a:latin typeface="Arial Black" charset="0"/>
              </a:rPr>
              <a:t>Homiletics 1	Homiletics 2</a:t>
            </a:r>
          </a:p>
        </p:txBody>
      </p:sp>
      <p:sp>
        <p:nvSpPr>
          <p:cNvPr id="7" name="Rectangle 2"/>
          <p:cNvSpPr txBox="1">
            <a:spLocks noChangeArrowheads="1"/>
          </p:cNvSpPr>
          <p:nvPr/>
        </p:nvSpPr>
        <p:spPr bwMode="auto">
          <a:xfrm>
            <a:off x="0" y="762000"/>
            <a:ext cx="9144000" cy="7223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pPr defTabSz="914400" eaLnBrk="1" hangingPunct="1">
              <a:defRPr/>
            </a:pPr>
            <a:r>
              <a:rPr lang="en-US" sz="4000" dirty="0">
                <a:solidFill>
                  <a:srgbClr val="FFF9FC"/>
                </a:solidFill>
                <a:effectLst>
                  <a:glow rad="228600">
                    <a:srgbClr val="000000">
                      <a:alpha val="96000"/>
                    </a:srgbClr>
                  </a:glow>
                </a:effectLst>
                <a:latin typeface="Arial Black" charset="0"/>
                <a:ea typeface="ＭＳ Ｐゴシック" charset="0"/>
                <a:cs typeface="ＭＳ Ｐゴシック" charset="0"/>
              </a:rPr>
              <a:t>(English • </a:t>
            </a:r>
            <a:r>
              <a:rPr lang="en-US" sz="4000" dirty="0" err="1">
                <a:solidFill>
                  <a:srgbClr val="FFF9FC"/>
                </a:solidFill>
                <a:effectLst>
                  <a:glow rad="228600">
                    <a:srgbClr val="000000">
                      <a:alpha val="96000"/>
                    </a:srgbClr>
                  </a:glow>
                </a:effectLst>
                <a:latin typeface="Arial Black" charset="0"/>
                <a:ea typeface="ＭＳ Ｐゴシック" charset="0"/>
                <a:cs typeface="ＭＳ Ｐゴシック" charset="0"/>
              </a:rPr>
              <a:t>Bahasa</a:t>
            </a:r>
            <a:r>
              <a:rPr lang="en-US" sz="4000" dirty="0">
                <a:solidFill>
                  <a:srgbClr val="FFF9FC"/>
                </a:solidFill>
                <a:effectLst>
                  <a:glow rad="228600">
                    <a:srgbClr val="000000">
                      <a:alpha val="96000"/>
                    </a:srgbClr>
                  </a:glow>
                </a:effectLst>
                <a:latin typeface="Arial Black" charset="0"/>
                <a:ea typeface="ＭＳ Ｐゴシック" charset="0"/>
                <a:cs typeface="ＭＳ Ｐゴシック" charset="0"/>
              </a:rPr>
              <a:t> • Chinese)</a:t>
            </a:r>
            <a:endParaRPr lang="en-US" sz="3600" b="1" dirty="0">
              <a:solidFill>
                <a:srgbClr val="FFF9FC"/>
              </a:solidFill>
              <a:effectLst>
                <a:glow rad="228600">
                  <a:srgbClr val="000000">
                    <a:alpha val="96000"/>
                  </a:srgbClr>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940027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29"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636930" name="Rectangle 3"/>
          <p:cNvSpPr>
            <a:spLocks noGrp="1" noChangeArrowheads="1"/>
          </p:cNvSpPr>
          <p:nvPr>
            <p:ph type="title" idx="4294967295"/>
          </p:nvPr>
        </p:nvSpPr>
        <p:spPr>
          <a:xfrm>
            <a:off x="0" y="0"/>
            <a:ext cx="7772400" cy="838200"/>
          </a:xfrm>
        </p:spPr>
        <p:txBody>
          <a:bodyPr/>
          <a:lstStyle/>
          <a:p>
            <a:r>
              <a:rPr lang="en-US">
                <a:latin typeface="Times" charset="0"/>
                <a:ea typeface="ＭＳ Ｐゴシック" charset="0"/>
                <a:cs typeface="ＭＳ Ｐゴシック" charset="0"/>
              </a:rPr>
              <a:t>English</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7</a:t>
            </a:r>
          </a:p>
        </p:txBody>
      </p:sp>
    </p:spTree>
    <p:extLst>
      <p:ext uri="{BB962C8B-B14F-4D97-AF65-F5344CB8AC3E}">
        <p14:creationId xmlns:p14="http://schemas.microsoft.com/office/powerpoint/2010/main" val="672023727"/>
      </p:ext>
    </p:extLst>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a:r>
              <a:rPr lang="en-US" sz="4400" dirty="0"/>
              <a:t>"Write, therefore, what you have seen, what is now, and what will take place later" (1:19)</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Revelation</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ltLang="zh-CN" b="1" dirty="0">
                <a:solidFill>
                  <a:prstClr val="white"/>
                </a:solidFill>
                <a:effectLst>
                  <a:outerShdw blurRad="50800" dist="38100" dir="2700000" algn="tl" rotWithShape="0">
                    <a:srgbClr val="000000">
                      <a:alpha val="96000"/>
                    </a:srgbClr>
                  </a:outerShdw>
                </a:effectLst>
                <a:latin typeface="Arial"/>
                <a:cs typeface="Arial"/>
              </a:rPr>
              <a:t>322</a:t>
            </a:r>
          </a:p>
        </p:txBody>
      </p:sp>
    </p:spTree>
    <p:extLst>
      <p:ext uri="{BB962C8B-B14F-4D97-AF65-F5344CB8AC3E}">
        <p14:creationId xmlns:p14="http://schemas.microsoft.com/office/powerpoint/2010/main" val="34020257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02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102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endParaRPr lang="en-US" sz="2000">
              <a:solidFill>
                <a:srgbClr val="FFFFFF"/>
              </a:solidFill>
              <a:latin typeface="Arial" charset="0"/>
            </a:endParaRPr>
          </a:p>
        </p:txBody>
      </p:sp>
      <p:sp>
        <p:nvSpPr>
          <p:cNvPr id="64102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1000" b="1">
                <a:solidFill>
                  <a:srgbClr val="FFFFFF"/>
                </a:solidFill>
                <a:latin typeface="Arial" charset="0"/>
              </a:rPr>
              <a:t>©2003 TBBMI</a:t>
            </a:r>
          </a:p>
        </p:txBody>
      </p:sp>
      <p:sp>
        <p:nvSpPr>
          <p:cNvPr id="151557"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64102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1000" b="1">
                <a:solidFill>
                  <a:srgbClr val="FFFFFF"/>
                </a:solidFill>
                <a:latin typeface="Arial" charset="0"/>
              </a:rPr>
              <a:t>04</a:t>
            </a:r>
          </a:p>
        </p:txBody>
      </p:sp>
      <p:sp>
        <p:nvSpPr>
          <p:cNvPr id="151559" name="Text Box 7" descr="Brown marble"/>
          <p:cNvSpPr txBox="1">
            <a:spLocks noChangeArrowheads="1"/>
          </p:cNvSpPr>
          <p:nvPr/>
        </p:nvSpPr>
        <p:spPr bwMode="auto">
          <a:xfrm rot="118953">
            <a:off x="865188" y="979488"/>
            <a:ext cx="7170737" cy="254476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zh-CN" altLang="en-US" sz="12900" b="1">
                <a:solidFill>
                  <a:srgbClr val="FFFF00"/>
                </a:solidFill>
                <a:effectLst>
                  <a:outerShdw blurRad="38100" dist="38100" dir="2700000" algn="tl">
                    <a:srgbClr val="000000"/>
                  </a:outerShdw>
                </a:effectLst>
                <a:latin typeface="楷体" charset="0"/>
                <a:cs typeface="楷体" charset="0"/>
              </a:rPr>
              <a:t>圣经...</a:t>
            </a:r>
          </a:p>
          <a:p>
            <a:pPr algn="ctr" defTabSz="914400" fontAlgn="base">
              <a:spcBef>
                <a:spcPct val="0"/>
              </a:spcBef>
              <a:spcAft>
                <a:spcPct val="0"/>
              </a:spcAft>
              <a:defRPr/>
            </a:pPr>
            <a:endParaRPr lang="zh-CN" altLang="en-US" sz="3200" b="1">
              <a:solidFill>
                <a:srgbClr val="FFFF00"/>
              </a:solidFill>
              <a:effectLst>
                <a:outerShdw blurRad="38100" dist="38100" dir="2700000" algn="tl">
                  <a:srgbClr val="000000"/>
                </a:outerShdw>
              </a:effectLst>
              <a:latin typeface="楷体" charset="0"/>
              <a:cs typeface="楷体" charset="0"/>
            </a:endParaRPr>
          </a:p>
        </p:txBody>
      </p:sp>
      <p:sp>
        <p:nvSpPr>
          <p:cNvPr id="151560" name="Text Box 8" descr="Brown marble"/>
          <p:cNvSpPr txBox="1">
            <a:spLocks noChangeArrowheads="1"/>
          </p:cNvSpPr>
          <p:nvPr/>
        </p:nvSpPr>
        <p:spPr bwMode="auto">
          <a:xfrm rot="141662">
            <a:off x="1695450" y="2833688"/>
            <a:ext cx="7480300" cy="20574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zh-CN" altLang="en-US" sz="12900" b="1">
                <a:solidFill>
                  <a:srgbClr val="FFFF00"/>
                </a:solidFill>
                <a:effectLst>
                  <a:outerShdw blurRad="38100" dist="38100" dir="2700000" algn="tl">
                    <a:srgbClr val="000000"/>
                  </a:outerShdw>
                </a:effectLst>
                <a:latin typeface="楷体" charset="0"/>
                <a:cs typeface="楷体" charset="0"/>
              </a:rPr>
              <a:t>基要</a:t>
            </a:r>
            <a:endParaRPr lang="zh-CN" altLang="en-US" sz="6600" b="1">
              <a:solidFill>
                <a:srgbClr val="FFFF00"/>
              </a:solidFill>
              <a:effectLst>
                <a:outerShdw blurRad="38100" dist="38100" dir="2700000" algn="tl">
                  <a:srgbClr val="000000"/>
                </a:outerShdw>
              </a:effectLst>
              <a:latin typeface="楷体" charset="0"/>
              <a:cs typeface="楷体" charset="0"/>
            </a:endParaRPr>
          </a:p>
        </p:txBody>
      </p:sp>
      <p:sp>
        <p:nvSpPr>
          <p:cNvPr id="151561" name="Text Box 9"/>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defTabSz="914400" eaLnBrk="0" fontAlgn="base" hangingPunct="0">
              <a:spcBef>
                <a:spcPct val="50000"/>
              </a:spcBef>
              <a:spcAft>
                <a:spcPct val="0"/>
              </a:spcAft>
              <a:defRPr/>
            </a:pPr>
            <a:endParaRPr lang="en-US" sz="1200" b="1">
              <a:solidFill>
                <a:srgbClr val="FFFFFF"/>
              </a:solidFill>
              <a:effectLst>
                <a:outerShdw blurRad="38100" dist="38100" dir="2700000" algn="tl">
                  <a:srgbClr val="000000"/>
                </a:outerShdw>
              </a:effectLst>
              <a:latin typeface="Times New Roman" pitchFamily="-112" charset="0"/>
              <a:ea typeface="ＭＳ Ｐゴシック" charset="0"/>
              <a:cs typeface="ＭＳ Ｐゴシック" charset="0"/>
            </a:endParaRPr>
          </a:p>
        </p:txBody>
      </p:sp>
      <p:sp>
        <p:nvSpPr>
          <p:cNvPr id="151562" name="Text Box 10"/>
          <p:cNvSpPr txBox="1">
            <a:spLocks noChangeArrowheads="1"/>
          </p:cNvSpPr>
          <p:nvPr/>
        </p:nvSpPr>
        <p:spPr bwMode="auto">
          <a:xfrm>
            <a:off x="304800" y="5546725"/>
            <a:ext cx="8520113"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zh-CN" altLang="en-US" b="1" i="1">
                <a:solidFill>
                  <a:srgbClr val="FAFD00"/>
                </a:solidFill>
                <a:latin typeface="Times New Roman" charset="0"/>
                <a:cs typeface="宋体" charset="0"/>
              </a:rPr>
              <a:t>国际基本事工呈献…圣经纵览系列</a:t>
            </a:r>
            <a:r>
              <a:rPr lang="en-US" altLang="ja-JP" b="1" i="1">
                <a:solidFill>
                  <a:srgbClr val="FAFD00"/>
                </a:solidFill>
                <a:latin typeface="Times New Roman" charset="0"/>
                <a:cs typeface="宋体" charset="0"/>
              </a:rPr>
              <a:t>.                </a:t>
            </a:r>
            <a:r>
              <a:rPr lang="zh-CN" altLang="en-US" b="1" i="1">
                <a:solidFill>
                  <a:srgbClr val="FAFD00"/>
                </a:solidFill>
                <a:latin typeface="Times New Roman" charset="0"/>
                <a:cs typeface="宋体" charset="0"/>
              </a:rPr>
              <a:t>福特沃得</a:t>
            </a:r>
            <a:r>
              <a:rPr lang="en-US" altLang="ja-JP" b="1" i="1">
                <a:solidFill>
                  <a:srgbClr val="FAFD00"/>
                </a:solidFill>
                <a:latin typeface="Times New Roman" charset="0"/>
                <a:cs typeface="宋体" charset="0"/>
              </a:rPr>
              <a:t>, </a:t>
            </a:r>
            <a:r>
              <a:rPr lang="zh-CN" altLang="en-US" b="1" i="1">
                <a:solidFill>
                  <a:srgbClr val="FAFD00"/>
                </a:solidFill>
                <a:latin typeface="Times New Roman" charset="0"/>
                <a:cs typeface="宋体" charset="0"/>
              </a:rPr>
              <a:t>德州</a:t>
            </a:r>
            <a:endParaRPr lang="zh-CN" altLang="en-US" sz="2000" b="1">
              <a:solidFill>
                <a:srgbClr val="FAFD00"/>
              </a:solidFill>
              <a:latin typeface="Times New Roman" charset="0"/>
              <a:cs typeface="宋体" charset="0"/>
            </a:endParaRPr>
          </a:p>
        </p:txBody>
      </p:sp>
      <p:sp>
        <p:nvSpPr>
          <p:cNvPr id="151563" name="Text Box 11"/>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defTabSz="914400" eaLnBrk="0" fontAlgn="base" hangingPunct="0">
              <a:spcBef>
                <a:spcPct val="50000"/>
              </a:spcBef>
              <a:spcAft>
                <a:spcPct val="0"/>
              </a:spcAft>
              <a:defRPr/>
            </a:pPr>
            <a:r>
              <a:rPr lang="en-US" sz="2000">
                <a:solidFill>
                  <a:srgbClr val="FFFB0C"/>
                </a:solidFill>
                <a:latin typeface="Helvetica" pitchFamily="-112" charset="0"/>
                <a:ea typeface="ＭＳ Ｐゴシック" charset="0"/>
                <a:cs typeface="ＭＳ Ｐゴシック" charset="0"/>
              </a:rPr>
              <a:t>www.biblebasically.com</a:t>
            </a:r>
          </a:p>
        </p:txBody>
      </p:sp>
      <p:sp>
        <p:nvSpPr>
          <p:cNvPr id="641035" name="Rectangle 12"/>
          <p:cNvSpPr>
            <a:spLocks noGrp="1" noChangeArrowheads="1"/>
          </p:cNvSpPr>
          <p:nvPr>
            <p:ph type="title" idx="4294967295"/>
          </p:nvPr>
        </p:nvSpPr>
        <p:spPr>
          <a:xfrm>
            <a:off x="0" y="76200"/>
            <a:ext cx="7772400" cy="838200"/>
          </a:xfrm>
        </p:spPr>
        <p:txBody>
          <a:bodyPr/>
          <a:lstStyle/>
          <a:p>
            <a:r>
              <a:rPr lang="en-US">
                <a:solidFill>
                  <a:srgbClr val="FFFF00"/>
                </a:solidFill>
                <a:latin typeface="Arial" charset="0"/>
                <a:ea typeface="ＭＳ Ｐゴシック" charset="0"/>
                <a:cs typeface="ＭＳ Ｐゴシック" charset="0"/>
              </a:rPr>
              <a:t>Chinese (Mandarin)</a:t>
            </a:r>
            <a:endParaRPr lang="en-US">
              <a:latin typeface="Times" charset="0"/>
              <a:ea typeface="ＭＳ Ｐゴシック" charset="0"/>
              <a:cs typeface="ＭＳ Ｐゴシック" charset="0"/>
            </a:endParaRPr>
          </a:p>
        </p:txBody>
      </p:sp>
      <p:pic>
        <p:nvPicPr>
          <p:cNvPr id="641036" name="Picture 13" descr="Chinese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2202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7</a:t>
            </a:r>
          </a:p>
        </p:txBody>
      </p:sp>
    </p:spTree>
    <p:extLst>
      <p:ext uri="{BB962C8B-B14F-4D97-AF65-F5344CB8AC3E}">
        <p14:creationId xmlns:p14="http://schemas.microsoft.com/office/powerpoint/2010/main" val="2166971507"/>
      </p:ext>
    </p:extLst>
  </p:cSld>
  <p:clrMapOvr>
    <a:masterClrMapping/>
  </p:clrMapOvr>
  <p:transition spd="slow"/>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2" descr="BACKGR~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6" name="Text Box 8"/>
          <p:cNvSpPr txBox="1">
            <a:spLocks noChangeArrowheads="1"/>
          </p:cNvSpPr>
          <p:nvPr/>
        </p:nvSpPr>
        <p:spPr bwMode="auto">
          <a:xfrm>
            <a:off x="471488" y="6545263"/>
            <a:ext cx="933450"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ko-KR" altLang="en-US" sz="900" b="1">
                <a:solidFill>
                  <a:srgbClr val="FFFFFF"/>
                </a:solidFill>
                <a:ea typeface="굴림" charset="0"/>
                <a:cs typeface="굴림" charset="0"/>
              </a:rPr>
              <a:t>©2003 </a:t>
            </a:r>
            <a:r>
              <a:rPr lang="en-US" altLang="ko-KR" sz="900" b="1">
                <a:solidFill>
                  <a:srgbClr val="FFFFFF"/>
                </a:solidFill>
                <a:ea typeface="굴림" charset="0"/>
                <a:cs typeface="굴림" charset="0"/>
              </a:rPr>
              <a:t>TBBMI</a:t>
            </a:r>
          </a:p>
        </p:txBody>
      </p:sp>
      <p:sp>
        <p:nvSpPr>
          <p:cNvPr id="7177" name="Rectangle 9"/>
          <p:cNvSpPr>
            <a:spLocks noChangeArrowheads="1"/>
          </p:cNvSpPr>
          <p:nvPr/>
        </p:nvSpPr>
        <p:spPr bwMode="auto">
          <a:xfrm>
            <a:off x="7629525" y="6515100"/>
            <a:ext cx="641350" cy="269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ko-KR" altLang="en-US" sz="1000" b="1" dirty="0">
                <a:effectLst>
                  <a:outerShdw blurRad="38100" dist="38100" dir="2700000" algn="tl">
                    <a:srgbClr val="000000"/>
                  </a:outerShdw>
                </a:effectLst>
                <a:latin typeface="Comic Sans MS" charset="0"/>
                <a:ea typeface="굴림" charset="0"/>
                <a:cs typeface="굴림" charset="0"/>
              </a:rPr>
              <a:t>7.5.01.</a:t>
            </a:r>
          </a:p>
        </p:txBody>
      </p:sp>
      <p:sp>
        <p:nvSpPr>
          <p:cNvPr id="7178" name="Text Box 10"/>
          <p:cNvSpPr txBox="1">
            <a:spLocks noChangeArrowheads="1"/>
          </p:cNvSpPr>
          <p:nvPr/>
        </p:nvSpPr>
        <p:spPr bwMode="auto">
          <a:xfrm>
            <a:off x="8078788" y="6532563"/>
            <a:ext cx="339725" cy="247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ko-KR" altLang="en-US" sz="1000" b="1" dirty="0">
                <a:solidFill>
                  <a:srgbClr val="FFFFFF"/>
                </a:solidFill>
                <a:ea typeface="굴림" charset="0"/>
                <a:cs typeface="굴림" charset="0"/>
              </a:rPr>
              <a:t>0</a:t>
            </a:r>
            <a:r>
              <a:rPr lang="en-US" altLang="ko-KR" sz="1000" dirty="0">
                <a:solidFill>
                  <a:srgbClr val="FFFFFF"/>
                </a:solidFill>
                <a:ea typeface="굴림" charset="0"/>
                <a:cs typeface="굴림" charset="0"/>
              </a:rPr>
              <a:t>3</a:t>
            </a:r>
            <a:endParaRPr lang="ko-KR" altLang="en-US" sz="1000" dirty="0">
              <a:solidFill>
                <a:srgbClr val="FFFFFF"/>
              </a:solidFill>
              <a:ea typeface="굴림" charset="0"/>
              <a:cs typeface="굴림" charset="0"/>
            </a:endParaRPr>
          </a:p>
        </p:txBody>
      </p:sp>
      <p:sp>
        <p:nvSpPr>
          <p:cNvPr id="7179" name="Rectangle 11"/>
          <p:cNvSpPr>
            <a:spLocks noChangeArrowheads="1"/>
          </p:cNvSpPr>
          <p:nvPr/>
        </p:nvSpPr>
        <p:spPr bwMode="auto">
          <a:xfrm>
            <a:off x="990600" y="914400"/>
            <a:ext cx="8405936" cy="4170372"/>
          </a:xfrm>
          <a:prstGeom prst="rect">
            <a:avLst/>
          </a:prstGeom>
          <a:noFill/>
          <a:ln>
            <a:noFill/>
          </a:ln>
          <a:effectLst>
            <a:outerShdw blurRad="63500" dist="127000" dir="2212194"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spcBef>
                <a:spcPct val="50000"/>
              </a:spcBef>
              <a:defRPr/>
            </a:pPr>
            <a:r>
              <a:rPr lang="ko-KR" altLang="en-US" sz="10600" b="1" i="1">
                <a:solidFill>
                  <a:srgbClr val="FFFC1E"/>
                </a:solidFill>
                <a:latin typeface="Kosher-Normal" charset="0"/>
                <a:ea typeface="굴림" charset="0"/>
                <a:cs typeface="굴림" charset="0"/>
              </a:rPr>
              <a:t>성경은</a:t>
            </a:r>
            <a:r>
              <a:rPr lang="en-US" altLang="ko-KR" sz="10600" b="1" i="1">
                <a:solidFill>
                  <a:srgbClr val="FFFC1E"/>
                </a:solidFill>
                <a:latin typeface="Kosher-Normal" charset="0"/>
                <a:ea typeface="굴림" charset="0"/>
                <a:cs typeface="굴림" charset="0"/>
              </a:rPr>
              <a:t>…</a:t>
            </a:r>
          </a:p>
          <a:p>
            <a:pPr>
              <a:spcBef>
                <a:spcPct val="50000"/>
              </a:spcBef>
              <a:defRPr/>
            </a:pPr>
            <a:r>
              <a:rPr lang="ko-KR" altLang="en-US" sz="10600" b="1" i="1">
                <a:solidFill>
                  <a:srgbClr val="FFFC1E"/>
                </a:solidFill>
                <a:latin typeface="Kosher-Normal" charset="0"/>
                <a:ea typeface="굴림" charset="0"/>
                <a:cs typeface="굴림" charset="0"/>
              </a:rPr>
              <a:t>기본적으로</a:t>
            </a:r>
            <a:endParaRPr lang="en-US" altLang="ko-KR" sz="10600" b="1" i="1">
              <a:solidFill>
                <a:srgbClr val="FFFC1E"/>
              </a:solidFill>
              <a:latin typeface="Kosher-Normal" charset="0"/>
              <a:ea typeface="굴림" charset="0"/>
              <a:cs typeface="굴림" charset="0"/>
            </a:endParaRPr>
          </a:p>
        </p:txBody>
      </p:sp>
      <p:sp>
        <p:nvSpPr>
          <p:cNvPr id="11" name="Rectangle 10"/>
          <p:cNvSpPr>
            <a:spLocks noChangeArrowheads="1"/>
          </p:cNvSpPr>
          <p:nvPr/>
        </p:nvSpPr>
        <p:spPr bwMode="auto">
          <a:xfrm>
            <a:off x="-36512" y="5733257"/>
            <a:ext cx="9252520" cy="112474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defTabSz="914400" fontAlgn="base">
              <a:spcBef>
                <a:spcPct val="20000"/>
              </a:spcBef>
              <a:buClr>
                <a:srgbClr val="FFCC00"/>
              </a:buClr>
              <a:buSzPct val="70000"/>
              <a:buFont typeface="Wingdings" charset="0"/>
              <a:buNone/>
              <a:defRPr/>
            </a:pPr>
            <a:r>
              <a:rPr lang="en-US" sz="2000" b="1" kern="0" dirty="0">
                <a:solidFill>
                  <a:srgbClr val="FFFFFF"/>
                </a:solidFill>
                <a:effectLst>
                  <a:outerShdw blurRad="38100" dist="38100" dir="2700000" algn="tl">
                    <a:srgbClr val="000000"/>
                  </a:outerShdw>
                </a:effectLst>
                <a:latin typeface="Arial"/>
                <a:ea typeface="ＭＳ Ｐゴシック" charset="0"/>
                <a:cs typeface="Arial"/>
              </a:rPr>
              <a:t>Designed by Dr. John Fryman, Texas, USA • BibleBasically.org</a:t>
            </a:r>
            <a:br>
              <a:rPr lang="en-US" sz="2000" b="1" kern="0" dirty="0">
                <a:solidFill>
                  <a:srgbClr val="FFFFFF"/>
                </a:solidFill>
                <a:effectLst>
                  <a:outerShdw blurRad="38100" dist="38100" dir="2700000" algn="tl">
                    <a:srgbClr val="000000"/>
                  </a:outerShdw>
                </a:effectLst>
                <a:latin typeface="Arial"/>
                <a:ea typeface="ＭＳ Ｐゴシック" charset="0"/>
                <a:cs typeface="Arial"/>
              </a:rPr>
            </a:br>
            <a:r>
              <a:rPr lang="en-US" sz="2000" b="1" kern="0" dirty="0">
                <a:solidFill>
                  <a:srgbClr val="FFFFFF"/>
                </a:solidFill>
                <a:effectLst>
                  <a:outerShdw blurRad="38100" dist="38100" dir="2700000" algn="tl">
                    <a:srgbClr val="000000"/>
                  </a:outerShdw>
                </a:effectLst>
                <a:latin typeface="Arial"/>
                <a:ea typeface="ＭＳ Ｐゴシック" charset="0"/>
                <a:cs typeface="Arial"/>
              </a:rPr>
              <a:t>Taught by Dr. Rick Griffith, Singapore Bible College</a:t>
            </a:r>
            <a:br>
              <a:rPr lang="en-US" sz="2000" b="1" kern="0" dirty="0">
                <a:solidFill>
                  <a:srgbClr val="FFFFFF"/>
                </a:solidFill>
                <a:effectLst>
                  <a:outerShdw blurRad="38100" dist="38100" dir="2700000" algn="tl">
                    <a:srgbClr val="000000"/>
                  </a:outerShdw>
                </a:effectLst>
                <a:latin typeface="Arial"/>
                <a:ea typeface="ＭＳ Ｐゴシック" charset="0"/>
                <a:cs typeface="Arial"/>
              </a:rPr>
            </a:br>
            <a:r>
              <a:rPr lang="en-US" sz="2000" b="1" kern="0" dirty="0">
                <a:solidFill>
                  <a:srgbClr val="FFFFFF"/>
                </a:solidFill>
                <a:effectLst>
                  <a:outerShdw blurRad="38100" dist="38100" dir="2700000" algn="tl">
                    <a:srgbClr val="000000"/>
                  </a:outerShdw>
                </a:effectLst>
                <a:latin typeface="Arial"/>
                <a:ea typeface="ＭＳ Ｐゴシック" charset="0"/>
                <a:cs typeface="Arial"/>
              </a:rPr>
              <a:t>All files in many languages for free download at BibleStudyDownloads.org</a:t>
            </a:r>
          </a:p>
        </p:txBody>
      </p:sp>
      <p:sp>
        <p:nvSpPr>
          <p:cNvPr id="2" name="Title 1"/>
          <p:cNvSpPr>
            <a:spLocks noGrp="1"/>
          </p:cNvSpPr>
          <p:nvPr>
            <p:ph type="title" idx="4294967295"/>
          </p:nvPr>
        </p:nvSpPr>
        <p:spPr>
          <a:xfrm>
            <a:off x="254000" y="-15631"/>
            <a:ext cx="7518400" cy="930031"/>
          </a:xfrm>
        </p:spPr>
        <p:txBody>
          <a:bodyPr/>
          <a:lstStyle/>
          <a:p>
            <a:pPr algn="l"/>
            <a:r>
              <a:rPr lang="en-US">
                <a:solidFill>
                  <a:srgbClr val="FFFF00"/>
                </a:solidFill>
              </a:rPr>
              <a:t>Korean</a:t>
            </a:r>
          </a:p>
        </p:txBody>
      </p:sp>
    </p:spTree>
    <p:extLst>
      <p:ext uri="{BB962C8B-B14F-4D97-AF65-F5344CB8AC3E}">
        <p14:creationId xmlns:p14="http://schemas.microsoft.com/office/powerpoint/2010/main" val="339388639"/>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spcBef>
                <a:spcPct val="50000"/>
              </a:spcBef>
            </a:pPr>
            <a:r>
              <a:rPr lang="en-US" altLang="ko-KR" b="1">
                <a:solidFill>
                  <a:srgbClr val="FFFFFF"/>
                </a:solidFill>
                <a:ea typeface="굴림" charset="0"/>
                <a:cs typeface="굴림" charset="0"/>
              </a:rPr>
              <a:t>©2004 TBBMI</a:t>
            </a:r>
          </a:p>
        </p:txBody>
      </p:sp>
      <p:sp>
        <p:nvSpPr>
          <p:cNvPr id="16388" name="Rectangle 9"/>
          <p:cNvSpPr>
            <a:spLocks noChangeArrowheads="1"/>
          </p:cNvSpPr>
          <p:nvPr/>
        </p:nvSpPr>
        <p:spPr bwMode="auto">
          <a:xfrm>
            <a:off x="7626350" y="6526213"/>
            <a:ext cx="649288"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spcBef>
                <a:spcPct val="50000"/>
              </a:spcBef>
            </a:pPr>
            <a:r>
              <a:rPr lang="en-US" altLang="ko-KR" sz="1000" b="1">
                <a:solidFill>
                  <a:srgbClr val="FFFFFF"/>
                </a:solidFill>
                <a:ea typeface="굴림" charset="0"/>
                <a:cs typeface="굴림" charset="0"/>
              </a:rPr>
              <a:t>9.65.01.</a:t>
            </a:r>
          </a:p>
        </p:txBody>
      </p:sp>
      <p:sp>
        <p:nvSpPr>
          <p:cNvPr id="16389"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spcBef>
                <a:spcPct val="50000"/>
              </a:spcBef>
            </a:pPr>
            <a:r>
              <a:rPr lang="en-US" altLang="ko-KR" sz="1000" b="1">
                <a:solidFill>
                  <a:srgbClr val="FFFFFF"/>
                </a:solidFill>
                <a:ea typeface="굴림" charset="0"/>
                <a:cs typeface="굴림" charset="0"/>
              </a:rPr>
              <a:t>04</a:t>
            </a:r>
          </a:p>
        </p:txBody>
      </p:sp>
      <p:sp>
        <p:nvSpPr>
          <p:cNvPr id="16390" name="WordArt 11"/>
          <p:cNvSpPr>
            <a:spLocks noChangeArrowheads="1" noChangeShapeType="1" noTextEdit="1"/>
          </p:cNvSpPr>
          <p:nvPr/>
        </p:nvSpPr>
        <p:spPr bwMode="auto">
          <a:xfrm>
            <a:off x="222250" y="733425"/>
            <a:ext cx="8812213" cy="4346575"/>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SlantDown">
              <a:avLst>
                <a:gd name="adj" fmla="val 44444"/>
              </a:avLst>
            </a:prstTxWarp>
          </a:bodyPr>
          <a:lstStyle/>
          <a:p>
            <a:r>
              <a:rPr lang="ja-JP" altLang="en-US" sz="3600" kern="10">
                <a:solidFill>
                  <a:srgbClr val="FFFF00"/>
                </a:solidFill>
                <a:effectLst>
                  <a:outerShdw blurRad="63500" dist="35921" dir="2700000" algn="ctr" rotWithShape="0">
                    <a:srgbClr val="000000"/>
                  </a:outerShdw>
                </a:effectLst>
                <a:latin typeface="Impact"/>
                <a:ea typeface="Impact"/>
                <a:cs typeface="Impact"/>
              </a:rPr>
              <a:t>バイブル　ベイシック　</a:t>
            </a:r>
            <a:endParaRPr lang="en-US" sz="3600" kern="10">
              <a:solidFill>
                <a:srgbClr val="FFFF00"/>
              </a:solidFill>
              <a:effectLst>
                <a:outerShdw blurRad="63500" dist="35921" dir="2700000" algn="ctr" rotWithShape="0">
                  <a:srgbClr val="000000"/>
                </a:outerShdw>
              </a:effectLst>
              <a:latin typeface="Impact"/>
              <a:ea typeface="Impact"/>
              <a:cs typeface="Impact"/>
            </a:endParaRPr>
          </a:p>
        </p:txBody>
      </p:sp>
      <p:sp>
        <p:nvSpPr>
          <p:cNvPr id="11" name="Rectangle 10"/>
          <p:cNvSpPr>
            <a:spLocks noChangeArrowheads="1"/>
          </p:cNvSpPr>
          <p:nvPr/>
        </p:nvSpPr>
        <p:spPr bwMode="auto">
          <a:xfrm>
            <a:off x="-36512" y="5733257"/>
            <a:ext cx="9252520" cy="112474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defTabSz="914400" fontAlgn="base">
              <a:spcBef>
                <a:spcPct val="20000"/>
              </a:spcBef>
              <a:buClr>
                <a:srgbClr val="FFCC00"/>
              </a:buClr>
              <a:buSzPct val="70000"/>
              <a:buFont typeface="Wingdings" charset="0"/>
              <a:buNone/>
              <a:defRPr/>
            </a:pPr>
            <a:r>
              <a:rPr lang="en-US" sz="2000" b="1" kern="0" dirty="0">
                <a:solidFill>
                  <a:srgbClr val="FFFFFF"/>
                </a:solidFill>
                <a:effectLst>
                  <a:outerShdw blurRad="38100" dist="38100" dir="2700000" algn="tl">
                    <a:srgbClr val="000000"/>
                  </a:outerShdw>
                </a:effectLst>
                <a:latin typeface="Arial"/>
                <a:ea typeface="ＭＳ Ｐゴシック" charset="0"/>
                <a:cs typeface="Arial"/>
              </a:rPr>
              <a:t>Designed by Dr. John Fryman, Texas, USA • BibleBasically.org</a:t>
            </a:r>
            <a:br>
              <a:rPr lang="en-US" sz="2000" b="1" kern="0" dirty="0">
                <a:solidFill>
                  <a:srgbClr val="FFFFFF"/>
                </a:solidFill>
                <a:effectLst>
                  <a:outerShdw blurRad="38100" dist="38100" dir="2700000" algn="tl">
                    <a:srgbClr val="000000"/>
                  </a:outerShdw>
                </a:effectLst>
                <a:latin typeface="Arial"/>
                <a:ea typeface="ＭＳ Ｐゴシック" charset="0"/>
                <a:cs typeface="Arial"/>
              </a:rPr>
            </a:br>
            <a:r>
              <a:rPr lang="en-US" sz="2000" b="1" kern="0" dirty="0">
                <a:solidFill>
                  <a:srgbClr val="FFFFFF"/>
                </a:solidFill>
                <a:effectLst>
                  <a:outerShdw blurRad="38100" dist="38100" dir="2700000" algn="tl">
                    <a:srgbClr val="000000"/>
                  </a:outerShdw>
                </a:effectLst>
                <a:latin typeface="Arial"/>
                <a:ea typeface="ＭＳ Ｐゴシック" charset="0"/>
                <a:cs typeface="Arial"/>
              </a:rPr>
              <a:t>Taught by Dr. Rick Griffith, Singapore Bible College</a:t>
            </a:r>
            <a:br>
              <a:rPr lang="en-US" sz="2000" b="1" kern="0" dirty="0">
                <a:solidFill>
                  <a:srgbClr val="FFFFFF"/>
                </a:solidFill>
                <a:effectLst>
                  <a:outerShdw blurRad="38100" dist="38100" dir="2700000" algn="tl">
                    <a:srgbClr val="000000"/>
                  </a:outerShdw>
                </a:effectLst>
                <a:latin typeface="Arial"/>
                <a:ea typeface="ＭＳ Ｐゴシック" charset="0"/>
                <a:cs typeface="Arial"/>
              </a:rPr>
            </a:br>
            <a:r>
              <a:rPr lang="en-US" sz="2000" b="1" kern="0" dirty="0">
                <a:solidFill>
                  <a:srgbClr val="FFFFFF"/>
                </a:solidFill>
                <a:effectLst>
                  <a:outerShdw blurRad="38100" dist="38100" dir="2700000" algn="tl">
                    <a:srgbClr val="000000"/>
                  </a:outerShdw>
                </a:effectLst>
                <a:latin typeface="Arial"/>
                <a:ea typeface="ＭＳ Ｐゴシック" charset="0"/>
                <a:cs typeface="Arial"/>
              </a:rPr>
              <a:t>All files in many languages for free download at BibleStudyDownloads.org</a:t>
            </a:r>
          </a:p>
        </p:txBody>
      </p:sp>
      <p:sp>
        <p:nvSpPr>
          <p:cNvPr id="2" name="Title 1"/>
          <p:cNvSpPr>
            <a:spLocks noGrp="1"/>
          </p:cNvSpPr>
          <p:nvPr>
            <p:ph type="ctrTitle"/>
          </p:nvPr>
        </p:nvSpPr>
        <p:spPr>
          <a:xfrm>
            <a:off x="104120" y="-3801"/>
            <a:ext cx="7772400" cy="827296"/>
          </a:xfrm>
          <a:noFill/>
          <a:ln>
            <a:noFill/>
          </a:ln>
        </p:spPr>
        <p:txBody>
          <a:bodyPr vert="horz" wrap="square" lIns="91440" tIns="45720" rIns="91440" bIns="45720" numCol="1" anchor="ctr" anchorCtr="0" compatLnSpc="1">
            <a:prstTxWarp prst="textNoShape">
              <a:avLst/>
            </a:prstTxWarp>
          </a:bodyPr>
          <a:lstStyle/>
          <a:p>
            <a:pPr algn="l"/>
            <a:r>
              <a:rPr lang="en-US">
                <a:solidFill>
                  <a:srgbClr val="FFFF00"/>
                </a:solidFill>
              </a:rPr>
              <a:t>Japanese</a:t>
            </a:r>
          </a:p>
        </p:txBody>
      </p:sp>
    </p:spTree>
    <p:extLst>
      <p:ext uri="{BB962C8B-B14F-4D97-AF65-F5344CB8AC3E}">
        <p14:creationId xmlns:p14="http://schemas.microsoft.com/office/powerpoint/2010/main" val="1321395435"/>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6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en-US" b="1" dirty="0">
                <a:cs typeface="+mj-cs"/>
              </a:rPr>
              <a:t>Teaching 1997-2020</a:t>
            </a:r>
          </a:p>
        </p:txBody>
      </p:sp>
      <p:grpSp>
        <p:nvGrpSpPr>
          <p:cNvPr id="2" name="Group 1"/>
          <p:cNvGrpSpPr/>
          <p:nvPr/>
        </p:nvGrpSpPr>
        <p:grpSpPr>
          <a:xfrm>
            <a:off x="3209900" y="1620838"/>
            <a:ext cx="3715576" cy="4424362"/>
            <a:chOff x="3209900" y="1620838"/>
            <a:chExt cx="3715576" cy="4424362"/>
          </a:xfrm>
        </p:grpSpPr>
        <p:sp>
          <p:nvSpPr>
            <p:cNvPr id="361476" name="AutoShape 4"/>
            <p:cNvSpPr>
              <a:spLocks noChangeArrowheads="1"/>
            </p:cNvSpPr>
            <p:nvPr/>
          </p:nvSpPr>
          <p:spPr bwMode="auto">
            <a:xfrm rot="18984757">
              <a:off x="3771900" y="2466975"/>
              <a:ext cx="381000"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80" name="AutoShape 8"/>
            <p:cNvSpPr>
              <a:spLocks noChangeArrowheads="1"/>
            </p:cNvSpPr>
            <p:nvPr/>
          </p:nvSpPr>
          <p:spPr bwMode="auto">
            <a:xfrm rot="2496691">
              <a:off x="6544476" y="3249304"/>
              <a:ext cx="381000" cy="2615417"/>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81" name="AutoShape 9"/>
            <p:cNvSpPr>
              <a:spLocks noChangeArrowheads="1"/>
            </p:cNvSpPr>
            <p:nvPr/>
          </p:nvSpPr>
          <p:spPr bwMode="auto">
            <a:xfrm>
              <a:off x="5181600" y="1620838"/>
              <a:ext cx="381000"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AutoShape 4"/>
            <p:cNvSpPr>
              <a:spLocks noChangeArrowheads="1"/>
            </p:cNvSpPr>
            <p:nvPr/>
          </p:nvSpPr>
          <p:spPr bwMode="auto">
            <a:xfrm rot="16563811">
              <a:off x="4124781" y="4118848"/>
              <a:ext cx="381000" cy="2210761"/>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sp>
        <p:nvSpPr>
          <p:cNvPr id="361489" name="Text Box 17"/>
          <p:cNvSpPr txBox="1">
            <a:spLocks noChangeArrowheads="1"/>
          </p:cNvSpPr>
          <p:nvPr/>
        </p:nvSpPr>
        <p:spPr bwMode="auto">
          <a:xfrm>
            <a:off x="3995936" y="12687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MONGOLIA</a:t>
            </a:r>
          </a:p>
        </p:txBody>
      </p:sp>
      <p:sp>
        <p:nvSpPr>
          <p:cNvPr id="361491" name="Text Box 19"/>
          <p:cNvSpPr txBox="1">
            <a:spLocks noChangeArrowheads="1"/>
          </p:cNvSpPr>
          <p:nvPr/>
        </p:nvSpPr>
        <p:spPr bwMode="auto">
          <a:xfrm>
            <a:off x="2018928" y="371703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INDIA</a:t>
            </a: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MYANMAR</a:t>
            </a: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500"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1800" b="1" dirty="0">
                <a:solidFill>
                  <a:srgbClr val="FFFFFF"/>
                </a:solidFill>
              </a:rPr>
              <a:t>SBC</a:t>
            </a:r>
          </a:p>
        </p:txBody>
      </p:sp>
      <p:sp>
        <p:nvSpPr>
          <p:cNvPr id="361496" name="Text Box 24"/>
          <p:cNvSpPr txBox="1">
            <a:spLocks noChangeArrowheads="1"/>
          </p:cNvSpPr>
          <p:nvPr/>
        </p:nvSpPr>
        <p:spPr bwMode="auto">
          <a:xfrm>
            <a:off x="4572000" y="5075892"/>
            <a:ext cx="1656184"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SINGAPORE</a:t>
            </a:r>
          </a:p>
        </p:txBody>
      </p:sp>
      <p:sp>
        <p:nvSpPr>
          <p:cNvPr id="24" name="Text Box 17"/>
          <p:cNvSpPr txBox="1">
            <a:spLocks noChangeArrowheads="1"/>
          </p:cNvSpPr>
          <p:nvPr/>
        </p:nvSpPr>
        <p:spPr bwMode="auto">
          <a:xfrm>
            <a:off x="4139952" y="2348880"/>
            <a:ext cx="216024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CHINA</a:t>
            </a:r>
          </a:p>
        </p:txBody>
      </p:sp>
      <p:sp>
        <p:nvSpPr>
          <p:cNvPr id="25" name="Text Box 17"/>
          <p:cNvSpPr txBox="1">
            <a:spLocks noChangeArrowheads="1"/>
          </p:cNvSpPr>
          <p:nvPr/>
        </p:nvSpPr>
        <p:spPr bwMode="auto">
          <a:xfrm>
            <a:off x="5076056" y="4180215"/>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VIETNAM</a:t>
            </a:r>
          </a:p>
        </p:txBody>
      </p:sp>
      <p:sp>
        <p:nvSpPr>
          <p:cNvPr id="26" name="Text Box 17"/>
          <p:cNvSpPr txBox="1">
            <a:spLocks noChangeArrowheads="1"/>
          </p:cNvSpPr>
          <p:nvPr/>
        </p:nvSpPr>
        <p:spPr bwMode="auto">
          <a:xfrm>
            <a:off x="4572000" y="46280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MALAYSIA</a:t>
            </a:r>
          </a:p>
        </p:txBody>
      </p:sp>
      <p:sp>
        <p:nvSpPr>
          <p:cNvPr id="28" name="Text Box 21"/>
          <p:cNvSpPr txBox="1">
            <a:spLocks noChangeArrowheads="1"/>
          </p:cNvSpPr>
          <p:nvPr/>
        </p:nvSpPr>
        <p:spPr bwMode="auto">
          <a:xfrm>
            <a:off x="4427984" y="373237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THAILAND</a:t>
            </a:r>
          </a:p>
        </p:txBody>
      </p:sp>
      <p:sp>
        <p:nvSpPr>
          <p:cNvPr id="30" name="Text Box 17"/>
          <p:cNvSpPr txBox="1">
            <a:spLocks noChangeArrowheads="1"/>
          </p:cNvSpPr>
          <p:nvPr/>
        </p:nvSpPr>
        <p:spPr bwMode="auto">
          <a:xfrm>
            <a:off x="6372200" y="53732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INDONESIA</a:t>
            </a:r>
          </a:p>
        </p:txBody>
      </p:sp>
      <p:sp>
        <p:nvSpPr>
          <p:cNvPr id="31" name="Text Box 17"/>
          <p:cNvSpPr txBox="1">
            <a:spLocks noChangeArrowheads="1"/>
          </p:cNvSpPr>
          <p:nvPr/>
        </p:nvSpPr>
        <p:spPr bwMode="auto">
          <a:xfrm>
            <a:off x="6228184" y="17728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KOREA</a:t>
            </a:r>
          </a:p>
        </p:txBody>
      </p:sp>
      <p:sp>
        <p:nvSpPr>
          <p:cNvPr id="33" name="Text Box 19"/>
          <p:cNvSpPr txBox="1">
            <a:spLocks noChangeArrowheads="1"/>
          </p:cNvSpPr>
          <p:nvPr/>
        </p:nvSpPr>
        <p:spPr bwMode="auto">
          <a:xfrm>
            <a:off x="113928" y="152412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JORDAN</a:t>
            </a:r>
          </a:p>
        </p:txBody>
      </p:sp>
      <p:sp>
        <p:nvSpPr>
          <p:cNvPr id="34" name="Text Box 21"/>
          <p:cNvSpPr txBox="1">
            <a:spLocks noChangeArrowheads="1"/>
          </p:cNvSpPr>
          <p:nvPr/>
        </p:nvSpPr>
        <p:spPr bwMode="auto">
          <a:xfrm>
            <a:off x="2300112" y="271559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NEPAL</a:t>
            </a:r>
          </a:p>
        </p:txBody>
      </p:sp>
      <p:sp>
        <p:nvSpPr>
          <p:cNvPr id="35" name="Text Box 19"/>
          <p:cNvSpPr txBox="1">
            <a:spLocks noChangeArrowheads="1"/>
          </p:cNvSpPr>
          <p:nvPr/>
        </p:nvSpPr>
        <p:spPr bwMode="auto">
          <a:xfrm>
            <a:off x="1314004" y="51898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SRI LANKA</a:t>
            </a:r>
          </a:p>
        </p:txBody>
      </p:sp>
    </p:spTree>
    <p:extLst>
      <p:ext uri="{BB962C8B-B14F-4D97-AF65-F5344CB8AC3E}">
        <p14:creationId xmlns:p14="http://schemas.microsoft.com/office/powerpoint/2010/main" val="14121395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NT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2161826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b="1" dirty="0">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1399901969"/>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1E89DC7-C98C-C04A-AB7E-721E1740309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1832769816"/>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A81C423-5315-A549-9DC6-8AF2BD40031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err="1">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2064127661"/>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60E4908-F467-5749-8FF0-9A38F55C37D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err="1">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3" name="Oval 2"/>
          <p:cNvSpPr/>
          <p:nvPr/>
        </p:nvSpPr>
        <p:spPr bwMode="auto">
          <a:xfrm>
            <a:off x="1619672" y="184482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105" charset="0"/>
              <a:ea typeface="ＭＳ Ｐゴシック" charset="0"/>
            </a:endParaRPr>
          </a:p>
        </p:txBody>
      </p:sp>
    </p:spTree>
    <p:extLst>
      <p:ext uri="{BB962C8B-B14F-4D97-AF65-F5344CB8AC3E}">
        <p14:creationId xmlns:p14="http://schemas.microsoft.com/office/powerpoint/2010/main" val="2058984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B24FBF-A23E-8D4C-95F6-B36A4E1547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English</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15156341"/>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en-US" sz="9600" dirty="0">
                <a:latin typeface="Arial" charset="0"/>
                <a:ea typeface="ＭＳ Ｐゴシック" charset="0"/>
              </a:rPr>
              <a:t>Revelation</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2000" b="1" dirty="0">
                <a:solidFill>
                  <a:srgbClr val="FFFFFF"/>
                </a:solidFill>
                <a:latin typeface="Arial" charset="0"/>
                <a:cs typeface="Arial" charset="0"/>
              </a:rPr>
              <a:t>318, 324 M</a:t>
            </a:r>
          </a:p>
        </p:txBody>
      </p:sp>
      <p:sp>
        <p:nvSpPr>
          <p:cNvPr id="2" name="Rectangle 1"/>
          <p:cNvSpPr/>
          <p:nvPr/>
        </p:nvSpPr>
        <p:spPr>
          <a:xfrm>
            <a:off x="384307" y="2034351"/>
            <a:ext cx="7399308" cy="2862322"/>
          </a:xfrm>
          <a:prstGeom prst="rect">
            <a:avLst/>
          </a:prstGeom>
        </p:spPr>
        <p:txBody>
          <a:bodyPr wrap="square">
            <a:spAutoFit/>
          </a:bodyPr>
          <a:lstStyle/>
          <a:p>
            <a:r>
              <a:rPr lang="en-US" sz="3600" b="1" dirty="0">
                <a:solidFill>
                  <a:srgbClr val="000000"/>
                </a:solidFill>
                <a:latin typeface="Arial"/>
                <a:cs typeface="Arial"/>
              </a:rPr>
              <a:t>The way to triumph over internal compromise and external opposition is to trust the </a:t>
            </a:r>
            <a:r>
              <a:rPr lang="en-US" sz="3600" b="1" dirty="0">
                <a:solidFill>
                  <a:srgbClr val="C00000"/>
                </a:solidFill>
                <a:latin typeface="Arial"/>
                <a:cs typeface="Arial"/>
              </a:rPr>
              <a:t>sovereignty of Jesus Christ</a:t>
            </a:r>
            <a:r>
              <a:rPr lang="en-US" sz="3600" b="1" dirty="0">
                <a:solidFill>
                  <a:srgbClr val="000000"/>
                </a:solidFill>
                <a:latin typeface="Arial"/>
                <a:cs typeface="Arial"/>
              </a:rPr>
              <a:t> in his ultimate future victory</a:t>
            </a:r>
            <a:r>
              <a:rPr lang="en-US" sz="3600" b="1" i="1" dirty="0">
                <a:solidFill>
                  <a:srgbClr val="000000"/>
                </a:solidFill>
                <a:latin typeface="Arial"/>
                <a:cs typeface="Arial"/>
              </a:rPr>
              <a:t>.</a:t>
            </a:r>
            <a:r>
              <a:rPr lang="en-US" sz="3600" dirty="0">
                <a:solidFill>
                  <a:srgbClr val="000000"/>
                </a:solidFill>
                <a:latin typeface="Arial"/>
                <a:cs typeface="Arial"/>
              </a:rPr>
              <a:t> </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r>
              <a:rPr lang="en-US" sz="4400" b="1" dirty="0">
                <a:solidFill>
                  <a:srgbClr val="FFFFFF"/>
                </a:solidFill>
                <a:latin typeface="Arial"/>
                <a:cs typeface="Arial"/>
              </a:rPr>
              <a:t>Summary Statement</a:t>
            </a:r>
          </a:p>
        </p:txBody>
      </p:sp>
    </p:spTree>
    <p:extLst>
      <p:ext uri="{BB962C8B-B14F-4D97-AF65-F5344CB8AC3E}">
        <p14:creationId xmlns:p14="http://schemas.microsoft.com/office/powerpoint/2010/main" val="37798663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FDA536-BCB4-8E41-9A01-FB821D145F5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7" name="Rectangle 1026">
            <a:extLst>
              <a:ext uri="{FF2B5EF4-FFF2-40B4-BE49-F238E27FC236}">
                <a16:creationId xmlns:a16="http://schemas.microsoft.com/office/drawing/2014/main" id="{F9A2A1DA-FD16-574D-985B-2588A598EFE0}"/>
              </a:ext>
            </a:extLst>
          </p:cNvPr>
          <p:cNvSpPr txBox="1">
            <a:spLocks noChangeArrowheads="1"/>
          </p:cNvSpPr>
          <p:nvPr/>
        </p:nvSpPr>
        <p:spPr bwMode="auto">
          <a:xfrm>
            <a:off x="28575" y="2023120"/>
            <a:ext cx="2599209" cy="299005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NT Survey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Class Notes</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658775179"/>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E62792A-B786-ED45-9A19-B2C25E20342F}"/>
              </a:ext>
            </a:extLst>
          </p:cNvPr>
          <p:cNvPicPr>
            <a:picLocks noChangeAspect="1"/>
          </p:cNvPicPr>
          <p:nvPr/>
        </p:nvPicPr>
        <p:blipFill>
          <a:blip r:embed="rId3"/>
          <a:stretch>
            <a:fillRect/>
          </a:stretch>
        </p:blipFill>
        <p:spPr>
          <a:xfrm>
            <a:off x="660980" y="-44624"/>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6" name="Rectangle 1026">
            <a:extLst>
              <a:ext uri="{FF2B5EF4-FFF2-40B4-BE49-F238E27FC236}">
                <a16:creationId xmlns:a16="http://schemas.microsoft.com/office/drawing/2014/main" id="{FFB603DB-0EF3-8C49-958D-6100047716AE}"/>
              </a:ext>
            </a:extLst>
          </p:cNvPr>
          <p:cNvSpPr txBox="1">
            <a:spLocks noChangeArrowheads="1"/>
          </p:cNvSpPr>
          <p:nvPr/>
        </p:nvSpPr>
        <p:spPr bwMode="auto">
          <a:xfrm>
            <a:off x="28575" y="2023120"/>
            <a:ext cx="9144000"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Translations</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385659"/>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D868C98-A673-F043-BE03-E5B5CDB39FC8}"/>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5148064" y="764704"/>
            <a:ext cx="3995936"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Chinese</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5" name="Rectangle 1026">
            <a:extLst>
              <a:ext uri="{FF2B5EF4-FFF2-40B4-BE49-F238E27FC236}">
                <a16:creationId xmlns:a16="http://schemas.microsoft.com/office/drawing/2014/main" id="{D80C55C2-8612-A043-905C-06DFEA71207A}"/>
              </a:ext>
            </a:extLst>
          </p:cNvPr>
          <p:cNvSpPr txBox="1">
            <a:spLocks noChangeArrowheads="1"/>
          </p:cNvSpPr>
          <p:nvPr/>
        </p:nvSpPr>
        <p:spPr bwMode="auto">
          <a:xfrm>
            <a:off x="0" y="3293592"/>
            <a:ext cx="8886825"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01-</a:t>
            </a:r>
            <a:r>
              <a:rPr kumimoji="0" lang="zh-CN" altLang="en-US"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马太福音</a:t>
            </a:r>
            <a:r>
              <a:rPr kumimoji="0" lang="en-US" altLang="zh-CN"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_1-14_377_</a:t>
            </a:r>
            <a:r>
              <a:rPr kumimoji="0" lang="en-US"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cmn_ns_1773_v20.pptx</a:t>
            </a:r>
            <a:endParaRPr kumimoji="0" lang="en-US" sz="105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47010478"/>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21EFE1-7C51-1646-844B-B83609D3A1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Indonesian</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366603698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8EC857B-7106-B446-A4DE-290513151923}"/>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Mongolian</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3858442788"/>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4AD6BF2-F9D9-0E48-9F41-3761BD0F3769}"/>
              </a:ext>
            </a:extLst>
          </p:cNvPr>
          <p:cNvPicPr>
            <a:picLocks noChangeAspect="1"/>
          </p:cNvPicPr>
          <p:nvPr/>
        </p:nvPicPr>
        <p:blipFill>
          <a:blip r:embed="rId3"/>
          <a:stretch>
            <a:fillRect/>
          </a:stretch>
        </p:blipFill>
        <p:spPr>
          <a:xfrm>
            <a:off x="660980" y="0"/>
            <a:ext cx="7822039"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pic>
        <p:nvPicPr>
          <p:cNvPr id="6" name="Picture 5" descr="Screen Shot 2016-04-14 at 8.25.47 PM.png">
            <a:extLst>
              <a:ext uri="{FF2B5EF4-FFF2-40B4-BE49-F238E27FC236}">
                <a16:creationId xmlns:a16="http://schemas.microsoft.com/office/drawing/2014/main" id="{10CC9FB9-77B0-2841-A267-5DDC4ADE8244}"/>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1244" y="711781"/>
            <a:ext cx="9144000" cy="680343"/>
          </a:xfrm>
          <a:prstGeom prst="rect">
            <a:avLst/>
          </a:prstGeom>
        </p:spPr>
      </p:pic>
      <p:sp>
        <p:nvSpPr>
          <p:cNvPr id="342017" name="Rectangle 1026"/>
          <p:cNvSpPr>
            <a:spLocks noGrp="1" noChangeArrowheads="1"/>
          </p:cNvSpPr>
          <p:nvPr>
            <p:ph type="ctrTitle"/>
          </p:nvPr>
        </p:nvSpPr>
        <p:spPr>
          <a:xfrm>
            <a:off x="5076056" y="798984"/>
            <a:ext cx="4139952"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Vietnamese</a:t>
            </a:r>
            <a:endParaRPr lang="en-US" sz="1400" b="1"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033746454"/>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12-12 at 9.41.1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81280"/>
            <a:ext cx="9144000" cy="5890920"/>
          </a:xfrm>
          <a:prstGeom prst="rect">
            <a:avLst/>
          </a:prstGeom>
        </p:spPr>
      </p:pic>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889577358"/>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chemeClr val="tx2"/>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a:xfrm>
            <a:off x="457200" y="457200"/>
            <a:ext cx="8229600" cy="1219200"/>
          </a:xfrm>
          <a:solidFill>
            <a:srgbClr val="CC0066"/>
          </a:solidFill>
          <a:effectLst>
            <a:outerShdw blurRad="63500" dist="53882" dir="2700000" algn="ctr" rotWithShape="0">
              <a:schemeClr val="tx1">
                <a:alpha val="74998"/>
              </a:schemeClr>
            </a:outerShdw>
          </a:effectLst>
        </p:spPr>
        <p:txBody>
          <a:bodyPr lIns="90488" tIns="44450" rIns="90488" bIns="44450"/>
          <a:lstStyle/>
          <a:p>
            <a:pPr eaLnBrk="1" hangingPunct="1">
              <a:defRPr/>
            </a:pPr>
            <a:r>
              <a:rPr lang="en-US" sz="5400" b="1">
                <a:solidFill>
                  <a:schemeClr val="bg1"/>
                </a:solidFill>
                <a:effectLst>
                  <a:outerShdw blurRad="38100" dist="38100" dir="2700000" algn="tl">
                    <a:srgbClr val="000000"/>
                  </a:outerShdw>
                </a:effectLst>
                <a:latin typeface="Arial" charset="0"/>
                <a:ea typeface="ＭＳ Ｐゴシック" charset="0"/>
                <a:cs typeface="Arial" charset="0"/>
              </a:rPr>
              <a:t>Ministries God Gave Us</a:t>
            </a:r>
          </a:p>
        </p:txBody>
      </p:sp>
      <p:sp>
        <p:nvSpPr>
          <p:cNvPr id="1027" name="Rectangle 3"/>
          <p:cNvSpPr>
            <a:spLocks noChangeArrowheads="1"/>
          </p:cNvSpPr>
          <p:nvPr/>
        </p:nvSpPr>
        <p:spPr bwMode="auto">
          <a:xfrm>
            <a:off x="381000" y="2057400"/>
            <a:ext cx="8610600" cy="4648200"/>
          </a:xfrm>
          <a:prstGeom prst="rect">
            <a:avLst/>
          </a:prstGeom>
          <a:noFill/>
          <a:ln w="12700">
            <a:noFill/>
            <a:miter lim="800000"/>
            <a:headEnd/>
            <a:tailEnd/>
          </a:ln>
          <a:effectLst/>
        </p:spPr>
        <p:txBody>
          <a:bodyPr lIns="90488" tIns="44450" rIns="90488" bIns="44450"/>
          <a:lstStyle/>
          <a:p>
            <a:pPr marL="342900" indent="-342900" defTabSz="914400" fontAlgn="base">
              <a:spcBef>
                <a:spcPct val="20000"/>
              </a:spcBef>
              <a:spcAft>
                <a:spcPct val="0"/>
              </a:spcAft>
              <a:defRPr/>
            </a:pPr>
            <a:r>
              <a:rPr lang="en-US" sz="2800" b="1" dirty="0" err="1">
                <a:solidFill>
                  <a:srgbClr val="FFFF00"/>
                </a:solidFill>
                <a:effectLst>
                  <a:outerShdw blurRad="38100" dist="38100" dir="2700000" algn="tl">
                    <a:srgbClr val="000000">
                      <a:alpha val="43137"/>
                    </a:srgbClr>
                  </a:outerShdw>
                </a:effectLst>
                <a:latin typeface="Arial" charset="0"/>
                <a:ea typeface="ＭＳ Ｐゴシック" charset="0"/>
                <a:cs typeface="Arial" charset="0"/>
              </a:rPr>
              <a:t>WorldVenture</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Singapore field leader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Singapore Bible College</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seminary professor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Biblical Education by Extension</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traveling teacher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The Bible…Basically</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translation director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International Community School</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board member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Crossroads International Church</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pastor-teacher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Internet Biblical Seminary</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course writer</a:t>
            </a:r>
          </a:p>
        </p:txBody>
      </p:sp>
      <p:cxnSp>
        <p:nvCxnSpPr>
          <p:cNvPr id="3" name="Straight Arrow Connector 2"/>
          <p:cNvCxnSpPr>
            <a:cxnSpLocks noChangeShapeType="1"/>
          </p:cNvCxnSpPr>
          <p:nvPr/>
        </p:nvCxnSpPr>
        <p:spPr bwMode="auto">
          <a:xfrm>
            <a:off x="71438" y="4437063"/>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xmlns="">
                <a:noFill/>
              </a14:hiddenFill>
            </a:ext>
          </a:extLst>
        </p:spPr>
      </p:cxnSp>
      <p:cxnSp>
        <p:nvCxnSpPr>
          <p:cNvPr id="8" name="Straight Arrow Connector 7"/>
          <p:cNvCxnSpPr>
            <a:cxnSpLocks noChangeShapeType="1"/>
          </p:cNvCxnSpPr>
          <p:nvPr/>
        </p:nvCxnSpPr>
        <p:spPr bwMode="auto">
          <a:xfrm>
            <a:off x="71438" y="5445125"/>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xmlns="">
                <a:noFill/>
              </a14:hiddenFill>
            </a:ext>
          </a:extLst>
        </p:spPr>
      </p:cxnSp>
      <p:sp>
        <p:nvSpPr>
          <p:cNvPr id="9"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7</a:t>
            </a:r>
          </a:p>
        </p:txBody>
      </p:sp>
    </p:spTree>
    <p:extLst>
      <p:ext uri="{BB962C8B-B14F-4D97-AF65-F5344CB8AC3E}">
        <p14:creationId xmlns:p14="http://schemas.microsoft.com/office/powerpoint/2010/main" val="26844024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1027">
                                            <p:txEl>
                                              <p:pRg st="0" end="0"/>
                                            </p:txEl>
                                          </p:spTgt>
                                        </p:tgtEl>
                                        <p:attrNameLst>
                                          <p:attrName>style.visibility</p:attrName>
                                        </p:attrNameLst>
                                      </p:cBhvr>
                                      <p:to>
                                        <p:strVal val="visible"/>
                                      </p:to>
                                    </p:set>
                                    <p:animEffect transition="in" filter="wipe(up)">
                                      <p:cBhvr>
                                        <p:cTn id="7" dur="500"/>
                                        <p:tgtEl>
                                          <p:spTgt spid="1027">
                                            <p:txEl>
                                              <p:pRg st="0" end="0"/>
                                            </p:txEl>
                                          </p:spTgt>
                                        </p:tgtEl>
                                      </p:cBhvr>
                                    </p:animEffect>
                                  </p:childTnLst>
                                </p:cTn>
                              </p:par>
                            </p:childTnLst>
                          </p:cTn>
                        </p:par>
                        <p:par>
                          <p:cTn id="8" fill="hold" nodeType="afterGroup">
                            <p:stCondLst>
                              <p:cond delay="2500"/>
                            </p:stCondLst>
                            <p:childTnLst>
                              <p:par>
                                <p:cTn id="9" presetID="22" presetClass="entr" presetSubtype="1" fill="hold" grpId="0" nodeType="afterEffect">
                                  <p:stCondLst>
                                    <p:cond delay="2000"/>
                                  </p:stCondLst>
                                  <p:childTnLst>
                                    <p:set>
                                      <p:cBhvr>
                                        <p:cTn id="10" dur="1" fill="hold">
                                          <p:stCondLst>
                                            <p:cond delay="0"/>
                                          </p:stCondLst>
                                        </p:cTn>
                                        <p:tgtEl>
                                          <p:spTgt spid="1027">
                                            <p:txEl>
                                              <p:pRg st="1" end="1"/>
                                            </p:txEl>
                                          </p:spTgt>
                                        </p:tgtEl>
                                        <p:attrNameLst>
                                          <p:attrName>style.visibility</p:attrName>
                                        </p:attrNameLst>
                                      </p:cBhvr>
                                      <p:to>
                                        <p:strVal val="visible"/>
                                      </p:to>
                                    </p:set>
                                    <p:animEffect transition="in" filter="wipe(up)">
                                      <p:cBhvr>
                                        <p:cTn id="11" dur="500"/>
                                        <p:tgtEl>
                                          <p:spTgt spid="1027">
                                            <p:txEl>
                                              <p:pRg st="1" end="1"/>
                                            </p:txEl>
                                          </p:spTgt>
                                        </p:tgtEl>
                                      </p:cBhvr>
                                    </p:animEffect>
                                  </p:childTnLst>
                                </p:cTn>
                              </p:par>
                            </p:childTnLst>
                          </p:cTn>
                        </p:par>
                        <p:par>
                          <p:cTn id="12" fill="hold" nodeType="afterGroup">
                            <p:stCondLst>
                              <p:cond delay="5000"/>
                            </p:stCondLst>
                            <p:childTnLst>
                              <p:par>
                                <p:cTn id="13" presetID="22" presetClass="entr" presetSubtype="1" fill="hold" grpId="0" nodeType="afterEffect">
                                  <p:stCondLst>
                                    <p:cond delay="2000"/>
                                  </p:stCondLst>
                                  <p:childTnLst>
                                    <p:set>
                                      <p:cBhvr>
                                        <p:cTn id="14" dur="1" fill="hold">
                                          <p:stCondLst>
                                            <p:cond delay="0"/>
                                          </p:stCondLst>
                                        </p:cTn>
                                        <p:tgtEl>
                                          <p:spTgt spid="1027">
                                            <p:txEl>
                                              <p:pRg st="2" end="2"/>
                                            </p:txEl>
                                          </p:spTgt>
                                        </p:tgtEl>
                                        <p:attrNameLst>
                                          <p:attrName>style.visibility</p:attrName>
                                        </p:attrNameLst>
                                      </p:cBhvr>
                                      <p:to>
                                        <p:strVal val="visible"/>
                                      </p:to>
                                    </p:set>
                                    <p:animEffect transition="in" filter="wipe(up)">
                                      <p:cBhvr>
                                        <p:cTn id="15" dur="500"/>
                                        <p:tgtEl>
                                          <p:spTgt spid="1027">
                                            <p:txEl>
                                              <p:pRg st="2" end="2"/>
                                            </p:txEl>
                                          </p:spTgt>
                                        </p:tgtEl>
                                      </p:cBhvr>
                                    </p:animEffect>
                                  </p:childTnLst>
                                </p:cTn>
                              </p:par>
                            </p:childTnLst>
                          </p:cTn>
                        </p:par>
                        <p:par>
                          <p:cTn id="16" fill="hold" nodeType="afterGroup">
                            <p:stCondLst>
                              <p:cond delay="7500"/>
                            </p:stCondLst>
                            <p:childTnLst>
                              <p:par>
                                <p:cTn id="17" presetID="22" presetClass="entr" presetSubtype="1" fill="hold" grpId="0" nodeType="afterEffect">
                                  <p:stCondLst>
                                    <p:cond delay="2000"/>
                                  </p:stCondLst>
                                  <p:childTnLst>
                                    <p:set>
                                      <p:cBhvr>
                                        <p:cTn id="18" dur="1" fill="hold">
                                          <p:stCondLst>
                                            <p:cond delay="0"/>
                                          </p:stCondLst>
                                        </p:cTn>
                                        <p:tgtEl>
                                          <p:spTgt spid="1027">
                                            <p:txEl>
                                              <p:pRg st="3" end="3"/>
                                            </p:txEl>
                                          </p:spTgt>
                                        </p:tgtEl>
                                        <p:attrNameLst>
                                          <p:attrName>style.visibility</p:attrName>
                                        </p:attrNameLst>
                                      </p:cBhvr>
                                      <p:to>
                                        <p:strVal val="visible"/>
                                      </p:to>
                                    </p:set>
                                    <p:animEffect transition="in" filter="wipe(up)">
                                      <p:cBhvr>
                                        <p:cTn id="19" dur="500"/>
                                        <p:tgtEl>
                                          <p:spTgt spid="1027">
                                            <p:txEl>
                                              <p:pRg st="3" end="3"/>
                                            </p:txEl>
                                          </p:spTgt>
                                        </p:tgtEl>
                                      </p:cBhvr>
                                    </p:animEffect>
                                  </p:childTnLst>
                                </p:cTn>
                              </p:par>
                            </p:childTnLst>
                          </p:cTn>
                        </p:par>
                        <p:par>
                          <p:cTn id="20" fill="hold" nodeType="afterGroup">
                            <p:stCondLst>
                              <p:cond delay="10000"/>
                            </p:stCondLst>
                            <p:childTnLst>
                              <p:par>
                                <p:cTn id="21" presetID="22" presetClass="entr" presetSubtype="1" fill="hold" grpId="0" nodeType="afterEffect">
                                  <p:stCondLst>
                                    <p:cond delay="2000"/>
                                  </p:stCondLst>
                                  <p:childTnLst>
                                    <p:set>
                                      <p:cBhvr>
                                        <p:cTn id="22" dur="1" fill="hold">
                                          <p:stCondLst>
                                            <p:cond delay="0"/>
                                          </p:stCondLst>
                                        </p:cTn>
                                        <p:tgtEl>
                                          <p:spTgt spid="1027">
                                            <p:txEl>
                                              <p:pRg st="4" end="4"/>
                                            </p:txEl>
                                          </p:spTgt>
                                        </p:tgtEl>
                                        <p:attrNameLst>
                                          <p:attrName>style.visibility</p:attrName>
                                        </p:attrNameLst>
                                      </p:cBhvr>
                                      <p:to>
                                        <p:strVal val="visible"/>
                                      </p:to>
                                    </p:set>
                                    <p:animEffect transition="in" filter="wipe(up)">
                                      <p:cBhvr>
                                        <p:cTn id="23" dur="500"/>
                                        <p:tgtEl>
                                          <p:spTgt spid="1027">
                                            <p:txEl>
                                              <p:pRg st="4" end="4"/>
                                            </p:txEl>
                                          </p:spTgt>
                                        </p:tgtEl>
                                      </p:cBhvr>
                                    </p:animEffect>
                                  </p:childTnLst>
                                </p:cTn>
                              </p:par>
                            </p:childTnLst>
                          </p:cTn>
                        </p:par>
                        <p:par>
                          <p:cTn id="24" fill="hold" nodeType="afterGroup">
                            <p:stCondLst>
                              <p:cond delay="12500"/>
                            </p:stCondLst>
                            <p:childTnLst>
                              <p:par>
                                <p:cTn id="25" presetID="22" presetClass="entr" presetSubtype="1" fill="hold" grpId="0" nodeType="afterEffect">
                                  <p:stCondLst>
                                    <p:cond delay="2000"/>
                                  </p:stCondLst>
                                  <p:childTnLst>
                                    <p:set>
                                      <p:cBhvr>
                                        <p:cTn id="26" dur="1" fill="hold">
                                          <p:stCondLst>
                                            <p:cond delay="0"/>
                                          </p:stCondLst>
                                        </p:cTn>
                                        <p:tgtEl>
                                          <p:spTgt spid="1027">
                                            <p:txEl>
                                              <p:pRg st="5" end="5"/>
                                            </p:txEl>
                                          </p:spTgt>
                                        </p:tgtEl>
                                        <p:attrNameLst>
                                          <p:attrName>style.visibility</p:attrName>
                                        </p:attrNameLst>
                                      </p:cBhvr>
                                      <p:to>
                                        <p:strVal val="visible"/>
                                      </p:to>
                                    </p:set>
                                    <p:animEffect transition="in" filter="wipe(up)">
                                      <p:cBhvr>
                                        <p:cTn id="27" dur="500"/>
                                        <p:tgtEl>
                                          <p:spTgt spid="1027">
                                            <p:txEl>
                                              <p:pRg st="5" end="5"/>
                                            </p:txEl>
                                          </p:spTgt>
                                        </p:tgtEl>
                                      </p:cBhvr>
                                    </p:animEffect>
                                  </p:childTnLst>
                                </p:cTn>
                              </p:par>
                            </p:childTnLst>
                          </p:cTn>
                        </p:par>
                        <p:par>
                          <p:cTn id="28" fill="hold" nodeType="afterGroup">
                            <p:stCondLst>
                              <p:cond delay="15000"/>
                            </p:stCondLst>
                            <p:childTnLst>
                              <p:par>
                                <p:cTn id="29" presetID="22" presetClass="entr" presetSubtype="1" fill="hold" grpId="0" nodeType="afterEffect">
                                  <p:stCondLst>
                                    <p:cond delay="2000"/>
                                  </p:stCondLst>
                                  <p:childTnLst>
                                    <p:set>
                                      <p:cBhvr>
                                        <p:cTn id="30" dur="1" fill="hold">
                                          <p:stCondLst>
                                            <p:cond delay="0"/>
                                          </p:stCondLst>
                                        </p:cTn>
                                        <p:tgtEl>
                                          <p:spTgt spid="1027">
                                            <p:txEl>
                                              <p:pRg st="6" end="6"/>
                                            </p:txEl>
                                          </p:spTgt>
                                        </p:tgtEl>
                                        <p:attrNameLst>
                                          <p:attrName>style.visibility</p:attrName>
                                        </p:attrNameLst>
                                      </p:cBhvr>
                                      <p:to>
                                        <p:strVal val="visible"/>
                                      </p:to>
                                    </p:set>
                                    <p:animEffect transition="in" filter="wipe(up)">
                                      <p:cBhvr>
                                        <p:cTn id="31" dur="500"/>
                                        <p:tgtEl>
                                          <p:spTgt spid="1027">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wipe(left)">
                                      <p:cBhvr>
                                        <p:cTn id="36" dur="500"/>
                                        <p:tgtEl>
                                          <p:spTgt spid="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 grpId="0" build="p" autoUpdateAnimBg="0" advAuto="200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en-US" sz="3600" b="1" dirty="0">
                <a:solidFill>
                  <a:srgbClr val="FFFFFF"/>
                </a:solidFill>
                <a:ea typeface="ＭＳ Ｐゴシック"/>
                <a:cs typeface="ＭＳ Ｐゴシック"/>
              </a:rPr>
              <a:t>Purpose</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pic>
        <p:nvPicPr>
          <p:cNvPr id="4" name="Picture 3" descr="sun ray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611109"/>
            <a:ext cx="9144000" cy="6246891"/>
          </a:xfrm>
          <a:prstGeom prst="rect">
            <a:avLst/>
          </a:prstGeom>
        </p:spPr>
      </p:pic>
      <p:sp>
        <p:nvSpPr>
          <p:cNvPr id="5" name="Rectangle 4"/>
          <p:cNvSpPr/>
          <p:nvPr/>
        </p:nvSpPr>
        <p:spPr>
          <a:xfrm>
            <a:off x="237986" y="632705"/>
            <a:ext cx="8691218" cy="6001642"/>
          </a:xfrm>
          <a:prstGeom prst="rect">
            <a:avLst/>
          </a:prstGeom>
        </p:spPr>
        <p:txBody>
          <a:bodyPr wrap="square">
            <a:spAutoFit/>
          </a:bodyPr>
          <a:lstStyle/>
          <a:p>
            <a:pPr defTabSz="914400" eaLnBrk="0" fontAlgn="base" hangingPunct="0">
              <a:spcBef>
                <a:spcPct val="0"/>
              </a:spcBef>
              <a:spcAft>
                <a:spcPct val="0"/>
              </a:spcAft>
            </a:pPr>
            <a:r>
              <a:rPr lang="en-US" sz="3200" b="1" dirty="0">
                <a:solidFill>
                  <a:srgbClr val="FFFFFF"/>
                </a:solidFill>
                <a:effectLst>
                  <a:glow rad="330200">
                    <a:srgbClr val="000000">
                      <a:alpha val="75000"/>
                    </a:srgbClr>
                  </a:glow>
                </a:effectLst>
                <a:latin typeface="Arial"/>
                <a:ea typeface="ＭＳ Ｐゴシック" charset="0"/>
                <a:cs typeface="Arial"/>
              </a:rPr>
              <a:t>Few of us read a book through and then neglect to read the last chapter.  However, many Christians do that with the Bible.  They avoid reading the book of Revelation due to its strange visions and symbols.  Ironically, the word "revelation" means "unveiling" and yet this book remains the most veiled of them all.  </a:t>
            </a:r>
          </a:p>
          <a:p>
            <a:pPr defTabSz="914400" eaLnBrk="0" fontAlgn="base" hangingPunct="0">
              <a:spcBef>
                <a:spcPct val="0"/>
              </a:spcBef>
              <a:spcAft>
                <a:spcPct val="0"/>
              </a:spcAft>
            </a:pPr>
            <a:endParaRPr lang="en-US" sz="3200" b="1" dirty="0">
              <a:solidFill>
                <a:srgbClr val="FFFFFF"/>
              </a:solidFill>
              <a:effectLst>
                <a:glow rad="330200">
                  <a:srgbClr val="000000">
                    <a:alpha val="75000"/>
                  </a:srgbClr>
                </a:glow>
              </a:effectLst>
              <a:latin typeface="Arial"/>
              <a:ea typeface="ＭＳ Ｐゴシック" charset="0"/>
              <a:cs typeface="Arial"/>
            </a:endParaRPr>
          </a:p>
          <a:p>
            <a:pPr defTabSz="914400" eaLnBrk="0" fontAlgn="base" hangingPunct="0">
              <a:spcBef>
                <a:spcPct val="0"/>
              </a:spcBef>
              <a:spcAft>
                <a:spcPct val="0"/>
              </a:spcAft>
            </a:pPr>
            <a:r>
              <a:rPr lang="en-US" sz="3200" b="1" dirty="0">
                <a:solidFill>
                  <a:srgbClr val="FFFFFF"/>
                </a:solidFill>
                <a:effectLst>
                  <a:glow rad="330200">
                    <a:srgbClr val="000000">
                      <a:alpha val="75000"/>
                    </a:srgbClr>
                  </a:glow>
                </a:effectLst>
                <a:latin typeface="Arial"/>
                <a:ea typeface="ＭＳ Ｐゴシック" charset="0"/>
                <a:cs typeface="Arial"/>
              </a:rPr>
              <a:t>This course will help you see the chronological arrangement of this prophecy so you can interpret its message correctly.</a:t>
            </a:r>
          </a:p>
        </p:txBody>
      </p:sp>
    </p:spTree>
    <p:extLst>
      <p:ext uri="{BB962C8B-B14F-4D97-AF65-F5344CB8AC3E}">
        <p14:creationId xmlns:p14="http://schemas.microsoft.com/office/powerpoint/2010/main" val="8172503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en-US" sz="3600" b="1" dirty="0">
                <a:solidFill>
                  <a:srgbClr val="FFFFFF"/>
                </a:solidFill>
                <a:ea typeface="ＭＳ Ｐゴシック"/>
                <a:cs typeface="ＭＳ Ｐゴシック"/>
              </a:rPr>
              <a:t>Purpose</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pic>
        <p:nvPicPr>
          <p:cNvPr id="4" name="Picture 3" descr="sun ray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611109"/>
            <a:ext cx="9144000" cy="6246891"/>
          </a:xfrm>
          <a:prstGeom prst="rect">
            <a:avLst/>
          </a:prstGeom>
        </p:spPr>
      </p:pic>
      <p:sp>
        <p:nvSpPr>
          <p:cNvPr id="5" name="Rectangle 4"/>
          <p:cNvSpPr/>
          <p:nvPr/>
        </p:nvSpPr>
        <p:spPr>
          <a:xfrm>
            <a:off x="276086" y="708905"/>
            <a:ext cx="8691218" cy="4031873"/>
          </a:xfrm>
          <a:prstGeom prst="rect">
            <a:avLst/>
          </a:prstGeom>
        </p:spPr>
        <p:txBody>
          <a:bodyPr wrap="square">
            <a:spAutoFit/>
          </a:bodyPr>
          <a:lstStyle/>
          <a:p>
            <a:pPr defTabSz="914400" eaLnBrk="0" fontAlgn="base" hangingPunct="0">
              <a:spcBef>
                <a:spcPct val="0"/>
              </a:spcBef>
              <a:spcAft>
                <a:spcPct val="0"/>
              </a:spcAft>
            </a:pPr>
            <a:r>
              <a:rPr lang="en-US" sz="3200" b="1" dirty="0">
                <a:solidFill>
                  <a:srgbClr val="FFFFFF"/>
                </a:solidFill>
                <a:effectLst>
                  <a:glow rad="330200">
                    <a:srgbClr val="000000">
                      <a:alpha val="75000"/>
                    </a:srgbClr>
                  </a:glow>
                </a:effectLst>
                <a:latin typeface="Arial"/>
                <a:ea typeface="ＭＳ Ｐゴシック" charset="0"/>
                <a:cs typeface="Arial"/>
              </a:rPr>
              <a:t>The focus of the book is the sovereignty and final victory of Jesus Christ, so our study will help develop your relationship with Him in all His glory.  </a:t>
            </a:r>
          </a:p>
          <a:p>
            <a:pPr defTabSz="914400" eaLnBrk="0" fontAlgn="base" hangingPunct="0">
              <a:spcBef>
                <a:spcPct val="0"/>
              </a:spcBef>
              <a:spcAft>
                <a:spcPct val="0"/>
              </a:spcAft>
            </a:pPr>
            <a:endParaRPr lang="en-US" sz="3200" b="1" dirty="0">
              <a:solidFill>
                <a:srgbClr val="FFFFFF"/>
              </a:solidFill>
              <a:effectLst>
                <a:glow rad="330200">
                  <a:srgbClr val="000000">
                    <a:alpha val="75000"/>
                  </a:srgbClr>
                </a:glow>
              </a:effectLst>
              <a:latin typeface="Arial"/>
              <a:ea typeface="ＭＳ Ｐゴシック" charset="0"/>
              <a:cs typeface="Arial"/>
            </a:endParaRPr>
          </a:p>
          <a:p>
            <a:pPr defTabSz="914400" eaLnBrk="0" fontAlgn="base" hangingPunct="0">
              <a:spcBef>
                <a:spcPct val="0"/>
              </a:spcBef>
              <a:spcAft>
                <a:spcPct val="0"/>
              </a:spcAft>
            </a:pPr>
            <a:r>
              <a:rPr lang="en-US" sz="3200" b="1" dirty="0">
                <a:solidFill>
                  <a:srgbClr val="FFFFFF"/>
                </a:solidFill>
                <a:effectLst>
                  <a:glow rad="330200">
                    <a:srgbClr val="000000">
                      <a:alpha val="75000"/>
                    </a:srgbClr>
                  </a:glow>
                </a:effectLst>
                <a:latin typeface="Arial"/>
                <a:ea typeface="ＭＳ Ｐゴシック" charset="0"/>
                <a:cs typeface="Arial"/>
              </a:rPr>
              <a:t>The course is immensely important in your Bible college curriculum as it shows the end to which all of history points.</a:t>
            </a:r>
          </a:p>
        </p:txBody>
      </p:sp>
    </p:spTree>
    <p:extLst>
      <p:ext uri="{BB962C8B-B14F-4D97-AF65-F5344CB8AC3E}">
        <p14:creationId xmlns:p14="http://schemas.microsoft.com/office/powerpoint/2010/main" val="10206637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6" name="Rectangle 2"/>
          <p:cNvSpPr txBox="1">
            <a:spLocks noChangeArrowheads="1"/>
          </p:cNvSpPr>
          <p:nvPr/>
        </p:nvSpPr>
        <p:spPr bwMode="auto">
          <a:xfrm>
            <a:off x="0" y="1602008"/>
            <a:ext cx="9144000" cy="36432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This book alone reveals the length of Christ’s kingdom as 1000 years (20:1-6), as well as the fact that it is future and earthly since the saints “will rule on the earth” (5:10).</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27f</a:t>
            </a:r>
            <a:br>
              <a:rPr lang="en-US" b="1" dirty="0">
                <a:solidFill>
                  <a:srgbClr val="FFFFFF"/>
                </a:solidFill>
                <a:cs typeface="Arial" charset="0"/>
              </a:rPr>
            </a:br>
            <a:r>
              <a:rPr lang="en-US" b="1" dirty="0">
                <a:solidFill>
                  <a:srgbClr val="FFFFFF"/>
                </a:solidFill>
                <a:cs typeface="Arial" charset="0"/>
              </a:rPr>
              <a:t>322</a:t>
            </a: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3956382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en-US" sz="3600" b="1" dirty="0">
                <a:solidFill>
                  <a:srgbClr val="FFFFFF"/>
                </a:solidFill>
                <a:ea typeface="ＭＳ Ｐゴシック"/>
                <a:cs typeface="ＭＳ Ｐゴシック"/>
              </a:rPr>
              <a:t>Course Objectives</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109233"/>
            <a:ext cx="5466522" cy="954107"/>
          </a:xfrm>
          <a:prstGeom prst="rect">
            <a:avLst/>
          </a:prstGeom>
        </p:spPr>
        <p:txBody>
          <a:bodyPr wrap="square">
            <a:spAutoFit/>
          </a:bodyPr>
          <a:lstStyle/>
          <a:p>
            <a:pP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By the end of the course the student should be able to…</a:t>
            </a:r>
          </a:p>
        </p:txBody>
      </p:sp>
      <p:sp>
        <p:nvSpPr>
          <p:cNvPr id="8" name="Rectangle 7"/>
          <p:cNvSpPr/>
          <p:nvPr/>
        </p:nvSpPr>
        <p:spPr>
          <a:xfrm>
            <a:off x="176696" y="2545139"/>
            <a:ext cx="8901045" cy="3539431"/>
          </a:xfrm>
          <a:prstGeom prst="rect">
            <a:avLst/>
          </a:prstGeom>
        </p:spPr>
        <p:txBody>
          <a:bodyPr wrap="square">
            <a:spAutoFit/>
          </a:bodyPr>
          <a:lstStyle/>
          <a:p>
            <a:pPr marL="514350" indent="-514350" defTabSz="914400" eaLnBrk="0" fontAlgn="base" hangingPunct="0">
              <a:spcBef>
                <a:spcPct val="0"/>
              </a:spcBef>
              <a:spcAft>
                <a:spcPct val="0"/>
              </a:spcAft>
              <a:buFont typeface="+mj-lt"/>
              <a:buAutoNum type="arabicPeriod"/>
            </a:pPr>
            <a:r>
              <a:rPr lang="en-US" sz="2800" b="1" dirty="0">
                <a:solidFill>
                  <a:srgbClr val="FFFFFF"/>
                </a:solidFill>
                <a:effectLst>
                  <a:glow rad="330200">
                    <a:srgbClr val="000000">
                      <a:alpha val="75000"/>
                    </a:srgbClr>
                  </a:glow>
                </a:effectLst>
                <a:latin typeface="Arial"/>
                <a:ea typeface="ＭＳ Ｐゴシック" charset="0"/>
                <a:cs typeface="Arial"/>
              </a:rPr>
              <a:t>Understand the </a:t>
            </a:r>
            <a:r>
              <a:rPr lang="en-US" sz="2800" b="1" dirty="0">
                <a:solidFill>
                  <a:srgbClr val="FFFF00"/>
                </a:solidFill>
                <a:effectLst>
                  <a:glow rad="330200">
                    <a:srgbClr val="000000">
                      <a:alpha val="75000"/>
                    </a:srgbClr>
                  </a:glow>
                </a:effectLst>
                <a:latin typeface="Arial"/>
                <a:ea typeface="ＭＳ Ｐゴシック" charset="0"/>
                <a:cs typeface="Arial"/>
              </a:rPr>
              <a:t>background </a:t>
            </a:r>
            <a:r>
              <a:rPr lang="en-US" sz="2800" b="1" dirty="0">
                <a:solidFill>
                  <a:srgbClr val="FFFFFF"/>
                </a:solidFill>
                <a:effectLst>
                  <a:glow rad="330200">
                    <a:srgbClr val="000000">
                      <a:alpha val="75000"/>
                    </a:srgbClr>
                  </a:glow>
                </a:effectLst>
                <a:latin typeface="Arial"/>
                <a:ea typeface="ＭＳ Ｐゴシック" charset="0"/>
                <a:cs typeface="Arial"/>
              </a:rPr>
              <a:t>to Revelation in terms of authorship, occasion, recipients, date, unique characteristics, etc.</a:t>
            </a:r>
          </a:p>
          <a:p>
            <a:pPr marL="514350" indent="-514350" defTabSz="914400" eaLnBrk="0" fontAlgn="base" hangingPunct="0">
              <a:spcBef>
                <a:spcPct val="0"/>
              </a:spcBef>
              <a:spcAft>
                <a:spcPct val="0"/>
              </a:spcAft>
              <a:buFont typeface="+mj-lt"/>
              <a:buAutoNum type="arabicPeriod"/>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a:pPr>
            <a:r>
              <a:rPr lang="en-US" sz="2800" b="1" dirty="0">
                <a:solidFill>
                  <a:srgbClr val="FFFFFF"/>
                </a:solidFill>
                <a:effectLst>
                  <a:glow rad="330200">
                    <a:srgbClr val="000000">
                      <a:alpha val="75000"/>
                    </a:srgbClr>
                  </a:glow>
                </a:effectLst>
                <a:latin typeface="Arial"/>
                <a:ea typeface="ＭＳ Ｐゴシック" charset="0"/>
                <a:cs typeface="Arial"/>
              </a:rPr>
              <a:t>Critique the four major </a:t>
            </a:r>
            <a:r>
              <a:rPr lang="en-US" sz="2800" b="1" dirty="0">
                <a:solidFill>
                  <a:srgbClr val="FFFF00"/>
                </a:solidFill>
                <a:effectLst>
                  <a:glow rad="330200">
                    <a:srgbClr val="000000">
                      <a:alpha val="75000"/>
                    </a:srgbClr>
                  </a:glow>
                </a:effectLst>
                <a:latin typeface="Arial"/>
                <a:ea typeface="ＭＳ Ｐゴシック" charset="0"/>
                <a:cs typeface="Arial"/>
              </a:rPr>
              <a:t>interpretive approaches </a:t>
            </a:r>
            <a:r>
              <a:rPr lang="en-US" sz="2800" b="1" dirty="0">
                <a:solidFill>
                  <a:srgbClr val="FFFFFF"/>
                </a:solidFill>
                <a:effectLst>
                  <a:glow rad="330200">
                    <a:srgbClr val="000000">
                      <a:alpha val="75000"/>
                    </a:srgbClr>
                  </a:glow>
                </a:effectLst>
                <a:latin typeface="Arial"/>
                <a:ea typeface="ＭＳ Ｐゴシック" charset="0"/>
                <a:cs typeface="Arial"/>
              </a:rPr>
              <a:t>to the book of Revelation to properly understand prophetic literature.</a:t>
            </a:r>
          </a:p>
          <a:p>
            <a:pPr defTabSz="914400" eaLnBrk="0" fontAlgn="base" hangingPunct="0">
              <a:spcBef>
                <a:spcPct val="0"/>
              </a:spcBef>
              <a:spcAft>
                <a:spcPct val="0"/>
              </a:spcAft>
            </a:pPr>
            <a:endParaRPr lang="en-US" sz="2800" b="1" dirty="0">
              <a:solidFill>
                <a:srgbClr val="FFFFFF"/>
              </a:solidFill>
              <a:effectLst>
                <a:glow rad="3302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24744658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up)">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wipe(up)">
                                      <p:cBhvr>
                                        <p:cTn id="17"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en-US" sz="3600" b="1" dirty="0">
                <a:solidFill>
                  <a:srgbClr val="FFFFFF"/>
                </a:solidFill>
                <a:ea typeface="ＭＳ Ｐゴシック"/>
                <a:cs typeface="ＭＳ Ｐゴシック"/>
              </a:rPr>
              <a:t>Course Objectives</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109233"/>
            <a:ext cx="5466522" cy="954107"/>
          </a:xfrm>
          <a:prstGeom prst="rect">
            <a:avLst/>
          </a:prstGeom>
        </p:spPr>
        <p:txBody>
          <a:bodyPr wrap="square">
            <a:spAutoFit/>
          </a:bodyPr>
          <a:lstStyle/>
          <a:p>
            <a:pP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By the end of the course the student should be able to…</a:t>
            </a:r>
          </a:p>
        </p:txBody>
      </p:sp>
      <p:sp>
        <p:nvSpPr>
          <p:cNvPr id="8" name="Rectangle 7"/>
          <p:cNvSpPr/>
          <p:nvPr/>
        </p:nvSpPr>
        <p:spPr>
          <a:xfrm>
            <a:off x="176696" y="2545139"/>
            <a:ext cx="8901045" cy="3970318"/>
          </a:xfrm>
          <a:prstGeom prst="rect">
            <a:avLst/>
          </a:prstGeom>
        </p:spPr>
        <p:txBody>
          <a:bodyPr wrap="square">
            <a:spAutoFit/>
          </a:bodyPr>
          <a:lstStyle/>
          <a:p>
            <a:pPr marL="514350" indent="-514350" defTabSz="914400" eaLnBrk="0" fontAlgn="base" hangingPunct="0">
              <a:spcBef>
                <a:spcPct val="0"/>
              </a:spcBef>
              <a:spcAft>
                <a:spcPct val="0"/>
              </a:spcAft>
              <a:buFont typeface="+mj-lt"/>
              <a:buAutoNum type="arabicPeriod" startAt="3"/>
            </a:pPr>
            <a:r>
              <a:rPr lang="en-US" sz="2800" b="1" dirty="0">
                <a:solidFill>
                  <a:srgbClr val="FFFFFF"/>
                </a:solidFill>
                <a:effectLst>
                  <a:glow rad="330200">
                    <a:srgbClr val="000000">
                      <a:alpha val="75000"/>
                    </a:srgbClr>
                  </a:glow>
                </a:effectLst>
                <a:latin typeface="Arial"/>
                <a:ea typeface="ＭＳ Ｐゴシック" charset="0"/>
                <a:cs typeface="Arial"/>
              </a:rPr>
              <a:t>Explain the key </a:t>
            </a:r>
            <a:r>
              <a:rPr lang="en-US" sz="2800" b="1" dirty="0">
                <a:solidFill>
                  <a:srgbClr val="FFFF00"/>
                </a:solidFill>
                <a:effectLst>
                  <a:glow rad="330200">
                    <a:srgbClr val="000000">
                      <a:alpha val="75000"/>
                    </a:srgbClr>
                  </a:glow>
                </a:effectLst>
                <a:latin typeface="Arial"/>
                <a:ea typeface="ＭＳ Ｐゴシック" charset="0"/>
                <a:cs typeface="Arial"/>
              </a:rPr>
              <a:t>themes </a:t>
            </a:r>
            <a:r>
              <a:rPr lang="en-US" sz="2800" b="1" dirty="0">
                <a:solidFill>
                  <a:srgbClr val="FFFFFF"/>
                </a:solidFill>
                <a:effectLst>
                  <a:glow rad="330200">
                    <a:srgbClr val="000000">
                      <a:alpha val="75000"/>
                    </a:srgbClr>
                  </a:glow>
                </a:effectLst>
                <a:latin typeface="Arial"/>
                <a:ea typeface="ＭＳ Ｐゴシック" charset="0"/>
                <a:cs typeface="Arial"/>
              </a:rPr>
              <a:t>of the book: the sovereignty of Christ in future victory, addressing external persecution and internal compromise in the church in light of the glorified Christ, the justice and mercy of God, and worship in view of history</a:t>
            </a:r>
            <a:r>
              <a:rPr lang="fr-FR" sz="2800" b="1" dirty="0">
                <a:solidFill>
                  <a:srgbClr val="FFFFFF"/>
                </a:solidFill>
                <a:effectLst>
                  <a:glow rad="330200">
                    <a:srgbClr val="000000">
                      <a:alpha val="75000"/>
                    </a:srgbClr>
                  </a:glow>
                </a:effectLst>
                <a:latin typeface="Arial"/>
                <a:ea typeface="ＭＳ Ｐゴシック" charset="0"/>
                <a:cs typeface="Arial"/>
              </a:rPr>
              <a:t>'</a:t>
            </a:r>
            <a:r>
              <a:rPr lang="en-US" sz="2800" b="1" dirty="0">
                <a:solidFill>
                  <a:srgbClr val="FFFFFF"/>
                </a:solidFill>
                <a:effectLst>
                  <a:glow rad="330200">
                    <a:srgbClr val="000000">
                      <a:alpha val="75000"/>
                    </a:srgbClr>
                  </a:glow>
                </a:effectLst>
                <a:latin typeface="Arial"/>
                <a:ea typeface="ＭＳ Ｐゴシック" charset="0"/>
                <a:cs typeface="Arial"/>
              </a:rPr>
              <a:t>s consummation.</a:t>
            </a:r>
          </a:p>
          <a:p>
            <a:pPr marL="514350" indent="-514350" defTabSz="914400" eaLnBrk="0" fontAlgn="base" hangingPunct="0">
              <a:spcBef>
                <a:spcPct val="0"/>
              </a:spcBef>
              <a:spcAft>
                <a:spcPct val="0"/>
              </a:spcAft>
              <a:buFont typeface="+mj-lt"/>
              <a:buAutoNum type="arabicPeriod" startAt="3"/>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startAt="3"/>
            </a:pPr>
            <a:r>
              <a:rPr lang="en-US" sz="2800" b="1" dirty="0">
                <a:solidFill>
                  <a:srgbClr val="FFFFFF"/>
                </a:solidFill>
                <a:effectLst>
                  <a:glow rad="330200">
                    <a:srgbClr val="000000">
                      <a:alpha val="75000"/>
                    </a:srgbClr>
                  </a:glow>
                </a:effectLst>
                <a:latin typeface="Arial"/>
                <a:ea typeface="ＭＳ Ｐゴシック" charset="0"/>
                <a:cs typeface="Arial"/>
              </a:rPr>
              <a:t>Trace the basic three-fold </a:t>
            </a:r>
            <a:r>
              <a:rPr lang="en-US" sz="2800" b="1" dirty="0">
                <a:solidFill>
                  <a:srgbClr val="FFFF00"/>
                </a:solidFill>
                <a:effectLst>
                  <a:glow rad="330200">
                    <a:srgbClr val="000000">
                      <a:alpha val="75000"/>
                    </a:srgbClr>
                  </a:glow>
                </a:effectLst>
                <a:latin typeface="Arial"/>
                <a:ea typeface="ＭＳ Ｐゴシック" charset="0"/>
                <a:cs typeface="Arial"/>
              </a:rPr>
              <a:t>outline </a:t>
            </a:r>
            <a:r>
              <a:rPr lang="en-US" sz="2800" b="1" dirty="0">
                <a:solidFill>
                  <a:srgbClr val="FFFFFF"/>
                </a:solidFill>
                <a:effectLst>
                  <a:glow rad="330200">
                    <a:srgbClr val="000000">
                      <a:alpha val="75000"/>
                    </a:srgbClr>
                  </a:glow>
                </a:effectLst>
                <a:latin typeface="Arial"/>
                <a:ea typeface="ＭＳ Ｐゴシック" charset="0"/>
                <a:cs typeface="Arial"/>
              </a:rPr>
              <a:t>of the book with its climax in the return of Christ (Rev. 19).</a:t>
            </a:r>
          </a:p>
        </p:txBody>
      </p:sp>
    </p:spTree>
    <p:extLst>
      <p:ext uri="{BB962C8B-B14F-4D97-AF65-F5344CB8AC3E}">
        <p14:creationId xmlns:p14="http://schemas.microsoft.com/office/powerpoint/2010/main" val="33619187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en-US" sz="3600" b="1" dirty="0">
                <a:solidFill>
                  <a:srgbClr val="FFFFFF"/>
                </a:solidFill>
                <a:ea typeface="ＭＳ Ｐゴシック"/>
                <a:cs typeface="ＭＳ Ｐゴシック"/>
              </a:rPr>
              <a:t>Course Objectives</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109233"/>
            <a:ext cx="5466522" cy="954107"/>
          </a:xfrm>
          <a:prstGeom prst="rect">
            <a:avLst/>
          </a:prstGeom>
        </p:spPr>
        <p:txBody>
          <a:bodyPr wrap="square">
            <a:spAutoFit/>
          </a:bodyPr>
          <a:lstStyle/>
          <a:p>
            <a:pP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By the end of the course the student should be able to…</a:t>
            </a:r>
          </a:p>
        </p:txBody>
      </p:sp>
      <p:sp>
        <p:nvSpPr>
          <p:cNvPr id="8" name="Rectangle 7"/>
          <p:cNvSpPr/>
          <p:nvPr/>
        </p:nvSpPr>
        <p:spPr>
          <a:xfrm>
            <a:off x="176696" y="2545139"/>
            <a:ext cx="8901045" cy="3970318"/>
          </a:xfrm>
          <a:prstGeom prst="rect">
            <a:avLst/>
          </a:prstGeom>
        </p:spPr>
        <p:txBody>
          <a:bodyPr wrap="square">
            <a:spAutoFit/>
          </a:bodyPr>
          <a:lstStyle/>
          <a:p>
            <a:pPr marL="514350" indent="-514350" defTabSz="914400" eaLnBrk="0" fontAlgn="base" hangingPunct="0">
              <a:spcBef>
                <a:spcPct val="0"/>
              </a:spcBef>
              <a:spcAft>
                <a:spcPct val="0"/>
              </a:spcAft>
              <a:buFont typeface="+mj-lt"/>
              <a:buAutoNum type="arabicPeriod" startAt="5"/>
            </a:pPr>
            <a:r>
              <a:rPr lang="en-US" sz="2800" b="1" dirty="0">
                <a:solidFill>
                  <a:srgbClr val="FFFFFF"/>
                </a:solidFill>
                <a:effectLst>
                  <a:glow rad="330200">
                    <a:srgbClr val="000000">
                      <a:alpha val="75000"/>
                    </a:srgbClr>
                  </a:glow>
                </a:effectLst>
                <a:latin typeface="Arial"/>
                <a:ea typeface="ＭＳ Ｐゴシック" charset="0"/>
                <a:cs typeface="Arial"/>
              </a:rPr>
              <a:t>Apply the strengths and weaknesses of the seven </a:t>
            </a:r>
            <a:r>
              <a:rPr lang="en-US" sz="2800" b="1" dirty="0">
                <a:solidFill>
                  <a:srgbClr val="FFFF00"/>
                </a:solidFill>
                <a:effectLst>
                  <a:glow rad="330200">
                    <a:srgbClr val="000000">
                      <a:alpha val="75000"/>
                    </a:srgbClr>
                  </a:glow>
                </a:effectLst>
                <a:latin typeface="Arial"/>
                <a:ea typeface="ＭＳ Ｐゴシック" charset="0"/>
                <a:cs typeface="Arial"/>
              </a:rPr>
              <a:t>churches </a:t>
            </a:r>
            <a:r>
              <a:rPr lang="en-US" sz="2800" b="1" dirty="0">
                <a:solidFill>
                  <a:srgbClr val="FFFFFF"/>
                </a:solidFill>
                <a:effectLst>
                  <a:glow rad="330200">
                    <a:srgbClr val="000000">
                      <a:alpha val="75000"/>
                    </a:srgbClr>
                  </a:glow>
                </a:effectLst>
                <a:latin typeface="Arial"/>
                <a:ea typeface="ＭＳ Ｐゴシック" charset="0"/>
                <a:cs typeface="Arial"/>
              </a:rPr>
              <a:t>of Revelation 2–3.</a:t>
            </a:r>
          </a:p>
          <a:p>
            <a:pPr marL="514350" indent="-514350" defTabSz="914400" eaLnBrk="0" fontAlgn="base" hangingPunct="0">
              <a:spcBef>
                <a:spcPct val="0"/>
              </a:spcBef>
              <a:spcAft>
                <a:spcPct val="0"/>
              </a:spcAft>
              <a:buFont typeface="+mj-lt"/>
              <a:buAutoNum type="arabicPeriod" startAt="5"/>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startAt="5"/>
            </a:pPr>
            <a:r>
              <a:rPr lang="en-US" sz="2800" b="1" dirty="0">
                <a:solidFill>
                  <a:srgbClr val="FFFFFF"/>
                </a:solidFill>
                <a:effectLst>
                  <a:glow rad="330200">
                    <a:srgbClr val="000000">
                      <a:alpha val="75000"/>
                    </a:srgbClr>
                  </a:glow>
                </a:effectLst>
                <a:latin typeface="Arial"/>
                <a:ea typeface="ＭＳ Ｐゴシック" charset="0"/>
                <a:cs typeface="Arial"/>
              </a:rPr>
              <a:t>Understand the basic flow of the </a:t>
            </a:r>
            <a:r>
              <a:rPr lang="en-US" sz="2800" b="1" dirty="0">
                <a:solidFill>
                  <a:srgbClr val="FFFF00"/>
                </a:solidFill>
                <a:effectLst>
                  <a:glow rad="330200">
                    <a:srgbClr val="000000">
                      <a:alpha val="75000"/>
                    </a:srgbClr>
                  </a:glow>
                </a:effectLst>
                <a:latin typeface="Arial"/>
                <a:ea typeface="ＭＳ Ｐゴシック" charset="0"/>
                <a:cs typeface="Arial"/>
              </a:rPr>
              <a:t>judgments </a:t>
            </a:r>
            <a:r>
              <a:rPr lang="en-US" sz="2800" b="1" dirty="0">
                <a:solidFill>
                  <a:srgbClr val="FFFFFF"/>
                </a:solidFill>
                <a:effectLst>
                  <a:glow rad="330200">
                    <a:srgbClr val="000000">
                      <a:alpha val="75000"/>
                    </a:srgbClr>
                  </a:glow>
                </a:effectLst>
                <a:latin typeface="Arial"/>
                <a:ea typeface="ＭＳ Ｐゴシック" charset="0"/>
                <a:cs typeface="Arial"/>
              </a:rPr>
              <a:t>in the Tribulation Period (seals, trumpets, and bowls, with supplementary data).</a:t>
            </a:r>
          </a:p>
          <a:p>
            <a:pPr marL="514350" indent="-514350" defTabSz="914400" eaLnBrk="0" fontAlgn="base" hangingPunct="0">
              <a:spcBef>
                <a:spcPct val="0"/>
              </a:spcBef>
              <a:spcAft>
                <a:spcPct val="0"/>
              </a:spcAft>
              <a:buFont typeface="+mj-lt"/>
              <a:buAutoNum type="arabicPeriod" startAt="5"/>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startAt="5"/>
            </a:pPr>
            <a:r>
              <a:rPr lang="en-US" sz="2800" b="1" dirty="0">
                <a:solidFill>
                  <a:srgbClr val="FFFFFF"/>
                </a:solidFill>
                <a:effectLst>
                  <a:glow rad="330200">
                    <a:srgbClr val="000000">
                      <a:alpha val="75000"/>
                    </a:srgbClr>
                  </a:glow>
                </a:effectLst>
                <a:latin typeface="Arial"/>
                <a:ea typeface="ＭＳ Ｐゴシック" charset="0"/>
                <a:cs typeface="Arial"/>
              </a:rPr>
              <a:t>Show how the </a:t>
            </a:r>
            <a:r>
              <a:rPr lang="en-US" sz="2800" b="1" dirty="0">
                <a:solidFill>
                  <a:srgbClr val="FFFF00"/>
                </a:solidFill>
                <a:effectLst>
                  <a:glow rad="330200">
                    <a:srgbClr val="000000">
                      <a:alpha val="75000"/>
                    </a:srgbClr>
                  </a:glow>
                </a:effectLst>
                <a:latin typeface="Arial"/>
                <a:ea typeface="ＭＳ Ｐゴシック" charset="0"/>
                <a:cs typeface="Arial"/>
              </a:rPr>
              <a:t>Tribulation and Millennium</a:t>
            </a:r>
            <a:r>
              <a:rPr lang="en-US" sz="2800" b="1" dirty="0">
                <a:solidFill>
                  <a:srgbClr val="FFFFFF"/>
                </a:solidFill>
                <a:effectLst>
                  <a:glow rad="330200">
                    <a:srgbClr val="000000">
                      <a:alpha val="75000"/>
                    </a:srgbClr>
                  </a:glow>
                </a:effectLst>
                <a:latin typeface="Arial"/>
                <a:ea typeface="ＭＳ Ｐゴシック" charset="0"/>
                <a:cs typeface="Arial"/>
              </a:rPr>
              <a:t> fit into the plan and purpose of God.</a:t>
            </a:r>
          </a:p>
        </p:txBody>
      </p:sp>
    </p:spTree>
    <p:extLst>
      <p:ext uri="{BB962C8B-B14F-4D97-AF65-F5344CB8AC3E}">
        <p14:creationId xmlns:p14="http://schemas.microsoft.com/office/powerpoint/2010/main" val="33680374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animEffect transition="in" filter="wipe(up)">
                                      <p:cBhvr>
                                        <p:cTn id="17" dur="5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en-US" sz="3600" b="1" dirty="0">
                <a:solidFill>
                  <a:srgbClr val="FFFFFF"/>
                </a:solidFill>
                <a:ea typeface="ＭＳ Ｐゴシック"/>
                <a:cs typeface="ＭＳ Ｐゴシック"/>
              </a:rPr>
              <a:t>Course Objectives</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109233"/>
            <a:ext cx="5466522" cy="954107"/>
          </a:xfrm>
          <a:prstGeom prst="rect">
            <a:avLst/>
          </a:prstGeom>
        </p:spPr>
        <p:txBody>
          <a:bodyPr wrap="square">
            <a:spAutoFit/>
          </a:bodyPr>
          <a:lstStyle/>
          <a:p>
            <a:pP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By the end of the course the student should be able to…</a:t>
            </a:r>
          </a:p>
        </p:txBody>
      </p:sp>
      <p:sp>
        <p:nvSpPr>
          <p:cNvPr id="8" name="Rectangle 7"/>
          <p:cNvSpPr/>
          <p:nvPr/>
        </p:nvSpPr>
        <p:spPr>
          <a:xfrm>
            <a:off x="176696" y="2545139"/>
            <a:ext cx="8901045" cy="3539431"/>
          </a:xfrm>
          <a:prstGeom prst="rect">
            <a:avLst/>
          </a:prstGeom>
        </p:spPr>
        <p:txBody>
          <a:bodyPr wrap="square">
            <a:spAutoFit/>
          </a:bodyPr>
          <a:lstStyle/>
          <a:p>
            <a:pPr marL="514350" indent="-514350" defTabSz="914400" eaLnBrk="0" fontAlgn="base" hangingPunct="0">
              <a:spcBef>
                <a:spcPct val="0"/>
              </a:spcBef>
              <a:spcAft>
                <a:spcPct val="0"/>
              </a:spcAft>
              <a:buFont typeface="+mj-lt"/>
              <a:buAutoNum type="arabicPeriod" startAt="8"/>
            </a:pPr>
            <a:r>
              <a:rPr lang="en-US" sz="2800" b="1" dirty="0">
                <a:solidFill>
                  <a:srgbClr val="FFFFFF"/>
                </a:solidFill>
                <a:effectLst>
                  <a:glow rad="330200">
                    <a:srgbClr val="000000">
                      <a:alpha val="75000"/>
                    </a:srgbClr>
                  </a:glow>
                </a:effectLst>
                <a:latin typeface="Arial"/>
                <a:ea typeface="ＭＳ Ｐゴシック" charset="0"/>
                <a:cs typeface="Arial"/>
              </a:rPr>
              <a:t>Defend the </a:t>
            </a:r>
            <a:r>
              <a:rPr lang="en-US" sz="2800" b="1" dirty="0">
                <a:solidFill>
                  <a:srgbClr val="FFFF00"/>
                </a:solidFill>
                <a:effectLst>
                  <a:glow rad="330200">
                    <a:srgbClr val="000000">
                      <a:alpha val="75000"/>
                    </a:srgbClr>
                  </a:glow>
                </a:effectLst>
                <a:latin typeface="Arial"/>
                <a:ea typeface="ＭＳ Ｐゴシック" charset="0"/>
                <a:cs typeface="Arial"/>
              </a:rPr>
              <a:t>premillennial </a:t>
            </a:r>
            <a:r>
              <a:rPr lang="en-US" sz="2800" b="1" dirty="0">
                <a:solidFill>
                  <a:srgbClr val="FFFFFF"/>
                </a:solidFill>
                <a:effectLst>
                  <a:glow rad="330200">
                    <a:srgbClr val="000000">
                      <a:alpha val="75000"/>
                    </a:srgbClr>
                  </a:glow>
                </a:effectLst>
                <a:latin typeface="Arial"/>
                <a:ea typeface="ＭＳ Ｐゴシック" charset="0"/>
                <a:cs typeface="Arial"/>
              </a:rPr>
              <a:t>perspective of Revelation 20:1-6.</a:t>
            </a:r>
          </a:p>
          <a:p>
            <a:pPr marL="514350" indent="-514350" defTabSz="914400" eaLnBrk="0" fontAlgn="base" hangingPunct="0">
              <a:spcBef>
                <a:spcPct val="0"/>
              </a:spcBef>
              <a:spcAft>
                <a:spcPct val="0"/>
              </a:spcAft>
              <a:buFont typeface="+mj-lt"/>
              <a:buAutoNum type="arabicPeriod" startAt="8"/>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startAt="8"/>
            </a:pPr>
            <a:r>
              <a:rPr lang="en-US" sz="2800" b="1" dirty="0">
                <a:solidFill>
                  <a:srgbClr val="FFFFFF"/>
                </a:solidFill>
                <a:effectLst>
                  <a:glow rad="330200">
                    <a:srgbClr val="000000">
                      <a:alpha val="75000"/>
                    </a:srgbClr>
                  </a:glow>
                </a:effectLst>
                <a:latin typeface="Arial"/>
                <a:ea typeface="ＭＳ Ｐゴシック" charset="0"/>
                <a:cs typeface="Arial"/>
              </a:rPr>
              <a:t>Feel </a:t>
            </a:r>
            <a:r>
              <a:rPr lang="en-US" sz="2800" b="1" dirty="0">
                <a:solidFill>
                  <a:srgbClr val="FFFF00"/>
                </a:solidFill>
                <a:effectLst>
                  <a:glow rad="330200">
                    <a:srgbClr val="000000">
                      <a:alpha val="75000"/>
                    </a:srgbClr>
                  </a:glow>
                </a:effectLst>
                <a:latin typeface="Arial"/>
                <a:ea typeface="ＭＳ Ｐゴシック" charset="0"/>
                <a:cs typeface="Arial"/>
              </a:rPr>
              <a:t>awe </a:t>
            </a:r>
            <a:r>
              <a:rPr lang="en-US" sz="2800" b="1" dirty="0">
                <a:solidFill>
                  <a:srgbClr val="FFFFFF"/>
                </a:solidFill>
                <a:effectLst>
                  <a:glow rad="330200">
                    <a:srgbClr val="000000">
                      <a:alpha val="75000"/>
                    </a:srgbClr>
                  </a:glow>
                </a:effectLst>
                <a:latin typeface="Arial"/>
                <a:ea typeface="ＭＳ Ｐゴシック" charset="0"/>
                <a:cs typeface="Arial"/>
              </a:rPr>
              <a:t>at the glory of heaven and the privilege of heaven as our future home!</a:t>
            </a:r>
          </a:p>
          <a:p>
            <a:pPr marL="514350" indent="-514350" defTabSz="914400" eaLnBrk="0" fontAlgn="base" hangingPunct="0">
              <a:spcBef>
                <a:spcPct val="0"/>
              </a:spcBef>
              <a:spcAft>
                <a:spcPct val="0"/>
              </a:spcAft>
              <a:buFont typeface="+mj-lt"/>
              <a:buAutoNum type="arabicPeriod" startAt="8"/>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startAt="8"/>
            </a:pPr>
            <a:r>
              <a:rPr lang="en-US" sz="2800" b="1" dirty="0">
                <a:solidFill>
                  <a:srgbClr val="FFFFFF"/>
                </a:solidFill>
                <a:effectLst>
                  <a:glow rad="330200">
                    <a:srgbClr val="000000">
                      <a:alpha val="75000"/>
                    </a:srgbClr>
                  </a:glow>
                </a:effectLst>
                <a:latin typeface="Arial"/>
                <a:ea typeface="ＭＳ Ｐゴシック" charset="0"/>
                <a:cs typeface="Arial"/>
              </a:rPr>
              <a:t>Make any needed </a:t>
            </a:r>
            <a:r>
              <a:rPr lang="en-US" sz="2800" b="1" dirty="0">
                <a:solidFill>
                  <a:srgbClr val="FFFF00"/>
                </a:solidFill>
                <a:effectLst>
                  <a:glow rad="330200">
                    <a:srgbClr val="000000">
                      <a:alpha val="75000"/>
                    </a:srgbClr>
                  </a:glow>
                </a:effectLst>
                <a:latin typeface="Arial"/>
                <a:ea typeface="ＭＳ Ｐゴシック" charset="0"/>
                <a:cs typeface="Arial"/>
              </a:rPr>
              <a:t>changes </a:t>
            </a:r>
            <a:r>
              <a:rPr lang="en-US" sz="2800" b="1" dirty="0">
                <a:solidFill>
                  <a:srgbClr val="FFFFFF"/>
                </a:solidFill>
                <a:effectLst>
                  <a:glow rad="330200">
                    <a:srgbClr val="000000">
                      <a:alpha val="75000"/>
                    </a:srgbClr>
                  </a:glow>
                </a:effectLst>
                <a:latin typeface="Arial"/>
                <a:ea typeface="ＭＳ Ｐゴシック" charset="0"/>
                <a:cs typeface="Arial"/>
              </a:rPr>
              <a:t>in his or her life to appear before Him unashamedly </a:t>
            </a:r>
          </a:p>
        </p:txBody>
      </p:sp>
    </p:spTree>
    <p:extLst>
      <p:ext uri="{BB962C8B-B14F-4D97-AF65-F5344CB8AC3E}">
        <p14:creationId xmlns:p14="http://schemas.microsoft.com/office/powerpoint/2010/main" val="9235444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animEffect transition="in" filter="wipe(up)">
                                      <p:cBhvr>
                                        <p:cTn id="17" dur="5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6" name="Cloud 5"/>
          <p:cNvSpPr/>
          <p:nvPr/>
        </p:nvSpPr>
        <p:spPr bwMode="auto">
          <a:xfrm>
            <a:off x="0" y="717826"/>
            <a:ext cx="3898348" cy="304800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2" name="Title 1"/>
          <p:cNvSpPr>
            <a:spLocks noGrp="1"/>
          </p:cNvSpPr>
          <p:nvPr>
            <p:ph type="title"/>
          </p:nvPr>
        </p:nvSpPr>
        <p:spPr>
          <a:xfrm>
            <a:off x="1115396" y="4"/>
            <a:ext cx="7034695" cy="773044"/>
          </a:xfrm>
          <a:solidFill>
            <a:schemeClr val="tx1"/>
          </a:solidFill>
        </p:spPr>
        <p:txBody>
          <a:bodyPr anchor="ctr"/>
          <a:lstStyle/>
          <a:p>
            <a:r>
              <a:rPr lang="en-US" sz="3600" b="1" dirty="0">
                <a:solidFill>
                  <a:srgbClr val="FFFFFF"/>
                </a:solidFill>
                <a:ea typeface="ＭＳ Ｐゴシック"/>
                <a:cs typeface="ＭＳ Ｐゴシック"/>
              </a:rPr>
              <a:t>Course Requirements</a:t>
            </a:r>
            <a:endParaRPr lang="en-US" b="1"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2</a:t>
            </a:r>
          </a:p>
        </p:txBody>
      </p:sp>
      <p:sp>
        <p:nvSpPr>
          <p:cNvPr id="5" name="Rectangle 4"/>
          <p:cNvSpPr/>
          <p:nvPr/>
        </p:nvSpPr>
        <p:spPr>
          <a:xfrm>
            <a:off x="3108744" y="634364"/>
            <a:ext cx="3047999" cy="523220"/>
          </a:xfrm>
          <a:prstGeom prst="rect">
            <a:avLst/>
          </a:prstGeom>
        </p:spPr>
        <p:txBody>
          <a:bodyPr wrap="square">
            <a:spAutoFit/>
          </a:bodyPr>
          <a:lstStyle/>
          <a:p>
            <a:pPr algn="ct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200 points</a:t>
            </a:r>
          </a:p>
        </p:txBody>
      </p:sp>
      <p:sp>
        <p:nvSpPr>
          <p:cNvPr id="8" name="Rectangle 7"/>
          <p:cNvSpPr/>
          <p:nvPr/>
        </p:nvSpPr>
        <p:spPr>
          <a:xfrm>
            <a:off x="254566" y="1429747"/>
            <a:ext cx="3946328" cy="1384995"/>
          </a:xfrm>
          <a:prstGeom prst="rect">
            <a:avLst/>
          </a:prstGeom>
          <a:effectLst/>
        </p:spPr>
        <p:txBody>
          <a:bodyPr wrap="square">
            <a:spAutoFit/>
          </a:bodyPr>
          <a:lstStyle/>
          <a:p>
            <a:pPr algn="ct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Reading (40) </a:t>
            </a:r>
            <a:br>
              <a:rPr lang="en-US" sz="2800" b="1" dirty="0">
                <a:solidFill>
                  <a:srgbClr val="FFFFFF"/>
                </a:solidFill>
                <a:effectLst>
                  <a:glow rad="330200">
                    <a:srgbClr val="000000">
                      <a:alpha val="75000"/>
                    </a:srgbClr>
                  </a:glow>
                </a:effectLst>
                <a:latin typeface="Arial"/>
                <a:ea typeface="ＭＳ Ｐゴシック" charset="0"/>
                <a:cs typeface="Arial"/>
              </a:rPr>
            </a:br>
            <a:r>
              <a:rPr lang="en-US" sz="2800" b="1" dirty="0" err="1">
                <a:solidFill>
                  <a:srgbClr val="FFFF00"/>
                </a:solidFill>
                <a:effectLst>
                  <a:glow rad="330200">
                    <a:srgbClr val="000000">
                      <a:alpha val="75000"/>
                    </a:srgbClr>
                  </a:glow>
                </a:effectLst>
                <a:latin typeface="Arial"/>
                <a:ea typeface="ＭＳ Ｐゴシック" charset="0"/>
                <a:cs typeface="Arial"/>
              </a:rPr>
              <a:t>Wiersbe</a:t>
            </a:r>
            <a:r>
              <a:rPr lang="en-US" sz="2800" b="1" dirty="0">
                <a:solidFill>
                  <a:srgbClr val="FFFF00"/>
                </a:solidFill>
                <a:effectLst>
                  <a:glow rad="330200">
                    <a:srgbClr val="000000">
                      <a:alpha val="75000"/>
                    </a:srgbClr>
                  </a:glow>
                </a:effectLst>
                <a:latin typeface="Arial"/>
                <a:ea typeface="ＭＳ Ｐゴシック" charset="0"/>
                <a:cs typeface="Arial"/>
              </a:rPr>
              <a:t> (20) + </a:t>
            </a:r>
            <a:br>
              <a:rPr lang="en-US" sz="2800" b="1" dirty="0">
                <a:solidFill>
                  <a:srgbClr val="FFFF00"/>
                </a:solidFill>
                <a:effectLst>
                  <a:glow rad="330200">
                    <a:srgbClr val="000000">
                      <a:alpha val="75000"/>
                    </a:srgbClr>
                  </a:glow>
                </a:effectLst>
                <a:latin typeface="Arial"/>
                <a:ea typeface="ＭＳ Ｐゴシック" charset="0"/>
                <a:cs typeface="Arial"/>
              </a:rPr>
            </a:br>
            <a:r>
              <a:rPr lang="en-US" sz="2800" b="1" dirty="0">
                <a:solidFill>
                  <a:srgbClr val="FFFF00"/>
                </a:solidFill>
                <a:effectLst>
                  <a:glow rad="330200">
                    <a:srgbClr val="000000">
                      <a:alpha val="75000"/>
                    </a:srgbClr>
                  </a:glow>
                </a:effectLst>
                <a:latin typeface="Arial"/>
                <a:ea typeface="ＭＳ Ｐゴシック" charset="0"/>
                <a:cs typeface="Arial"/>
              </a:rPr>
              <a:t>Revelation (20)</a:t>
            </a:r>
            <a:endParaRPr lang="en-US" sz="4800" b="1" dirty="0">
              <a:solidFill>
                <a:srgbClr val="FFFF00"/>
              </a:solidFill>
              <a:effectLst>
                <a:glow rad="330200">
                  <a:srgbClr val="000000">
                    <a:alpha val="75000"/>
                  </a:srgbClr>
                </a:glow>
              </a:effectLst>
              <a:latin typeface="Arial"/>
              <a:ea typeface="ＭＳ Ｐゴシック" charset="0"/>
              <a:cs typeface="Arial"/>
            </a:endParaRPr>
          </a:p>
        </p:txBody>
      </p:sp>
      <p:pic>
        <p:nvPicPr>
          <p:cNvPr id="4" name="Picture 3" descr="rev intro requirements king-strategy-clip-art.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254793" y="3832086"/>
            <a:ext cx="2755900" cy="2946400"/>
          </a:xfrm>
          <a:prstGeom prst="rect">
            <a:avLst/>
          </a:prstGeom>
        </p:spPr>
      </p:pic>
      <p:sp>
        <p:nvSpPr>
          <p:cNvPr id="7" name="Down Arrow 6"/>
          <p:cNvSpPr/>
          <p:nvPr/>
        </p:nvSpPr>
        <p:spPr bwMode="auto">
          <a:xfrm rot="8511449">
            <a:off x="2562092" y="2760862"/>
            <a:ext cx="1358348" cy="2341217"/>
          </a:xfrm>
          <a:prstGeom prst="down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11" name="Cloud 10"/>
          <p:cNvSpPr/>
          <p:nvPr/>
        </p:nvSpPr>
        <p:spPr bwMode="auto">
          <a:xfrm>
            <a:off x="5080002" y="673652"/>
            <a:ext cx="3898348" cy="304800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12" name="Rectangle 11"/>
          <p:cNvSpPr/>
          <p:nvPr/>
        </p:nvSpPr>
        <p:spPr>
          <a:xfrm>
            <a:off x="4982455" y="1385573"/>
            <a:ext cx="3839967" cy="1384995"/>
          </a:xfrm>
          <a:prstGeom prst="rect">
            <a:avLst/>
          </a:prstGeom>
          <a:effectLst/>
        </p:spPr>
        <p:txBody>
          <a:bodyPr wrap="square">
            <a:spAutoFit/>
          </a:bodyPr>
          <a:lstStyle/>
          <a:p>
            <a:pPr algn="ct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Assessments (160)</a:t>
            </a:r>
            <a:br>
              <a:rPr lang="en-US" sz="2800" b="1" dirty="0">
                <a:solidFill>
                  <a:srgbClr val="FFFFFF"/>
                </a:solidFill>
                <a:effectLst>
                  <a:glow rad="330200">
                    <a:srgbClr val="000000">
                      <a:alpha val="75000"/>
                    </a:srgbClr>
                  </a:glow>
                </a:effectLst>
                <a:latin typeface="Arial"/>
                <a:ea typeface="ＭＳ Ｐゴシック" charset="0"/>
                <a:cs typeface="Arial"/>
              </a:rPr>
            </a:br>
            <a:r>
              <a:rPr lang="en-US" sz="2800" b="1" dirty="0">
                <a:solidFill>
                  <a:srgbClr val="FFFF00"/>
                </a:solidFill>
                <a:effectLst>
                  <a:glow rad="330200">
                    <a:srgbClr val="000000">
                      <a:alpha val="75000"/>
                    </a:srgbClr>
                  </a:glow>
                </a:effectLst>
                <a:latin typeface="Arial"/>
                <a:ea typeface="ＭＳ Ｐゴシック" charset="0"/>
                <a:cs typeface="Arial"/>
              </a:rPr>
              <a:t>4 Quizzes (80) + </a:t>
            </a:r>
            <a:br>
              <a:rPr lang="en-US" sz="2800" b="1" dirty="0">
                <a:solidFill>
                  <a:srgbClr val="FFFF00"/>
                </a:solidFill>
                <a:effectLst>
                  <a:glow rad="330200">
                    <a:srgbClr val="000000">
                      <a:alpha val="75000"/>
                    </a:srgbClr>
                  </a:glow>
                </a:effectLst>
                <a:latin typeface="Arial"/>
                <a:ea typeface="ＭＳ Ｐゴシック" charset="0"/>
                <a:cs typeface="Arial"/>
              </a:rPr>
            </a:br>
            <a:r>
              <a:rPr lang="en-US" sz="2800" b="1" dirty="0">
                <a:solidFill>
                  <a:srgbClr val="FFFF00"/>
                </a:solidFill>
                <a:effectLst>
                  <a:glow rad="330200">
                    <a:srgbClr val="000000">
                      <a:alpha val="75000"/>
                    </a:srgbClr>
                  </a:glow>
                </a:effectLst>
                <a:latin typeface="Arial"/>
                <a:ea typeface="ＭＳ Ｐゴシック" charset="0"/>
                <a:cs typeface="Arial"/>
              </a:rPr>
              <a:t>Final Exam (80)</a:t>
            </a:r>
            <a:endParaRPr lang="en-US" sz="4800" b="1" dirty="0">
              <a:solidFill>
                <a:srgbClr val="FFFF00"/>
              </a:solidFill>
              <a:effectLst>
                <a:glow rad="330200">
                  <a:srgbClr val="000000">
                    <a:alpha val="75000"/>
                  </a:srgbClr>
                </a:glow>
              </a:effectLst>
              <a:latin typeface="Arial"/>
              <a:ea typeface="ＭＳ Ｐゴシック" charset="0"/>
              <a:cs typeface="Arial"/>
            </a:endParaRPr>
          </a:p>
        </p:txBody>
      </p:sp>
      <p:sp>
        <p:nvSpPr>
          <p:cNvPr id="13" name="Down Arrow 12"/>
          <p:cNvSpPr/>
          <p:nvPr/>
        </p:nvSpPr>
        <p:spPr bwMode="auto">
          <a:xfrm rot="13029005">
            <a:off x="5622449" y="2763931"/>
            <a:ext cx="1358348" cy="2341217"/>
          </a:xfrm>
          <a:prstGeom prst="down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11356596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strVal val="#ppt_w*0.70"/>
                                          </p:val>
                                        </p:tav>
                                        <p:tav tm="100000">
                                          <p:val>
                                            <p:strVal val="#ppt_w"/>
                                          </p:val>
                                        </p:tav>
                                      </p:tavLst>
                                    </p:anim>
                                    <p:anim calcmode="lin" valueType="num">
                                      <p:cBhvr>
                                        <p:cTn id="12" dur="1000" fill="hold"/>
                                        <p:tgtEl>
                                          <p:spTgt spid="6"/>
                                        </p:tgtEl>
                                        <p:attrNameLst>
                                          <p:attrName>ppt_h</p:attrName>
                                        </p:attrNameLst>
                                      </p:cBhvr>
                                      <p:tavLst>
                                        <p:tav tm="0">
                                          <p:val>
                                            <p:strVal val="#ppt_h"/>
                                          </p:val>
                                        </p:tav>
                                        <p:tav tm="100000">
                                          <p:val>
                                            <p:strVal val="#ppt_h"/>
                                          </p:val>
                                        </p:tav>
                                      </p:tavLst>
                                    </p:anim>
                                    <p:animEffect transition="in" filter="fade">
                                      <p:cBhvr>
                                        <p:cTn id="13" dur="1000"/>
                                        <p:tgtEl>
                                          <p:spTgt spid="6"/>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wipe(up)">
                                      <p:cBhvr>
                                        <p:cTn id="17" dur="500"/>
                                        <p:tgtEl>
                                          <p:spTgt spid="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up)">
                                      <p:cBhvr>
                                        <p:cTn id="22" dur="500"/>
                                        <p:tgtEl>
                                          <p:spTgt spid="13"/>
                                        </p:tgtEl>
                                      </p:cBhvr>
                                    </p:animEffect>
                                  </p:childTnLst>
                                </p:cTn>
                              </p:par>
                            </p:childTnLst>
                          </p:cTn>
                        </p:par>
                        <p:par>
                          <p:cTn id="23" fill="hold">
                            <p:stCondLst>
                              <p:cond delay="500"/>
                            </p:stCondLst>
                            <p:childTnLst>
                              <p:par>
                                <p:cTn id="24" presetID="55"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1000" fill="hold"/>
                                        <p:tgtEl>
                                          <p:spTgt spid="11"/>
                                        </p:tgtEl>
                                        <p:attrNameLst>
                                          <p:attrName>ppt_w</p:attrName>
                                        </p:attrNameLst>
                                      </p:cBhvr>
                                      <p:tavLst>
                                        <p:tav tm="0">
                                          <p:val>
                                            <p:strVal val="#ppt_w*0.70"/>
                                          </p:val>
                                        </p:tav>
                                        <p:tav tm="100000">
                                          <p:val>
                                            <p:strVal val="#ppt_w"/>
                                          </p:val>
                                        </p:tav>
                                      </p:tavLst>
                                    </p:anim>
                                    <p:anim calcmode="lin" valueType="num">
                                      <p:cBhvr>
                                        <p:cTn id="27" dur="1000" fill="hold"/>
                                        <p:tgtEl>
                                          <p:spTgt spid="11"/>
                                        </p:tgtEl>
                                        <p:attrNameLst>
                                          <p:attrName>ppt_h</p:attrName>
                                        </p:attrNameLst>
                                      </p:cBhvr>
                                      <p:tavLst>
                                        <p:tav tm="0">
                                          <p:val>
                                            <p:strVal val="#ppt_h"/>
                                          </p:val>
                                        </p:tav>
                                        <p:tav tm="100000">
                                          <p:val>
                                            <p:strVal val="#ppt_h"/>
                                          </p:val>
                                        </p:tav>
                                      </p:tavLst>
                                    </p:anim>
                                    <p:animEffect transition="in" filter="fade">
                                      <p:cBhvr>
                                        <p:cTn id="28" dur="1000"/>
                                        <p:tgtEl>
                                          <p:spTgt spid="11"/>
                                        </p:tgtEl>
                                      </p:cBhvr>
                                    </p:animEffect>
                                  </p:childTnLst>
                                </p:cTn>
                              </p:par>
                            </p:childTnLst>
                          </p:cTn>
                        </p:par>
                        <p:par>
                          <p:cTn id="29" fill="hold">
                            <p:stCondLst>
                              <p:cond delay="1500"/>
                            </p:stCondLst>
                            <p:childTnLst>
                              <p:par>
                                <p:cTn id="30" presetID="22" presetClass="entr" presetSubtype="1" fill="hold" nodeType="afterEffect">
                                  <p:stCondLst>
                                    <p:cond delay="0"/>
                                  </p:stCondLst>
                                  <p:childTnLst>
                                    <p:set>
                                      <p:cBhvr>
                                        <p:cTn id="31" dur="1" fill="hold">
                                          <p:stCondLst>
                                            <p:cond delay="0"/>
                                          </p:stCondLst>
                                        </p:cTn>
                                        <p:tgtEl>
                                          <p:spTgt spid="12">
                                            <p:txEl>
                                              <p:pRg st="0" end="0"/>
                                            </p:txEl>
                                          </p:spTgt>
                                        </p:tgtEl>
                                        <p:attrNameLst>
                                          <p:attrName>style.visibility</p:attrName>
                                        </p:attrNameLst>
                                      </p:cBhvr>
                                      <p:to>
                                        <p:strVal val="visible"/>
                                      </p:to>
                                    </p:set>
                                    <p:animEffect transition="in" filter="wipe(up)">
                                      <p:cBhvr>
                                        <p:cTn id="32"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animBg="1"/>
      <p:bldP spid="1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5396" y="4"/>
            <a:ext cx="7034695" cy="773044"/>
          </a:xfrm>
          <a:solidFill>
            <a:schemeClr val="tx1"/>
          </a:solidFill>
        </p:spPr>
        <p:txBody>
          <a:bodyPr anchor="ctr"/>
          <a:lstStyle/>
          <a:p>
            <a:r>
              <a:rPr lang="en-US" sz="3600" b="1" dirty="0">
                <a:solidFill>
                  <a:srgbClr val="FFFFFF"/>
                </a:solidFill>
                <a:ea typeface="ＭＳ Ｐゴシック"/>
                <a:cs typeface="ＭＳ Ｐゴシック"/>
              </a:rPr>
              <a:t>Contacting Me</a:t>
            </a:r>
            <a:endParaRPr lang="en-US" b="1"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4</a:t>
            </a:r>
          </a:p>
        </p:txBody>
      </p:sp>
      <p:sp>
        <p:nvSpPr>
          <p:cNvPr id="5" name="Rectangle 4"/>
          <p:cNvSpPr/>
          <p:nvPr/>
        </p:nvSpPr>
        <p:spPr>
          <a:xfrm>
            <a:off x="3108744" y="634364"/>
            <a:ext cx="3047999" cy="523220"/>
          </a:xfrm>
          <a:prstGeom prst="rect">
            <a:avLst/>
          </a:prstGeom>
        </p:spPr>
        <p:txBody>
          <a:bodyPr wrap="square">
            <a:spAutoFit/>
          </a:bodyPr>
          <a:lstStyle/>
          <a:p>
            <a:pPr algn="ct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Some options</a:t>
            </a:r>
          </a:p>
        </p:txBody>
      </p:sp>
      <p:pic>
        <p:nvPicPr>
          <p:cNvPr id="9" name="Picture 8" descr="servant leadership pawn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82217" y="1384852"/>
            <a:ext cx="3302000" cy="2641600"/>
          </a:xfrm>
          <a:prstGeom prst="rect">
            <a:avLst/>
          </a:prstGeom>
        </p:spPr>
      </p:pic>
      <p:sp>
        <p:nvSpPr>
          <p:cNvPr id="7" name="Rectangle 6">
            <a:extLst>
              <a:ext uri="{FF2B5EF4-FFF2-40B4-BE49-F238E27FC236}">
                <a16:creationId xmlns:a16="http://schemas.microsoft.com/office/drawing/2014/main" id="{98DE7460-1D68-FD45-9506-CFE951E9D781}"/>
              </a:ext>
            </a:extLst>
          </p:cNvPr>
          <p:cNvSpPr/>
          <p:nvPr/>
        </p:nvSpPr>
        <p:spPr>
          <a:xfrm>
            <a:off x="3511830" y="1550972"/>
            <a:ext cx="5632170" cy="1384995"/>
          </a:xfrm>
          <a:prstGeom prst="rect">
            <a:avLst/>
          </a:prstGeom>
        </p:spPr>
        <p:txBody>
          <a:bodyPr wrap="square">
            <a:spAutoFit/>
          </a:bodyPr>
          <a:lstStyle/>
          <a:p>
            <a:pPr marL="176213" indent="-176213" defTabSz="914400" eaLnBrk="0" fontAlgn="base" hangingPunct="0">
              <a:spcBef>
                <a:spcPct val="0"/>
              </a:spcBef>
              <a:spcAft>
                <a:spcPct val="0"/>
              </a:spcAft>
              <a:buFont typeface="Arial"/>
              <a:buChar char="•"/>
            </a:pPr>
            <a:r>
              <a:rPr lang="en-US" sz="2800" b="1" dirty="0" err="1">
                <a:solidFill>
                  <a:srgbClr val="FFFFFF"/>
                </a:solidFill>
                <a:effectLst/>
                <a:latin typeface="Arial"/>
                <a:ea typeface="ＭＳ Ｐゴシック" charset="0"/>
                <a:cs typeface="Arial"/>
              </a:rPr>
              <a:t>drrickgriffith@gmail.com</a:t>
            </a:r>
            <a:endParaRPr lang="en-US" sz="2800" b="1" dirty="0">
              <a:solidFill>
                <a:srgbClr val="FFFFFF"/>
              </a:solidFill>
              <a:effectLst/>
              <a:latin typeface="Arial"/>
              <a:ea typeface="ＭＳ Ｐゴシック" charset="0"/>
              <a:cs typeface="Arial"/>
            </a:endParaRPr>
          </a:p>
          <a:p>
            <a:pPr marL="176213" indent="-176213" defTabSz="914400" eaLnBrk="0" fontAlgn="base" hangingPunct="0">
              <a:spcBef>
                <a:spcPct val="0"/>
              </a:spcBef>
              <a:spcAft>
                <a:spcPct val="0"/>
              </a:spcAft>
              <a:buFont typeface="Arial"/>
              <a:buChar char="•"/>
            </a:pPr>
            <a:r>
              <a:rPr lang="en-US" sz="2800" b="1" dirty="0">
                <a:solidFill>
                  <a:srgbClr val="FFFFFF"/>
                </a:solidFill>
                <a:effectLst/>
                <a:latin typeface="Arial"/>
                <a:ea typeface="ＭＳ Ｐゴシック" charset="0"/>
                <a:cs typeface="Arial"/>
              </a:rPr>
              <a:t>Mobile +962-7-9725-6010</a:t>
            </a:r>
          </a:p>
          <a:p>
            <a:pPr marL="176213" indent="-176213" defTabSz="914400" eaLnBrk="0" fontAlgn="base" hangingPunct="0">
              <a:spcBef>
                <a:spcPct val="0"/>
              </a:spcBef>
              <a:spcAft>
                <a:spcPct val="0"/>
              </a:spcAft>
              <a:buFont typeface="Arial"/>
              <a:buChar char="•"/>
            </a:pPr>
            <a:r>
              <a:rPr lang="en-US" sz="2800" b="1" dirty="0">
                <a:solidFill>
                  <a:srgbClr val="FFFFFF"/>
                </a:solidFill>
                <a:effectLst/>
                <a:latin typeface="Arial"/>
                <a:ea typeface="ＭＳ Ｐゴシック" charset="0"/>
                <a:cs typeface="Arial"/>
              </a:rPr>
              <a:t>WhatsApp: +1 509-833-0161</a:t>
            </a:r>
          </a:p>
        </p:txBody>
      </p:sp>
    </p:spTree>
    <p:extLst>
      <p:ext uri="{BB962C8B-B14F-4D97-AF65-F5344CB8AC3E}">
        <p14:creationId xmlns:p14="http://schemas.microsoft.com/office/powerpoint/2010/main" val="398329363"/>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2"/>
          <p:cNvSpPr>
            <a:spLocks noGrp="1" noChangeArrowheads="1"/>
          </p:cNvSpPr>
          <p:nvPr>
            <p:ph type="title"/>
          </p:nvPr>
        </p:nvSpPr>
        <p:spPr>
          <a:xfrm>
            <a:off x="914400" y="333375"/>
            <a:ext cx="5029200" cy="609600"/>
          </a:xfrm>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a:t>
            </a:r>
            <a:r>
              <a:rPr lang="en-US" altLang="ja-JP" sz="2100" dirty="0">
                <a:latin typeface="Times New Roman" charset="0"/>
                <a:ea typeface="ＭＳ Ｐゴシック" charset="0"/>
                <a:cs typeface="ＭＳ Ｐゴシック" charset="0"/>
              </a:rPr>
              <a:t> 1/4</a:t>
            </a:r>
            <a:endParaRPr lang="en-US" sz="2100" dirty="0">
              <a:latin typeface="Times New Roman" charset="0"/>
              <a:ea typeface="ＭＳ Ｐゴシック" charset="0"/>
              <a:cs typeface="ＭＳ Ｐゴシック" charset="0"/>
            </a:endParaRPr>
          </a:p>
        </p:txBody>
      </p:sp>
      <p:pic>
        <p:nvPicPr>
          <p:cNvPr id="653314" name="Picture 4" descr="270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7109"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Jesus, God</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righteousness revealed,</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The Son of Man, the Son of God,</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His kingdom comes;</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Jesus, redemption</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sacrifice,</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Now glorified, now justified,</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His kingdom comes.</a:t>
            </a:r>
          </a:p>
        </p:txBody>
      </p:sp>
    </p:spTree>
    <p:extLst>
      <p:ext uri="{BB962C8B-B14F-4D97-AF65-F5344CB8AC3E}">
        <p14:creationId xmlns:p14="http://schemas.microsoft.com/office/powerpoint/2010/main" val="2808976907"/>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1" name="Rectangle 3"/>
          <p:cNvSpPr>
            <a:spLocks noGrp="1" noChangeArrowheads="1"/>
          </p:cNvSpPr>
          <p:nvPr>
            <p:ph type="title"/>
          </p:nvPr>
        </p:nvSpPr>
        <p:spPr>
          <a:xfrm>
            <a:off x="914400" y="333375"/>
            <a:ext cx="5029200" cy="609600"/>
          </a:xfrm>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2/4</a:t>
            </a:r>
            <a:endParaRPr lang="en-US" sz="2100" dirty="0">
              <a:latin typeface="Times New Roman" charset="0"/>
              <a:ea typeface="ＭＳ Ｐゴシック" charset="0"/>
              <a:cs typeface="ＭＳ Ｐゴシック" charset="0"/>
            </a:endParaRPr>
          </a:p>
        </p:txBody>
      </p:sp>
      <p:pic>
        <p:nvPicPr>
          <p:cNvPr id="655362" name="Picture 2" descr="270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9029"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And this kingdom will know no end,</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And its glory shall know no bounds,</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For the majesty and power</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Of this kingdom</a:t>
            </a:r>
            <a:r>
              <a:rPr lang="fr-FR" altLang="ja-JP" sz="3600" b="1" dirty="0">
                <a:solidFill>
                  <a:srgbClr val="FFFFFF"/>
                </a:solidFill>
                <a:latin typeface="Arial" charset="0"/>
                <a:ea typeface="ＭＳ Ｐゴシック" charset="0"/>
                <a:cs typeface="Arial" charset="0"/>
              </a:rPr>
              <a:t>'</a:t>
            </a:r>
            <a:r>
              <a:rPr lang="en-US" altLang="ja-JP" sz="3600" b="1" dirty="0">
                <a:solidFill>
                  <a:srgbClr val="FFFFFF"/>
                </a:solidFill>
                <a:latin typeface="Arial" charset="0"/>
                <a:ea typeface="ＭＳ Ｐゴシック" charset="0"/>
                <a:cs typeface="Arial" charset="0"/>
              </a:rPr>
              <a:t>s King has come;</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And this kingdom</a:t>
            </a:r>
            <a:r>
              <a:rPr lang="fr-FR" altLang="ja-JP" sz="3600" b="1" dirty="0">
                <a:solidFill>
                  <a:srgbClr val="FFFFFF"/>
                </a:solidFill>
                <a:latin typeface="Arial" charset="0"/>
                <a:ea typeface="ＭＳ Ｐゴシック" charset="0"/>
                <a:cs typeface="Arial" charset="0"/>
              </a:rPr>
              <a:t>'</a:t>
            </a:r>
            <a:r>
              <a:rPr lang="en-US" altLang="ja-JP" sz="3600" b="1" dirty="0">
                <a:solidFill>
                  <a:srgbClr val="FFFFFF"/>
                </a:solidFill>
                <a:latin typeface="Arial" charset="0"/>
                <a:ea typeface="ＭＳ Ｐゴシック" charset="0"/>
                <a:cs typeface="Arial" charset="0"/>
              </a:rPr>
              <a:t>s reign,</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And this kingdom</a:t>
            </a:r>
            <a:r>
              <a:rPr lang="fr-FR" altLang="ja-JP" sz="3600" b="1" dirty="0">
                <a:solidFill>
                  <a:srgbClr val="FFFFFF"/>
                </a:solidFill>
                <a:latin typeface="Arial" charset="0"/>
                <a:ea typeface="ＭＳ Ｐゴシック" charset="0"/>
                <a:cs typeface="Arial" charset="0"/>
              </a:rPr>
              <a:t>'</a:t>
            </a:r>
            <a:r>
              <a:rPr lang="en-US" altLang="ja-JP" sz="3600" b="1" dirty="0">
                <a:solidFill>
                  <a:srgbClr val="FFFFFF"/>
                </a:solidFill>
                <a:latin typeface="Arial" charset="0"/>
                <a:ea typeface="ＭＳ Ｐゴシック" charset="0"/>
                <a:cs typeface="Arial" charset="0"/>
              </a:rPr>
              <a:t>s rule,</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And this kingdom</a:t>
            </a:r>
            <a:r>
              <a:rPr lang="fr-FR" altLang="ja-JP" sz="3600" b="1" dirty="0">
                <a:solidFill>
                  <a:srgbClr val="FFFFFF"/>
                </a:solidFill>
                <a:latin typeface="Arial" charset="0"/>
                <a:ea typeface="ＭＳ Ｐゴシック" charset="0"/>
                <a:cs typeface="Arial" charset="0"/>
              </a:rPr>
              <a:t>'</a:t>
            </a:r>
            <a:r>
              <a:rPr lang="en-US" altLang="ja-JP" sz="3600" b="1" dirty="0">
                <a:solidFill>
                  <a:srgbClr val="FFFFFF"/>
                </a:solidFill>
                <a:latin typeface="Arial" charset="0"/>
                <a:ea typeface="ＭＳ Ｐゴシック" charset="0"/>
                <a:cs typeface="Arial" charset="0"/>
              </a:rPr>
              <a:t>s power and  authority,</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Jesus, God</a:t>
            </a:r>
            <a:r>
              <a:rPr lang="fr-FR" altLang="ja-JP" sz="3600" b="1" dirty="0">
                <a:solidFill>
                  <a:srgbClr val="FFFFFF"/>
                </a:solidFill>
                <a:latin typeface="Arial" charset="0"/>
                <a:ea typeface="ＭＳ Ｐゴシック" charset="0"/>
                <a:cs typeface="Arial" charset="0"/>
              </a:rPr>
              <a:t>'</a:t>
            </a:r>
            <a:r>
              <a:rPr lang="en-US" altLang="ja-JP" sz="3600" b="1" dirty="0">
                <a:solidFill>
                  <a:srgbClr val="FFFFFF"/>
                </a:solidFill>
                <a:latin typeface="Arial" charset="0"/>
                <a:ea typeface="ＭＳ Ｐゴシック" charset="0"/>
                <a:cs typeface="Arial" charset="0"/>
              </a:rPr>
              <a:t>s righteousness revealed.</a:t>
            </a:r>
            <a:endParaRPr lang="en-US" sz="3600" dirty="0">
              <a:solidFill>
                <a:srgbClr val="FFFFFF"/>
              </a:solidFill>
              <a:latin typeface="Arial" charset="0"/>
              <a:ea typeface="ＭＳ Ｐゴシック" charset="0"/>
              <a:cs typeface="Arial" charset="0"/>
            </a:endParaRPr>
          </a:p>
        </p:txBody>
      </p:sp>
    </p:spTree>
    <p:extLst>
      <p:ext uri="{BB962C8B-B14F-4D97-AF65-F5344CB8AC3E}">
        <p14:creationId xmlns:p14="http://schemas.microsoft.com/office/powerpoint/2010/main" val="2650407211"/>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09" name="Rectangle 6"/>
          <p:cNvSpPr>
            <a:spLocks noGrp="1" noChangeArrowheads="1"/>
          </p:cNvSpPr>
          <p:nvPr>
            <p:ph type="title"/>
          </p:nvPr>
        </p:nvSpPr>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3/4</a:t>
            </a:r>
            <a:endParaRPr lang="en-US" dirty="0">
              <a:latin typeface="Times New Roman" charset="0"/>
              <a:ea typeface="ＭＳ Ｐゴシック" charset="0"/>
              <a:cs typeface="ＭＳ Ｐゴシック" charset="0"/>
            </a:endParaRPr>
          </a:p>
        </p:txBody>
      </p:sp>
      <p:pic>
        <p:nvPicPr>
          <p:cNvPr id="657410" name="Picture 4" descr="27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8135" name="Rectangle 7"/>
          <p:cNvSpPr>
            <a:spLocks noChangeArrowheads="1"/>
          </p:cNvSpPr>
          <p:nvPr/>
        </p:nvSpPr>
        <p:spPr bwMode="auto">
          <a:xfrm>
            <a:off x="304800" y="228600"/>
            <a:ext cx="8472488" cy="638175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Jesus, the expression of God</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love,</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The grace of God, </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the Word of God,</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revealed to us;</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Jesus, God</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holy sacrifice, </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Now glorified, now justified,</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His kingdom comes.</a:t>
            </a:r>
          </a:p>
        </p:txBody>
      </p:sp>
    </p:spTree>
    <p:extLst>
      <p:ext uri="{BB962C8B-B14F-4D97-AF65-F5344CB8AC3E}">
        <p14:creationId xmlns:p14="http://schemas.microsoft.com/office/powerpoint/2010/main" val="3786725568"/>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7" name="Rectangle 4"/>
          <p:cNvSpPr>
            <a:spLocks noGrp="1" noChangeArrowheads="1"/>
          </p:cNvSpPr>
          <p:nvPr>
            <p:ph type="title"/>
          </p:nvPr>
        </p:nvSpPr>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4/4</a:t>
            </a:r>
            <a:endParaRPr lang="en-US" dirty="0">
              <a:latin typeface="Times New Roman" charset="0"/>
              <a:ea typeface="ＭＳ Ｐゴシック" charset="0"/>
              <a:cs typeface="ＭＳ Ｐゴシック" charset="0"/>
            </a:endParaRPr>
          </a:p>
        </p:txBody>
      </p:sp>
      <p:pic>
        <p:nvPicPr>
          <p:cNvPr id="659458" name="Picture 2" descr="27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3125" name="Rectangle 5"/>
          <p:cNvSpPr>
            <a:spLocks noChangeArrowheads="1"/>
          </p:cNvSpPr>
          <p:nvPr/>
        </p:nvSpPr>
        <p:spPr bwMode="auto">
          <a:xfrm>
            <a:off x="381000" y="-26988"/>
            <a:ext cx="8689975" cy="688498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And this kingdom will know no end,</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And its glory shall know no bounds,</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For the majesty and power</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Of this kingdom</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King has come;</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And this kingdom</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reign,</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And this kingdom</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rule,</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And this kingdom</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power and  authority,</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Jesus, God</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righteousness revealed.</a:t>
            </a:r>
          </a:p>
        </p:txBody>
      </p:sp>
    </p:spTree>
    <p:extLst>
      <p:ext uri="{BB962C8B-B14F-4D97-AF65-F5344CB8AC3E}">
        <p14:creationId xmlns:p14="http://schemas.microsoft.com/office/powerpoint/2010/main" val="3810910361"/>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Christ’s letters to seven churches shows his authority over them even though they suffer (1:9; 2:9-10; 3:10) and he gives eight promises to reward faithful believers who overcome the world (2:7, 11, 17, 26; 3:5, 12, 21; 21:7).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27f</a:t>
            </a: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2734923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319</a:t>
            </a:r>
          </a:p>
        </p:txBody>
      </p:sp>
      <p:pic>
        <p:nvPicPr>
          <p:cNvPr id="2" name="Picture 1" descr="normal_treeoflif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84537"/>
            <a:ext cx="4104949" cy="5268500"/>
          </a:xfrm>
          <a:prstGeom prst="rect">
            <a:avLst/>
          </a:prstGeom>
        </p:spPr>
      </p:pic>
      <p:sp>
        <p:nvSpPr>
          <p:cNvPr id="192515" name="Rectangle 3"/>
          <p:cNvSpPr>
            <a:spLocks noGrp="1" noChangeArrowheads="1"/>
          </p:cNvSpPr>
          <p:nvPr>
            <p:ph type="title"/>
          </p:nvPr>
        </p:nvSpPr>
        <p:spPr>
          <a:xfrm>
            <a:off x="0" y="71580"/>
            <a:ext cx="7772400"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eaLnBrk="1" hangingPunct="1"/>
            <a:r>
              <a:rPr lang="en-US" sz="4800" b="1" dirty="0">
                <a:solidFill>
                  <a:srgbClr val="FFFFFF"/>
                </a:solidFill>
                <a:effectLst>
                  <a:glow rad="266700">
                    <a:srgbClr val="000000">
                      <a:alpha val="75000"/>
                    </a:srgbClr>
                  </a:glow>
                </a:effectLst>
                <a:latin typeface="Arial" charset="0"/>
                <a:ea typeface="ＭＳ Ｐゴシック"/>
                <a:cs typeface="ＭＳ Ｐゴシック" charset="0"/>
              </a:rPr>
              <a:t>Who was this "John"?</a:t>
            </a:r>
          </a:p>
        </p:txBody>
      </p:sp>
      <p:sp>
        <p:nvSpPr>
          <p:cNvPr id="6" name="Rectangle 3"/>
          <p:cNvSpPr txBox="1">
            <a:spLocks noChangeArrowheads="1"/>
          </p:cNvSpPr>
          <p:nvPr/>
        </p:nvSpPr>
        <p:spPr bwMode="auto">
          <a:xfrm>
            <a:off x="4233940" y="876734"/>
            <a:ext cx="4860452"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John the </a:t>
            </a:r>
            <a:r>
              <a:rPr kumimoji="0" lang="en-US" sz="3600" b="1" i="0" u="none" strike="noStrike" kern="1200" cap="none" spc="0" normalizeH="0" baseline="0" noProof="0" dirty="0">
                <a:ln>
                  <a:noFill/>
                </a:ln>
                <a:solidFill>
                  <a:srgbClr val="FFFF00"/>
                </a:solidFill>
                <a:effectLst>
                  <a:glow rad="266700">
                    <a:srgbClr val="000000">
                      <a:alpha val="75000"/>
                    </a:srgbClr>
                  </a:glow>
                </a:effectLst>
                <a:uLnTx/>
                <a:uFillTx/>
                <a:latin typeface="Arial" charset="0"/>
                <a:ea typeface="ＭＳ Ｐゴシック"/>
                <a:cs typeface="ＭＳ Ｐゴシック" charset="0"/>
              </a:rPr>
              <a:t>Elder</a:t>
            </a: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John the </a:t>
            </a:r>
            <a:r>
              <a:rPr kumimoji="0" lang="en-US" sz="3600" b="1" i="0" u="none" strike="noStrike" kern="1200" cap="none" spc="0" normalizeH="0" baseline="0" noProof="0" dirty="0">
                <a:ln>
                  <a:noFill/>
                </a:ln>
                <a:solidFill>
                  <a:srgbClr val="FFFF00"/>
                </a:solidFill>
                <a:effectLst>
                  <a:glow rad="266700">
                    <a:srgbClr val="000000">
                      <a:alpha val="75000"/>
                    </a:srgbClr>
                  </a:glow>
                </a:effectLst>
                <a:uLnTx/>
                <a:uFillTx/>
                <a:latin typeface="Arial" charset="0"/>
                <a:ea typeface="ＭＳ Ｐゴシック"/>
                <a:cs typeface="ＭＳ Ｐゴシック" charset="0"/>
              </a:rPr>
              <a:t>Prophet</a:t>
            </a: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John the </a:t>
            </a:r>
            <a:r>
              <a:rPr kumimoji="0" lang="en-US" sz="3600" b="1" i="0" u="none" strike="noStrike" kern="1200" cap="none" spc="0" normalizeH="0" baseline="0" noProof="0" dirty="0">
                <a:ln>
                  <a:noFill/>
                </a:ln>
                <a:solidFill>
                  <a:srgbClr val="FFFF00"/>
                </a:solidFill>
                <a:effectLst>
                  <a:glow rad="266700">
                    <a:srgbClr val="000000">
                      <a:alpha val="75000"/>
                    </a:srgbClr>
                  </a:glow>
                </a:effectLst>
                <a:uLnTx/>
                <a:uFillTx/>
                <a:latin typeface="Arial" charset="0"/>
                <a:ea typeface="ＭＳ Ｐゴシック"/>
                <a:cs typeface="ＭＳ Ｐゴシック" charset="0"/>
              </a:rPr>
              <a:t>Baptist</a:t>
            </a: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John the </a:t>
            </a:r>
            <a:r>
              <a:rPr kumimoji="0" lang="en-US" sz="3600" b="1" i="0" u="none" strike="noStrike" kern="1200" cap="none" spc="0" normalizeH="0" baseline="0" noProof="0" dirty="0">
                <a:ln>
                  <a:noFill/>
                </a:ln>
                <a:solidFill>
                  <a:srgbClr val="FFFF00"/>
                </a:solidFill>
                <a:effectLst>
                  <a:glow rad="266700">
                    <a:srgbClr val="000000">
                      <a:alpha val="75000"/>
                    </a:srgbClr>
                  </a:glow>
                </a:effectLst>
                <a:uLnTx/>
                <a:uFillTx/>
                <a:latin typeface="Arial" charset="0"/>
                <a:ea typeface="ＭＳ Ｐゴシック"/>
                <a:cs typeface="ＭＳ Ｐゴシック" charset="0"/>
              </a:rPr>
              <a:t>Apostle</a:t>
            </a: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t>
            </a:r>
          </a:p>
        </p:txBody>
      </p:sp>
      <p:sp>
        <p:nvSpPr>
          <p:cNvPr id="7" name="Rectangle 3"/>
          <p:cNvSpPr txBox="1">
            <a:spLocks noChangeArrowheads="1"/>
          </p:cNvSpPr>
          <p:nvPr/>
        </p:nvSpPr>
        <p:spPr bwMode="auto">
          <a:xfrm>
            <a:off x="4989440" y="3553029"/>
            <a:ext cx="4025574"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Author of:</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Gospel of John</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1 John</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2 John</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3 John</a:t>
            </a:r>
          </a:p>
        </p:txBody>
      </p:sp>
    </p:spTree>
    <p:extLst>
      <p:ext uri="{BB962C8B-B14F-4D97-AF65-F5344CB8AC3E}">
        <p14:creationId xmlns:p14="http://schemas.microsoft.com/office/powerpoint/2010/main" val="7928664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p:tgtEl>
                                          <p:spTgt spid="6">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6">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p:tgtEl>
                                          <p:spTgt spid="6">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6">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p:tgtEl>
                                          <p:spTgt spid="6">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p:tgtEl>
                                          <p:spTgt spid="6">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6">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p:tgtEl>
                                          <p:spTgt spid="7">
                                            <p:txEl>
                                              <p:pRg st="0" end="0"/>
                                            </p:txEl>
                                          </p:spTgt>
                                        </p:tgtEl>
                                        <p:attrNameLst>
                                          <p:attrName>ppt_y</p:attrName>
                                        </p:attrNameLst>
                                      </p:cBhvr>
                                      <p:tavLst>
                                        <p:tav tm="0">
                                          <p:val>
                                            <p:strVal val="#ppt_y+#ppt_h*1.125000"/>
                                          </p:val>
                                        </p:tav>
                                        <p:tav tm="100000">
                                          <p:val>
                                            <p:strVal val="#ppt_y"/>
                                          </p:val>
                                        </p:tav>
                                      </p:tavLst>
                                    </p:anim>
                                    <p:animEffect transition="in" filter="wipe(up)">
                                      <p:cBhvr>
                                        <p:cTn id="32" dur="500"/>
                                        <p:tgtEl>
                                          <p:spTgt spid="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7">
                                            <p:txEl>
                                              <p:pRg st="1" end="1"/>
                                            </p:txEl>
                                          </p:spTgt>
                                        </p:tgtEl>
                                        <p:attrNameLst>
                                          <p:attrName>style.visibility</p:attrName>
                                        </p:attrNameLst>
                                      </p:cBhvr>
                                      <p:to>
                                        <p:strVal val="visible"/>
                                      </p:to>
                                    </p:set>
                                    <p:anim calcmode="lin" valueType="num">
                                      <p:cBhvr additive="base">
                                        <p:cTn id="37" dur="500"/>
                                        <p:tgtEl>
                                          <p:spTgt spid="7">
                                            <p:txEl>
                                              <p:pRg st="1" end="1"/>
                                            </p:txEl>
                                          </p:spTgt>
                                        </p:tgtEl>
                                        <p:attrNameLst>
                                          <p:attrName>ppt_y</p:attrName>
                                        </p:attrNameLst>
                                      </p:cBhvr>
                                      <p:tavLst>
                                        <p:tav tm="0">
                                          <p:val>
                                            <p:strVal val="#ppt_y+#ppt_h*1.125000"/>
                                          </p:val>
                                        </p:tav>
                                        <p:tav tm="100000">
                                          <p:val>
                                            <p:strVal val="#ppt_y"/>
                                          </p:val>
                                        </p:tav>
                                      </p:tavLst>
                                    </p:anim>
                                    <p:animEffect transition="in" filter="wipe(up)">
                                      <p:cBhvr>
                                        <p:cTn id="38" dur="500"/>
                                        <p:tgtEl>
                                          <p:spTgt spid="7">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 calcmode="lin" valueType="num">
                                      <p:cBhvr additive="base">
                                        <p:cTn id="43" dur="500"/>
                                        <p:tgtEl>
                                          <p:spTgt spid="7">
                                            <p:txEl>
                                              <p:pRg st="2" end="2"/>
                                            </p:txEl>
                                          </p:spTgt>
                                        </p:tgtEl>
                                        <p:attrNameLst>
                                          <p:attrName>ppt_y</p:attrName>
                                        </p:attrNameLst>
                                      </p:cBhvr>
                                      <p:tavLst>
                                        <p:tav tm="0">
                                          <p:val>
                                            <p:strVal val="#ppt_y+#ppt_h*1.125000"/>
                                          </p:val>
                                        </p:tav>
                                        <p:tav tm="100000">
                                          <p:val>
                                            <p:strVal val="#ppt_y"/>
                                          </p:val>
                                        </p:tav>
                                      </p:tavLst>
                                    </p:anim>
                                    <p:animEffect transition="in" filter="wipe(up)">
                                      <p:cBhvr>
                                        <p:cTn id="44" dur="500"/>
                                        <p:tgtEl>
                                          <p:spTgt spid="7">
                                            <p:txEl>
                                              <p:pRg st="2" end="2"/>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nodeType="clickEffect">
                                  <p:stCondLst>
                                    <p:cond delay="0"/>
                                  </p:stCondLst>
                                  <p:childTnLst>
                                    <p:set>
                                      <p:cBhvr>
                                        <p:cTn id="48" dur="1" fill="hold">
                                          <p:stCondLst>
                                            <p:cond delay="0"/>
                                          </p:stCondLst>
                                        </p:cTn>
                                        <p:tgtEl>
                                          <p:spTgt spid="7">
                                            <p:txEl>
                                              <p:pRg st="3" end="3"/>
                                            </p:txEl>
                                          </p:spTgt>
                                        </p:tgtEl>
                                        <p:attrNameLst>
                                          <p:attrName>style.visibility</p:attrName>
                                        </p:attrNameLst>
                                      </p:cBhvr>
                                      <p:to>
                                        <p:strVal val="visible"/>
                                      </p:to>
                                    </p:set>
                                    <p:anim calcmode="lin" valueType="num">
                                      <p:cBhvr additive="base">
                                        <p:cTn id="49" dur="500"/>
                                        <p:tgtEl>
                                          <p:spTgt spid="7">
                                            <p:txEl>
                                              <p:pRg st="3" end="3"/>
                                            </p:txEl>
                                          </p:spTgt>
                                        </p:tgtEl>
                                        <p:attrNameLst>
                                          <p:attrName>ppt_y</p:attrName>
                                        </p:attrNameLst>
                                      </p:cBhvr>
                                      <p:tavLst>
                                        <p:tav tm="0">
                                          <p:val>
                                            <p:strVal val="#ppt_y+#ppt_h*1.125000"/>
                                          </p:val>
                                        </p:tav>
                                        <p:tav tm="100000">
                                          <p:val>
                                            <p:strVal val="#ppt_y"/>
                                          </p:val>
                                        </p:tav>
                                      </p:tavLst>
                                    </p:anim>
                                    <p:animEffect transition="in" filter="wipe(up)">
                                      <p:cBhvr>
                                        <p:cTn id="50" dur="500"/>
                                        <p:tgtEl>
                                          <p:spTgt spid="7">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nodeType="clickEffect">
                                  <p:stCondLst>
                                    <p:cond delay="0"/>
                                  </p:stCondLst>
                                  <p:childTnLst>
                                    <p:set>
                                      <p:cBhvr>
                                        <p:cTn id="54" dur="1" fill="hold">
                                          <p:stCondLst>
                                            <p:cond delay="0"/>
                                          </p:stCondLst>
                                        </p:cTn>
                                        <p:tgtEl>
                                          <p:spTgt spid="7">
                                            <p:txEl>
                                              <p:pRg st="4" end="4"/>
                                            </p:txEl>
                                          </p:spTgt>
                                        </p:tgtEl>
                                        <p:attrNameLst>
                                          <p:attrName>style.visibility</p:attrName>
                                        </p:attrNameLst>
                                      </p:cBhvr>
                                      <p:to>
                                        <p:strVal val="visible"/>
                                      </p:to>
                                    </p:set>
                                    <p:anim calcmode="lin" valueType="num">
                                      <p:cBhvr additive="base">
                                        <p:cTn id="55" dur="500"/>
                                        <p:tgtEl>
                                          <p:spTgt spid="7">
                                            <p:txEl>
                                              <p:pRg st="4" end="4"/>
                                            </p:txEl>
                                          </p:spTgt>
                                        </p:tgtEl>
                                        <p:attrNameLst>
                                          <p:attrName>ppt_y</p:attrName>
                                        </p:attrNameLst>
                                      </p:cBhvr>
                                      <p:tavLst>
                                        <p:tav tm="0">
                                          <p:val>
                                            <p:strVal val="#ppt_y+#ppt_h*1.125000"/>
                                          </p:val>
                                        </p:tav>
                                        <p:tav tm="100000">
                                          <p:val>
                                            <p:strVal val="#ppt_y"/>
                                          </p:val>
                                        </p:tav>
                                      </p:tavLst>
                                    </p:anim>
                                    <p:animEffect transition="in" filter="wipe(up)">
                                      <p:cBhvr>
                                        <p:cTn id="56"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stockxpertcom_id5141341_jpg_71d3f2db89c4d86cba9f3ac53057c30d10.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54811"/>
            <a:ext cx="9144000" cy="6103189"/>
          </a:xfrm>
          <a:prstGeom prst="rect">
            <a:avLst/>
          </a:prstGeom>
        </p:spPr>
      </p:pic>
      <p:sp>
        <p:nvSpPr>
          <p:cNvPr id="2" name="Title 1"/>
          <p:cNvSpPr>
            <a:spLocks noGrp="1"/>
          </p:cNvSpPr>
          <p:nvPr>
            <p:ph type="title"/>
          </p:nvPr>
        </p:nvSpPr>
        <p:spPr>
          <a:xfrm>
            <a:off x="37728" y="21944"/>
            <a:ext cx="9070776" cy="715171"/>
          </a:xfrm>
        </p:spPr>
        <p:txBody>
          <a:bodyPr/>
          <a:lstStyle/>
          <a:p>
            <a:pPr algn="l"/>
            <a:r>
              <a:rPr lang="en-US" sz="3200" b="1" dirty="0"/>
              <a:t>Evidence for John the Apostle as Author</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320</a:t>
            </a:r>
          </a:p>
        </p:txBody>
      </p:sp>
      <p:sp>
        <p:nvSpPr>
          <p:cNvPr id="5" name="Rectangle 3"/>
          <p:cNvSpPr txBox="1">
            <a:spLocks noChangeArrowheads="1"/>
          </p:cNvSpPr>
          <p:nvPr/>
        </p:nvSpPr>
        <p:spPr bwMode="auto">
          <a:xfrm>
            <a:off x="1340593" y="805157"/>
            <a:ext cx="7823855" cy="8731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Tx/>
              <a:buAutoNum type="arabicPeriod"/>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"John, servant of Jesus Christ" (1:1, 4, 9; 22:8)</a:t>
            </a:r>
          </a:p>
          <a:p>
            <a:pPr marL="457200" marR="0" lvl="0" indent="-457200" algn="l" defTabSz="914400" rtl="0" eaLnBrk="1" fontAlgn="base" latinLnBrk="0" hangingPunct="1">
              <a:lnSpc>
                <a:spcPct val="100000"/>
              </a:lnSpc>
              <a:spcBef>
                <a:spcPct val="0"/>
              </a:spcBef>
              <a:spcAft>
                <a:spcPct val="0"/>
              </a:spcAft>
              <a:buClrTx/>
              <a:buSzTx/>
              <a:buFontTx/>
              <a:buAutoNum type="arabicPeriod"/>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Characteristics:</a:t>
            </a:r>
          </a:p>
        </p:txBody>
      </p:sp>
      <p:sp>
        <p:nvSpPr>
          <p:cNvPr id="6" name="Rectangle 3"/>
          <p:cNvSpPr txBox="1">
            <a:spLocks noChangeArrowheads="1"/>
          </p:cNvSpPr>
          <p:nvPr/>
        </p:nvSpPr>
        <p:spPr bwMode="auto">
          <a:xfrm>
            <a:off x="1850876" y="1655672"/>
            <a:ext cx="7293123" cy="34020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Knows the history of churches in Asia Minor</a:t>
            </a:r>
          </a:p>
          <a:p>
            <a:pPr marL="457200" marR="0" lvl="0"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Prophesies in own name</a:t>
            </a:r>
          </a:p>
          <a:p>
            <a:pPr marL="457200" marR="0" lvl="0"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Stormy disposition as one of the "sons of thunder" (Mark 3:17) who calls Jews worshippers of Satan (2:9; 3:9)</a:t>
            </a:r>
          </a:p>
          <a:p>
            <a:pPr marL="457200" marR="0" lvl="0"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Common ideas (e.g., use of contrast), theology, and terminology (e.g., </a:t>
            </a:r>
            <a:r>
              <a:rPr kumimoji="0" lang="en-US" sz="2400" b="1" i="1"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logos</a:t>
            </a: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 in John 1:1; Rev. 19:13) between the Gospel of John and Revelation </a:t>
            </a:r>
          </a:p>
        </p:txBody>
      </p:sp>
    </p:spTree>
    <p:extLst>
      <p:ext uri="{BB962C8B-B14F-4D97-AF65-F5344CB8AC3E}">
        <p14:creationId xmlns:p14="http://schemas.microsoft.com/office/powerpoint/2010/main" val="1659524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5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strVal val="#ppt_w*0.70"/>
                                          </p:val>
                                        </p:tav>
                                        <p:tav tm="100000">
                                          <p:val>
                                            <p:strVal val="#ppt_w"/>
                                          </p:val>
                                        </p:tav>
                                      </p:tavLst>
                                    </p:anim>
                                    <p:anim calcmode="lin" valueType="num">
                                      <p:cBhvr>
                                        <p:cTn id="15" dur="500" fill="hold"/>
                                        <p:tgtEl>
                                          <p:spTgt spid="5">
                                            <p:txEl>
                                              <p:pRg st="1" end="1"/>
                                            </p:txEl>
                                          </p:spTgt>
                                        </p:tgtEl>
                                        <p:attrNameLst>
                                          <p:attrName>ppt_h</p:attrName>
                                        </p:attrNameLst>
                                      </p:cBhvr>
                                      <p:tavLst>
                                        <p:tav tm="0">
                                          <p:val>
                                            <p:strVal val="#ppt_h"/>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 calcmode="lin" valueType="num">
                                      <p:cBhvr>
                                        <p:cTn id="21" dur="500" fill="hold"/>
                                        <p:tgtEl>
                                          <p:spTgt spid="6">
                                            <p:txEl>
                                              <p:pRg st="0" end="0"/>
                                            </p:txEl>
                                          </p:spTgt>
                                        </p:tgtEl>
                                        <p:attrNameLst>
                                          <p:attrName>ppt_w</p:attrName>
                                        </p:attrNameLst>
                                      </p:cBhvr>
                                      <p:tavLst>
                                        <p:tav tm="0">
                                          <p:val>
                                            <p:strVal val="#ppt_w*0.70"/>
                                          </p:val>
                                        </p:tav>
                                        <p:tav tm="100000">
                                          <p:val>
                                            <p:strVal val="#ppt_w"/>
                                          </p:val>
                                        </p:tav>
                                      </p:tavLst>
                                    </p:anim>
                                    <p:anim calcmode="lin" valueType="num">
                                      <p:cBhvr>
                                        <p:cTn id="22" dur="500" fill="hold"/>
                                        <p:tgtEl>
                                          <p:spTgt spid="6">
                                            <p:txEl>
                                              <p:pRg st="0" end="0"/>
                                            </p:txEl>
                                          </p:spTgt>
                                        </p:tgtEl>
                                        <p:attrNameLst>
                                          <p:attrName>ppt_h</p:attrName>
                                        </p:attrNameLst>
                                      </p:cBhvr>
                                      <p:tavLst>
                                        <p:tav tm="0">
                                          <p:val>
                                            <p:strVal val="#ppt_h"/>
                                          </p:val>
                                        </p:tav>
                                        <p:tav tm="100000">
                                          <p:val>
                                            <p:strVal val="#ppt_h"/>
                                          </p:val>
                                        </p:tav>
                                      </p:tavLst>
                                    </p:anim>
                                    <p:animEffect transition="in" filter="fade">
                                      <p:cBhvr>
                                        <p:cTn id="23" dur="500"/>
                                        <p:tgtEl>
                                          <p:spTgt spid="6">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6">
                                            <p:txEl>
                                              <p:pRg st="1" end="1"/>
                                            </p:txEl>
                                          </p:spTgt>
                                        </p:tgtEl>
                                        <p:attrNameLst>
                                          <p:attrName>style.visibility</p:attrName>
                                        </p:attrNameLst>
                                      </p:cBhvr>
                                      <p:to>
                                        <p:strVal val="visible"/>
                                      </p:to>
                                    </p:set>
                                    <p:anim calcmode="lin" valueType="num">
                                      <p:cBhvr>
                                        <p:cTn id="28" dur="500" fill="hold"/>
                                        <p:tgtEl>
                                          <p:spTgt spid="6">
                                            <p:txEl>
                                              <p:pRg st="1" end="1"/>
                                            </p:txEl>
                                          </p:spTgt>
                                        </p:tgtEl>
                                        <p:attrNameLst>
                                          <p:attrName>ppt_w</p:attrName>
                                        </p:attrNameLst>
                                      </p:cBhvr>
                                      <p:tavLst>
                                        <p:tav tm="0">
                                          <p:val>
                                            <p:strVal val="#ppt_w*0.70"/>
                                          </p:val>
                                        </p:tav>
                                        <p:tav tm="100000">
                                          <p:val>
                                            <p:strVal val="#ppt_w"/>
                                          </p:val>
                                        </p:tav>
                                      </p:tavLst>
                                    </p:anim>
                                    <p:anim calcmode="lin" valueType="num">
                                      <p:cBhvr>
                                        <p:cTn id="29" dur="500" fill="hold"/>
                                        <p:tgtEl>
                                          <p:spTgt spid="6">
                                            <p:txEl>
                                              <p:pRg st="1" end="1"/>
                                            </p:txEl>
                                          </p:spTgt>
                                        </p:tgtEl>
                                        <p:attrNameLst>
                                          <p:attrName>ppt_h</p:attrName>
                                        </p:attrNameLst>
                                      </p:cBhvr>
                                      <p:tavLst>
                                        <p:tav tm="0">
                                          <p:val>
                                            <p:strVal val="#ppt_h"/>
                                          </p:val>
                                        </p:tav>
                                        <p:tav tm="100000">
                                          <p:val>
                                            <p:strVal val="#ppt_h"/>
                                          </p:val>
                                        </p:tav>
                                      </p:tavLst>
                                    </p:anim>
                                    <p:animEffect transition="in" filter="fade">
                                      <p:cBhvr>
                                        <p:cTn id="30" dur="500"/>
                                        <p:tgtEl>
                                          <p:spTgt spid="6">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6">
                                            <p:txEl>
                                              <p:pRg st="2" end="2"/>
                                            </p:txEl>
                                          </p:spTgt>
                                        </p:tgtEl>
                                        <p:attrNameLst>
                                          <p:attrName>style.visibility</p:attrName>
                                        </p:attrNameLst>
                                      </p:cBhvr>
                                      <p:to>
                                        <p:strVal val="visible"/>
                                      </p:to>
                                    </p:set>
                                    <p:anim calcmode="lin" valueType="num">
                                      <p:cBhvr>
                                        <p:cTn id="35" dur="500" fill="hold"/>
                                        <p:tgtEl>
                                          <p:spTgt spid="6">
                                            <p:txEl>
                                              <p:pRg st="2" end="2"/>
                                            </p:txEl>
                                          </p:spTgt>
                                        </p:tgtEl>
                                        <p:attrNameLst>
                                          <p:attrName>ppt_w</p:attrName>
                                        </p:attrNameLst>
                                      </p:cBhvr>
                                      <p:tavLst>
                                        <p:tav tm="0">
                                          <p:val>
                                            <p:strVal val="#ppt_w*0.70"/>
                                          </p:val>
                                        </p:tav>
                                        <p:tav tm="100000">
                                          <p:val>
                                            <p:strVal val="#ppt_w"/>
                                          </p:val>
                                        </p:tav>
                                      </p:tavLst>
                                    </p:anim>
                                    <p:anim calcmode="lin" valueType="num">
                                      <p:cBhvr>
                                        <p:cTn id="36" dur="500" fill="hold"/>
                                        <p:tgtEl>
                                          <p:spTgt spid="6">
                                            <p:txEl>
                                              <p:pRg st="2" end="2"/>
                                            </p:txEl>
                                          </p:spTgt>
                                        </p:tgtEl>
                                        <p:attrNameLst>
                                          <p:attrName>ppt_h</p:attrName>
                                        </p:attrNameLst>
                                      </p:cBhvr>
                                      <p:tavLst>
                                        <p:tav tm="0">
                                          <p:val>
                                            <p:strVal val="#ppt_h"/>
                                          </p:val>
                                        </p:tav>
                                        <p:tav tm="100000">
                                          <p:val>
                                            <p:strVal val="#ppt_h"/>
                                          </p:val>
                                        </p:tav>
                                      </p:tavLst>
                                    </p:anim>
                                    <p:animEffect transition="in" filter="fade">
                                      <p:cBhvr>
                                        <p:cTn id="37" dur="500"/>
                                        <p:tgtEl>
                                          <p:spTgt spid="6">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6">
                                            <p:txEl>
                                              <p:pRg st="3" end="3"/>
                                            </p:txEl>
                                          </p:spTgt>
                                        </p:tgtEl>
                                        <p:attrNameLst>
                                          <p:attrName>style.visibility</p:attrName>
                                        </p:attrNameLst>
                                      </p:cBhvr>
                                      <p:to>
                                        <p:strVal val="visible"/>
                                      </p:to>
                                    </p:set>
                                    <p:anim calcmode="lin" valueType="num">
                                      <p:cBhvr>
                                        <p:cTn id="42" dur="500" fill="hold"/>
                                        <p:tgtEl>
                                          <p:spTgt spid="6">
                                            <p:txEl>
                                              <p:pRg st="3" end="3"/>
                                            </p:txEl>
                                          </p:spTgt>
                                        </p:tgtEl>
                                        <p:attrNameLst>
                                          <p:attrName>ppt_w</p:attrName>
                                        </p:attrNameLst>
                                      </p:cBhvr>
                                      <p:tavLst>
                                        <p:tav tm="0">
                                          <p:val>
                                            <p:strVal val="#ppt_w*0.70"/>
                                          </p:val>
                                        </p:tav>
                                        <p:tav tm="100000">
                                          <p:val>
                                            <p:strVal val="#ppt_w"/>
                                          </p:val>
                                        </p:tav>
                                      </p:tavLst>
                                    </p:anim>
                                    <p:anim calcmode="lin" valueType="num">
                                      <p:cBhvr>
                                        <p:cTn id="43" dur="500" fill="hold"/>
                                        <p:tgtEl>
                                          <p:spTgt spid="6">
                                            <p:txEl>
                                              <p:pRg st="3" end="3"/>
                                            </p:txEl>
                                          </p:spTgt>
                                        </p:tgtEl>
                                        <p:attrNameLst>
                                          <p:attrName>ppt_h</p:attrName>
                                        </p:attrNameLst>
                                      </p:cBhvr>
                                      <p:tavLst>
                                        <p:tav tm="0">
                                          <p:val>
                                            <p:strVal val="#ppt_h"/>
                                          </p:val>
                                        </p:tav>
                                        <p:tav tm="100000">
                                          <p:val>
                                            <p:strVal val="#ppt_h"/>
                                          </p:val>
                                        </p:tav>
                                      </p:tavLst>
                                    </p:anim>
                                    <p:animEffect transition="in" filter="fade">
                                      <p:cBhvr>
                                        <p:cTn id="44"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P spid="6"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pic>
        <p:nvPicPr>
          <p:cNvPr id="6" name="Picture 5" descr="Jerusalem-timeofJesus_aerial.jpg"/>
          <p:cNvPicPr>
            <a:picLocks noChangeAspect="1"/>
          </p:cNvPicPr>
          <p:nvPr/>
        </p:nvPicPr>
        <p:blipFill rotWithShape="1">
          <a:blip r:embed="rId3">
            <a:extLst>
              <a:ext uri="{28A0092B-C50C-407E-A947-70E740481C1C}">
                <a14:useLocalDpi xmlns:a14="http://schemas.microsoft.com/office/drawing/2010/main"/>
              </a:ext>
            </a:extLst>
          </a:blip>
          <a:srcRect r="2563"/>
          <a:stretch/>
        </p:blipFill>
        <p:spPr>
          <a:xfrm>
            <a:off x="-1" y="1344605"/>
            <a:ext cx="9144001" cy="5513395"/>
          </a:xfrm>
          <a:prstGeom prst="rect">
            <a:avLst/>
          </a:prstGeom>
        </p:spPr>
      </p:pic>
      <p:sp>
        <p:nvSpPr>
          <p:cNvPr id="153603" name="Rectangle 4"/>
          <p:cNvSpPr>
            <a:spLocks noGrp="1" noChangeArrowheads="1"/>
          </p:cNvSpPr>
          <p:nvPr>
            <p:ph type="title"/>
          </p:nvPr>
        </p:nvSpPr>
        <p:spPr>
          <a:xfrm>
            <a:off x="-36513" y="488841"/>
            <a:ext cx="9180513" cy="646331"/>
          </a:xfrm>
          <a:solidFill>
            <a:schemeClr val="tx1"/>
          </a:solidFill>
          <a:ln w="28575">
            <a:solidFill>
              <a:srgbClr val="FFFF00"/>
            </a:solidFill>
          </a:ln>
        </p:spPr>
        <p:txBody>
          <a:bodyPr wrap="square">
            <a:spAutoFit/>
          </a:bodyPr>
          <a:lstStyle/>
          <a:p>
            <a:pPr>
              <a:defRPr/>
            </a:pPr>
            <a:r>
              <a:rPr lang="en-US" sz="3600" b="1" dirty="0">
                <a:solidFill>
                  <a:srgbClr val="FFFFFF"/>
                </a:solidFill>
                <a:effectLst>
                  <a:outerShdw blurRad="38100" dist="38100" dir="2700000" algn="tl">
                    <a:srgbClr val="000000"/>
                  </a:outerShdw>
                </a:effectLst>
                <a:ea typeface="ＭＳ Ｐゴシック" charset="0"/>
              </a:rPr>
              <a:t>Was Jerusalem destroyed by this time?</a:t>
            </a:r>
          </a:p>
        </p:txBody>
      </p:sp>
      <p:sp>
        <p:nvSpPr>
          <p:cNvPr id="24" name="Text Box 18"/>
          <p:cNvSpPr txBox="1">
            <a:spLocks noChangeArrowheads="1"/>
          </p:cNvSpPr>
          <p:nvPr/>
        </p:nvSpPr>
        <p:spPr bwMode="auto">
          <a:xfrm>
            <a:off x="0" y="1340745"/>
            <a:ext cx="9144000" cy="525401"/>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eaLnBrk="1" hangingPunct="1">
              <a:defRPr sz="2800" b="1">
                <a:solidFill>
                  <a:srgbClr val="FFFFFF"/>
                </a:solidFill>
                <a:effectLst>
                  <a:glow rad="266700">
                    <a:srgbClr val="000000">
                      <a:alpha val="75000"/>
                    </a:srgbClr>
                  </a:glow>
                </a:effectLst>
                <a:latin typeface="Arial" charset="0"/>
                <a:ea typeface="ＭＳ Ｐゴシック"/>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Does 11:1-2 mean the temple still stood?</a:t>
            </a:r>
          </a:p>
        </p:txBody>
      </p:sp>
      <p:sp>
        <p:nvSpPr>
          <p:cNvPr id="25" name="Rectangle 3"/>
          <p:cNvSpPr txBox="1">
            <a:spLocks noChangeArrowheads="1"/>
          </p:cNvSpPr>
          <p:nvPr/>
        </p:nvSpPr>
        <p:spPr bwMode="auto">
          <a:xfrm>
            <a:off x="79380" y="2107808"/>
            <a:ext cx="4093605" cy="460909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Then I was given a measuring stick, and I was told, "Go and measure the Temple of God and the altar and count the number of worshipers.  </a:t>
            </a:r>
            <a:r>
              <a:rPr kumimoji="0" lang="en-US" sz="2800" b="1" i="0" u="none" strike="noStrike" kern="1200" cap="none" spc="0" normalizeH="0" baseline="3000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2</a:t>
            </a: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But do not measure the outer courtyard…" </a:t>
            </a:r>
            <a:r>
              <a:rPr kumimoji="0" lang="en-US" sz="20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(NLT)</a:t>
            </a:r>
            <a:endPar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endParaRPr>
          </a:p>
        </p:txBody>
      </p:sp>
      <p:sp>
        <p:nvSpPr>
          <p:cNvPr id="26" name="Rectangle 3"/>
          <p:cNvSpPr txBox="1">
            <a:spLocks noChangeArrowheads="1"/>
          </p:cNvSpPr>
          <p:nvPr/>
        </p:nvSpPr>
        <p:spPr bwMode="auto">
          <a:xfrm>
            <a:off x="4279290" y="1976103"/>
            <a:ext cx="4944091" cy="452120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No, this text refers to a literal future temple during the Tribulation.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This is a vision.</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Also, the 7</a:t>
            </a:r>
            <a:r>
              <a:rPr kumimoji="0" lang="en-US" sz="2800" b="1" i="0" u="none" strike="noStrike" kern="1200" cap="none" spc="0" normalizeH="0" baseline="3000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th</a:t>
            </a: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 bowl (16:17–21) does not picture "the great city" as entirely destroyed until after John</a:t>
            </a:r>
            <a:r>
              <a:rPr kumimoji="0" lang="fr-FR"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t>
            </a: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s time, so it looked to a future destruction.</a:t>
            </a:r>
          </a:p>
        </p:txBody>
      </p:sp>
      <p:sp>
        <p:nvSpPr>
          <p:cNvPr id="27" name="Text Box 22"/>
          <p:cNvSpPr txBox="1">
            <a:spLocks noChangeArrowheads="1"/>
          </p:cNvSpPr>
          <p:nvPr/>
        </p:nvSpPr>
        <p:spPr bwMode="auto">
          <a:xfrm>
            <a:off x="8130519" y="-3853"/>
            <a:ext cx="985401"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320</a:t>
            </a:r>
          </a:p>
        </p:txBody>
      </p:sp>
    </p:spTree>
    <p:extLst>
      <p:ext uri="{BB962C8B-B14F-4D97-AF65-F5344CB8AC3E}">
        <p14:creationId xmlns:p14="http://schemas.microsoft.com/office/powerpoint/2010/main" val="37957929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0.70"/>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5337975-FDAD-CEF3-997C-6D09A4085324}"/>
            </a:ext>
          </a:extLst>
        </p:cNvPr>
        <p:cNvGrpSpPr/>
        <p:nvPr/>
      </p:nvGrpSpPr>
      <p:grpSpPr>
        <a:xfrm>
          <a:off x="0" y="0"/>
          <a:ext cx="0" cy="0"/>
          <a:chOff x="0" y="0"/>
          <a:chExt cx="0" cy="0"/>
        </a:xfrm>
      </p:grpSpPr>
      <p:pic>
        <p:nvPicPr>
          <p:cNvPr id="1028" name="Picture 4">
            <a:extLst>
              <a:ext uri="{FF2B5EF4-FFF2-40B4-BE49-F238E27FC236}">
                <a16:creationId xmlns:a16="http://schemas.microsoft.com/office/drawing/2014/main" id="{08C66C93-01D2-2C13-ABD8-77E025450B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a:extLst>
              <a:ext uri="{FF2B5EF4-FFF2-40B4-BE49-F238E27FC236}">
                <a16:creationId xmlns:a16="http://schemas.microsoft.com/office/drawing/2014/main" id="{4260C408-6088-A11A-9BE7-ACF6097B8EF1}"/>
              </a:ext>
            </a:extLst>
          </p:cNvPr>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
        <p:nvSpPr>
          <p:cNvPr id="900098" name="Rectangle 2">
            <a:extLst>
              <a:ext uri="{FF2B5EF4-FFF2-40B4-BE49-F238E27FC236}">
                <a16:creationId xmlns:a16="http://schemas.microsoft.com/office/drawing/2014/main" id="{606C0DCB-DCE4-D805-5956-869176350335}"/>
              </a:ext>
            </a:extLst>
          </p:cNvPr>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Triumphant</a:t>
            </a:r>
          </a:p>
        </p:txBody>
      </p:sp>
      <p:sp>
        <p:nvSpPr>
          <p:cNvPr id="5" name="Text Box 5">
            <a:extLst>
              <a:ext uri="{FF2B5EF4-FFF2-40B4-BE49-F238E27FC236}">
                <a16:creationId xmlns:a16="http://schemas.microsoft.com/office/drawing/2014/main" id="{2123D7D5-E982-522B-747D-52EEE2F4954B}"/>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15980879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D06003-EAA0-1C4C-055F-C214019731B5}"/>
            </a:ext>
          </a:extLst>
        </p:cNvPr>
        <p:cNvGrpSpPr/>
        <p:nvPr/>
      </p:nvGrpSpPr>
      <p:grpSpPr>
        <a:xfrm>
          <a:off x="0" y="0"/>
          <a:ext cx="0" cy="0"/>
          <a:chOff x="0" y="0"/>
          <a:chExt cx="0" cy="0"/>
        </a:xfrm>
      </p:grpSpPr>
      <p:pic>
        <p:nvPicPr>
          <p:cNvPr id="180225" name="Picture 2" descr="head downJose+Mourinho+Real+Madrid+CF+v+Rayo+Vallecano+cjEeBXHnF7yl.jpg">
            <a:extLst>
              <a:ext uri="{FF2B5EF4-FFF2-40B4-BE49-F238E27FC236}">
                <a16:creationId xmlns:a16="http://schemas.microsoft.com/office/drawing/2014/main" id="{F2D1C23B-8BEF-9586-B97F-C00E0547371F}"/>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0226" name="Picture 3" descr="man-head-down.jpg">
            <a:extLst>
              <a:ext uri="{FF2B5EF4-FFF2-40B4-BE49-F238E27FC236}">
                <a16:creationId xmlns:a16="http://schemas.microsoft.com/office/drawing/2014/main" id="{43743A44-2485-A204-4B68-E34170F7D092}"/>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a:extLst>
              <a:ext uri="{FF2B5EF4-FFF2-40B4-BE49-F238E27FC236}">
                <a16:creationId xmlns:a16="http://schemas.microsoft.com/office/drawing/2014/main" id="{9E26AA17-2D42-11C2-5060-F196D3F8163F}"/>
              </a:ext>
            </a:extLst>
          </p:cNvPr>
          <p:cNvSpPr txBox="1">
            <a:spLocks/>
          </p:cNvSpPr>
          <p:nvPr/>
        </p:nvSpPr>
        <p:spPr bwMode="auto">
          <a:xfrm>
            <a:off x="4859338" y="4365625"/>
            <a:ext cx="4283075" cy="249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9250" marR="0" lvl="0" indent="-349250" algn="l" defTabSz="449263" rtl="0" eaLnBrk="0" fontAlgn="base" latinLnBrk="0" hangingPunct="0">
              <a:lnSpc>
                <a:spcPct val="95000"/>
              </a:lnSpc>
              <a:spcBef>
                <a:spcPct val="0"/>
              </a:spcBef>
              <a:spcAft>
                <a:spcPct val="0"/>
              </a:spcAft>
              <a:buClr>
                <a:srgbClr val="FFFFFF"/>
              </a:buClr>
              <a:buSzPct val="100000"/>
              <a:buFont typeface="Arial" charset="0"/>
              <a:buChar char="•"/>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Transition?</a:t>
            </a:r>
          </a:p>
          <a:p>
            <a:pPr marL="349250" marR="0" lvl="0" indent="-349250" algn="l" defTabSz="449263" rtl="0" eaLnBrk="0" fontAlgn="base" latinLnBrk="0" hangingPunct="0">
              <a:lnSpc>
                <a:spcPct val="95000"/>
              </a:lnSpc>
              <a:spcBef>
                <a:spcPct val="0"/>
              </a:spcBef>
              <a:spcAft>
                <a:spcPct val="0"/>
              </a:spcAft>
              <a:buClr>
                <a:srgbClr val="FFFFFF"/>
              </a:buClr>
              <a:buSzPct val="100000"/>
              <a:buFont typeface="Arial" charset="0"/>
              <a:buChar char="•"/>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Finances?</a:t>
            </a:r>
          </a:p>
          <a:p>
            <a:pPr marL="349250" marR="0" lvl="0" indent="-349250" algn="l" defTabSz="449263" rtl="0" eaLnBrk="0" fontAlgn="base" latinLnBrk="0" hangingPunct="0">
              <a:lnSpc>
                <a:spcPct val="95000"/>
              </a:lnSpc>
              <a:spcBef>
                <a:spcPct val="0"/>
              </a:spcBef>
              <a:spcAft>
                <a:spcPct val="0"/>
              </a:spcAft>
              <a:buClr>
                <a:srgbClr val="FFFFFF"/>
              </a:buClr>
              <a:buSzPct val="100000"/>
              <a:buFont typeface="Arial" charset="0"/>
              <a:buChar char="•"/>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Physical?</a:t>
            </a:r>
          </a:p>
          <a:p>
            <a:pPr marL="349250" marR="0" lvl="0" indent="-349250" algn="l" defTabSz="449263" rtl="0" eaLnBrk="0" fontAlgn="base" latinLnBrk="0" hangingPunct="0">
              <a:lnSpc>
                <a:spcPct val="95000"/>
              </a:lnSpc>
              <a:spcBef>
                <a:spcPct val="0"/>
              </a:spcBef>
              <a:spcAft>
                <a:spcPct val="0"/>
              </a:spcAft>
              <a:buClr>
                <a:srgbClr val="FFFFFF"/>
              </a:buClr>
              <a:buSzPct val="100000"/>
              <a:buFont typeface="Arial" charset="0"/>
              <a:buChar char="•"/>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Relational?</a:t>
            </a:r>
          </a:p>
        </p:txBody>
      </p:sp>
      <p:sp>
        <p:nvSpPr>
          <p:cNvPr id="180228" name="Title 1">
            <a:extLst>
              <a:ext uri="{FF2B5EF4-FFF2-40B4-BE49-F238E27FC236}">
                <a16:creationId xmlns:a16="http://schemas.microsoft.com/office/drawing/2014/main" id="{67BBC39B-1480-C566-D137-81ABD400BC3F}"/>
              </a:ext>
            </a:extLst>
          </p:cNvPr>
          <p:cNvSpPr>
            <a:spLocks noGrp="1"/>
          </p:cNvSpPr>
          <p:nvPr>
            <p:ph type="title"/>
          </p:nvPr>
        </p:nvSpPr>
        <p:spPr>
          <a:xfrm>
            <a:off x="0" y="0"/>
            <a:ext cx="4859338" cy="692150"/>
          </a:xfrm>
        </p:spPr>
        <p:txBody>
          <a:bodyPr/>
          <a:lstStyle/>
          <a:p>
            <a:r>
              <a:rPr lang="en-US" b="1">
                <a:solidFill>
                  <a:schemeClr val="tx1"/>
                </a:solidFill>
                <a:latin typeface="Arial" charset="0"/>
              </a:rPr>
              <a:t>What causes you</a:t>
            </a:r>
          </a:p>
        </p:txBody>
      </p:sp>
      <p:sp>
        <p:nvSpPr>
          <p:cNvPr id="6" name="Title 1">
            <a:extLst>
              <a:ext uri="{FF2B5EF4-FFF2-40B4-BE49-F238E27FC236}">
                <a16:creationId xmlns:a16="http://schemas.microsoft.com/office/drawing/2014/main" id="{7FB69D92-6BE7-345C-D812-5F3CABEA603C}"/>
              </a:ext>
            </a:extLst>
          </p:cNvPr>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to look down?</a:t>
            </a:r>
          </a:p>
        </p:txBody>
      </p:sp>
      <p:sp>
        <p:nvSpPr>
          <p:cNvPr id="7" name="Rectangle 2">
            <a:extLst>
              <a:ext uri="{FF2B5EF4-FFF2-40B4-BE49-F238E27FC236}">
                <a16:creationId xmlns:a16="http://schemas.microsoft.com/office/drawing/2014/main" id="{145636D2-45BB-412C-17BF-6BE6AF01CFAC}"/>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23757695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itle 1"/>
          <p:cNvSpPr>
            <a:spLocks noGrp="1"/>
          </p:cNvSpPr>
          <p:nvPr>
            <p:ph type="title"/>
          </p:nvPr>
        </p:nvSpPr>
        <p:spPr/>
        <p:txBody>
          <a:bodyPr/>
          <a:lstStyle/>
          <a:p>
            <a:r>
              <a:rPr lang="en-US" dirty="0">
                <a:latin typeface="Arial" charset="0"/>
              </a:rPr>
              <a:t>Don</a:t>
            </a:r>
            <a:r>
              <a:rPr lang="fr-FR" dirty="0">
                <a:latin typeface="Arial" charset="0"/>
              </a:rPr>
              <a:t>'</a:t>
            </a:r>
            <a:r>
              <a:rPr lang="en-US" dirty="0">
                <a:latin typeface="Arial" charset="0"/>
              </a:rPr>
              <a:t>t Look Down</a:t>
            </a:r>
          </a:p>
        </p:txBody>
      </p:sp>
      <p:pic>
        <p:nvPicPr>
          <p:cNvPr id="179202" name="Picture 2" descr="dont_look_down_tshirt-p235937512530650157qw9u_40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98600" y="30163"/>
            <a:ext cx="6673850" cy="667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rot="10800000">
            <a:off x="3006300" y="1365952"/>
            <a:ext cx="2850215" cy="3380219"/>
          </a:xfrm>
          <a:prstGeom prst="rect">
            <a:avLst/>
          </a:prstGeom>
          <a:solidFill>
            <a:srgbClr val="1A1A1A"/>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DON</a:t>
            </a:r>
            <a:r>
              <a:rPr kumimoji="0" lang="fr-FR" sz="60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a:t>
            </a:r>
            <a:r>
              <a:rPr kumimoji="0" lang="en-US" sz="60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T LOOK DOWN</a:t>
            </a:r>
          </a:p>
        </p:txBody>
      </p:sp>
    </p:spTree>
    <p:extLst>
      <p:ext uri="{BB962C8B-B14F-4D97-AF65-F5344CB8AC3E}">
        <p14:creationId xmlns:p14="http://schemas.microsoft.com/office/powerpoint/2010/main" val="710831740"/>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3" y="609600"/>
            <a:ext cx="3740150" cy="3505200"/>
          </a:xfrm>
        </p:spPr>
        <p:txBody>
          <a:bodyPr/>
          <a:lstStyle/>
          <a:p>
            <a:r>
              <a:rPr lang="en-US" b="1" dirty="0">
                <a:latin typeface="Arial" charset="0"/>
              </a:rPr>
              <a:t>How can you </a:t>
            </a:r>
            <a:r>
              <a:rPr lang="en-US" b="1" dirty="0">
                <a:solidFill>
                  <a:srgbClr val="FFFF00"/>
                </a:solidFill>
                <a:latin typeface="Arial" charset="0"/>
              </a:rPr>
              <a:t>look up</a:t>
            </a:r>
            <a:r>
              <a:rPr lang="en-US" b="1" dirty="0">
                <a:latin typeface="Arial" charset="0"/>
              </a:rPr>
              <a:t> to the L</a:t>
            </a:r>
            <a:r>
              <a:rPr lang="en-US" sz="4000" b="1" dirty="0">
                <a:latin typeface="Arial" charset="0"/>
              </a:rPr>
              <a:t>ORD</a:t>
            </a:r>
            <a:r>
              <a:rPr lang="en-US" b="1" dirty="0">
                <a:latin typeface="Arial" charset="0"/>
              </a:rPr>
              <a:t> during your struggle?</a:t>
            </a:r>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33338"/>
            <a:ext cx="47069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84376383"/>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Dr. Rick Griffith • Singapore Bible College • BibleStudyDownloads.org</a:t>
            </a: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en-US" sz="8000" dirty="0">
                <a:latin typeface="Arial" charset="0"/>
                <a:ea typeface="ＭＳ Ｐゴシック" charset="0"/>
                <a:cs typeface="Arial Rounded MT Bold" charset="0"/>
              </a:rPr>
              <a:t>Revelation</a:t>
            </a:r>
            <a:endParaRPr lang="en-US" dirty="0">
              <a:solidFill>
                <a:srgbClr val="FF0000"/>
              </a:solidFill>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893900953"/>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revelation_book_of.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0739" y="0"/>
            <a:ext cx="9231251" cy="5013176"/>
          </a:xfrm>
          <a:prstGeom prst="rect">
            <a:avLst/>
          </a:prstGeom>
        </p:spPr>
      </p:pic>
      <p:sp>
        <p:nvSpPr>
          <p:cNvPr id="2" name="Title 1"/>
          <p:cNvSpPr>
            <a:spLocks noGrp="1"/>
          </p:cNvSpPr>
          <p:nvPr>
            <p:ph type="title"/>
          </p:nvPr>
        </p:nvSpPr>
        <p:spPr>
          <a:xfrm>
            <a:off x="0" y="0"/>
            <a:ext cx="4716016" cy="836712"/>
          </a:xfrm>
          <a:solidFill>
            <a:srgbClr val="000000"/>
          </a:solidFill>
        </p:spPr>
        <p:txBody>
          <a:bodyPr/>
          <a:lstStyle/>
          <a:p>
            <a:r>
              <a:rPr lang="en-US" sz="4000" b="1" dirty="0">
                <a:solidFill>
                  <a:srgbClr val="FFFFFF"/>
                </a:solidFill>
              </a:rPr>
              <a:t>What</a:t>
            </a:r>
            <a:r>
              <a:rPr lang="fr-FR" sz="4000" b="1" dirty="0">
                <a:solidFill>
                  <a:srgbClr val="FFFFFF"/>
                </a:solidFill>
              </a:rPr>
              <a:t>'</a:t>
            </a:r>
            <a:r>
              <a:rPr lang="en-US" sz="4000" b="1" dirty="0">
                <a:solidFill>
                  <a:srgbClr val="FFFFFF"/>
                </a:solidFill>
              </a:rPr>
              <a:t>s the Title?</a:t>
            </a:r>
          </a:p>
        </p:txBody>
      </p:sp>
      <p:sp>
        <p:nvSpPr>
          <p:cNvPr id="3" name="Title 1"/>
          <p:cNvSpPr txBox="1">
            <a:spLocks/>
          </p:cNvSpPr>
          <p:nvPr/>
        </p:nvSpPr>
        <p:spPr bwMode="auto">
          <a:xfrm>
            <a:off x="755576" y="1556792"/>
            <a:ext cx="77724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sz="8800" b="1" dirty="0">
                <a:solidFill>
                  <a:srgbClr val="000000"/>
                </a:solidFill>
                <a:effectLst>
                  <a:glow rad="228600">
                    <a:srgbClr val="DAEDEF">
                      <a:satMod val="175000"/>
                      <a:alpha val="40000"/>
                    </a:srgbClr>
                  </a:glow>
                </a:effectLst>
              </a:rPr>
              <a:t>The Book of Revelations?</a:t>
            </a:r>
          </a:p>
        </p:txBody>
      </p:sp>
      <p:sp>
        <p:nvSpPr>
          <p:cNvPr id="4" name="Title 1"/>
          <p:cNvSpPr txBox="1">
            <a:spLocks/>
          </p:cNvSpPr>
          <p:nvPr/>
        </p:nvSpPr>
        <p:spPr bwMode="auto">
          <a:xfrm>
            <a:off x="755576" y="4077072"/>
            <a:ext cx="7772400" cy="2664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b="1" dirty="0">
                <a:solidFill>
                  <a:srgbClr val="FFFFFF"/>
                </a:solidFill>
                <a:effectLst>
                  <a:glow rad="228600">
                    <a:srgbClr val="000000">
                      <a:satMod val="175000"/>
                      <a:alpha val="91000"/>
                    </a:srgbClr>
                  </a:glow>
                </a:effectLst>
              </a:rPr>
              <a:t>The Book of </a:t>
            </a:r>
            <a:r>
              <a:rPr lang="en-US" sz="11500" b="1" dirty="0">
                <a:solidFill>
                  <a:srgbClr val="FFFFFF"/>
                </a:solidFill>
                <a:effectLst>
                  <a:glow rad="228600">
                    <a:srgbClr val="000000">
                      <a:satMod val="175000"/>
                      <a:alpha val="91000"/>
                    </a:srgbClr>
                  </a:glow>
                </a:effectLst>
              </a:rPr>
              <a:t>Revelation</a:t>
            </a:r>
            <a:endParaRPr lang="en-US" b="1" dirty="0">
              <a:solidFill>
                <a:srgbClr val="FFFFFF"/>
              </a:solidFill>
              <a:effectLst>
                <a:glow rad="228600">
                  <a:srgbClr val="000000">
                    <a:satMod val="175000"/>
                    <a:alpha val="91000"/>
                  </a:srgbClr>
                </a:glow>
              </a:effectLst>
            </a:endParaRPr>
          </a:p>
        </p:txBody>
      </p:sp>
      <p:sp>
        <p:nvSpPr>
          <p:cNvPr id="8" name="Freeform 7"/>
          <p:cNvSpPr/>
          <p:nvPr/>
        </p:nvSpPr>
        <p:spPr>
          <a:xfrm>
            <a:off x="6588224" y="2780928"/>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9" name="Freeform 8"/>
          <p:cNvSpPr/>
          <p:nvPr/>
        </p:nvSpPr>
        <p:spPr>
          <a:xfrm rot="15525700">
            <a:off x="6709569" y="2771969"/>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10"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319</a:t>
            </a:r>
          </a:p>
        </p:txBody>
      </p:sp>
      <p:sp>
        <p:nvSpPr>
          <p:cNvPr id="11" name="Title 1"/>
          <p:cNvSpPr txBox="1">
            <a:spLocks/>
          </p:cNvSpPr>
          <p:nvPr/>
        </p:nvSpPr>
        <p:spPr bwMode="auto">
          <a:xfrm>
            <a:off x="-50739" y="3697776"/>
            <a:ext cx="9231251" cy="11652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sz="9600" b="1" dirty="0">
                <a:solidFill>
                  <a:srgbClr val="FFFFFF"/>
                </a:solidFill>
                <a:effectLst>
                  <a:glow rad="228600">
                    <a:srgbClr val="000000">
                      <a:satMod val="175000"/>
                      <a:alpha val="91000"/>
                    </a:srgbClr>
                  </a:glow>
                </a:effectLst>
              </a:rPr>
              <a:t>= Apocalypse</a:t>
            </a:r>
            <a:endParaRPr lang="en-US" sz="4000" b="1" dirty="0">
              <a:solidFill>
                <a:srgbClr val="FFFFFF"/>
              </a:solidFill>
              <a:effectLst>
                <a:glow rad="228600">
                  <a:srgbClr val="000000">
                    <a:satMod val="175000"/>
                    <a:alpha val="91000"/>
                  </a:srgbClr>
                </a:glow>
              </a:effectLst>
            </a:endParaRPr>
          </a:p>
        </p:txBody>
      </p:sp>
    </p:spTree>
    <p:extLst>
      <p:ext uri="{BB962C8B-B14F-4D97-AF65-F5344CB8AC3E}">
        <p14:creationId xmlns:p14="http://schemas.microsoft.com/office/powerpoint/2010/main" val="22829119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par>
                          <p:cTn id="13" fill="hold">
                            <p:stCondLst>
                              <p:cond delay="0"/>
                            </p:stCondLst>
                            <p:childTnLst>
                              <p:par>
                                <p:cTn id="14" presetID="22" presetClass="entr" presetSubtype="8"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8" grpId="0" animBg="1"/>
      <p:bldP spid="9" grpId="0" animBg="1"/>
      <p:bldP spid="11"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02AA27-13A4-3766-C60F-B24DAD9F41F9}"/>
            </a:ext>
          </a:extLst>
        </p:cNvPr>
        <p:cNvGrpSpPr/>
        <p:nvPr/>
      </p:nvGrpSpPr>
      <p:grpSpPr>
        <a:xfrm>
          <a:off x="0" y="0"/>
          <a:ext cx="0" cy="0"/>
          <a:chOff x="0" y="0"/>
          <a:chExt cx="0" cy="0"/>
        </a:xfrm>
      </p:grpSpPr>
      <p:grpSp>
        <p:nvGrpSpPr>
          <p:cNvPr id="8" name="Group 7">
            <a:extLst>
              <a:ext uri="{FF2B5EF4-FFF2-40B4-BE49-F238E27FC236}">
                <a16:creationId xmlns:a16="http://schemas.microsoft.com/office/drawing/2014/main" id="{D76762FE-B245-23D4-6E34-F99B28138614}"/>
              </a:ext>
            </a:extLst>
          </p:cNvPr>
          <p:cNvGrpSpPr/>
          <p:nvPr/>
        </p:nvGrpSpPr>
        <p:grpSpPr>
          <a:xfrm>
            <a:off x="0" y="-16712"/>
            <a:ext cx="9306914" cy="6874712"/>
            <a:chOff x="0" y="-16712"/>
            <a:chExt cx="9306914" cy="6874712"/>
          </a:xfrm>
        </p:grpSpPr>
        <p:pic>
          <p:nvPicPr>
            <p:cNvPr id="4" name="Picture 3">
              <a:extLst>
                <a:ext uri="{FF2B5EF4-FFF2-40B4-BE49-F238E27FC236}">
                  <a16:creationId xmlns:a16="http://schemas.microsoft.com/office/drawing/2014/main" id="{0296FDF2-3361-C246-EE78-19D32BBD1ECB}"/>
                </a:ext>
              </a:extLst>
            </p:cNvPr>
            <p:cNvPicPr/>
            <p:nvPr/>
          </p:nvPicPr>
          <p:blipFill rotWithShape="1">
            <a:blip r:embed="rId3">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7796081A-38CA-C7B7-70E8-520D804E61EF}"/>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13">
              <a:extLst>
                <a:ext uri="{FF2B5EF4-FFF2-40B4-BE49-F238E27FC236}">
                  <a16:creationId xmlns:a16="http://schemas.microsoft.com/office/drawing/2014/main" id="{47BD39F9-5D1C-46A8-E667-D6372DA982B7}"/>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a:extLst>
              <a:ext uri="{FF2B5EF4-FFF2-40B4-BE49-F238E27FC236}">
                <a16:creationId xmlns:a16="http://schemas.microsoft.com/office/drawing/2014/main" id="{64A16EDB-4682-8E1E-78DE-EBB4B461AD1E}"/>
              </a:ext>
            </a:extLst>
          </p:cNvPr>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7" name="Title 1">
            <a:extLst>
              <a:ext uri="{FF2B5EF4-FFF2-40B4-BE49-F238E27FC236}">
                <a16:creationId xmlns:a16="http://schemas.microsoft.com/office/drawing/2014/main" id="{C94625C7-9CFB-A2BC-7ACF-F409ECB393E8}"/>
              </a:ext>
            </a:extLst>
          </p:cNvPr>
          <p:cNvSpPr txBox="1">
            <a:spLocks/>
          </p:cNvSpPr>
          <p:nvPr/>
        </p:nvSpPr>
        <p:spPr bwMode="auto">
          <a:xfrm>
            <a:off x="4807966" y="79960"/>
            <a:ext cx="4300538" cy="555894"/>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70000"/>
                </a:solidFill>
                <a:effectLst/>
                <a:uLnTx/>
                <a:uFillTx/>
                <a:latin typeface="Arial"/>
                <a:ea typeface="ＭＳ Ｐゴシック"/>
                <a:cs typeface="Arial"/>
              </a:rPr>
              <a:t>REVELATION</a:t>
            </a:r>
            <a:endParaRPr kumimoji="0" lang="en-US" sz="6600" b="1" i="0" u="none" strike="noStrike" kern="0" cap="none" spc="0" normalizeH="0" baseline="0" noProof="0" dirty="0">
              <a:ln>
                <a:noFill/>
              </a:ln>
              <a:solidFill>
                <a:srgbClr val="070000"/>
              </a:solidFill>
              <a:effectLst/>
              <a:uLnTx/>
              <a:uFillTx/>
              <a:latin typeface="Arial"/>
              <a:ea typeface="ＭＳ Ｐゴシック" charset="-128"/>
            </a:endParaRPr>
          </a:p>
        </p:txBody>
      </p:sp>
      <p:sp>
        <p:nvSpPr>
          <p:cNvPr id="10" name="TextBox 4">
            <a:extLst>
              <a:ext uri="{FF2B5EF4-FFF2-40B4-BE49-F238E27FC236}">
                <a16:creationId xmlns:a16="http://schemas.microsoft.com/office/drawing/2014/main" id="{9CB9B8DC-0AF4-2816-1F2C-E9A554CB5B04}"/>
              </a:ext>
            </a:extLst>
          </p:cNvPr>
          <p:cNvSpPr txBox="1">
            <a:spLocks noChangeArrowheads="1"/>
          </p:cNvSpPr>
          <p:nvPr/>
        </p:nvSpPr>
        <p:spPr bwMode="auto">
          <a:xfrm>
            <a:off x="2799006" y="310644"/>
            <a:ext cx="2947040" cy="101566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  9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A</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byss releases more trumpets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10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B</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ook eaten by John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O</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pposition to two witnesses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nrelenting opposition of dragon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13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attoo of world leader</a:t>
            </a:r>
          </a:p>
        </p:txBody>
      </p:sp>
      <p:sp>
        <p:nvSpPr>
          <p:cNvPr id="11" name="TextBox 5">
            <a:extLst>
              <a:ext uri="{FF2B5EF4-FFF2-40B4-BE49-F238E27FC236}">
                <a16:creationId xmlns:a16="http://schemas.microsoft.com/office/drawing/2014/main" id="{7C47429B-68E3-CB05-69AA-B2E39C3D2804}"/>
              </a:ext>
            </a:extLst>
          </p:cNvPr>
          <p:cNvSpPr txBox="1">
            <a:spLocks noChangeArrowheads="1"/>
          </p:cNvSpPr>
          <p:nvPr/>
        </p:nvSpPr>
        <p:spPr bwMode="auto">
          <a:xfrm>
            <a:off x="4247696" y="5089285"/>
            <a:ext cx="2663751" cy="101566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14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ime ripe for harvest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15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H</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arps played for God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16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mptying of the bowls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 name="TextBox 5">
            <a:extLst>
              <a:ext uri="{FF2B5EF4-FFF2-40B4-BE49-F238E27FC236}">
                <a16:creationId xmlns:a16="http://schemas.microsoft.com/office/drawing/2014/main" id="{E75794A1-2915-D622-22C0-3FD7396E20A9}"/>
              </a:ext>
            </a:extLst>
          </p:cNvPr>
          <p:cNvSpPr txBox="1">
            <a:spLocks noChangeArrowheads="1"/>
          </p:cNvSpPr>
          <p:nvPr/>
        </p:nvSpPr>
        <p:spPr bwMode="auto">
          <a:xfrm>
            <a:off x="6228112" y="5089285"/>
            <a:ext cx="3051356" cy="120032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17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F</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uture destruction of harlot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18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tter desolation of Bablyon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19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riumphant feast of Lamb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20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ltimate resurrection and judgment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R</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evelation of new Jerusalem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ternal city and word</a:t>
            </a:r>
          </a:p>
        </p:txBody>
      </p:sp>
      <p:sp>
        <p:nvSpPr>
          <p:cNvPr id="6" name="Rectangle 5">
            <a:extLst>
              <a:ext uri="{FF2B5EF4-FFF2-40B4-BE49-F238E27FC236}">
                <a16:creationId xmlns:a16="http://schemas.microsoft.com/office/drawing/2014/main" id="{DF89BD90-662F-3C58-BF47-053179DC8116}"/>
              </a:ext>
            </a:extLst>
          </p:cNvPr>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a:extLst>
              <a:ext uri="{FF2B5EF4-FFF2-40B4-BE49-F238E27FC236}">
                <a16:creationId xmlns:a16="http://schemas.microsoft.com/office/drawing/2014/main" id="{EA639802-1A08-36C3-C29B-7659AC87CDDB}"/>
              </a:ext>
            </a:extLst>
          </p:cNvPr>
          <p:cNvSpPr txBox="1">
            <a:spLocks noChangeArrowheads="1"/>
          </p:cNvSpPr>
          <p:nvPr/>
        </p:nvSpPr>
        <p:spPr bwMode="auto">
          <a:xfrm>
            <a:off x="194290" y="310644"/>
            <a:ext cx="2633237" cy="156966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P</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atmos vision of John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R</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ebuke for four churches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3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O</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ther three churches rebuked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4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P</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icture of God's throne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5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H</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oly Lamb is worshipped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6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ach seal is broken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7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C</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rowd coming from tribulation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8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Y</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oke of four trumpets</a:t>
            </a:r>
          </a:p>
        </p:txBody>
      </p:sp>
    </p:spTree>
    <p:extLst>
      <p:ext uri="{BB962C8B-B14F-4D97-AF65-F5344CB8AC3E}">
        <p14:creationId xmlns:p14="http://schemas.microsoft.com/office/powerpoint/2010/main" val="40476144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Jesus is deemed the victorious lion once (5:5), but the greater emphasis is Jesus as sacrificial lamb since this appears about 30 times in the NAU (5:6; 7:14, 17, etc.).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27f</a:t>
            </a: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757384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0962" name="Picture 4" descr="j02851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defTabSz="914400" eaLnBrk="0" fontAlgn="base" hangingPunct="0">
              <a:spcBef>
                <a:spcPct val="20000"/>
              </a:spcBef>
              <a:spcAft>
                <a:spcPct val="0"/>
              </a:spcAft>
              <a:defRPr/>
            </a:pP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altLang="ja-JP" sz="2400" b="1" dirty="0">
                <a:solidFill>
                  <a:srgbClr val="FFFF00"/>
                </a:solidFill>
                <a:effectLst>
                  <a:outerShdw blurRad="38100" dist="38100" dir="2700000" algn="tl">
                    <a:srgbClr val="000000"/>
                  </a:outerShdw>
                </a:effectLst>
                <a:latin typeface="Arial" charset="0"/>
                <a:ea typeface="ＭＳ Ｐゴシック" charset="0"/>
                <a:cs typeface="Arial" charset="0"/>
              </a:rPr>
              <a:t>The revelation of Jesus Christ</a:t>
            </a: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 which God gave him to show to his servants the things that must soon take place. He made it known by sending his angel to his servant John, who bore witness to the word of God and to the testimony of Jesus Christ, even to all that he saw" (1:1-2).</a:t>
            </a:r>
            <a:endParaRPr lang="en-US" sz="2400" b="1"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
        <p:nvSpPr>
          <p:cNvPr id="148484" name="Rectangle 6"/>
          <p:cNvSpPr>
            <a:spLocks noChangeArrowheads="1"/>
          </p:cNvSpPr>
          <p:nvPr/>
        </p:nvSpPr>
        <p:spPr bwMode="auto">
          <a:xfrm>
            <a:off x="34925" y="4546600"/>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defTabSz="914400" eaLnBrk="0" fontAlgn="base" hangingPunct="0">
              <a:spcBef>
                <a:spcPct val="20000"/>
              </a:spcBef>
              <a:spcAft>
                <a:spcPct val="0"/>
              </a:spcAft>
              <a:defRPr/>
            </a:pPr>
            <a:r>
              <a:rPr lang="en-US" sz="2400" b="1" u="sng" dirty="0">
                <a:solidFill>
                  <a:srgbClr val="FFFFFF"/>
                </a:solidFill>
                <a:effectLst>
                  <a:outerShdw blurRad="38100" dist="38100" dir="2700000" algn="tl">
                    <a:srgbClr val="000000"/>
                  </a:outerShdw>
                </a:effectLst>
                <a:latin typeface="Arial" charset="0"/>
                <a:ea typeface="ＭＳ Ｐゴシック" charset="0"/>
                <a:cs typeface="Arial" charset="0"/>
              </a:rPr>
              <a:t>Key Word</a:t>
            </a: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 </a:t>
            </a:r>
            <a:r>
              <a:rPr lang="en-US" sz="2400" b="1" dirty="0">
                <a:solidFill>
                  <a:srgbClr val="FFFF00"/>
                </a:solidFill>
                <a:effectLst>
                  <a:outerShdw blurRad="38100" dist="38100" dir="2700000" algn="tl">
                    <a:srgbClr val="000000"/>
                  </a:outerShdw>
                </a:effectLst>
                <a:latin typeface="Arial" charset="0"/>
                <a:ea typeface="ＭＳ Ｐゴシック" charset="0"/>
                <a:cs typeface="Arial" charset="0"/>
              </a:rPr>
              <a:t>Triumph</a:t>
            </a:r>
          </a:p>
          <a:p>
            <a:pPr defTabSz="914400" eaLnBrk="0" fontAlgn="base" hangingPunct="0">
              <a:spcBef>
                <a:spcPct val="20000"/>
              </a:spcBef>
              <a:spcAft>
                <a:spcPct val="0"/>
              </a:spcAft>
              <a:defRPr/>
            </a:pPr>
            <a:r>
              <a:rPr lang="en-US" sz="2400" b="1" u="sng" dirty="0">
                <a:solidFill>
                  <a:srgbClr val="FFFFFF"/>
                </a:solidFill>
                <a:effectLst>
                  <a:outerShdw blurRad="38100" dist="38100" dir="2700000" algn="tl">
                    <a:srgbClr val="000000"/>
                  </a:outerShdw>
                </a:effectLst>
                <a:latin typeface="Arial" charset="0"/>
                <a:ea typeface="ＭＳ Ｐゴシック" charset="0"/>
                <a:cs typeface="Arial" charset="0"/>
              </a:rPr>
              <a:t>Key Verse</a:t>
            </a: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 </a:t>
            </a: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"Write, therefore, what you have </a:t>
            </a:r>
            <a:r>
              <a:rPr lang="en-US" altLang="ja-JP" sz="2400" b="1" dirty="0">
                <a:solidFill>
                  <a:srgbClr val="FFFF00"/>
                </a:solidFill>
                <a:effectLst>
                  <a:outerShdw blurRad="38100" dist="38100" dir="2700000" algn="tl">
                    <a:srgbClr val="000000"/>
                  </a:outerShdw>
                </a:effectLst>
                <a:latin typeface="Arial" charset="0"/>
                <a:ea typeface="ＭＳ Ｐゴシック" charset="0"/>
                <a:cs typeface="Arial" charset="0"/>
              </a:rPr>
              <a:t>seen</a:t>
            </a: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 what is </a:t>
            </a:r>
            <a:r>
              <a:rPr lang="en-US" altLang="ja-JP" sz="2400" b="1" dirty="0">
                <a:solidFill>
                  <a:srgbClr val="FFFF00"/>
                </a:solidFill>
                <a:effectLst>
                  <a:outerShdw blurRad="38100" dist="38100" dir="2700000" algn="tl">
                    <a:srgbClr val="000000"/>
                  </a:outerShdw>
                </a:effectLst>
                <a:latin typeface="Arial" charset="0"/>
                <a:ea typeface="ＭＳ Ｐゴシック" charset="0"/>
                <a:cs typeface="Arial" charset="0"/>
              </a:rPr>
              <a:t>now</a:t>
            </a: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 and what </a:t>
            </a:r>
            <a:r>
              <a:rPr lang="en-US" altLang="ja-JP" sz="2400" b="1" dirty="0">
                <a:solidFill>
                  <a:srgbClr val="FFFF00"/>
                </a:solidFill>
                <a:effectLst>
                  <a:outerShdw blurRad="38100" dist="38100" dir="2700000" algn="tl">
                    <a:srgbClr val="000000"/>
                  </a:outerShdw>
                </a:effectLst>
                <a:latin typeface="Arial" charset="0"/>
                <a:ea typeface="ＭＳ Ｐゴシック" charset="0"/>
                <a:cs typeface="Arial" charset="0"/>
              </a:rPr>
              <a:t>will</a:t>
            </a: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 take place later" (1:19)</a:t>
            </a:r>
            <a:endParaRPr lang="en-US" sz="2400" b="1"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
        <p:nvSpPr>
          <p:cNvPr id="6" name="Rectangle 2"/>
          <p:cNvSpPr txBox="1">
            <a:spLocks noChangeArrowheads="1"/>
          </p:cNvSpPr>
          <p:nvPr/>
        </p:nvSpPr>
        <p:spPr bwMode="auto">
          <a:xfrm>
            <a:off x="7485578" y="1844675"/>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a:solidFill>
                  <a:srgbClr val="000000"/>
                </a:solidFill>
                <a:latin typeface="Arial" charset="0"/>
                <a:cs typeface="Arial" charset="0"/>
              </a:rPr>
              <a:t>God</a:t>
            </a:r>
          </a:p>
        </p:txBody>
      </p:sp>
      <p:sp>
        <p:nvSpPr>
          <p:cNvPr id="7" name="Rectangle 2"/>
          <p:cNvSpPr txBox="1">
            <a:spLocks noChangeArrowheads="1"/>
          </p:cNvSpPr>
          <p:nvPr/>
        </p:nvSpPr>
        <p:spPr bwMode="auto">
          <a:xfrm>
            <a:off x="7485578" y="3517408"/>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dirty="0">
                <a:solidFill>
                  <a:srgbClr val="000000"/>
                </a:solidFill>
                <a:latin typeface="Arial" charset="0"/>
                <a:cs typeface="Arial" charset="0"/>
              </a:rPr>
              <a:t>Angel</a:t>
            </a:r>
          </a:p>
        </p:txBody>
      </p:sp>
      <p:sp>
        <p:nvSpPr>
          <p:cNvPr id="8" name="Rectangle 2"/>
          <p:cNvSpPr txBox="1">
            <a:spLocks noChangeArrowheads="1"/>
          </p:cNvSpPr>
          <p:nvPr/>
        </p:nvSpPr>
        <p:spPr bwMode="auto">
          <a:xfrm>
            <a:off x="7485578" y="4428633"/>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a:solidFill>
                  <a:srgbClr val="000000"/>
                </a:solidFill>
                <a:latin typeface="Arial" charset="0"/>
                <a:cs typeface="Arial" charset="0"/>
              </a:rPr>
              <a:t>John</a:t>
            </a:r>
          </a:p>
        </p:txBody>
      </p:sp>
      <p:sp>
        <p:nvSpPr>
          <p:cNvPr id="9" name="Rectangle 2"/>
          <p:cNvSpPr txBox="1">
            <a:spLocks noChangeArrowheads="1"/>
          </p:cNvSpPr>
          <p:nvPr/>
        </p:nvSpPr>
        <p:spPr bwMode="auto">
          <a:xfrm>
            <a:off x="7323653" y="5412883"/>
            <a:ext cx="1835150"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a:solidFill>
                  <a:srgbClr val="000000"/>
                </a:solidFill>
                <a:latin typeface="Arial" charset="0"/>
                <a:cs typeface="Arial" charset="0"/>
              </a:rPr>
              <a:t>Readers </a:t>
            </a:r>
            <a:r>
              <a:rPr lang="en-US" b="1">
                <a:solidFill>
                  <a:srgbClr val="000000"/>
                </a:solidFill>
                <a:latin typeface="Arial" charset="0"/>
                <a:cs typeface="Arial" charset="0"/>
              </a:rPr>
              <a:t>(servants)</a:t>
            </a:r>
            <a:endParaRPr lang="en-US" sz="3200" b="1">
              <a:solidFill>
                <a:srgbClr val="000000"/>
              </a:solidFill>
              <a:latin typeface="Arial" charset="0"/>
              <a:cs typeface="Arial" charset="0"/>
            </a:endParaRPr>
          </a:p>
        </p:txBody>
      </p:sp>
      <p:sp>
        <p:nvSpPr>
          <p:cNvPr id="2" name="Down Arrow 1"/>
          <p:cNvSpPr>
            <a:spLocks noChangeArrowheads="1"/>
          </p:cNvSpPr>
          <p:nvPr/>
        </p:nvSpPr>
        <p:spPr bwMode="auto">
          <a:xfrm>
            <a:off x="7953097" y="2492375"/>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1" name="Down Arrow 10"/>
          <p:cNvSpPr>
            <a:spLocks noChangeArrowheads="1"/>
          </p:cNvSpPr>
          <p:nvPr/>
        </p:nvSpPr>
        <p:spPr bwMode="auto">
          <a:xfrm>
            <a:off x="7953097" y="41889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2" name="Down Arrow 11"/>
          <p:cNvSpPr>
            <a:spLocks noChangeArrowheads="1"/>
          </p:cNvSpPr>
          <p:nvPr/>
        </p:nvSpPr>
        <p:spPr bwMode="auto">
          <a:xfrm>
            <a:off x="7953097" y="50525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80972" name="Rectangle 2"/>
          <p:cNvSpPr>
            <a:spLocks noGrp="1" noChangeArrowheads="1"/>
          </p:cNvSpPr>
          <p:nvPr>
            <p:ph type="title"/>
          </p:nvPr>
        </p:nvSpPr>
        <p:spPr>
          <a:xfrm>
            <a:off x="3132138" y="404813"/>
            <a:ext cx="4391025" cy="1295400"/>
          </a:xfrm>
          <a:solidFill>
            <a:schemeClr val="bg1"/>
          </a:solidFill>
        </p:spPr>
        <p:txBody>
          <a:bodyPr/>
          <a:lstStyle/>
          <a:p>
            <a:r>
              <a:rPr lang="en-US" b="1">
                <a:solidFill>
                  <a:schemeClr val="tx1"/>
                </a:solidFill>
                <a:latin typeface="Arial" charset="0"/>
                <a:ea typeface="ＭＳ Ｐゴシック" charset="0"/>
              </a:rPr>
              <a:t>Keys to Unlock the Revelation</a:t>
            </a:r>
          </a:p>
        </p:txBody>
      </p:sp>
      <p:sp>
        <p:nvSpPr>
          <p:cNvPr id="13" name="Text Box 1034"/>
          <p:cNvSpPr txBox="1">
            <a:spLocks noChangeArrowheads="1"/>
          </p:cNvSpPr>
          <p:nvPr/>
        </p:nvSpPr>
        <p:spPr bwMode="auto">
          <a:xfrm>
            <a:off x="7571020" y="0"/>
            <a:ext cx="1572980" cy="1202510"/>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000000"/>
                </a:solidFill>
                <a:effectLst>
                  <a:outerShdw blurRad="38100" dist="38100" dir="2700000" algn="tl">
                    <a:srgbClr val="DDDDDD"/>
                  </a:outerShdw>
                </a:effectLst>
                <a:latin typeface="Arial" charset="0"/>
                <a:cs typeface="Arial" charset="0"/>
              </a:rPr>
              <a:t>322</a:t>
            </a:r>
          </a:p>
          <a:p>
            <a:pPr algn="ctr" defTabSz="914400" eaLnBrk="0" fontAlgn="base" hangingPunct="0">
              <a:spcBef>
                <a:spcPct val="0"/>
              </a:spcBef>
              <a:spcAft>
                <a:spcPct val="0"/>
              </a:spcAft>
              <a:defRPr/>
            </a:pPr>
            <a:r>
              <a:rPr lang="en-US" b="1" dirty="0">
                <a:solidFill>
                  <a:srgbClr val="000000"/>
                </a:solidFill>
                <a:effectLst>
                  <a:outerShdw blurRad="38100" dist="38100" dir="2700000" algn="tl">
                    <a:srgbClr val="DDDDDD"/>
                  </a:outerShdw>
                </a:effectLst>
                <a:latin typeface="Arial" charset="0"/>
                <a:cs typeface="Arial" charset="0"/>
              </a:rPr>
              <a:t>Points</a:t>
            </a:r>
            <a:br>
              <a:rPr lang="en-US" b="1" dirty="0">
                <a:solidFill>
                  <a:srgbClr val="000000"/>
                </a:solidFill>
                <a:effectLst>
                  <a:outerShdw blurRad="38100" dist="38100" dir="2700000" algn="tl">
                    <a:srgbClr val="DDDDDD"/>
                  </a:outerShdw>
                </a:effectLst>
                <a:latin typeface="Arial" charset="0"/>
                <a:cs typeface="Arial" charset="0"/>
              </a:rPr>
            </a:br>
            <a:r>
              <a:rPr lang="en-US" b="1" dirty="0">
                <a:solidFill>
                  <a:srgbClr val="000000"/>
                </a:solidFill>
                <a:effectLst>
                  <a:outerShdw blurRad="38100" dist="38100" dir="2700000" algn="tl">
                    <a:srgbClr val="DDDDDD"/>
                  </a:outerShdw>
                </a:effectLst>
                <a:latin typeface="Arial" charset="0"/>
                <a:cs typeface="Arial" charset="0"/>
              </a:rPr>
              <a:t>H &amp; I</a:t>
            </a:r>
          </a:p>
        </p:txBody>
      </p:sp>
      <p:sp>
        <p:nvSpPr>
          <p:cNvPr id="14" name="Rectangle 2"/>
          <p:cNvSpPr txBox="1">
            <a:spLocks noChangeArrowheads="1"/>
          </p:cNvSpPr>
          <p:nvPr/>
        </p:nvSpPr>
        <p:spPr bwMode="auto">
          <a:xfrm>
            <a:off x="7485578" y="2681530"/>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dirty="0">
                <a:solidFill>
                  <a:srgbClr val="000000"/>
                </a:solidFill>
                <a:latin typeface="Arial" charset="0"/>
                <a:cs typeface="Arial" charset="0"/>
              </a:rPr>
              <a:t>Jesus</a:t>
            </a:r>
          </a:p>
        </p:txBody>
      </p:sp>
      <p:sp>
        <p:nvSpPr>
          <p:cNvPr id="15" name="Down Arrow 14"/>
          <p:cNvSpPr>
            <a:spLocks noChangeArrowheads="1"/>
          </p:cNvSpPr>
          <p:nvPr/>
        </p:nvSpPr>
        <p:spPr bwMode="auto">
          <a:xfrm>
            <a:off x="7953097" y="3353042"/>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7969595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P spid="14" grpId="0"/>
      <p:bldP spid="1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26988"/>
            <a:ext cx="9140825" cy="668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a:defRPr/>
            </a:pPr>
            <a:r>
              <a:rPr lang="en-US" dirty="0"/>
              <a:t>Revelation tells us to look up to…</a:t>
            </a:r>
          </a:p>
        </p:txBody>
      </p:sp>
    </p:spTree>
    <p:extLst>
      <p:ext uri="{BB962C8B-B14F-4D97-AF65-F5344CB8AC3E}">
        <p14:creationId xmlns:p14="http://schemas.microsoft.com/office/powerpoint/2010/main" val="2547473163"/>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AB2954-F74D-A7F0-918A-D13A7F3F20B8}"/>
            </a:ext>
          </a:extLst>
        </p:cNvPr>
        <p:cNvGrpSpPr/>
        <p:nvPr/>
      </p:nvGrpSpPr>
      <p:grpSpPr>
        <a:xfrm>
          <a:off x="0" y="0"/>
          <a:ext cx="0" cy="0"/>
          <a:chOff x="0" y="0"/>
          <a:chExt cx="0" cy="0"/>
        </a:xfrm>
      </p:grpSpPr>
      <p:pic>
        <p:nvPicPr>
          <p:cNvPr id="4" name="Picture 3" descr="rev 19 Maranatha.jpg">
            <a:extLst>
              <a:ext uri="{FF2B5EF4-FFF2-40B4-BE49-F238E27FC236}">
                <a16:creationId xmlns:a16="http://schemas.microsoft.com/office/drawing/2014/main" id="{991034BA-E09E-23E9-9374-F15A66352181}"/>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a:extLst>
              <a:ext uri="{FF2B5EF4-FFF2-40B4-BE49-F238E27FC236}">
                <a16:creationId xmlns:a16="http://schemas.microsoft.com/office/drawing/2014/main" id="{B8C43AFF-243F-6116-672B-F66610B67E93}"/>
              </a:ext>
            </a:extLst>
          </p:cNvPr>
          <p:cNvSpPr>
            <a:spLocks noGrp="1"/>
          </p:cNvSpPr>
          <p:nvPr>
            <p:ph type="title"/>
          </p:nvPr>
        </p:nvSpPr>
        <p:spPr>
          <a:xfrm>
            <a:off x="101721" y="2981021"/>
            <a:ext cx="9138965" cy="2456829"/>
          </a:xfrm>
        </p:spPr>
        <p:txBody>
          <a:bodyPr/>
          <a:lstStyle/>
          <a:p>
            <a:r>
              <a:rPr lang="en-US" sz="8000" b="1" dirty="0">
                <a:effectLst>
                  <a:glow rad="228600">
                    <a:schemeClr val="accent4">
                      <a:satMod val="175000"/>
                      <a:alpha val="40000"/>
                    </a:schemeClr>
                  </a:glow>
                </a:effectLst>
              </a:rPr>
              <a:t>The Sovereignty of Jesus Christ</a:t>
            </a:r>
          </a:p>
        </p:txBody>
      </p:sp>
      <p:sp>
        <p:nvSpPr>
          <p:cNvPr id="5" name="Rectangle 2">
            <a:extLst>
              <a:ext uri="{FF2B5EF4-FFF2-40B4-BE49-F238E27FC236}">
                <a16:creationId xmlns:a16="http://schemas.microsoft.com/office/drawing/2014/main" id="{C50B2059-DB77-B31F-CD34-F1A170E0F6F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500674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FEF936-9482-A092-C2CE-462EE8D83743}"/>
            </a:ext>
          </a:extLst>
        </p:cNvPr>
        <p:cNvGrpSpPr/>
        <p:nvPr/>
      </p:nvGrpSpPr>
      <p:grpSpPr>
        <a:xfrm>
          <a:off x="0" y="0"/>
          <a:ext cx="0" cy="0"/>
          <a:chOff x="0" y="0"/>
          <a:chExt cx="0" cy="0"/>
        </a:xfrm>
      </p:grpSpPr>
      <p:pic>
        <p:nvPicPr>
          <p:cNvPr id="2050" name="Picture 2">
            <a:extLst>
              <a:ext uri="{FF2B5EF4-FFF2-40B4-BE49-F238E27FC236}">
                <a16:creationId xmlns:a16="http://schemas.microsoft.com/office/drawing/2014/main" id="{56AF15D6-08F7-2AE2-E8D2-4A4D5B9E2B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a:extLst>
              <a:ext uri="{FF2B5EF4-FFF2-40B4-BE49-F238E27FC236}">
                <a16:creationId xmlns:a16="http://schemas.microsoft.com/office/drawing/2014/main" id="{4A705677-85DA-7D47-A6E0-84993C849B86}"/>
              </a:ext>
            </a:extLst>
          </p:cNvPr>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we be </a:t>
            </a:r>
            <a:r>
              <a:rPr lang="en-US" sz="5400" b="1" dirty="0">
                <a:solidFill>
                  <a:srgbClr val="FFFF00"/>
                </a:solidFill>
                <a:effectLst>
                  <a:glow rad="127000">
                    <a:schemeClr val="tx1"/>
                  </a:glow>
                </a:effectLst>
                <a:latin typeface="Arial" charset="0"/>
                <a:ea typeface="ＭＳ Ｐゴシック" charset="0"/>
                <a:cs typeface="ＭＳ Ｐゴシック" charset="0"/>
              </a:rPr>
              <a:t>triumphant</a:t>
            </a:r>
            <a:r>
              <a:rPr lang="en-US" sz="5400" b="1" dirty="0">
                <a:effectLst>
                  <a:glow rad="127000">
                    <a:schemeClr val="tx1"/>
                  </a:glow>
                </a:effectLst>
                <a:latin typeface="Arial" charset="0"/>
                <a:ea typeface="ＭＳ Ｐゴシック" charset="0"/>
                <a:cs typeface="ＭＳ Ｐゴシック" charset="0"/>
              </a:rPr>
              <a:t> in Christ?</a:t>
            </a:r>
          </a:p>
        </p:txBody>
      </p:sp>
      <p:sp>
        <p:nvSpPr>
          <p:cNvPr id="3" name="Rectangle 2">
            <a:extLst>
              <a:ext uri="{FF2B5EF4-FFF2-40B4-BE49-F238E27FC236}">
                <a16:creationId xmlns:a16="http://schemas.microsoft.com/office/drawing/2014/main" id="{2FC19C17-986D-109E-C08E-EFD35C414824}"/>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What do we need to grasp about Jesus for victory?</a:t>
            </a:r>
          </a:p>
        </p:txBody>
      </p:sp>
      <p:sp>
        <p:nvSpPr>
          <p:cNvPr id="5" name="Rectangle 2">
            <a:extLst>
              <a:ext uri="{FF2B5EF4-FFF2-40B4-BE49-F238E27FC236}">
                <a16:creationId xmlns:a16="http://schemas.microsoft.com/office/drawing/2014/main" id="{305A978E-585F-D7EF-ABE0-D1ABEF29140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1271623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7106" y="13940"/>
            <a:ext cx="9176545" cy="690806"/>
          </a:xfrm>
          <a:effectLst>
            <a:outerShdw blurRad="63500" dist="35921" dir="2700000" algn="ctr" rotWithShape="0">
              <a:srgbClr val="FF0000">
                <a:alpha val="74998"/>
              </a:srgbClr>
            </a:outerShdw>
          </a:effectLst>
        </p:spPr>
        <p:txBody>
          <a:bodyPr/>
          <a:lstStyle/>
          <a:p>
            <a:pPr>
              <a:defRPr/>
            </a:pPr>
            <a:r>
              <a:rPr lang="en-US" sz="4800" b="1" dirty="0">
                <a:solidFill>
                  <a:srgbClr val="FFFFFF"/>
                </a:solidFill>
                <a:ea typeface="ＭＳ Ｐゴシック" charset="0"/>
              </a:rPr>
              <a:t>One Nation Under God</a:t>
            </a:r>
            <a:endParaRPr lang="en-US" sz="3600" b="1" dirty="0">
              <a:solidFill>
                <a:srgbClr val="FFFFFF"/>
              </a:solidFill>
              <a:ea typeface="ＭＳ Ｐゴシック" charset="0"/>
            </a:endParaRPr>
          </a:p>
        </p:txBody>
      </p:sp>
      <p:pic>
        <p:nvPicPr>
          <p:cNvPr id="2" name="Picture 1" descr="Rev 1 CapturePaintingOneNationUnderGo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7006"/>
            <a:ext cx="9144000" cy="6092161"/>
          </a:xfrm>
          <a:prstGeom prst="rect">
            <a:avLst/>
          </a:prstGeom>
        </p:spPr>
      </p:pic>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charset="0"/>
              </a:rPr>
              <a:t>http://</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jonmcnaughton.com</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/content/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ZoomDetailPages</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OneNationUnderGod.html</a:t>
            </a:r>
            <a:endParaRPr kumimoji="0" lang="en-US" sz="1050" b="1" i="0" u="none" strike="noStrike" kern="1200" cap="none" spc="0" normalizeH="0" baseline="0" noProof="0" dirty="0">
              <a:ln>
                <a:noFill/>
              </a:ln>
              <a:solidFill>
                <a:srgbClr val="FFFFFF"/>
              </a:solidFill>
              <a:effectLst/>
              <a:uLnTx/>
              <a:uFillTx/>
              <a:latin typeface="Arial"/>
              <a:ea typeface="ＭＳ Ｐゴシック" charset="0"/>
            </a:endParaRPr>
          </a:p>
        </p:txBody>
      </p:sp>
      <p:sp>
        <p:nvSpPr>
          <p:cNvPr id="7" name="Rectangle 2"/>
          <p:cNvSpPr txBox="1">
            <a:spLocks noChangeArrowheads="1"/>
          </p:cNvSpPr>
          <p:nvPr/>
        </p:nvSpPr>
        <p:spPr bwMode="auto">
          <a:xfrm>
            <a:off x="-44996" y="704746"/>
            <a:ext cx="9176545" cy="465753"/>
          </a:xfrm>
          <a:prstGeom prst="rect">
            <a:avLst/>
          </a:prstGeom>
          <a:noFill/>
          <a:ln>
            <a:noFill/>
          </a:ln>
          <a:effectLst>
            <a:outerShdw blurRad="63500" dist="35921" dir="2700000" algn="ctr" rotWithShape="0">
              <a:srgbClr val="FF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rPr>
              <a:t>By Jon McNaughton (2012)</a:t>
            </a:r>
            <a:endParaRPr kumimoji="0" lang="en-US" sz="1600" b="1" i="0" u="none" strike="noStrike" kern="1200" cap="none" spc="0" normalizeH="0" baseline="0" noProof="0" dirty="0">
              <a:ln>
                <a:noFill/>
              </a:ln>
              <a:solidFill>
                <a:srgbClr val="FFFFFF"/>
              </a:solidFill>
              <a:effectLst/>
              <a:uLnTx/>
              <a:uFillTx/>
              <a:latin typeface="Arial"/>
              <a:ea typeface="ＭＳ Ｐゴシック" charset="0"/>
            </a:endParaRPr>
          </a:p>
        </p:txBody>
      </p:sp>
    </p:spTree>
    <p:extLst>
      <p:ext uri="{BB962C8B-B14F-4D97-AF65-F5344CB8AC3E}">
        <p14:creationId xmlns:p14="http://schemas.microsoft.com/office/powerpoint/2010/main" val="2801530259"/>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a:defRPr/>
            </a:pPr>
            <a:r>
              <a:rPr lang="en-US" sz="3200" b="1" dirty="0">
                <a:solidFill>
                  <a:srgbClr val="FFFFFF"/>
                </a:solidFill>
                <a:ea typeface="ＭＳ Ｐゴシック" charset="0"/>
              </a:rPr>
              <a:t>Jesus Christ, the Most Controversial Person</a:t>
            </a:r>
            <a:endParaRPr lang="en-US" sz="2000" b="1" dirty="0">
              <a:solidFill>
                <a:srgbClr val="FFFFFF"/>
              </a:solidFill>
              <a:ea typeface="ＭＳ Ｐゴシック" charset="0"/>
            </a:endParaRPr>
          </a:p>
        </p:txBody>
      </p:sp>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charset="0"/>
              </a:rPr>
              <a:t>http://</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jonmcnaughton.com</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/content/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ZoomDetailPages</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OneNationUnderGod.html</a:t>
            </a:r>
            <a:endParaRPr kumimoji="0" lang="en-US" sz="1050" b="1" i="0" u="none" strike="noStrike" kern="1200" cap="none" spc="0" normalizeH="0" baseline="0" noProof="0" dirty="0">
              <a:ln>
                <a:noFill/>
              </a:ln>
              <a:solidFill>
                <a:srgbClr val="FFFFFF"/>
              </a:solidFill>
              <a:effectLst/>
              <a:uLnTx/>
              <a:uFillTx/>
              <a:latin typeface="Arial"/>
              <a:ea typeface="ＭＳ Ｐゴシック" charset="0"/>
            </a:endParaRPr>
          </a:p>
        </p:txBody>
      </p:sp>
      <p:pic>
        <p:nvPicPr>
          <p:cNvPr id="3" name="Picture 2"/>
          <p:cNvPicPr>
            <a:picLocks noChangeAspect="1"/>
          </p:cNvPicPr>
          <p:nvPr/>
        </p:nvPicPr>
        <p:blipFill>
          <a:blip r:embed="rId3"/>
          <a:stretch>
            <a:fillRect/>
          </a:stretch>
        </p:blipFill>
        <p:spPr>
          <a:xfrm>
            <a:off x="863077" y="782147"/>
            <a:ext cx="7644402" cy="5580413"/>
          </a:xfrm>
          <a:prstGeom prst="rect">
            <a:avLst/>
          </a:prstGeom>
        </p:spPr>
      </p:pic>
    </p:spTree>
    <p:extLst>
      <p:ext uri="{BB962C8B-B14F-4D97-AF65-F5344CB8AC3E}">
        <p14:creationId xmlns:p14="http://schemas.microsoft.com/office/powerpoint/2010/main" val="3454294015"/>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a:defRPr/>
            </a:pPr>
            <a:r>
              <a:rPr lang="en-US" sz="3200" b="1" dirty="0">
                <a:solidFill>
                  <a:srgbClr val="FFFFFF"/>
                </a:solidFill>
                <a:ea typeface="ＭＳ Ｐゴシック" charset="0"/>
              </a:rPr>
              <a:t>"God" Now Optional in US Air Force Oath</a:t>
            </a:r>
            <a:endParaRPr lang="en-US" sz="2000" b="1" dirty="0">
              <a:solidFill>
                <a:srgbClr val="FFFFFF"/>
              </a:solidFill>
              <a:ea typeface="ＭＳ Ｐゴシック" charset="0"/>
            </a:endParaRPr>
          </a:p>
        </p:txBody>
      </p:sp>
      <p:pic>
        <p:nvPicPr>
          <p:cNvPr id="2" name="Picture 1"/>
          <p:cNvPicPr>
            <a:picLocks noChangeAspect="1"/>
          </p:cNvPicPr>
          <p:nvPr/>
        </p:nvPicPr>
        <p:blipFill>
          <a:blip r:embed="rId3"/>
          <a:stretch>
            <a:fillRect/>
          </a:stretch>
        </p:blipFill>
        <p:spPr>
          <a:xfrm>
            <a:off x="0" y="867785"/>
            <a:ext cx="9144000" cy="5982891"/>
          </a:xfrm>
          <a:prstGeom prst="rect">
            <a:avLst/>
          </a:prstGeom>
        </p:spPr>
      </p:pic>
      <p:sp>
        <p:nvSpPr>
          <p:cNvPr id="7" name="Rectangle 2"/>
          <p:cNvSpPr txBox="1">
            <a:spLocks noChangeArrowheads="1"/>
          </p:cNvSpPr>
          <p:nvPr/>
        </p:nvSpPr>
        <p:spPr bwMode="auto">
          <a:xfrm>
            <a:off x="-32545" y="1829754"/>
            <a:ext cx="9176545" cy="33905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t>The full oath: </a:t>
            </a:r>
            <a:b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br>
            <a: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t>"We will not lie, steal or cheat nor tolerate among us anyone who does. Furthermore, I resolve to do my duty and live honorably, </a:t>
            </a:r>
            <a:b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br>
            <a: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t>so help me God."</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endParaRPr>
          </a:p>
        </p:txBody>
      </p:sp>
    </p:spTree>
    <p:extLst>
      <p:ext uri="{BB962C8B-B14F-4D97-AF65-F5344CB8AC3E}">
        <p14:creationId xmlns:p14="http://schemas.microsoft.com/office/powerpoint/2010/main" val="18626903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330" y="0"/>
            <a:ext cx="9156330" cy="6870329"/>
          </a:xfrm>
          <a:prstGeom prst="rect">
            <a:avLst/>
          </a:prstGeom>
        </p:spPr>
      </p:pic>
      <p:sp>
        <p:nvSpPr>
          <p:cNvPr id="758786" name="Rectangle 3"/>
          <p:cNvSpPr>
            <a:spLocks noGrp="1" noChangeArrowheads="1"/>
          </p:cNvSpPr>
          <p:nvPr>
            <p:ph type="title"/>
          </p:nvPr>
        </p:nvSpPr>
        <p:spPr>
          <a:xfrm>
            <a:off x="-1" y="1"/>
            <a:ext cx="3452311" cy="1553452"/>
          </a:xfrm>
        </p:spPr>
        <p:txBody>
          <a:bodyPr/>
          <a:lstStyle/>
          <a:p>
            <a:r>
              <a:rPr lang="en-US" b="1" dirty="0">
                <a:solidFill>
                  <a:srgbClr val="FFFFFF"/>
                </a:solidFill>
                <a:effectLst>
                  <a:glow rad="101600">
                    <a:schemeClr val="tx1"/>
                  </a:glow>
                </a:effectLst>
                <a:latin typeface="Arial" charset="0"/>
                <a:ea typeface="ＭＳ Ｐゴシック" charset="0"/>
              </a:rPr>
              <a:t>Sinking to new lows…</a:t>
            </a:r>
          </a:p>
        </p:txBody>
      </p:sp>
      <p:pic>
        <p:nvPicPr>
          <p:cNvPr id="3" name="Picture 2"/>
          <p:cNvPicPr>
            <a:picLocks noChangeAspect="1"/>
          </p:cNvPicPr>
          <p:nvPr/>
        </p:nvPicPr>
        <p:blipFill>
          <a:blip r:embed="rId4"/>
          <a:stretch>
            <a:fillRect/>
          </a:stretch>
        </p:blipFill>
        <p:spPr>
          <a:xfrm>
            <a:off x="4387988" y="0"/>
            <a:ext cx="4756012" cy="6858000"/>
          </a:xfrm>
          <a:prstGeom prst="rect">
            <a:avLst/>
          </a:prstGeom>
        </p:spPr>
      </p:pic>
      <p:pic>
        <p:nvPicPr>
          <p:cNvPr id="4" name="Picture 3"/>
          <p:cNvPicPr>
            <a:picLocks noChangeAspect="1"/>
          </p:cNvPicPr>
          <p:nvPr/>
        </p:nvPicPr>
        <p:blipFill>
          <a:blip r:embed="rId5"/>
          <a:stretch>
            <a:fillRect/>
          </a:stretch>
        </p:blipFill>
        <p:spPr>
          <a:xfrm>
            <a:off x="293472" y="1948465"/>
            <a:ext cx="7620000" cy="4292600"/>
          </a:xfrm>
          <a:prstGeom prst="rect">
            <a:avLst/>
          </a:prstGeom>
          <a:ln w="76200" cmpd="sng">
            <a:solidFill>
              <a:schemeClr val="bg1"/>
            </a:solidFill>
          </a:ln>
        </p:spPr>
      </p:pic>
    </p:spTree>
    <p:extLst>
      <p:ext uri="{BB962C8B-B14F-4D97-AF65-F5344CB8AC3E}">
        <p14:creationId xmlns:p14="http://schemas.microsoft.com/office/powerpoint/2010/main" val="9616579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1505" name="Picture 9" descr="jesus in isla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0" y="76200"/>
            <a:ext cx="5257800" cy="2438400"/>
          </a:xfrm>
          <a:effectLst>
            <a:outerShdw blurRad="63500" dist="35921" dir="2700000" algn="ctr" rotWithShape="0">
              <a:srgbClr val="FF0000">
                <a:alpha val="74998"/>
              </a:srgbClr>
            </a:outerShdw>
          </a:effectLst>
        </p:spPr>
        <p:txBody>
          <a:bodyPr/>
          <a:lstStyle/>
          <a:p>
            <a:pPr>
              <a:defRPr/>
            </a:pPr>
            <a:r>
              <a:rPr lang="en-US" sz="4000" b="1" dirty="0">
                <a:solidFill>
                  <a:srgbClr val="000000"/>
                </a:solidFill>
              </a:rPr>
              <a:t>A Muslim actor as Jesus Christ in Iran</a:t>
            </a:r>
            <a:br>
              <a:rPr lang="en-US" sz="4000" b="1" dirty="0">
                <a:solidFill>
                  <a:srgbClr val="000000"/>
                </a:solidFill>
              </a:rPr>
            </a:br>
            <a:r>
              <a:rPr lang="en-US" sz="4000" b="1" dirty="0">
                <a:solidFill>
                  <a:srgbClr val="000000"/>
                </a:solidFill>
              </a:rPr>
              <a:t>(29 April 2008)</a:t>
            </a:r>
          </a:p>
        </p:txBody>
      </p:sp>
      <p:sp>
        <p:nvSpPr>
          <p:cNvPr id="4" name="Rectangle 2"/>
          <p:cNvSpPr txBox="1">
            <a:spLocks noChangeArrowheads="1"/>
          </p:cNvSpPr>
          <p:nvPr/>
        </p:nvSpPr>
        <p:spPr bwMode="auto">
          <a:xfrm>
            <a:off x="2268538" y="5562600"/>
            <a:ext cx="3959225" cy="1295400"/>
          </a:xfrm>
          <a:prstGeom prst="rect">
            <a:avLst/>
          </a:prstGeom>
          <a:noFill/>
          <a:ln>
            <a:noFill/>
          </a:ln>
          <a:effectLst>
            <a:outerShdw blurRad="63500" dist="35921" dir="2700000" algn="ctr" rotWithShape="0">
              <a:srgbClr val="FF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4000" b="1" dirty="0">
                <a:solidFill>
                  <a:srgbClr val="000000"/>
                </a:solidFill>
              </a:rPr>
              <a:t>Who am I?</a:t>
            </a:r>
          </a:p>
        </p:txBody>
      </p:sp>
    </p:spTree>
    <p:extLst>
      <p:ext uri="{BB962C8B-B14F-4D97-AF65-F5344CB8AC3E}">
        <p14:creationId xmlns:p14="http://schemas.microsoft.com/office/powerpoint/2010/main" val="42816218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4"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3554"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Arial" charset="0"/>
            </a:endParaRPr>
          </a:p>
        </p:txBody>
      </p:sp>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a:defRPr/>
            </a:pPr>
            <a:r>
              <a:rPr lang="en-US" b="1" dirty="0">
                <a:solidFill>
                  <a:schemeClr val="bg1"/>
                </a:solidFill>
                <a:ea typeface="ＭＳ Ｐゴシック" charset="0"/>
              </a:rPr>
              <a:t>Jesus was relevant in the 1970s</a:t>
            </a:r>
            <a:endParaRPr lang="en-US" sz="3200" b="1" dirty="0">
              <a:solidFill>
                <a:schemeClr val="bg1"/>
              </a:solidFill>
              <a:ea typeface="ＭＳ Ｐゴシック" charset="0"/>
            </a:endParaRPr>
          </a:p>
        </p:txBody>
      </p:sp>
      <p:pic>
        <p:nvPicPr>
          <p:cNvPr id="663556" name="Picture 8" descr="RICHARD HOOK SURFER DUDE JES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33600" y="1219200"/>
            <a:ext cx="4419600" cy="543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84386048"/>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7741"/>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The glorified Jesus Christ is revealed better than anywhere in the Bible to prove Christ's ability to handle the Church's internal and external problems (1:12-16) and assure believers of his return (19:11-16; 22:7, 12, 17, 20).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27f</a:t>
            </a: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1981813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5601"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ail" charset="0"/>
              <a:ea typeface="ＭＳ Ｐゴシック" charset="0"/>
              <a:cs typeface="Arail" charset="0"/>
            </a:endParaRPr>
          </a:p>
        </p:txBody>
      </p:sp>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a:defRPr/>
            </a:pPr>
            <a:r>
              <a:rPr lang="en-US" sz="4800" dirty="0">
                <a:solidFill>
                  <a:srgbClr val="FFFFFF"/>
                </a:solidFill>
                <a:latin typeface="Arail"/>
                <a:ea typeface="ＭＳ Ｐゴシック" charset="0"/>
                <a:cs typeface="Arail"/>
              </a:rPr>
              <a:t>But Jesus became wimpy</a:t>
            </a:r>
            <a:endParaRPr lang="en-US" sz="3600" dirty="0">
              <a:solidFill>
                <a:srgbClr val="FFFFFF"/>
              </a:solidFill>
              <a:latin typeface="Arail"/>
              <a:ea typeface="ＭＳ Ｐゴシック" charset="0"/>
              <a:cs typeface="Arail"/>
            </a:endParaRPr>
          </a:p>
        </p:txBody>
      </p:sp>
      <p:pic>
        <p:nvPicPr>
          <p:cNvPr id="665603" name="Picture 10" descr="jesus onlin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24400" y="1143000"/>
            <a:ext cx="4168775"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65604" name="Picture 11" descr="jc-lamb.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295400"/>
            <a:ext cx="4572000" cy="485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76608178"/>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7649"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074" name="Rectangle 2"/>
          <p:cNvSpPr>
            <a:spLocks noGrp="1" noChangeArrowheads="1"/>
          </p:cNvSpPr>
          <p:nvPr>
            <p:ph type="ctrTitle"/>
          </p:nvPr>
        </p:nvSpPr>
        <p:spPr>
          <a:xfrm>
            <a:off x="-25788" y="76200"/>
            <a:ext cx="9144000" cy="914400"/>
          </a:xfrm>
          <a:effectLst>
            <a:outerShdw blurRad="63500" dist="35921" dir="2700000" algn="ctr" rotWithShape="0">
              <a:srgbClr val="FF0000">
                <a:alpha val="74998"/>
              </a:srgbClr>
            </a:outerShdw>
          </a:effectLst>
        </p:spPr>
        <p:txBody>
          <a:bodyPr/>
          <a:lstStyle/>
          <a:p>
            <a:pPr>
              <a:defRPr/>
            </a:pPr>
            <a:r>
              <a:rPr lang="en-US" b="1" dirty="0">
                <a:solidFill>
                  <a:srgbClr val="FFFFFF"/>
                </a:solidFill>
                <a:ea typeface="ＭＳ Ｐゴシック" charset="0"/>
              </a:rPr>
              <a:t>Here Jesus became a caveman</a:t>
            </a:r>
            <a:endParaRPr lang="en-US" sz="3200" b="1" dirty="0">
              <a:solidFill>
                <a:srgbClr val="FFFFFF"/>
              </a:solidFill>
              <a:ea typeface="ＭＳ Ｐゴシック" charset="0"/>
            </a:endParaRPr>
          </a:p>
        </p:txBody>
      </p:sp>
      <p:pic>
        <p:nvPicPr>
          <p:cNvPr id="667651" name="Picture 5" descr="jesus_reconstruct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371600" y="1066800"/>
            <a:ext cx="6324600" cy="5629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794490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9697"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ail" charset="0"/>
              <a:ea typeface="ＭＳ Ｐゴシック" charset="0"/>
              <a:cs typeface="Arail" charset="0"/>
            </a:endParaRPr>
          </a:p>
        </p:txBody>
      </p:sp>
      <p:pic>
        <p:nvPicPr>
          <p:cNvPr id="3079" name="Picture 7" descr="Pict1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8313" y="1628775"/>
            <a:ext cx="3632200" cy="5013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a:defRPr/>
            </a:pPr>
            <a:r>
              <a:rPr lang="en-US" sz="6000" dirty="0">
                <a:solidFill>
                  <a:srgbClr val="FFFFFF"/>
                </a:solidFill>
                <a:latin typeface="Arail"/>
                <a:ea typeface="ＭＳ Ｐゴシック" charset="0"/>
                <a:cs typeface="Arail"/>
              </a:rPr>
              <a:t>Who is the </a:t>
            </a:r>
            <a:r>
              <a:rPr lang="en-US" sz="6000" b="1" i="1" dirty="0">
                <a:solidFill>
                  <a:srgbClr val="FFFFFF"/>
                </a:solidFill>
                <a:latin typeface="Arail"/>
                <a:ea typeface="ＭＳ Ｐゴシック" charset="0"/>
                <a:cs typeface="Arail"/>
              </a:rPr>
              <a:t>Real </a:t>
            </a:r>
            <a:r>
              <a:rPr lang="en-US" sz="6000" dirty="0">
                <a:solidFill>
                  <a:srgbClr val="FFFFFF"/>
                </a:solidFill>
                <a:latin typeface="Arail"/>
                <a:ea typeface="ＭＳ Ｐゴシック" charset="0"/>
                <a:cs typeface="Arail"/>
              </a:rPr>
              <a:t>King?</a:t>
            </a:r>
            <a:endParaRPr lang="en-US" dirty="0">
              <a:solidFill>
                <a:srgbClr val="FFFFFF"/>
              </a:solidFill>
              <a:latin typeface="Arail"/>
              <a:ea typeface="ＭＳ Ｐゴシック" charset="0"/>
              <a:cs typeface="Arail"/>
            </a:endParaRPr>
          </a:p>
        </p:txBody>
      </p:sp>
      <p:pic>
        <p:nvPicPr>
          <p:cNvPr id="3078" name="Picture 6" descr="Pict101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557338"/>
            <a:ext cx="6156325" cy="5300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5" name="Rectangle 3"/>
          <p:cNvSpPr>
            <a:spLocks noGrp="1" noChangeArrowheads="1"/>
          </p:cNvSpPr>
          <p:nvPr>
            <p:ph type="subTitle" idx="1"/>
          </p:nvPr>
        </p:nvSpPr>
        <p:spPr>
          <a:xfrm>
            <a:off x="5662613" y="1844675"/>
            <a:ext cx="3373437" cy="3024188"/>
          </a:xfrm>
          <a:effectLst>
            <a:outerShdw blurRad="63500" dist="35921" dir="2700000" algn="ctr" rotWithShape="0">
              <a:schemeClr val="tx2">
                <a:alpha val="74998"/>
              </a:schemeClr>
            </a:outerShdw>
          </a:effectLst>
        </p:spPr>
        <p:txBody>
          <a:bodyPr/>
          <a:lstStyle/>
          <a:p>
            <a:pPr>
              <a:defRPr/>
            </a:pPr>
            <a:r>
              <a:rPr lang="en-US" sz="6000" b="1" i="1" dirty="0">
                <a:solidFill>
                  <a:srgbClr val="FFFFFF"/>
                </a:solidFill>
                <a:latin typeface="Arail"/>
                <a:ea typeface="ＭＳ Ｐゴシック" charset="0"/>
                <a:cs typeface="Arail"/>
              </a:rPr>
              <a:t>The Triumph of Christ</a:t>
            </a:r>
            <a:endParaRPr lang="en-US" sz="6000" b="1" dirty="0">
              <a:solidFill>
                <a:srgbClr val="FFFFFF"/>
              </a:solidFill>
              <a:latin typeface="Arail"/>
              <a:ea typeface="ＭＳ Ｐゴシック" charset="0"/>
              <a:cs typeface="Arail"/>
            </a:endParaRPr>
          </a:p>
        </p:txBody>
      </p:sp>
    </p:spTree>
    <p:extLst>
      <p:ext uri="{BB962C8B-B14F-4D97-AF65-F5344CB8AC3E}">
        <p14:creationId xmlns:p14="http://schemas.microsoft.com/office/powerpoint/2010/main" val="24654537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079"/>
                                        </p:tgtEl>
                                        <p:attrNameLst>
                                          <p:attrName>style.visibility</p:attrName>
                                        </p:attrNameLst>
                                      </p:cBhvr>
                                      <p:to>
                                        <p:strVal val="visible"/>
                                      </p:to>
                                    </p:set>
                                    <p:animEffect transition="in" filter="checkerboard(across)">
                                      <p:cBhvr>
                                        <p:cTn id="7" dur="500"/>
                                        <p:tgtEl>
                                          <p:spTgt spid="30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078"/>
                                        </p:tgtEl>
                                        <p:attrNameLst>
                                          <p:attrName>style.visibility</p:attrName>
                                        </p:attrNameLst>
                                      </p:cBhvr>
                                      <p:to>
                                        <p:strVal val="visible"/>
                                      </p:to>
                                    </p:set>
                                    <p:anim calcmode="lin" valueType="num">
                                      <p:cBhvr>
                                        <p:cTn id="12" dur="1000" fill="hold"/>
                                        <p:tgtEl>
                                          <p:spTgt spid="3078"/>
                                        </p:tgtEl>
                                        <p:attrNameLst>
                                          <p:attrName>ppt_w</p:attrName>
                                        </p:attrNameLst>
                                      </p:cBhvr>
                                      <p:tavLst>
                                        <p:tav tm="0">
                                          <p:val>
                                            <p:strVal val="#ppt_w*0.70"/>
                                          </p:val>
                                        </p:tav>
                                        <p:tav tm="100000">
                                          <p:val>
                                            <p:strVal val="#ppt_w"/>
                                          </p:val>
                                        </p:tav>
                                      </p:tavLst>
                                    </p:anim>
                                    <p:anim calcmode="lin" valueType="num">
                                      <p:cBhvr>
                                        <p:cTn id="13" dur="1000" fill="hold"/>
                                        <p:tgtEl>
                                          <p:spTgt spid="3078"/>
                                        </p:tgtEl>
                                        <p:attrNameLst>
                                          <p:attrName>ppt_h</p:attrName>
                                        </p:attrNameLst>
                                      </p:cBhvr>
                                      <p:tavLst>
                                        <p:tav tm="0">
                                          <p:val>
                                            <p:strVal val="#ppt_h"/>
                                          </p:val>
                                        </p:tav>
                                        <p:tav tm="100000">
                                          <p:val>
                                            <p:strVal val="#ppt_h"/>
                                          </p:val>
                                        </p:tav>
                                      </p:tavLst>
                                    </p:anim>
                                    <p:animEffect transition="in" filter="fade">
                                      <p:cBhvr>
                                        <p:cTn id="14" dur="1000"/>
                                        <p:tgtEl>
                                          <p:spTgt spid="307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5" presetClass="entr" presetSubtype="0" fill="hold" grpId="0" nodeType="clickEffect">
                                  <p:stCondLst>
                                    <p:cond delay="0"/>
                                  </p:stCondLst>
                                  <p:childTnLst>
                                    <p:set>
                                      <p:cBhvr>
                                        <p:cTn id="18" dur="1" fill="hold">
                                          <p:stCondLst>
                                            <p:cond delay="0"/>
                                          </p:stCondLst>
                                        </p:cTn>
                                        <p:tgtEl>
                                          <p:spTgt spid="3075">
                                            <p:txEl>
                                              <p:pRg st="0" end="0"/>
                                            </p:txEl>
                                          </p:spTgt>
                                        </p:tgtEl>
                                        <p:attrNameLst>
                                          <p:attrName>style.visibility</p:attrName>
                                        </p:attrNameLst>
                                      </p:cBhvr>
                                      <p:to>
                                        <p:strVal val="visible"/>
                                      </p:to>
                                    </p:set>
                                    <p:animEffect transition="in" filter="fade">
                                      <p:cBhvr>
                                        <p:cTn id="19" dur="2000"/>
                                        <p:tgtEl>
                                          <p:spTgt spid="3075">
                                            <p:txEl>
                                              <p:pRg st="0" end="0"/>
                                            </p:txEl>
                                          </p:spTgt>
                                        </p:tgtEl>
                                      </p:cBhvr>
                                    </p:animEffect>
                                    <p:anim calcmode="lin" valueType="num">
                                      <p:cBhvr>
                                        <p:cTn id="20" dur="2000" fill="hold"/>
                                        <p:tgtEl>
                                          <p:spTgt spid="3075">
                                            <p:txEl>
                                              <p:pRg st="0" end="0"/>
                                            </p:txEl>
                                          </p:spTgt>
                                        </p:tgtEl>
                                        <p:attrNameLst>
                                          <p:attrName>style.rotation</p:attrName>
                                        </p:attrNameLst>
                                      </p:cBhvr>
                                      <p:tavLst>
                                        <p:tav tm="0">
                                          <p:val>
                                            <p:fltVal val="720"/>
                                          </p:val>
                                        </p:tav>
                                        <p:tav tm="100000">
                                          <p:val>
                                            <p:fltVal val="0"/>
                                          </p:val>
                                        </p:tav>
                                      </p:tavLst>
                                    </p:anim>
                                    <p:anim calcmode="lin" valueType="num">
                                      <p:cBhvr>
                                        <p:cTn id="21" dur="2000" fill="hold"/>
                                        <p:tgtEl>
                                          <p:spTgt spid="3075">
                                            <p:txEl>
                                              <p:pRg st="0" end="0"/>
                                            </p:txEl>
                                          </p:spTgt>
                                        </p:tgtEl>
                                        <p:attrNameLst>
                                          <p:attrName>ppt_h</p:attrName>
                                        </p:attrNameLst>
                                      </p:cBhvr>
                                      <p:tavLst>
                                        <p:tav tm="0">
                                          <p:val>
                                            <p:fltVal val="0"/>
                                          </p:val>
                                        </p:tav>
                                        <p:tav tm="100000">
                                          <p:val>
                                            <p:strVal val="#ppt_h"/>
                                          </p:val>
                                        </p:tav>
                                      </p:tavLst>
                                    </p:anim>
                                    <p:anim calcmode="lin" valueType="num">
                                      <p:cBhvr>
                                        <p:cTn id="22" dur="2000" fill="hold"/>
                                        <p:tgtEl>
                                          <p:spTgt spid="3075">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305800" cy="1152525"/>
          </a:xfrm>
          <a:effectLst>
            <a:outerShdw blurRad="63500" dist="35921" dir="2700000" algn="ctr" rotWithShape="0">
              <a:srgbClr val="FF0000">
                <a:alpha val="74998"/>
              </a:srgbClr>
            </a:outerShdw>
          </a:effectLst>
        </p:spPr>
        <p:txBody>
          <a:bodyPr/>
          <a:lstStyle/>
          <a:p>
            <a:pPr algn="l">
              <a:defRPr/>
            </a:pPr>
            <a:r>
              <a:rPr lang="en-US" sz="6000" dirty="0">
                <a:solidFill>
                  <a:srgbClr val="FFFFFF"/>
                </a:solidFill>
                <a:ea typeface="ＭＳ Ｐゴシック" charset="0"/>
              </a:rPr>
              <a:t>Jesus is the </a:t>
            </a:r>
            <a:r>
              <a:rPr lang="en-US" sz="6000" b="1" i="1" dirty="0">
                <a:solidFill>
                  <a:srgbClr val="FFFFFF"/>
                </a:solidFill>
                <a:ea typeface="ＭＳ Ｐゴシック" charset="0"/>
              </a:rPr>
              <a:t>Real </a:t>
            </a:r>
            <a:r>
              <a:rPr lang="en-US" sz="6000" dirty="0">
                <a:solidFill>
                  <a:srgbClr val="FFFFFF"/>
                </a:solidFill>
                <a:ea typeface="ＭＳ Ｐゴシック" charset="0"/>
              </a:rPr>
              <a:t>King!</a:t>
            </a:r>
            <a:endParaRPr lang="en-US" dirty="0">
              <a:solidFill>
                <a:srgbClr val="FFFFFF"/>
              </a:solidFill>
              <a:ea typeface="ＭＳ Ｐゴシック" charset="0"/>
            </a:endParaRPr>
          </a:p>
        </p:txBody>
      </p:sp>
      <p:sp>
        <p:nvSpPr>
          <p:cNvPr id="3075" name="Rectangle 3"/>
          <p:cNvSpPr>
            <a:spLocks noGrp="1" noChangeArrowheads="1"/>
          </p:cNvSpPr>
          <p:nvPr>
            <p:ph type="subTitle" idx="1"/>
          </p:nvPr>
        </p:nvSpPr>
        <p:spPr>
          <a:xfrm>
            <a:off x="5436096" y="2421948"/>
            <a:ext cx="3481387" cy="3024188"/>
          </a:xfrm>
          <a:effectLst>
            <a:outerShdw blurRad="63500" dist="35921" dir="2700000" algn="ctr" rotWithShape="0">
              <a:schemeClr val="tx2">
                <a:alpha val="74998"/>
              </a:schemeClr>
            </a:outerShdw>
          </a:effectLst>
        </p:spPr>
        <p:txBody>
          <a:bodyPr/>
          <a:lstStyle/>
          <a:p>
            <a:pPr>
              <a:defRPr/>
            </a:pPr>
            <a:r>
              <a:rPr lang="en-US" sz="6000" b="1" i="1" dirty="0">
                <a:ln>
                  <a:solidFill>
                    <a:srgbClr val="000000"/>
                  </a:solidFill>
                </a:ln>
                <a:solidFill>
                  <a:srgbClr val="FFFFFF"/>
                </a:solidFill>
                <a:effectLst>
                  <a:glow rad="139700">
                    <a:schemeClr val="accent4">
                      <a:satMod val="175000"/>
                      <a:alpha val="40000"/>
                    </a:schemeClr>
                  </a:glow>
                </a:effectLst>
                <a:ea typeface="ＭＳ Ｐゴシック" charset="0"/>
              </a:rPr>
              <a:t>The Triumph of Christ</a:t>
            </a:r>
            <a:endParaRPr lang="en-US" sz="6000" b="1" dirty="0">
              <a:ln>
                <a:solidFill>
                  <a:srgbClr val="000000"/>
                </a:solidFill>
              </a:ln>
              <a:solidFill>
                <a:srgbClr val="FFFFFF"/>
              </a:solidFill>
              <a:effectLst>
                <a:glow rad="139700">
                  <a:schemeClr val="accent4">
                    <a:satMod val="175000"/>
                    <a:alpha val="40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2230022364"/>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a:defRPr/>
            </a:pPr>
            <a:r>
              <a:rPr lang="en-US" sz="4000" b="1" i="1" dirty="0">
                <a:solidFill>
                  <a:srgbClr val="FFFF00"/>
                </a:solidFill>
                <a:effectLst>
                  <a:outerShdw blurRad="38100" dist="38100" dir="2700000" algn="tl">
                    <a:srgbClr val="000000"/>
                  </a:outerShdw>
                </a:effectLst>
                <a:ea typeface="ＭＳ Ｐゴシック" charset="0"/>
              </a:rPr>
              <a:t>When</a:t>
            </a:r>
            <a:r>
              <a:rPr lang="en-US" sz="4000" b="1" dirty="0">
                <a:solidFill>
                  <a:srgbClr val="FFFFFF"/>
                </a:solidFill>
                <a:effectLst>
                  <a:outerShdw blurRad="38100" dist="38100" dir="2700000" algn="tl">
                    <a:srgbClr val="000000"/>
                  </a:outerShdw>
                </a:effectLst>
                <a:ea typeface="ＭＳ Ｐゴシック" charset="0"/>
              </a:rPr>
              <a:t> Did John Write Revelation?</a:t>
            </a: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ＭＳ Ｐゴシック" charset="0"/>
              <a:cs typeface="ＭＳ Ｐゴシック"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algn="r" defTabSz="914400" eaLnBrk="0" fontAlgn="base" hangingPunct="0">
              <a:spcBef>
                <a:spcPct val="0"/>
              </a:spcBef>
              <a:spcAft>
                <a:spcPct val="0"/>
              </a:spcAft>
              <a:defRPr/>
            </a:pPr>
            <a:r>
              <a:rPr lang="en-US" sz="2400" b="1" dirty="0">
                <a:solidFill>
                  <a:srgbClr val="FFFFFF"/>
                </a:solidFill>
                <a:latin typeface="Arial"/>
                <a:ea typeface="ＭＳ Ｐゴシック" charset="0"/>
                <a:cs typeface="Arial"/>
              </a:rPr>
              <a:t>39-41, 320</a:t>
            </a:r>
          </a:p>
        </p:txBody>
      </p:sp>
      <p:sp>
        <p:nvSpPr>
          <p:cNvPr id="19" name="Text Box 18"/>
          <p:cNvSpPr txBox="1">
            <a:spLocks noChangeArrowheads="1"/>
          </p:cNvSpPr>
          <p:nvPr/>
        </p:nvSpPr>
        <p:spPr bwMode="auto">
          <a:xfrm>
            <a:off x="0" y="1371600"/>
            <a:ext cx="91440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3200" b="1" dirty="0">
                <a:solidFill>
                  <a:srgbClr val="FFFFFF"/>
                </a:solidFill>
                <a:latin typeface="Comic Sans MS" pitchFamily="-111" charset="0"/>
                <a:ea typeface="ＭＳ Ｐゴシック" charset="0"/>
                <a:cs typeface="ＭＳ Ｐゴシック" charset="0"/>
              </a:rPr>
              <a:t>Who was the Roman Emperor then?</a:t>
            </a:r>
          </a:p>
        </p:txBody>
      </p:sp>
      <p:grpSp>
        <p:nvGrpSpPr>
          <p:cNvPr id="20" name="Group 19"/>
          <p:cNvGrpSpPr/>
          <p:nvPr/>
        </p:nvGrpSpPr>
        <p:grpSpPr>
          <a:xfrm>
            <a:off x="-5818" y="2188663"/>
            <a:ext cx="1865519" cy="2537545"/>
            <a:chOff x="-107878" y="2188663"/>
            <a:chExt cx="1865519" cy="2537545"/>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ＭＳ Ｐゴシック" charset="0"/>
                  <a:cs typeface="ＭＳ Ｐゴシック"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ＭＳ Ｐゴシック" charset="0"/>
                  <a:cs typeface="ＭＳ Ｐゴシック" charset="0"/>
                </a:endParaRPr>
              </a:p>
            </p:txBody>
          </p:sp>
        </p:grpSp>
        <p:sp>
          <p:nvSpPr>
            <p:cNvPr id="21" name="Text Box 18"/>
            <p:cNvSpPr txBox="1">
              <a:spLocks noChangeArrowheads="1"/>
            </p:cNvSpPr>
            <p:nvPr/>
          </p:nvSpPr>
          <p:spPr bwMode="auto">
            <a:xfrm>
              <a:off x="-107878" y="3523698"/>
              <a:ext cx="1865519" cy="120251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ＭＳ Ｐゴシック" charset="0"/>
                  <a:cs typeface="ＭＳ Ｐゴシック" charset="0"/>
                </a:rPr>
                <a:t>Christ Crucified</a:t>
              </a:r>
              <a:br>
                <a:rPr lang="en-US" sz="2400" b="1" dirty="0">
                  <a:solidFill>
                    <a:srgbClr val="FFFFFF"/>
                  </a:solidFill>
                  <a:latin typeface="Comic Sans MS" pitchFamily="-111" charset="0"/>
                  <a:ea typeface="ＭＳ Ｐゴシック" charset="0"/>
                  <a:cs typeface="ＭＳ Ｐゴシック" charset="0"/>
                </a:rPr>
              </a:br>
              <a:r>
                <a:rPr lang="en-US" sz="2400" b="1" dirty="0">
                  <a:solidFill>
                    <a:srgbClr val="FFFFFF"/>
                  </a:solidFill>
                  <a:latin typeface="Comic Sans MS" pitchFamily="-111" charset="0"/>
                  <a:ea typeface="ＭＳ Ｐゴシック" charset="0"/>
                  <a:cs typeface="ＭＳ Ｐゴシック" charset="0"/>
                </a:rPr>
                <a:t>AD 33</a:t>
              </a:r>
            </a:p>
          </p:txBody>
        </p:sp>
      </p:grpSp>
      <p:sp>
        <p:nvSpPr>
          <p:cNvPr id="3" name="Chevron 2"/>
          <p:cNvSpPr>
            <a:spLocks noChangeAspect="1"/>
          </p:cNvSpPr>
          <p:nvPr/>
        </p:nvSpPr>
        <p:spPr bwMode="auto">
          <a:xfrm>
            <a:off x="-283494" y="4717038"/>
            <a:ext cx="1865519" cy="61773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000000"/>
                </a:solidFill>
                <a:latin typeface="Arial"/>
                <a:ea typeface="ＭＳ Ｐゴシック" charset="0"/>
                <a:cs typeface="Arial"/>
              </a:rPr>
              <a:t>Tiberius</a:t>
            </a:r>
            <a:br>
              <a:rPr lang="en-US" sz="2400" b="1" dirty="0">
                <a:solidFill>
                  <a:srgbClr val="000000"/>
                </a:solidFill>
                <a:latin typeface="Arial"/>
                <a:ea typeface="ＭＳ Ｐゴシック" charset="0"/>
                <a:cs typeface="Arial"/>
              </a:rPr>
            </a:br>
            <a:r>
              <a:rPr lang="en-US" sz="1600" b="1" dirty="0">
                <a:solidFill>
                  <a:srgbClr val="000000"/>
                </a:solidFill>
                <a:latin typeface="Arial"/>
                <a:ea typeface="ＭＳ Ｐゴシック" charset="0"/>
                <a:cs typeface="Arial"/>
              </a:rPr>
              <a:t>14-37</a:t>
            </a:r>
            <a:endParaRPr lang="en-US" sz="2400" b="1" dirty="0">
              <a:solidFill>
                <a:srgbClr val="000000"/>
              </a:solidFill>
              <a:latin typeface="Arial"/>
              <a:ea typeface="ＭＳ Ｐゴシック" charset="0"/>
              <a:cs typeface="Arial"/>
            </a:endParaRPr>
          </a:p>
        </p:txBody>
      </p:sp>
      <p:sp>
        <p:nvSpPr>
          <p:cNvPr id="12" name="Chevron 11"/>
          <p:cNvSpPr>
            <a:spLocks noChangeAspect="1"/>
          </p:cNvSpPr>
          <p:nvPr/>
        </p:nvSpPr>
        <p:spPr bwMode="auto">
          <a:xfrm>
            <a:off x="1043243" y="4717038"/>
            <a:ext cx="174630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FFFFFF"/>
                </a:solidFill>
                <a:latin typeface="Arial"/>
                <a:ea typeface="ＭＳ Ｐゴシック" charset="0"/>
                <a:cs typeface="Arial"/>
              </a:rPr>
              <a:t>Caligula</a:t>
            </a:r>
            <a:br>
              <a:rPr lang="en-US" sz="2400" b="1" dirty="0">
                <a:solidFill>
                  <a:srgbClr val="FFFFFF"/>
                </a:solidFill>
                <a:latin typeface="Arial"/>
                <a:ea typeface="ＭＳ Ｐゴシック" charset="0"/>
                <a:cs typeface="Arial"/>
              </a:rPr>
            </a:br>
            <a:r>
              <a:rPr lang="en-US" sz="1600" b="1" dirty="0">
                <a:solidFill>
                  <a:srgbClr val="FFFFFF"/>
                </a:solidFill>
                <a:latin typeface="Arial"/>
                <a:ea typeface="ＭＳ Ｐゴシック" charset="0"/>
                <a:cs typeface="Arial"/>
              </a:rPr>
              <a:t>37-41</a:t>
            </a:r>
            <a:endParaRPr lang="en-US" sz="2400" b="1" dirty="0">
              <a:solidFill>
                <a:srgbClr val="FFFFFF"/>
              </a:solidFill>
              <a:latin typeface="Arial"/>
              <a:ea typeface="ＭＳ Ｐゴシック" charset="0"/>
              <a:cs typeface="Arial"/>
            </a:endParaRPr>
          </a:p>
        </p:txBody>
      </p:sp>
      <p:sp>
        <p:nvSpPr>
          <p:cNvPr id="13" name="Chevron 12"/>
          <p:cNvSpPr>
            <a:spLocks noChangeAspect="1"/>
          </p:cNvSpPr>
          <p:nvPr/>
        </p:nvSpPr>
        <p:spPr bwMode="auto">
          <a:xfrm>
            <a:off x="2290604" y="4717038"/>
            <a:ext cx="1829583"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000000"/>
                </a:solidFill>
                <a:latin typeface="Arial"/>
                <a:ea typeface="ＭＳ Ｐゴシック" charset="0"/>
                <a:cs typeface="Arial"/>
              </a:rPr>
              <a:t>Claudius</a:t>
            </a:r>
            <a:br>
              <a:rPr lang="en-US" sz="2400" b="1" dirty="0">
                <a:solidFill>
                  <a:srgbClr val="000000"/>
                </a:solidFill>
                <a:latin typeface="Arial"/>
                <a:ea typeface="ＭＳ Ｐゴシック" charset="0"/>
                <a:cs typeface="Arial"/>
              </a:rPr>
            </a:br>
            <a:r>
              <a:rPr lang="en-US" sz="1600" b="1" dirty="0">
                <a:solidFill>
                  <a:srgbClr val="000000"/>
                </a:solidFill>
                <a:latin typeface="Arial"/>
                <a:ea typeface="ＭＳ Ｐゴシック" charset="0"/>
                <a:cs typeface="Arial"/>
              </a:rPr>
              <a:t>41-54</a:t>
            </a:r>
            <a:endParaRPr lang="en-US" sz="2400" b="1" dirty="0">
              <a:solidFill>
                <a:srgbClr val="000000"/>
              </a:solidFill>
              <a:latin typeface="Arial"/>
              <a:ea typeface="ＭＳ Ｐゴシック" charset="0"/>
              <a:cs typeface="Arial"/>
            </a:endParaRPr>
          </a:p>
        </p:txBody>
      </p:sp>
      <p:sp>
        <p:nvSpPr>
          <p:cNvPr id="14" name="Chevron 13"/>
          <p:cNvSpPr>
            <a:spLocks noChangeAspect="1"/>
          </p:cNvSpPr>
          <p:nvPr/>
        </p:nvSpPr>
        <p:spPr bwMode="auto">
          <a:xfrm>
            <a:off x="3664972" y="4728378"/>
            <a:ext cx="1415185"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FFFFFF"/>
                </a:solidFill>
                <a:latin typeface="Arial"/>
                <a:ea typeface="ＭＳ Ｐゴシック" charset="0"/>
                <a:cs typeface="Arial"/>
              </a:rPr>
              <a:t>Nero</a:t>
            </a:r>
            <a:br>
              <a:rPr lang="en-US" sz="2400" b="1" dirty="0">
                <a:solidFill>
                  <a:srgbClr val="FFFFFF"/>
                </a:solidFill>
                <a:latin typeface="Arial"/>
                <a:ea typeface="ＭＳ Ｐゴシック" charset="0"/>
                <a:cs typeface="Arial"/>
              </a:rPr>
            </a:br>
            <a:r>
              <a:rPr lang="en-US" sz="1600" b="1" dirty="0">
                <a:solidFill>
                  <a:srgbClr val="FFFFFF"/>
                </a:solidFill>
                <a:latin typeface="Arial"/>
                <a:ea typeface="ＭＳ Ｐゴシック" charset="0"/>
                <a:cs typeface="Arial"/>
              </a:rPr>
              <a:t>54-68</a:t>
            </a:r>
            <a:endParaRPr lang="en-US" sz="2400" b="1" dirty="0">
              <a:solidFill>
                <a:srgbClr val="FFFFFF"/>
              </a:solidFill>
              <a:latin typeface="Arial"/>
              <a:ea typeface="ＭＳ Ｐゴシック" charset="0"/>
              <a:cs typeface="Arial"/>
            </a:endParaRPr>
          </a:p>
        </p:txBody>
      </p:sp>
      <p:sp>
        <p:nvSpPr>
          <p:cNvPr id="15" name="Chevron 14"/>
          <p:cNvSpPr>
            <a:spLocks noChangeAspect="1"/>
          </p:cNvSpPr>
          <p:nvPr/>
        </p:nvSpPr>
        <p:spPr bwMode="auto">
          <a:xfrm>
            <a:off x="4637916" y="4717038"/>
            <a:ext cx="224476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000000"/>
                </a:solidFill>
                <a:latin typeface="Arial"/>
                <a:ea typeface="ＭＳ Ｐゴシック" charset="0"/>
                <a:cs typeface="Arial"/>
              </a:rPr>
              <a:t>Vespasian</a:t>
            </a:r>
            <a:br>
              <a:rPr lang="en-US" sz="2400" b="1" dirty="0">
                <a:solidFill>
                  <a:srgbClr val="000000"/>
                </a:solidFill>
                <a:latin typeface="Arial"/>
                <a:ea typeface="ＭＳ Ｐゴシック" charset="0"/>
                <a:cs typeface="Arial"/>
              </a:rPr>
            </a:br>
            <a:r>
              <a:rPr lang="en-US" sz="1600" b="1" dirty="0">
                <a:solidFill>
                  <a:srgbClr val="000000"/>
                </a:solidFill>
                <a:latin typeface="Arial"/>
                <a:ea typeface="ＭＳ Ｐゴシック" charset="0"/>
                <a:cs typeface="Arial"/>
              </a:rPr>
              <a:t>69-79</a:t>
            </a:r>
            <a:endParaRPr lang="en-US" sz="2400" b="1" dirty="0">
              <a:solidFill>
                <a:srgbClr val="000000"/>
              </a:solidFill>
              <a:latin typeface="Arial"/>
              <a:ea typeface="ＭＳ Ｐゴシック" charset="0"/>
              <a:cs typeface="Arial"/>
            </a:endParaRPr>
          </a:p>
        </p:txBody>
      </p:sp>
      <p:sp>
        <p:nvSpPr>
          <p:cNvPr id="17" name="Chevron 16"/>
          <p:cNvSpPr>
            <a:spLocks noChangeAspect="1"/>
          </p:cNvSpPr>
          <p:nvPr/>
        </p:nvSpPr>
        <p:spPr bwMode="auto">
          <a:xfrm>
            <a:off x="7336745" y="4717038"/>
            <a:ext cx="181804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FFFFFF"/>
                </a:solidFill>
                <a:latin typeface="Arial"/>
                <a:ea typeface="ＭＳ Ｐゴシック" charset="0"/>
                <a:cs typeface="Arial"/>
              </a:rPr>
              <a:t>Domitian</a:t>
            </a:r>
            <a:br>
              <a:rPr lang="en-US" sz="2400" b="1" dirty="0">
                <a:solidFill>
                  <a:srgbClr val="FFFFFF"/>
                </a:solidFill>
                <a:latin typeface="Arial"/>
                <a:ea typeface="ＭＳ Ｐゴシック" charset="0"/>
                <a:cs typeface="Arial"/>
              </a:rPr>
            </a:br>
            <a:r>
              <a:rPr lang="en-US" sz="1600" b="1" dirty="0">
                <a:solidFill>
                  <a:srgbClr val="FFFFFF"/>
                </a:solidFill>
                <a:latin typeface="Arial"/>
                <a:ea typeface="ＭＳ Ｐゴシック" charset="0"/>
                <a:cs typeface="Arial"/>
              </a:rPr>
              <a:t>81-96</a:t>
            </a:r>
            <a:endParaRPr lang="en-US" sz="2400" b="1" dirty="0">
              <a:solidFill>
                <a:srgbClr val="FFFFFF"/>
              </a:solidFill>
              <a:latin typeface="Arial"/>
              <a:ea typeface="ＭＳ Ｐゴシック" charset="0"/>
              <a:cs typeface="Arial"/>
            </a:endParaRPr>
          </a:p>
        </p:txBody>
      </p:sp>
      <p:grpSp>
        <p:nvGrpSpPr>
          <p:cNvPr id="23" name="Group 22"/>
          <p:cNvGrpSpPr/>
          <p:nvPr/>
        </p:nvGrpSpPr>
        <p:grpSpPr>
          <a:xfrm>
            <a:off x="7200672" y="2202092"/>
            <a:ext cx="1977348" cy="2456650"/>
            <a:chOff x="7200672" y="2202092"/>
            <a:chExt cx="1977348" cy="2456650"/>
          </a:xfrm>
        </p:grpSpPr>
        <p:sp>
          <p:nvSpPr>
            <p:cNvPr id="18" name="Text Box 18"/>
            <p:cNvSpPr txBox="1">
              <a:spLocks noChangeArrowheads="1"/>
            </p:cNvSpPr>
            <p:nvPr/>
          </p:nvSpPr>
          <p:spPr bwMode="auto">
            <a:xfrm>
              <a:off x="7200672" y="3456232"/>
              <a:ext cx="1977348" cy="120251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ＭＳ Ｐゴシック" charset="0"/>
                  <a:cs typeface="ＭＳ Ｐゴシック" charset="0"/>
                </a:rPr>
                <a:t>Revelation Written </a:t>
              </a:r>
              <a:br>
                <a:rPr lang="en-US" sz="2400" b="1" dirty="0">
                  <a:solidFill>
                    <a:srgbClr val="FFFFFF"/>
                  </a:solidFill>
                  <a:latin typeface="Comic Sans MS" pitchFamily="-111" charset="0"/>
                  <a:ea typeface="ＭＳ Ｐゴシック" charset="0"/>
                  <a:cs typeface="ＭＳ Ｐゴシック" charset="0"/>
                </a:rPr>
              </a:br>
              <a:r>
                <a:rPr lang="en-US" sz="2400" b="1" dirty="0">
                  <a:solidFill>
                    <a:srgbClr val="FFFFFF"/>
                  </a:solidFill>
                  <a:latin typeface="Comic Sans MS" pitchFamily="-111" charset="0"/>
                  <a:ea typeface="ＭＳ Ｐゴシック" charset="0"/>
                  <a:cs typeface="ＭＳ Ｐゴシック" charset="0"/>
                </a:rPr>
                <a:t>AD 95</a:t>
              </a: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455657"/>
            <a:ext cx="2029795" cy="120251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ＭＳ Ｐゴシック" charset="0"/>
                <a:cs typeface="ＭＳ Ｐゴシック" charset="0"/>
              </a:rPr>
              <a:t>Jerusalem Destroyed</a:t>
            </a:r>
            <a:br>
              <a:rPr lang="en-US" sz="2400" b="1" dirty="0">
                <a:solidFill>
                  <a:srgbClr val="FFFFFF"/>
                </a:solidFill>
                <a:latin typeface="Comic Sans MS" pitchFamily="-111" charset="0"/>
                <a:ea typeface="ＭＳ Ｐゴシック" charset="0"/>
                <a:cs typeface="ＭＳ Ｐゴシック" charset="0"/>
              </a:rPr>
            </a:br>
            <a:r>
              <a:rPr lang="en-US" sz="2400" b="1" dirty="0">
                <a:solidFill>
                  <a:srgbClr val="FFFFFF"/>
                </a:solidFill>
                <a:latin typeface="Comic Sans MS" pitchFamily="-111" charset="0"/>
                <a:ea typeface="ＭＳ Ｐゴシック" charset="0"/>
                <a:cs typeface="ＭＳ Ｐゴシック" charset="0"/>
              </a:rPr>
              <a:t>AD 70</a:t>
            </a: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1281445"/>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30" name="Chevron 29"/>
          <p:cNvSpPr>
            <a:spLocks noChangeAspect="1"/>
          </p:cNvSpPr>
          <p:nvPr/>
        </p:nvSpPr>
        <p:spPr bwMode="auto">
          <a:xfrm>
            <a:off x="6259480" y="4717038"/>
            <a:ext cx="142879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000000"/>
                </a:solidFill>
                <a:latin typeface="Arial"/>
                <a:ea typeface="ＭＳ Ｐゴシック" charset="0"/>
                <a:cs typeface="Arial"/>
              </a:rPr>
              <a:t>Titus</a:t>
            </a:r>
            <a:br>
              <a:rPr lang="en-US" sz="2400" b="1" dirty="0">
                <a:solidFill>
                  <a:srgbClr val="000000"/>
                </a:solidFill>
                <a:latin typeface="Arial"/>
                <a:ea typeface="ＭＳ Ｐゴシック" charset="0"/>
                <a:cs typeface="Arial"/>
              </a:rPr>
            </a:br>
            <a:r>
              <a:rPr lang="en-US" sz="1600" b="1" dirty="0">
                <a:solidFill>
                  <a:srgbClr val="000000"/>
                </a:solidFill>
                <a:latin typeface="Arial"/>
                <a:ea typeface="ＭＳ Ｐゴシック" charset="0"/>
                <a:cs typeface="Arial"/>
              </a:rPr>
              <a:t>79-81</a:t>
            </a:r>
            <a:endParaRPr lang="en-US" sz="2400" b="1" dirty="0">
              <a:solidFill>
                <a:srgbClr val="000000"/>
              </a:solidFill>
              <a:latin typeface="Arial"/>
              <a:ea typeface="ＭＳ Ｐゴシック" charset="0"/>
              <a:cs typeface="Arial"/>
            </a:endParaRPr>
          </a:p>
        </p:txBody>
      </p:sp>
      <p:sp>
        <p:nvSpPr>
          <p:cNvPr id="31" name="Text Box 18"/>
          <p:cNvSpPr txBox="1">
            <a:spLocks noChangeArrowheads="1"/>
          </p:cNvSpPr>
          <p:nvPr/>
        </p:nvSpPr>
        <p:spPr bwMode="auto">
          <a:xfrm>
            <a:off x="6747085" y="5488101"/>
            <a:ext cx="2396916" cy="132562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1600" b="1" dirty="0">
                <a:solidFill>
                  <a:srgbClr val="FFFFFF"/>
                </a:solidFill>
                <a:latin typeface="Comic Sans MS" pitchFamily="-111" charset="0"/>
                <a:ea typeface="ＭＳ Ｐゴシック" charset="0"/>
                <a:cs typeface="ＭＳ Ｐゴシック" charset="0"/>
              </a:rPr>
              <a:t>Supported by:</a:t>
            </a:r>
            <a:br>
              <a:rPr lang="en-US" sz="1600" b="1" dirty="0">
                <a:solidFill>
                  <a:srgbClr val="FFFFFF"/>
                </a:solidFill>
                <a:latin typeface="Comic Sans MS" pitchFamily="-111" charset="0"/>
                <a:ea typeface="ＭＳ Ｐゴシック" charset="0"/>
                <a:cs typeface="ＭＳ Ｐゴシック" charset="0"/>
              </a:rPr>
            </a:br>
            <a:r>
              <a:rPr lang="en-US" sz="1600" b="1" dirty="0">
                <a:solidFill>
                  <a:srgbClr val="FFFFFF"/>
                </a:solidFill>
                <a:latin typeface="Comic Sans MS" pitchFamily="-111" charset="0"/>
                <a:ea typeface="ＭＳ Ｐゴシック" charset="0"/>
                <a:cs typeface="ＭＳ Ｐゴシック" charset="0"/>
              </a:rPr>
              <a:t>Irenaeus</a:t>
            </a:r>
            <a:br>
              <a:rPr lang="en-US" sz="1600" b="1" dirty="0">
                <a:solidFill>
                  <a:srgbClr val="FFFFFF"/>
                </a:solidFill>
                <a:latin typeface="Comic Sans MS" pitchFamily="-111" charset="0"/>
                <a:ea typeface="ＭＳ Ｐゴシック" charset="0"/>
                <a:cs typeface="ＭＳ Ｐゴシック" charset="0"/>
              </a:rPr>
            </a:br>
            <a:r>
              <a:rPr lang="en-US" sz="1600" b="1" dirty="0" err="1">
                <a:solidFill>
                  <a:srgbClr val="FFFFFF"/>
                </a:solidFill>
                <a:latin typeface="Comic Sans MS" pitchFamily="-111" charset="0"/>
                <a:ea typeface="ＭＳ Ｐゴシック" charset="0"/>
                <a:cs typeface="ＭＳ Ｐゴシック" charset="0"/>
              </a:rPr>
              <a:t>Victorinus</a:t>
            </a:r>
            <a:r>
              <a:rPr lang="en-US" sz="1600" b="1" dirty="0">
                <a:solidFill>
                  <a:srgbClr val="FFFFFF"/>
                </a:solidFill>
                <a:latin typeface="Comic Sans MS" pitchFamily="-111" charset="0"/>
                <a:ea typeface="ＭＳ Ｐゴシック" charset="0"/>
                <a:cs typeface="ＭＳ Ｐゴシック" charset="0"/>
              </a:rPr>
              <a:t> of </a:t>
            </a:r>
            <a:r>
              <a:rPr lang="en-US" sz="1600" b="1" dirty="0" err="1">
                <a:solidFill>
                  <a:srgbClr val="FFFFFF"/>
                </a:solidFill>
                <a:latin typeface="Comic Sans MS" pitchFamily="-111" charset="0"/>
                <a:ea typeface="ＭＳ Ｐゴシック" charset="0"/>
                <a:cs typeface="ＭＳ Ｐゴシック" charset="0"/>
              </a:rPr>
              <a:t>Pettau</a:t>
            </a:r>
            <a:r>
              <a:rPr lang="en-US" sz="1600" b="1" dirty="0">
                <a:solidFill>
                  <a:srgbClr val="FFFFFF"/>
                </a:solidFill>
                <a:latin typeface="Comic Sans MS" pitchFamily="-111" charset="0"/>
                <a:ea typeface="ＭＳ Ｐゴシック" charset="0"/>
                <a:cs typeface="ＭＳ Ｐゴシック" charset="0"/>
              </a:rPr>
              <a:t> Clement of Alexandria</a:t>
            </a:r>
            <a:br>
              <a:rPr lang="en-US" sz="1600" b="1" dirty="0">
                <a:solidFill>
                  <a:srgbClr val="FFFFFF"/>
                </a:solidFill>
                <a:latin typeface="Comic Sans MS" pitchFamily="-111" charset="0"/>
                <a:ea typeface="ＭＳ Ｐゴシック" charset="0"/>
                <a:cs typeface="ＭＳ Ｐゴシック" charset="0"/>
              </a:rPr>
            </a:br>
            <a:r>
              <a:rPr lang="en-US" sz="1600" b="1" dirty="0">
                <a:solidFill>
                  <a:srgbClr val="FFFFFF"/>
                </a:solidFill>
                <a:latin typeface="Comic Sans MS" pitchFamily="-111" charset="0"/>
                <a:ea typeface="ＭＳ Ｐゴシック" charset="0"/>
                <a:cs typeface="ＭＳ Ｐゴシック" charset="0"/>
              </a:rPr>
              <a:t> Eusebius</a:t>
            </a:r>
          </a:p>
        </p:txBody>
      </p:sp>
      <p:sp>
        <p:nvSpPr>
          <p:cNvPr id="32" name="Text Box 18"/>
          <p:cNvSpPr txBox="1">
            <a:spLocks noChangeArrowheads="1"/>
          </p:cNvSpPr>
          <p:nvPr/>
        </p:nvSpPr>
        <p:spPr bwMode="auto">
          <a:xfrm>
            <a:off x="3594670" y="5487019"/>
            <a:ext cx="1360756" cy="1079399"/>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1600" b="1" dirty="0">
                <a:solidFill>
                  <a:srgbClr val="FFFFFF"/>
                </a:solidFill>
                <a:latin typeface="Comic Sans MS" pitchFamily="-111" charset="0"/>
                <a:ea typeface="ＭＳ Ｐゴシック" charset="0"/>
                <a:cs typeface="ＭＳ Ｐゴシック" charset="0"/>
              </a:rPr>
              <a:t>Most </a:t>
            </a:r>
            <a:r>
              <a:rPr lang="en-US" sz="1600" b="1" dirty="0" err="1">
                <a:solidFill>
                  <a:srgbClr val="FFFFFF"/>
                </a:solidFill>
                <a:latin typeface="Comic Sans MS" pitchFamily="-111" charset="0"/>
                <a:ea typeface="ＭＳ Ｐゴシック" charset="0"/>
                <a:cs typeface="ＭＳ Ｐゴシック" charset="0"/>
              </a:rPr>
              <a:t>preterists</a:t>
            </a:r>
            <a:r>
              <a:rPr lang="en-US" sz="1600" b="1" dirty="0">
                <a:solidFill>
                  <a:srgbClr val="FFFFFF"/>
                </a:solidFill>
                <a:latin typeface="Comic Sans MS" pitchFamily="-111" charset="0"/>
                <a:ea typeface="ＭＳ Ｐゴシック" charset="0"/>
                <a:cs typeface="ＭＳ Ｐゴシック" charset="0"/>
              </a:rPr>
              <a:t> place the book here</a:t>
            </a:r>
          </a:p>
        </p:txBody>
      </p:sp>
    </p:spTree>
    <p:extLst>
      <p:ext uri="{BB962C8B-B14F-4D97-AF65-F5344CB8AC3E}">
        <p14:creationId xmlns:p14="http://schemas.microsoft.com/office/powerpoint/2010/main" val="28972199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4" descr="Domit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546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266" name="Picture 5" descr="Domit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251950" y="1347788"/>
            <a:ext cx="2930525"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6" name="Rectangle 2"/>
          <p:cNvSpPr>
            <a:spLocks noGrp="1" noChangeArrowheads="1"/>
          </p:cNvSpPr>
          <p:nvPr>
            <p:ph type="title"/>
          </p:nvPr>
        </p:nvSpPr>
        <p:spPr>
          <a:xfrm>
            <a:off x="3048000" y="277813"/>
            <a:ext cx="5638800" cy="847725"/>
          </a:xfrm>
          <a:solidFill>
            <a:srgbClr val="FF0000"/>
          </a:solidFill>
        </p:spPr>
        <p:txBody>
          <a:bodyPr/>
          <a:lstStyle/>
          <a:p>
            <a:pPr eaLnBrk="1" hangingPunct="1">
              <a:defRPr/>
            </a:pPr>
            <a:r>
              <a:rPr lang="en-US" b="1" dirty="0">
                <a:latin typeface="Arial" charset="0"/>
                <a:ea typeface="ＭＳ Ｐゴシック" charset="0"/>
                <a:cs typeface="ＭＳ Ｐゴシック" charset="0"/>
              </a:rPr>
              <a:t>Domitian </a:t>
            </a:r>
            <a:r>
              <a:rPr lang="en-US" sz="3600" b="1" dirty="0">
                <a:latin typeface="Arial" charset="0"/>
                <a:ea typeface="ＭＳ Ｐゴシック" charset="0"/>
                <a:cs typeface="ＭＳ Ｐゴシック" charset="0"/>
              </a:rPr>
              <a:t>(</a:t>
            </a:r>
            <a:r>
              <a:rPr lang="en-US" sz="2800" b="1" dirty="0">
                <a:latin typeface="Arial" charset="0"/>
                <a:ea typeface="ＭＳ Ｐゴシック" charset="0"/>
                <a:cs typeface="ＭＳ Ｐゴシック" charset="0"/>
              </a:rPr>
              <a:t>AD</a:t>
            </a:r>
            <a:r>
              <a:rPr lang="en-US" sz="3600" b="1" dirty="0">
                <a:latin typeface="Arial" charset="0"/>
                <a:ea typeface="ＭＳ Ｐゴシック" charset="0"/>
                <a:cs typeface="ＭＳ Ｐゴシック" charset="0"/>
              </a:rPr>
              <a:t> 81-96)</a:t>
            </a:r>
          </a:p>
        </p:txBody>
      </p:sp>
      <p:sp>
        <p:nvSpPr>
          <p:cNvPr id="5" name="Rectangle 2"/>
          <p:cNvSpPr txBox="1">
            <a:spLocks noChangeArrowheads="1"/>
          </p:cNvSpPr>
          <p:nvPr/>
        </p:nvSpPr>
        <p:spPr bwMode="auto">
          <a:xfrm>
            <a:off x="5795963" y="1412875"/>
            <a:ext cx="3313112" cy="5445125"/>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defTabSz="914400" eaLnBrk="1" hangingPunct="1">
              <a:defRPr/>
            </a:pPr>
            <a:r>
              <a:rPr lang="en-US" sz="3600" b="1" dirty="0">
                <a:solidFill>
                  <a:srgbClr val="FFFFFF"/>
                </a:solidFill>
                <a:latin typeface="Arial" charset="0"/>
                <a:ea typeface="ＭＳ Ｐゴシック" charset="0"/>
                <a:cs typeface="ＭＳ Ｐゴシック" charset="0"/>
              </a:rPr>
              <a:t>This bust of Domitian was found in his huge temple at Ephesus—consistent with his claim to divine honors</a:t>
            </a:r>
            <a:endParaRPr lang="en-US" sz="2800" b="1" dirty="0">
              <a:solidFill>
                <a:srgbClr val="FFFFFF"/>
              </a:solidFill>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6037263"/>
            <a:ext cx="5724525" cy="846137"/>
          </a:xfrm>
          <a:prstGeom prst="rect">
            <a:avLst/>
          </a:prstGeom>
          <a:solidFill>
            <a:srgbClr val="FF000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defTabSz="914400" eaLnBrk="1" hangingPunct="1">
              <a:defRPr/>
            </a:pPr>
            <a:r>
              <a:rPr lang="en-US" sz="3200" b="1" dirty="0">
                <a:solidFill>
                  <a:srgbClr val="FFFFFF"/>
                </a:solidFill>
                <a:latin typeface="Arial" charset="0"/>
                <a:ea typeface="ＭＳ Ｐゴシック" charset="0"/>
                <a:cs typeface="ＭＳ Ｐゴシック" charset="0"/>
              </a:rPr>
              <a:t>Book of Revelation</a:t>
            </a:r>
            <a:r>
              <a:rPr lang="en-US" sz="4000" b="1" kern="0" dirty="0">
                <a:solidFill>
                  <a:srgbClr val="FFFFFF"/>
                </a:solidFill>
                <a:latin typeface="Arial" charset="0"/>
                <a:ea typeface="ＭＳ Ｐゴシック" charset="0"/>
                <a:cs typeface="ＭＳ Ｐゴシック" charset="0"/>
              </a:rPr>
              <a:t> </a:t>
            </a:r>
            <a:r>
              <a:rPr lang="en-US" sz="3200" b="1" kern="0" dirty="0">
                <a:solidFill>
                  <a:srgbClr val="FFFFFF"/>
                </a:solidFill>
                <a:latin typeface="Arial" charset="0"/>
                <a:ea typeface="ＭＳ Ｐゴシック" charset="0"/>
                <a:cs typeface="ＭＳ Ｐゴシック" charset="0"/>
              </a:rPr>
              <a:t>(</a:t>
            </a:r>
            <a:r>
              <a:rPr lang="en-US" sz="2400" b="1" kern="0" dirty="0">
                <a:solidFill>
                  <a:srgbClr val="FFFFFF"/>
                </a:solidFill>
                <a:latin typeface="Arial" charset="0"/>
                <a:ea typeface="ＭＳ Ｐゴシック" charset="0"/>
                <a:cs typeface="ＭＳ Ｐゴシック" charset="0"/>
              </a:rPr>
              <a:t>AD</a:t>
            </a:r>
            <a:r>
              <a:rPr lang="en-US" sz="3200" b="1" kern="0" dirty="0">
                <a:solidFill>
                  <a:srgbClr val="FFFFFF"/>
                </a:solidFill>
                <a:latin typeface="Arial" charset="0"/>
                <a:ea typeface="ＭＳ Ｐゴシック" charset="0"/>
                <a:cs typeface="ＭＳ Ｐゴシック" charset="0"/>
              </a:rPr>
              <a:t> 95)</a:t>
            </a:r>
            <a:endParaRPr lang="en-US" sz="2400" b="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98628142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1BE853-901F-E0A9-305C-C5A55127D69D}"/>
            </a:ext>
          </a:extLst>
        </p:cNvPr>
        <p:cNvGrpSpPr/>
        <p:nvPr/>
      </p:nvGrpSpPr>
      <p:grpSpPr>
        <a:xfrm>
          <a:off x="0" y="0"/>
          <a:ext cx="0" cy="0"/>
          <a:chOff x="0" y="0"/>
          <a:chExt cx="0" cy="0"/>
        </a:xfrm>
      </p:grpSpPr>
      <p:sp>
        <p:nvSpPr>
          <p:cNvPr id="282625" name="Rectangle 3" descr="EXPTEXTB">
            <a:extLst>
              <a:ext uri="{FF2B5EF4-FFF2-40B4-BE49-F238E27FC236}">
                <a16:creationId xmlns:a16="http://schemas.microsoft.com/office/drawing/2014/main" id="{631FD329-2D3C-C020-EF69-8D7A7CEBD113}"/>
              </a:ext>
            </a:extLst>
          </p:cNvPr>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a:extLst>
              <a:ext uri="{FF2B5EF4-FFF2-40B4-BE49-F238E27FC236}">
                <a16:creationId xmlns:a16="http://schemas.microsoft.com/office/drawing/2014/main" id="{88F1322C-A19D-EC0B-14DB-83C5144624E5}"/>
              </a:ext>
            </a:extLst>
          </p:cNvPr>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To the remotest part of the earth</a:t>
            </a: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a:cs typeface="Times New Roman"/>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9  13       14    15  16          18           21     27     28</a:t>
            </a:r>
          </a:p>
        </p:txBody>
      </p:sp>
      <p:sp>
        <p:nvSpPr>
          <p:cNvPr id="282627" name="Text Box 16">
            <a:extLst>
              <a:ext uri="{FF2B5EF4-FFF2-40B4-BE49-F238E27FC236}">
                <a16:creationId xmlns:a16="http://schemas.microsoft.com/office/drawing/2014/main" id="{B92423DA-C783-FA8B-84EB-880E3555CA16}"/>
              </a:ext>
            </a:extLst>
          </p:cNvPr>
          <p:cNvSpPr txBox="1">
            <a:spLocks noChangeArrowheads="1"/>
          </p:cNvSpPr>
          <p:nvPr/>
        </p:nvSpPr>
        <p:spPr bwMode="auto">
          <a:xfrm>
            <a:off x="1828800"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82628" name="Text Box 17">
            <a:extLst>
              <a:ext uri="{FF2B5EF4-FFF2-40B4-BE49-F238E27FC236}">
                <a16:creationId xmlns:a16="http://schemas.microsoft.com/office/drawing/2014/main" id="{871971B7-BE56-BA6B-4922-D68395E811DD}"/>
              </a:ext>
            </a:extLst>
          </p:cNvPr>
          <p:cNvSpPr txBox="1">
            <a:spLocks noChangeArrowheads="1"/>
          </p:cNvSpPr>
          <p:nvPr/>
        </p:nvSpPr>
        <p:spPr bwMode="auto">
          <a:xfrm>
            <a:off x="4724400"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29" name="Line 19">
            <a:extLst>
              <a:ext uri="{FF2B5EF4-FFF2-40B4-BE49-F238E27FC236}">
                <a16:creationId xmlns:a16="http://schemas.microsoft.com/office/drawing/2014/main" id="{3FFFA512-B4A7-8DB2-4AA3-5346BAEF5DC9}"/>
              </a:ext>
            </a:extLst>
          </p:cNvPr>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82630" name="Text Box 20">
            <a:extLst>
              <a:ext uri="{FF2B5EF4-FFF2-40B4-BE49-F238E27FC236}">
                <a16:creationId xmlns:a16="http://schemas.microsoft.com/office/drawing/2014/main" id="{F5A188F6-25B1-3E04-841B-B60497C38F6D}"/>
              </a:ext>
            </a:extLst>
          </p:cNvPr>
          <p:cNvSpPr txBox="1">
            <a:spLocks noChangeArrowheads="1"/>
          </p:cNvSpPr>
          <p:nvPr/>
        </p:nvSpPr>
        <p:spPr bwMode="auto">
          <a:xfrm>
            <a:off x="8296278" y="2324100"/>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82631" name="Text Box 21">
            <a:extLst>
              <a:ext uri="{FF2B5EF4-FFF2-40B4-BE49-F238E27FC236}">
                <a16:creationId xmlns:a16="http://schemas.microsoft.com/office/drawing/2014/main" id="{49D15182-E567-D296-18A1-7482AA55B02A}"/>
              </a:ext>
            </a:extLst>
          </p:cNvPr>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82632" name="Text Box 7">
            <a:extLst>
              <a:ext uri="{FF2B5EF4-FFF2-40B4-BE49-F238E27FC236}">
                <a16:creationId xmlns:a16="http://schemas.microsoft.com/office/drawing/2014/main" id="{4B9F6C95-8FD3-B132-60C6-9949CC40F213}"/>
              </a:ext>
            </a:extLst>
          </p:cNvPr>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33" name="Text Box 9">
            <a:extLst>
              <a:ext uri="{FF2B5EF4-FFF2-40B4-BE49-F238E27FC236}">
                <a16:creationId xmlns:a16="http://schemas.microsoft.com/office/drawing/2014/main" id="{6391FB5B-242C-BF66-F761-08F7112F8DF1}"/>
              </a:ext>
            </a:extLst>
          </p:cNvPr>
          <p:cNvSpPr txBox="1">
            <a:spLocks noChangeArrowheads="1"/>
          </p:cNvSpPr>
          <p:nvPr/>
        </p:nvSpPr>
        <p:spPr bwMode="auto">
          <a:xfrm>
            <a:off x="3743325"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a:extLst>
              <a:ext uri="{FF2B5EF4-FFF2-40B4-BE49-F238E27FC236}">
                <a16:creationId xmlns:a16="http://schemas.microsoft.com/office/drawing/2014/main" id="{8B46EDC7-41D1-5518-B920-8748A0CFEA00}"/>
              </a:ext>
            </a:extLst>
          </p:cNvPr>
          <p:cNvSpPr txBox="1">
            <a:spLocks noChangeArrowheads="1"/>
          </p:cNvSpPr>
          <p:nvPr/>
        </p:nvSpPr>
        <p:spPr bwMode="auto">
          <a:xfrm>
            <a:off x="53340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a:extLst>
              <a:ext uri="{FF2B5EF4-FFF2-40B4-BE49-F238E27FC236}">
                <a16:creationId xmlns:a16="http://schemas.microsoft.com/office/drawing/2014/main" id="{96B7FD33-E507-C841-1442-95E7C2606909}"/>
              </a:ext>
            </a:extLst>
          </p:cNvPr>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36" name="Text Box 9">
            <a:extLst>
              <a:ext uri="{FF2B5EF4-FFF2-40B4-BE49-F238E27FC236}">
                <a16:creationId xmlns:a16="http://schemas.microsoft.com/office/drawing/2014/main" id="{DDE1217B-00F3-2351-08FB-9556F2300948}"/>
              </a:ext>
            </a:extLst>
          </p:cNvPr>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a:extLst>
              <a:ext uri="{FF2B5EF4-FFF2-40B4-BE49-F238E27FC236}">
                <a16:creationId xmlns:a16="http://schemas.microsoft.com/office/drawing/2014/main" id="{88F316DA-3F7D-BAE5-6BAD-C14DE196CE71}"/>
              </a:ext>
            </a:extLst>
          </p:cNvPr>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b="1" dirty="0">
                <a:solidFill>
                  <a:srgbClr val="FFFFFF"/>
                </a:solidFill>
                <a:effectLst>
                  <a:outerShdw blurRad="38100" dist="38100" dir="2700000" algn="tl">
                    <a:srgbClr val="000000">
                      <a:alpha val="43137"/>
                    </a:srgbClr>
                  </a:outerShdw>
                </a:effectLst>
                <a:latin typeface="Arial" charset="0"/>
                <a:cs typeface="Times New Roman" charset="0"/>
              </a:rPr>
              <a:t>NT Overview (Chronological)</a:t>
            </a:r>
          </a:p>
        </p:txBody>
      </p:sp>
      <p:sp>
        <p:nvSpPr>
          <p:cNvPr id="19" name="Text Box 19">
            <a:extLst>
              <a:ext uri="{FF2B5EF4-FFF2-40B4-BE49-F238E27FC236}">
                <a16:creationId xmlns:a16="http://schemas.microsoft.com/office/drawing/2014/main" id="{405026EC-4E97-0DE4-42C2-B8BC6EC7E993}"/>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a:extLst>
              <a:ext uri="{FF2B5EF4-FFF2-40B4-BE49-F238E27FC236}">
                <a16:creationId xmlns:a16="http://schemas.microsoft.com/office/drawing/2014/main" id="{561F279D-A0B9-CEA2-C623-3B6D5273F1D6}"/>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a:extLst>
              <a:ext uri="{FF2B5EF4-FFF2-40B4-BE49-F238E27FC236}">
                <a16:creationId xmlns:a16="http://schemas.microsoft.com/office/drawing/2014/main" id="{D46C0020-E0A4-DA2F-10BA-AF6FF18D62F8}"/>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a:extLst>
              <a:ext uri="{FF2B5EF4-FFF2-40B4-BE49-F238E27FC236}">
                <a16:creationId xmlns:a16="http://schemas.microsoft.com/office/drawing/2014/main" id="{7E76EBC4-15FD-AB9D-DB73-38F9145CBFB5}"/>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a:extLst>
              <a:ext uri="{FF2B5EF4-FFF2-40B4-BE49-F238E27FC236}">
                <a16:creationId xmlns:a16="http://schemas.microsoft.com/office/drawing/2014/main" id="{A0B7FC5F-069A-CEEA-8BE5-6E5525F08F4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a:extLst>
              <a:ext uri="{FF2B5EF4-FFF2-40B4-BE49-F238E27FC236}">
                <a16:creationId xmlns:a16="http://schemas.microsoft.com/office/drawing/2014/main" id="{93751C03-6F04-1955-66BF-9E003A4CB145}"/>
              </a:ext>
            </a:extLst>
          </p:cNvPr>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Romans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a:extLst>
              <a:ext uri="{FF2B5EF4-FFF2-40B4-BE49-F238E27FC236}">
                <a16:creationId xmlns:a16="http://schemas.microsoft.com/office/drawing/2014/main" id="{3D904EE6-3DC2-18A1-4971-A9F2F171A7FC}"/>
              </a:ext>
            </a:extLst>
          </p:cNvPr>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Eph</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a:extLst>
              <a:ext uri="{FF2B5EF4-FFF2-40B4-BE49-F238E27FC236}">
                <a16:creationId xmlns:a16="http://schemas.microsoft.com/office/drawing/2014/main" id="{43C21051-4A34-D52E-FE4B-FF246B5575A8}"/>
              </a:ext>
            </a:extLst>
          </p:cNvPr>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Col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a:extLst>
              <a:ext uri="{FF2B5EF4-FFF2-40B4-BE49-F238E27FC236}">
                <a16:creationId xmlns:a16="http://schemas.microsoft.com/office/drawing/2014/main" id="{06B85985-3F31-F53B-58E5-E03EDDE24C2D}"/>
              </a:ext>
            </a:extLst>
          </p:cNvPr>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Philem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a:extLst>
              <a:ext uri="{FF2B5EF4-FFF2-40B4-BE49-F238E27FC236}">
                <a16:creationId xmlns:a16="http://schemas.microsoft.com/office/drawing/2014/main" id="{A2CCD2F9-789B-196D-9817-445C46A64BC9}"/>
              </a:ext>
            </a:extLst>
          </p:cNvPr>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a:extLst>
              <a:ext uri="{FF2B5EF4-FFF2-40B4-BE49-F238E27FC236}">
                <a16:creationId xmlns:a16="http://schemas.microsoft.com/office/drawing/2014/main" id="{DB620AEC-AEDB-BB9E-C5FE-84607ED31E95}"/>
              </a:ext>
            </a:extLst>
          </p:cNvPr>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a:extLst>
              <a:ext uri="{FF2B5EF4-FFF2-40B4-BE49-F238E27FC236}">
                <a16:creationId xmlns:a16="http://schemas.microsoft.com/office/drawing/2014/main" id="{203C041F-168E-D22F-22EC-65679C9654D6}"/>
              </a:ext>
            </a:extLst>
          </p:cNvPr>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Titus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a:extLst>
              <a:ext uri="{FF2B5EF4-FFF2-40B4-BE49-F238E27FC236}">
                <a16:creationId xmlns:a16="http://schemas.microsoft.com/office/drawing/2014/main" id="{2DF5DE09-A20D-B68A-15AA-4D8010F2811D}"/>
              </a:ext>
            </a:extLst>
          </p:cNvPr>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a:extLst>
              <a:ext uri="{FF2B5EF4-FFF2-40B4-BE49-F238E27FC236}">
                <a16:creationId xmlns:a16="http://schemas.microsoft.com/office/drawing/2014/main" id="{78D66DF7-AF4D-211B-A036-FF66D54B50E3}"/>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a:extLst>
              <a:ext uri="{FF2B5EF4-FFF2-40B4-BE49-F238E27FC236}">
                <a16:creationId xmlns:a16="http://schemas.microsoft.com/office/drawing/2014/main" id="{67C1B653-0745-C440-CA46-9797D92C1E05}"/>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a:extLst>
              <a:ext uri="{FF2B5EF4-FFF2-40B4-BE49-F238E27FC236}">
                <a16:creationId xmlns:a16="http://schemas.microsoft.com/office/drawing/2014/main" id="{F495C49C-9574-6126-B78B-210F8B9E25AA}"/>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a:extLst>
              <a:ext uri="{FF2B5EF4-FFF2-40B4-BE49-F238E27FC236}">
                <a16:creationId xmlns:a16="http://schemas.microsoft.com/office/drawing/2014/main" id="{61BE8C7A-3476-7668-7FEE-81DE3F66E061}"/>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9" name="Text Box 19">
            <a:extLst>
              <a:ext uri="{FF2B5EF4-FFF2-40B4-BE49-F238E27FC236}">
                <a16:creationId xmlns:a16="http://schemas.microsoft.com/office/drawing/2014/main" id="{56044B6F-D956-B1EB-BD56-57292077A3FA}"/>
              </a:ext>
            </a:extLst>
          </p:cNvPr>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James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 name="Text Box 19">
            <a:extLst>
              <a:ext uri="{FF2B5EF4-FFF2-40B4-BE49-F238E27FC236}">
                <a16:creationId xmlns:a16="http://schemas.microsoft.com/office/drawing/2014/main" id="{36CF02DD-1C8F-0803-1D8B-D584C2C480FF}"/>
              </a:ext>
            </a:extLst>
          </p:cNvPr>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1" name="Text Box 19">
            <a:extLst>
              <a:ext uri="{FF2B5EF4-FFF2-40B4-BE49-F238E27FC236}">
                <a16:creationId xmlns:a16="http://schemas.microsoft.com/office/drawing/2014/main" id="{FE938A33-DC5E-D685-E981-162303CB77BB}"/>
              </a:ext>
            </a:extLst>
          </p:cNvPr>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2" name="Text Box 19">
            <a:extLst>
              <a:ext uri="{FF2B5EF4-FFF2-40B4-BE49-F238E27FC236}">
                <a16:creationId xmlns:a16="http://schemas.microsoft.com/office/drawing/2014/main" id="{F9EC31FD-344D-F68C-4FCD-984D64465EAA}"/>
              </a:ext>
            </a:extLst>
          </p:cNvPr>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Heb</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 name="Text Box 19">
            <a:extLst>
              <a:ext uri="{FF2B5EF4-FFF2-40B4-BE49-F238E27FC236}">
                <a16:creationId xmlns:a16="http://schemas.microsoft.com/office/drawing/2014/main" id="{EFE24BB7-E6B8-3DA9-FB3F-586EF8D58423}"/>
              </a:ext>
            </a:extLst>
          </p:cNvPr>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Jude</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4" name="Text Box 19">
            <a:extLst>
              <a:ext uri="{FF2B5EF4-FFF2-40B4-BE49-F238E27FC236}">
                <a16:creationId xmlns:a16="http://schemas.microsoft.com/office/drawing/2014/main" id="{EFF8C2E4-1247-F734-90BD-7CDEDAFD2A71}"/>
              </a:ext>
            </a:extLst>
          </p:cNvPr>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5" name="Text Box 19">
            <a:extLst>
              <a:ext uri="{FF2B5EF4-FFF2-40B4-BE49-F238E27FC236}">
                <a16:creationId xmlns:a16="http://schemas.microsoft.com/office/drawing/2014/main" id="{D2BD2A16-A349-6DA9-0EE5-BA0E60B4FE56}"/>
              </a:ext>
            </a:extLst>
          </p:cNvPr>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6" name="Text Box 19">
            <a:extLst>
              <a:ext uri="{FF2B5EF4-FFF2-40B4-BE49-F238E27FC236}">
                <a16:creationId xmlns:a16="http://schemas.microsoft.com/office/drawing/2014/main" id="{AD1630A0-8B74-90B4-D886-67424A92C02F}"/>
              </a:ext>
            </a:extLst>
          </p:cNvPr>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7" name="Text Box 19">
            <a:extLst>
              <a:ext uri="{FF2B5EF4-FFF2-40B4-BE49-F238E27FC236}">
                <a16:creationId xmlns:a16="http://schemas.microsoft.com/office/drawing/2014/main" id="{19465A98-C8E8-81A6-13D9-1E54CFB04A06}"/>
              </a:ext>
            </a:extLst>
          </p:cNvPr>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Rev</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8" name="Text Box 22">
            <a:extLst>
              <a:ext uri="{FF2B5EF4-FFF2-40B4-BE49-F238E27FC236}">
                <a16:creationId xmlns:a16="http://schemas.microsoft.com/office/drawing/2014/main" id="{C4D1746A-9CB9-7F34-B254-74E7D5D94AB3}"/>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a:extLst>
              <a:ext uri="{FF2B5EF4-FFF2-40B4-BE49-F238E27FC236}">
                <a16:creationId xmlns:a16="http://schemas.microsoft.com/office/drawing/2014/main" id="{58F35522-7049-D47E-6424-745A759C4512}"/>
              </a:ext>
            </a:extLst>
          </p:cNvPr>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a:extLst>
              <a:ext uri="{FF2B5EF4-FFF2-40B4-BE49-F238E27FC236}">
                <a16:creationId xmlns:a16="http://schemas.microsoft.com/office/drawing/2014/main" id="{37546AE9-C9DC-9953-EFE2-83D0D7CCF084}"/>
              </a:ext>
            </a:extLst>
          </p:cNvPr>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Pauline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2" name="Text Box 19">
            <a:extLst>
              <a:ext uri="{FF2B5EF4-FFF2-40B4-BE49-F238E27FC236}">
                <a16:creationId xmlns:a16="http://schemas.microsoft.com/office/drawing/2014/main" id="{5EF3AB9C-5134-8731-D559-5C6D2B7D3531}"/>
              </a:ext>
            </a:extLst>
          </p:cNvPr>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General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0" name="Text Box 20">
            <a:extLst>
              <a:ext uri="{FF2B5EF4-FFF2-40B4-BE49-F238E27FC236}">
                <a16:creationId xmlns:a16="http://schemas.microsoft.com/office/drawing/2014/main" id="{B5135D57-9BE5-792B-4FCE-9032FDDE28BF}"/>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Chronological</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1" name="Text Box 7">
            <a:extLst>
              <a:ext uri="{FF2B5EF4-FFF2-40B4-BE49-F238E27FC236}">
                <a16:creationId xmlns:a16="http://schemas.microsoft.com/office/drawing/2014/main" id="{1867F10A-24B9-9D59-7EEB-F33942436D2F}"/>
              </a:ext>
            </a:extLst>
          </p:cNvPr>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2" name="Text Box 17">
            <a:extLst>
              <a:ext uri="{FF2B5EF4-FFF2-40B4-BE49-F238E27FC236}">
                <a16:creationId xmlns:a16="http://schemas.microsoft.com/office/drawing/2014/main" id="{F1A67B1B-27F0-9174-AD92-3363AC434F36}"/>
              </a:ext>
            </a:extLst>
          </p:cNvPr>
          <p:cNvSpPr txBox="1">
            <a:spLocks noChangeArrowheads="1"/>
          </p:cNvSpPr>
          <p:nvPr/>
        </p:nvSpPr>
        <p:spPr bwMode="auto">
          <a:xfrm>
            <a:off x="-1905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53" name="Text Box 10">
            <a:extLst>
              <a:ext uri="{FF2B5EF4-FFF2-40B4-BE49-F238E27FC236}">
                <a16:creationId xmlns:a16="http://schemas.microsoft.com/office/drawing/2014/main" id="{8FE5726E-5379-F95E-6940-AAF801F2A4A5}"/>
              </a:ext>
            </a:extLst>
          </p:cNvPr>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4" name="Text Box 20">
            <a:extLst>
              <a:ext uri="{FF2B5EF4-FFF2-40B4-BE49-F238E27FC236}">
                <a16:creationId xmlns:a16="http://schemas.microsoft.com/office/drawing/2014/main" id="{18AD1A3C-0F32-8F1A-7CF2-0A81BB779A71}"/>
              </a:ext>
            </a:extLst>
          </p:cNvPr>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5" name="Text Box 9">
            <a:extLst>
              <a:ext uri="{FF2B5EF4-FFF2-40B4-BE49-F238E27FC236}">
                <a16:creationId xmlns:a16="http://schemas.microsoft.com/office/drawing/2014/main" id="{E0E996D3-DCBA-1BB3-55C7-BCB4408C4940}"/>
              </a:ext>
            </a:extLst>
          </p:cNvPr>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6" name="Text Box 20">
            <a:extLst>
              <a:ext uri="{FF2B5EF4-FFF2-40B4-BE49-F238E27FC236}">
                <a16:creationId xmlns:a16="http://schemas.microsoft.com/office/drawing/2014/main" id="{86711E61-CD49-D9F5-6E17-A8145453C7F1}"/>
              </a:ext>
            </a:extLst>
          </p:cNvPr>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7" name="TextBox 27">
            <a:extLst>
              <a:ext uri="{FF2B5EF4-FFF2-40B4-BE49-F238E27FC236}">
                <a16:creationId xmlns:a16="http://schemas.microsoft.com/office/drawing/2014/main" id="{7C3D03C4-24C2-B21C-DBD5-6DCED94F9BE7}"/>
              </a:ext>
            </a:extLst>
          </p:cNvPr>
          <p:cNvSpPr txBox="1">
            <a:spLocks noChangeArrowheads="1"/>
          </p:cNvSpPr>
          <p:nvPr/>
        </p:nvSpPr>
        <p:spPr bwMode="auto">
          <a:xfrm>
            <a:off x="7953375"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Tree>
    <p:extLst>
      <p:ext uri="{BB962C8B-B14F-4D97-AF65-F5344CB8AC3E}">
        <p14:creationId xmlns:p14="http://schemas.microsoft.com/office/powerpoint/2010/main" val="21824310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7"/>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2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7"/>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0"/>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1"/>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42"/>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43"/>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4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46"/>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6" grpId="0" animBg="1"/>
      <p:bldP spid="37"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pic>
        <p:nvPicPr>
          <p:cNvPr id="105474" name="Picture 1" descr="01 Map of the Seven Church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2088" y="0"/>
            <a:ext cx="87725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475" name="Rectangle 2"/>
          <p:cNvSpPr>
            <a:spLocks noGrp="1" noChangeArrowheads="1"/>
          </p:cNvSpPr>
          <p:nvPr>
            <p:ph type="ctrTitle"/>
          </p:nvPr>
        </p:nvSpPr>
        <p:spPr>
          <a:xfrm>
            <a:off x="179388" y="44450"/>
            <a:ext cx="8816975" cy="863600"/>
          </a:xfrm>
        </p:spPr>
        <p:txBody>
          <a:bodyPr/>
          <a:lstStyle/>
          <a:p>
            <a:r>
              <a:rPr lang="en-US" b="1">
                <a:solidFill>
                  <a:srgbClr val="000000"/>
                </a:solidFill>
                <a:latin typeface="Arial" charset="0"/>
                <a:ea typeface="ＭＳ Ｐゴシック" charset="0"/>
              </a:rPr>
              <a:t>Asia in the Roman Empire</a:t>
            </a: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321</a:t>
            </a:r>
          </a:p>
        </p:txBody>
      </p:sp>
    </p:spTree>
    <p:extLst>
      <p:ext uri="{BB962C8B-B14F-4D97-AF65-F5344CB8AC3E}">
        <p14:creationId xmlns:p14="http://schemas.microsoft.com/office/powerpoint/2010/main" val="1324162589"/>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227258-781F-FB7D-B427-A4EDB12DD51C}"/>
            </a:ext>
          </a:extLst>
        </p:cNvPr>
        <p:cNvGrpSpPr/>
        <p:nvPr/>
      </p:nvGrpSpPr>
      <p:grpSpPr>
        <a:xfrm>
          <a:off x="0" y="0"/>
          <a:ext cx="0" cy="0"/>
          <a:chOff x="0" y="0"/>
          <a:chExt cx="0" cy="0"/>
        </a:xfrm>
      </p:grpSpPr>
      <p:grpSp>
        <p:nvGrpSpPr>
          <p:cNvPr id="6" name="Group 5">
            <a:extLst>
              <a:ext uri="{FF2B5EF4-FFF2-40B4-BE49-F238E27FC236}">
                <a16:creationId xmlns:a16="http://schemas.microsoft.com/office/drawing/2014/main" id="{A428E379-C961-E79A-AAF7-C078B50BE7F4}"/>
              </a:ext>
            </a:extLst>
          </p:cNvPr>
          <p:cNvGrpSpPr/>
          <p:nvPr/>
        </p:nvGrpSpPr>
        <p:grpSpPr>
          <a:xfrm>
            <a:off x="0" y="0"/>
            <a:ext cx="9144000" cy="6858000"/>
            <a:chOff x="0" y="0"/>
            <a:chExt cx="9144000" cy="6858000"/>
          </a:xfrm>
        </p:grpSpPr>
        <p:pic>
          <p:nvPicPr>
            <p:cNvPr id="1408001" name="Picture 2">
              <a:extLst>
                <a:ext uri="{FF2B5EF4-FFF2-40B4-BE49-F238E27FC236}">
                  <a16:creationId xmlns:a16="http://schemas.microsoft.com/office/drawing/2014/main" id="{E2468F38-8598-7997-A990-CA906774FB8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408013" name="Oval 14">
              <a:extLst>
                <a:ext uri="{FF2B5EF4-FFF2-40B4-BE49-F238E27FC236}">
                  <a16:creationId xmlns:a16="http://schemas.microsoft.com/office/drawing/2014/main" id="{55D29E50-8EE7-458D-1B36-D7FBC0E0DE7C}"/>
                </a:ext>
              </a:extLst>
            </p:cNvPr>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grpSp>
      <p:sp>
        <p:nvSpPr>
          <p:cNvPr id="173069" name="Rectangle 13">
            <a:extLst>
              <a:ext uri="{FF2B5EF4-FFF2-40B4-BE49-F238E27FC236}">
                <a16:creationId xmlns:a16="http://schemas.microsoft.com/office/drawing/2014/main" id="{0E2D206B-C0D7-FAA2-2E6E-BAE0050C6FC1}"/>
              </a:ext>
            </a:extLst>
          </p:cNvPr>
          <p:cNvSpPr>
            <a:spLocks noGrp="1" noChangeArrowheads="1"/>
          </p:cNvSpPr>
          <p:nvPr>
            <p:ph type="title" idx="4294967295"/>
          </p:nvPr>
        </p:nvSpPr>
        <p:spPr>
          <a:xfrm>
            <a:off x="-141103" y="4842956"/>
            <a:ext cx="9285103" cy="2044109"/>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en-US" sz="3200" b="1" dirty="0">
                <a:solidFill>
                  <a:schemeClr val="tx1"/>
                </a:solidFill>
              </a:rPr>
              <a:t>Revealing the sovereignty of Jesus Christ helped convince the seven churches in Asia that Christ could conquer their internal compromise and external opposition </a:t>
            </a:r>
            <a:endParaRPr lang="en-US" sz="3200" b="1" dirty="0">
              <a:solidFill>
                <a:schemeClr val="tx1"/>
              </a:solidFill>
              <a:latin typeface="Comic Sans MS" charset="0"/>
              <a:ea typeface="ＭＳ Ｐゴシック" charset="0"/>
            </a:endParaRPr>
          </a:p>
        </p:txBody>
      </p:sp>
      <p:grpSp>
        <p:nvGrpSpPr>
          <p:cNvPr id="5" name="Group 4">
            <a:extLst>
              <a:ext uri="{FF2B5EF4-FFF2-40B4-BE49-F238E27FC236}">
                <a16:creationId xmlns:a16="http://schemas.microsoft.com/office/drawing/2014/main" id="{2D0CD5F6-7EF1-7BBF-33BD-8357F6FF27E5}"/>
              </a:ext>
            </a:extLst>
          </p:cNvPr>
          <p:cNvGrpSpPr/>
          <p:nvPr/>
        </p:nvGrpSpPr>
        <p:grpSpPr>
          <a:xfrm>
            <a:off x="4698382" y="263572"/>
            <a:ext cx="4320034" cy="4548118"/>
            <a:chOff x="4644008" y="404664"/>
            <a:chExt cx="4320034" cy="4548118"/>
          </a:xfrm>
        </p:grpSpPr>
        <p:sp>
          <p:nvSpPr>
            <p:cNvPr id="2" name="Oval 1">
              <a:extLst>
                <a:ext uri="{FF2B5EF4-FFF2-40B4-BE49-F238E27FC236}">
                  <a16:creationId xmlns:a16="http://schemas.microsoft.com/office/drawing/2014/main" id="{B9AECA45-4164-AE82-2501-FADE8894079B}"/>
                </a:ext>
              </a:extLst>
            </p:cNvPr>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3059" name="Oval 3">
              <a:extLst>
                <a:ext uri="{FF2B5EF4-FFF2-40B4-BE49-F238E27FC236}">
                  <a16:creationId xmlns:a16="http://schemas.microsoft.com/office/drawing/2014/main" id="{CF726D7E-7B26-7FE2-8392-9CB7FFBEC608}"/>
                </a:ext>
              </a:extLst>
            </p:cNvPr>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0" name="Text Box 4">
              <a:extLst>
                <a:ext uri="{FF2B5EF4-FFF2-40B4-BE49-F238E27FC236}">
                  <a16:creationId xmlns:a16="http://schemas.microsoft.com/office/drawing/2014/main" id="{0AD18621-44E7-6BBE-8FD4-A5AF930CF9B6}"/>
                </a:ext>
              </a:extLst>
            </p:cNvPr>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Asian Churches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2" name="Oval 6">
              <a:extLst>
                <a:ext uri="{FF2B5EF4-FFF2-40B4-BE49-F238E27FC236}">
                  <a16:creationId xmlns:a16="http://schemas.microsoft.com/office/drawing/2014/main" id="{91BA3AF8-AB34-2DD7-B8E8-5B31D850EDA0}"/>
                </a:ext>
              </a:extLst>
            </p:cNvPr>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a:extLst>
                <a:ext uri="{FF2B5EF4-FFF2-40B4-BE49-F238E27FC236}">
                  <a16:creationId xmlns:a16="http://schemas.microsoft.com/office/drawing/2014/main" id="{BCE201F4-4D96-3B29-E736-34BA18F4A925}"/>
                </a:ext>
              </a:extLst>
            </p:cNvPr>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a:extLst>
                <a:ext uri="{FF2B5EF4-FFF2-40B4-BE49-F238E27FC236}">
                  <a16:creationId xmlns:a16="http://schemas.microsoft.com/office/drawing/2014/main" id="{F360D837-C1FF-EBFB-ECA6-061FE929ED5C}"/>
                </a:ext>
              </a:extLst>
            </p:cNvPr>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a:extLst>
                <a:ext uri="{FF2B5EF4-FFF2-40B4-BE49-F238E27FC236}">
                  <a16:creationId xmlns:a16="http://schemas.microsoft.com/office/drawing/2014/main" id="{49BB287F-D408-2867-7521-7A3209BAB7C6}"/>
                </a:ext>
              </a:extLst>
            </p:cNvPr>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a:extLst>
                <a:ext uri="{FF2B5EF4-FFF2-40B4-BE49-F238E27FC236}">
                  <a16:creationId xmlns:a16="http://schemas.microsoft.com/office/drawing/2014/main" id="{3665A4C8-8876-7F3D-EA14-C9079020B09E}"/>
                </a:ext>
              </a:extLst>
            </p:cNvPr>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a:extLst>
                <a:ext uri="{FF2B5EF4-FFF2-40B4-BE49-F238E27FC236}">
                  <a16:creationId xmlns:a16="http://schemas.microsoft.com/office/drawing/2014/main" id="{FFAF70F6-4C94-0244-EBA4-A02AC81E1473}"/>
                </a:ext>
              </a:extLst>
            </p:cNvPr>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6" name="Text Box 15">
              <a:extLst>
                <a:ext uri="{FF2B5EF4-FFF2-40B4-BE49-F238E27FC236}">
                  <a16:creationId xmlns:a16="http://schemas.microsoft.com/office/drawing/2014/main" id="{C1281EF5-B3FE-3AB1-8A1B-ACFB41C05D0E}"/>
                </a:ext>
              </a:extLst>
            </p:cNvPr>
            <p:cNvSpPr txBox="1">
              <a:spLocks noChangeArrowheads="1"/>
            </p:cNvSpPr>
            <p:nvPr/>
          </p:nvSpPr>
          <p:spPr bwMode="auto">
            <a:xfrm>
              <a:off x="4644008" y="2890679"/>
              <a:ext cx="4320034"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1.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Internal Struggles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inside churches (2:4, 14-15, 21-24; 3:1, 15-17)</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grpSp>
      <p:grpSp>
        <p:nvGrpSpPr>
          <p:cNvPr id="4" name="Group 3">
            <a:extLst>
              <a:ext uri="{FF2B5EF4-FFF2-40B4-BE49-F238E27FC236}">
                <a16:creationId xmlns:a16="http://schemas.microsoft.com/office/drawing/2014/main" id="{66328A90-CE9F-61EF-DF52-C7EF9C475734}"/>
              </a:ext>
            </a:extLst>
          </p:cNvPr>
          <p:cNvGrpSpPr/>
          <p:nvPr/>
        </p:nvGrpSpPr>
        <p:grpSpPr>
          <a:xfrm>
            <a:off x="176796" y="170947"/>
            <a:ext cx="6048672" cy="3502263"/>
            <a:chOff x="107504" y="260648"/>
            <a:chExt cx="6048672" cy="3502263"/>
          </a:xfrm>
        </p:grpSpPr>
        <p:sp>
          <p:nvSpPr>
            <p:cNvPr id="173061" name="Text Box 5">
              <a:extLst>
                <a:ext uri="{FF2B5EF4-FFF2-40B4-BE49-F238E27FC236}">
                  <a16:creationId xmlns:a16="http://schemas.microsoft.com/office/drawing/2014/main" id="{381DDE78-84E7-EDD3-BAC5-34AA681BA9D1}"/>
                </a:ext>
              </a:extLst>
            </p:cNvPr>
            <p:cNvSpPr txBox="1">
              <a:spLocks noChangeArrowheads="1"/>
            </p:cNvSpPr>
            <p:nvPr/>
          </p:nvSpPr>
          <p:spPr bwMode="auto">
            <a:xfrm>
              <a:off x="609600" y="685800"/>
              <a:ext cx="1039768"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Rome</a:t>
              </a:r>
            </a:p>
          </p:txBody>
        </p:sp>
        <p:sp>
          <p:nvSpPr>
            <p:cNvPr id="173067" name="Oval 11">
              <a:extLst>
                <a:ext uri="{FF2B5EF4-FFF2-40B4-BE49-F238E27FC236}">
                  <a16:creationId xmlns:a16="http://schemas.microsoft.com/office/drawing/2014/main" id="{47CF2D3A-085E-F412-717A-87BC7A411131}"/>
                </a:ext>
              </a:extLst>
            </p:cNvPr>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a:extLst>
                <a:ext uri="{FF2B5EF4-FFF2-40B4-BE49-F238E27FC236}">
                  <a16:creationId xmlns:a16="http://schemas.microsoft.com/office/drawing/2014/main" id="{27C341C7-6A07-CEF6-E28B-3D6A3A4251EC}"/>
                </a:ext>
              </a:extLst>
            </p:cNvPr>
            <p:cNvSpPr txBox="1">
              <a:spLocks noChangeArrowheads="1"/>
            </p:cNvSpPr>
            <p:nvPr/>
          </p:nvSpPr>
          <p:spPr bwMode="auto">
            <a:xfrm>
              <a:off x="107504" y="1700808"/>
              <a:ext cx="4032002"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2.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External Persecution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from Rome (1:9; 2:9-10; 3:10)</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3" name="Lightning Bolt 2">
              <a:extLst>
                <a:ext uri="{FF2B5EF4-FFF2-40B4-BE49-F238E27FC236}">
                  <a16:creationId xmlns:a16="http://schemas.microsoft.com/office/drawing/2014/main" id="{0D8E5BCF-9305-1000-57EA-8BAD9D9E39B5}"/>
                </a:ext>
              </a:extLst>
            </p:cNvPr>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 name="Lightning Bolt 18">
              <a:extLst>
                <a:ext uri="{FF2B5EF4-FFF2-40B4-BE49-F238E27FC236}">
                  <a16:creationId xmlns:a16="http://schemas.microsoft.com/office/drawing/2014/main" id="{026693E7-BC15-29AB-5259-DE2B900AB7DA}"/>
                </a:ext>
              </a:extLst>
            </p:cNvPr>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0" name="Lightning Bolt 19">
              <a:extLst>
                <a:ext uri="{FF2B5EF4-FFF2-40B4-BE49-F238E27FC236}">
                  <a16:creationId xmlns:a16="http://schemas.microsoft.com/office/drawing/2014/main" id="{4F541520-002C-200E-5CDF-0481828FF4E6}"/>
                </a:ext>
              </a:extLst>
            </p:cNvPr>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1" name="Lightning Bolt 20">
              <a:extLst>
                <a:ext uri="{FF2B5EF4-FFF2-40B4-BE49-F238E27FC236}">
                  <a16:creationId xmlns:a16="http://schemas.microsoft.com/office/drawing/2014/main" id="{64E77B46-41B1-354E-FCC2-57B6224E8412}"/>
                </a:ext>
              </a:extLst>
            </p:cNvPr>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 name="Lightning Bolt 22">
              <a:extLst>
                <a:ext uri="{FF2B5EF4-FFF2-40B4-BE49-F238E27FC236}">
                  <a16:creationId xmlns:a16="http://schemas.microsoft.com/office/drawing/2014/main" id="{7DF260F3-094A-46DB-74BF-B39114698743}"/>
                </a:ext>
              </a:extLst>
            </p:cNvPr>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Lightning Bolt 23">
              <a:extLst>
                <a:ext uri="{FF2B5EF4-FFF2-40B4-BE49-F238E27FC236}">
                  <a16:creationId xmlns:a16="http://schemas.microsoft.com/office/drawing/2014/main" id="{16DCA5C4-4B8A-B217-0F16-722A2CEE8464}"/>
                </a:ext>
              </a:extLst>
            </p:cNvPr>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6" name="Rectangle 3">
            <a:extLst>
              <a:ext uri="{FF2B5EF4-FFF2-40B4-BE49-F238E27FC236}">
                <a16:creationId xmlns:a16="http://schemas.microsoft.com/office/drawing/2014/main" id="{01AED150-037E-F929-C94E-15BFE2AB391C}"/>
              </a:ext>
            </a:extLst>
          </p:cNvPr>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Title Page</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b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321</a:t>
            </a:r>
          </a:p>
        </p:txBody>
      </p:sp>
      <p:sp>
        <p:nvSpPr>
          <p:cNvPr id="30" name="Rectangle 2">
            <a:extLst>
              <a:ext uri="{FF2B5EF4-FFF2-40B4-BE49-F238E27FC236}">
                <a16:creationId xmlns:a16="http://schemas.microsoft.com/office/drawing/2014/main" id="{674B0769-2E3C-8C5F-D85B-C78F9D7D9E46}"/>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11176791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a:extLst>
            <a:ext uri="{FF2B5EF4-FFF2-40B4-BE49-F238E27FC236}">
              <a16:creationId xmlns:a16="http://schemas.microsoft.com/office/drawing/2014/main" id="{4597C608-AD30-E332-D351-F0FED685413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AD145A4-D5EF-65A1-4CE1-9A5E33B4872D}"/>
              </a:ext>
            </a:extLst>
          </p:cNvPr>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a:extLst>
              <a:ext uri="{FF2B5EF4-FFF2-40B4-BE49-F238E27FC236}">
                <a16:creationId xmlns:a16="http://schemas.microsoft.com/office/drawing/2014/main" id="{FD0E82E8-D313-D15E-2851-806CAFD42F88}"/>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BC9DD79F-C439-1417-5068-C6DB7E252A4D}"/>
              </a:ext>
            </a:extLst>
          </p:cNvPr>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Sovereignty of Christ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in Future Victory</a:t>
            </a:r>
          </a:p>
        </p:txBody>
      </p:sp>
      <p:sp>
        <p:nvSpPr>
          <p:cNvPr id="5" name="Text Box 3">
            <a:extLst>
              <a:ext uri="{FF2B5EF4-FFF2-40B4-BE49-F238E27FC236}">
                <a16:creationId xmlns:a16="http://schemas.microsoft.com/office/drawing/2014/main" id="{DB23396C-B42C-24B4-B614-04833C8A1D8A}"/>
              </a:ext>
            </a:extLst>
          </p:cNvPr>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a:extLst>
              <a:ext uri="{FF2B5EF4-FFF2-40B4-BE49-F238E27FC236}">
                <a16:creationId xmlns:a16="http://schemas.microsoft.com/office/drawing/2014/main" id="{E45295FC-3A4D-D7FC-A578-A7AE3D5A650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386430834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2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3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6.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7.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8.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12293</TotalTime>
  <Words>27673</Words>
  <Application>Microsoft Macintosh PowerPoint</Application>
  <PresentationFormat>On-screen Show (4:3)</PresentationFormat>
  <Paragraphs>3271</Paragraphs>
  <Slides>239</Slides>
  <Notes>178</Notes>
  <HiddenSlides>0</HiddenSlides>
  <MMClips>0</MMClips>
  <ScaleCrop>false</ScaleCrop>
  <HeadingPairs>
    <vt:vector size="6" baseType="variant">
      <vt:variant>
        <vt:lpstr>Fonts Used</vt:lpstr>
      </vt:variant>
      <vt:variant>
        <vt:i4>29</vt:i4>
      </vt:variant>
      <vt:variant>
        <vt:lpstr>Theme</vt:lpstr>
      </vt:variant>
      <vt:variant>
        <vt:i4>48</vt:i4>
      </vt:variant>
      <vt:variant>
        <vt:lpstr>Slide Titles</vt:lpstr>
      </vt:variant>
      <vt:variant>
        <vt:i4>239</vt:i4>
      </vt:variant>
    </vt:vector>
  </HeadingPairs>
  <TitlesOfParts>
    <vt:vector size="316" baseType="lpstr">
      <vt:lpstr>26</vt:lpstr>
      <vt:lpstr>Arail</vt:lpstr>
      <vt:lpstr>굴림</vt:lpstr>
      <vt:lpstr>楷体</vt:lpstr>
      <vt:lpstr>Kosher-Normal</vt:lpstr>
      <vt:lpstr>ＭＳ Ｐゴシック</vt:lpstr>
      <vt:lpstr>Osaka</vt:lpstr>
      <vt:lpstr>宋体</vt:lpstr>
      <vt:lpstr>Times</vt:lpstr>
      <vt:lpstr>Arial</vt:lpstr>
      <vt:lpstr>Arial Black</vt:lpstr>
      <vt:lpstr>Arial Narrow</vt:lpstr>
      <vt:lpstr>Arial Rounded MT Bold</vt:lpstr>
      <vt:lpstr>Bwgrki</vt:lpstr>
      <vt:lpstr>Calibri</vt:lpstr>
      <vt:lpstr>Comic Sans MS</vt:lpstr>
      <vt:lpstr>Consolas</vt:lpstr>
      <vt:lpstr>Corbel</vt:lpstr>
      <vt:lpstr>Geneva</vt:lpstr>
      <vt:lpstr>Helvetica</vt:lpstr>
      <vt:lpstr>Helvetica Neue Black Condensed</vt:lpstr>
      <vt:lpstr>Impact</vt:lpstr>
      <vt:lpstr>Lucida Sans Unicode</vt:lpstr>
      <vt:lpstr>Monotype Sorts</vt:lpstr>
      <vt:lpstr>Times New Roman</vt:lpstr>
      <vt:lpstr>Trebuchet MS</vt:lpstr>
      <vt:lpstr>Wingdings</vt:lpstr>
      <vt:lpstr>Wingdings 2</vt:lpstr>
      <vt:lpstr>Wingdings 3</vt:lpstr>
      <vt:lpstr>7_Executive</vt:lpstr>
      <vt:lpstr>3_Beam</vt:lpstr>
      <vt:lpstr>11_Default Design</vt:lpstr>
      <vt:lpstr>預設簡報設計</vt:lpstr>
      <vt:lpstr>untitled 1</vt:lpstr>
      <vt:lpstr>21_Blank Presentation</vt:lpstr>
      <vt:lpstr>1_Beam</vt:lpstr>
      <vt:lpstr>17_Office Theme</vt:lpstr>
      <vt:lpstr>3_Office Theme</vt:lpstr>
      <vt:lpstr>2_Default Design</vt:lpstr>
      <vt:lpstr>5_Blank Presentation</vt:lpstr>
      <vt:lpstr>4_Office Theme</vt:lpstr>
      <vt:lpstr>2_Metro</vt:lpstr>
      <vt:lpstr>Blank Presentation</vt:lpstr>
      <vt:lpstr>1_Crumple</vt:lpstr>
      <vt:lpstr>4_Default Design</vt:lpstr>
      <vt:lpstr>10_Blank Presentation</vt:lpstr>
      <vt:lpstr>1_Mountain</vt:lpstr>
      <vt:lpstr>Beam</vt:lpstr>
      <vt:lpstr>8_Default Design</vt:lpstr>
      <vt:lpstr>20_Default Design</vt:lpstr>
      <vt:lpstr>1_Blank Presentation</vt:lpstr>
      <vt:lpstr>6_Default Design</vt:lpstr>
      <vt:lpstr>10_Office Theme</vt:lpstr>
      <vt:lpstr>1_untitled 1</vt:lpstr>
      <vt:lpstr>Radar</vt:lpstr>
      <vt:lpstr>1_Office Theme</vt:lpstr>
      <vt:lpstr>Orbit</vt:lpstr>
      <vt:lpstr>49_Blank Presentation</vt:lpstr>
      <vt:lpstr>4_Beam</vt:lpstr>
      <vt:lpstr>6_Blank Presentation</vt:lpstr>
      <vt:lpstr>2_Beam</vt:lpstr>
      <vt:lpstr>3_Blank Presentation</vt:lpstr>
      <vt:lpstr>5_Beam</vt:lpstr>
      <vt:lpstr>Default Design</vt:lpstr>
      <vt:lpstr>Clipboard</vt:lpstr>
      <vt:lpstr>2_Blank Presentation</vt:lpstr>
      <vt:lpstr>7_Default Design</vt:lpstr>
      <vt:lpstr>7_Blank Presentation</vt:lpstr>
      <vt:lpstr>4_Blank Presentation</vt:lpstr>
      <vt:lpstr>3_Default Design</vt:lpstr>
      <vt:lpstr>8_Blank Presentation</vt:lpstr>
      <vt:lpstr>5_Office Theme</vt:lpstr>
      <vt:lpstr>1_Orbit</vt:lpstr>
      <vt:lpstr>12_Default Design</vt:lpstr>
      <vt:lpstr>9_Default Design</vt:lpstr>
      <vt:lpstr>18_Blank Presentation</vt:lpstr>
      <vt:lpstr>3_Crumple</vt:lpstr>
      <vt:lpstr>Revelation 1</vt:lpstr>
      <vt:lpstr>Key Word</vt:lpstr>
      <vt:lpstr>Theme</vt:lpstr>
      <vt:lpstr>Key Verse</vt:lpstr>
      <vt:lpstr>Revelation</vt:lpstr>
      <vt:lpstr>Kingdom Statement</vt:lpstr>
      <vt:lpstr>Covenant</vt:lpstr>
      <vt:lpstr>Redemption</vt:lpstr>
      <vt:lpstr>Prophecy (Lord, Deity) </vt:lpstr>
      <vt:lpstr>Revelation</vt:lpstr>
      <vt:lpstr>PowerPoint Presentation</vt:lpstr>
      <vt:lpstr>Be Triumphant</vt:lpstr>
      <vt:lpstr>What causes you</vt:lpstr>
      <vt:lpstr>Revealing the sovereignty of Jesus Christ helped convince the seven churches in Asia that Christ could conquer their internal compromise and external opposition </vt:lpstr>
      <vt:lpstr>NT Overview (Chronological)</vt:lpstr>
      <vt:lpstr>How can we be triumphant in Christ?</vt:lpstr>
      <vt:lpstr>The Sovereignty of Jesus Christ</vt:lpstr>
      <vt:lpstr>We have victory when we see that Jesus rules over…</vt:lpstr>
      <vt:lpstr>Jesus rules the world!   So, he can handle your puny problem. </vt:lpstr>
      <vt:lpstr>Black</vt:lpstr>
      <vt:lpstr>Thailand • Mongolia • Myanmar • Indonesia</vt:lpstr>
      <vt:lpstr>International Community School (est. 1993)</vt:lpstr>
      <vt:lpstr>ICS now has 480 students!</vt:lpstr>
      <vt:lpstr>Our Three Sons</vt:lpstr>
      <vt:lpstr>Our Three Sons</vt:lpstr>
      <vt:lpstr>The Griffiths  28 Nov 2019</vt:lpstr>
      <vt:lpstr>Kurt (33) works  in IT and lives in Seattle</vt:lpstr>
      <vt:lpstr>Stephen &amp; Katie gave us Jesse— our first grandson in May 2019</vt:lpstr>
      <vt:lpstr>Grandson Jesse</vt:lpstr>
      <vt:lpstr>Stephen (30) is a United A320 pilot commuting from Seattle to fly from SFO</vt:lpstr>
      <vt:lpstr>John (30) is a graphic artist in Pasadena, California, with his wife Chloe</vt:lpstr>
      <vt:lpstr>Our People</vt:lpstr>
      <vt:lpstr>Crossroads People • May 2020</vt:lpstr>
      <vt:lpstr>Our People</vt:lpstr>
      <vt:lpstr>I direct the SBC Doctor of Ministry studies (DMin)</vt:lpstr>
      <vt:lpstr>Our Mission Organization…</vt:lpstr>
      <vt:lpstr>SINGAPORE BIBLE COLLEGE</vt:lpstr>
      <vt:lpstr>SBC Courses I Teach</vt:lpstr>
      <vt:lpstr>English</vt:lpstr>
      <vt:lpstr>Chinese (Mandarin)</vt:lpstr>
      <vt:lpstr>Korean</vt:lpstr>
      <vt:lpstr>Japanese</vt:lpstr>
      <vt:lpstr>Teaching 1997-2020</vt:lpstr>
      <vt:lpstr>NT Survey link at BibleStudyDownloads.org</vt:lpstr>
      <vt:lpstr>BibleStudyDownloads.org</vt:lpstr>
      <vt:lpstr>BibleStudyDownloads.org</vt:lpstr>
      <vt:lpstr>BibleStudyDownloads.org</vt:lpstr>
      <vt:lpstr>BibleStudyDownloads.org</vt:lpstr>
      <vt:lpstr>BibleStudyDownloads.org</vt:lpstr>
      <vt:lpstr>BibleStudyDownloads.org</vt:lpstr>
      <vt:lpstr>BibleStudyDownloads.org</vt:lpstr>
      <vt:lpstr>Chinese</vt:lpstr>
      <vt:lpstr>Indonesian</vt:lpstr>
      <vt:lpstr>Mongolian</vt:lpstr>
      <vt:lpstr>Vietnamese</vt:lpstr>
      <vt:lpstr>BibleStudyDownloads.org</vt:lpstr>
      <vt:lpstr>Ministries God Gave Us</vt:lpstr>
      <vt:lpstr>Purpose</vt:lpstr>
      <vt:lpstr>Purpose</vt:lpstr>
      <vt:lpstr>Course Objectives</vt:lpstr>
      <vt:lpstr>Course Objectives</vt:lpstr>
      <vt:lpstr>Course Objectives</vt:lpstr>
      <vt:lpstr>Course Objectives</vt:lpstr>
      <vt:lpstr>Course Requirements</vt:lpstr>
      <vt:lpstr>Contacting Me</vt:lpstr>
      <vt:lpstr>Jesus, God's Righteousness 1/4</vt:lpstr>
      <vt:lpstr>Jesus, God's Righteousness 2/4</vt:lpstr>
      <vt:lpstr>Jesus, God's Righteousness 3/4</vt:lpstr>
      <vt:lpstr>Jesus, God's Righteousness 4/4</vt:lpstr>
      <vt:lpstr>Who was this "John"?</vt:lpstr>
      <vt:lpstr>Evidence for John the Apostle as Author</vt:lpstr>
      <vt:lpstr>Was Jerusalem destroyed by this time?</vt:lpstr>
      <vt:lpstr>Be Triumphant</vt:lpstr>
      <vt:lpstr>What causes you</vt:lpstr>
      <vt:lpstr>Don't Look Down</vt:lpstr>
      <vt:lpstr>How can you look up to the LORD during your struggle?</vt:lpstr>
      <vt:lpstr>Revelation</vt:lpstr>
      <vt:lpstr>What's the Title?</vt:lpstr>
      <vt:lpstr>PowerPoint Presentation</vt:lpstr>
      <vt:lpstr>Keys to Unlock the Revelation</vt:lpstr>
      <vt:lpstr>Revelation tells us to look up to…</vt:lpstr>
      <vt:lpstr>The Sovereignty of Jesus Christ</vt:lpstr>
      <vt:lpstr>How can we be triumphant in Christ?</vt:lpstr>
      <vt:lpstr>One Nation Under God</vt:lpstr>
      <vt:lpstr>Jesus Christ, the Most Controversial Person</vt:lpstr>
      <vt:lpstr>"God" Now Optional in US Air Force Oath</vt:lpstr>
      <vt:lpstr>Sinking to new lows…</vt:lpstr>
      <vt:lpstr>A Muslim actor as Jesus Christ in Iran (29 April 2008)</vt:lpstr>
      <vt:lpstr>Jesus was relevant in the 1970s</vt:lpstr>
      <vt:lpstr>But Jesus became wimpy</vt:lpstr>
      <vt:lpstr>Here Jesus became a caveman</vt:lpstr>
      <vt:lpstr>Who is the Real King?</vt:lpstr>
      <vt:lpstr>Jesus is the Real King!</vt:lpstr>
      <vt:lpstr>When Did John Write Revelation?</vt:lpstr>
      <vt:lpstr>Domitian (AD 81-96)</vt:lpstr>
      <vt:lpstr>NT Overview (Chronological)</vt:lpstr>
      <vt:lpstr>Asia in the Roman Empire</vt:lpstr>
      <vt:lpstr>Revealing the sovereignty of Jesus Christ helped convince the seven churches in Asia that Christ could conquer their internal compromise and external opposition </vt:lpstr>
      <vt:lpstr>Theme</vt:lpstr>
      <vt:lpstr>We have victory when we see that Jesus rules over…</vt:lpstr>
      <vt:lpstr>Revelation</vt:lpstr>
      <vt:lpstr>A Stern Warning (22:18-19)</vt:lpstr>
      <vt:lpstr>Revelation is the only NT book that deals primarily with the future</vt:lpstr>
      <vt:lpstr>"I saw…"  (1:12)</vt:lpstr>
      <vt:lpstr>So Many Symbols, Lah</vt:lpstr>
      <vt:lpstr>The Way Most People Interpret Revelation</vt:lpstr>
      <vt:lpstr>Why the Symbols?</vt:lpstr>
      <vt:lpstr>Revelation is the only apocalyptic NT writing</vt:lpstr>
      <vt:lpstr>Characteristics</vt:lpstr>
      <vt:lpstr>Revelation Summarizes Scripture</vt:lpstr>
      <vt:lpstr>Characteristics</vt:lpstr>
      <vt:lpstr>Characteristics</vt:lpstr>
      <vt:lpstr>Focus: The Return of Christ</vt:lpstr>
      <vt:lpstr>Characteristics</vt:lpstr>
      <vt:lpstr>Characteristics</vt:lpstr>
      <vt:lpstr>Characteristics</vt:lpstr>
      <vt:lpstr>What books did John write?</vt:lpstr>
      <vt:lpstr>Paradise of Eden</vt:lpstr>
      <vt:lpstr>Four Views on Revelation 6–18</vt:lpstr>
      <vt:lpstr>Four Views on Revelation 6–18</vt:lpstr>
      <vt:lpstr>Do Interpretations Really Matter?</vt:lpstr>
      <vt:lpstr>Interpretive Views on Revelation</vt:lpstr>
      <vt:lpstr>Premillennialism</vt:lpstr>
      <vt:lpstr>Amillennialism</vt:lpstr>
      <vt:lpstr>Postmillennialism</vt:lpstr>
      <vt:lpstr>Is there a future for ethnic believing Israel?</vt:lpstr>
      <vt:lpstr>Pretribulational Premillennialism</vt:lpstr>
      <vt:lpstr>"But you can't take numbers literally in Revelation.  It's prophetic literature!"</vt:lpstr>
      <vt:lpstr>4 Interpretive Principles</vt:lpstr>
      <vt:lpstr>What happens when the normal use of language is not followed?</vt:lpstr>
      <vt:lpstr>200 million soldiers!</vt:lpstr>
      <vt:lpstr>4 Interpretive Principles</vt:lpstr>
      <vt:lpstr>75-Pound Hailstones</vt:lpstr>
      <vt:lpstr>4 Interpretive Principles</vt:lpstr>
      <vt:lpstr>The Number of</vt:lpstr>
      <vt:lpstr>Revelation Completion</vt:lpstr>
      <vt:lpstr>Revelation Completion</vt:lpstr>
      <vt:lpstr>Revelation Completion</vt:lpstr>
      <vt:lpstr>The Four Most Common Approaches</vt:lpstr>
      <vt:lpstr>Revelation 11</vt:lpstr>
      <vt:lpstr>11:1 Measure</vt:lpstr>
      <vt:lpstr>A Measuring Rod for Jerusalem (Zech. 2:1-4 NLT)</vt:lpstr>
      <vt:lpstr>11:1 Temple</vt:lpstr>
      <vt:lpstr>11:1 Altar</vt:lpstr>
      <vt:lpstr>The Tabernacle</vt:lpstr>
      <vt:lpstr>Solomon's Temple</vt:lpstr>
      <vt:lpstr>Solomon's Temple</vt:lpstr>
      <vt:lpstr>11:2 Gentiles</vt:lpstr>
      <vt:lpstr>11:2 Holy City</vt:lpstr>
      <vt:lpstr>11:2 Forty-Two Months</vt:lpstr>
      <vt:lpstr>The Two Olive Trees (11:4)</vt:lpstr>
      <vt:lpstr>11:3 Two Witnesses</vt:lpstr>
      <vt:lpstr>11:8 Great City</vt:lpstr>
      <vt:lpstr>11:11-12 Resurrect Two Witnesses</vt:lpstr>
      <vt:lpstr>Let's now put each view into paragraph form like the passage</vt:lpstr>
      <vt:lpstr>Symbolic Summary (Beale)</vt:lpstr>
      <vt:lpstr>Symbolic-Literal Summary (Osborne)</vt:lpstr>
      <vt:lpstr>Literal Summary (Thomas)</vt:lpstr>
      <vt:lpstr>Principle #2:</vt:lpstr>
      <vt:lpstr>Daniel</vt:lpstr>
      <vt:lpstr>Outline of Daniel</vt:lpstr>
      <vt:lpstr>Nations in Daniel 7</vt:lpstr>
      <vt:lpstr>Beast 1: Winged Lion (Babylon)</vt:lpstr>
      <vt:lpstr>Beast 2: Bear (Medo-Persia)</vt:lpstr>
      <vt:lpstr>Beast 3: Leopard (Greece)</vt:lpstr>
      <vt:lpstr>Beast 4: Terrifying (Rome)</vt:lpstr>
      <vt:lpstr>Little Horn on Beast 4 (Antichrist)</vt:lpstr>
      <vt:lpstr>Daniel's 70 Weeks  (Dan. 9:24-27)</vt:lpstr>
      <vt:lpstr>Dating Daniel's Seventy Weeks</vt:lpstr>
      <vt:lpstr>Chronology of the 70th "Week"</vt:lpstr>
      <vt:lpstr>Principle #3:</vt:lpstr>
      <vt:lpstr>The Recapitulation Approach</vt:lpstr>
      <vt:lpstr>Modified Recapitulation Approach</vt:lpstr>
      <vt:lpstr>Problems with Recapitulation</vt:lpstr>
      <vt:lpstr>Recapitulation Critiqued</vt:lpstr>
      <vt:lpstr>Do chapters 4–22 refer to the present age?</vt:lpstr>
      <vt:lpstr>Content of the Judgments</vt:lpstr>
      <vt:lpstr>Problems with Recapitulation</vt:lpstr>
      <vt:lpstr>Principle #4:</vt:lpstr>
      <vt:lpstr>Chronology of Revelation</vt:lpstr>
      <vt:lpstr>The Twofold Context of the Book</vt:lpstr>
      <vt:lpstr>Summing Up the Whole Book</vt:lpstr>
      <vt:lpstr>Revelation 1</vt:lpstr>
      <vt:lpstr>Revelation 1</vt:lpstr>
      <vt:lpstr>We have victory when we see that Jesus rules over…</vt:lpstr>
      <vt:lpstr>John at Patmos  (Rev 1:9-10)</vt:lpstr>
      <vt:lpstr>Why should we know that Jesus rules the world?</vt:lpstr>
      <vt:lpstr>1. Jesus reveals the future and promises to bless all who read and obey the prophecy (1:1-3). </vt:lpstr>
      <vt:lpstr>Christ's sovereignty over future events transmitted to John shows the prophecy as inspired (1:1-2) </vt:lpstr>
      <vt:lpstr>Characteristics</vt:lpstr>
      <vt:lpstr>We often look down…</vt:lpstr>
      <vt:lpstr>…so why should you look up and why worship Jesus during your struggle?</vt:lpstr>
      <vt:lpstr>Why should we know that Jesus rules the world?</vt:lpstr>
      <vt:lpstr>2. We should worship the Triune God because the Risen Ruler will soon return (1:4-8). </vt:lpstr>
      <vt:lpstr>PowerPoint Presentation</vt:lpstr>
      <vt:lpstr>Redemption in Christ (1:5b-6)</vt:lpstr>
      <vt:lpstr>"Look!  He comes with the clouds of heaven.  And everyone will see him—  even those who pierced him.    And all the nations of the world will mourn for him.    Yes!  Amen!"</vt:lpstr>
      <vt:lpstr>The Repentance of Israel</vt:lpstr>
      <vt:lpstr>"Look!  He comes with the clouds of heaven.  And everyone will see him—  even those who pierced him.    And all the nations of the world will mourn for him.    Yes!  Amen!"</vt:lpstr>
      <vt:lpstr>"I am the Alpha and the Omega—the beginning and the end," says the Lord God. "I am the one who is, who always was, and who is still to come—the Almighty One"  (1:8 NLT).</vt:lpstr>
      <vt:lpstr>Why see Jesus clearly?</vt:lpstr>
      <vt:lpstr>Why should we know that Jesus rules the world?</vt:lpstr>
      <vt:lpstr>3.  Seeing Christ glorified shows He can solve your problems (1:9-20). </vt:lpstr>
      <vt:lpstr>The Twofold Context of the Book</vt:lpstr>
      <vt:lpstr>The Island of Patmos</vt:lpstr>
      <vt:lpstr>Satellite Comparison of Singapore with Patmos</vt:lpstr>
      <vt:lpstr>The Tourist Island of Patmos</vt:lpstr>
      <vt:lpstr>Luxury Hotels on Patmos</vt:lpstr>
      <vt:lpstr>Monastery of St. John at Patmos</vt:lpstr>
      <vt:lpstr>John's View from the Top</vt:lpstr>
      <vt:lpstr>John's View from the Top</vt:lpstr>
      <vt:lpstr>"…on the Lord's day…"  (1:10)</vt:lpstr>
      <vt:lpstr>The Day of the LORD</vt:lpstr>
      <vt:lpstr>"It was the Lord's Day, and I was worshiping in the Spirit. Suddenly, I heard behind me a loud voice like a trumpet blast"  (1:10 NLT). </vt:lpstr>
      <vt:lpstr>The 7 Churches (Rev. 2–3)</vt:lpstr>
      <vt:lpstr>John's vision of the glorified Christ proves He can handle the Church's internal and external problems  (1:12-16)</vt:lpstr>
      <vt:lpstr>"I saw…"  (1:12)</vt:lpstr>
      <vt:lpstr>NOW…TO COMPLETE THE PORTRAIT…</vt:lpstr>
      <vt:lpstr>Christ Among the Lampstands (1:12-16)</vt:lpstr>
      <vt:lpstr>Judge-King: "robe reaching down to his feet and with a golden sash around his chest"  (1:13)</vt:lpstr>
      <vt:lpstr>"…voice of many waters"  (1:15b)</vt:lpstr>
      <vt:lpstr>"…sword from his mouth"  (1:16)</vt:lpstr>
      <vt:lpstr>OT Parallels to Jesus in Rev. 1:12-16</vt:lpstr>
      <vt:lpstr>"When I saw him, I fell at his feet as if I were dead. But he laid his right hand on me and said, 'Don't be afraid! I am the First and the Last. 18I am the living one. I died, but look—I am alive forever and ever! And I hold the keys of death and the grave'"  (Rev 1:17-18 NLT)</vt:lpstr>
      <vt:lpstr>PowerPoint Presentation</vt:lpstr>
      <vt:lpstr>Revelation</vt:lpstr>
      <vt:lpstr>What are the 7 Stars &amp; 7 Lampstands (1:20 NLT)?</vt:lpstr>
      <vt:lpstr>The Wall of Fire = Protection  (Zech. 2:4-5 NLT)</vt:lpstr>
      <vt:lpstr>Lamps = God's Omniscience</vt:lpstr>
      <vt:lpstr>Revealing the sovereignty of Jesus Christ helped convince the seven churches in Asia that Christ could conquer their internal compromise and external opposition </vt:lpstr>
      <vt:lpstr>Summing Up the Whole Book</vt:lpstr>
      <vt:lpstr>Jesus rules the world!   So, he can handle your puny problem. </vt:lpstr>
      <vt:lpstr>Why should we know that Jesus rules the world?</vt:lpstr>
      <vt:lpstr>What's your view of Jesus?</vt:lpstr>
      <vt:lpstr>Jesus Wins!</vt:lpstr>
      <vt:lpstr>Black</vt:lpstr>
      <vt:lpstr>NT Preaching link at BibleStudyDownloads.org</vt:lpstr>
      <vt:lpstr>Black</vt:lpstr>
      <vt:lpstr>NT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Revelation</dc:title>
  <dc:creator>Rick Griffith</dc:creator>
  <cp:lastModifiedBy>Rick Griffith</cp:lastModifiedBy>
  <cp:revision>175</cp:revision>
  <dcterms:created xsi:type="dcterms:W3CDTF">2015-08-05T07:59:09Z</dcterms:created>
  <dcterms:modified xsi:type="dcterms:W3CDTF">2026-05-13T18:47:00Z</dcterms:modified>
</cp:coreProperties>
</file>