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8.xml" ContentType="application/vnd.openxmlformats-officedocument.theme+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theme/theme2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2.xml" ContentType="application/vnd.openxmlformats-officedocument.theme+xml"/>
  <Override PartName="/ppt/slideLayouts/slideLayout206.xml" ContentType="application/vnd.openxmlformats-officedocument.presentationml.slideLayout+xml"/>
  <Override PartName="/ppt/theme/theme23.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4.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6.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7.xml" ContentType="application/vnd.openxmlformats-officedocument.theme+xml"/>
  <Override PartName="/ppt/slideLayouts/slideLayout241.xml" ContentType="application/vnd.openxmlformats-officedocument.presentationml.slideLayout+xml"/>
  <Override PartName="/ppt/theme/theme2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9.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30.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1.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2.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3.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4.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4.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theme/themeOverride7.xml" ContentType="application/vnd.openxmlformats-officedocument.themeOverride+xml"/>
  <Override PartName="/ppt/notesSlides/notesSlide66.xml" ContentType="application/vnd.openxmlformats-officedocument.presentationml.notesSlide+xml"/>
  <Override PartName="/ppt/charts/chart2.xml" ContentType="application/vnd.openxmlformats-officedocument.drawingml.chart+xml"/>
  <Override PartName="/ppt/theme/themeOverride8.xml" ContentType="application/vnd.openxmlformats-officedocument.themeOverride+xml"/>
  <Override PartName="/ppt/theme/themeOverride9.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0.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1.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12.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726" r:id="rId2"/>
    <p:sldMasterId id="2147483728" r:id="rId3"/>
    <p:sldMasterId id="2147484034" r:id="rId4"/>
    <p:sldMasterId id="2147485634" r:id="rId5"/>
    <p:sldMasterId id="2147485646" r:id="rId6"/>
    <p:sldMasterId id="2147485768" r:id="rId7"/>
    <p:sldMasterId id="2147485780" r:id="rId8"/>
    <p:sldMasterId id="2147485794" r:id="rId9"/>
    <p:sldMasterId id="2147485796" r:id="rId10"/>
    <p:sldMasterId id="2147485809" r:id="rId11"/>
    <p:sldMasterId id="2147485821" r:id="rId12"/>
    <p:sldMasterId id="2147485833" r:id="rId13"/>
    <p:sldMasterId id="2147485845" r:id="rId14"/>
    <p:sldMasterId id="2147485858" r:id="rId15"/>
    <p:sldMasterId id="2147485870" r:id="rId16"/>
    <p:sldMasterId id="2147485882" r:id="rId17"/>
    <p:sldMasterId id="2147486004" r:id="rId18"/>
    <p:sldMasterId id="2147486019" r:id="rId19"/>
    <p:sldMasterId id="2147486021" r:id="rId20"/>
    <p:sldMasterId id="2147486034" r:id="rId21"/>
    <p:sldMasterId id="2147486036" r:id="rId22"/>
    <p:sldMasterId id="2147486049" r:id="rId23"/>
    <p:sldMasterId id="2147486051" r:id="rId24"/>
    <p:sldMasterId id="2147486063" r:id="rId25"/>
    <p:sldMasterId id="2147486067" r:id="rId26"/>
    <p:sldMasterId id="2147486078" r:id="rId27"/>
    <p:sldMasterId id="2147486089" r:id="rId28"/>
    <p:sldMasterId id="2147486091" r:id="rId29"/>
    <p:sldMasterId id="2147486095" r:id="rId30"/>
    <p:sldMasterId id="2147486108" r:id="rId31"/>
    <p:sldMasterId id="2147486120" r:id="rId32"/>
    <p:sldMasterId id="2147486132" r:id="rId33"/>
    <p:sldMasterId id="2147486144" r:id="rId34"/>
    <p:sldMasterId id="2147486157" r:id="rId35"/>
  </p:sldMasterIdLst>
  <p:notesMasterIdLst>
    <p:notesMasterId r:id="rId246"/>
  </p:notesMasterIdLst>
  <p:sldIdLst>
    <p:sldId id="510" r:id="rId36"/>
    <p:sldId id="511" r:id="rId37"/>
    <p:sldId id="1141" r:id="rId38"/>
    <p:sldId id="512" r:id="rId39"/>
    <p:sldId id="513" r:id="rId40"/>
    <p:sldId id="514" r:id="rId41"/>
    <p:sldId id="515" r:id="rId42"/>
    <p:sldId id="516" r:id="rId43"/>
    <p:sldId id="517" r:id="rId44"/>
    <p:sldId id="1195" r:id="rId45"/>
    <p:sldId id="519" r:id="rId46"/>
    <p:sldId id="1160" r:id="rId47"/>
    <p:sldId id="1156" r:id="rId48"/>
    <p:sldId id="1151" r:id="rId49"/>
    <p:sldId id="1152" r:id="rId50"/>
    <p:sldId id="1153" r:id="rId51"/>
    <p:sldId id="1154" r:id="rId52"/>
    <p:sldId id="1150" r:id="rId53"/>
    <p:sldId id="1157" r:id="rId54"/>
    <p:sldId id="1158" r:id="rId55"/>
    <p:sldId id="343" r:id="rId56"/>
    <p:sldId id="344" r:id="rId57"/>
    <p:sldId id="3779" r:id="rId58"/>
    <p:sldId id="3780" r:id="rId59"/>
    <p:sldId id="437" r:id="rId60"/>
    <p:sldId id="3781" r:id="rId61"/>
    <p:sldId id="3782" r:id="rId62"/>
    <p:sldId id="3783" r:id="rId63"/>
    <p:sldId id="3784" r:id="rId64"/>
    <p:sldId id="3785" r:id="rId65"/>
    <p:sldId id="3786" r:id="rId66"/>
    <p:sldId id="3787" r:id="rId67"/>
    <p:sldId id="3788" r:id="rId68"/>
    <p:sldId id="3789" r:id="rId69"/>
    <p:sldId id="3790" r:id="rId70"/>
    <p:sldId id="441" r:id="rId71"/>
    <p:sldId id="3791" r:id="rId72"/>
    <p:sldId id="3792" r:id="rId73"/>
    <p:sldId id="3793" r:id="rId74"/>
    <p:sldId id="3794" r:id="rId75"/>
    <p:sldId id="3795" r:id="rId76"/>
    <p:sldId id="3796" r:id="rId77"/>
    <p:sldId id="3797" r:id="rId78"/>
    <p:sldId id="3798" r:id="rId79"/>
    <p:sldId id="3799" r:id="rId80"/>
    <p:sldId id="3800" r:id="rId81"/>
    <p:sldId id="3801" r:id="rId82"/>
    <p:sldId id="3802" r:id="rId83"/>
    <p:sldId id="3803" r:id="rId84"/>
    <p:sldId id="3804" r:id="rId85"/>
    <p:sldId id="3805" r:id="rId86"/>
    <p:sldId id="3806" r:id="rId87"/>
    <p:sldId id="3807" r:id="rId88"/>
    <p:sldId id="3808" r:id="rId89"/>
    <p:sldId id="3809" r:id="rId90"/>
    <p:sldId id="3810" r:id="rId91"/>
    <p:sldId id="3811" r:id="rId92"/>
    <p:sldId id="3812" r:id="rId93"/>
    <p:sldId id="3813" r:id="rId94"/>
    <p:sldId id="3814" r:id="rId95"/>
    <p:sldId id="3815" r:id="rId96"/>
    <p:sldId id="3816" r:id="rId97"/>
    <p:sldId id="3817" r:id="rId98"/>
    <p:sldId id="3818" r:id="rId99"/>
    <p:sldId id="3819" r:id="rId100"/>
    <p:sldId id="3820" r:id="rId101"/>
    <p:sldId id="3821" r:id="rId102"/>
    <p:sldId id="3822" r:id="rId103"/>
    <p:sldId id="432" r:id="rId104"/>
    <p:sldId id="272" r:id="rId105"/>
    <p:sldId id="1194" r:id="rId106"/>
    <p:sldId id="1159" r:id="rId107"/>
    <p:sldId id="418" r:id="rId108"/>
    <p:sldId id="419" r:id="rId109"/>
    <p:sldId id="420" r:id="rId110"/>
    <p:sldId id="421" r:id="rId111"/>
    <p:sldId id="422" r:id="rId112"/>
    <p:sldId id="423" r:id="rId113"/>
    <p:sldId id="424" r:id="rId114"/>
    <p:sldId id="425" r:id="rId115"/>
    <p:sldId id="426" r:id="rId116"/>
    <p:sldId id="3770" r:id="rId117"/>
    <p:sldId id="3771" r:id="rId118"/>
    <p:sldId id="429" r:id="rId119"/>
    <p:sldId id="1170" r:id="rId120"/>
    <p:sldId id="431" r:id="rId121"/>
    <p:sldId id="1196" r:id="rId122"/>
    <p:sldId id="433" r:id="rId123"/>
    <p:sldId id="434" r:id="rId124"/>
    <p:sldId id="435" r:id="rId125"/>
    <p:sldId id="1164" r:id="rId126"/>
    <p:sldId id="1143" r:id="rId127"/>
    <p:sldId id="1165" r:id="rId128"/>
    <p:sldId id="438" r:id="rId129"/>
    <p:sldId id="439" r:id="rId130"/>
    <p:sldId id="1171" r:id="rId131"/>
    <p:sldId id="1182" r:id="rId132"/>
    <p:sldId id="1142" r:id="rId133"/>
    <p:sldId id="1144" r:id="rId134"/>
    <p:sldId id="442" r:id="rId135"/>
    <p:sldId id="1190" r:id="rId136"/>
    <p:sldId id="443" r:id="rId137"/>
    <p:sldId id="444" r:id="rId138"/>
    <p:sldId id="445" r:id="rId139"/>
    <p:sldId id="446" r:id="rId140"/>
    <p:sldId id="447" r:id="rId141"/>
    <p:sldId id="448" r:id="rId142"/>
    <p:sldId id="449" r:id="rId143"/>
    <p:sldId id="450" r:id="rId144"/>
    <p:sldId id="451" r:id="rId145"/>
    <p:sldId id="452" r:id="rId146"/>
    <p:sldId id="453" r:id="rId147"/>
    <p:sldId id="454" r:id="rId148"/>
    <p:sldId id="455" r:id="rId149"/>
    <p:sldId id="456" r:id="rId150"/>
    <p:sldId id="457" r:id="rId151"/>
    <p:sldId id="458" r:id="rId152"/>
    <p:sldId id="459" r:id="rId153"/>
    <p:sldId id="460" r:id="rId154"/>
    <p:sldId id="461" r:id="rId155"/>
    <p:sldId id="462" r:id="rId156"/>
    <p:sldId id="463" r:id="rId157"/>
    <p:sldId id="464" r:id="rId158"/>
    <p:sldId id="465" r:id="rId159"/>
    <p:sldId id="466" r:id="rId160"/>
    <p:sldId id="467" r:id="rId161"/>
    <p:sldId id="468" r:id="rId162"/>
    <p:sldId id="469" r:id="rId163"/>
    <p:sldId id="470" r:id="rId164"/>
    <p:sldId id="471" r:id="rId165"/>
    <p:sldId id="472" r:id="rId166"/>
    <p:sldId id="473" r:id="rId167"/>
    <p:sldId id="474" r:id="rId168"/>
    <p:sldId id="475" r:id="rId169"/>
    <p:sldId id="476" r:id="rId170"/>
    <p:sldId id="477" r:id="rId171"/>
    <p:sldId id="478" r:id="rId172"/>
    <p:sldId id="479" r:id="rId173"/>
    <p:sldId id="480" r:id="rId174"/>
    <p:sldId id="481" r:id="rId175"/>
    <p:sldId id="482" r:id="rId176"/>
    <p:sldId id="483" r:id="rId177"/>
    <p:sldId id="299" r:id="rId178"/>
    <p:sldId id="301" r:id="rId179"/>
    <p:sldId id="3772" r:id="rId180"/>
    <p:sldId id="296" r:id="rId181"/>
    <p:sldId id="308" r:id="rId182"/>
    <p:sldId id="346" r:id="rId183"/>
    <p:sldId id="309" r:id="rId184"/>
    <p:sldId id="3773" r:id="rId185"/>
    <p:sldId id="345" r:id="rId186"/>
    <p:sldId id="484" r:id="rId187"/>
    <p:sldId id="485" r:id="rId188"/>
    <p:sldId id="1180" r:id="rId189"/>
    <p:sldId id="1172" r:id="rId190"/>
    <p:sldId id="488" r:id="rId191"/>
    <p:sldId id="1145" r:id="rId192"/>
    <p:sldId id="489" r:id="rId193"/>
    <p:sldId id="490" r:id="rId194"/>
    <p:sldId id="491" r:id="rId195"/>
    <p:sldId id="492" r:id="rId196"/>
    <p:sldId id="1188" r:id="rId197"/>
    <p:sldId id="1184" r:id="rId198"/>
    <p:sldId id="1185" r:id="rId199"/>
    <p:sldId id="1186" r:id="rId200"/>
    <p:sldId id="1187" r:id="rId201"/>
    <p:sldId id="1147" r:id="rId202"/>
    <p:sldId id="498" r:id="rId203"/>
    <p:sldId id="1174" r:id="rId204"/>
    <p:sldId id="1179" r:id="rId205"/>
    <p:sldId id="1175" r:id="rId206"/>
    <p:sldId id="1176" r:id="rId207"/>
    <p:sldId id="1177" r:id="rId208"/>
    <p:sldId id="1178" r:id="rId209"/>
    <p:sldId id="505" r:id="rId210"/>
    <p:sldId id="506" r:id="rId211"/>
    <p:sldId id="507" r:id="rId212"/>
    <p:sldId id="3774" r:id="rId213"/>
    <p:sldId id="3775" r:id="rId214"/>
    <p:sldId id="3776" r:id="rId215"/>
    <p:sldId id="3777" r:id="rId216"/>
    <p:sldId id="3778" r:id="rId217"/>
    <p:sldId id="1161" r:id="rId218"/>
    <p:sldId id="1162" r:id="rId219"/>
    <p:sldId id="261" r:id="rId220"/>
    <p:sldId id="280" r:id="rId221"/>
    <p:sldId id="263" r:id="rId222"/>
    <p:sldId id="264" r:id="rId223"/>
    <p:sldId id="303" r:id="rId224"/>
    <p:sldId id="304" r:id="rId225"/>
    <p:sldId id="305" r:id="rId226"/>
    <p:sldId id="306" r:id="rId227"/>
    <p:sldId id="307" r:id="rId228"/>
    <p:sldId id="310" r:id="rId229"/>
    <p:sldId id="311" r:id="rId230"/>
    <p:sldId id="312" r:id="rId231"/>
    <p:sldId id="265" r:id="rId232"/>
    <p:sldId id="268" r:id="rId233"/>
    <p:sldId id="266" r:id="rId234"/>
    <p:sldId id="277" r:id="rId235"/>
    <p:sldId id="269" r:id="rId236"/>
    <p:sldId id="281" r:id="rId237"/>
    <p:sldId id="282" r:id="rId238"/>
    <p:sldId id="283" r:id="rId239"/>
    <p:sldId id="284" r:id="rId240"/>
    <p:sldId id="285" r:id="rId241"/>
    <p:sldId id="286" r:id="rId242"/>
    <p:sldId id="416" r:id="rId243"/>
    <p:sldId id="287" r:id="rId244"/>
    <p:sldId id="342" r:id="rId24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6CA1F8FD-4D84-0F44-93D9-E2FDF03EE57F}">
          <p14:sldIdLst>
            <p14:sldId id="510"/>
            <p14:sldId id="511"/>
            <p14:sldId id="1141"/>
            <p14:sldId id="512"/>
            <p14:sldId id="513"/>
            <p14:sldId id="514"/>
            <p14:sldId id="515"/>
            <p14:sldId id="516"/>
            <p14:sldId id="517"/>
            <p14:sldId id="1195"/>
            <p14:sldId id="519"/>
            <p14:sldId id="1160"/>
            <p14:sldId id="1156"/>
            <p14:sldId id="1151"/>
            <p14:sldId id="1152"/>
            <p14:sldId id="1153"/>
            <p14:sldId id="1154"/>
            <p14:sldId id="1150"/>
            <p14:sldId id="1157"/>
            <p14:sldId id="1158"/>
          </p14:sldIdLst>
        </p14:section>
        <p14:section name="Introduction" id="{2D591061-194C-3A41-ACB3-1FD8D5CD0D5B}">
          <p14:sldIdLst>
            <p14:sldId id="343"/>
            <p14:sldId id="344"/>
            <p14:sldId id="3779"/>
            <p14:sldId id="3780"/>
            <p14:sldId id="437"/>
            <p14:sldId id="3781"/>
            <p14:sldId id="3782"/>
            <p14:sldId id="3783"/>
            <p14:sldId id="3784"/>
            <p14:sldId id="3785"/>
            <p14:sldId id="3786"/>
            <p14:sldId id="3787"/>
            <p14:sldId id="3788"/>
            <p14:sldId id="3789"/>
            <p14:sldId id="3790"/>
            <p14:sldId id="441"/>
            <p14:sldId id="3791"/>
            <p14:sldId id="3792"/>
            <p14:sldId id="3793"/>
            <p14:sldId id="3794"/>
            <p14:sldId id="3795"/>
            <p14:sldId id="3796"/>
            <p14:sldId id="3797"/>
            <p14:sldId id="3798"/>
            <p14:sldId id="3799"/>
            <p14:sldId id="3800"/>
            <p14:sldId id="3801"/>
            <p14:sldId id="3802"/>
            <p14:sldId id="3803"/>
            <p14:sldId id="3804"/>
            <p14:sldId id="3805"/>
            <p14:sldId id="3806"/>
            <p14:sldId id="3807"/>
            <p14:sldId id="3808"/>
            <p14:sldId id="3809"/>
            <p14:sldId id="3810"/>
            <p14:sldId id="3811"/>
            <p14:sldId id="3812"/>
            <p14:sldId id="3813"/>
            <p14:sldId id="3814"/>
            <p14:sldId id="3815"/>
            <p14:sldId id="3816"/>
            <p14:sldId id="3817"/>
            <p14:sldId id="3818"/>
            <p14:sldId id="3819"/>
            <p14:sldId id="3820"/>
            <p14:sldId id="3821"/>
            <p14:sldId id="3822"/>
            <p14:sldId id="432"/>
            <p14:sldId id="272"/>
            <p14:sldId id="1194"/>
          </p14:sldIdLst>
        </p14:section>
        <p14:section name="Sermon" id="{050DD7E8-BE99-234A-B8FF-3460CF33A073}">
          <p14:sldIdLst>
            <p14:sldId id="1159"/>
            <p14:sldId id="418"/>
            <p14:sldId id="419"/>
            <p14:sldId id="420"/>
            <p14:sldId id="421"/>
            <p14:sldId id="422"/>
            <p14:sldId id="423"/>
            <p14:sldId id="424"/>
            <p14:sldId id="425"/>
            <p14:sldId id="426"/>
            <p14:sldId id="3770"/>
            <p14:sldId id="3771"/>
            <p14:sldId id="429"/>
            <p14:sldId id="1170"/>
            <p14:sldId id="431"/>
            <p14:sldId id="1196"/>
            <p14:sldId id="433"/>
            <p14:sldId id="434"/>
            <p14:sldId id="435"/>
            <p14:sldId id="1164"/>
          </p14:sldIdLst>
        </p14:section>
        <p14:section name="Verses" id="{2E25FCC5-C924-884E-9DCA-A7C25330A360}">
          <p14:sldIdLst>
            <p14:sldId id="1143"/>
            <p14:sldId id="1165"/>
            <p14:sldId id="438"/>
            <p14:sldId id="439"/>
            <p14:sldId id="1171"/>
            <p14:sldId id="1182"/>
            <p14:sldId id="1142"/>
            <p14:sldId id="1144"/>
            <p14:sldId id="442"/>
            <p14:sldId id="1190"/>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299"/>
            <p14:sldId id="301"/>
            <p14:sldId id="3772"/>
            <p14:sldId id="296"/>
            <p14:sldId id="308"/>
            <p14:sldId id="346"/>
            <p14:sldId id="309"/>
            <p14:sldId id="3773"/>
            <p14:sldId id="345"/>
            <p14:sldId id="484"/>
            <p14:sldId id="485"/>
            <p14:sldId id="1180"/>
            <p14:sldId id="1172"/>
            <p14:sldId id="488"/>
            <p14:sldId id="1145"/>
            <p14:sldId id="489"/>
            <p14:sldId id="490"/>
            <p14:sldId id="491"/>
            <p14:sldId id="492"/>
            <p14:sldId id="1188"/>
            <p14:sldId id="1184"/>
            <p14:sldId id="1185"/>
            <p14:sldId id="1186"/>
            <p14:sldId id="1187"/>
            <p14:sldId id="1147"/>
            <p14:sldId id="498"/>
          </p14:sldIdLst>
        </p14:section>
        <p14:section name="Conclusion" id="{7D7D7442-D091-5841-B731-BE412652BD39}">
          <p14:sldIdLst>
            <p14:sldId id="1174"/>
            <p14:sldId id="1179"/>
            <p14:sldId id="1175"/>
            <p14:sldId id="1176"/>
            <p14:sldId id="1177"/>
            <p14:sldId id="1178"/>
            <p14:sldId id="505"/>
            <p14:sldId id="506"/>
            <p14:sldId id="507"/>
            <p14:sldId id="3774"/>
            <p14:sldId id="3775"/>
            <p14:sldId id="3776"/>
            <p14:sldId id="3777"/>
            <p14:sldId id="3778"/>
            <p14:sldId id="1161"/>
            <p14:sldId id="1162"/>
          </p14:sldIdLst>
        </p14:section>
        <p14:section name="Supplements" id="{F027EC17-2B6F-B148-977A-862FC4EFC80F}">
          <p14:sldIdLst>
            <p14:sldId id="261"/>
            <p14:sldId id="280"/>
            <p14:sldId id="263"/>
            <p14:sldId id="264"/>
            <p14:sldId id="303"/>
            <p14:sldId id="304"/>
            <p14:sldId id="305"/>
            <p14:sldId id="306"/>
            <p14:sldId id="307"/>
            <p14:sldId id="310"/>
            <p14:sldId id="311"/>
            <p14:sldId id="312"/>
            <p14:sldId id="265"/>
            <p14:sldId id="268"/>
            <p14:sldId id="266"/>
            <p14:sldId id="277"/>
            <p14:sldId id="269"/>
            <p14:sldId id="281"/>
            <p14:sldId id="282"/>
            <p14:sldId id="283"/>
            <p14:sldId id="284"/>
            <p14:sldId id="285"/>
            <p14:sldId id="286"/>
            <p14:sldId id="416"/>
            <p14:sldId id="287"/>
            <p14:sldId id="3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202222"/>
    <a:srgbClr val="FEFFF2"/>
    <a:srgbClr val="010101"/>
    <a:srgbClr val="3B2713"/>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843"/>
    <p:restoredTop sz="84721"/>
  </p:normalViewPr>
  <p:slideViewPr>
    <p:cSldViewPr>
      <p:cViewPr varScale="1">
        <p:scale>
          <a:sx n="72" d="100"/>
          <a:sy n="72" d="100"/>
        </p:scale>
        <p:origin x="216" y="1560"/>
      </p:cViewPr>
      <p:guideLst>
        <p:guide orient="horz" pos="2160"/>
        <p:guide pos="2880"/>
      </p:guideLst>
    </p:cSldViewPr>
  </p:slideViewPr>
  <p:outlineViewPr>
    <p:cViewPr>
      <p:scale>
        <a:sx n="33" d="100"/>
        <a:sy n="33" d="100"/>
      </p:scale>
      <p:origin x="0" y="480"/>
    </p:cViewPr>
  </p:outlineViewPr>
  <p:notesTextViewPr>
    <p:cViewPr>
      <p:scale>
        <a:sx n="100" d="100"/>
        <a:sy n="100" d="100"/>
      </p:scale>
      <p:origin x="0" y="0"/>
    </p:cViewPr>
  </p:notesTextViewPr>
  <p:sorterViewPr>
    <p:cViewPr>
      <p:scale>
        <a:sx n="50" d="100"/>
        <a:sy n="50" d="100"/>
      </p:scale>
      <p:origin x="0" y="40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slide" Target="slides/slide135.xml"/><Relationship Id="rId191" Type="http://schemas.openxmlformats.org/officeDocument/2006/relationships/slide" Target="slides/slide156.xml"/><Relationship Id="rId205" Type="http://schemas.openxmlformats.org/officeDocument/2006/relationships/slide" Target="slides/slide170.xml"/><Relationship Id="rId226" Type="http://schemas.openxmlformats.org/officeDocument/2006/relationships/slide" Target="slides/slide191.xml"/><Relationship Id="rId247" Type="http://schemas.openxmlformats.org/officeDocument/2006/relationships/presProps" Target="presProps.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181" Type="http://schemas.openxmlformats.org/officeDocument/2006/relationships/slide" Target="slides/slide146.xml"/><Relationship Id="rId216" Type="http://schemas.openxmlformats.org/officeDocument/2006/relationships/slide" Target="slides/slide181.xml"/><Relationship Id="rId237" Type="http://schemas.openxmlformats.org/officeDocument/2006/relationships/slide" Target="slides/slide202.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slide" Target="slides/slide157.xml"/><Relationship Id="rId206" Type="http://schemas.openxmlformats.org/officeDocument/2006/relationships/slide" Target="slides/slide171.xml"/><Relationship Id="rId227" Type="http://schemas.openxmlformats.org/officeDocument/2006/relationships/slide" Target="slides/slide192.xml"/><Relationship Id="rId248"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217" Type="http://schemas.openxmlformats.org/officeDocument/2006/relationships/slide" Target="slides/slide182.xml"/><Relationship Id="rId6" Type="http://schemas.openxmlformats.org/officeDocument/2006/relationships/slideMaster" Target="slideMasters/slideMaster6.xml"/><Relationship Id="rId238"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84.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228" Type="http://schemas.openxmlformats.org/officeDocument/2006/relationships/slide" Target="slides/slide193.xml"/><Relationship Id="rId249"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74.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slide" Target="slides/slide183.xml"/><Relationship Id="rId239" Type="http://schemas.openxmlformats.org/officeDocument/2006/relationships/slide" Target="slides/slide204.xml"/><Relationship Id="rId250"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229" Type="http://schemas.openxmlformats.org/officeDocument/2006/relationships/slide" Target="slides/slide194.xml"/><Relationship Id="rId240"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230"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220" Type="http://schemas.openxmlformats.org/officeDocument/2006/relationships/slide" Target="slides/slide185.xml"/><Relationship Id="rId241"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5.xml"/><Relationship Id="rId210" Type="http://schemas.openxmlformats.org/officeDocument/2006/relationships/slide" Target="slides/slide175.xml"/><Relationship Id="rId215" Type="http://schemas.openxmlformats.org/officeDocument/2006/relationships/slide" Target="slides/slide180.xml"/><Relationship Id="rId236" Type="http://schemas.openxmlformats.org/officeDocument/2006/relationships/slide" Target="slides/slide201.xml"/><Relationship Id="rId26" Type="http://schemas.openxmlformats.org/officeDocument/2006/relationships/slideMaster" Target="slideMasters/slideMaster26.xml"/><Relationship Id="rId231" Type="http://schemas.openxmlformats.org/officeDocument/2006/relationships/slide" Target="slides/slide19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slide" Target="slides/slide197.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 Target="slides/slide4.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notesMaster" Target="notesMasters/notesMaster1.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8B2-C048-96F2-DFAA3AA9A44C}"/>
            </c:ext>
          </c:extLst>
        </c:ser>
        <c:dLbls>
          <c:showLegendKey val="0"/>
          <c:showVal val="0"/>
          <c:showCatName val="0"/>
          <c:showSerName val="0"/>
          <c:showPercent val="0"/>
          <c:showBubbleSize val="0"/>
        </c:dLbls>
        <c:gapWidth val="150"/>
        <c:shape val="box"/>
        <c:axId val="-729962200"/>
        <c:axId val="-847429512"/>
        <c:axId val="0"/>
      </c:bar3DChart>
      <c:catAx>
        <c:axId val="-729962200"/>
        <c:scaling>
          <c:orientation val="minMax"/>
        </c:scaling>
        <c:delete val="0"/>
        <c:axPos val="b"/>
        <c:numFmt formatCode="General" sourceLinked="0"/>
        <c:majorTickMark val="out"/>
        <c:minorTickMark val="none"/>
        <c:tickLblPos val="nextTo"/>
        <c:txPr>
          <a:bodyPr/>
          <a:lstStyle/>
          <a:p>
            <a:pPr>
              <a:defRPr sz="1600" b="1"/>
            </a:pPr>
            <a:endParaRPr lang="en-US"/>
          </a:p>
        </c:txPr>
        <c:crossAx val="-847429512"/>
        <c:crosses val="autoZero"/>
        <c:auto val="1"/>
        <c:lblAlgn val="ctr"/>
        <c:lblOffset val="100"/>
        <c:noMultiLvlLbl val="0"/>
      </c:catAx>
      <c:valAx>
        <c:axId val="-84742951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729962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D15A-F34F-B2BB-CC1B29BE0F4F}"/>
            </c:ext>
          </c:extLst>
        </c:ser>
        <c:dLbls>
          <c:showLegendKey val="0"/>
          <c:showVal val="0"/>
          <c:showCatName val="0"/>
          <c:showSerName val="0"/>
          <c:showPercent val="0"/>
          <c:showBubbleSize val="0"/>
        </c:dLbls>
        <c:gapWidth val="150"/>
        <c:shape val="box"/>
        <c:axId val="-847318552"/>
        <c:axId val="-847315528"/>
        <c:axId val="0"/>
      </c:bar3DChart>
      <c:catAx>
        <c:axId val="-847318552"/>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847315528"/>
        <c:crosses val="autoZero"/>
        <c:auto val="1"/>
        <c:lblAlgn val="ctr"/>
        <c:lblOffset val="100"/>
        <c:noMultiLvlLbl val="0"/>
      </c:catAx>
      <c:valAx>
        <c:axId val="-8473155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847318552"/>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72B0F90F-7920-9546-B840-7BFA9FF97DE1}" type="presOf" srcId="{1761BF22-3663-6943-BC98-EA3FB97FC333}" destId="{7A1F332F-0EF0-AC41-905E-4CA0527D6167}" srcOrd="0" destOrd="0" presId="urn:microsoft.com/office/officeart/2005/8/layout/cycle8"/>
    <dgm:cxn modelId="{77E6C01D-D4FC-5C43-A754-FF351F7C4B7D}" type="presOf" srcId="{1761BF22-3663-6943-BC98-EA3FB97FC333}" destId="{62C367AA-B91C-A148-B86A-FB79D3F4E72B}" srcOrd="1" destOrd="0" presId="urn:microsoft.com/office/officeart/2005/8/layout/cycle8"/>
    <dgm:cxn modelId="{3477643D-45A7-374D-8716-35AD535B0913}" type="presOf" srcId="{C3740528-2A0E-7A44-A71D-1AD106D92C0C}" destId="{0CC4020D-20E9-C24E-A593-B54EE7503880}" srcOrd="1" destOrd="0" presId="urn:microsoft.com/office/officeart/2005/8/layout/cycle8"/>
    <dgm:cxn modelId="{07E3E343-0E37-5C40-9592-07DF6A141DAB}" type="presOf" srcId="{C3740528-2A0E-7A44-A71D-1AD106D92C0C}" destId="{9384EA35-9B61-C346-BDBD-964737CBBFD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63F484D2-8F9A-F74B-B923-264F8080387F}" type="presOf" srcId="{7D473E2F-916C-E843-9FD7-3FA101C1CDBB}" destId="{FD319245-54BA-8048-A706-9373F34590BA}" srcOrd="1" destOrd="0" presId="urn:microsoft.com/office/officeart/2005/8/layout/cycle8"/>
    <dgm:cxn modelId="{6797F2E3-A646-7048-96B1-F82FCFDBF556}" type="presOf" srcId="{7D473E2F-916C-E843-9FD7-3FA101C1CDBB}" destId="{6B5BD606-BF8F-BF4B-9313-F2FFFC4E6B8D}" srcOrd="0" destOrd="0" presId="urn:microsoft.com/office/officeart/2005/8/layout/cycle8"/>
    <dgm:cxn modelId="{0CBE4FEB-DB26-E448-B35A-54A6F1BBAC78}" type="presOf" srcId="{E6F53C06-4E31-D040-8F03-EF703A04D14F}" destId="{7B602E98-C876-8342-BB3E-8277BEFF1E68}"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182DF898-EF44-1E41-8964-3508B0FF8827}" type="presParOf" srcId="{7B602E98-C876-8342-BB3E-8277BEFF1E68}" destId="{9384EA35-9B61-C346-BDBD-964737CBBFD8}" srcOrd="0" destOrd="0" presId="urn:microsoft.com/office/officeart/2005/8/layout/cycle8"/>
    <dgm:cxn modelId="{4CE600AA-B816-8349-B151-E0468FE6A427}" type="presParOf" srcId="{7B602E98-C876-8342-BB3E-8277BEFF1E68}" destId="{379C2E45-9820-9F4F-A5F0-A154F1E06CE9}" srcOrd="1" destOrd="0" presId="urn:microsoft.com/office/officeart/2005/8/layout/cycle8"/>
    <dgm:cxn modelId="{FD8EE8EC-5663-6241-A4DC-A7B50CF68639}" type="presParOf" srcId="{7B602E98-C876-8342-BB3E-8277BEFF1E68}" destId="{59781E3A-25AB-F041-8955-CC4D3E9F5ED6}" srcOrd="2" destOrd="0" presId="urn:microsoft.com/office/officeart/2005/8/layout/cycle8"/>
    <dgm:cxn modelId="{09544AAD-A4FC-E544-86A8-F63717BAAE61}" type="presParOf" srcId="{7B602E98-C876-8342-BB3E-8277BEFF1E68}" destId="{0CC4020D-20E9-C24E-A593-B54EE7503880}" srcOrd="3" destOrd="0" presId="urn:microsoft.com/office/officeart/2005/8/layout/cycle8"/>
    <dgm:cxn modelId="{484D4B36-661B-B54D-AE48-48FC3664296C}" type="presParOf" srcId="{7B602E98-C876-8342-BB3E-8277BEFF1E68}" destId="{6B5BD606-BF8F-BF4B-9313-F2FFFC4E6B8D}" srcOrd="4" destOrd="0" presId="urn:microsoft.com/office/officeart/2005/8/layout/cycle8"/>
    <dgm:cxn modelId="{1F0AB273-E0C4-5D45-B1BB-FDD400CE3A6B}" type="presParOf" srcId="{7B602E98-C876-8342-BB3E-8277BEFF1E68}" destId="{CB15719B-A3AD-B841-AC13-055D2CC4E00B}" srcOrd="5" destOrd="0" presId="urn:microsoft.com/office/officeart/2005/8/layout/cycle8"/>
    <dgm:cxn modelId="{5FA171A5-E657-0B40-96EC-776A81DC95F9}" type="presParOf" srcId="{7B602E98-C876-8342-BB3E-8277BEFF1E68}" destId="{7980E43A-6F66-4245-AB55-5CEB3C5AFC88}" srcOrd="6" destOrd="0" presId="urn:microsoft.com/office/officeart/2005/8/layout/cycle8"/>
    <dgm:cxn modelId="{4FC24511-C9B8-1740-9A34-8E0056CFEFB2}" type="presParOf" srcId="{7B602E98-C876-8342-BB3E-8277BEFF1E68}" destId="{FD319245-54BA-8048-A706-9373F34590BA}" srcOrd="7" destOrd="0" presId="urn:microsoft.com/office/officeart/2005/8/layout/cycle8"/>
    <dgm:cxn modelId="{22E8EE7E-346E-EB4B-9FEF-8C154A616578}" type="presParOf" srcId="{7B602E98-C876-8342-BB3E-8277BEFF1E68}" destId="{7A1F332F-0EF0-AC41-905E-4CA0527D6167}" srcOrd="8" destOrd="0" presId="urn:microsoft.com/office/officeart/2005/8/layout/cycle8"/>
    <dgm:cxn modelId="{EF6DEB2D-8764-B547-83F6-6F078E22FA50}" type="presParOf" srcId="{7B602E98-C876-8342-BB3E-8277BEFF1E68}" destId="{9D4ED958-D52A-C446-ACAE-990A24F506D2}" srcOrd="9" destOrd="0" presId="urn:microsoft.com/office/officeart/2005/8/layout/cycle8"/>
    <dgm:cxn modelId="{DC46E9B3-0587-824B-91B5-2296C76F313B}" type="presParOf" srcId="{7B602E98-C876-8342-BB3E-8277BEFF1E68}" destId="{2C99F39D-B4E7-7944-8D0B-FDAAB2E0F7D2}" srcOrd="10" destOrd="0" presId="urn:microsoft.com/office/officeart/2005/8/layout/cycle8"/>
    <dgm:cxn modelId="{96995FF4-E17C-6640-8790-7509DC134BFC}" type="presParOf" srcId="{7B602E98-C876-8342-BB3E-8277BEFF1E68}" destId="{62C367AA-B91C-A148-B86A-FB79D3F4E72B}" srcOrd="11" destOrd="0" presId="urn:microsoft.com/office/officeart/2005/8/layout/cycle8"/>
    <dgm:cxn modelId="{6F71EE57-29F5-554B-8F20-80061F2F8EB0}" type="presParOf" srcId="{7B602E98-C876-8342-BB3E-8277BEFF1E68}" destId="{436E2647-1ED5-3148-9666-10A54B791D68}" srcOrd="12" destOrd="0" presId="urn:microsoft.com/office/officeart/2005/8/layout/cycle8"/>
    <dgm:cxn modelId="{AA4CF616-DB49-5940-9E99-FA174787BA73}" type="presParOf" srcId="{7B602E98-C876-8342-BB3E-8277BEFF1E68}" destId="{EBECA5EC-E10B-6541-880B-794BFF59D527}" srcOrd="13" destOrd="0" presId="urn:microsoft.com/office/officeart/2005/8/layout/cycle8"/>
    <dgm:cxn modelId="{6237AA2F-6FBA-B645-A31B-8783AB606101}"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en-US" dirty="0"/>
            <a:t>Buddha</a:t>
          </a: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en-US" dirty="0"/>
            <a:t>Mohammed</a:t>
          </a: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en-US" dirty="0"/>
            <a:t>Marx</a:t>
          </a: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en-US" dirty="0"/>
            <a:t>Alive</a:t>
          </a:r>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196FD00-DD24-5347-AC6E-0FD1B2789DAD}" type="presOf" srcId="{2D076B49-53D4-8646-81E8-A485E8AC013F}" destId="{4F0783E6-C52A-A847-A6E3-E332A152C91B}"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5D2D720-3EA5-B74C-B552-7F1F95EC63DF}" type="presOf" srcId="{631A657C-6F77-8C47-A7AD-9F4E40AFFF54}" destId="{62C31F2A-9A1E-A149-8EAF-036B99F62A9B}" srcOrd="0" destOrd="0" presId="urn:microsoft.com/office/officeart/2005/8/layout/balance1"/>
    <dgm:cxn modelId="{6695D529-D76A-FF4F-91F6-E4BC73BDBD0C}" type="presOf" srcId="{7D69569B-2323-5D4E-9279-6914525E0E18}" destId="{C1BE93AB-A0D0-C243-957E-EAE81D4B64BA}" srcOrd="0" destOrd="0" presId="urn:microsoft.com/office/officeart/2005/8/layout/balance1"/>
    <dgm:cxn modelId="{AB920B35-265C-7743-8E8F-1DD3ADFFBC8C}" srcId="{2D076B49-53D4-8646-81E8-A485E8AC013F}" destId="{7D69569B-2323-5D4E-9279-6914525E0E18}" srcOrd="1" destOrd="0" parTransId="{1E2697EF-97AC-4541-A484-63E297BB0CEF}" sibTransId="{A71F1C72-C0D3-6D43-B2BE-3AD8871B4007}"/>
    <dgm:cxn modelId="{6B665958-D165-AD4E-9881-21970047E831}" srcId="{A53F1204-5BE4-684A-AD10-BC5DDE05FFC3}" destId="{631A657C-6F77-8C47-A7AD-9F4E40AFFF54}" srcOrd="1" destOrd="0" parTransId="{0DF0805B-31CD-CF48-AF25-DF0315812651}" sibTransId="{221D99B7-23EE-AB44-A9A5-489831DED100}"/>
    <dgm:cxn modelId="{2A67395A-A39D-2B40-8445-E3B1D91ABD7A}" type="presOf" srcId="{13650350-F198-074E-9D6A-029762067122}" destId="{D76DC25C-596D-EC41-A5BE-1044C6E69FB0}" srcOrd="0" destOrd="0" presId="urn:microsoft.com/office/officeart/2005/8/layout/balance1"/>
    <dgm:cxn modelId="{C9CAD85B-3F84-E247-8E6A-63ED42BE96B4}" type="presOf" srcId="{A53F1204-5BE4-684A-AD10-BC5DDE05FFC3}" destId="{F45C4F90-9252-014B-A19B-2CBB570FCAE0}"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22E3FBA-469F-AE4E-B3F7-CE6C154837A9}" srcId="{A53F1204-5BE4-684A-AD10-BC5DDE05FFC3}" destId="{2D076B49-53D4-8646-81E8-A485E8AC013F}" srcOrd="0" destOrd="0" parTransId="{635C5B82-80EB-CD44-9B22-EB89E4655CA3}" sibTransId="{BE91BF38-B07E-3B4A-A6D1-A516548ED13A}"/>
    <dgm:cxn modelId="{81036AFD-770B-2445-A472-D8C3CF08A59D}" type="presOf" srcId="{694525C5-9FDD-814B-A067-F883D9022868}" destId="{A42B88D9-872F-F246-B082-6E2FFF3800AA}" srcOrd="0" destOrd="0" presId="urn:microsoft.com/office/officeart/2005/8/layout/balance1"/>
    <dgm:cxn modelId="{C240928C-CC04-4941-8208-D74DCDA0A46F}" type="presParOf" srcId="{F45C4F90-9252-014B-A19B-2CBB570FCAE0}" destId="{5A966515-05D9-7549-9FBE-52885586EBF8}" srcOrd="0" destOrd="0" presId="urn:microsoft.com/office/officeart/2005/8/layout/balance1"/>
    <dgm:cxn modelId="{65AC7EA1-DDAB-874D-8D63-71A335C1EDFC}" type="presParOf" srcId="{F45C4F90-9252-014B-A19B-2CBB570FCAE0}" destId="{4D65AE49-4CFF-0241-BCCE-AAF78EFC329D}" srcOrd="1" destOrd="0" presId="urn:microsoft.com/office/officeart/2005/8/layout/balance1"/>
    <dgm:cxn modelId="{29F20CE0-246F-FF49-A443-80C56FE91048}" type="presParOf" srcId="{4D65AE49-4CFF-0241-BCCE-AAF78EFC329D}" destId="{4F0783E6-C52A-A847-A6E3-E332A152C91B}" srcOrd="0" destOrd="0" presId="urn:microsoft.com/office/officeart/2005/8/layout/balance1"/>
    <dgm:cxn modelId="{AA8C35FD-F33D-D44F-A6D0-654F0F2DC873}" type="presParOf" srcId="{4D65AE49-4CFF-0241-BCCE-AAF78EFC329D}" destId="{62C31F2A-9A1E-A149-8EAF-036B99F62A9B}" srcOrd="1" destOrd="0" presId="urn:microsoft.com/office/officeart/2005/8/layout/balance1"/>
    <dgm:cxn modelId="{DA1F4C4E-CD5E-9446-8E6E-09C2237AF545}" type="presParOf" srcId="{F45C4F90-9252-014B-A19B-2CBB570FCAE0}" destId="{C15F9AC9-F67C-EB44-8C84-8D2E45F48E1F}" srcOrd="2" destOrd="0" presId="urn:microsoft.com/office/officeart/2005/8/layout/balance1"/>
    <dgm:cxn modelId="{F23D84E5-6700-7F43-A4DA-3ACB6F62B60C}" type="presParOf" srcId="{C15F9AC9-F67C-EB44-8C84-8D2E45F48E1F}" destId="{C9FDDC98-D973-4648-88C7-546222ADC43F}" srcOrd="0" destOrd="0" presId="urn:microsoft.com/office/officeart/2005/8/layout/balance1"/>
    <dgm:cxn modelId="{4D055356-8E41-B843-BF0D-FC081BA9F806}" type="presParOf" srcId="{C15F9AC9-F67C-EB44-8C84-8D2E45F48E1F}" destId="{5CC5C51F-F3F8-BE46-A3E7-3F156BB7224C}" srcOrd="1" destOrd="0" presId="urn:microsoft.com/office/officeart/2005/8/layout/balance1"/>
    <dgm:cxn modelId="{0F3EA976-7D20-FE4A-84AA-3C093529572C}" type="presParOf" srcId="{C15F9AC9-F67C-EB44-8C84-8D2E45F48E1F}" destId="{802AD16A-2A7D-CD40-9219-0D013DAA56FD}" srcOrd="2" destOrd="0" presId="urn:microsoft.com/office/officeart/2005/8/layout/balance1"/>
    <dgm:cxn modelId="{42A34639-EEB0-EC40-92D8-42ED4C0B4869}" type="presParOf" srcId="{C15F9AC9-F67C-EB44-8C84-8D2E45F48E1F}" destId="{D76DC25C-596D-EC41-A5BE-1044C6E69FB0}" srcOrd="3" destOrd="0" presId="urn:microsoft.com/office/officeart/2005/8/layout/balance1"/>
    <dgm:cxn modelId="{2676AC4E-2768-7B4D-8F0E-9B29A18EC6C6}" type="presParOf" srcId="{C15F9AC9-F67C-EB44-8C84-8D2E45F48E1F}" destId="{C1BE93AB-A0D0-C243-957E-EAE81D4B64BA}" srcOrd="4" destOrd="0" presId="urn:microsoft.com/office/officeart/2005/8/layout/balance1"/>
    <dgm:cxn modelId="{500981EF-AEC5-7B4A-ACC0-B087581F15DE}"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en-US" dirty="0"/>
            <a:t>Jesus</a:t>
          </a: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en-US" dirty="0"/>
            <a:t>Alive</a:t>
          </a: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en-US" dirty="0"/>
            <a:t>Buddha</a:t>
          </a: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en-US" dirty="0"/>
            <a:t>Mohammed</a:t>
          </a: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en-US" dirty="0"/>
            <a:t>Marx</a:t>
          </a: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FFB62D00-9337-3242-8A44-D00FD3E20A8D}" type="presOf" srcId="{CA4B5168-B8AD-DA4C-84A5-8FDCE7B96CF5}" destId="{62C31F2A-9A1E-A149-8EAF-036B99F62A9B}" srcOrd="0" destOrd="0" presId="urn:microsoft.com/office/officeart/2005/8/layout/balance1"/>
    <dgm:cxn modelId="{81D5A10C-3ECD-494D-AEC5-545D0B820CD6}" type="presOf" srcId="{694525C5-9FDD-814B-A067-F883D9022868}" destId="{B2BE7D1A-F1FA-834A-B220-999616C11E72}" srcOrd="0" destOrd="0" presId="urn:microsoft.com/office/officeart/2005/8/layout/balance1"/>
    <dgm:cxn modelId="{7E9FF40F-AE51-9F4B-BB6C-179EAFFA9DE1}" srcId="{CA4B5168-B8AD-DA4C-84A5-8FDCE7B96CF5}" destId="{13650350-F198-074E-9D6A-029762067122}" srcOrd="0" destOrd="0" parTransId="{30B9B86E-877A-CC48-B8C1-B2D4CC968317}" sibTransId="{02E16F0E-FEC8-074F-B1B8-B722850B88F6}"/>
    <dgm:cxn modelId="{8B236034-194F-8C43-84D4-7EA9C84A70A9}" type="presOf" srcId="{2D076B49-53D4-8646-81E8-A485E8AC013F}" destId="{4F0783E6-C52A-A847-A6E3-E332A152C91B}"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35BBD23C-C08C-C34D-937C-6168762E98B5}" type="presOf" srcId="{13650350-F198-074E-9D6A-029762067122}" destId="{244E3F71-DD21-3A43-AB35-C865DD4D16F1}" srcOrd="0" destOrd="0" presId="urn:microsoft.com/office/officeart/2005/8/layout/balance1"/>
    <dgm:cxn modelId="{EF05F751-E37B-5840-B4A3-FB7A8A4C1390}" type="presOf" srcId="{795537B5-4031-D94F-9CAE-B97D65B128F6}" destId="{5D152859-4C11-C941-80D1-124F2617F304}"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EA6EB887-EE88-0D43-83C4-0E47D165E4B4}" type="presOf" srcId="{7D69569B-2323-5D4E-9279-6914525E0E18}" destId="{49FFE84F-1D3D-F044-8717-50CFD5D0D28E}" srcOrd="0" destOrd="0" presId="urn:microsoft.com/office/officeart/2005/8/layout/balance1"/>
    <dgm:cxn modelId="{81E97E92-43E2-8740-AE95-FD8E31FE67BF}" type="presOf" srcId="{A53F1204-5BE4-684A-AD10-BC5DDE05FFC3}" destId="{F45C4F90-9252-014B-A19B-2CBB570FCAE0}"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D9C3F6FE-E138-B44A-9411-2686EAB39551}" srcId="{A53F1204-5BE4-684A-AD10-BC5DDE05FFC3}" destId="{CA4B5168-B8AD-DA4C-84A5-8FDCE7B96CF5}" srcOrd="1" destOrd="0" parTransId="{70FD3067-D4B3-744A-AF04-A565C10213D5}" sibTransId="{8343436B-E757-174C-8D6D-427B37363472}"/>
    <dgm:cxn modelId="{E3C4C7A6-956A-9D4F-A51B-79F0C9ACCEB4}" type="presParOf" srcId="{F45C4F90-9252-014B-A19B-2CBB570FCAE0}" destId="{5A966515-05D9-7549-9FBE-52885586EBF8}" srcOrd="0" destOrd="0" presId="urn:microsoft.com/office/officeart/2005/8/layout/balance1"/>
    <dgm:cxn modelId="{96D3355D-D887-F94A-96DA-1EA49EB3D443}" type="presParOf" srcId="{F45C4F90-9252-014B-A19B-2CBB570FCAE0}" destId="{4D65AE49-4CFF-0241-BCCE-AAF78EFC329D}" srcOrd="1" destOrd="0" presId="urn:microsoft.com/office/officeart/2005/8/layout/balance1"/>
    <dgm:cxn modelId="{20E5713A-4D8E-6D41-A8EF-B1551ABF033F}" type="presParOf" srcId="{4D65AE49-4CFF-0241-BCCE-AAF78EFC329D}" destId="{4F0783E6-C52A-A847-A6E3-E332A152C91B}" srcOrd="0" destOrd="0" presId="urn:microsoft.com/office/officeart/2005/8/layout/balance1"/>
    <dgm:cxn modelId="{8799FE29-C230-D94B-A500-5AA87D03582C}" type="presParOf" srcId="{4D65AE49-4CFF-0241-BCCE-AAF78EFC329D}" destId="{62C31F2A-9A1E-A149-8EAF-036B99F62A9B}" srcOrd="1" destOrd="0" presId="urn:microsoft.com/office/officeart/2005/8/layout/balance1"/>
    <dgm:cxn modelId="{BD049CFB-0DD9-BF4F-8AD9-7758E671AF26}" type="presParOf" srcId="{F45C4F90-9252-014B-A19B-2CBB570FCAE0}" destId="{C15F9AC9-F67C-EB44-8C84-8D2E45F48E1F}" srcOrd="2" destOrd="0" presId="urn:microsoft.com/office/officeart/2005/8/layout/balance1"/>
    <dgm:cxn modelId="{DE1B2B42-089F-F747-BBB5-A6DEB2267B0A}" type="presParOf" srcId="{C15F9AC9-F67C-EB44-8C84-8D2E45F48E1F}" destId="{C9FDDC98-D973-4648-88C7-546222ADC43F}" srcOrd="0" destOrd="0" presId="urn:microsoft.com/office/officeart/2005/8/layout/balance1"/>
    <dgm:cxn modelId="{6EBCBAE3-9103-774E-B3F4-3663AC7CDC1D}" type="presParOf" srcId="{C15F9AC9-F67C-EB44-8C84-8D2E45F48E1F}" destId="{5CC5C51F-F3F8-BE46-A3E7-3F156BB7224C}" srcOrd="1" destOrd="0" presId="urn:microsoft.com/office/officeart/2005/8/layout/balance1"/>
    <dgm:cxn modelId="{DB7C035D-37A0-F34E-8C20-9A112482ABB0}" type="presParOf" srcId="{C15F9AC9-F67C-EB44-8C84-8D2E45F48E1F}" destId="{CC12B939-B260-FA4A-AF29-3EC1BED1FDEF}" srcOrd="2" destOrd="0" presId="urn:microsoft.com/office/officeart/2005/8/layout/balance1"/>
    <dgm:cxn modelId="{4E88AC52-8A3A-6343-8BBB-85182883D1F7}" type="presParOf" srcId="{C15F9AC9-F67C-EB44-8C84-8D2E45F48E1F}" destId="{244E3F71-DD21-3A43-AB35-C865DD4D16F1}" srcOrd="3" destOrd="0" presId="urn:microsoft.com/office/officeart/2005/8/layout/balance1"/>
    <dgm:cxn modelId="{12730549-FDEC-BF46-B878-7E65ECE8615D}" type="presParOf" srcId="{C15F9AC9-F67C-EB44-8C84-8D2E45F48E1F}" destId="{49FFE84F-1D3D-F044-8717-50CFD5D0D28E}" srcOrd="4" destOrd="0" presId="urn:microsoft.com/office/officeart/2005/8/layout/balance1"/>
    <dgm:cxn modelId="{2FB26F75-4575-4A4F-9795-5715F53D6920}" type="presParOf" srcId="{C15F9AC9-F67C-EB44-8C84-8D2E45F48E1F}" destId="{B2BE7D1A-F1FA-834A-B220-999616C11E72}" srcOrd="5" destOrd="0" presId="urn:microsoft.com/office/officeart/2005/8/layout/balance1"/>
    <dgm:cxn modelId="{4385374A-E68A-9C44-90CA-72E8D586D93A}"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Buddha</a:t>
          </a:r>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Mohammed</a:t>
          </a:r>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Marx</a:t>
          </a:r>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Buddha</a:t>
          </a:r>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Mohammed</a:t>
          </a:r>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Marx</a:t>
          </a:r>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Jesus</a:t>
          </a: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50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5B2899F-37A6-974E-BB32-E906C72B040E}" type="slidenum">
              <a:rPr lang="en-US"/>
              <a:pPr>
                <a:defRPr/>
              </a:pPr>
              <a:t>‹#›</a:t>
            </a:fld>
            <a:endParaRPr lang="en-US"/>
          </a:p>
        </p:txBody>
      </p:sp>
    </p:spTree>
    <p:extLst>
      <p:ext uri="{BB962C8B-B14F-4D97-AF65-F5344CB8AC3E}">
        <p14:creationId xmlns:p14="http://schemas.microsoft.com/office/powerpoint/2010/main" val="7207695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deliveredbygrace.com/?author=1"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27307423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125</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shepherds who feed themselves rather than the sheep, these leaders seek only their own desires (12b).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clouds seemingly filled but waterless and blown around, these men appear saintly but have no teaching for thirsty souls since they don’t understand even major doctrines and are easy seduction by the latest theological trends (12c).</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trees lacking the expected autumn fruit, they lack Christian character but are dead in their sins and will experience eternal separation from God (12d). </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Each Sunday 45,000 attend</a:t>
            </a:r>
            <a:r>
              <a:rPr lang="en-US" baseline="0"/>
              <a:t> the various services, making Lakewood the largest church ever in the USA.</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131</a:t>
            </a:fld>
            <a:endParaRPr lang="en-US">
              <a:solidFill>
                <a:prstClr val="black"/>
              </a:solidFill>
            </a:endParaRPr>
          </a:p>
        </p:txBody>
      </p:sp>
    </p:spTree>
    <p:extLst>
      <p:ext uri="{BB962C8B-B14F-4D97-AF65-F5344CB8AC3E}">
        <p14:creationId xmlns:p14="http://schemas.microsoft.com/office/powerpoint/2010/main" val="18271005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Like waves of the sea that direct ships nowhere, these men give no helpful or edifying guidance but instead practice shameful actions (13a).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Like </a:t>
            </a:r>
            <a:r>
              <a:rPr lang="mr-IN"/>
              <a:t>"</a:t>
            </a:r>
            <a:r>
              <a:rPr lang="en-US"/>
              <a:t>shooting stars</a:t>
            </a:r>
            <a:r>
              <a:rPr lang="mr-IN"/>
              <a:t>"</a:t>
            </a:r>
            <a:r>
              <a:rPr lang="en-US"/>
              <a:t>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=KwL1DThtxYg&amp;hl=</a:t>
            </a:r>
            <a:r>
              <a:rPr lang="en-US" dirty="0" err="1"/>
              <a:t>en-GB&amp;gl</a:t>
            </a:r>
            <a:r>
              <a:rPr lang="en-US" dirty="0"/>
              <a:t>=SG</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136</a:t>
            </a:fld>
            <a:endParaRPr lang="en-US">
              <a:solidFill>
                <a:prstClr val="black"/>
              </a:solidFill>
            </a:endParaRPr>
          </a:p>
        </p:txBody>
      </p:sp>
    </p:spTree>
    <p:extLst>
      <p:ext uri="{BB962C8B-B14F-4D97-AF65-F5344CB8AC3E}">
        <p14:creationId xmlns:p14="http://schemas.microsoft.com/office/powerpoint/2010/main" val="10050423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https://</a:t>
            </a:r>
            <a:r>
              <a:rPr lang="en-US" dirty="0" err="1"/>
              <a:t>www.youtube.com</a:t>
            </a:r>
            <a:r>
              <a:rPr lang="en-US" dirty="0"/>
              <a:t>/</a:t>
            </a:r>
            <a:r>
              <a:rPr lang="en-US" dirty="0" err="1"/>
              <a:t>watch?v</a:t>
            </a:r>
            <a:r>
              <a:rPr lang="en-US" dirty="0"/>
              <a:t>=RTcLqZSuCP8</a:t>
            </a:r>
          </a:p>
          <a:p>
            <a:r>
              <a:rPr lang="en-US" dirty="0"/>
              <a:t>Text from http://</a:t>
            </a:r>
            <a:r>
              <a:rPr lang="en-US" dirty="0" err="1"/>
              <a:t>www.deliveredbygrace.com</a:t>
            </a:r>
            <a:r>
              <a:rPr lang="en-US" dirty="0"/>
              <a:t>/</a:t>
            </a:r>
            <a:r>
              <a:rPr lang="en-US" dirty="0" err="1"/>
              <a:t>joel</a:t>
            </a:r>
            <a:r>
              <a:rPr lang="en-US" dirty="0"/>
              <a:t>-</a:t>
            </a:r>
            <a:r>
              <a:rPr lang="en-US" dirty="0" err="1"/>
              <a:t>osteen</a:t>
            </a:r>
            <a:r>
              <a:rPr lang="en-US" dirty="0"/>
              <a:t>-does-it-again/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137</a:t>
            </a:fld>
            <a:endParaRPr lang="en-US">
              <a:solidFill>
                <a:prstClr val="black"/>
              </a:solidFill>
            </a:endParaRPr>
          </a:p>
        </p:txBody>
      </p:sp>
    </p:spTree>
    <p:extLst>
      <p:ext uri="{BB962C8B-B14F-4D97-AF65-F5344CB8AC3E}">
        <p14:creationId xmlns:p14="http://schemas.microsoft.com/office/powerpoint/2010/main" val="6123303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0"/>
                <a:cs typeface="ＭＳ Ｐゴシック" charset="0"/>
              </a:rPr>
              <a:t>Enoch prophesied the judgment of pretenders at Christ’s Second Coming to warn people to avoid them (14-15).</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139</a:t>
            </a:fld>
            <a:endParaRPr lang="en-US">
              <a:solidFill>
                <a:prstClr val="black"/>
              </a:solidFill>
            </a:endParaRPr>
          </a:p>
        </p:txBody>
      </p:sp>
    </p:spTree>
    <p:extLst>
      <p:ext uri="{BB962C8B-B14F-4D97-AF65-F5344CB8AC3E}">
        <p14:creationId xmlns:p14="http://schemas.microsoft.com/office/powerpoint/2010/main" val="34136665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A191C1-FFE8-0A42-8D9D-D23D617B7F07}" type="slidenum">
              <a:rPr lang="en-US" sz="1200">
                <a:solidFill>
                  <a:srgbClr val="000000"/>
                </a:solidFill>
                <a:latin typeface="Arial" charset="0"/>
              </a:rPr>
              <a:pPr eaLnBrk="1" hangingPunct="1"/>
              <a:t>140</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a:p>
            <a:pPr eaLnBrk="1" hangingPunct="1"/>
            <a:r>
              <a:rPr lang="en-US" sz="1200" kern="1200">
                <a:solidFill>
                  <a:schemeClr val="tx1"/>
                </a:solidFill>
                <a:effectLst/>
                <a:latin typeface="Times New Roman" charset="0"/>
                <a:ea typeface="ＭＳ Ｐゴシック" charset="0"/>
                <a:cs typeface="ＭＳ Ｐゴシック" charset="0"/>
              </a:rPr>
              <a:t>Enoch as the seventh generation from Adam reminds us to take the Bible in its normal sense! Genesis 5 has no gaps</a:t>
            </a:r>
            <a:r>
              <a:rPr lang="en-SG" sz="1200" kern="1200">
                <a:solidFill>
                  <a:schemeClr val="tx1"/>
                </a:solidFill>
                <a:effectLst/>
                <a:latin typeface="Times New Roman" charset="0"/>
                <a:ea typeface="ＭＳ Ｐゴシック" charset="0"/>
                <a:cs typeface="ＭＳ Ｐゴシック" charset="0"/>
              </a:rPr>
              <a:t>!</a:t>
            </a: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Enoch, accurately quoted by the Pseudepigrapha</a:t>
            </a:r>
            <a:r>
              <a:rPr lang="en-US" sz="1200" i="1" kern="1200">
                <a:solidFill>
                  <a:schemeClr val="tx1"/>
                </a:solidFill>
                <a:effectLst/>
                <a:latin typeface="Times New Roman" charset="0"/>
                <a:ea typeface="ＭＳ Ｐゴシック" charset="0"/>
                <a:cs typeface="ＭＳ Ｐゴシック" charset="0"/>
              </a:rPr>
              <a:t> Book of Enoch</a:t>
            </a:r>
            <a:r>
              <a:rPr lang="en-US" sz="1200" kern="1200">
                <a:solidFill>
                  <a:schemeClr val="tx1"/>
                </a:solidFill>
                <a:effectLst/>
                <a:latin typeface="Times New Roman" charset="0"/>
                <a:ea typeface="ＭＳ Ｐゴシック" charset="0"/>
                <a:cs typeface="ＭＳ Ｐゴシック" charset="0"/>
              </a:rPr>
              <a:t> [1:9], prophesied of the pretenders' judgment to guard believers from them (14a).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141</a:t>
            </a:fld>
            <a:endParaRPr lang="en-US">
              <a:solidFill>
                <a:prstClr val="black"/>
              </a:solidFill>
            </a:endParaRPr>
          </a:p>
        </p:txBody>
      </p:sp>
    </p:spTree>
    <p:extLst>
      <p:ext uri="{BB962C8B-B14F-4D97-AF65-F5344CB8AC3E}">
        <p14:creationId xmlns:p14="http://schemas.microsoft.com/office/powerpoint/2010/main" val="385696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6932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At His Second Coming with saints and angels with Him, Christ will judge these men for their ungodly actions and words spoken against Him (14b-15).</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142</a:t>
            </a:fld>
            <a:endParaRPr lang="en-US">
              <a:solidFill>
                <a:prstClr val="black"/>
              </a:solidFill>
            </a:endParaRPr>
          </a:p>
        </p:txBody>
      </p:sp>
    </p:spTree>
    <p:extLst>
      <p:ext uri="{BB962C8B-B14F-4D97-AF65-F5344CB8AC3E}">
        <p14:creationId xmlns:p14="http://schemas.microsoft.com/office/powerpoint/2010/main" val="3259589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EE582-5DC0-304D-9AE4-ED5CA029D2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6EA264-5389-6E49-B572-54808DBACB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6C729-5770-8441-AB3D-1DBD9BF38D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529B9B-37C9-3D4C-9F42-7FC881C57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D68A7-4F4D-F64E-83B4-EB8700C252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86309-0F91-A14C-AD94-0456414F93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51EEFB-57E1-464D-B201-D77230DF2E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06973A-97DB-B546-8A3D-D20C265159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google.com.sg/imgres?imgurl=keptar.demasz.hu/arthp/art/r/rembran/painting/biblic1/tobias.jpg&amp;imgrefurl=http://keptar.demasz.hu/arthp/html/r/rembran/painting/biblic1/&amp;h=1045&amp;w=795&amp;sz=134&amp;tbnid=s5jpeQ2vX3oJ:&amp;tbnh=149&amp;tbnw=113&amp;start=6&amp;prev=/images%3Fq%3DBiblical%2Bfamily%26imgsz%3Dxxlarge%26svnum%3D10%26hl%3Den%26lr%3D%26ie%3DUTF-8%26safe%3Dactive%26sa%3DG</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E7C143-A6EC-9145-8C65-E3359563B1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33750061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Their selfish lifestyles show us to recognize and avoid them (16).</a:t>
            </a:r>
          </a:p>
          <a:p>
            <a:r>
              <a:rPr lang="en-US" dirty="0"/>
              <a:t>They complain about difficulties rather than rejoice in them (16a).</a:t>
            </a:r>
          </a:p>
          <a:p>
            <a:r>
              <a:rPr lang="en-US" dirty="0"/>
              <a:t>They find fault in others rather than encourage them (16b).</a:t>
            </a:r>
          </a:p>
          <a:p>
            <a:r>
              <a:rPr lang="en-US" dirty="0"/>
              <a:t>They lust for their own, sensual advantage rather than serve others (16c).</a:t>
            </a:r>
          </a:p>
          <a:p>
            <a:r>
              <a:rPr lang="en-US" dirty="0"/>
              <a:t>They boast about their own achievements rather than praise others (16d).</a:t>
            </a:r>
          </a:p>
          <a:p>
            <a:r>
              <a:rPr lang="en-US" dirty="0"/>
              <a:t>They flatter others for special treatment rather than minister to them unselfishly (16e).</a:t>
            </a:r>
          </a:p>
          <a:p>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71716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4627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Build yourself up by following three practices</a:t>
            </a:r>
            <a:r>
              <a:rPr lang="en-SG" sz="1200" kern="1200">
                <a:solidFill>
                  <a:schemeClr val="tx1"/>
                </a:solidFill>
                <a:effectLst/>
                <a:latin typeface="Times New Roman" charset="0"/>
                <a:ea typeface="ＭＳ Ｐゴシック" charset="0"/>
                <a:cs typeface="ＭＳ Ｐゴシック" charset="0"/>
              </a:rPr>
              <a:t>.</a:t>
            </a:r>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AE01D3-FA11-FB42-ABA6-FC6E05C4BAC2}" type="slidenum">
              <a:rPr lang="en-US" sz="1200">
                <a:solidFill>
                  <a:prstClr val="black"/>
                </a:solidFill>
              </a:rPr>
              <a:pPr eaLnBrk="1" hangingPunct="1"/>
              <a:t>158</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They scoff at the things which God and believers hold sacred (18a).</a:t>
            </a:r>
          </a:p>
          <a:p>
            <a:r>
              <a:rPr lang="en-US" dirty="0"/>
              <a:t>They are led by desires that a godly person resists (18b).</a:t>
            </a:r>
          </a:p>
          <a:p>
            <a:r>
              <a:rPr lang="en-US" dirty="0"/>
              <a:t>They divide the church into various camps with competing leaders, doctrines and emphases (19a).</a:t>
            </a:r>
          </a:p>
          <a:p>
            <a:r>
              <a:rPr lang="en-US" dirty="0"/>
              <a:t>They follow sensual instincts without restraint (19b).</a:t>
            </a:r>
          </a:p>
          <a:p>
            <a:r>
              <a:rPr lang="en-US" dirty="0"/>
              <a:t>They do not have the indwelling ministry of the Spirit as believers do (19c).</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Nurture yourself in God</a:t>
            </a:r>
            <a:r>
              <a:rPr lang="uk-UA" dirty="0"/>
              <a:t>'</a:t>
            </a:r>
            <a:r>
              <a:rPr lang="en-US" dirty="0"/>
              <a:t>s love by studying their holy faith as revealed in the Scriptures to protect them from the wiles of the pretenders (20a).</a:t>
            </a:r>
          </a:p>
          <a:p>
            <a:r>
              <a:rPr lang="en-US" dirty="0"/>
              <a:t>Nurture yourself in God</a:t>
            </a:r>
            <a:r>
              <a:rPr lang="uk-UA" dirty="0"/>
              <a:t>'</a:t>
            </a:r>
            <a:r>
              <a:rPr lang="en-US" dirty="0"/>
              <a:t>s love by praying in the power of the Spirit in fellowship with God so the Spirit</a:t>
            </a:r>
            <a:r>
              <a:rPr lang="uk-UA" dirty="0"/>
              <a:t>'</a:t>
            </a:r>
            <a:r>
              <a:rPr lang="en-US" dirty="0"/>
              <a:t>s thoughts are your thoughts (20b).</a:t>
            </a:r>
          </a:p>
          <a:p>
            <a:r>
              <a:rPr lang="en-US" dirty="0"/>
              <a:t>Nurture yourself in God</a:t>
            </a:r>
            <a:r>
              <a:rPr lang="uk-UA" dirty="0"/>
              <a:t>'</a:t>
            </a:r>
            <a:r>
              <a:rPr lang="en-US" dirty="0"/>
              <a:t>s love by eagerly anticipating God</a:t>
            </a:r>
            <a:r>
              <a:rPr lang="uk-UA" dirty="0"/>
              <a:t>'</a:t>
            </a:r>
            <a:r>
              <a:rPr lang="en-US" dirty="0"/>
              <a:t>s mercy that will be shown when He removes us from the earth at the Rapture, thus beginning our eternal life in His presence (21).</a:t>
            </a:r>
          </a:p>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on and encourage, rather than slander or accuse, believers confused by the pretenders (22).</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Share Christ with unbelievers following the pretenders rather than joining pretenders in eternal fire in Hell (23a).</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to other pretender followers to guard from becoming defiled by them like a disease that easily spreads from a dirty garment (23b). </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242420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A316B-148A-7240-A56C-3E992B64EF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7845263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2550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4955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1009096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337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Praise God as the only one who can keep us from apostasy (24a).</a:t>
            </a:r>
          </a:p>
          <a:p>
            <a:r>
              <a:rPr lang="en-US" dirty="0"/>
              <a:t>Praise God alone that he will present us before him in heaven sinless and with great joy to encourage us to live for God now (24b).</a:t>
            </a:r>
          </a:p>
          <a:p>
            <a:r>
              <a:rPr lang="en-US" dirty="0"/>
              <a:t>Honor God alone as the only Savior with unlimited majesty, strength and dominion through Christ in eternity past, present and future to encourage that His unlimited resources can protect us from apostasy (25).</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168</a:t>
            </a:fld>
            <a:endParaRPr lang="en-US">
              <a:solidFill>
                <a:prstClr val="black"/>
              </a:solidFill>
            </a:endParaRPr>
          </a:p>
        </p:txBody>
      </p:sp>
    </p:spTree>
    <p:extLst>
      <p:ext uri="{BB962C8B-B14F-4D97-AF65-F5344CB8AC3E}">
        <p14:creationId xmlns:p14="http://schemas.microsoft.com/office/powerpoint/2010/main" val="9106378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1042451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658767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6502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1091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257024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9458634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4931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was the earliest doctrinal formation outside of the NT.  It was written sometime between the 1</a:t>
            </a:r>
            <a:r>
              <a:rPr lang="en-US" sz="2000" baseline="30000">
                <a:latin typeface="Arial" charset="0"/>
                <a:ea typeface="ＭＳ Ｐゴシック" charset="0"/>
                <a:cs typeface="ＭＳ Ｐゴシック" charset="0"/>
              </a:rPr>
              <a:t>st</a:t>
            </a:r>
            <a:r>
              <a:rPr lang="en-US" sz="2000">
                <a:latin typeface="Arial" charset="0"/>
                <a:ea typeface="ＭＳ Ｐゴシック" charset="0"/>
                <a:cs typeface="ＭＳ Ｐゴシック" charset="0"/>
              </a:rPr>
              <a:t> and 3</a:t>
            </a:r>
            <a:r>
              <a:rPr lang="en-US" sz="2000" baseline="30000">
                <a:latin typeface="Arial" charset="0"/>
                <a:ea typeface="ＭＳ Ｐゴシック" charset="0"/>
                <a:cs typeface="ＭＳ Ｐゴシック" charset="0"/>
              </a:rPr>
              <a:t>rd</a:t>
            </a:r>
            <a:r>
              <a:rPr lang="en-US" sz="2000">
                <a:latin typeface="Arial" charset="0"/>
                <a:ea typeface="ＭＳ Ｐゴシック" charset="0"/>
                <a:cs typeface="ＭＳ Ｐゴシック" charset="0"/>
              </a:rPr>
              <a:t> centuries as an affirmation against Gnosticism.  Since it was believed to come from the teaching of the 12 apostles themselves, it became known as 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There is only one Latin version but at least 6 English translations.  I will share the Lutheran version.</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48B0EE-52AA-7B4E-BAA8-5A8ACF40E946}" type="slidenum">
              <a:rPr lang="en-US" sz="1200">
                <a:solidFill>
                  <a:srgbClr val="000000"/>
                </a:solidFill>
                <a:latin typeface="Arial" charset="0"/>
              </a:rPr>
              <a:pPr/>
              <a:t>175</a:t>
            </a:fld>
            <a:endParaRPr lang="en-US" sz="1200">
              <a:solidFill>
                <a:srgbClr val="000000"/>
              </a:solidFill>
              <a:latin typeface="Arial"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p:cNvSpPr>
          <p:nvPr>
            <p:ph type="sldImg"/>
          </p:nvPr>
        </p:nvSpPr>
        <p:spPr>
          <a:ln/>
        </p:spPr>
      </p:sp>
      <p:sp>
        <p:nvSpPr>
          <p:cNvPr id="3911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176</a:t>
            </a:fld>
            <a:endParaRPr lang="en-US" sz="1200">
              <a:solidFill>
                <a:srgbClr val="000000"/>
              </a:solidFill>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p:cNvSpPr>
          <p:nvPr>
            <p:ph type="sldImg"/>
          </p:nvPr>
        </p:nvSpPr>
        <p:spPr>
          <a:ln/>
        </p:spPr>
      </p:sp>
      <p:sp>
        <p:nvSpPr>
          <p:cNvPr id="393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3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CAC8BC-B5A6-704B-84B7-FA17E3CDA9DE}" type="slidenum">
              <a:rPr lang="en-US" sz="1200">
                <a:solidFill>
                  <a:srgbClr val="000000"/>
                </a:solidFill>
                <a:latin typeface="Arial" charset="0"/>
              </a:rPr>
              <a:pPr/>
              <a:t>177</a:t>
            </a:fld>
            <a:endParaRPr lang="en-US" sz="1200">
              <a:solidFill>
                <a:srgbClr val="000000"/>
              </a:solidFill>
              <a:latin typeface="Arial"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p:cNvSpPr>
          <p:nvPr>
            <p:ph type="sldImg"/>
          </p:nvPr>
        </p:nvSpPr>
        <p:spPr>
          <a:ln/>
        </p:spPr>
      </p:sp>
      <p:sp>
        <p:nvSpPr>
          <p:cNvPr id="395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178</a:t>
            </a:fld>
            <a:endParaRPr lang="en-US" sz="1200">
              <a:solidFill>
                <a:srgbClr val="000000"/>
              </a:solidFill>
              <a:latin typeface="Arial" charset="0"/>
            </a:endParaRPr>
          </a:p>
        </p:txBody>
      </p:sp>
    </p:spTree>
    <p:extLst>
      <p:ext uri="{BB962C8B-B14F-4D97-AF65-F5344CB8AC3E}">
        <p14:creationId xmlns:p14="http://schemas.microsoft.com/office/powerpoint/2010/main" val="25703245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was the earliest doctrinal formation outside of the NT.  It was written sometime between the 1</a:t>
            </a:r>
            <a:r>
              <a:rPr lang="en-US" sz="2000" baseline="30000">
                <a:latin typeface="Arial" charset="0"/>
                <a:ea typeface="ＭＳ Ｐゴシック" charset="0"/>
                <a:cs typeface="ＭＳ Ｐゴシック" charset="0"/>
              </a:rPr>
              <a:t>st</a:t>
            </a:r>
            <a:r>
              <a:rPr lang="en-US" sz="2000">
                <a:latin typeface="Arial" charset="0"/>
                <a:ea typeface="ＭＳ Ｐゴシック" charset="0"/>
                <a:cs typeface="ＭＳ Ｐゴシック" charset="0"/>
              </a:rPr>
              <a:t> and 3</a:t>
            </a:r>
            <a:r>
              <a:rPr lang="en-US" sz="2000" baseline="30000">
                <a:latin typeface="Arial" charset="0"/>
                <a:ea typeface="ＭＳ Ｐゴシック" charset="0"/>
                <a:cs typeface="ＭＳ Ｐゴシック" charset="0"/>
              </a:rPr>
              <a:t>rd</a:t>
            </a:r>
            <a:r>
              <a:rPr lang="en-US" sz="2000">
                <a:latin typeface="Arial" charset="0"/>
                <a:ea typeface="ＭＳ Ｐゴシック" charset="0"/>
                <a:cs typeface="ＭＳ Ｐゴシック" charset="0"/>
              </a:rPr>
              <a:t> centuries as an affirmation against Gnosticism.  Since it was believed to come from the teaching of the 12 apostles themselves, it became known as 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There is only one Latin version but at least 6 English translations.  I will share the Lutheran version.</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48B0EE-52AA-7B4E-BAA8-5A8ACF40E946}" type="slidenum">
              <a:rPr lang="en-US" sz="1200">
                <a:solidFill>
                  <a:srgbClr val="000000"/>
                </a:solidFill>
                <a:latin typeface="Arial" charset="0"/>
              </a:rPr>
              <a:pPr/>
              <a:t>179</a:t>
            </a:fld>
            <a:endParaRPr lang="en-US" sz="1200">
              <a:solidFill>
                <a:srgbClr val="000000"/>
              </a:solidFill>
              <a:latin typeface="Arial" charset="0"/>
            </a:endParaRPr>
          </a:p>
        </p:txBody>
      </p:sp>
    </p:spTree>
    <p:extLst>
      <p:ext uri="{BB962C8B-B14F-4D97-AF65-F5344CB8AC3E}">
        <p14:creationId xmlns:p14="http://schemas.microsoft.com/office/powerpoint/2010/main" val="362921338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p:cNvSpPr>
          <p:nvPr>
            <p:ph type="sldImg"/>
          </p:nvPr>
        </p:nvSpPr>
        <p:spPr>
          <a:ln/>
        </p:spPr>
      </p:sp>
      <p:sp>
        <p:nvSpPr>
          <p:cNvPr id="3911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180</a:t>
            </a:fld>
            <a:endParaRPr lang="en-US" sz="1200">
              <a:solidFill>
                <a:srgbClr val="000000"/>
              </a:solidFill>
              <a:latin typeface="Arial" charset="0"/>
            </a:endParaRPr>
          </a:p>
        </p:txBody>
      </p:sp>
    </p:spTree>
    <p:extLst>
      <p:ext uri="{BB962C8B-B14F-4D97-AF65-F5344CB8AC3E}">
        <p14:creationId xmlns:p14="http://schemas.microsoft.com/office/powerpoint/2010/main" val="173776968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p:cNvSpPr>
          <p:nvPr>
            <p:ph type="sldImg"/>
          </p:nvPr>
        </p:nvSpPr>
        <p:spPr>
          <a:ln/>
        </p:spPr>
      </p:sp>
      <p:sp>
        <p:nvSpPr>
          <p:cNvPr id="393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3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CAC8BC-B5A6-704B-84B7-FA17E3CDA9DE}" type="slidenum">
              <a:rPr lang="en-US" sz="1200">
                <a:solidFill>
                  <a:srgbClr val="000000"/>
                </a:solidFill>
                <a:latin typeface="Arial" charset="0"/>
              </a:rPr>
              <a:pPr/>
              <a:t>181</a:t>
            </a:fld>
            <a:endParaRPr lang="en-US" sz="1200">
              <a:solidFill>
                <a:srgbClr val="000000"/>
              </a:solidFill>
              <a:latin typeface="Arial" charset="0"/>
            </a:endParaRPr>
          </a:p>
        </p:txBody>
      </p:sp>
    </p:spTree>
    <p:extLst>
      <p:ext uri="{BB962C8B-B14F-4D97-AF65-F5344CB8AC3E}">
        <p14:creationId xmlns:p14="http://schemas.microsoft.com/office/powerpoint/2010/main" val="15170541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p:cNvSpPr>
          <p:nvPr>
            <p:ph type="sldImg"/>
          </p:nvPr>
        </p:nvSpPr>
        <p:spPr>
          <a:ln/>
        </p:spPr>
      </p:sp>
      <p:sp>
        <p:nvSpPr>
          <p:cNvPr id="395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182</a:t>
            </a:fld>
            <a:endParaRPr lang="en-US" sz="1200">
              <a:solidFill>
                <a:srgbClr val="000000"/>
              </a:solidFill>
              <a:latin typeface="Arial" charset="0"/>
            </a:endParaRPr>
          </a:p>
        </p:txBody>
      </p:sp>
    </p:spTree>
    <p:extLst>
      <p:ext uri="{BB962C8B-B14F-4D97-AF65-F5344CB8AC3E}">
        <p14:creationId xmlns:p14="http://schemas.microsoft.com/office/powerpoint/2010/main" val="166971578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4626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6860972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5FDE62-6612-654E-816A-E045DD76C1FE}" type="slidenum">
              <a:rPr lang="en-US" sz="1200"/>
              <a:pPr eaLnBrk="1" hangingPunct="1"/>
              <a:t>185</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BDF238-A167-5B46-A613-3E8C3D7C0E67}" type="slidenum">
              <a:rPr lang="en-GB" sz="1200"/>
              <a:pPr eaLnBrk="1" hangingPunct="1"/>
              <a:t>186</a:t>
            </a:fld>
            <a:endParaRPr lang="en-GB" sz="1200"/>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A143AA-E604-5643-AD01-457C2165A7DC}" type="slidenum">
              <a:rPr lang="en-US" sz="1200"/>
              <a:pPr eaLnBrk="1" hangingPunct="1"/>
              <a:t>187</a:t>
            </a:fld>
            <a:endParaRPr 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D71136-89ED-DE42-9555-5275BB052345}" type="slidenum">
              <a:rPr lang="en-US" sz="1200"/>
              <a:pPr eaLnBrk="1" hangingPunct="1"/>
              <a:t>188</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A1078F-2B94-8541-9AA8-321FACB25EB1}" type="slidenum">
              <a:rPr lang="en-US" sz="1200"/>
              <a:pPr eaLnBrk="1" hangingPunct="1"/>
              <a:t>197</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C426E-5604-B04F-A837-0B3C02D2979F}" type="slidenum">
              <a:rPr lang="en-US" sz="1200"/>
              <a:pPr eaLnBrk="1" hangingPunct="1"/>
              <a:t>198</a:t>
            </a:fld>
            <a:endParaRPr 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183E12-B427-B244-90D7-017F848E3F33}" type="slidenum">
              <a:rPr lang="en-US" sz="1200"/>
              <a:pPr eaLnBrk="1" hangingPunct="1"/>
              <a:t>199</a:t>
            </a:fld>
            <a:endParaRPr lang="en-US"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058198-276F-4B41-8BB7-063E6E4229E3}" type="slidenum">
              <a:rPr lang="en-US" sz="1200"/>
              <a:pPr eaLnBrk="1" hangingPunct="1"/>
              <a:t>200</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FA316B-148A-7240-A56C-3E992B64EFB0}" type="slidenum">
              <a:rPr lang="en-US" sz="1200"/>
              <a:pPr eaLnBrk="1" hangingPunct="1"/>
              <a:t>201</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A79953-AF10-AB48-A6A5-FCACB3BF0AB1}" type="slidenum">
              <a:rPr lang="en-US" sz="1200">
                <a:solidFill>
                  <a:srgbClr val="000000"/>
                </a:solidFill>
              </a:rPr>
              <a:pPr eaLnBrk="1" hangingPunct="1"/>
              <a:t>202</a:t>
            </a:fld>
            <a:endParaRPr lang="en-US" sz="1200">
              <a:solidFill>
                <a:srgbClr val="000000"/>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EB3F52-7989-6842-8989-8111BA7603BD}" type="slidenum">
              <a:rPr lang="en-US" sz="1200">
                <a:solidFill>
                  <a:srgbClr val="000000"/>
                </a:solidFill>
              </a:rPr>
              <a:pPr eaLnBrk="1" hangingPunct="1"/>
              <a:t>203</a:t>
            </a:fld>
            <a:endParaRPr lang="en-US" sz="1200">
              <a:solidFill>
                <a:srgbClr val="000000"/>
              </a:solidFill>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D2A7CA-A23B-C840-AE1A-1696CE3E2B72}" type="slidenum">
              <a:rPr lang="en-US" sz="1200">
                <a:solidFill>
                  <a:srgbClr val="000000"/>
                </a:solidFill>
              </a:rPr>
              <a:pPr eaLnBrk="1" hangingPunct="1"/>
              <a:t>204</a:t>
            </a:fld>
            <a:endParaRPr lang="en-US" sz="1200">
              <a:solidFill>
                <a:srgbClr val="000000"/>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E1228-9BCC-334C-94E2-B6AAE9BB4B60}" type="slidenum">
              <a:rPr lang="en-US" sz="1200">
                <a:solidFill>
                  <a:srgbClr val="000000"/>
                </a:solidFill>
              </a:rPr>
              <a:pPr eaLnBrk="1" hangingPunct="1"/>
              <a:t>205</a:t>
            </a:fld>
            <a:endParaRPr lang="en-US" sz="1200">
              <a:solidFill>
                <a:srgbClr val="000000"/>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1DF43-E708-A540-9B9E-5284783E37DA}" type="slidenum">
              <a:rPr lang="en-US" sz="1200">
                <a:solidFill>
                  <a:srgbClr val="000000"/>
                </a:solidFill>
              </a:rPr>
              <a:pPr eaLnBrk="1" hangingPunct="1"/>
              <a:t>206</a:t>
            </a:fld>
            <a:endParaRPr lang="en-US" sz="1200">
              <a:solidFill>
                <a:srgbClr val="000000"/>
              </a:solidFill>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76A2C3-FBB1-3740-9A39-EBB540A20F3F}" type="slidenum">
              <a:rPr lang="en-US" sz="1200">
                <a:solidFill>
                  <a:srgbClr val="000000"/>
                </a:solidFill>
              </a:rPr>
              <a:pPr eaLnBrk="1" hangingPunct="1"/>
              <a:t>207</a:t>
            </a:fld>
            <a:endParaRPr lang="en-US" sz="1200">
              <a:solidFill>
                <a:srgbClr val="000000"/>
              </a:solidFill>
            </a:endParaRPr>
          </a:p>
        </p:txBody>
      </p:sp>
      <p:sp>
        <p:nvSpPr>
          <p:cNvPr id="197634" name="Rectangle 2"/>
          <p:cNvSpPr>
            <a:spLocks noGrp="1" noRot="1" noChangeAspect="1" noChangeArrowheads="1"/>
          </p:cNvSpPr>
          <p:nvPr>
            <p:ph type="sldImg"/>
          </p:nvPr>
        </p:nvSpPr>
        <p:spPr>
          <a:solidFill>
            <a:srgbClr val="FFFFFF"/>
          </a:solidFill>
          <a:ln/>
        </p:spPr>
      </p:sp>
      <p:sp>
        <p:nvSpPr>
          <p:cNvPr id="1976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After one minute, collect the papers and read them to the class.</a:t>
            </a:r>
          </a:p>
          <a:p>
            <a:r>
              <a:rPr lang="en-US" dirty="0"/>
              <a:t>___</a:t>
            </a:r>
          </a:p>
          <a:p>
            <a:endParaRPr lang="en-US" dirty="0"/>
          </a:p>
          <a:p>
            <a:r>
              <a:rPr lang="en-US" dirty="0"/>
              <a:t>From Joseph Dillow, </a:t>
            </a:r>
            <a:r>
              <a:rPr lang="en-US" i="1" dirty="0"/>
              <a:t>Final Destiny</a:t>
            </a:r>
            <a:r>
              <a:rPr lang="en-US" i="0" dirty="0"/>
              <a:t>, 32</a:t>
            </a:r>
            <a:endParaRPr lang="en-US" dirty="0"/>
          </a:p>
        </p:txBody>
      </p:sp>
    </p:spTree>
    <p:extLst>
      <p:ext uri="{BB962C8B-B14F-4D97-AF65-F5344CB8AC3E}">
        <p14:creationId xmlns:p14="http://schemas.microsoft.com/office/powerpoint/2010/main" val="3136719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NS-26-Jude-21</a:t>
            </a:r>
          </a:p>
          <a:p>
            <a:r>
              <a:rPr lang="en-US" dirty="0"/>
              <a:t>SA-16-Nature of the Gospel-02</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49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987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650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46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2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Note that “repented” is described as saying “What have I done?” It is an admission of guilt. As a result, they manifested the fruit of repentance and “turned their course.” </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—Dillow, 36</a:t>
            </a:r>
            <a:endParaRPr lang="en-S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29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dirty="0">
                <a:latin typeface="Arial" panose="020B0604020202020204" pitchFamily="34" charset="0"/>
                <a:cs typeface="Arial" panose="020B0604020202020204" pitchFamily="34" charset="0"/>
              </a:rPr>
              <a:t>Why doesn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the gospel change our lives like it should?</a:t>
            </a:r>
          </a:p>
          <a:p>
            <a:r>
              <a:rPr lang="en-SG" dirty="0">
                <a:latin typeface="Arial" panose="020B0604020202020204" pitchFamily="34" charset="0"/>
                <a:cs typeface="Arial" panose="020B0604020202020204" pitchFamily="34" charset="0"/>
              </a:rPr>
              <a:t>Too often the lives of Christians isn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really different from the non-believers.</a:t>
            </a:r>
          </a:p>
          <a:p>
            <a:r>
              <a:rPr lang="en-SG" dirty="0">
                <a:latin typeface="Arial" panose="020B0604020202020204" pitchFamily="34" charset="0"/>
                <a:cs typeface="Arial" panose="020B0604020202020204" pitchFamily="34" charset="0"/>
              </a:rPr>
              <a:t>In some situations in the USA, the church has a higher divorce rate than the world!</a:t>
            </a:r>
          </a:p>
          <a:p>
            <a:r>
              <a:rPr lang="en-SG" dirty="0">
                <a:latin typeface="Arial" panose="020B0604020202020204" pitchFamily="34" charset="0"/>
                <a:cs typeface="Arial" panose="020B0604020202020204" pitchFamily="34" charset="0"/>
              </a:rPr>
              <a:t>The way believers spend their money isn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much different either. The average Christian gives about 1-3% of his income, which is about the same as non-Christian giving.</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128"/>
                <a:cs typeface="ＭＳ Ｐゴシック" charset="-128"/>
              </a:rPr>
              <a:t>Well-meaning</a:t>
            </a:r>
            <a:r>
              <a:rPr lang="en-US" sz="1200" kern="1200" baseline="0" dirty="0">
                <a:solidFill>
                  <a:schemeClr val="tx1"/>
                </a:solidFill>
                <a:effectLst/>
                <a:latin typeface="Times New Roman" charset="0"/>
                <a:ea typeface="ＭＳ Ｐゴシック" charset="-128"/>
                <a:cs typeface="ＭＳ Ｐゴシック" charset="-128"/>
              </a:rPr>
              <a:t> believers can confuse simple trust in the message of the cross with the behavioral change the gospel is supposed to make!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794F3F-C40D-154F-97F3-148C120A0B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975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NS-26-Jude-24</a:t>
            </a:r>
          </a:p>
          <a:p>
            <a:r>
              <a:rPr lang="en-US" dirty="0"/>
              <a:t>SA-16-Nature of the Gospel-05</a:t>
            </a:r>
          </a:p>
          <a:p>
            <a:endParaRPr lang="en-US" dirty="0">
              <a:cs typeface="ＭＳ Ｐゴシック" charset="0"/>
            </a:endParaRP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r>
              <a:rPr lang="en-US" dirty="0"/>
              <a:t>It</a:t>
            </a:r>
            <a:r>
              <a:rPr lang="mr-IN" dirty="0"/>
              <a:t>'</a:t>
            </a:r>
            <a:r>
              <a:rPr lang="en-US" dirty="0"/>
              <a: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a:t>
            </a:r>
            <a:r>
              <a:rPr lang="mr-IN" dirty="0"/>
              <a:t>'</a:t>
            </a:r>
            <a:r>
              <a:rPr lang="en-US" dirty="0"/>
              <a:t>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a:t>
            </a:r>
            <a:r>
              <a:rPr lang="mr-IN" dirty="0"/>
              <a:t>'</a:t>
            </a:r>
            <a:r>
              <a:rPr lang="en-US" dirty="0"/>
              <a:t>s focus on rational thought and enlightenment thinking that characterized the mainstream culture of America at the turn of the 19th century when Stone and Campbell and others were attempting to “restore” God</a:t>
            </a:r>
            <a:r>
              <a:rPr lang="mr-IN" dirty="0"/>
              <a:t>'</a:t>
            </a:r>
            <a:r>
              <a:rPr lang="en-US" dirty="0"/>
              <a:t>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a:t>
            </a:r>
            <a:r>
              <a:rPr lang="mr-IN" dirty="0"/>
              <a:t>'</a:t>
            </a:r>
            <a:r>
              <a:rPr lang="en-US" dirty="0"/>
              <a:t>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a:t>
            </a:r>
            <a:r>
              <a:rPr lang="mr-IN" dirty="0"/>
              <a:t>'</a:t>
            </a:r>
            <a:r>
              <a:rPr lang="en-US" dirty="0"/>
              <a:t>s predestination, that one couldn</a:t>
            </a:r>
            <a:r>
              <a:rPr lang="mr-IN" dirty="0"/>
              <a:t>'</a:t>
            </a:r>
            <a:r>
              <a:rPr lang="en-US" dirty="0"/>
              <a:t>t do anything to save himself, it was all up to God</a:t>
            </a:r>
            <a:r>
              <a:rPr lang="mr-IN" dirty="0"/>
              <a:t>'</a:t>
            </a:r>
            <a:r>
              <a:rPr lang="en-US" dirty="0"/>
              <a:t>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a:t>
            </a:r>
            <a:r>
              <a:rPr lang="mr-IN" dirty="0"/>
              <a:t>'</a:t>
            </a:r>
            <a:r>
              <a:rPr lang="en-US" dirty="0"/>
              <a:t>s initiative and the Holy Spirit</a:t>
            </a:r>
            <a:r>
              <a:rPr lang="mr-IN" dirty="0"/>
              <a:t>'</a:t>
            </a:r>
            <a:r>
              <a:rPr lang="en-US" dirty="0"/>
              <a:t>s active participation clear out of the conversion process. Preaching became all about proving “facts” with arguments and evidence. The Holy Spirit</a:t>
            </a:r>
            <a:r>
              <a:rPr lang="mr-IN" dirty="0"/>
              <a:t>'</a:t>
            </a:r>
            <a:r>
              <a:rPr lang="en-US" dirty="0"/>
              <a:t>s work in the past had been entered into the Biblical record and was there to be studied in a rational manner, but it wasn</a:t>
            </a:r>
            <a:r>
              <a:rPr lang="mr-IN" dirty="0"/>
              <a:t>'</a:t>
            </a:r>
            <a:r>
              <a:rPr lang="en-US" dirty="0"/>
              <a:t>t necessary for a person</a:t>
            </a:r>
            <a:r>
              <a:rPr lang="mr-IN" dirty="0"/>
              <a:t>'</a:t>
            </a:r>
            <a:r>
              <a:rPr lang="en-US" dirty="0"/>
              <a:t>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a:t>
            </a:r>
            <a:r>
              <a:rPr lang="mr-IN" dirty="0"/>
              <a:t>'</a:t>
            </a:r>
            <a:r>
              <a:rPr lang="en-US" dirty="0"/>
              <a:t>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a:t>
            </a:r>
            <a:r>
              <a:rPr lang="mr-IN" dirty="0"/>
              <a:t>'</a:t>
            </a:r>
            <a:r>
              <a:rPr lang="en-US" dirty="0"/>
              <a:t>s the beginning. Our five steps minimize our God. Our five steps neglect a lifetime of day-by-day, hour-by-hour difficult discipleship to Jesus. And they ignore the unmerited and continuous grace of our merciful Father.</a:t>
            </a:r>
          </a:p>
          <a:p>
            <a:r>
              <a:rPr lang="en-US" dirty="0"/>
              <a:t>OK, maybe that</a:t>
            </a:r>
            <a:r>
              <a:rPr lang="mr-IN" dirty="0"/>
              <a:t>'</a:t>
            </a:r>
            <a:r>
              <a:rPr lang="en-US" dirty="0"/>
              <a:t>s a little harsh. Too judgmental, probably, Yes, we come by the “five-steps” thing naturally. It</a:t>
            </a:r>
            <a:r>
              <a:rPr lang="mr-IN" dirty="0"/>
              <a:t>'</a:t>
            </a:r>
            <a:r>
              <a:rPr lang="en-US" dirty="0"/>
              <a:t>s been handed down to us by faithful men and women who were doing their very best with what they had to work with during the times they lived. And I</a:t>
            </a:r>
            <a:r>
              <a:rPr lang="mr-IN" dirty="0"/>
              <a:t>'</a:t>
            </a:r>
            <a:r>
              <a:rPr lang="en-US" dirty="0"/>
              <a:t>m grateful for it. Seriously. But I</a:t>
            </a:r>
            <a:r>
              <a:rPr lang="mr-IN" dirty="0"/>
              <a:t>'</a:t>
            </a:r>
            <a:r>
              <a:rPr lang="en-US" dirty="0"/>
              <a:t>m also so glad that we</a:t>
            </a:r>
            <a:r>
              <a:rPr lang="mr-IN" dirty="0"/>
              <a:t>'</a:t>
            </a:r>
            <a:r>
              <a:rPr lang="en-US" dirty="0"/>
              <a:t>ve recognized the many shortcomings in this kind of incomplete view of salvation. I</a:t>
            </a:r>
            <a:r>
              <a:rPr lang="mr-IN" dirty="0"/>
              <a:t>'</a:t>
            </a:r>
            <a:r>
              <a:rPr lang="en-US" dirty="0"/>
              <a:t>m so glad that we</a:t>
            </a:r>
            <a:r>
              <a:rPr lang="mr-IN" dirty="0"/>
              <a:t>'</a:t>
            </a:r>
            <a:r>
              <a:rPr lang="en-US" dirty="0"/>
              <a:t>re acknowledging together the active role of God</a:t>
            </a:r>
            <a:r>
              <a:rPr lang="mr-IN" dirty="0"/>
              <a:t>'</a:t>
            </a:r>
            <a:r>
              <a:rPr lang="en-US" dirty="0"/>
              <a:t>s Spirit in the calling and saving and sanctifying of the saints. And I</a:t>
            </a:r>
            <a:r>
              <a:rPr lang="mr-IN" dirty="0"/>
              <a:t>'</a:t>
            </a:r>
            <a:r>
              <a:rPr lang="en-US" dirty="0"/>
              <a:t>m glad we can change. I</a:t>
            </a:r>
            <a:r>
              <a:rPr lang="mr-IN" dirty="0"/>
              <a:t>'</a:t>
            </a:r>
            <a:r>
              <a:rPr lang="en-US" dirty="0"/>
              <a:t>m so glad, by God</a:t>
            </a:r>
            <a:r>
              <a:rPr lang="mr-IN" dirty="0"/>
              <a:t>'</a:t>
            </a:r>
            <a:r>
              <a:rPr lang="en-US" dirty="0"/>
              <a:t>s grace, we</a:t>
            </a:r>
            <a:r>
              <a:rPr lang="mr-IN" dirty="0"/>
              <a:t>'</a:t>
            </a:r>
            <a:r>
              <a:rPr lang="en-US" dirty="0"/>
              <a:t>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2531657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36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NS-26-Jude-25</a:t>
            </a:r>
          </a:p>
          <a:p>
            <a:r>
              <a:rPr lang="en-US" dirty="0"/>
              <a:t>SA-16-Nature of the Gospel-06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86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C426E-5604-B04F-A837-0B3C02D2979F}" type="slidenum">
              <a:rPr lang="en-US" sz="1200">
                <a:solidFill>
                  <a:prstClr val="black"/>
                </a:solidFill>
              </a:rPr>
              <a:pPr eaLnBrk="1" hangingPunct="1"/>
              <a:t>5</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109C48-A762-2643-9431-069025D2EFE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If</a:t>
            </a:r>
            <a:r>
              <a:rPr lang="en-US" baseline="0" dirty="0">
                <a:latin typeface="Times New Roman" charset="0"/>
                <a:ea typeface="ＭＳ Ｐゴシック" charset="0"/>
                <a:cs typeface="ＭＳ Ｐゴシック" charset="0"/>
              </a:rPr>
              <a:t> the person next to you was injured and only had a minute or two to live, but asked you, “What must I do to be saved?” what would you say? The shorter one of the two of you is now dying, so the taller one now has one minute to explain the gospel. Go!</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71F5B4-0BE8-B048-B47A-362AD4328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71EDAE-4259-D84D-BFB2-5A430F69440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8514" name="Rectangle 1026"/>
          <p:cNvSpPr>
            <a:spLocks noGrp="1" noRot="1" noChangeAspect="1" noChangeArrowheads="1" noTextEdit="1"/>
          </p:cNvSpPr>
          <p:nvPr>
            <p:ph type="sldImg"/>
          </p:nvPr>
        </p:nvSpPr>
        <p:spPr>
          <a:ln/>
        </p:spPr>
      </p:sp>
      <p:sp>
        <p:nvSpPr>
          <p:cNvPr id="44851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74BA58-38E6-4341-BAA3-445107195C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BCCC9E-BAB1-FB4F-8CB3-C7E1D477AB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(Acts 16:16).  So he trusted Christ and was filled with joy.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36524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96DB42-7F6F-1C47-84FD-C1EB462968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C530A5-01A0-7542-B7B0-0B2683B155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9828F6-8F71-7B44-98A1-987B82C9BC1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There is NO doubt that the earliest Christians believed that Jesus was God!  Hebrews 1:8 gives us the witness of the Father himself, and where can one find a more reliable witness than God himself?</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776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7DF067-7B3D-E04C-9E62-4EDFA3C271E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C425F2-FA93-5041-89AE-1E4B7A12144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6DC40EA-6D90-9840-8EB3-43C49DD552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601080-A9ED-A443-9908-A98FB61DC69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2A0A5C-71B0-3349-A9FE-934FC2FF904A}" type="slidenum">
              <a:rPr lang="en-US" sz="1200">
                <a:solidFill>
                  <a:prstClr val="black"/>
                </a:solidFill>
              </a:rPr>
              <a:pPr eaLnBrk="1" hangingPunct="1"/>
              <a:t>11</a:t>
            </a:fld>
            <a:endParaRPr lang="en-US" sz="1200">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992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567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410510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010A31-A7B9-C049-BACB-82E0FD75BA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95ACE8-35E8-1B4C-9E35-20AB0BA44D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5955247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621963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0380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651076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59487A-6F3B-9248-B013-64499A97595E}" type="slidenum">
              <a:rPr lang="en-US" sz="1200">
                <a:solidFill>
                  <a:prstClr val="black"/>
                </a:solidFill>
              </a:rPr>
              <a:pPr eaLnBrk="1" hangingPunct="1"/>
              <a:t>73</a:t>
            </a:fld>
            <a:endParaRPr lang="en-US" sz="1200">
              <a:solidFill>
                <a:prstClr val="black"/>
              </a:solidFill>
            </a:endParaRPr>
          </a:p>
        </p:txBody>
      </p:sp>
      <p:sp>
        <p:nvSpPr>
          <p:cNvPr id="115714" name="Rectangle 1026"/>
          <p:cNvSpPr>
            <a:spLocks noGrp="1" noRot="1" noChangeAspect="1" noChangeArrowheads="1" noTextEdit="1"/>
          </p:cNvSpPr>
          <p:nvPr>
            <p:ph type="sldImg"/>
          </p:nvPr>
        </p:nvSpPr>
        <p:spPr>
          <a:ln/>
        </p:spPr>
      </p:sp>
      <p:sp>
        <p:nvSpPr>
          <p:cNvPr id="1157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Believers have failed to fight apostasy the past 200+ years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Apostates are unbelievers who live among the saints and destroy the church within. This has happened significantly in what used to be called the </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 West.</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232617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How did they destroy the Christian West?</a:t>
            </a:r>
            <a:endParaRPr lang="en-SG" sz="1200" kern="1200">
              <a:solidFill>
                <a:schemeClr val="tx1"/>
              </a:solidFill>
              <a:effectLst/>
              <a:latin typeface="Times New Roman" charset="0"/>
              <a:ea typeface="ＭＳ Ｐゴシック" charset="0"/>
              <a:cs typeface="ＭＳ Ｐゴシック" charset="0"/>
            </a:endParaRPr>
          </a:p>
          <a:p>
            <a:r>
              <a:rPr lang="en-US" sz="1200" kern="1200">
                <a:solidFill>
                  <a:schemeClr val="tx1"/>
                </a:solidFill>
                <a:effectLst/>
                <a:latin typeface="Times New Roman" charset="0"/>
                <a:ea typeface="ＭＳ Ｐゴシック" charset="0"/>
                <a:cs typeface="ＭＳ Ｐゴシック" charset="0"/>
              </a:rPr>
              <a:t>• Dewey</a:t>
            </a:r>
            <a:r>
              <a:rPr lang="en-SG" sz="1200" kern="1200" baseline="0">
                <a:solidFill>
                  <a:schemeClr val="tx1"/>
                </a:solidFill>
                <a:effectLst/>
                <a:latin typeface="Times New Roman" charset="0"/>
                <a:ea typeface="ＭＳ Ｐゴシック" charset="0"/>
                <a:cs typeface="ＭＳ Ｐゴシック" charset="0"/>
              </a:rPr>
              <a:t> </a:t>
            </a:r>
            <a:r>
              <a:rPr lang="en-US">
                <a:effectLst/>
              </a:rPr>
              <a:t>successfully established a public education system in the USA with the purpose of taking children away from the godly influence of their parents.</a:t>
            </a:r>
            <a:r>
              <a:rPr lang="en-SG">
                <a:effectLst/>
              </a:rPr>
              <a:t> </a:t>
            </a:r>
            <a:endParaRPr lang="en-SG" sz="1200" kern="1200">
              <a:solidFill>
                <a:schemeClr val="tx1"/>
              </a:solidFill>
              <a:effectLst/>
              <a:latin typeface="Times New Roman" charset="0"/>
              <a:ea typeface="ＭＳ Ｐゴシック" charset="0"/>
              <a:cs typeface="ＭＳ Ｐゴシック" charset="0"/>
            </a:endParaRPr>
          </a:p>
          <a:p>
            <a:r>
              <a:rPr lang="en-US" sz="1200" kern="1200">
                <a:solidFill>
                  <a:schemeClr val="tx1"/>
                </a:solidFill>
                <a:effectLst/>
                <a:latin typeface="Times New Roman" charset="0"/>
                <a:ea typeface="ＭＳ Ｐゴシック" charset="0"/>
                <a:cs typeface="ＭＳ Ｐゴシック" charset="0"/>
              </a:rPr>
              <a:t>• Darwin</a:t>
            </a:r>
            <a:r>
              <a:rPr lang="en-SG" sz="1200" kern="1200" baseline="0">
                <a:solidFill>
                  <a:schemeClr val="tx1"/>
                </a:solidFill>
                <a:effectLst/>
                <a:latin typeface="Times New Roman" charset="0"/>
                <a:ea typeface="ＭＳ Ｐゴシック" charset="0"/>
                <a:cs typeface="ＭＳ Ｐゴシック" charset="0"/>
              </a:rPr>
              <a:t> </a:t>
            </a:r>
            <a:r>
              <a:rPr lang="en-US">
                <a:effectLst/>
              </a:rPr>
              <a:t>successfully convinced the scientific and academic communities to abandon creationism for evolution.</a:t>
            </a:r>
            <a:r>
              <a:rPr lang="en-SG">
                <a:effectLst/>
              </a:rPr>
              <a:t> </a:t>
            </a:r>
            <a:br>
              <a:rPr lang="en-SG">
                <a:effectLst/>
              </a:rPr>
            </a:br>
            <a:r>
              <a:rPr lang="en-US" sz="1200" kern="1200">
                <a:solidFill>
                  <a:schemeClr val="tx1"/>
                </a:solidFill>
                <a:effectLst/>
                <a:latin typeface="Times New Roman" charset="0"/>
                <a:ea typeface="ＭＳ Ｐゴシック" charset="0"/>
                <a:cs typeface="ＭＳ Ｐゴシック" charset="0"/>
              </a:rPr>
              <a:t>• Marx</a:t>
            </a:r>
            <a:r>
              <a:rPr lang="en-SG" sz="1200" kern="1200" baseline="0">
                <a:solidFill>
                  <a:schemeClr val="tx1"/>
                </a:solidFill>
                <a:effectLst/>
                <a:latin typeface="Times New Roman" charset="0"/>
                <a:ea typeface="ＭＳ Ｐゴシック" charset="0"/>
                <a:cs typeface="ＭＳ Ｐゴシック" charset="0"/>
              </a:rPr>
              <a:t> </a:t>
            </a:r>
            <a:r>
              <a:rPr lang="en-US" sz="1200" kern="1200">
                <a:solidFill>
                  <a:schemeClr val="tx1"/>
                </a:solidFill>
                <a:effectLst/>
                <a:latin typeface="Times New Roman" charset="0"/>
                <a:ea typeface="ＭＳ Ｐゴシック" charset="0"/>
                <a:cs typeface="ＭＳ Ｐゴシック" charset="0"/>
              </a:rPr>
              <a:t>successfully convinced generations of countries that God doesn’t exist, leading to the death of millions.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26819451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BBEC9C-0C1E-E14C-AF47-3339A3AA85AC}"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Speaking of death, Nietzsche founded the </a:t>
            </a:r>
            <a:r>
              <a:rPr lang="mr-IN" sz="1200" kern="1200">
                <a:solidFill>
                  <a:schemeClr val="tx1"/>
                </a:solidFill>
                <a:effectLst/>
                <a:latin typeface="Times New Roman" charset="0"/>
                <a:ea typeface="ＭＳ Ｐゴシック" charset="0"/>
                <a:cs typeface="ＭＳ Ｐゴシック" charset="0"/>
              </a:rPr>
              <a:t>"</a:t>
            </a:r>
            <a:r>
              <a:rPr lang="en-US" sz="1200" kern="1200">
                <a:solidFill>
                  <a:schemeClr val="tx1"/>
                </a:solidFill>
                <a:effectLst/>
                <a:latin typeface="Times New Roman" charset="0"/>
                <a:ea typeface="ＭＳ Ｐゴシック" charset="0"/>
                <a:cs typeface="ＭＳ Ｐゴシック" charset="0"/>
              </a:rPr>
              <a:t>God is Dead</a:t>
            </a:r>
            <a:r>
              <a:rPr lang="mr-IN" sz="1200" kern="1200">
                <a:solidFill>
                  <a:schemeClr val="tx1"/>
                </a:solidFill>
                <a:effectLst/>
                <a:latin typeface="Times New Roman" charset="0"/>
                <a:ea typeface="ＭＳ Ｐゴシック" charset="0"/>
                <a:cs typeface="ＭＳ Ｐゴシック" charset="0"/>
              </a:rPr>
              <a:t>"</a:t>
            </a:r>
            <a:r>
              <a:rPr lang="en-US" sz="1200" kern="1200">
                <a:solidFill>
                  <a:schemeClr val="tx1"/>
                </a:solidFill>
                <a:effectLst/>
                <a:latin typeface="Times New Roman" charset="0"/>
                <a:ea typeface="ＭＳ Ｐゴシック" charset="0"/>
                <a:cs typeface="ＭＳ Ｐゴシック" charset="0"/>
              </a:rPr>
              <a:t> movement. God had the last word in his life, though, as 17 years later God founded the </a:t>
            </a:r>
            <a:r>
              <a:rPr lang="mr-IN" sz="1200" kern="1200">
                <a:solidFill>
                  <a:schemeClr val="tx1"/>
                </a:solidFill>
                <a:effectLst/>
                <a:latin typeface="Times New Roman" charset="0"/>
                <a:ea typeface="ＭＳ Ｐゴシック" charset="0"/>
                <a:cs typeface="ＭＳ Ｐゴシック" charset="0"/>
              </a:rPr>
              <a:t>"</a:t>
            </a:r>
            <a:r>
              <a:rPr lang="en-US" sz="1200" kern="1200">
                <a:solidFill>
                  <a:schemeClr val="tx1"/>
                </a:solidFill>
                <a:effectLst/>
                <a:latin typeface="Times New Roman" charset="0"/>
                <a:ea typeface="ＭＳ Ｐゴシック" charset="0"/>
                <a:cs typeface="ＭＳ Ｐゴシック" charset="0"/>
              </a:rPr>
              <a:t>Nietzsche is Dead</a:t>
            </a:r>
            <a:r>
              <a:rPr lang="mr-IN" sz="1200" kern="1200">
                <a:solidFill>
                  <a:schemeClr val="tx1"/>
                </a:solidFill>
                <a:effectLst/>
                <a:latin typeface="Times New Roman" charset="0"/>
                <a:ea typeface="ＭＳ Ｐゴシック" charset="0"/>
                <a:cs typeface="ＭＳ Ｐゴシック" charset="0"/>
              </a:rPr>
              <a:t>"</a:t>
            </a:r>
            <a:r>
              <a:rPr lang="en-US" sz="1200" kern="1200">
                <a:solidFill>
                  <a:schemeClr val="tx1"/>
                </a:solidFill>
                <a:effectLst/>
                <a:latin typeface="Times New Roman" charset="0"/>
                <a:ea typeface="ＭＳ Ｐゴシック" charset="0"/>
                <a:cs typeface="ＭＳ Ｐゴシック" charset="0"/>
              </a:rPr>
              <a:t> movement</a:t>
            </a:r>
            <a:r>
              <a:rPr lang="en-SG" sz="1200" kern="1200">
                <a:solidFill>
                  <a:schemeClr val="tx1"/>
                </a:solidFill>
                <a:effectLst/>
                <a:latin typeface="Times New Roman" charset="0"/>
                <a:ea typeface="ＭＳ Ｐゴシック" charset="0"/>
                <a:cs typeface="ＭＳ Ｐゴシック" charset="0"/>
              </a:rPr>
              <a:t>.</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 </a:t>
            </a:r>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a:t>
            </a:r>
            <a:r>
              <a:rPr lang="en-US" sz="1200" kern="1200">
                <a:solidFill>
                  <a:schemeClr val="tx1"/>
                </a:solidFill>
                <a:effectLst/>
                <a:latin typeface="Arial" charset="0"/>
                <a:ea typeface="ＭＳ Ｐゴシック" charset="-128"/>
                <a:cs typeface="ＭＳ Ｐゴシック" charset="-128"/>
              </a:rPr>
              <a:t>, but these </a:t>
            </a:r>
            <a:r>
              <a:rPr lang="en-US" sz="1200" kern="1200" dirty="0">
                <a:solidFill>
                  <a:schemeClr val="tx1"/>
                </a:solidFill>
                <a:effectLst/>
                <a:latin typeface="Arial" charset="0"/>
                <a:ea typeface="ＭＳ Ｐゴシック" charset="-128"/>
                <a:cs typeface="ＭＳ Ｐゴシック" charset="-128"/>
              </a:rPr>
              <a:t>four shortest ones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7369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a:latin typeface="Arial" panose="020B0604020202020204" pitchFamily="34" charset="0"/>
                <a:cs typeface="Arial" panose="020B0604020202020204" pitchFamily="34" charset="0"/>
              </a:rPr>
              <a:t>NS-25-3 John-46</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562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14358846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CCF3C1-1148-9B44-9F95-2BECFFFE4790}" type="slidenum">
              <a:rPr lang="en-US" sz="1200">
                <a:solidFill>
                  <a:prstClr val="black"/>
                </a:solidFill>
              </a:rPr>
              <a:pPr eaLnBrk="1" hangingPunct="1"/>
              <a:t>86</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6273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42914920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6CE7E5-41D3-E94D-9243-9C35FC1FD055}" type="slidenum">
              <a:rPr lang="en-US" sz="1200">
                <a:solidFill>
                  <a:prstClr val="black"/>
                </a:solidFill>
              </a:rPr>
              <a:pPr eaLnBrk="1" hangingPunct="1"/>
              <a:t>88</a:t>
            </a:fld>
            <a:endParaRPr lang="en-US" sz="1200">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BBCFB9-CDAA-6E4F-9C33-2CE2329A7497}" type="slidenum">
              <a:rPr lang="en-US" sz="1200">
                <a:solidFill>
                  <a:prstClr val="black"/>
                </a:solidFill>
              </a:rPr>
              <a:pPr eaLnBrk="1" hangingPunct="1"/>
              <a:t>89</a:t>
            </a:fld>
            <a:endParaRPr lang="en-US" sz="1200">
              <a:solidFill>
                <a:prstClr val="black"/>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A433B6-CC35-284B-BE07-7564BD81AE0F}" type="slidenum">
              <a:rPr lang="en-US" sz="1200">
                <a:solidFill>
                  <a:srgbClr val="000000"/>
                </a:solidFill>
                <a:latin typeface="Times" charset="0"/>
              </a:rPr>
              <a:pPr eaLnBrk="1" hangingPunct="1"/>
              <a:t>90</a:t>
            </a:fld>
            <a:endParaRPr lang="en-US" sz="1200">
              <a:solidFill>
                <a:srgbClr val="000000"/>
              </a:solidFill>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13179475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3536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calls us to salvation (1a).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loves us (1b).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keeps us in his forever family (1c).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gives us mercy, peace, and love (2).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Mercy is the first grace to be multiplied as God's protection from merciless pretenders (2a).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Peace is wished upon the readers in the midst of their war against false teachers (2b).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Love from God is wished upon the readers as protection and assurance in their trials (2c).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5454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2729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His original purpose was to write on the salvation he shared with his readers (3a).</a:t>
            </a:r>
          </a:p>
          <a:p>
            <a:r>
              <a:rPr lang="en-US" dirty="0">
                <a:latin typeface="Arial" panose="020B0604020202020204" pitchFamily="34" charset="0"/>
                <a:cs typeface="Arial" panose="020B0604020202020204" pitchFamily="34" charset="0"/>
              </a:rPr>
              <a:t>After learning that his readers faced apostates among them, and through the Spirit's leading, Jude changed his theme to defend doctrinal truth (3b).</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692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But what is this “faith”?</a:t>
            </a:r>
          </a:p>
        </p:txBody>
      </p:sp>
    </p:spTree>
    <p:extLst>
      <p:ext uri="{BB962C8B-B14F-4D97-AF65-F5344CB8AC3E}">
        <p14:creationId xmlns:p14="http://schemas.microsoft.com/office/powerpoint/2010/main" val="1305986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102</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103</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7A46A6-7489-AA44-A35D-C07C84E93EDE}" type="slidenum">
              <a:rPr lang="en-US" sz="1200">
                <a:solidFill>
                  <a:prstClr val="black"/>
                </a:solidFill>
              </a:rPr>
              <a:pPr eaLnBrk="1" hangingPunct="1"/>
              <a:t>104</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Is is proper to use the term “professing Christian”? That sounds like a type of Christian, right? But are “professing Christians” one type of believers in Jesus?</a:t>
            </a:r>
          </a:p>
          <a:p>
            <a:r>
              <a:rPr lang="en-US" dirty="0">
                <a:latin typeface="Arial" panose="020B0604020202020204" pitchFamily="34" charset="0"/>
                <a:cs typeface="Arial" panose="020B0604020202020204" pitchFamily="34" charset="0"/>
              </a:rPr>
              <a:t>The point of the term is actually that these people </a:t>
            </a:r>
            <a:r>
              <a:rPr lang="en-US" i="1" dirty="0">
                <a:latin typeface="Arial" panose="020B0604020202020204" pitchFamily="34" charset="0"/>
                <a:cs typeface="Arial" panose="020B0604020202020204" pitchFamily="34" charset="0"/>
              </a:rPr>
              <a:t>claim</a:t>
            </a:r>
            <a:r>
              <a:rPr lang="en-US" i="0" dirty="0">
                <a:latin typeface="Arial" panose="020B0604020202020204" pitchFamily="34" charset="0"/>
                <a:cs typeface="Arial" panose="020B0604020202020204" pitchFamily="34" charset="0"/>
              </a:rPr>
              <a:t> to be Christians, but they are not. The “professing Christian” is, in reality, a non-Christian who professes to be a believer.</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105</a:t>
            </a:fld>
            <a:endParaRPr lang="en-US"/>
          </a:p>
        </p:txBody>
      </p:sp>
    </p:spTree>
    <p:extLst>
      <p:ext uri="{BB962C8B-B14F-4D97-AF65-F5344CB8AC3E}">
        <p14:creationId xmlns:p14="http://schemas.microsoft.com/office/powerpoint/2010/main" val="35490654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12878C-5FD4-0448-B5C8-A6201FDBD20D}" type="slidenum">
              <a:rPr lang="en-US" sz="1200">
                <a:solidFill>
                  <a:prstClr val="black"/>
                </a:solidFill>
              </a:rPr>
              <a:pPr eaLnBrk="1" hangingPunct="1"/>
              <a:t>106</a:t>
            </a:fld>
            <a:endParaRPr lang="en-US" sz="1200">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mr-IN" dirty="0">
                <a:latin typeface="Arial" panose="020B0604020202020204" pitchFamily="34" charset="0"/>
              </a:rPr>
              <a:t>"</a:t>
            </a:r>
            <a:r>
              <a:rPr lang="en-US" dirty="0">
                <a:latin typeface="Arial" panose="020B0604020202020204" pitchFamily="34" charset="0"/>
                <a:cs typeface="Arial" panose="020B0604020202020204" pitchFamily="34" charset="0"/>
              </a:rPr>
              <a:t>As a proponent of the </a:t>
            </a:r>
            <a:r>
              <a:rPr lang="en-US" b="1" dirty="0">
                <a:latin typeface="Arial" panose="020B0604020202020204" pitchFamily="34" charset="0"/>
                <a:cs typeface="Arial" panose="020B0604020202020204" pitchFamily="34" charset="0"/>
              </a:rPr>
              <a:t>Word of Faith</a:t>
            </a:r>
            <a:r>
              <a:rPr lang="en-US" dirty="0">
                <a:latin typeface="Arial" panose="020B0604020202020204" pitchFamily="34" charset="0"/>
                <a:cs typeface="Arial" panose="020B0604020202020204" pitchFamily="34" charset="0"/>
              </a:rPr>
              <a:t> movement, the Benny </a:t>
            </a:r>
            <a:r>
              <a:rPr lang="en-US" dirty="0" err="1">
                <a:latin typeface="Arial" panose="020B0604020202020204" pitchFamily="34" charset="0"/>
                <a:cs typeface="Arial" panose="020B0604020202020204" pitchFamily="34" charset="0"/>
              </a:rPr>
              <a:t>Hinn</a:t>
            </a:r>
            <a:r>
              <a:rPr lang="en-US" dirty="0">
                <a:latin typeface="Arial" panose="020B0604020202020204" pitchFamily="34" charset="0"/>
                <a:cs typeface="Arial" panose="020B0604020202020204" pitchFamily="34" charset="0"/>
              </a:rPr>
              <a:t> Ministry works within the bounds of the </a:t>
            </a:r>
            <a:r>
              <a:rPr lang="mr-IN" b="1" i="1" dirty="0">
                <a:latin typeface="Arial" panose="020B0604020202020204" pitchFamily="34" charset="0"/>
              </a:rPr>
              <a:t>"</a:t>
            </a:r>
            <a:r>
              <a:rPr lang="en-US" b="1" i="1" dirty="0">
                <a:latin typeface="Arial" panose="020B0604020202020204" pitchFamily="34" charset="0"/>
                <a:cs typeface="Arial" panose="020B0604020202020204" pitchFamily="34" charset="0"/>
              </a:rPr>
              <a:t>Prosperity Gospel</a:t>
            </a:r>
            <a:r>
              <a:rPr lang="mr-IN" b="1" i="1" dirty="0">
                <a:latin typeface="Arial" panose="020B0604020202020204" pitchFamily="34" charset="0"/>
              </a:rPr>
              <a:t>"</a:t>
            </a:r>
            <a:r>
              <a:rPr lang="en-US" altLang="ja-JP" dirty="0">
                <a:latin typeface="Arial" panose="020B0604020202020204" pitchFamily="34" charset="0"/>
                <a:cs typeface="Arial" panose="020B0604020202020204" pitchFamily="34" charset="0"/>
              </a:rPr>
              <a:t> asking for money and telling people to expect a miracle in return. With large crusades,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travels the world doing what he refers to as the </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Lord</a:t>
            </a:r>
            <a:r>
              <a:rPr lang="uk-UA"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 work.</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 The crusades involve prayer and Scripture reading, but the grand stage and central focus of each crusade is the miracle healing portion of each crusade. According to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the miracles that are performed have medical documentation and evidence to back up the miracles. However, when people start searching for such documentation, it is nowhere to be found. One such person who has done extensive research is Justin Peters. Justin is an evangelist who is crippled by a well known disease called Cerebral Palsy. While doing his Master</a:t>
            </a:r>
            <a:r>
              <a:rPr lang="uk-UA"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 Thesis research at Southwestern Baptist Theological Seminary, Peters sought out to interview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but his requests were denied. Justin also tried to make it to the stage during a miracle crusade of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but since he was obviously crippled, he was denied the opportunity to go onto the stage with the miracle healer. Justin, like many others, were stopped by members of the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staff who screen people before they go onto the stage</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 (</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Exposed,</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 posted by </a:t>
            </a:r>
            <a:r>
              <a:rPr lang="en-US" altLang="ja-JP" dirty="0">
                <a:latin typeface="Arial" panose="020B0604020202020204" pitchFamily="34" charset="0"/>
                <a:cs typeface="Arial" panose="020B0604020202020204" pitchFamily="34" charset="0"/>
                <a:hlinkClick r:id="rId3" tooltip="Posts by Josh Buice"/>
              </a:rPr>
              <a:t>Josh Buice</a:t>
            </a:r>
            <a:r>
              <a:rPr lang="en-US" altLang="ja-JP" dirty="0">
                <a:latin typeface="Arial" panose="020B0604020202020204" pitchFamily="34" charset="0"/>
                <a:cs typeface="Arial" panose="020B0604020202020204" pitchFamily="34" charset="0"/>
              </a:rPr>
              <a:t> on Mar 26, 2008 at http://</a:t>
            </a:r>
            <a:r>
              <a:rPr lang="en-US" altLang="ja-JP" dirty="0" err="1">
                <a:latin typeface="Arial" panose="020B0604020202020204" pitchFamily="34" charset="0"/>
                <a:cs typeface="Arial" panose="020B0604020202020204" pitchFamily="34" charset="0"/>
              </a:rPr>
              <a:t>deliveredbygrace.com</a:t>
            </a:r>
            <a:r>
              <a:rPr lang="en-US" altLang="ja-JP" dirty="0">
                <a:latin typeface="Arial" panose="020B0604020202020204" pitchFamily="34" charset="0"/>
                <a:cs typeface="Arial" panose="020B0604020202020204" pitchFamily="34" charset="0"/>
              </a:rPr>
              <a:t>/?p=234).</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1B047-74E3-004E-ACF7-9B694820CD5F}" type="slidenum">
              <a:rPr lang="en-US" sz="1200" b="1">
                <a:solidFill>
                  <a:srgbClr val="000000"/>
                </a:solidFill>
                <a:latin typeface="Times" charset="0"/>
              </a:rPr>
              <a:pPr eaLnBrk="1" hangingPunct="1"/>
              <a:t>109</a:t>
            </a:fld>
            <a:endParaRPr lang="en-US" sz="1200" b="1">
              <a:solidFill>
                <a:srgbClr val="000000"/>
              </a:solidFill>
              <a:latin typeface="Times" charset="0"/>
            </a:endParaRPr>
          </a:p>
        </p:txBody>
      </p:sp>
      <p:sp>
        <p:nvSpPr>
          <p:cNvPr id="277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7507" name="Rectangle 1027"/>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6759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men should never slander angels since the archangel himself, Michael, did not argue with Satan, chief of the fallen angels, over where Moses' body is buried (9a).</a:t>
            </a:r>
          </a:p>
          <a:p>
            <a:r>
              <a:rPr lang="en-US"/>
              <a:t>Instead of arguing with Satan, Michael left the matter in God's hands [9b, as recorded in the Pseudepigrapha book, The Assumption of Moses].</a:t>
            </a:r>
          </a:p>
          <a:p>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115</a:t>
            </a:fld>
            <a:endParaRPr lang="en-US">
              <a:solidFill>
                <a:prstClr val="black"/>
              </a:solidFill>
            </a:endParaRPr>
          </a:p>
        </p:txBody>
      </p:sp>
    </p:spTree>
    <p:extLst>
      <p:ext uri="{BB962C8B-B14F-4D97-AF65-F5344CB8AC3E}">
        <p14:creationId xmlns:p14="http://schemas.microsoft.com/office/powerpoint/2010/main" val="7093382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The pretenders slander angels whom they don't understand and, like unreasoning animals, fall into destruction by practices whose effects they know full well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Their religion will kill others as Cain killed his brother Abel [Gen. 4:8] (11a).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02EB24-8DCF-2848-B6E2-E4778572712A}" type="slidenum">
              <a:rPr lang="en-US" sz="1200" b="1">
                <a:solidFill>
                  <a:srgbClr val="000000"/>
                </a:solidFill>
                <a:latin typeface="Times" charset="0"/>
              </a:rPr>
              <a:pPr eaLnBrk="1" hangingPunct="1"/>
              <a:t>118</a:t>
            </a:fld>
            <a:endParaRPr lang="en-US" sz="1200" b="1">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0B233-8073-1448-BD8B-CED031E08747}" type="slidenum">
              <a:rPr lang="en-US" sz="1200" b="1">
                <a:solidFill>
                  <a:srgbClr val="000000"/>
                </a:solidFill>
                <a:latin typeface="Times" charset="0"/>
              </a:rPr>
              <a:pPr eaLnBrk="1" hangingPunct="1"/>
              <a:t>119</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9C9A65-4A21-BE46-8650-1B00D1CA0543}" type="slidenum">
              <a:rPr lang="en-US" sz="1200" b="1">
                <a:solidFill>
                  <a:srgbClr val="000000"/>
                </a:solidFill>
                <a:latin typeface="Times" charset="0"/>
              </a:rPr>
              <a:pPr eaLnBrk="1" hangingPunct="1"/>
              <a:t>120</a:t>
            </a:fld>
            <a:endParaRPr lang="en-US" sz="1200" b="1">
              <a:solidFill>
                <a:srgbClr val="000000"/>
              </a:solidFill>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27A657-AF10-184D-887D-E98B17F99447}" type="slidenum">
              <a:rPr lang="en-US" sz="1200" b="1">
                <a:solidFill>
                  <a:srgbClr val="000000"/>
                </a:solidFill>
                <a:latin typeface="Times" charset="0"/>
              </a:rPr>
              <a:pPr eaLnBrk="1" hangingPunct="1"/>
              <a:t>121</a:t>
            </a:fld>
            <a:endParaRPr lang="en-US" sz="1200" b="1">
              <a:solidFill>
                <a:srgbClr val="000000"/>
              </a:solidFill>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2757A7-2DA9-BB4A-8EF7-4DD15FB473BC}" type="slidenum">
              <a:rPr lang="en-US" sz="1200" b="1">
                <a:solidFill>
                  <a:srgbClr val="000000"/>
                </a:solidFill>
                <a:latin typeface="Times" charset="0"/>
              </a:rPr>
              <a:pPr eaLnBrk="1" hangingPunct="1"/>
              <a:t>122</a:t>
            </a:fld>
            <a:endParaRPr lang="en-US" sz="1200" b="1">
              <a:solidFill>
                <a:srgbClr val="000000"/>
              </a:solidFill>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34A41C-63A0-724E-BF61-05738DFD17E1}" type="slidenum">
              <a:rPr lang="en-US" sz="1200" b="1">
                <a:solidFill>
                  <a:srgbClr val="000000"/>
                </a:solidFill>
                <a:latin typeface="Times" charset="0"/>
              </a:rPr>
              <a:pPr eaLnBrk="1" hangingPunct="1"/>
              <a:t>123</a:t>
            </a:fld>
            <a:endParaRPr lang="en-US" sz="1200" b="1">
              <a:solidFill>
                <a:srgbClr val="000000"/>
              </a:solidFill>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124</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289955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pPr>
                <a:defRPr/>
              </a:pPr>
              <a:t>‹#›</a:t>
            </a:fld>
            <a:endParaRPr lang="en-US"/>
          </a:p>
        </p:txBody>
      </p:sp>
    </p:spTree>
    <p:extLst>
      <p:ext uri="{BB962C8B-B14F-4D97-AF65-F5344CB8AC3E}">
        <p14:creationId xmlns:p14="http://schemas.microsoft.com/office/powerpoint/2010/main" val="3817600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361416"/>
      </p:ext>
    </p:extLst>
  </p:cSld>
  <p:clrMapOvr>
    <a:masterClrMapping/>
  </p:clrMapOvr>
  <p:transition>
    <p:wheel spokes="0"/>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057408"/>
      </p:ext>
    </p:extLst>
  </p:cSld>
  <p:clrMapOvr>
    <a:masterClrMapping/>
  </p:clrMapOvr>
  <p:transition>
    <p:wheel spokes="0"/>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86504791"/>
      </p:ext>
    </p:extLst>
  </p:cSld>
  <p:clrMapOvr>
    <a:masterClrMapping/>
  </p:clrMapOvr>
  <p:transition>
    <p:wheel spokes="0"/>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593697"/>
      </p:ext>
    </p:extLst>
  </p:cSld>
  <p:clrMapOvr>
    <a:masterClrMapping/>
  </p:clrMapOvr>
  <p:transition>
    <p:wheel spokes="0"/>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8057932"/>
      </p:ext>
    </p:extLst>
  </p:cSld>
  <p:clrMapOvr>
    <a:masterClrMapping/>
  </p:clrMapOvr>
  <p:transition>
    <p:wheel spokes="0"/>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11083187"/>
      </p:ext>
    </p:extLst>
  </p:cSld>
  <p:clrMapOvr>
    <a:masterClrMapping/>
  </p:clrMapOvr>
  <p:transition>
    <p:wheel spokes="0"/>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126946"/>
      </p:ext>
    </p:extLst>
  </p:cSld>
  <p:clrMapOvr>
    <a:masterClrMapping/>
  </p:clrMapOvr>
  <p:transition>
    <p:wheel spokes="0"/>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592850"/>
      </p:ext>
    </p:extLst>
  </p:cSld>
  <p:clrMapOvr>
    <a:masterClrMapping/>
  </p:clrMapOvr>
  <p:transition>
    <p:wheel spokes="0"/>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2C408CA-8BA8-2347-B975-26D5B0BAEA21}" type="slidenum">
              <a:rPr lang="en-US"/>
              <a:pPr>
                <a:defRPr/>
              </a:pPr>
              <a:t>‹#›</a:t>
            </a:fld>
            <a:endParaRPr lang="en-US"/>
          </a:p>
        </p:txBody>
      </p:sp>
    </p:spTree>
    <p:extLst>
      <p:ext uri="{BB962C8B-B14F-4D97-AF65-F5344CB8AC3E}">
        <p14:creationId xmlns:p14="http://schemas.microsoft.com/office/powerpoint/2010/main" val="2399033333"/>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CBEB8EAD-978D-4C4D-AADD-0C83EB2C6E68}" type="slidenum">
              <a:rPr lang="en-US"/>
              <a:pPr>
                <a:defRPr/>
              </a:pPr>
              <a:t>‹#›</a:t>
            </a:fld>
            <a:endParaRPr lang="en-US"/>
          </a:p>
        </p:txBody>
      </p:sp>
    </p:spTree>
    <p:extLst>
      <p:ext uri="{BB962C8B-B14F-4D97-AF65-F5344CB8AC3E}">
        <p14:creationId xmlns:p14="http://schemas.microsoft.com/office/powerpoint/2010/main" val="1203128348"/>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pPr>
                <a:defRPr/>
              </a:pPr>
              <a:t>‹#›</a:t>
            </a:fld>
            <a:endParaRPr lang="en-US"/>
          </a:p>
        </p:txBody>
      </p:sp>
    </p:spTree>
    <p:extLst>
      <p:ext uri="{BB962C8B-B14F-4D97-AF65-F5344CB8AC3E}">
        <p14:creationId xmlns:p14="http://schemas.microsoft.com/office/powerpoint/2010/main" val="20865508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966E1BC-D2AB-E44F-9AAC-B9D6299FD79A}" type="slidenum">
              <a:rPr lang="en-US"/>
              <a:pPr>
                <a:defRPr/>
              </a:pPr>
              <a:t>‹#›</a:t>
            </a:fld>
            <a:endParaRPr lang="en-US"/>
          </a:p>
        </p:txBody>
      </p:sp>
    </p:spTree>
    <p:extLst>
      <p:ext uri="{BB962C8B-B14F-4D97-AF65-F5344CB8AC3E}">
        <p14:creationId xmlns:p14="http://schemas.microsoft.com/office/powerpoint/2010/main" val="2636057540"/>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E996360-7680-6E42-84F6-7F9C06400078}" type="slidenum">
              <a:rPr lang="en-US"/>
              <a:pPr>
                <a:defRPr/>
              </a:pPr>
              <a:t>‹#›</a:t>
            </a:fld>
            <a:endParaRPr lang="en-US"/>
          </a:p>
        </p:txBody>
      </p:sp>
    </p:spTree>
    <p:extLst>
      <p:ext uri="{BB962C8B-B14F-4D97-AF65-F5344CB8AC3E}">
        <p14:creationId xmlns:p14="http://schemas.microsoft.com/office/powerpoint/2010/main" val="2724403293"/>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21C9EE42-C1C0-9D4E-9FA0-A9F6FFE3BE78}" type="slidenum">
              <a:rPr lang="en-US"/>
              <a:pPr>
                <a:defRPr/>
              </a:pPr>
              <a:t>‹#›</a:t>
            </a:fld>
            <a:endParaRPr lang="en-US"/>
          </a:p>
        </p:txBody>
      </p:sp>
    </p:spTree>
    <p:extLst>
      <p:ext uri="{BB962C8B-B14F-4D97-AF65-F5344CB8AC3E}">
        <p14:creationId xmlns:p14="http://schemas.microsoft.com/office/powerpoint/2010/main" val="219695520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DEBBEF0A-0903-644F-B6BB-59097CE1F428}" type="slidenum">
              <a:rPr lang="en-US"/>
              <a:pPr>
                <a:defRPr/>
              </a:pPr>
              <a:t>‹#›</a:t>
            </a:fld>
            <a:endParaRPr lang="en-US"/>
          </a:p>
        </p:txBody>
      </p:sp>
    </p:spTree>
    <p:extLst>
      <p:ext uri="{BB962C8B-B14F-4D97-AF65-F5344CB8AC3E}">
        <p14:creationId xmlns:p14="http://schemas.microsoft.com/office/powerpoint/2010/main" val="151532099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22E227A-2621-9E45-B7B6-04DBEBFC0BC5}" type="slidenum">
              <a:rPr lang="en-US"/>
              <a:pPr>
                <a:defRPr/>
              </a:pPr>
              <a:t>‹#›</a:t>
            </a:fld>
            <a:endParaRPr lang="en-US"/>
          </a:p>
        </p:txBody>
      </p:sp>
    </p:spTree>
    <p:extLst>
      <p:ext uri="{BB962C8B-B14F-4D97-AF65-F5344CB8AC3E}">
        <p14:creationId xmlns:p14="http://schemas.microsoft.com/office/powerpoint/2010/main" val="396029542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DED0141-83BF-B844-9198-53368577BFE2}" type="slidenum">
              <a:rPr lang="en-US"/>
              <a:pPr>
                <a:defRPr/>
              </a:pPr>
              <a:t>‹#›</a:t>
            </a:fld>
            <a:endParaRPr lang="en-US"/>
          </a:p>
        </p:txBody>
      </p:sp>
    </p:spTree>
    <p:extLst>
      <p:ext uri="{BB962C8B-B14F-4D97-AF65-F5344CB8AC3E}">
        <p14:creationId xmlns:p14="http://schemas.microsoft.com/office/powerpoint/2010/main" val="1985711967"/>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140DAD-C53D-8240-8BCA-62A7B10DCC39}" type="slidenum">
              <a:rPr lang="en-US"/>
              <a:pPr>
                <a:defRPr/>
              </a:pPr>
              <a:t>‹#›</a:t>
            </a:fld>
            <a:endParaRPr lang="en-US"/>
          </a:p>
        </p:txBody>
      </p:sp>
    </p:spTree>
    <p:extLst>
      <p:ext uri="{BB962C8B-B14F-4D97-AF65-F5344CB8AC3E}">
        <p14:creationId xmlns:p14="http://schemas.microsoft.com/office/powerpoint/2010/main" val="113660431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8774AB7-1FE2-924B-8381-AC0B5973079F}" type="slidenum">
              <a:rPr lang="en-US"/>
              <a:pPr>
                <a:defRPr/>
              </a:pPr>
              <a:t>‹#›</a:t>
            </a:fld>
            <a:endParaRPr lang="en-US"/>
          </a:p>
        </p:txBody>
      </p:sp>
    </p:spTree>
    <p:extLst>
      <p:ext uri="{BB962C8B-B14F-4D97-AF65-F5344CB8AC3E}">
        <p14:creationId xmlns:p14="http://schemas.microsoft.com/office/powerpoint/2010/main" val="17966621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A95B7FB-175B-4F48-B195-A00737B7B2D7}" type="slidenum">
              <a:rPr lang="en-US"/>
              <a:pPr>
                <a:defRPr/>
              </a:pPr>
              <a:t>‹#›</a:t>
            </a:fld>
            <a:endParaRPr lang="en-US"/>
          </a:p>
        </p:txBody>
      </p:sp>
    </p:spTree>
    <p:extLst>
      <p:ext uri="{BB962C8B-B14F-4D97-AF65-F5344CB8AC3E}">
        <p14:creationId xmlns:p14="http://schemas.microsoft.com/office/powerpoint/2010/main" val="2294542004"/>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1DBBF45B-217A-0843-BA17-548E8BAC67B5}" type="slidenum">
              <a:rPr lang="en-US"/>
              <a:pPr>
                <a:defRPr/>
              </a:pPr>
              <a:t>‹#›</a:t>
            </a:fld>
            <a:endParaRPr lang="en-US"/>
          </a:p>
        </p:txBody>
      </p:sp>
    </p:spTree>
    <p:extLst>
      <p:ext uri="{BB962C8B-B14F-4D97-AF65-F5344CB8AC3E}">
        <p14:creationId xmlns:p14="http://schemas.microsoft.com/office/powerpoint/2010/main" val="1896699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7AAF60-1C3E-E743-864E-1845F3B5B75B}" type="slidenum">
              <a:rPr lang="en-US"/>
              <a:pPr>
                <a:defRPr/>
              </a:pPr>
              <a:t>‹#›</a:t>
            </a:fld>
            <a:endParaRPr lang="en-US"/>
          </a:p>
        </p:txBody>
      </p:sp>
    </p:spTree>
    <p:extLst>
      <p:ext uri="{BB962C8B-B14F-4D97-AF65-F5344CB8AC3E}">
        <p14:creationId xmlns:p14="http://schemas.microsoft.com/office/powerpoint/2010/main" val="24319141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C442DF7F-88A1-9144-B0E5-709B8F6ACEA3}" type="slidenum">
              <a:rPr lang="en-US"/>
              <a:pPr>
                <a:defRPr/>
              </a:pPr>
              <a:t>‹#›</a:t>
            </a:fld>
            <a:endParaRPr lang="en-US"/>
          </a:p>
        </p:txBody>
      </p:sp>
    </p:spTree>
    <p:extLst>
      <p:ext uri="{BB962C8B-B14F-4D97-AF65-F5344CB8AC3E}">
        <p14:creationId xmlns:p14="http://schemas.microsoft.com/office/powerpoint/2010/main" val="11698533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F2CB63E8-B679-E944-BC62-48CF1EA1B227}" type="slidenum">
              <a:rPr lang="en-US"/>
              <a:pPr>
                <a:defRPr/>
              </a:pPr>
              <a:t>‹#›</a:t>
            </a:fld>
            <a:endParaRPr lang="en-US"/>
          </a:p>
        </p:txBody>
      </p:sp>
    </p:spTree>
    <p:extLst>
      <p:ext uri="{BB962C8B-B14F-4D97-AF65-F5344CB8AC3E}">
        <p14:creationId xmlns:p14="http://schemas.microsoft.com/office/powerpoint/2010/main" val="30789142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2B2924B5-71FD-E34E-BE6E-4B94F1F2EE64}" type="slidenum">
              <a:rPr lang="en-US"/>
              <a:pPr>
                <a:defRPr/>
              </a:pPr>
              <a:t>‹#›</a:t>
            </a:fld>
            <a:endParaRPr lang="en-US"/>
          </a:p>
        </p:txBody>
      </p:sp>
    </p:spTree>
    <p:extLst>
      <p:ext uri="{BB962C8B-B14F-4D97-AF65-F5344CB8AC3E}">
        <p14:creationId xmlns:p14="http://schemas.microsoft.com/office/powerpoint/2010/main" val="35358650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35DAE2C8-44DE-BF43-964F-5B68ECC91D4A}" type="slidenum">
              <a:rPr lang="en-US"/>
              <a:pPr>
                <a:defRPr/>
              </a:pPr>
              <a:t>‹#›</a:t>
            </a:fld>
            <a:endParaRPr lang="en-US"/>
          </a:p>
        </p:txBody>
      </p:sp>
    </p:spTree>
    <p:extLst>
      <p:ext uri="{BB962C8B-B14F-4D97-AF65-F5344CB8AC3E}">
        <p14:creationId xmlns:p14="http://schemas.microsoft.com/office/powerpoint/2010/main" val="35058831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2EF8B8D4-D443-ED46-AA77-1071BE0E49B8}" type="slidenum">
              <a:rPr lang="en-US"/>
              <a:pPr>
                <a:defRPr/>
              </a:pPr>
              <a:t>‹#›</a:t>
            </a:fld>
            <a:endParaRPr lang="en-US"/>
          </a:p>
        </p:txBody>
      </p:sp>
    </p:spTree>
    <p:extLst>
      <p:ext uri="{BB962C8B-B14F-4D97-AF65-F5344CB8AC3E}">
        <p14:creationId xmlns:p14="http://schemas.microsoft.com/office/powerpoint/2010/main" val="23560783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8070546C-4BF1-AB44-B73E-41E7EEFE22A2}" type="slidenum">
              <a:rPr lang="en-US"/>
              <a:pPr>
                <a:defRPr/>
              </a:pPr>
              <a:t>‹#›</a:t>
            </a:fld>
            <a:endParaRPr lang="en-US"/>
          </a:p>
        </p:txBody>
      </p:sp>
    </p:spTree>
    <p:extLst>
      <p:ext uri="{BB962C8B-B14F-4D97-AF65-F5344CB8AC3E}">
        <p14:creationId xmlns:p14="http://schemas.microsoft.com/office/powerpoint/2010/main" val="29144181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E8FFFE49-7673-334D-98E8-144B099A7EF8}" type="slidenum">
              <a:rPr lang="en-US"/>
              <a:pPr>
                <a:defRPr/>
              </a:pPr>
              <a:t>‹#›</a:t>
            </a:fld>
            <a:endParaRPr lang="en-US"/>
          </a:p>
        </p:txBody>
      </p:sp>
    </p:spTree>
    <p:extLst>
      <p:ext uri="{BB962C8B-B14F-4D97-AF65-F5344CB8AC3E}">
        <p14:creationId xmlns:p14="http://schemas.microsoft.com/office/powerpoint/2010/main" val="262803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E39DA90-7BF7-654F-89AC-9812A465FDAB}" type="slidenum">
              <a:rPr lang="en-US"/>
              <a:pPr>
                <a:defRPr/>
              </a:pPr>
              <a:t>‹#›</a:t>
            </a:fld>
            <a:endParaRPr lang="en-US"/>
          </a:p>
        </p:txBody>
      </p:sp>
    </p:spTree>
    <p:extLst>
      <p:ext uri="{BB962C8B-B14F-4D97-AF65-F5344CB8AC3E}">
        <p14:creationId xmlns:p14="http://schemas.microsoft.com/office/powerpoint/2010/main" val="926571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49EBF18-D999-5246-A343-9E369289C2DF}" type="slidenum">
              <a:rPr lang="en-US"/>
              <a:pPr>
                <a:defRPr/>
              </a:pPr>
              <a:t>‹#›</a:t>
            </a:fld>
            <a:endParaRPr lang="en-US"/>
          </a:p>
        </p:txBody>
      </p:sp>
    </p:spTree>
    <p:extLst>
      <p:ext uri="{BB962C8B-B14F-4D97-AF65-F5344CB8AC3E}">
        <p14:creationId xmlns:p14="http://schemas.microsoft.com/office/powerpoint/2010/main" val="9574078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088A31C-18C4-5341-8D97-BD98467219EF}" type="slidenum">
              <a:rPr lang="en-US"/>
              <a:pPr>
                <a:defRPr/>
              </a:pPr>
              <a:t>‹#›</a:t>
            </a:fld>
            <a:endParaRPr lang="en-US"/>
          </a:p>
        </p:txBody>
      </p:sp>
    </p:spTree>
    <p:extLst>
      <p:ext uri="{BB962C8B-B14F-4D97-AF65-F5344CB8AC3E}">
        <p14:creationId xmlns:p14="http://schemas.microsoft.com/office/powerpoint/2010/main" val="41047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41302933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6D1B61C0-FB95-784D-8277-D2593836AD88}" type="slidenum">
              <a:rPr lang="en-US"/>
              <a:pPr>
                <a:defRPr/>
              </a:pPr>
              <a:t>‹#›</a:t>
            </a:fld>
            <a:endParaRPr lang="en-US"/>
          </a:p>
        </p:txBody>
      </p:sp>
    </p:spTree>
    <p:extLst>
      <p:ext uri="{BB962C8B-B14F-4D97-AF65-F5344CB8AC3E}">
        <p14:creationId xmlns:p14="http://schemas.microsoft.com/office/powerpoint/2010/main" val="37274500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35524957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9677561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4024261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6797734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100243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1752091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18606634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39889329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3845160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25331886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12594929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38093039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793624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120459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302845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12/8/23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99092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12/8/23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17601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12/8/23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18895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12/8/23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803708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12/8/23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90860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C58503-ABD2-7D44-94A0-510B23A722B3}" type="datetimeFigureOut">
              <a:rPr lang="en-US"/>
              <a:pPr>
                <a:defRPr/>
              </a:pPr>
              <a:t>12/8/23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81E006-AFE3-5044-B857-EA6AC0E58518}" type="slidenum">
              <a:rPr lang="en-US"/>
              <a:pPr>
                <a:defRPr/>
              </a:pPr>
              <a:t>‹#›</a:t>
            </a:fld>
            <a:endParaRPr lang="en-US"/>
          </a:p>
        </p:txBody>
      </p:sp>
    </p:spTree>
    <p:extLst>
      <p:ext uri="{BB962C8B-B14F-4D97-AF65-F5344CB8AC3E}">
        <p14:creationId xmlns:p14="http://schemas.microsoft.com/office/powerpoint/2010/main" val="11871840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12/8/23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98844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90838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29340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99983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412836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526283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914137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484357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279854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39014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2103F9-3650-1948-B0CA-3EF987F860C8}" type="datetimeFigureOut">
              <a:rPr lang="en-US"/>
              <a:pPr>
                <a:defRPr/>
              </a:pPr>
              <a:t>12/8/23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D68A71-6A4B-D646-9886-6BC52327D122}" type="slidenum">
              <a:rPr lang="en-US"/>
              <a:pPr>
                <a:defRPr/>
              </a:pPr>
              <a:t>‹#›</a:t>
            </a:fld>
            <a:endParaRPr lang="en-US"/>
          </a:p>
        </p:txBody>
      </p:sp>
    </p:spTree>
    <p:extLst>
      <p:ext uri="{BB962C8B-B14F-4D97-AF65-F5344CB8AC3E}">
        <p14:creationId xmlns:p14="http://schemas.microsoft.com/office/powerpoint/2010/main" val="11309010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425068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098085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28682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77149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998091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692493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31919245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7544604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8531372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1324407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F81F160-F6F8-F84C-A0E5-58A9EDAB1698}" type="datetimeFigureOut">
              <a:rPr lang="en-US"/>
              <a:pPr>
                <a:defRPr/>
              </a:pPr>
              <a:t>12/8/23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89A3FF-308B-0344-B082-EA5A6D2CAD47}" type="slidenum">
              <a:rPr lang="en-US"/>
              <a:pPr>
                <a:defRPr/>
              </a:pPr>
              <a:t>‹#›</a:t>
            </a:fld>
            <a:endParaRPr lang="en-US"/>
          </a:p>
        </p:txBody>
      </p:sp>
    </p:spTree>
    <p:extLst>
      <p:ext uri="{BB962C8B-B14F-4D97-AF65-F5344CB8AC3E}">
        <p14:creationId xmlns:p14="http://schemas.microsoft.com/office/powerpoint/2010/main" val="38339214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2136938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185286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18906539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8408516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16787020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0008998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24657487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8686168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6226883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116316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0101BE-9934-5F41-B4A0-3DF0CBFA00B9}" type="datetimeFigureOut">
              <a:rPr lang="en-US"/>
              <a:pPr>
                <a:defRPr/>
              </a:pPr>
              <a:t>12/8/23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7FE69B-6E83-9E4C-B54E-BFED13FC8797}" type="slidenum">
              <a:rPr lang="en-US"/>
              <a:pPr>
                <a:defRPr/>
              </a:pPr>
              <a:t>‹#›</a:t>
            </a:fld>
            <a:endParaRPr lang="en-US"/>
          </a:p>
        </p:txBody>
      </p:sp>
    </p:spTree>
    <p:extLst>
      <p:ext uri="{BB962C8B-B14F-4D97-AF65-F5344CB8AC3E}">
        <p14:creationId xmlns:p14="http://schemas.microsoft.com/office/powerpoint/2010/main" val="225837438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31798300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30432054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34364016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35218374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26468566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18805483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9059303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16640414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39820671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3109832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D20742-1036-1B4E-8080-95294199E78D}" type="datetimeFigureOut">
              <a:rPr lang="en-US"/>
              <a:pPr>
                <a:defRPr/>
              </a:pPr>
              <a:t>12/8/23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C65E5DD-28A5-9940-B831-CA9C0332BEE2}" type="slidenum">
              <a:rPr lang="en-US"/>
              <a:pPr>
                <a:defRPr/>
              </a:pPr>
              <a:t>‹#›</a:t>
            </a:fld>
            <a:endParaRPr lang="en-US"/>
          </a:p>
        </p:txBody>
      </p:sp>
    </p:spTree>
    <p:extLst>
      <p:ext uri="{BB962C8B-B14F-4D97-AF65-F5344CB8AC3E}">
        <p14:creationId xmlns:p14="http://schemas.microsoft.com/office/powerpoint/2010/main" val="22428865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23777397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35952632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32671733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23248368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201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40464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91326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10419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46898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54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pPr>
                <a:defRPr/>
              </a:pPr>
              <a:t>‹#›</a:t>
            </a:fld>
            <a:endParaRPr lang="en-US"/>
          </a:p>
        </p:txBody>
      </p:sp>
    </p:spTree>
    <p:extLst>
      <p:ext uri="{BB962C8B-B14F-4D97-AF65-F5344CB8AC3E}">
        <p14:creationId xmlns:p14="http://schemas.microsoft.com/office/powerpoint/2010/main" val="1434770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1E3091-7D07-1941-8342-2168813F52F4}" type="datetimeFigureOut">
              <a:rPr lang="en-US"/>
              <a:pPr>
                <a:defRPr/>
              </a:pPr>
              <a:t>12/8/23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1D11E5-02BD-524E-A7F5-17EA776A3C98}" type="slidenum">
              <a:rPr lang="en-US"/>
              <a:pPr>
                <a:defRPr/>
              </a:pPr>
              <a:t>‹#›</a:t>
            </a:fld>
            <a:endParaRPr lang="en-US"/>
          </a:p>
        </p:txBody>
      </p:sp>
    </p:spTree>
    <p:extLst>
      <p:ext uri="{BB962C8B-B14F-4D97-AF65-F5344CB8AC3E}">
        <p14:creationId xmlns:p14="http://schemas.microsoft.com/office/powerpoint/2010/main" val="34245899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88451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14669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62859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71248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58629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58316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10760252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24852367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28683418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982339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55AAA3-3E9C-F940-85A1-785BC8012D2B}" type="datetimeFigureOut">
              <a:rPr lang="en-US"/>
              <a:pPr>
                <a:defRPr/>
              </a:pPr>
              <a:t>12/8/23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BEB1B71-926C-5046-A9B8-0B0CD391E5C2}" type="slidenum">
              <a:rPr lang="en-US"/>
              <a:pPr>
                <a:defRPr/>
              </a:pPr>
              <a:t>‹#›</a:t>
            </a:fld>
            <a:endParaRPr lang="en-US"/>
          </a:p>
        </p:txBody>
      </p:sp>
    </p:spTree>
    <p:extLst>
      <p:ext uri="{BB962C8B-B14F-4D97-AF65-F5344CB8AC3E}">
        <p14:creationId xmlns:p14="http://schemas.microsoft.com/office/powerpoint/2010/main" val="4903593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31770525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2695464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21482641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5986320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2476616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3072958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4118179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17780990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31529860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41217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16F42C-1954-8F42-9FF8-8878DEE8B1CE}" type="datetimeFigureOut">
              <a:rPr lang="en-US"/>
              <a:pPr>
                <a:defRPr/>
              </a:pPr>
              <a:t>12/8/23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EBEF3C2-85B2-D145-B63E-06682755B256}" type="slidenum">
              <a:rPr lang="en-US"/>
              <a:pPr>
                <a:defRPr/>
              </a:pPr>
              <a:t>‹#›</a:t>
            </a:fld>
            <a:endParaRPr lang="en-US"/>
          </a:p>
        </p:txBody>
      </p:sp>
    </p:spTree>
    <p:extLst>
      <p:ext uri="{BB962C8B-B14F-4D97-AF65-F5344CB8AC3E}">
        <p14:creationId xmlns:p14="http://schemas.microsoft.com/office/powerpoint/2010/main" val="29138312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40538161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E8AA8-FFD0-124C-AF3B-0A0C6575AB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745904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A6BED2-96E9-8741-BD0A-98D82FA283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41588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659D04-5894-D34E-BB8F-5502793D7E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66682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083186-4940-BF4C-A5C5-9932557700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35469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4EE9E7-2A7A-7C4B-9DB1-EEB7FD76B1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1995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FA93D2-1DD4-5043-8660-908454AD5B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3927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2C34E-02B4-E844-BFB1-5249052CAF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0252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76E9C4-61C6-0A4D-9C17-AA71950C8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89841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4F1AAE-72E9-8F44-84F6-97B0F85513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2538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07480EF-59AA-714B-B147-7B77B6279473}" type="datetimeFigureOut">
              <a:rPr lang="en-US"/>
              <a:pPr>
                <a:defRPr/>
              </a:pPr>
              <a:t>12/8/23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C49FDB-DC2F-EB4F-9B85-20182C72B822}" type="slidenum">
              <a:rPr lang="en-US"/>
              <a:pPr>
                <a:defRPr/>
              </a:pPr>
              <a:t>‹#›</a:t>
            </a:fld>
            <a:endParaRPr lang="en-US"/>
          </a:p>
        </p:txBody>
      </p:sp>
    </p:spTree>
    <p:extLst>
      <p:ext uri="{BB962C8B-B14F-4D97-AF65-F5344CB8AC3E}">
        <p14:creationId xmlns:p14="http://schemas.microsoft.com/office/powerpoint/2010/main" val="329625733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D291A9-042B-3C43-B246-CDAE6CAE10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08330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51800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11389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95842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81581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23487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87889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30050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43831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6743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8D40B8A-0AEA-134A-AADE-62208DA1B0B5}" type="datetimeFigureOut">
              <a:rPr lang="en-US"/>
              <a:pPr>
                <a:defRPr/>
              </a:pPr>
              <a:t>12/8/23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E71E04-EA1B-B747-BF56-9FCA60F92672}" type="slidenum">
              <a:rPr lang="en-US"/>
              <a:pPr>
                <a:defRPr/>
              </a:pPr>
              <a:t>‹#›</a:t>
            </a:fld>
            <a:endParaRPr lang="en-US"/>
          </a:p>
        </p:txBody>
      </p:sp>
    </p:spTree>
    <p:extLst>
      <p:ext uri="{BB962C8B-B14F-4D97-AF65-F5344CB8AC3E}">
        <p14:creationId xmlns:p14="http://schemas.microsoft.com/office/powerpoint/2010/main" val="47598500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4503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38293282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9581700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7469639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42566136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5C0CD90D-F739-2249-AFD2-B839922A3D03}"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35917726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7949193F-19F6-724E-9030-6EE1C5320A4D}"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01392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DA1D5286-CE11-3E41-AE0D-688B164EED2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66409659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659CE9F1-EC39-7B45-AC96-A58F7618407E}"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011464081"/>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423B6DD7-835B-FF4E-8A27-CD2F26849EC4}"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0339599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EF4995-424F-DD41-ABFC-F4EB7B14EF5F}" type="datetimeFigureOut">
              <a:rPr lang="en-US"/>
              <a:pPr>
                <a:defRPr/>
              </a:pPr>
              <a:t>12/8/23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DE3A07E-AB8B-5648-A141-EC468B390787}" type="slidenum">
              <a:rPr lang="en-US"/>
              <a:pPr>
                <a:defRPr/>
              </a:pPr>
              <a:t>‹#›</a:t>
            </a:fld>
            <a:endParaRPr lang="en-US"/>
          </a:p>
        </p:txBody>
      </p:sp>
    </p:spTree>
    <p:extLst>
      <p:ext uri="{BB962C8B-B14F-4D97-AF65-F5344CB8AC3E}">
        <p14:creationId xmlns:p14="http://schemas.microsoft.com/office/powerpoint/2010/main" val="390275635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B0A02118-CBAC-3944-BD79-435BF1DC185C}"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12074597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0352925-88A5-DF4B-A942-6E198EDF8F9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56043716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2A036CB-8897-8843-8543-067864576849}"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8196072"/>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326A93D-3EBB-1B43-AC05-E3147CDAA49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61267176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9DEB803-542E-774C-BA5C-5B2DD2D46A7B}"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8482255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F52CC84-33FF-424F-BBE4-A68722D3037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38217080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AB6291C2-7E52-9649-90DA-8C1B8EE0B46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89550858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154687840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399625155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681793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2722036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50937721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260096307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1832436745"/>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2070850340"/>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375892394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4819690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3009192197"/>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340278266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384864858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9151791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5793908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371001488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298781259"/>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150019681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291736115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207113117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64264007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340369172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7789352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80392008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47412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98362332"/>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209804"/>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94769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38264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2343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30202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44090"/>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3444275"/>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959636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76538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20906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26416497"/>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3692848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2514829"/>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2856448"/>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61379333"/>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5551937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32611861"/>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2863006"/>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4979917"/>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31272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79209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pPr>
                <a:defRPr/>
              </a:pPr>
              <a:t>‹#›</a:t>
            </a:fld>
            <a:endParaRPr lang="en-US"/>
          </a:p>
        </p:txBody>
      </p:sp>
    </p:spTree>
    <p:extLst>
      <p:ext uri="{BB962C8B-B14F-4D97-AF65-F5344CB8AC3E}">
        <p14:creationId xmlns:p14="http://schemas.microsoft.com/office/powerpoint/2010/main" val="2880599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9554479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1506923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865398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023844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28051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3064833"/>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8184487"/>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4130190"/>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0642277"/>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7335687"/>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042427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8570299"/>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126477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158983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838291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5175794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7268672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1901388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4609901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3405932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98796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15159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9067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pPr>
                <a:defRPr/>
              </a:pPr>
              <a:t>‹#›</a:t>
            </a:fld>
            <a:endParaRPr lang="en-US"/>
          </a:p>
        </p:txBody>
      </p:sp>
    </p:spTree>
    <p:extLst>
      <p:ext uri="{BB962C8B-B14F-4D97-AF65-F5344CB8AC3E}">
        <p14:creationId xmlns:p14="http://schemas.microsoft.com/office/powerpoint/2010/main" val="1628251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40107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58060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02546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42062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35385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17174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1667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57858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6423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558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pPr>
                <a:defRPr/>
              </a:pPr>
              <a:t>‹#›</a:t>
            </a:fld>
            <a:endParaRPr lang="en-US"/>
          </a:p>
        </p:txBody>
      </p:sp>
    </p:spTree>
    <p:extLst>
      <p:ext uri="{BB962C8B-B14F-4D97-AF65-F5344CB8AC3E}">
        <p14:creationId xmlns:p14="http://schemas.microsoft.com/office/powerpoint/2010/main" val="712950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2364246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762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4228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7913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995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707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1442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963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6072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76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pPr>
                <a:defRPr/>
              </a:pPr>
              <a:t>‹#›</a:t>
            </a:fld>
            <a:endParaRPr lang="en-US"/>
          </a:p>
        </p:txBody>
      </p:sp>
    </p:spTree>
    <p:extLst>
      <p:ext uri="{BB962C8B-B14F-4D97-AF65-F5344CB8AC3E}">
        <p14:creationId xmlns:p14="http://schemas.microsoft.com/office/powerpoint/2010/main" val="2228750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640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2D361-21FA-A649-9BC6-83C4B3C7C280}" type="slidenum">
              <a:rPr lang="en-US"/>
              <a:pPr>
                <a:defRPr/>
              </a:pPr>
              <a:t>‹#›</a:t>
            </a:fld>
            <a:endParaRPr lang="en-US"/>
          </a:p>
        </p:txBody>
      </p:sp>
    </p:spTree>
    <p:extLst>
      <p:ext uri="{BB962C8B-B14F-4D97-AF65-F5344CB8AC3E}">
        <p14:creationId xmlns:p14="http://schemas.microsoft.com/office/powerpoint/2010/main" val="856114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A351DD-4990-8540-B14F-AA8010F0734A}" type="slidenum">
              <a:rPr lang="en-US"/>
              <a:pPr>
                <a:defRPr/>
              </a:pPr>
              <a:t>‹#›</a:t>
            </a:fld>
            <a:endParaRPr lang="en-US"/>
          </a:p>
        </p:txBody>
      </p:sp>
    </p:spTree>
    <p:extLst>
      <p:ext uri="{BB962C8B-B14F-4D97-AF65-F5344CB8AC3E}">
        <p14:creationId xmlns:p14="http://schemas.microsoft.com/office/powerpoint/2010/main" val="2315241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F4B2AB8-D96C-6B46-AF6D-EF9401C9E48D}" type="slidenum">
              <a:rPr lang="en-US"/>
              <a:pPr>
                <a:defRPr/>
              </a:pPr>
              <a:t>‹#›</a:t>
            </a:fld>
            <a:endParaRPr lang="en-US"/>
          </a:p>
        </p:txBody>
      </p:sp>
    </p:spTree>
    <p:extLst>
      <p:ext uri="{BB962C8B-B14F-4D97-AF65-F5344CB8AC3E}">
        <p14:creationId xmlns:p14="http://schemas.microsoft.com/office/powerpoint/2010/main" val="2069751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08560F-D24B-DC4A-AFEE-263441532204}" type="slidenum">
              <a:rPr lang="en-US"/>
              <a:pPr>
                <a:defRPr/>
              </a:pPr>
              <a:t>‹#›</a:t>
            </a:fld>
            <a:endParaRPr lang="en-US"/>
          </a:p>
        </p:txBody>
      </p:sp>
    </p:spTree>
    <p:extLst>
      <p:ext uri="{BB962C8B-B14F-4D97-AF65-F5344CB8AC3E}">
        <p14:creationId xmlns:p14="http://schemas.microsoft.com/office/powerpoint/2010/main" val="1749141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30C0452-D1EF-A24E-B059-81C7235E47B4}" type="slidenum">
              <a:rPr lang="en-US"/>
              <a:pPr>
                <a:defRPr/>
              </a:pPr>
              <a:t>‹#›</a:t>
            </a:fld>
            <a:endParaRPr lang="en-US"/>
          </a:p>
        </p:txBody>
      </p:sp>
    </p:spTree>
    <p:extLst>
      <p:ext uri="{BB962C8B-B14F-4D97-AF65-F5344CB8AC3E}">
        <p14:creationId xmlns:p14="http://schemas.microsoft.com/office/powerpoint/2010/main" val="30390529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0B398DF-5609-9A4A-9661-0CF2D4E61DA3}" type="slidenum">
              <a:rPr lang="en-US"/>
              <a:pPr>
                <a:defRPr/>
              </a:pPr>
              <a:t>‹#›</a:t>
            </a:fld>
            <a:endParaRPr lang="en-US"/>
          </a:p>
        </p:txBody>
      </p:sp>
    </p:spTree>
    <p:extLst>
      <p:ext uri="{BB962C8B-B14F-4D97-AF65-F5344CB8AC3E}">
        <p14:creationId xmlns:p14="http://schemas.microsoft.com/office/powerpoint/2010/main" val="3233981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1597FFD-7711-8A4B-A88D-AAEDE6C56811}" type="slidenum">
              <a:rPr lang="en-US"/>
              <a:pPr>
                <a:defRPr/>
              </a:pPr>
              <a:t>‹#›</a:t>
            </a:fld>
            <a:endParaRPr lang="en-US"/>
          </a:p>
        </p:txBody>
      </p:sp>
    </p:spTree>
    <p:extLst>
      <p:ext uri="{BB962C8B-B14F-4D97-AF65-F5344CB8AC3E}">
        <p14:creationId xmlns:p14="http://schemas.microsoft.com/office/powerpoint/2010/main" val="2655863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4F2D2C-C28B-414C-8240-01DBDE4D0D32}" type="slidenum">
              <a:rPr lang="en-US"/>
              <a:pPr>
                <a:defRPr/>
              </a:pPr>
              <a:t>‹#›</a:t>
            </a:fld>
            <a:endParaRPr lang="en-US"/>
          </a:p>
        </p:txBody>
      </p:sp>
    </p:spTree>
    <p:extLst>
      <p:ext uri="{BB962C8B-B14F-4D97-AF65-F5344CB8AC3E}">
        <p14:creationId xmlns:p14="http://schemas.microsoft.com/office/powerpoint/2010/main" val="837568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86387D3-7594-6D4C-863A-67016E8C04C8}" type="slidenum">
              <a:rPr lang="en-US"/>
              <a:pPr>
                <a:defRPr/>
              </a:pPr>
              <a:t>‹#›</a:t>
            </a:fld>
            <a:endParaRPr lang="en-US"/>
          </a:p>
        </p:txBody>
      </p:sp>
    </p:spTree>
    <p:extLst>
      <p:ext uri="{BB962C8B-B14F-4D97-AF65-F5344CB8AC3E}">
        <p14:creationId xmlns:p14="http://schemas.microsoft.com/office/powerpoint/2010/main" val="2629515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pPr>
                <a:defRPr/>
              </a:pPr>
              <a:t>‹#›</a:t>
            </a:fld>
            <a:endParaRPr lang="en-US"/>
          </a:p>
        </p:txBody>
      </p:sp>
    </p:spTree>
    <p:extLst>
      <p:ext uri="{BB962C8B-B14F-4D97-AF65-F5344CB8AC3E}">
        <p14:creationId xmlns:p14="http://schemas.microsoft.com/office/powerpoint/2010/main" val="37222562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1F4A33-3E58-E841-9011-A69251126C2F}" type="slidenum">
              <a:rPr lang="en-US"/>
              <a:pPr>
                <a:defRPr/>
              </a:pPr>
              <a:t>‹#›</a:t>
            </a:fld>
            <a:endParaRPr lang="en-US"/>
          </a:p>
        </p:txBody>
      </p:sp>
    </p:spTree>
    <p:extLst>
      <p:ext uri="{BB962C8B-B14F-4D97-AF65-F5344CB8AC3E}">
        <p14:creationId xmlns:p14="http://schemas.microsoft.com/office/powerpoint/2010/main" val="1603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50D38DC-03E6-FE4B-BE6A-BB7A0D2008FF}" type="slidenum">
              <a:rPr lang="en-US"/>
              <a:pPr>
                <a:defRPr/>
              </a:pPr>
              <a:t>‹#›</a:t>
            </a:fld>
            <a:endParaRPr lang="en-US"/>
          </a:p>
        </p:txBody>
      </p:sp>
    </p:spTree>
    <p:extLst>
      <p:ext uri="{BB962C8B-B14F-4D97-AF65-F5344CB8AC3E}">
        <p14:creationId xmlns:p14="http://schemas.microsoft.com/office/powerpoint/2010/main" val="3468007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BA5832-1974-794F-AF10-06B55D3155B2}" type="slidenum">
              <a:rPr lang="en-US"/>
              <a:pPr>
                <a:defRPr/>
              </a:pPr>
              <a:t>‹#›</a:t>
            </a:fld>
            <a:endParaRPr lang="en-US"/>
          </a:p>
        </p:txBody>
      </p:sp>
    </p:spTree>
    <p:extLst>
      <p:ext uri="{BB962C8B-B14F-4D97-AF65-F5344CB8AC3E}">
        <p14:creationId xmlns:p14="http://schemas.microsoft.com/office/powerpoint/2010/main" val="1657800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1CDE6DF-A458-EC4A-94D4-1CFF4215AF7F}" type="slidenum">
              <a:rPr lang="en-US"/>
              <a:pPr>
                <a:defRPr/>
              </a:pPr>
              <a:t>‹#›</a:t>
            </a:fld>
            <a:endParaRPr lang="en-US"/>
          </a:p>
        </p:txBody>
      </p:sp>
    </p:spTree>
    <p:extLst>
      <p:ext uri="{BB962C8B-B14F-4D97-AF65-F5344CB8AC3E}">
        <p14:creationId xmlns:p14="http://schemas.microsoft.com/office/powerpoint/2010/main" val="85631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816535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5D7C2CC3-0B78-0F42-AAA9-4797B6E20838}" type="slidenum">
              <a:rPr lang="en-US"/>
              <a:pPr>
                <a:defRPr/>
              </a:pPr>
              <a:t>‹#›</a:t>
            </a:fld>
            <a:endParaRPr lang="en-US"/>
          </a:p>
        </p:txBody>
      </p:sp>
    </p:spTree>
    <p:extLst>
      <p:ext uri="{BB962C8B-B14F-4D97-AF65-F5344CB8AC3E}">
        <p14:creationId xmlns:p14="http://schemas.microsoft.com/office/powerpoint/2010/main" val="2495317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B7A89D4-408B-654E-B295-70F6AA7581A9}" type="slidenum">
              <a:rPr lang="en-US"/>
              <a:pPr>
                <a:defRPr/>
              </a:pPr>
              <a:t>‹#›</a:t>
            </a:fld>
            <a:endParaRPr lang="en-US"/>
          </a:p>
        </p:txBody>
      </p:sp>
    </p:spTree>
    <p:extLst>
      <p:ext uri="{BB962C8B-B14F-4D97-AF65-F5344CB8AC3E}">
        <p14:creationId xmlns:p14="http://schemas.microsoft.com/office/powerpoint/2010/main" val="28250152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087A62-4BA4-7D4A-8AB8-DA113BEAC2AB}" type="slidenum">
              <a:rPr lang="en-US"/>
              <a:pPr>
                <a:defRPr/>
              </a:pPr>
              <a:t>‹#›</a:t>
            </a:fld>
            <a:endParaRPr lang="en-US"/>
          </a:p>
        </p:txBody>
      </p:sp>
    </p:spTree>
    <p:extLst>
      <p:ext uri="{BB962C8B-B14F-4D97-AF65-F5344CB8AC3E}">
        <p14:creationId xmlns:p14="http://schemas.microsoft.com/office/powerpoint/2010/main" val="11310242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231BB1D-9136-6443-95DD-1110897960A5}" type="slidenum">
              <a:rPr lang="en-US"/>
              <a:pPr>
                <a:defRPr/>
              </a:pPr>
              <a:t>‹#›</a:t>
            </a:fld>
            <a:endParaRPr lang="en-US"/>
          </a:p>
        </p:txBody>
      </p:sp>
    </p:spTree>
    <p:extLst>
      <p:ext uri="{BB962C8B-B14F-4D97-AF65-F5344CB8AC3E}">
        <p14:creationId xmlns:p14="http://schemas.microsoft.com/office/powerpoint/2010/main" val="1801640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F1317-1BAA-6847-87D6-EBA9D375950C}" type="slidenum">
              <a:rPr lang="en-US"/>
              <a:pPr>
                <a:defRPr/>
              </a:pPr>
              <a:t>‹#›</a:t>
            </a:fld>
            <a:endParaRPr lang="en-US"/>
          </a:p>
        </p:txBody>
      </p:sp>
    </p:spTree>
    <p:extLst>
      <p:ext uri="{BB962C8B-B14F-4D97-AF65-F5344CB8AC3E}">
        <p14:creationId xmlns:p14="http://schemas.microsoft.com/office/powerpoint/2010/main" val="195409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pPr>
                <a:defRPr/>
              </a:pPr>
              <a:t>‹#›</a:t>
            </a:fld>
            <a:endParaRPr lang="en-US"/>
          </a:p>
        </p:txBody>
      </p:sp>
    </p:spTree>
    <p:extLst>
      <p:ext uri="{BB962C8B-B14F-4D97-AF65-F5344CB8AC3E}">
        <p14:creationId xmlns:p14="http://schemas.microsoft.com/office/powerpoint/2010/main" val="684041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D48607C-FBE5-E244-9EAB-F0B0CAD30E4A}" type="slidenum">
              <a:rPr lang="en-US"/>
              <a:pPr>
                <a:defRPr/>
              </a:pPr>
              <a:t>‹#›</a:t>
            </a:fld>
            <a:endParaRPr lang="en-US"/>
          </a:p>
        </p:txBody>
      </p:sp>
    </p:spTree>
    <p:extLst>
      <p:ext uri="{BB962C8B-B14F-4D97-AF65-F5344CB8AC3E}">
        <p14:creationId xmlns:p14="http://schemas.microsoft.com/office/powerpoint/2010/main" val="17008385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B44121-E1C4-654D-A7C1-5C48191F971F}" type="slidenum">
              <a:rPr lang="en-US"/>
              <a:pPr>
                <a:defRPr/>
              </a:pPr>
              <a:t>‹#›</a:t>
            </a:fld>
            <a:endParaRPr lang="en-US"/>
          </a:p>
        </p:txBody>
      </p:sp>
    </p:spTree>
    <p:extLst>
      <p:ext uri="{BB962C8B-B14F-4D97-AF65-F5344CB8AC3E}">
        <p14:creationId xmlns:p14="http://schemas.microsoft.com/office/powerpoint/2010/main" val="2399384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7CBB20-4D37-C641-B40D-385EFA681856}" type="slidenum">
              <a:rPr lang="en-US"/>
              <a:pPr>
                <a:defRPr/>
              </a:pPr>
              <a:t>‹#›</a:t>
            </a:fld>
            <a:endParaRPr lang="en-US"/>
          </a:p>
        </p:txBody>
      </p:sp>
    </p:spTree>
    <p:extLst>
      <p:ext uri="{BB962C8B-B14F-4D97-AF65-F5344CB8AC3E}">
        <p14:creationId xmlns:p14="http://schemas.microsoft.com/office/powerpoint/2010/main" val="11685737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5B78D1-F36E-1046-A002-2F981B5BAAED}" type="slidenum">
              <a:rPr lang="en-US"/>
              <a:pPr>
                <a:defRPr/>
              </a:pPr>
              <a:t>‹#›</a:t>
            </a:fld>
            <a:endParaRPr lang="en-US"/>
          </a:p>
        </p:txBody>
      </p:sp>
    </p:spTree>
    <p:extLst>
      <p:ext uri="{BB962C8B-B14F-4D97-AF65-F5344CB8AC3E}">
        <p14:creationId xmlns:p14="http://schemas.microsoft.com/office/powerpoint/2010/main" val="3616523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25D53AA-2B18-F342-B89F-CC0E9F6842BF}" type="slidenum">
              <a:rPr lang="en-US"/>
              <a:pPr>
                <a:defRPr/>
              </a:pPr>
              <a:t>‹#›</a:t>
            </a:fld>
            <a:endParaRPr lang="en-US"/>
          </a:p>
        </p:txBody>
      </p:sp>
    </p:spTree>
    <p:extLst>
      <p:ext uri="{BB962C8B-B14F-4D97-AF65-F5344CB8AC3E}">
        <p14:creationId xmlns:p14="http://schemas.microsoft.com/office/powerpoint/2010/main" val="29318647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437C7BC-AEC0-DB48-B5EA-CB4A58C49EC9}" type="slidenum">
              <a:rPr lang="en-US"/>
              <a:pPr>
                <a:defRPr/>
              </a:pPr>
              <a:t>‹#›</a:t>
            </a:fld>
            <a:endParaRPr lang="en-US"/>
          </a:p>
        </p:txBody>
      </p:sp>
    </p:spTree>
    <p:extLst>
      <p:ext uri="{BB962C8B-B14F-4D97-AF65-F5344CB8AC3E}">
        <p14:creationId xmlns:p14="http://schemas.microsoft.com/office/powerpoint/2010/main" val="20102092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1251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115208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382196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8174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pPr>
                <a:defRPr/>
              </a:pPr>
              <a:t>‹#›</a:t>
            </a:fld>
            <a:endParaRPr lang="en-US"/>
          </a:p>
        </p:txBody>
      </p:sp>
    </p:spTree>
    <p:extLst>
      <p:ext uri="{BB962C8B-B14F-4D97-AF65-F5344CB8AC3E}">
        <p14:creationId xmlns:p14="http://schemas.microsoft.com/office/powerpoint/2010/main" val="806405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204797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888191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36729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091899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6881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50329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2239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53297907"/>
      </p:ext>
    </p:extLst>
  </p:cSld>
  <p:clrMapOvr>
    <a:masterClrMapping/>
  </p:clrMapOvr>
  <p:transition>
    <p:wheel spokes="0"/>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515989"/>
      </p:ext>
    </p:extLst>
  </p:cSld>
  <p:clrMapOvr>
    <a:masterClrMapping/>
  </p:clrMapOvr>
  <p:transition>
    <p:wheel spokes="0"/>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95700534"/>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4.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6.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8.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20.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image" Target="../media/image5.png"/><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4.pn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9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22.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4.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20.xml"/><Relationship Id="rId7" Type="http://schemas.openxmlformats.org/officeDocument/2006/relationships/image" Target="../media/image5.png"/><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image" Target="../media/image6.jpeg"/><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theme" Target="../theme/theme26.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4.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image" Target="../media/image3.png"/><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theme" Target="../theme/theme27.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image" Target="../media/image5.pn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8.xml"/><Relationship Id="rId1" Type="http://schemas.openxmlformats.org/officeDocument/2006/relationships/slideLayout" Target="../slideLayouts/slideLayout241.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44.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theme" Target="../theme/theme30.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31.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32.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3.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34.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5.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2"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A150B79A-10C0-BA49-BF92-97D50C8322F7}" type="slidenum">
              <a:rPr lang="en-US"/>
              <a:pPr>
                <a:defRPr/>
              </a:pPr>
              <a:t>‹#›</a:t>
            </a:fld>
            <a:endParaRPr lang="en-US"/>
          </a:p>
        </p:txBody>
      </p:sp>
      <p:grpSp>
        <p:nvGrpSpPr>
          <p:cNvPr id="57351"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5735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265242179"/>
      </p:ext>
    </p:extLst>
  </p:cSld>
  <p:clrMap bg1="dk2" tx1="lt1" bg2="dk1"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420524"/>
      </p:ext>
    </p:extLst>
  </p:cSld>
  <p:clrMap bg1="dk2" tx1="lt1" bg2="dk1" tx2="lt2" accent1="accent1" accent2="accent2" accent3="accent3" accent4="accent4" accent5="accent5" accent6="accent6" hlink="hlink" folHlink="folHlink"/>
  <p:sldLayoutIdLst>
    <p:sldLayoutId id="2147485810" r:id="rId1"/>
    <p:sldLayoutId id="2147485811" r:id="rId2"/>
    <p:sldLayoutId id="2147485812" r:id="rId3"/>
    <p:sldLayoutId id="2147485813" r:id="rId4"/>
    <p:sldLayoutId id="2147485814" r:id="rId5"/>
    <p:sldLayoutId id="2147485815" r:id="rId6"/>
    <p:sldLayoutId id="2147485816" r:id="rId7"/>
    <p:sldLayoutId id="2147485817" r:id="rId8"/>
    <p:sldLayoutId id="2147485818" r:id="rId9"/>
    <p:sldLayoutId id="2147485819" r:id="rId10"/>
    <p:sldLayoutId id="214748582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5018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grpSp>
          <p:nvGrpSpPr>
            <p:cNvPr id="50182" name="Group 4"/>
            <p:cNvGrpSpPr>
              <a:grpSpLocks/>
            </p:cNvGrpSpPr>
            <p:nvPr/>
          </p:nvGrpSpPr>
          <p:grpSpPr bwMode="auto">
            <a:xfrm>
              <a:off x="246" y="204"/>
              <a:ext cx="5271" cy="3889"/>
              <a:chOff x="246" y="204"/>
              <a:chExt cx="5271" cy="3889"/>
            </a:xfrm>
          </p:grpSpPr>
          <p:sp>
            <p:nvSpPr>
              <p:cNvPr id="1679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spcBef>
                    <a:spcPct val="50000"/>
                  </a:spcBef>
                  <a:buFont typeface="Wingdings" pitchFamily="-111" charset="2"/>
                  <a:buChar char="§"/>
                  <a:defRPr/>
                </a:pPr>
                <a:endParaRPr lang="en-US" b="1">
                  <a:solidFill>
                    <a:srgbClr val="FFFFFF"/>
                  </a:solidFill>
                  <a:latin typeface="Times" pitchFamily="-111" charset="0"/>
                  <a:ea typeface="Times New Roman" pitchFamily="-111" charset="0"/>
                  <a:cs typeface="Times New Roman" pitchFamily="-111" charset="0"/>
                </a:endParaRPr>
              </a:p>
            </p:txBody>
          </p:sp>
          <p:sp>
            <p:nvSpPr>
              <p:cNvPr id="5018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8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grpSp>
        <p:grpSp>
          <p:nvGrpSpPr>
            <p:cNvPr id="50183" name="Group 28"/>
            <p:cNvGrpSpPr>
              <a:grpSpLocks/>
            </p:cNvGrpSpPr>
            <p:nvPr/>
          </p:nvGrpSpPr>
          <p:grpSpPr bwMode="auto">
            <a:xfrm>
              <a:off x="0" y="0"/>
              <a:ext cx="1246" cy="1232"/>
              <a:chOff x="0" y="0"/>
              <a:chExt cx="1246" cy="1232"/>
            </a:xfrm>
          </p:grpSpPr>
          <p:sp>
            <p:nvSpPr>
              <p:cNvPr id="5018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sp>
            <p:nvSpPr>
              <p:cNvPr id="5018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sp>
            <p:nvSpPr>
              <p:cNvPr id="5018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grpSp>
      </p:grpSp>
      <p:sp>
        <p:nvSpPr>
          <p:cNvPr id="3789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eaLnBrk="0" hangingPunct="0">
              <a:spcBef>
                <a:spcPct val="50000"/>
              </a:spcBef>
              <a:defRPr/>
            </a:pPr>
            <a:r>
              <a:rPr lang="en-US" sz="900">
                <a:solidFill>
                  <a:srgbClr val="FFFFFF"/>
                </a:solidFill>
                <a:latin typeface="Arial" charset="0"/>
                <a:cs typeface="Times New Roman" charset="0"/>
              </a:rPr>
              <a:t>©2003 TBBMI</a:t>
            </a:r>
          </a:p>
        </p:txBody>
      </p:sp>
      <p:sp>
        <p:nvSpPr>
          <p:cNvPr id="167969"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7.5.03c.</a:t>
            </a:r>
          </a:p>
        </p:txBody>
      </p:sp>
    </p:spTree>
    <p:extLst>
      <p:ext uri="{BB962C8B-B14F-4D97-AF65-F5344CB8AC3E}">
        <p14:creationId xmlns:p14="http://schemas.microsoft.com/office/powerpoint/2010/main" val="372851864"/>
      </p:ext>
    </p:extLst>
  </p:cSld>
  <p:clrMap bg1="dk2" tx1="lt1" bg2="dk1" tx2="lt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E6D7749B-3185-6246-929C-CC2B82150840}" type="slidenum">
              <a:rPr lang="en-US"/>
              <a:pPr>
                <a:defRPr/>
              </a:pPr>
              <a:t>‹#›</a:t>
            </a:fld>
            <a:endParaRPr lang="en-US"/>
          </a:p>
        </p:txBody>
      </p:sp>
    </p:spTree>
    <p:extLst>
      <p:ext uri="{BB962C8B-B14F-4D97-AF65-F5344CB8AC3E}">
        <p14:creationId xmlns:p14="http://schemas.microsoft.com/office/powerpoint/2010/main" val="1647718313"/>
      </p:ext>
    </p:extLst>
  </p:cSld>
  <p:clrMap bg1="lt1" tx1="dk1" bg2="lt2" tx2="dk2" accent1="accent1" accent2="accent2" accent3="accent3" accent4="accent4" accent5="accent5" accent6="accent6" hlink="hlink" folHlink="folHlink"/>
  <p:sldLayoutIdLst>
    <p:sldLayoutId id="2147485834"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17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7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7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112755D0-E5E4-5A41-97D2-0574863677EE}" type="slidenum">
              <a:rPr lang="en-US"/>
              <a:pPr>
                <a:defRPr/>
              </a:pPr>
              <a:t>‹#›</a:t>
            </a:fld>
            <a:endParaRPr lang="en-US"/>
          </a:p>
        </p:txBody>
      </p:sp>
    </p:spTree>
    <p:extLst>
      <p:ext uri="{BB962C8B-B14F-4D97-AF65-F5344CB8AC3E}">
        <p14:creationId xmlns:p14="http://schemas.microsoft.com/office/powerpoint/2010/main" val="106622071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 id="214748585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191092"/>
      </p:ext>
    </p:extLst>
  </p:cSld>
  <p:clrMap bg1="lt1" tx1="dk1" bg2="lt2" tx2="dk2" accent1="accent1" accent2="accent2" accent3="accent3" accent4="accent4" accent5="accent5" accent6="accent6" hlink="hlink" folHlink="folHlink"/>
  <p:sldLayoutIdLst>
    <p:sldLayoutId id="2147485859" r:id="rId1"/>
    <p:sldLayoutId id="2147485860" r:id="rId2"/>
    <p:sldLayoutId id="2147485861" r:id="rId3"/>
    <p:sldLayoutId id="2147485862" r:id="rId4"/>
    <p:sldLayoutId id="2147485863" r:id="rId5"/>
    <p:sldLayoutId id="2147485864" r:id="rId6"/>
    <p:sldLayoutId id="2147485865" r:id="rId7"/>
    <p:sldLayoutId id="2147485866" r:id="rId8"/>
    <p:sldLayoutId id="2147485867" r:id="rId9"/>
    <p:sldLayoutId id="2147485868" r:id="rId10"/>
    <p:sldLayoutId id="2147485869"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12/8/23</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524204776"/>
      </p:ext>
    </p:extLst>
  </p:cSld>
  <p:clrMap bg1="lt1" tx1="dk1" bg2="lt2" tx2="dk2" accent1="accent1" accent2="accent2" accent3="accent3" accent4="accent4" accent5="accent5" accent6="accent6" hlink="hlink" folHlink="folHlink"/>
  <p:sldLayoutIdLst>
    <p:sldLayoutId id="2147485871" r:id="rId1"/>
    <p:sldLayoutId id="2147485872" r:id="rId2"/>
    <p:sldLayoutId id="2147485873" r:id="rId3"/>
    <p:sldLayoutId id="2147485874" r:id="rId4"/>
    <p:sldLayoutId id="2147485875" r:id="rId5"/>
    <p:sldLayoutId id="2147485876" r:id="rId6"/>
    <p:sldLayoutId id="2147485877" r:id="rId7"/>
    <p:sldLayoutId id="2147485878" r:id="rId8"/>
    <p:sldLayoutId id="2147485879" r:id="rId9"/>
    <p:sldLayoutId id="2147485880" r:id="rId10"/>
    <p:sldLayoutId id="214748588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60346082"/>
      </p:ext>
    </p:extLst>
  </p:cSld>
  <p:clrMap bg1="lt1" tx1="dk1" bg2="lt2" tx2="dk2" accent1="accent1" accent2="accent2" accent3="accent3" accent4="accent4" accent5="accent5" accent6="accent6" hlink="hlink" folHlink="folHlink"/>
  <p:sldLayoutIdLst>
    <p:sldLayoutId id="2147485883" r:id="rId1"/>
    <p:sldLayoutId id="2147485884" r:id="rId2"/>
    <p:sldLayoutId id="2147485885" r:id="rId3"/>
    <p:sldLayoutId id="2147485886" r:id="rId4"/>
    <p:sldLayoutId id="2147485887" r:id="rId5"/>
    <p:sldLayoutId id="2147485888" r:id="rId6"/>
    <p:sldLayoutId id="2147485889" r:id="rId7"/>
    <p:sldLayoutId id="2147485890" r:id="rId8"/>
    <p:sldLayoutId id="2147485891" r:id="rId9"/>
    <p:sldLayoutId id="2147485892" r:id="rId10"/>
    <p:sldLayoutId id="2147485893" r:id="rId11"/>
    <p:sldLayoutId id="2147485894" r:id="rId12"/>
    <p:sldLayoutId id="21474858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55392074"/>
      </p:ext>
    </p:extLst>
  </p:cSld>
  <p:clrMap bg1="lt1" tx1="dk1" bg2="lt2" tx2="dk2" accent1="accent1" accent2="accent2" accent3="accent3" accent4="accent4" accent5="accent5" accent6="accent6" hlink="hlink" folHlink="folHlink"/>
  <p:sldLayoutIdLst>
    <p:sldLayoutId id="2147486005" r:id="rId1"/>
    <p:sldLayoutId id="2147486006" r:id="rId2"/>
    <p:sldLayoutId id="2147486007" r:id="rId3"/>
    <p:sldLayoutId id="2147486008" r:id="rId4"/>
    <p:sldLayoutId id="2147486009" r:id="rId5"/>
    <p:sldLayoutId id="2147486010" r:id="rId6"/>
    <p:sldLayoutId id="2147486011" r:id="rId7"/>
    <p:sldLayoutId id="2147486012" r:id="rId8"/>
    <p:sldLayoutId id="2147486013" r:id="rId9"/>
    <p:sldLayoutId id="2147486014" r:id="rId10"/>
    <p:sldLayoutId id="2147486015" r:id="rId11"/>
    <p:sldLayoutId id="2147486016" r:id="rId12"/>
    <p:sldLayoutId id="2147486017" r:id="rId13"/>
    <p:sldLayoutId id="2147486018"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563479979"/>
      </p:ext>
    </p:extLst>
  </p:cSld>
  <p:clrMap bg1="lt1" tx1="dk1" bg2="lt2" tx2="dk2" accent1="accent1" accent2="accent2" accent3="accent3" accent4="accent4" accent5="accent5" accent6="accent6" hlink="hlink" folHlink="folHlink"/>
  <p:sldLayoutIdLst>
    <p:sldLayoutId id="214748602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extLst>
      <p:ext uri="{BB962C8B-B14F-4D97-AF65-F5344CB8AC3E}">
        <p14:creationId xmlns:p14="http://schemas.microsoft.com/office/powerpoint/2010/main" val="1570542210"/>
      </p:ext>
    </p:extLst>
  </p:cSld>
  <p:clrMap bg1="dk2" tx1="lt1" bg2="dk1" tx2="lt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40668338"/>
      </p:ext>
    </p:extLst>
  </p:cSld>
  <p:clrMap bg1="lt1" tx1="dk1" bg2="lt2" tx2="dk2" accent1="accent1" accent2="accent2" accent3="accent3" accent4="accent4" accent5="accent5" accent6="accent6" hlink="hlink" folHlink="folHlink"/>
  <p:sldLayoutIdLst>
    <p:sldLayoutId id="214748603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D294187F-00A1-6040-B8D4-6AA4296BE230}"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221901"/>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 id="214748604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CBCD4914-FF6F-BB4A-83FE-EB42D331D2F6}"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531981"/>
      </p:ext>
    </p:extLst>
  </p:cSld>
  <p:clrMap bg1="dk2" tx1="lt1" bg2="dk1" tx2="lt2" accent1="accent1" accent2="accent2" accent3="accent3" accent4="accent4" accent5="accent5" accent6="accent6" hlink="hlink" folHlink="folHlink"/>
  <p:sldLayoutIdLst>
    <p:sldLayoutId id="214748605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defTabSz="914400" fontAlgn="base">
              <a:spcBef>
                <a:spcPct val="0"/>
              </a:spcBef>
              <a:spcAft>
                <a:spcPct val="0"/>
              </a:spcAft>
              <a:defRPr/>
            </a:pPr>
            <a:fld id="{BAC375AF-42FD-0A48-AD90-ABF58A8A770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3672355183"/>
      </p:ext>
    </p:extLst>
  </p:cSld>
  <p:clrMap bg1="lt1" tx1="dk1" bg2="lt2" tx2="dk2" accent1="accent1" accent2="accent2" accent3="accent3" accent4="accent4" accent5="accent5" accent6="accent6" hlink="hlink" folHlink="folHlink"/>
  <p:sldLayoutIdLst>
    <p:sldLayoutId id="2147486052" r:id="rId1"/>
    <p:sldLayoutId id="2147486053" r:id="rId2"/>
    <p:sldLayoutId id="2147486054" r:id="rId3"/>
    <p:sldLayoutId id="2147486055" r:id="rId4"/>
    <p:sldLayoutId id="2147486056" r:id="rId5"/>
    <p:sldLayoutId id="2147486057" r:id="rId6"/>
    <p:sldLayoutId id="2147486058" r:id="rId7"/>
    <p:sldLayoutId id="2147486059" r:id="rId8"/>
    <p:sldLayoutId id="2147486060" r:id="rId9"/>
    <p:sldLayoutId id="2147486061" r:id="rId10"/>
    <p:sldLayoutId id="214748606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046EA64-3EDF-964F-8A28-C6091F3540A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33508278"/>
      </p:ext>
    </p:extLst>
  </p:cSld>
  <p:clrMap bg1="dk2" tx1="lt1" bg2="dk1" tx2="lt2" accent1="accent1" accent2="accent2" accent3="accent3" accent4="accent4" accent5="accent5" accent6="accent6" hlink="hlink" folHlink="folHlink"/>
  <p:sldLayoutIdLst>
    <p:sldLayoutId id="2147486064" r:id="rId1"/>
    <p:sldLayoutId id="2147486065" r:id="rId2"/>
    <p:sldLayoutId id="2147486066"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65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AA67515F-268F-B14E-8192-320CAC021A10}"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924409157"/>
      </p:ext>
    </p:extLst>
  </p:cSld>
  <p:clrMap bg1="dk2" tx1="lt1" bg2="dk1" tx2="lt2" accent1="accent1" accent2="accent2" accent3="accent3" accent4="accent4" accent5="accent5" accent6="accent6" hlink="hlink" folHlink="folHlink"/>
  <p:sldLayoutIdLst>
    <p:sldLayoutId id="2147486068" r:id="rId1"/>
    <p:sldLayoutId id="2147486069" r:id="rId2"/>
    <p:sldLayoutId id="2147486070" r:id="rId3"/>
    <p:sldLayoutId id="2147486071" r:id="rId4"/>
    <p:sldLayoutId id="2147486072" r:id="rId5"/>
    <p:sldLayoutId id="2147486073" r:id="rId6"/>
    <p:sldLayoutId id="2147486074" r:id="rId7"/>
    <p:sldLayoutId id="2147486075" r:id="rId8"/>
    <p:sldLayoutId id="2147486076" r:id="rId9"/>
    <p:sldLayoutId id="2147486077" r:id="rId10"/>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AA336FCD-6F11-0141-A062-845E0683101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06631422"/>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0"/>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5B87F2"/>
                </a:solidFill>
                <a:latin typeface="Arial" charset="0"/>
              </a:defRPr>
            </a:lvl1pPr>
          </a:lstStyle>
          <a:p>
            <a:pPr defTabSz="914400" fontAlgn="base">
              <a:spcBef>
                <a:spcPct val="0"/>
              </a:spcBef>
              <a:spcAft>
                <a:spcPct val="0"/>
              </a:spcAft>
              <a:defRPr/>
            </a:pPr>
            <a:fld id="{BAED61FA-8395-B745-986F-3AFEDF435E7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89519960"/>
      </p:ext>
    </p:extLst>
  </p:cSld>
  <p:clrMap bg1="lt1" tx1="dk1" bg2="lt2" tx2="dk2" accent1="accent1" accent2="accent2" accent3="accent3" accent4="accent4" accent5="accent5" accent6="accent6" hlink="hlink" folHlink="folHlink"/>
  <p:sldLayoutIdLst>
    <p:sldLayoutId id="214748609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534441349"/>
      </p:ext>
    </p:extLst>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 id="214748580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ea typeface="ＭＳ Ｐゴシック" charset="-128"/>
                <a:cs typeface="ＭＳ Ｐゴシック" charset="-128"/>
              </a:defRPr>
            </a:lvl1pPr>
          </a:lstStyle>
          <a:p>
            <a:pPr defTabSz="914400" fontAlgn="base">
              <a:spcBef>
                <a:spcPct val="0"/>
              </a:spcBef>
              <a:spcAft>
                <a:spcPct val="0"/>
              </a:spcAft>
              <a:defRPr/>
            </a:pPr>
            <a:fld id="{28F3ADA8-37FB-464C-9742-B321BEC545F4}" type="slidenum">
              <a:rPr lang="en-US"/>
              <a:pPr defTabSz="914400" fontAlgn="base">
                <a:spcBef>
                  <a:spcPct val="0"/>
                </a:spcBef>
                <a:spcAft>
                  <a:spcPct val="0"/>
                </a:spcAft>
                <a:defRPr/>
              </a:pPr>
              <a:t>‹#›</a:t>
            </a:fld>
            <a:endParaRPr lang="en-US"/>
          </a:p>
        </p:txBody>
      </p:sp>
      <p:sp>
        <p:nvSpPr>
          <p:cNvPr id="2160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16072" name="Group 8"/>
          <p:cNvGrpSpPr>
            <a:grpSpLocks/>
          </p:cNvGrpSpPr>
          <p:nvPr/>
        </p:nvGrpSpPr>
        <p:grpSpPr bwMode="auto">
          <a:xfrm>
            <a:off x="228600" y="457200"/>
            <a:ext cx="1246188" cy="1371600"/>
            <a:chOff x="144" y="288"/>
            <a:chExt cx="785" cy="864"/>
          </a:xfrm>
        </p:grpSpPr>
        <p:sp>
          <p:nvSpPr>
            <p:cNvPr id="2160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2663880105"/>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 id="2147486107"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FB4E8B0F-CE89-DD45-8B35-520116E0125B}"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42601577"/>
      </p:ext>
    </p:extLst>
  </p:cSld>
  <p:clrMap bg1="dk2" tx1="lt1" bg2="dk1" tx2="lt2" accent1="accent1" accent2="accent2" accent3="accent3" accent4="accent4" accent5="accent5" accent6="accent6" hlink="hlink" folHlink="folHlink"/>
  <p:sldLayoutIdLst>
    <p:sldLayoutId id="2147486109" r:id="rId1"/>
    <p:sldLayoutId id="2147486110" r:id="rId2"/>
    <p:sldLayoutId id="2147486111" r:id="rId3"/>
    <p:sldLayoutId id="2147486112" r:id="rId4"/>
    <p:sldLayoutId id="2147486113" r:id="rId5"/>
    <p:sldLayoutId id="2147486114" r:id="rId6"/>
    <p:sldLayoutId id="2147486115" r:id="rId7"/>
    <p:sldLayoutId id="2147486116" r:id="rId8"/>
    <p:sldLayoutId id="2147486117" r:id="rId9"/>
    <p:sldLayoutId id="2147486118" r:id="rId10"/>
    <p:sldLayoutId id="21474861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fld id="{38C3A9BB-89EB-2042-9FC3-2997F610058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130537975"/>
      </p:ext>
    </p:extLst>
  </p:cSld>
  <p:clrMap bg1="dk2" tx1="lt1" bg2="dk1" tx2="lt2" accent1="accent1" accent2="accent2" accent3="accent3" accent4="accent4" accent5="accent5" accent6="accent6" hlink="hlink" folHlink="folHlink"/>
  <p:sldLayoutIdLst>
    <p:sldLayoutId id="2147486121" r:id="rId1"/>
    <p:sldLayoutId id="2147486122" r:id="rId2"/>
    <p:sldLayoutId id="2147486123" r:id="rId3"/>
    <p:sldLayoutId id="2147486124" r:id="rId4"/>
    <p:sldLayoutId id="2147486125" r:id="rId5"/>
    <p:sldLayoutId id="2147486126" r:id="rId6"/>
    <p:sldLayoutId id="2147486127" r:id="rId7"/>
    <p:sldLayoutId id="2147486128" r:id="rId8"/>
    <p:sldLayoutId id="2147486129" r:id="rId9"/>
    <p:sldLayoutId id="2147486130" r:id="rId10"/>
    <p:sldLayoutId id="214748613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307863146"/>
      </p:ext>
    </p:extLst>
  </p:cSld>
  <p:clrMap bg1="lt1" tx1="dk1" bg2="lt2" tx2="dk2" accent1="accent1" accent2="accent2" accent3="accent3" accent4="accent4" accent5="accent5" accent6="accent6" hlink="hlink" folHlink="folHlink"/>
  <p:sldLayoutIdLst>
    <p:sldLayoutId id="2147486133" r:id="rId1"/>
    <p:sldLayoutId id="2147486134" r:id="rId2"/>
    <p:sldLayoutId id="2147486135" r:id="rId3"/>
    <p:sldLayoutId id="2147486136" r:id="rId4"/>
    <p:sldLayoutId id="2147486137" r:id="rId5"/>
    <p:sldLayoutId id="2147486138" r:id="rId6"/>
    <p:sldLayoutId id="2147486139" r:id="rId7"/>
    <p:sldLayoutId id="2147486140" r:id="rId8"/>
    <p:sldLayoutId id="2147486141" r:id="rId9"/>
    <p:sldLayoutId id="2147486142" r:id="rId10"/>
    <p:sldLayoutId id="214748614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34654397"/>
      </p:ext>
    </p:extLst>
  </p:cSld>
  <p:clrMap bg1="dk2" tx1="lt1" bg2="dk1" tx2="lt2" accent1="accent1" accent2="accent2" accent3="accent3" accent4="accent4" accent5="accent5" accent6="accent6" hlink="hlink" folHlink="folHlink"/>
  <p:sldLayoutIdLst>
    <p:sldLayoutId id="2147486145" r:id="rId1"/>
    <p:sldLayoutId id="2147486146" r:id="rId2"/>
    <p:sldLayoutId id="2147486147" r:id="rId3"/>
    <p:sldLayoutId id="2147486148" r:id="rId4"/>
    <p:sldLayoutId id="2147486149" r:id="rId5"/>
    <p:sldLayoutId id="2147486150" r:id="rId6"/>
    <p:sldLayoutId id="2147486151" r:id="rId7"/>
    <p:sldLayoutId id="2147486152" r:id="rId8"/>
    <p:sldLayoutId id="2147486153" r:id="rId9"/>
    <p:sldLayoutId id="2147486154" r:id="rId10"/>
    <p:sldLayoutId id="2147486155" r:id="rId11"/>
    <p:sldLayoutId id="214748615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693708507"/>
      </p:ext>
    </p:extLst>
  </p:cSld>
  <p:clrMap bg1="dk2" tx1="lt1" bg2="dk1" tx2="lt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0379CB10-1ACF-494B-AB57-5BCF8E07EA74}" type="datetimeFigureOut">
              <a:rPr lang="en-US"/>
              <a:pPr>
                <a:defRPr/>
              </a:pPr>
              <a:t>12/8/23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B6ABFA1-AAF6-034E-AFED-649651D352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7"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 id="21474855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035171742"/>
      </p:ext>
    </p:extLst>
  </p:cSld>
  <p:clrMap bg1="dk2" tx1="lt1" bg2="dk1" tx2="lt2" accent1="accent1" accent2="accent2" accent3="accent3" accent4="accent4" accent5="accent5" accent6="accent6" hlink="hlink" folHlink="folHlink"/>
  <p:sldLayoutIdLst>
    <p:sldLayoutId id="2147485635" r:id="rId1"/>
    <p:sldLayoutId id="2147485636" r:id="rId2"/>
    <p:sldLayoutId id="2147485637" r:id="rId3"/>
    <p:sldLayoutId id="2147485638" r:id="rId4"/>
    <p:sldLayoutId id="2147485639" r:id="rId5"/>
    <p:sldLayoutId id="2147485640" r:id="rId6"/>
    <p:sldLayoutId id="2147485641" r:id="rId7"/>
    <p:sldLayoutId id="2147485642" r:id="rId8"/>
    <p:sldLayoutId id="2147485643" r:id="rId9"/>
    <p:sldLayoutId id="2147485644" r:id="rId10"/>
    <p:sldLayoutId id="214748564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6631545"/>
      </p:ext>
    </p:extLst>
  </p:cSld>
  <p:clrMap bg1="lt1" tx1="dk1" bg2="lt2" tx2="dk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 id="2147485651" r:id="rId5"/>
    <p:sldLayoutId id="2147485652" r:id="rId6"/>
    <p:sldLayoutId id="2147485653" r:id="rId7"/>
    <p:sldLayoutId id="2147485654" r:id="rId8"/>
    <p:sldLayoutId id="2147485655" r:id="rId9"/>
    <p:sldLayoutId id="2147485656" r:id="rId10"/>
    <p:sldLayoutId id="2147485657" r:id="rId11"/>
    <p:sldLayoutId id="2147485658" r:id="rId12"/>
    <p:sldLayoutId id="21474856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385580"/>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9147001-7C26-7C44-A1D5-C27A583F6944}" type="slidenum">
              <a:rPr lang="en-US"/>
              <a:pPr>
                <a:defRPr/>
              </a:pPr>
              <a:t>‹#›</a:t>
            </a:fld>
            <a:endParaRPr lang="en-US"/>
          </a:p>
        </p:txBody>
      </p:sp>
    </p:spTree>
    <p:extLst>
      <p:ext uri="{BB962C8B-B14F-4D97-AF65-F5344CB8AC3E}">
        <p14:creationId xmlns:p14="http://schemas.microsoft.com/office/powerpoint/2010/main" val="1879973653"/>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 id="2147485792" r:id="rId12"/>
    <p:sldLayoutId id="2147485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pPr>
                <a:defRPr/>
              </a:pPr>
              <a:t>‹#›</a:t>
            </a:fld>
            <a:endParaRPr lang="en-US"/>
          </a:p>
        </p:txBody>
      </p:sp>
    </p:spTree>
    <p:extLst>
      <p:ext uri="{BB962C8B-B14F-4D97-AF65-F5344CB8AC3E}">
        <p14:creationId xmlns:p14="http://schemas.microsoft.com/office/powerpoint/2010/main" val="2355181178"/>
      </p:ext>
    </p:extLst>
  </p:cSld>
  <p:clrMap bg1="lt1" tx1="dk1" bg2="lt2" tx2="dk2" accent1="accent1" accent2="accent2" accent3="accent3" accent4="accent4" accent5="accent5" accent6="accent6" hlink="hlink" folHlink="folHlink"/>
  <p:sldLayoutIdLst>
    <p:sldLayoutId id="214748579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48.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2.xml"/><Relationship Id="rId1" Type="http://schemas.openxmlformats.org/officeDocument/2006/relationships/themeOverride" Target="../theme/themeOverride3.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4.xml"/><Relationship Id="rId1" Type="http://schemas.openxmlformats.org/officeDocument/2006/relationships/themeOverride" Target="../theme/themeOverride11.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3.xml"/><Relationship Id="rId1" Type="http://schemas.openxmlformats.org/officeDocument/2006/relationships/slideLayout" Target="../slideLayouts/slideLayout91.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1.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5.xml"/><Relationship Id="rId1" Type="http://schemas.openxmlformats.org/officeDocument/2006/relationships/slideLayout" Target="../slideLayouts/slideLayout9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37.xml"/></Relationships>
</file>

<file path=ppt/slides/_rels/slide10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94.jpeg"/><Relationship Id="rId18" Type="http://schemas.openxmlformats.org/officeDocument/2006/relationships/image" Target="../media/image99.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tags" Target="../tags/tag2.xml"/><Relationship Id="rId16" Type="http://schemas.openxmlformats.org/officeDocument/2006/relationships/image" Target="../media/image97.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2.jpeg"/><Relationship Id="rId5" Type="http://schemas.openxmlformats.org/officeDocument/2006/relationships/tags" Target="../tags/tag5.xml"/><Relationship Id="rId15" Type="http://schemas.openxmlformats.org/officeDocument/2006/relationships/image" Target="../media/image96.jpeg"/><Relationship Id="rId10" Type="http://schemas.openxmlformats.org/officeDocument/2006/relationships/notesSlide" Target="../notesSlides/notesSlide87.xml"/><Relationship Id="rId4" Type="http://schemas.openxmlformats.org/officeDocument/2006/relationships/tags" Target="../tags/tag4.xml"/><Relationship Id="rId9" Type="http://schemas.openxmlformats.org/officeDocument/2006/relationships/slideLayout" Target="../slideLayouts/slideLayout103.xml"/><Relationship Id="rId14" Type="http://schemas.openxmlformats.org/officeDocument/2006/relationships/image" Target="../media/image95.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1.xml"/><Relationship Id="rId1" Type="http://schemas.openxmlformats.org/officeDocument/2006/relationships/slideLayout" Target="../slideLayouts/slideLayout74.xml"/><Relationship Id="rId4" Type="http://schemas.openxmlformats.org/officeDocument/2006/relationships/image" Target="../media/image10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3.xml"/><Relationship Id="rId1" Type="http://schemas.openxmlformats.org/officeDocument/2006/relationships/slideLayout" Target="../slideLayouts/slideLayout114.xml"/><Relationship Id="rId4" Type="http://schemas.openxmlformats.org/officeDocument/2006/relationships/image" Target="../media/image110.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5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5.xml"/><Relationship Id="rId1" Type="http://schemas.openxmlformats.org/officeDocument/2006/relationships/slideLayout" Target="../slideLayouts/slideLayout114.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109.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7.xml"/><Relationship Id="rId1" Type="http://schemas.openxmlformats.org/officeDocument/2006/relationships/slideLayout" Target="../slideLayouts/slideLayout114.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8.xml"/><Relationship Id="rId1" Type="http://schemas.openxmlformats.org/officeDocument/2006/relationships/slideLayout" Target="../slideLayouts/slideLayout109.xml"/><Relationship Id="rId4" Type="http://schemas.openxmlformats.org/officeDocument/2006/relationships/image" Target="../media/image114.png"/></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9.xml"/><Relationship Id="rId1" Type="http://schemas.openxmlformats.org/officeDocument/2006/relationships/slideLayout" Target="../slideLayouts/slideLayout1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0.xml"/><Relationship Id="rId1" Type="http://schemas.openxmlformats.org/officeDocument/2006/relationships/slideLayout" Target="../slideLayouts/slideLayout1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1.xml"/><Relationship Id="rId1" Type="http://schemas.openxmlformats.org/officeDocument/2006/relationships/slideLayout" Target="../slideLayouts/slideLayout37.xml"/><Relationship Id="rId5" Type="http://schemas.openxmlformats.org/officeDocument/2006/relationships/image" Target="../media/image119.png"/><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2.xml"/><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4.xml"/><Relationship Id="rId1" Type="http://schemas.openxmlformats.org/officeDocument/2006/relationships/slideLayout" Target="../slideLayouts/slideLayout37.xml"/><Relationship Id="rId4" Type="http://schemas.openxmlformats.org/officeDocument/2006/relationships/image" Target="../media/image130.png"/></Relationships>
</file>

<file path=ppt/slides/_rels/slide1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5.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7.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08.xml"/><Relationship Id="rId1" Type="http://schemas.openxmlformats.org/officeDocument/2006/relationships/slideLayout" Target="../slideLayouts/slideLayout119.xml"/><Relationship Id="rId5" Type="http://schemas.openxmlformats.org/officeDocument/2006/relationships/image" Target="../media/image135.jpeg"/><Relationship Id="rId4" Type="http://schemas.openxmlformats.org/officeDocument/2006/relationships/image" Target="../media/image134.jpeg"/></Relationships>
</file>

<file path=ppt/slides/_rels/slide1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9.xml"/><Relationship Id="rId1" Type="http://schemas.openxmlformats.org/officeDocument/2006/relationships/slideLayout" Target="../slideLayouts/slideLayout7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0.xml"/><Relationship Id="rId1" Type="http://schemas.openxmlformats.org/officeDocument/2006/relationships/slideLayout" Target="../slideLayouts/slideLayout7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1.xml"/><Relationship Id="rId1" Type="http://schemas.openxmlformats.org/officeDocument/2006/relationships/slideLayout" Target="../slideLayouts/slideLayout184.xml"/><Relationship Id="rId4" Type="http://schemas.openxmlformats.org/officeDocument/2006/relationships/image" Target="../media/image3.png"/></Relationships>
</file>

<file path=ppt/slides/_rels/slide14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2.xml"/><Relationship Id="rId1" Type="http://schemas.openxmlformats.org/officeDocument/2006/relationships/slideLayout" Target="../slideLayouts/slideLayout184.xml"/></Relationships>
</file>

<file path=ppt/slides/_rels/slide14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13.xml"/><Relationship Id="rId1" Type="http://schemas.openxmlformats.org/officeDocument/2006/relationships/slideLayout" Target="../slideLayouts/slideLayout182.xml"/><Relationship Id="rId6" Type="http://schemas.openxmlformats.org/officeDocument/2006/relationships/image" Target="../media/image142.emf"/><Relationship Id="rId5" Type="http://schemas.openxmlformats.org/officeDocument/2006/relationships/image" Target="../media/image141.emf"/><Relationship Id="rId4" Type="http://schemas.openxmlformats.org/officeDocument/2006/relationships/image" Target="../media/image140.emf"/></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6.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82.xml"/><Relationship Id="rId1" Type="http://schemas.openxmlformats.org/officeDocument/2006/relationships/themeOverride" Target="../theme/themeOverride12.xml"/><Relationship Id="rId5" Type="http://schemas.openxmlformats.org/officeDocument/2006/relationships/image" Target="../media/image144.jpeg"/><Relationship Id="rId4" Type="http://schemas.openxmlformats.org/officeDocument/2006/relationships/image" Target="../media/image14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6.xml"/><Relationship Id="rId1" Type="http://schemas.openxmlformats.org/officeDocument/2006/relationships/slideLayout" Target="../slideLayouts/slideLayout18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8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8.xml"/><Relationship Id="rId1" Type="http://schemas.openxmlformats.org/officeDocument/2006/relationships/slideLayout" Target="../slideLayouts/slideLayout181.xml"/></Relationships>
</file>

<file path=ppt/slides/_rels/slide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9.xml"/><Relationship Id="rId1" Type="http://schemas.openxmlformats.org/officeDocument/2006/relationships/slideLayout" Target="../slideLayouts/slideLayout18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0.xml"/><Relationship Id="rId1" Type="http://schemas.openxmlformats.org/officeDocument/2006/relationships/slideLayout" Target="../slideLayouts/slideLayout37.xml"/></Relationships>
</file>

<file path=ppt/slides/_rels/slide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1.xml"/><Relationship Id="rId1" Type="http://schemas.openxmlformats.org/officeDocument/2006/relationships/slideLayout" Target="../slideLayouts/slideLayout37.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2.xml"/><Relationship Id="rId1" Type="http://schemas.openxmlformats.org/officeDocument/2006/relationships/slideLayout" Target="../slideLayouts/slideLayout37.xml"/></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3.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4.xml"/><Relationship Id="rId1" Type="http://schemas.openxmlformats.org/officeDocument/2006/relationships/slideLayout" Target="../slideLayouts/slideLayout3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8.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125.xml"/><Relationship Id="rId1" Type="http://schemas.openxmlformats.org/officeDocument/2006/relationships/slideLayout" Target="../slideLayouts/slideLayout56.xml"/><Relationship Id="rId4" Type="http://schemas.openxmlformats.org/officeDocument/2006/relationships/image" Target="../media/image147.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7.xml"/><Relationship Id="rId1" Type="http://schemas.openxmlformats.org/officeDocument/2006/relationships/slideLayout" Target="../slideLayouts/slideLayout37.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8.xml"/><Relationship Id="rId1" Type="http://schemas.openxmlformats.org/officeDocument/2006/relationships/slideLayout" Target="../slideLayouts/slideLayout37.xml"/></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9.xml"/><Relationship Id="rId1" Type="http://schemas.openxmlformats.org/officeDocument/2006/relationships/slideLayout" Target="../slideLayouts/slideLayout37.xml"/></Relationships>
</file>

<file path=ppt/slides/_rels/slide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0.xml"/><Relationship Id="rId1" Type="http://schemas.openxmlformats.org/officeDocument/2006/relationships/slideLayout" Target="../slideLayouts/slideLayout37.xml"/></Relationships>
</file>

<file path=ppt/slides/_rels/slide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1.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2.xml"/><Relationship Id="rId1" Type="http://schemas.openxmlformats.org/officeDocument/2006/relationships/slideLayout" Target="../slideLayouts/slideLayout37.xml"/></Relationships>
</file>

<file path=ppt/slides/_rels/slide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3.xml"/><Relationship Id="rId1" Type="http://schemas.openxmlformats.org/officeDocument/2006/relationships/slideLayout" Target="../slideLayouts/slideLayout3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5.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6.xml"/><Relationship Id="rId1" Type="http://schemas.openxmlformats.org/officeDocument/2006/relationships/slideLayout" Target="../slideLayouts/slideLayout37.xml"/></Relationships>
</file>

<file path=ppt/slides/_rels/slide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7.xml"/><Relationship Id="rId1" Type="http://schemas.openxmlformats.org/officeDocument/2006/relationships/slideLayout" Target="../slideLayouts/slideLayout37.xml"/></Relationships>
</file>

<file path=ppt/slides/_rels/slide1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8.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9.xml"/><Relationship Id="rId1" Type="http://schemas.openxmlformats.org/officeDocument/2006/relationships/slideLayout" Target="../slideLayouts/slideLayout37.xml"/></Relationships>
</file>

<file path=ppt/slides/_rels/slide1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0.xml"/><Relationship Id="rId1" Type="http://schemas.openxmlformats.org/officeDocument/2006/relationships/slideLayout" Target="../slideLayouts/slideLayout37.xml"/></Relationships>
</file>

<file path=ppt/slides/_rels/slide1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1.xml"/><Relationship Id="rId1" Type="http://schemas.openxmlformats.org/officeDocument/2006/relationships/slideLayout" Target="../slideLayouts/slideLayout137.xml"/></Relationships>
</file>

<file path=ppt/slides/_rels/slide1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2.xml"/><Relationship Id="rId1" Type="http://schemas.openxmlformats.org/officeDocument/2006/relationships/slideLayout" Target="../slideLayouts/slideLayout137.xml"/></Relationships>
</file>

<file path=ppt/slides/_rels/slide17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3.xml"/><Relationship Id="rId1" Type="http://schemas.openxmlformats.org/officeDocument/2006/relationships/slideLayout" Target="../slideLayouts/slideLayout137.xml"/></Relationships>
</file>

<file path=ppt/slides/_rels/slide1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4.xml"/><Relationship Id="rId1" Type="http://schemas.openxmlformats.org/officeDocument/2006/relationships/slideLayout" Target="../slideLayouts/slideLayout137.xml"/></Relationships>
</file>

<file path=ppt/slides/_rels/slide17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5.xml"/><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6.xml"/><Relationship Id="rId1" Type="http://schemas.openxmlformats.org/officeDocument/2006/relationships/slideLayout" Target="../slideLayouts/slideLayout137.xml"/></Relationships>
</file>

<file path=ppt/slides/_rels/slide18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7.xml"/><Relationship Id="rId1" Type="http://schemas.openxmlformats.org/officeDocument/2006/relationships/slideLayout" Target="../slideLayouts/slideLayout137.xml"/></Relationships>
</file>

<file path=ppt/slides/_rels/slide18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8.xml"/><Relationship Id="rId1" Type="http://schemas.openxmlformats.org/officeDocument/2006/relationships/slideLayout" Target="../slideLayouts/slideLayout13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9.xml"/><Relationship Id="rId1" Type="http://schemas.openxmlformats.org/officeDocument/2006/relationships/slideLayout" Target="../slideLayouts/slideLayout36.xml"/><Relationship Id="rId4" Type="http://schemas.openxmlformats.org/officeDocument/2006/relationships/image" Target="../media/image153.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0.xml"/></Relationships>
</file>

<file path=ppt/slides/_rels/slide19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7.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5.xml"/><Relationship Id="rId1" Type="http://schemas.openxmlformats.org/officeDocument/2006/relationships/slideLayout" Target="../slideLayouts/slideLayout3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6.xml"/><Relationship Id="rId1" Type="http://schemas.openxmlformats.org/officeDocument/2006/relationships/slideLayout" Target="../slideLayouts/slideLayout36.xml"/><Relationship Id="rId4" Type="http://schemas.openxmlformats.org/officeDocument/2006/relationships/image" Target="../media/image15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5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5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5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5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9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99.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0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0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00.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19.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19.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19.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19.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19.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19.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41.xml"/><Relationship Id="rId1" Type="http://schemas.openxmlformats.org/officeDocument/2006/relationships/slideLayout" Target="../slideLayouts/slideLayout221.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3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24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93.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2.xml"/></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6.jpeg"/><Relationship Id="rId7" Type="http://schemas.openxmlformats.org/officeDocument/2006/relationships/diagramColors" Target="../diagrams/colors1.xml"/><Relationship Id="rId2" Type="http://schemas.openxmlformats.org/officeDocument/2006/relationships/image" Target="../media/image55.jpeg"/><Relationship Id="rId1" Type="http://schemas.openxmlformats.org/officeDocument/2006/relationships/slideLayout" Target="../slideLayouts/slideLayout24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7.jpeg"/><Relationship Id="rId7" Type="http://schemas.openxmlformats.org/officeDocument/2006/relationships/diagramColors" Target="../diagrams/colors2.xml"/><Relationship Id="rId2" Type="http://schemas.openxmlformats.org/officeDocument/2006/relationships/notesSlide" Target="../notesSlides/notesSlide45.xml"/><Relationship Id="rId1" Type="http://schemas.openxmlformats.org/officeDocument/2006/relationships/slideLayout" Target="../slideLayouts/slideLayout24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7.jpeg"/><Relationship Id="rId7" Type="http://schemas.openxmlformats.org/officeDocument/2006/relationships/diagramColors" Target="../diagrams/colors3.xml"/><Relationship Id="rId2" Type="http://schemas.openxmlformats.org/officeDocument/2006/relationships/notesSlide" Target="../notesSlides/notesSlide46.xml"/><Relationship Id="rId1" Type="http://schemas.openxmlformats.org/officeDocument/2006/relationships/slideLayout" Target="../slideLayouts/slideLayout24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44.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6.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68.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3.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4.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84.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84.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294.x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53.xml"/><Relationship Id="rId1" Type="http://schemas.openxmlformats.org/officeDocument/2006/relationships/themeOverride" Target="../theme/themeOverride4.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53.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30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14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9.xml"/><Relationship Id="rId1" Type="http://schemas.openxmlformats.org/officeDocument/2006/relationships/slideLayout" Target="../slideLayouts/slideLayout153.xml"/></Relationships>
</file>

<file path=ppt/slides/_rels/slide7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0.xml"/><Relationship Id="rId1" Type="http://schemas.openxmlformats.org/officeDocument/2006/relationships/slideLayout" Target="../slideLayouts/slideLayout51.xml"/><Relationship Id="rId5" Type="http://schemas.openxmlformats.org/officeDocument/2006/relationships/image" Target="../media/image76.emf"/><Relationship Id="rId4" Type="http://schemas.openxmlformats.org/officeDocument/2006/relationships/image" Target="../media/image75.emf"/></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180.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180.xml"/><Relationship Id="rId4" Type="http://schemas.openxmlformats.org/officeDocument/2006/relationships/chart" Target="../charts/chart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hemeOverride" Target="../theme/themeOverride9.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72.xml"/><Relationship Id="rId1" Type="http://schemas.openxmlformats.org/officeDocument/2006/relationships/themeOverride" Target="../theme/themeOverride10.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70.xml"/><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4.xml"/><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7.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8.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C7F51354-600B-5743-BCCF-7C13D87E1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idx="4294967295"/>
          </p:nvPr>
        </p:nvSpPr>
        <p:spPr>
          <a:xfrm>
            <a:off x="0" y="4632477"/>
            <a:ext cx="9144000" cy="1388812"/>
          </a:xfrm>
          <a:solidFill>
            <a:schemeClr val="tx1"/>
          </a:solidFill>
        </p:spPr>
        <p:txBody>
          <a:bodyPr/>
          <a:lstStyle/>
          <a:p>
            <a:r>
              <a:rPr lang="en-US" sz="13800" b="1" dirty="0">
                <a:solidFill>
                  <a:srgbClr val="FFFFFF"/>
                </a:solidFill>
                <a:latin typeface="Times New Roman"/>
                <a:cs typeface="Times New Roman"/>
              </a:rPr>
              <a:t>Jude</a:t>
            </a:r>
          </a:p>
        </p:txBody>
      </p:sp>
      <p:sp>
        <p:nvSpPr>
          <p:cNvPr id="5" name="Rectangle 4">
            <a:extLst>
              <a:ext uri="{FF2B5EF4-FFF2-40B4-BE49-F238E27FC236}">
                <a16:creationId xmlns:a16="http://schemas.microsoft.com/office/drawing/2014/main" id="{EBE9B287-09A9-C64A-9B27-45B1E82B3B7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5112046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2771800" y="46365"/>
            <a:ext cx="324036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JUDE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55" name="Table 54"/>
          <p:cNvGraphicFramePr>
            <a:graphicFrameLocks noGrp="1"/>
          </p:cNvGraphicFramePr>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Contend Against Pretenders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Why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Intro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Practices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Avoid </a:t>
                      </a:r>
                      <a:b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Snares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Praise for Preservation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3-16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17-23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24-25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Greet-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Bless-</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Purpose: Defend the Faith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3-4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OT Pretenders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5-7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(Past)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Charac-teristics</a:t>
                      </a:r>
                      <a:endPar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8-13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(Present)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Judgment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 Them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14-16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(Future)</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Remember Apostles' Predictions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17-19</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Nurture Self in God's Love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20-21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Show Mercy to Pretenders' Followers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22-23</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Source of </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Victory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Only Savior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25</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Unknown Origin to Probably Israel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ca.  AD 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310</a:t>
            </a: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675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70"/>
            <a:ext cx="9144000" cy="407457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I had been eagerly planning to write to you about the salvation we all share. But now I find that I must write about something else, urging you to </a:t>
            </a:r>
            <a:r>
              <a:rPr lang="en-US" sz="3600" b="1" dirty="0">
                <a:solidFill>
                  <a:srgbClr val="FFFF00"/>
                </a:solidFill>
                <a:effectLst>
                  <a:glow rad="127000">
                    <a:schemeClr val="tx1"/>
                  </a:glow>
                </a:effectLst>
                <a:latin typeface="Arial" charset="0"/>
                <a:ea typeface="ＭＳ Ｐゴシック" charset="0"/>
                <a:cs typeface="ＭＳ Ｐゴシック" charset="0"/>
              </a:rPr>
              <a:t>defend the faith </a:t>
            </a:r>
            <a:r>
              <a:rPr lang="en-US" sz="3600" b="1" dirty="0">
                <a:effectLst>
                  <a:glow rad="127000">
                    <a:schemeClr val="tx1"/>
                  </a:glow>
                </a:effectLst>
                <a:latin typeface="Arial" charset="0"/>
                <a:ea typeface="ＭＳ Ｐゴシック" charset="0"/>
                <a:cs typeface="ＭＳ Ｐゴシック" charset="0"/>
              </a:rPr>
              <a:t>that God has entrusted once for all time to his holy people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1560" y="4104045"/>
            <a:ext cx="7740352" cy="2742296"/>
          </a:xfrm>
          <a:prstGeom prst="rect">
            <a:avLst/>
          </a:prstGeom>
        </p:spPr>
      </p:pic>
    </p:spTree>
    <p:extLst>
      <p:ext uri="{BB962C8B-B14F-4D97-AF65-F5344CB8AC3E}">
        <p14:creationId xmlns:p14="http://schemas.microsoft.com/office/powerpoint/2010/main" val="261555268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6512" y="29470"/>
            <a:ext cx="9144000" cy="80724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“…defend</a:t>
            </a:r>
            <a:r>
              <a:rPr lang="en-US" sz="3600" b="1" dirty="0">
                <a:solidFill>
                  <a:srgbClr val="FFFF00"/>
                </a:solidFill>
                <a:effectLst>
                  <a:glow rad="127000">
                    <a:schemeClr val="tx1"/>
                  </a:glow>
                </a:effectLst>
                <a:latin typeface="Arial" charset="0"/>
                <a:ea typeface="ＭＳ Ｐゴシック" charset="0"/>
                <a:cs typeface="ＭＳ Ｐゴシック" charset="0"/>
              </a:rPr>
              <a:t> the faith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3)</a:t>
            </a:r>
          </a:p>
        </p:txBody>
      </p:sp>
      <p:sp>
        <p:nvSpPr>
          <p:cNvPr id="5" name="Rectangle 2">
            <a:extLst>
              <a:ext uri="{FF2B5EF4-FFF2-40B4-BE49-F238E27FC236}">
                <a16:creationId xmlns:a16="http://schemas.microsoft.com/office/drawing/2014/main" id="{54D90EC2-6DB4-6C49-B561-57DFBCEAE2E0}"/>
              </a:ext>
            </a:extLst>
          </p:cNvPr>
          <p:cNvSpPr txBox="1">
            <a:spLocks noChangeArrowheads="1"/>
          </p:cNvSpPr>
          <p:nvPr/>
        </p:nvSpPr>
        <p:spPr bwMode="auto">
          <a:xfrm>
            <a:off x="-36512" y="821558"/>
            <a:ext cx="9144000" cy="80724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But what is included in </a:t>
            </a:r>
            <a:r>
              <a:rPr lang="en-US" sz="3600" b="1" i="1" kern="0" dirty="0">
                <a:solidFill>
                  <a:srgbClr val="FFFF00"/>
                </a:solidFill>
                <a:effectLst>
                  <a:glow rad="127000">
                    <a:schemeClr val="tx1"/>
                  </a:glow>
                </a:effectLst>
                <a:latin typeface="Arial" charset="0"/>
                <a:ea typeface="ＭＳ Ｐゴシック" charset="0"/>
                <a:cs typeface="ＭＳ Ｐゴシック" charset="0"/>
              </a:rPr>
              <a:t>the faith</a:t>
            </a:r>
            <a:r>
              <a:rPr lang="en-US" sz="3600" b="1" kern="0"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4E2A14CA-6B47-7A42-BBC5-0EA31CBA672A}"/>
              </a:ext>
            </a:extLst>
          </p:cNvPr>
          <p:cNvSpPr txBox="1">
            <a:spLocks noChangeArrowheads="1"/>
          </p:cNvSpPr>
          <p:nvPr/>
        </p:nvSpPr>
        <p:spPr bwMode="auto">
          <a:xfrm>
            <a:off x="107504"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Negotiables</a:t>
            </a:r>
          </a:p>
        </p:txBody>
      </p:sp>
      <p:sp>
        <p:nvSpPr>
          <p:cNvPr id="7" name="Rectangle 2">
            <a:extLst>
              <a:ext uri="{FF2B5EF4-FFF2-40B4-BE49-F238E27FC236}">
                <a16:creationId xmlns:a16="http://schemas.microsoft.com/office/drawing/2014/main" id="{C5C5D91E-278E-6E41-AD2D-601BD8AE238F}"/>
              </a:ext>
            </a:extLst>
          </p:cNvPr>
          <p:cNvSpPr txBox="1">
            <a:spLocks noChangeArrowheads="1"/>
          </p:cNvSpPr>
          <p:nvPr/>
        </p:nvSpPr>
        <p:spPr bwMode="auto">
          <a:xfrm>
            <a:off x="4639176"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Non-Negotiables</a:t>
            </a:r>
          </a:p>
        </p:txBody>
      </p:sp>
      <p:sp>
        <p:nvSpPr>
          <p:cNvPr id="8" name="Rectangle 2">
            <a:extLst>
              <a:ext uri="{FF2B5EF4-FFF2-40B4-BE49-F238E27FC236}">
                <a16:creationId xmlns:a16="http://schemas.microsoft.com/office/drawing/2014/main" id="{81E3C404-7A80-6348-9795-E61167887D8A}"/>
              </a:ext>
            </a:extLst>
          </p:cNvPr>
          <p:cNvSpPr txBox="1">
            <a:spLocks noChangeArrowheads="1"/>
          </p:cNvSpPr>
          <p:nvPr/>
        </p:nvSpPr>
        <p:spPr bwMode="auto">
          <a:xfrm>
            <a:off x="36512" y="2780928"/>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Mode of Baptism?</a:t>
            </a:r>
          </a:p>
        </p:txBody>
      </p:sp>
      <p:sp>
        <p:nvSpPr>
          <p:cNvPr id="9" name="Rectangle 2">
            <a:extLst>
              <a:ext uri="{FF2B5EF4-FFF2-40B4-BE49-F238E27FC236}">
                <a16:creationId xmlns:a16="http://schemas.microsoft.com/office/drawing/2014/main" id="{2A3051AF-66E4-D347-A499-527F7CF4FB82}"/>
              </a:ext>
            </a:extLst>
          </p:cNvPr>
          <p:cNvSpPr txBox="1">
            <a:spLocks noChangeArrowheads="1"/>
          </p:cNvSpPr>
          <p:nvPr/>
        </p:nvSpPr>
        <p:spPr bwMode="auto">
          <a:xfrm>
            <a:off x="36512" y="3348159"/>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Baptismal Regeneration?</a:t>
            </a:r>
          </a:p>
        </p:txBody>
      </p:sp>
      <p:sp>
        <p:nvSpPr>
          <p:cNvPr id="10" name="Rectangle 2">
            <a:extLst>
              <a:ext uri="{FF2B5EF4-FFF2-40B4-BE49-F238E27FC236}">
                <a16:creationId xmlns:a16="http://schemas.microsoft.com/office/drawing/2014/main" id="{F344E060-0DFD-4242-94D4-8396328DD0FC}"/>
              </a:ext>
            </a:extLst>
          </p:cNvPr>
          <p:cNvSpPr txBox="1">
            <a:spLocks noChangeArrowheads="1"/>
          </p:cNvSpPr>
          <p:nvPr/>
        </p:nvSpPr>
        <p:spPr bwMode="auto">
          <a:xfrm>
            <a:off x="36512" y="3915390"/>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Christ’s Presence in the Lord’s Supper?</a:t>
            </a:r>
          </a:p>
        </p:txBody>
      </p:sp>
      <p:sp>
        <p:nvSpPr>
          <p:cNvPr id="11" name="Rectangle 2">
            <a:extLst>
              <a:ext uri="{FF2B5EF4-FFF2-40B4-BE49-F238E27FC236}">
                <a16:creationId xmlns:a16="http://schemas.microsoft.com/office/drawing/2014/main" id="{42E75553-8A8A-AE45-94F3-5FA23BE6A0D5}"/>
              </a:ext>
            </a:extLst>
          </p:cNvPr>
          <p:cNvSpPr txBox="1">
            <a:spLocks noChangeArrowheads="1"/>
          </p:cNvSpPr>
          <p:nvPr/>
        </p:nvSpPr>
        <p:spPr bwMode="auto">
          <a:xfrm>
            <a:off x="36512" y="4482621"/>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Lord’s Supper for Salvation?</a:t>
            </a:r>
          </a:p>
        </p:txBody>
      </p:sp>
      <p:sp>
        <p:nvSpPr>
          <p:cNvPr id="12" name="Rectangle 2">
            <a:extLst>
              <a:ext uri="{FF2B5EF4-FFF2-40B4-BE49-F238E27FC236}">
                <a16:creationId xmlns:a16="http://schemas.microsoft.com/office/drawing/2014/main" id="{8A3B7360-84B0-8B41-B16B-F60409539091}"/>
              </a:ext>
            </a:extLst>
          </p:cNvPr>
          <p:cNvSpPr txBox="1">
            <a:spLocks noChangeArrowheads="1"/>
          </p:cNvSpPr>
          <p:nvPr/>
        </p:nvSpPr>
        <p:spPr bwMode="auto">
          <a:xfrm>
            <a:off x="36512" y="5049852"/>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Divine Healing Possible?</a:t>
            </a:r>
          </a:p>
        </p:txBody>
      </p:sp>
      <p:sp>
        <p:nvSpPr>
          <p:cNvPr id="13" name="Rectangle 2">
            <a:extLst>
              <a:ext uri="{FF2B5EF4-FFF2-40B4-BE49-F238E27FC236}">
                <a16:creationId xmlns:a16="http://schemas.microsoft.com/office/drawing/2014/main" id="{925BD415-1681-394D-8B77-31FA3D421A0B}"/>
              </a:ext>
            </a:extLst>
          </p:cNvPr>
          <p:cNvSpPr txBox="1">
            <a:spLocks noChangeArrowheads="1"/>
          </p:cNvSpPr>
          <p:nvPr/>
        </p:nvSpPr>
        <p:spPr bwMode="auto">
          <a:xfrm>
            <a:off x="36512" y="561708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Healing Required of God?</a:t>
            </a:r>
          </a:p>
        </p:txBody>
      </p:sp>
      <p:sp>
        <p:nvSpPr>
          <p:cNvPr id="14" name="Rectangle 2">
            <a:extLst>
              <a:ext uri="{FF2B5EF4-FFF2-40B4-BE49-F238E27FC236}">
                <a16:creationId xmlns:a16="http://schemas.microsoft.com/office/drawing/2014/main" id="{75AB6981-86FF-854C-BF69-76E7CD33A89E}"/>
              </a:ext>
            </a:extLst>
          </p:cNvPr>
          <p:cNvSpPr txBox="1">
            <a:spLocks noChangeArrowheads="1"/>
          </p:cNvSpPr>
          <p:nvPr/>
        </p:nvSpPr>
        <p:spPr bwMode="auto">
          <a:xfrm>
            <a:off x="36512" y="618431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Deity of Christ?</a:t>
            </a:r>
          </a:p>
        </p:txBody>
      </p:sp>
    </p:spTree>
    <p:extLst>
      <p:ext uri="{BB962C8B-B14F-4D97-AF65-F5344CB8AC3E}">
        <p14:creationId xmlns:p14="http://schemas.microsoft.com/office/powerpoint/2010/main" val="1238934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p:bldP spid="10" grpId="0"/>
      <p:bldP spid="11" grpId="0"/>
      <p:bldP spid="12" grpId="0"/>
      <p:bldP spid="13" grpId="0"/>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8100" y="-26988"/>
            <a:ext cx="5542012"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mr-IN" sz="2800" dirty="0">
                <a:solidFill>
                  <a:srgbClr val="FFFFFF"/>
                </a:solidFill>
                <a:effectLst>
                  <a:glow rad="127000">
                    <a:srgbClr val="000000"/>
                  </a:glow>
                </a:effectLst>
              </a:rPr>
              <a:t>"</a:t>
            </a:r>
            <a:r>
              <a:rPr lang="en-US" sz="2800" dirty="0">
                <a:solidFill>
                  <a:srgbClr val="FFFFFF"/>
                </a:solidFill>
                <a:effectLst>
                  <a:glow rad="127000">
                    <a:srgbClr val="000000"/>
                  </a:glow>
                </a:effectLst>
              </a:rPr>
              <a:t>…ungodly people have wormed their way into your churches, saying that God</a:t>
            </a:r>
            <a:r>
              <a:rPr lang="uk-UA" sz="2800" dirty="0">
                <a:solidFill>
                  <a:srgbClr val="FFFFFF"/>
                </a:solidFill>
                <a:effectLst>
                  <a:glow rad="127000">
                    <a:srgbClr val="000000"/>
                  </a:glow>
                </a:effectLst>
              </a:rPr>
              <a:t>'</a:t>
            </a:r>
            <a:r>
              <a:rPr lang="en-US" sz="2800" dirty="0">
                <a:solidFill>
                  <a:srgbClr val="FFFFFF"/>
                </a:solidFill>
                <a:effectLst>
                  <a:glow rad="127000">
                    <a:srgbClr val="000000"/>
                  </a:glow>
                </a:effectLst>
              </a:rPr>
              <a:t>s marvelous grace allows us to live immoral lives. The condemnation of such people was recorded long ago, for they have denied our only Master and Lord, Jesus Christ</a:t>
            </a:r>
            <a:r>
              <a:rPr lang="mr-IN" sz="2800" dirty="0">
                <a:solidFill>
                  <a:srgbClr val="FFFFFF"/>
                </a:solidFill>
                <a:effectLst>
                  <a:glow rad="127000">
                    <a:srgbClr val="000000"/>
                  </a:glow>
                </a:effectLst>
              </a:rPr>
              <a:t>"</a:t>
            </a:r>
            <a:r>
              <a:rPr lang="en-US" sz="2800" dirty="0">
                <a:solidFill>
                  <a:srgbClr val="FFFFFF"/>
                </a:solidFill>
                <a:effectLst>
                  <a:glow rad="127000">
                    <a:srgbClr val="000000"/>
                  </a:glow>
                </a:effectLst>
              </a:rPr>
              <a:t> </a:t>
            </a:r>
            <a:br>
              <a:rPr lang="en-US" sz="2800" dirty="0">
                <a:solidFill>
                  <a:srgbClr val="FFFFFF"/>
                </a:solidFill>
                <a:effectLst>
                  <a:glow rad="127000">
                    <a:srgbClr val="000000"/>
                  </a:glow>
                </a:effectLst>
              </a:rPr>
            </a:br>
            <a:r>
              <a:rPr lang="en-US" sz="2800" dirty="0">
                <a:solidFill>
                  <a:srgbClr val="FFFFFF"/>
                </a:solidFill>
                <a:effectLst>
                  <a:glow rad="127000">
                    <a:srgbClr val="000000"/>
                  </a:glow>
                </a:effectLst>
              </a:rPr>
              <a:t>(Jude 4 NLT).</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en-US" sz="4000" b="1" dirty="0">
                <a:solidFill>
                  <a:srgbClr val="FFFFFF"/>
                </a:solidFill>
                <a:latin typeface="Arial" charset="0"/>
                <a:cs typeface="Arial" charset="0"/>
              </a:rPr>
              <a:t>Who are Pretenders Today?</a:t>
            </a:r>
          </a:p>
        </p:txBody>
      </p:sp>
    </p:spTree>
    <p:extLst>
      <p:ext uri="{BB962C8B-B14F-4D97-AF65-F5344CB8AC3E}">
        <p14:creationId xmlns:p14="http://schemas.microsoft.com/office/powerpoint/2010/main" val="32989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38100" y="-26988"/>
            <a:ext cx="5541963" cy="345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r-IN" sz="2400" b="1" kern="0" dirty="0">
                <a:solidFill>
                  <a:srgbClr val="FFFFFF"/>
                </a:solidFill>
                <a:latin typeface="Arial"/>
                <a:cs typeface="Arial"/>
              </a:rPr>
              <a:t>"</a:t>
            </a:r>
            <a:r>
              <a:rPr lang="en-US" sz="2400" b="1" kern="0" dirty="0">
                <a:solidFill>
                  <a:srgbClr val="FFFFFF"/>
                </a:solidFill>
                <a:latin typeface="Arial"/>
                <a:cs typeface="Arial"/>
              </a:rPr>
              <a:t>…some ungodly people have wormed their way into your churches, saying that God</a:t>
            </a:r>
            <a:r>
              <a:rPr lang="uk-UA" sz="2400" b="1" kern="0" dirty="0">
                <a:solidFill>
                  <a:srgbClr val="FFFFFF"/>
                </a:solidFill>
                <a:latin typeface="Arial"/>
                <a:cs typeface="Arial"/>
              </a:rPr>
              <a:t>'</a:t>
            </a:r>
            <a:r>
              <a:rPr lang="en-US" sz="2400" b="1" kern="0" dirty="0">
                <a:solidFill>
                  <a:srgbClr val="FFFFFF"/>
                </a:solidFill>
                <a:latin typeface="Arial"/>
                <a:cs typeface="Arial"/>
              </a:rPr>
              <a:t>s marvelous grace allows us to live immoral lives. The </a:t>
            </a:r>
            <a:r>
              <a:rPr lang="en-US" sz="2400" b="1" kern="0" dirty="0">
                <a:solidFill>
                  <a:srgbClr val="FFFF00"/>
                </a:solidFill>
                <a:latin typeface="Arial"/>
                <a:cs typeface="Arial"/>
              </a:rPr>
              <a:t>condemnation</a:t>
            </a:r>
            <a:r>
              <a:rPr lang="en-US" sz="2400" b="1" kern="0" dirty="0">
                <a:solidFill>
                  <a:srgbClr val="FFFFFF"/>
                </a:solidFill>
                <a:latin typeface="Arial"/>
                <a:cs typeface="Arial"/>
              </a:rPr>
              <a:t> of such people was recorded long ago, for they have denied our only Master and Lord, Jesus Christ</a:t>
            </a:r>
            <a:r>
              <a:rPr lang="mr-IN" sz="2400" b="1" kern="0" dirty="0">
                <a:solidFill>
                  <a:srgbClr val="FFFFFF"/>
                </a:solidFill>
                <a:latin typeface="Arial"/>
                <a:cs typeface="Arial"/>
              </a:rPr>
              <a:t>"</a:t>
            </a:r>
            <a:r>
              <a:rPr lang="en-US" sz="2400" b="1" kern="0" dirty="0">
                <a:solidFill>
                  <a:srgbClr val="FFFFFF"/>
                </a:solidFill>
                <a:latin typeface="Arial"/>
                <a:cs typeface="Arial"/>
              </a:rPr>
              <a:t> </a:t>
            </a:r>
            <a:br>
              <a:rPr lang="en-US" sz="2400" b="1" kern="0" dirty="0">
                <a:solidFill>
                  <a:srgbClr val="FFFFFF"/>
                </a:solidFill>
                <a:latin typeface="Arial"/>
                <a:cs typeface="Arial"/>
              </a:rPr>
            </a:br>
            <a:r>
              <a:rPr lang="en-US" sz="2400" b="1" kern="0" dirty="0">
                <a:solidFill>
                  <a:srgbClr val="FFFFFF"/>
                </a:solidFill>
                <a:latin typeface="Arial"/>
                <a:cs typeface="Arial"/>
              </a:rPr>
              <a:t>(Jude 4 </a:t>
            </a:r>
            <a:r>
              <a:rPr lang="en-US" sz="2000" b="1" kern="0" dirty="0">
                <a:solidFill>
                  <a:srgbClr val="FFFFFF"/>
                </a:solidFill>
                <a:latin typeface="Arial"/>
                <a:cs typeface="Arial"/>
              </a:rPr>
              <a:t>NLT</a:t>
            </a:r>
            <a:r>
              <a:rPr lang="en-US" sz="2400" b="1" kern="0" dirty="0">
                <a:solidFill>
                  <a:srgbClr val="FFFFFF"/>
                </a:solidFill>
                <a:latin typeface="Arial"/>
                <a:cs typeface="Arial"/>
              </a:rPr>
              <a:t>).</a:t>
            </a:r>
            <a:endParaRPr lang="en-US" sz="2400" b="1" i="1" kern="0" dirty="0">
              <a:solidFill>
                <a:srgbClr val="FFFFFF"/>
              </a:solidFill>
              <a:latin typeface="Arial"/>
              <a:ea typeface="ＭＳ Ｐゴシック" charset="0"/>
              <a:cs typeface="Arial"/>
            </a:endParaRPr>
          </a:p>
        </p:txBody>
      </p:sp>
      <p:sp>
        <p:nvSpPr>
          <p:cNvPr id="32774" name="Rectangle 1030"/>
          <p:cNvSpPr>
            <a:spLocks noGrp="1" noRot="1" noChangeArrowheads="1"/>
          </p:cNvSpPr>
          <p:nvPr>
            <p:ph type="title"/>
          </p:nvPr>
        </p:nvSpPr>
        <p:spPr>
          <a:xfrm>
            <a:off x="5652120" y="0"/>
            <a:ext cx="3462932" cy="2852936"/>
          </a:xfrm>
          <a:gradFill flip="none" rotWithShape="1">
            <a:gsLst>
              <a:gs pos="0">
                <a:schemeClr val="accent2">
                  <a:lumMod val="75000"/>
                </a:schemeClr>
              </a:gs>
              <a:gs pos="100000">
                <a:schemeClr val="tx1"/>
              </a:gs>
            </a:gsLst>
            <a:path path="rect">
              <a:fillToRect l="50000" t="50000" r="50000" b="50000"/>
            </a:path>
            <a:tileRect/>
          </a:gradFill>
          <a:effectLst/>
        </p:spPr>
        <p:txBody>
          <a:bodyPr/>
          <a:lstStyle/>
          <a:p>
            <a:pPr eaLnBrk="1" hangingPunct="1">
              <a:defRPr/>
            </a:pPr>
            <a:r>
              <a:rPr lang="en-US" sz="4000" b="1" dirty="0">
                <a:solidFill>
                  <a:srgbClr val="FFFFFF"/>
                </a:solidFill>
                <a:latin typeface="Arial" charset="0"/>
                <a:cs typeface="Arial" charset="0"/>
              </a:rPr>
              <a:t>Are pretenders Christians?</a:t>
            </a:r>
          </a:p>
        </p:txBody>
      </p:sp>
      <p:sp>
        <p:nvSpPr>
          <p:cNvPr id="6" name="Title 1"/>
          <p:cNvSpPr txBox="1">
            <a:spLocks/>
          </p:cNvSpPr>
          <p:nvPr/>
        </p:nvSpPr>
        <p:spPr bwMode="auto">
          <a:xfrm>
            <a:off x="0" y="3645024"/>
            <a:ext cx="9144000" cy="2448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177800" indent="-177800" algn="l">
              <a:buFont typeface="Arial"/>
              <a:buChar char="•"/>
              <a:defRPr/>
            </a:pPr>
            <a:r>
              <a:rPr lang="en-US" sz="2400" b="1" kern="0" dirty="0">
                <a:solidFill>
                  <a:srgbClr val="FFFFFF"/>
                </a:solidFill>
                <a:latin typeface="Arial"/>
                <a:cs typeface="Arial"/>
              </a:rPr>
              <a:t>No, as they are </a:t>
            </a:r>
            <a:r>
              <a:rPr lang="en-US" sz="2400" b="1" kern="0" dirty="0">
                <a:solidFill>
                  <a:srgbClr val="FFFF00"/>
                </a:solidFill>
                <a:latin typeface="Arial"/>
                <a:cs typeface="Arial"/>
              </a:rPr>
              <a:t>condemned</a:t>
            </a:r>
            <a:r>
              <a:rPr lang="en-US" sz="2400" b="1" kern="0" dirty="0">
                <a:solidFill>
                  <a:srgbClr val="FFFFFF"/>
                </a:solidFill>
                <a:latin typeface="Arial"/>
                <a:cs typeface="Arial"/>
              </a:rPr>
              <a:t>, unlike believers (cf. Rom 8:1)</a:t>
            </a:r>
          </a:p>
          <a:p>
            <a:pPr marL="177800" indent="-177800" algn="l">
              <a:buFont typeface="Arial"/>
              <a:buChar char="•"/>
              <a:defRPr/>
            </a:pPr>
            <a:r>
              <a:rPr lang="en-US" sz="2400" b="1" kern="0" dirty="0">
                <a:solidFill>
                  <a:srgbClr val="FFFFFF"/>
                </a:solidFill>
                <a:latin typeface="Arial"/>
                <a:ea typeface="ＭＳ Ｐゴシック" charset="0"/>
                <a:cs typeface="Arial"/>
              </a:rPr>
              <a:t>They are likened to demons in </a:t>
            </a:r>
            <a:r>
              <a:rPr lang="en-US" sz="2400" b="1" kern="0" dirty="0">
                <a:solidFill>
                  <a:srgbClr val="FFFF00"/>
                </a:solidFill>
                <a:latin typeface="Arial"/>
                <a:ea typeface="ＭＳ Ｐゴシック" charset="0"/>
                <a:cs typeface="Arial"/>
              </a:rPr>
              <a:t>everlasting chains</a:t>
            </a:r>
            <a:r>
              <a:rPr lang="en-US" sz="2400" b="1" kern="0" dirty="0">
                <a:solidFill>
                  <a:srgbClr val="FFFFFF"/>
                </a:solidFill>
                <a:latin typeface="Arial"/>
                <a:ea typeface="ＭＳ Ｐゴシック" charset="0"/>
                <a:cs typeface="Arial"/>
              </a:rPr>
              <a:t> (v. 6)</a:t>
            </a:r>
          </a:p>
          <a:p>
            <a:pPr marL="177800" indent="-177800" algn="l">
              <a:buFont typeface="Arial"/>
              <a:buChar char="•"/>
              <a:defRPr/>
            </a:pPr>
            <a:r>
              <a:rPr lang="en-US" sz="2400" b="1" kern="0" dirty="0">
                <a:solidFill>
                  <a:srgbClr val="FFFFFF"/>
                </a:solidFill>
                <a:latin typeface="Arial"/>
                <a:ea typeface="ＭＳ Ｐゴシック" charset="0"/>
                <a:cs typeface="Arial"/>
              </a:rPr>
              <a:t>They are likened to Sodomites who suffer </a:t>
            </a:r>
            <a:r>
              <a:rPr lang="en-US" sz="2400" b="1" kern="0" dirty="0">
                <a:solidFill>
                  <a:srgbClr val="FFFF00"/>
                </a:solidFill>
                <a:latin typeface="Arial"/>
                <a:ea typeface="ＭＳ Ｐゴシック" charset="0"/>
                <a:cs typeface="Arial"/>
              </a:rPr>
              <a:t>eternal fire</a:t>
            </a:r>
            <a:r>
              <a:rPr lang="en-US" sz="2400" b="1" kern="0" dirty="0">
                <a:solidFill>
                  <a:srgbClr val="FFFFFF"/>
                </a:solidFill>
                <a:latin typeface="Arial"/>
                <a:ea typeface="ＭＳ Ｐゴシック" charset="0"/>
                <a:cs typeface="Arial"/>
              </a:rPr>
              <a:t> (v. 7)</a:t>
            </a:r>
          </a:p>
          <a:p>
            <a:pPr marL="177800" indent="-177800" algn="l">
              <a:buFont typeface="Arial"/>
              <a:buChar char="•"/>
              <a:defRPr/>
            </a:pPr>
            <a:r>
              <a:rPr lang="en-US" sz="2400" b="1" kern="0" dirty="0">
                <a:solidFill>
                  <a:srgbClr val="FFFFFF"/>
                </a:solidFill>
                <a:latin typeface="Arial"/>
                <a:ea typeface="ＭＳ Ｐゴシック" charset="0"/>
                <a:cs typeface="Arial"/>
              </a:rPr>
              <a:t>They are reserved for </a:t>
            </a:r>
            <a:r>
              <a:rPr lang="mr-IN" sz="2400" b="1" kern="0" dirty="0">
                <a:solidFill>
                  <a:srgbClr val="FFFFFF"/>
                </a:solidFill>
                <a:latin typeface="Arial"/>
                <a:ea typeface="ＭＳ Ｐゴシック" charset="0"/>
                <a:cs typeface="Arial"/>
              </a:rPr>
              <a:t>"</a:t>
            </a:r>
            <a:r>
              <a:rPr lang="en-US" sz="2400" b="1" kern="0" dirty="0">
                <a:solidFill>
                  <a:srgbClr val="FFFF00"/>
                </a:solidFill>
                <a:latin typeface="Arial"/>
                <a:ea typeface="ＭＳ Ｐゴシック" charset="0"/>
                <a:cs typeface="Arial"/>
              </a:rPr>
              <a:t>blackest darkness</a:t>
            </a:r>
            <a:r>
              <a:rPr lang="mr-IN"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13)</a:t>
            </a:r>
          </a:p>
          <a:p>
            <a:pPr marL="177800" indent="-177800" algn="l">
              <a:buFont typeface="Arial"/>
              <a:buChar char="•"/>
              <a:defRPr/>
            </a:pPr>
            <a:r>
              <a:rPr lang="en-US" sz="2400" b="1" kern="0" dirty="0">
                <a:solidFill>
                  <a:srgbClr val="FFFFFF"/>
                </a:solidFill>
                <a:latin typeface="Arial"/>
                <a:ea typeface="ＭＳ Ｐゴシック" charset="0"/>
                <a:cs typeface="Arial"/>
              </a:rPr>
              <a:t>They </a:t>
            </a:r>
            <a:r>
              <a:rPr lang="mr-IN" sz="2400" b="1" kern="0" dirty="0">
                <a:solidFill>
                  <a:srgbClr val="FFFFFF"/>
                </a:solidFill>
                <a:latin typeface="Arial"/>
                <a:ea typeface="ＭＳ Ｐゴシック" charset="0"/>
                <a:cs typeface="Arial"/>
              </a:rPr>
              <a:t>"</a:t>
            </a:r>
            <a:r>
              <a:rPr lang="en-US" sz="2400" b="1" kern="0" dirty="0">
                <a:solidFill>
                  <a:srgbClr val="FFFF00"/>
                </a:solidFill>
                <a:latin typeface="Arial"/>
                <a:ea typeface="ＭＳ Ｐゴシック" charset="0"/>
                <a:cs typeface="Arial"/>
              </a:rPr>
              <a:t>do not have the Spirit</a:t>
            </a:r>
            <a:r>
              <a:rPr lang="mr-IN"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19) while all believers do have the Spirit (Rom 8:9b)</a:t>
            </a:r>
          </a:p>
        </p:txBody>
      </p:sp>
      <p:sp>
        <p:nvSpPr>
          <p:cNvPr id="7" name="Title 1"/>
          <p:cNvSpPr txBox="1">
            <a:spLocks/>
          </p:cNvSpPr>
          <p:nvPr/>
        </p:nvSpPr>
        <p:spPr bwMode="auto">
          <a:xfrm>
            <a:off x="0" y="6165304"/>
            <a:ext cx="9144000" cy="720080"/>
          </a:xfrm>
          <a:prstGeom prst="rect">
            <a:avLst/>
          </a:prstGeom>
          <a:solidFill>
            <a:srgbClr val="8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3200" b="1" kern="0" dirty="0">
                <a:solidFill>
                  <a:srgbClr val="FFFFFF"/>
                </a:solidFill>
                <a:latin typeface="Arial"/>
                <a:cs typeface="Arial"/>
              </a:rPr>
              <a:t>Does that sound like Christians?</a:t>
            </a:r>
            <a:endParaRPr lang="en-US" sz="3200" b="1" kern="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9894414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8" descr="Judas"/>
          <p:cNvPicPr>
            <a:picLocks noChangeAspect="1" noChangeArrowheads="1"/>
          </p:cNvPicPr>
          <p:nvPr/>
        </p:nvPicPr>
        <p:blipFill>
          <a:blip r:embed="rId3" cstate="screen">
            <a:lum bright="14000" contrast="32000"/>
            <a:extLst>
              <a:ext uri="{28A0092B-C50C-407E-A947-70E740481C1C}">
                <a14:useLocalDpi xmlns:a14="http://schemas.microsoft.com/office/drawing/2010/main"/>
              </a:ext>
            </a:extLst>
          </a:blip>
          <a:srcRect/>
          <a:stretch>
            <a:fillRect/>
          </a:stretch>
        </p:blipFill>
        <p:spPr bwMode="auto">
          <a:xfrm>
            <a:off x="-152400" y="0"/>
            <a:ext cx="633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1029" descr="Judas"/>
          <p:cNvPicPr>
            <a:picLocks noChangeAspect="1" noChangeArrowheads="1"/>
          </p:cNvPicPr>
          <p:nvPr/>
        </p:nvPicPr>
        <p:blipFill>
          <a:blip r:embed="rId4" cstate="screen">
            <a:lum bright="14000" contrast="32000"/>
            <a:extLst>
              <a:ext uri="{28A0092B-C50C-407E-A947-70E740481C1C}">
                <a14:useLocalDpi xmlns:a14="http://schemas.microsoft.com/office/drawing/2010/main"/>
              </a:ext>
            </a:extLst>
          </a:blip>
          <a:srcRect/>
          <a:stretch>
            <a:fillRect/>
          </a:stretch>
        </p:blipFill>
        <p:spPr bwMode="auto">
          <a:xfrm>
            <a:off x="3770313" y="0"/>
            <a:ext cx="53736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a:outerShdw blurRad="63500" dist="35921" dir="2700000" algn="ctr" rotWithShape="0">
              <a:schemeClr val="bg2">
                <a:alpha val="74998"/>
              </a:schemeClr>
            </a:outerShdw>
          </a:effectLst>
        </p:spPr>
        <p:txBody>
          <a:bodyPr/>
          <a:lstStyle/>
          <a:p>
            <a:pPr eaLnBrk="1" hangingPunct="1">
              <a:defRPr/>
            </a:pPr>
            <a:r>
              <a:rPr lang="en-US" sz="4800" dirty="0">
                <a:latin typeface="Arial" charset="0"/>
                <a:cs typeface="Arial" charset="0"/>
              </a:rPr>
              <a:t>Judas: The Ultimate Pretender</a:t>
            </a:r>
          </a:p>
        </p:txBody>
      </p:sp>
    </p:spTree>
    <p:extLst>
      <p:ext uri="{BB962C8B-B14F-4D97-AF65-F5344CB8AC3E}">
        <p14:creationId xmlns:p14="http://schemas.microsoft.com/office/powerpoint/2010/main" val="2129006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dissolve">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1392608"/>
            <a:ext cx="8136904" cy="5472608"/>
            <a:chOff x="179512" y="1392608"/>
            <a:chExt cx="8136904" cy="5472608"/>
          </a:xfrm>
        </p:grpSpPr>
        <p:sp>
          <p:nvSpPr>
            <p:cNvPr id="7" name="Oval 6"/>
            <p:cNvSpPr/>
            <p:nvPr/>
          </p:nvSpPr>
          <p:spPr bwMode="auto">
            <a:xfrm>
              <a:off x="179512" y="1392608"/>
              <a:ext cx="5616624" cy="5472608"/>
            </a:xfrm>
            <a:prstGeom prst="ellipse">
              <a:avLst/>
            </a:prstGeom>
            <a:solidFill>
              <a:schemeClr val="bg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sp>
          <p:nvSpPr>
            <p:cNvPr id="10" name="Title 1"/>
            <p:cNvSpPr txBox="1">
              <a:spLocks/>
            </p:cNvSpPr>
            <p:nvPr/>
          </p:nvSpPr>
          <p:spPr bwMode="auto">
            <a:xfrm>
              <a:off x="5292080" y="1484784"/>
              <a:ext cx="3024336"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FFFF00"/>
                  </a:solidFill>
                  <a:effectLst/>
                  <a:latin typeface="Arial"/>
                  <a:cs typeface="Arial"/>
                </a:rPr>
                <a:t>All of Humanity</a:t>
              </a:r>
            </a:p>
          </p:txBody>
        </p:sp>
        <p:sp>
          <p:nvSpPr>
            <p:cNvPr id="13" name="Notched Right Arrow 12"/>
            <p:cNvSpPr/>
            <p:nvPr/>
          </p:nvSpPr>
          <p:spPr bwMode="auto">
            <a:xfrm rot="9702916">
              <a:off x="4572000" y="1700808"/>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grpSp>
      <p:sp>
        <p:nvSpPr>
          <p:cNvPr id="2" name="Title 1"/>
          <p:cNvSpPr>
            <a:spLocks noGrp="1"/>
          </p:cNvSpPr>
          <p:nvPr>
            <p:ph type="title"/>
          </p:nvPr>
        </p:nvSpPr>
        <p:spPr>
          <a:xfrm>
            <a:off x="0" y="44624"/>
            <a:ext cx="9144000" cy="1152128"/>
          </a:xfrm>
          <a:solidFill>
            <a:srgbClr val="010101"/>
          </a:solidFill>
        </p:spPr>
        <p:txBody>
          <a:bodyPr/>
          <a:lstStyle/>
          <a:p>
            <a:pPr algn="l"/>
            <a:r>
              <a:rPr lang="en-US" sz="4000" dirty="0">
                <a:latin typeface="Arial"/>
                <a:cs typeface="Arial"/>
              </a:rPr>
              <a:t>The </a:t>
            </a:r>
            <a:r>
              <a:rPr lang="mr-IN" sz="4000" dirty="0">
                <a:latin typeface="Arial"/>
                <a:cs typeface="Arial"/>
              </a:rPr>
              <a:t>"</a:t>
            </a:r>
            <a:r>
              <a:rPr lang="en-US" sz="4000" dirty="0">
                <a:latin typeface="Arial"/>
                <a:cs typeface="Arial"/>
              </a:rPr>
              <a:t>Professing Christian</a:t>
            </a:r>
            <a:r>
              <a:rPr lang="mr-IN" sz="4000" dirty="0">
                <a:latin typeface="Arial"/>
                <a:cs typeface="Arial"/>
              </a:rPr>
              <a:t>"</a:t>
            </a:r>
            <a:endParaRPr lang="en-US" sz="4000" dirty="0">
              <a:latin typeface="Arial"/>
              <a:cs typeface="Arial"/>
            </a:endParaRPr>
          </a:p>
        </p:txBody>
      </p:sp>
      <p:grpSp>
        <p:nvGrpSpPr>
          <p:cNvPr id="6" name="Group 5"/>
          <p:cNvGrpSpPr/>
          <p:nvPr/>
        </p:nvGrpSpPr>
        <p:grpSpPr>
          <a:xfrm>
            <a:off x="7740352" y="116632"/>
            <a:ext cx="1296144" cy="1800200"/>
            <a:chOff x="2267744" y="3789040"/>
            <a:chExt cx="1944216" cy="2664296"/>
          </a:xfrm>
          <a:solidFill>
            <a:schemeClr val="tx1"/>
          </a:solidFill>
        </p:grpSpPr>
        <p:sp>
          <p:nvSpPr>
            <p:cNvPr id="4" name="Cross 3"/>
            <p:cNvSpPr/>
            <p:nvPr/>
          </p:nvSpPr>
          <p:spPr bwMode="auto">
            <a:xfrm>
              <a:off x="2267744" y="3789040"/>
              <a:ext cx="1944216" cy="1944216"/>
            </a:xfrm>
            <a:prstGeom prst="plus">
              <a:avLst>
                <a:gd name="adj" fmla="val 31501"/>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sp>
          <p:nvSpPr>
            <p:cNvPr id="5" name="Rectangle 4"/>
            <p:cNvSpPr/>
            <p:nvPr/>
          </p:nvSpPr>
          <p:spPr bwMode="auto">
            <a:xfrm>
              <a:off x="2879812" y="5373216"/>
              <a:ext cx="720080" cy="1080120"/>
            </a:xfrm>
            <a:prstGeom prst="rect">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grpSp>
      <p:grpSp>
        <p:nvGrpSpPr>
          <p:cNvPr id="11" name="Group 10"/>
          <p:cNvGrpSpPr/>
          <p:nvPr/>
        </p:nvGrpSpPr>
        <p:grpSpPr>
          <a:xfrm>
            <a:off x="755576" y="3429000"/>
            <a:ext cx="3240360" cy="3240360"/>
            <a:chOff x="971600" y="3212976"/>
            <a:chExt cx="3240360" cy="3240360"/>
          </a:xfrm>
        </p:grpSpPr>
        <p:sp>
          <p:nvSpPr>
            <p:cNvPr id="9" name="Oval 8"/>
            <p:cNvSpPr/>
            <p:nvPr/>
          </p:nvSpPr>
          <p:spPr bwMode="auto">
            <a:xfrm>
              <a:off x="971600" y="3212976"/>
              <a:ext cx="3240360" cy="3240360"/>
            </a:xfrm>
            <a:prstGeom prst="ellipse">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sp>
          <p:nvSpPr>
            <p:cNvPr id="3" name="Title 1"/>
            <p:cNvSpPr txBox="1">
              <a:spLocks/>
            </p:cNvSpPr>
            <p:nvPr/>
          </p:nvSpPr>
          <p:spPr bwMode="auto">
            <a:xfrm>
              <a:off x="1331640" y="39330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000090"/>
                  </a:solidFill>
                  <a:effectLst/>
                  <a:latin typeface="Arial"/>
                  <a:cs typeface="Arial"/>
                </a:rPr>
                <a:t>Christians</a:t>
              </a:r>
            </a:p>
          </p:txBody>
        </p:sp>
      </p:grpSp>
      <p:sp>
        <p:nvSpPr>
          <p:cNvPr id="12" name="Title 1"/>
          <p:cNvSpPr txBox="1">
            <a:spLocks/>
          </p:cNvSpPr>
          <p:nvPr/>
        </p:nvSpPr>
        <p:spPr bwMode="auto">
          <a:xfrm>
            <a:off x="2843808" y="2564904"/>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FFFFFF"/>
                </a:solidFill>
                <a:effectLst/>
                <a:latin typeface="Arial"/>
                <a:cs typeface="Arial"/>
              </a:rPr>
              <a:t>Non-Christians</a:t>
            </a:r>
          </a:p>
        </p:txBody>
      </p:sp>
      <p:grpSp>
        <p:nvGrpSpPr>
          <p:cNvPr id="18" name="Group 17"/>
          <p:cNvGrpSpPr/>
          <p:nvPr/>
        </p:nvGrpSpPr>
        <p:grpSpPr>
          <a:xfrm>
            <a:off x="827584" y="1844824"/>
            <a:ext cx="2592288" cy="1368152"/>
            <a:chOff x="827584" y="1844824"/>
            <a:chExt cx="2592288" cy="1368152"/>
          </a:xfrm>
        </p:grpSpPr>
        <p:sp>
          <p:nvSpPr>
            <p:cNvPr id="16" name="Title 1"/>
            <p:cNvSpPr txBox="1">
              <a:spLocks/>
            </p:cNvSpPr>
            <p:nvPr/>
          </p:nvSpPr>
          <p:spPr bwMode="auto">
            <a:xfrm>
              <a:off x="827584" y="21328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FFFFFF"/>
                  </a:solidFill>
                  <a:effectLst/>
                  <a:latin typeface="Arial"/>
                  <a:cs typeface="Arial"/>
                </a:rPr>
                <a:t>Professors</a:t>
              </a:r>
            </a:p>
          </p:txBody>
        </p:sp>
        <p:sp>
          <p:nvSpPr>
            <p:cNvPr id="17" name="Oval 16"/>
            <p:cNvSpPr/>
            <p:nvPr/>
          </p:nvSpPr>
          <p:spPr bwMode="auto">
            <a:xfrm>
              <a:off x="827584" y="1844824"/>
              <a:ext cx="2520280" cy="1368152"/>
            </a:xfrm>
            <a:prstGeom prst="ellipse">
              <a:avLst/>
            </a:prstGeom>
            <a:noFill/>
            <a:ln w="38100" cap="sq"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grpSp>
      <p:sp>
        <p:nvSpPr>
          <p:cNvPr id="14" name="Notched Right Arrow 13"/>
          <p:cNvSpPr/>
          <p:nvPr/>
        </p:nvSpPr>
        <p:spPr bwMode="auto">
          <a:xfrm rot="6412981">
            <a:off x="2039332" y="836332"/>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20814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Jude benny_hinn-indi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p:spPr>
        <p:txBody>
          <a:bodyPr/>
          <a:lstStyle/>
          <a:p>
            <a:pPr eaLnBrk="1" hangingPunct="1">
              <a:defRPr/>
            </a:pPr>
            <a:r>
              <a:rPr lang="en-US" sz="4800" dirty="0">
                <a:effectLst>
                  <a:glow rad="228600">
                    <a:schemeClr val="bg2"/>
                  </a:glow>
                </a:effectLst>
                <a:latin typeface="Arial" charset="0"/>
                <a:cs typeface="Arial" charset="0"/>
              </a:rPr>
              <a:t>Pretenders Today</a:t>
            </a:r>
          </a:p>
        </p:txBody>
      </p:sp>
      <p:sp>
        <p:nvSpPr>
          <p:cNvPr id="5" name="Rectangle 1030"/>
          <p:cNvSpPr txBox="1">
            <a:spLocks noRot="1" noChangeArrowheads="1"/>
          </p:cNvSpPr>
          <p:nvPr/>
        </p:nvSpPr>
        <p:spPr bwMode="auto">
          <a:xfrm>
            <a:off x="-14288" y="6259513"/>
            <a:ext cx="6170613" cy="55403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2400" dirty="0">
                <a:solidFill>
                  <a:srgbClr val="E5E5FF"/>
                </a:solidFill>
                <a:effectLst>
                  <a:glow rad="228600">
                    <a:srgbClr val="000514"/>
                  </a:glow>
                </a:effectLst>
                <a:latin typeface="Arial" charset="0"/>
                <a:cs typeface="Arial" charset="0"/>
              </a:rPr>
              <a:t>http://</a:t>
            </a:r>
            <a:r>
              <a:rPr lang="en-US" sz="2400" dirty="0" err="1">
                <a:solidFill>
                  <a:srgbClr val="E5E5FF"/>
                </a:solidFill>
                <a:effectLst>
                  <a:glow rad="228600">
                    <a:srgbClr val="000514"/>
                  </a:glow>
                </a:effectLst>
                <a:latin typeface="Arial" charset="0"/>
                <a:cs typeface="Arial" charset="0"/>
              </a:rPr>
              <a:t>deliveredbygrace.com</a:t>
            </a:r>
            <a:r>
              <a:rPr lang="en-US" sz="2400" dirty="0">
                <a:solidFill>
                  <a:srgbClr val="E5E5FF"/>
                </a:solidFill>
                <a:effectLst>
                  <a:glow rad="228600">
                    <a:srgbClr val="000514"/>
                  </a:glow>
                </a:effectLst>
                <a:latin typeface="Arial" charset="0"/>
                <a:cs typeface="Arial" charset="0"/>
              </a:rPr>
              <a:t>/?p=234</a:t>
            </a:r>
          </a:p>
        </p:txBody>
      </p:sp>
      <p:sp>
        <p:nvSpPr>
          <p:cNvPr id="4" name="Rectangle 1030"/>
          <p:cNvSpPr txBox="1">
            <a:spLocks noRot="1" noChangeArrowheads="1"/>
          </p:cNvSpPr>
          <p:nvPr/>
        </p:nvSpPr>
        <p:spPr bwMode="auto">
          <a:xfrm>
            <a:off x="3203575" y="2205038"/>
            <a:ext cx="4068763" cy="6477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4000" dirty="0">
                <a:solidFill>
                  <a:srgbClr val="E5E5FF"/>
                </a:solidFill>
                <a:effectLst>
                  <a:glow rad="228600">
                    <a:srgbClr val="000514"/>
                  </a:glow>
                </a:effectLst>
                <a:latin typeface="Arial" charset="0"/>
                <a:cs typeface="Arial" charset="0"/>
              </a:rPr>
              <a:t>Benny Hinn</a:t>
            </a:r>
          </a:p>
        </p:txBody>
      </p:sp>
      <p:sp>
        <p:nvSpPr>
          <p:cNvPr id="6" name="Rectangle 1030"/>
          <p:cNvSpPr txBox="1">
            <a:spLocks noRot="1" noChangeArrowheads="1"/>
          </p:cNvSpPr>
          <p:nvPr/>
        </p:nvSpPr>
        <p:spPr bwMode="auto">
          <a:xfrm>
            <a:off x="34925" y="0"/>
            <a:ext cx="9074150" cy="2133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mr-IN"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He promises to heal all – every one, any, any whatsoever, everything – all our diseases! That means not even a headache, sinus problem, not even a toothache – nothing! No sickness should come your way. God heals all your diseases.</a:t>
            </a:r>
            <a:r>
              <a:rPr lang="mr-IN"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 </a:t>
            </a:r>
          </a:p>
        </p:txBody>
      </p:sp>
      <p:sp>
        <p:nvSpPr>
          <p:cNvPr id="7" name="Rectangle 1030"/>
          <p:cNvSpPr txBox="1">
            <a:spLocks noRot="1" noChangeArrowheads="1"/>
          </p:cNvSpPr>
          <p:nvPr/>
        </p:nvSpPr>
        <p:spPr bwMode="auto">
          <a:xfrm>
            <a:off x="3563938" y="2924175"/>
            <a:ext cx="3455987" cy="9144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3200" i="1" dirty="0">
                <a:solidFill>
                  <a:srgbClr val="E5E5FF"/>
                </a:solidFill>
                <a:effectLst>
                  <a:glow rad="228600">
                    <a:srgbClr val="000514"/>
                  </a:glow>
                </a:effectLst>
                <a:latin typeface="Arial" charset="0"/>
                <a:cs typeface="Arial" charset="0"/>
              </a:rPr>
              <a:t>Rise and Be Healed</a:t>
            </a:r>
            <a:r>
              <a:rPr lang="en-US" sz="3200" dirty="0">
                <a:solidFill>
                  <a:srgbClr val="E5E5FF"/>
                </a:solidFill>
                <a:effectLst>
                  <a:glow rad="228600">
                    <a:srgbClr val="000514"/>
                  </a:glow>
                </a:effectLst>
                <a:latin typeface="Arial" charset="0"/>
                <a:cs typeface="Arial" charset="0"/>
              </a:rPr>
              <a:t>, 32</a:t>
            </a:r>
            <a:endParaRPr lang="en-US" sz="3200" i="1" dirty="0">
              <a:solidFill>
                <a:srgbClr val="E5E5FF"/>
              </a:solidFill>
              <a:effectLst>
                <a:glow rad="228600">
                  <a:srgbClr val="000514"/>
                </a:glow>
              </a:effectLst>
              <a:latin typeface="Arial" charset="0"/>
              <a:cs typeface="Arial" charset="0"/>
            </a:endParaRPr>
          </a:p>
        </p:txBody>
      </p:sp>
    </p:spTree>
    <p:extLst>
      <p:ext uri="{BB962C8B-B14F-4D97-AF65-F5344CB8AC3E}">
        <p14:creationId xmlns:p14="http://schemas.microsoft.com/office/powerpoint/2010/main" val="2686185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2819400"/>
          </a:xfrm>
        </p:spPr>
        <p:txBody>
          <a:bodyPr/>
          <a:lstStyle/>
          <a:p>
            <a:r>
              <a:rPr lang="en-US" sz="6000" b="1" dirty="0"/>
              <a:t>Three OT Examples of Pretenders (Jude 5-7)</a:t>
            </a:r>
          </a:p>
        </p:txBody>
      </p:sp>
    </p:spTree>
    <p:extLst>
      <p:ext uri="{BB962C8B-B14F-4D97-AF65-F5344CB8AC3E}">
        <p14:creationId xmlns:p14="http://schemas.microsoft.com/office/powerpoint/2010/main" val="12133259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I want to remind you, though you already know these things, that Jesus first rescued the nation of Israel from Egypt, but later he destroyed those who did not remain faithful</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755576" y="3645024"/>
            <a:ext cx="7406537" cy="2880320"/>
          </a:xfrm>
          <a:prstGeom prst="rect">
            <a:avLst/>
          </a:prstGeom>
        </p:spPr>
      </p:pic>
    </p:spTree>
    <p:extLst>
      <p:ext uri="{BB962C8B-B14F-4D97-AF65-F5344CB8AC3E}">
        <p14:creationId xmlns:p14="http://schemas.microsoft.com/office/powerpoint/2010/main" val="397476896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b="1">
                <a:solidFill>
                  <a:srgbClr val="FFD34A"/>
                </a:solidFill>
                <a:latin typeface="Times" pitchFamily="-111" charset="0"/>
                <a:ea typeface="Times New Roman" pitchFamily="-111" charset="0"/>
                <a:cs typeface="Times New Roman" pitchFamily="-111" charset="0"/>
              </a:rPr>
              <a:t> DRESSING</a:t>
            </a:r>
          </a:p>
          <a:p>
            <a:pPr eaLnBrk="0" hangingPunct="0">
              <a:defRPr/>
            </a:pPr>
            <a:r>
              <a:rPr lang="en-US" b="1">
                <a:solidFill>
                  <a:srgbClr val="FFD34A"/>
                </a:solidFill>
                <a:latin typeface="Times" pitchFamily="-111" charset="0"/>
                <a:ea typeface="Times New Roman" pitchFamily="-111" charset="0"/>
                <a:cs typeface="Times New Roman" pitchFamily="-111" charset="0"/>
              </a:rPr>
              <a:t>        THE                                    </a:t>
            </a:r>
          </a:p>
          <a:p>
            <a:pPr eaLnBrk="0" hangingPunct="0">
              <a:defRPr/>
            </a:pPr>
            <a:r>
              <a:rPr lang="en-US" b="1">
                <a:solidFill>
                  <a:srgbClr val="FFD34A"/>
                </a:solidFill>
                <a:latin typeface="Times" pitchFamily="-111" charset="0"/>
                <a:ea typeface="Times New Roman" pitchFamily="-111" charset="0"/>
                <a:cs typeface="Times New Roman" pitchFamily="-111" charset="0"/>
              </a:rPr>
              <a:t>   STAGE</a:t>
            </a:r>
          </a:p>
        </p:txBody>
      </p:sp>
      <p:sp>
        <p:nvSpPr>
          <p:cNvPr id="1710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FFFFFF"/>
              </a:solidFill>
              <a:latin typeface="Times" pitchFamily="-111" charset="0"/>
              <a:ea typeface="Times New Roman" pitchFamily="-111" charset="0"/>
              <a:cs typeface="Times New Roman" pitchFamily="-111" charset="0"/>
            </a:endParaRPr>
          </a:p>
        </p:txBody>
      </p:sp>
      <p:sp>
        <p:nvSpPr>
          <p:cNvPr id="171012" name="Line 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FFFFFF"/>
              </a:solidFill>
              <a:latin typeface="Times" pitchFamily="-111" charset="0"/>
              <a:ea typeface="Times New Roman" pitchFamily="-111" charset="0"/>
              <a:cs typeface="Times New Roman" pitchFamily="-111" charset="0"/>
            </a:endParaRPr>
          </a:p>
        </p:txBody>
      </p:sp>
      <p:sp>
        <p:nvSpPr>
          <p:cNvPr id="171013" name="Text Box 5"/>
          <p:cNvSpPr txBox="1">
            <a:spLocks noChangeArrowheads="1"/>
          </p:cNvSpPr>
          <p:nvPr/>
        </p:nvSpPr>
        <p:spPr bwMode="auto">
          <a:xfrm>
            <a:off x="1770063" y="44450"/>
            <a:ext cx="2874962"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eaLnBrk="0" hangingPunct="0">
              <a:spcBef>
                <a:spcPct val="50000"/>
              </a:spcBef>
              <a:defRPr/>
            </a:pPr>
            <a:r>
              <a:rPr lang="en-US" sz="1200" b="1">
                <a:solidFill>
                  <a:srgbClr val="FFFFFF"/>
                </a:solidFill>
                <a:latin typeface="Comic Sans MS" pitchFamily="-111" charset="0"/>
                <a:ea typeface="Times New Roman" pitchFamily="-111" charset="0"/>
                <a:cs typeface="Times New Roman" pitchFamily="-111" charset="0"/>
              </a:rPr>
              <a:t>Num. 32:49; 34:1</a:t>
            </a:r>
          </a:p>
        </p:txBody>
      </p:sp>
      <p:sp>
        <p:nvSpPr>
          <p:cNvPr id="276485" name="Text Box 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171015"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24</a:t>
            </a:r>
          </a:p>
        </p:txBody>
      </p:sp>
      <p:sp>
        <p:nvSpPr>
          <p:cNvPr id="276487" name="Text Box 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26-29</a:t>
            </a:r>
          </a:p>
        </p:txBody>
      </p:sp>
      <p:pic>
        <p:nvPicPr>
          <p:cNvPr id="171017" name="Picture 9"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8"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9"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20"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76492" name="Rectangle 13"/>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3" name="Rectangle 14"/>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40</a:t>
            </a:r>
          </a:p>
        </p:txBody>
      </p:sp>
      <p:sp>
        <p:nvSpPr>
          <p:cNvPr id="276494" name="AutoShape 15"/>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5" name="Rectangle 16"/>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6" name="AutoShape 17"/>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7" name="Line 18"/>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498" name="Line 19"/>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499" name="Line 20"/>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500" name="Line 21"/>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501" name="Line 22"/>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502" name="Rectangle 23"/>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MOSES</a:t>
            </a:r>
          </a:p>
        </p:txBody>
      </p:sp>
      <p:sp>
        <p:nvSpPr>
          <p:cNvPr id="276503" name="Rectangle 24"/>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Sinai</a:t>
            </a:r>
          </a:p>
        </p:txBody>
      </p:sp>
      <p:sp>
        <p:nvSpPr>
          <p:cNvPr id="276504" name="Rectangle 25"/>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M - C - C</a:t>
            </a:r>
          </a:p>
        </p:txBody>
      </p:sp>
      <p:sp>
        <p:nvSpPr>
          <p:cNvPr id="276505" name="Rectangle 26"/>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Kadesh Barnea</a:t>
            </a:r>
          </a:p>
        </p:txBody>
      </p:sp>
      <p:sp>
        <p:nvSpPr>
          <p:cNvPr id="276506" name="Rectangle 27"/>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40</a:t>
            </a:r>
          </a:p>
        </p:txBody>
      </p:sp>
      <p:sp>
        <p:nvSpPr>
          <p:cNvPr id="276507"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457200"/>
            <a:endParaRPr lang="en-US" sz="1800">
              <a:solidFill>
                <a:srgbClr val="FFFFFF"/>
              </a:solidFill>
            </a:endParaRPr>
          </a:p>
        </p:txBody>
      </p:sp>
      <p:sp>
        <p:nvSpPr>
          <p:cNvPr id="276508" name="Rectangle 29"/>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Exodus</a:t>
            </a:r>
          </a:p>
        </p:txBody>
      </p:sp>
      <p:pic>
        <p:nvPicPr>
          <p:cNvPr id="171038"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39"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40"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171041"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171042" name="Text Box 34"/>
          <p:cNvSpPr txBox="1">
            <a:spLocks noChangeArrowheads="1"/>
          </p:cNvSpPr>
          <p:nvPr/>
        </p:nvSpPr>
        <p:spPr bwMode="auto">
          <a:xfrm>
            <a:off x="1587500" y="1228725"/>
            <a:ext cx="6351588" cy="33829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defRPr/>
            </a:pPr>
            <a:r>
              <a:rPr lang="en-US" sz="7200" b="1">
                <a:solidFill>
                  <a:srgbClr val="FFEA18"/>
                </a:solidFill>
                <a:latin typeface="Comic Sans MS" charset="0"/>
                <a:cs typeface="Times New Roman" charset="0"/>
              </a:rPr>
              <a:t>YOU MEAN…</a:t>
            </a:r>
            <a:br>
              <a:rPr lang="en-US" sz="7200" b="1">
                <a:solidFill>
                  <a:srgbClr val="FFEA18"/>
                </a:solidFill>
                <a:latin typeface="Comic Sans MS" charset="0"/>
                <a:cs typeface="Times New Roman" charset="0"/>
              </a:rPr>
            </a:br>
            <a:r>
              <a:rPr lang="en-US" sz="7200" b="1">
                <a:solidFill>
                  <a:srgbClr val="FFEA18"/>
                </a:solidFill>
                <a:latin typeface="Comic Sans MS" charset="0"/>
                <a:cs typeface="Times New Roman" charset="0"/>
              </a:rPr>
              <a:t>40 YEARS? OUT HERE?</a:t>
            </a:r>
          </a:p>
        </p:txBody>
      </p:sp>
      <p:sp>
        <p:nvSpPr>
          <p:cNvPr id="171043" name="Rectangle 35"/>
          <p:cNvSpPr>
            <a:spLocks noGrp="1" noChangeArrowheads="1"/>
          </p:cNvSpPr>
          <p:nvPr>
            <p:ph type="title" idx="4294967295"/>
          </p:nvPr>
        </p:nvSpPr>
        <p:spPr bwMode="auto">
          <a:xfrm>
            <a:off x="0" y="6096000"/>
            <a:ext cx="9144000" cy="762000"/>
          </a:xfrm>
          <a:prstGeom prst="rect">
            <a:avLst/>
          </a:prstGeom>
          <a:ln>
            <a:miter lim="800000"/>
            <a:headEnd/>
            <a:tailEnd/>
          </a:ln>
        </p:spPr>
        <p:txBody>
          <a:bodyPr/>
          <a:lstStyle/>
          <a:p>
            <a:pPr algn="ctr" eaLnBrk="1" hangingPunct="1">
              <a:defRPr/>
            </a:pPr>
            <a:r>
              <a:rPr lang="en-US" b="1" dirty="0">
                <a:latin typeface="Arial"/>
                <a:cs typeface="Arial"/>
              </a:rPr>
              <a:t>Divine Discipline</a:t>
            </a:r>
          </a:p>
        </p:txBody>
      </p:sp>
    </p:spTree>
    <p:extLst>
      <p:ext uri="{BB962C8B-B14F-4D97-AF65-F5344CB8AC3E}">
        <p14:creationId xmlns:p14="http://schemas.microsoft.com/office/powerpoint/2010/main" val="374014689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1020"/>
                                        </p:tgtEl>
                                        <p:attrNameLst>
                                          <p:attrName>style.visibility</p:attrName>
                                        </p:attrNameLst>
                                      </p:cBhvr>
                                      <p:to>
                                        <p:strVal val="visible"/>
                                      </p:to>
                                    </p:set>
                                    <p:animEffect transition="in" filter="wipe(right)">
                                      <p:cBhvr>
                                        <p:cTn id="7" dur="500"/>
                                        <p:tgtEl>
                                          <p:spTgt spid="171020"/>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71018"/>
                                        </p:tgtEl>
                                        <p:attrNameLst>
                                          <p:attrName>style.visibility</p:attrName>
                                        </p:attrNameLst>
                                      </p:cBhvr>
                                      <p:to>
                                        <p:strVal val="visible"/>
                                      </p:to>
                                    </p:set>
                                    <p:animEffect transition="in" filter="wipe(right)">
                                      <p:cBhvr>
                                        <p:cTn id="11" dur="500"/>
                                        <p:tgtEl>
                                          <p:spTgt spid="171018"/>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171019"/>
                                        </p:tgtEl>
                                        <p:attrNameLst>
                                          <p:attrName>style.visibility</p:attrName>
                                        </p:attrNameLst>
                                      </p:cBhvr>
                                      <p:to>
                                        <p:strVal val="visible"/>
                                      </p:to>
                                    </p:set>
                                    <p:animEffect transition="in" filter="wipe(left)">
                                      <p:cBhvr>
                                        <p:cTn id="15" dur="500"/>
                                        <p:tgtEl>
                                          <p:spTgt spid="171019"/>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71017"/>
                                        </p:tgtEl>
                                        <p:attrNameLst>
                                          <p:attrName>style.visibility</p:attrName>
                                        </p:attrNameLst>
                                      </p:cBhvr>
                                      <p:to>
                                        <p:strVal val="visible"/>
                                      </p:to>
                                    </p:set>
                                    <p:animEffect transition="in" filter="wipe(left)">
                                      <p:cBhvr>
                                        <p:cTn id="19" dur="500"/>
                                        <p:tgtEl>
                                          <p:spTgt spid="17101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1038"/>
                                        </p:tgtEl>
                                        <p:attrNameLst>
                                          <p:attrName>style.visibility</p:attrName>
                                        </p:attrNameLst>
                                      </p:cBhvr>
                                      <p:to>
                                        <p:strVal val="visible"/>
                                      </p:to>
                                    </p:set>
                                    <p:animEffect transition="in" filter="wipe(right)">
                                      <p:cBhvr>
                                        <p:cTn id="23" dur="500"/>
                                        <p:tgtEl>
                                          <p:spTgt spid="171038"/>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171041"/>
                                        </p:tgtEl>
                                        <p:attrNameLst>
                                          <p:attrName>style.visibility</p:attrName>
                                        </p:attrNameLst>
                                      </p:cBhvr>
                                      <p:to>
                                        <p:strVal val="visible"/>
                                      </p:to>
                                    </p:set>
                                    <p:animEffect transition="in" filter="wipe(right)">
                                      <p:cBhvr>
                                        <p:cTn id="27" dur="500"/>
                                        <p:tgtEl>
                                          <p:spTgt spid="17104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1040"/>
                                        </p:tgtEl>
                                        <p:attrNameLst>
                                          <p:attrName>style.visibility</p:attrName>
                                        </p:attrNameLst>
                                      </p:cBhvr>
                                      <p:to>
                                        <p:strVal val="visible"/>
                                      </p:to>
                                    </p:set>
                                    <p:animEffect transition="in" filter="wipe(right)">
                                      <p:cBhvr>
                                        <p:cTn id="31" dur="500"/>
                                        <p:tgtEl>
                                          <p:spTgt spid="17104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1039"/>
                                        </p:tgtEl>
                                        <p:attrNameLst>
                                          <p:attrName>style.visibility</p:attrName>
                                        </p:attrNameLst>
                                      </p:cBhvr>
                                      <p:to>
                                        <p:strVal val="visible"/>
                                      </p:to>
                                    </p:set>
                                    <p:animEffect transition="in" filter="wipe(left)">
                                      <p:cBhvr>
                                        <p:cTn id="35" dur="500"/>
                                        <p:tgtEl>
                                          <p:spTgt spid="171039"/>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171042"/>
                                        </p:tgtEl>
                                        <p:attrNameLst>
                                          <p:attrName>style.visibility</p:attrName>
                                        </p:attrNameLst>
                                      </p:cBhvr>
                                      <p:to>
                                        <p:strVal val="visible"/>
                                      </p:to>
                                    </p:set>
                                    <p:anim calcmode="lin" valueType="num">
                                      <p:cBhvr>
                                        <p:cTn id="39" dur="500" fill="hold"/>
                                        <p:tgtEl>
                                          <p:spTgt spid="171042"/>
                                        </p:tgtEl>
                                        <p:attrNameLst>
                                          <p:attrName>ppt_w</p:attrName>
                                        </p:attrNameLst>
                                      </p:cBhvr>
                                      <p:tavLst>
                                        <p:tav tm="0">
                                          <p:val>
                                            <p:fltVal val="0"/>
                                          </p:val>
                                        </p:tav>
                                        <p:tav tm="100000">
                                          <p:val>
                                            <p:strVal val="#ppt_w"/>
                                          </p:val>
                                        </p:tav>
                                      </p:tavLst>
                                    </p:anim>
                                    <p:anim calcmode="lin" valueType="num">
                                      <p:cBhvr>
                                        <p:cTn id="40" dur="500" fill="hold"/>
                                        <p:tgtEl>
                                          <p:spTgt spid="171042"/>
                                        </p:tgtEl>
                                        <p:attrNameLst>
                                          <p:attrName>ppt_h</p:attrName>
                                        </p:attrNameLst>
                                      </p:cBhvr>
                                      <p:tavLst>
                                        <p:tav tm="0">
                                          <p:val>
                                            <p:fltVal val="0"/>
                                          </p:val>
                                        </p:tav>
                                        <p:tav tm="100000">
                                          <p:val>
                                            <p:strVal val="#ppt_h"/>
                                          </p:val>
                                        </p:tav>
                                      </p:tavLst>
                                    </p:anim>
                                    <p:anim calcmode="lin" valueType="num">
                                      <p:cBhvr>
                                        <p:cTn id="41" dur="500" fill="hold"/>
                                        <p:tgtEl>
                                          <p:spTgt spid="171042"/>
                                        </p:tgtEl>
                                        <p:attrNameLst>
                                          <p:attrName>ppt_x</p:attrName>
                                        </p:attrNameLst>
                                      </p:cBhvr>
                                      <p:tavLst>
                                        <p:tav tm="0">
                                          <p:val>
                                            <p:fltVal val="0.5"/>
                                          </p:val>
                                        </p:tav>
                                        <p:tav tm="100000">
                                          <p:val>
                                            <p:strVal val="#ppt_x"/>
                                          </p:val>
                                        </p:tav>
                                      </p:tavLst>
                                    </p:anim>
                                    <p:anim calcmode="lin" valueType="num">
                                      <p:cBhvr>
                                        <p:cTn id="42" dur="500" fill="hold"/>
                                        <p:tgtEl>
                                          <p:spTgt spid="171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autoUpdateAnimBg="0"/>
      <p:bldP spid="171018" grpId="0" autoUpdateAnimBg="0"/>
      <p:bldP spid="171019" grpId="0" autoUpdateAnimBg="0"/>
      <p:bldP spid="171041" grpId="0" autoUpdateAnimBg="0"/>
      <p:bldP spid="17104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0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2"/>
          <p:cNvSpPr>
            <a:spLocks noGrp="1" noChangeArrowheads="1"/>
          </p:cNvSpPr>
          <p:nvPr>
            <p:ph type="title" idx="4294967295"/>
          </p:nvPr>
        </p:nvSpPr>
        <p:spPr>
          <a:xfrm>
            <a:off x="6011863" y="44450"/>
            <a:ext cx="3168650" cy="1512888"/>
          </a:xfrm>
          <a:solidFill>
            <a:srgbClr val="0000FF"/>
          </a:solidFill>
        </p:spPr>
        <p:txBody>
          <a:bodyPr/>
          <a:lstStyle/>
          <a:p>
            <a:pPr eaLnBrk="1" hangingPunct="1"/>
            <a:r>
              <a:rPr lang="en-US" sz="6000" b="1">
                <a:solidFill>
                  <a:srgbClr val="FFFFFF"/>
                </a:solidFill>
                <a:latin typeface="Arial" charset="0"/>
                <a:cs typeface="Arial" charset="0"/>
              </a:rPr>
              <a:t>JUDE</a:t>
            </a:r>
          </a:p>
        </p:txBody>
      </p:sp>
      <p:sp>
        <p:nvSpPr>
          <p:cNvPr id="109573" name="Text Box 6"/>
          <p:cNvSpPr txBox="1">
            <a:spLocks noChangeArrowheads="1"/>
          </p:cNvSpPr>
          <p:nvPr/>
        </p:nvSpPr>
        <p:spPr bwMode="auto">
          <a:xfrm rot="-1376699">
            <a:off x="3713163" y="2854325"/>
            <a:ext cx="5715000" cy="2667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i="1">
                <a:solidFill>
                  <a:srgbClr val="FFFFFF"/>
                </a:solidFill>
                <a:latin typeface="Arail" charset="0"/>
                <a:cs typeface="Arail" charset="0"/>
              </a:rPr>
              <a:t>Verses</a:t>
            </a:r>
          </a:p>
          <a:p>
            <a:pPr eaLnBrk="1" hangingPunct="1"/>
            <a:r>
              <a:rPr lang="en-US" b="1">
                <a:solidFill>
                  <a:srgbClr val="FFFFFF"/>
                </a:solidFill>
                <a:latin typeface="Arail" charset="0"/>
                <a:cs typeface="Arail" charset="0"/>
              </a:rPr>
              <a:t>1-4	</a:t>
            </a:r>
            <a:r>
              <a:rPr lang="en-US" b="1">
                <a:solidFill>
                  <a:srgbClr val="FFFF00"/>
                </a:solidFill>
                <a:latin typeface="Arail" charset="0"/>
                <a:cs typeface="Arail" charset="0"/>
              </a:rPr>
              <a:t>J</a:t>
            </a:r>
            <a:r>
              <a:rPr lang="en-US" b="1">
                <a:solidFill>
                  <a:srgbClr val="FFFFFF"/>
                </a:solidFill>
                <a:latin typeface="Arail" charset="0"/>
                <a:cs typeface="Arail" charset="0"/>
              </a:rPr>
              <a:t>ude warns against apostasy</a:t>
            </a:r>
          </a:p>
          <a:p>
            <a:pPr eaLnBrk="1" hangingPunct="1"/>
            <a:r>
              <a:rPr lang="en-US" b="1">
                <a:solidFill>
                  <a:srgbClr val="FFFFFF"/>
                </a:solidFill>
                <a:latin typeface="Arail" charset="0"/>
                <a:cs typeface="Arail" charset="0"/>
              </a:rPr>
              <a:t>5-7	</a:t>
            </a:r>
            <a:r>
              <a:rPr lang="en-US" b="1">
                <a:solidFill>
                  <a:srgbClr val="FFFF00"/>
                </a:solidFill>
                <a:latin typeface="Arail" charset="0"/>
                <a:cs typeface="Arail" charset="0"/>
              </a:rPr>
              <a:t>U</a:t>
            </a:r>
            <a:r>
              <a:rPr lang="en-US" b="1">
                <a:solidFill>
                  <a:srgbClr val="FFFFFF"/>
                </a:solidFill>
                <a:latin typeface="Arail" charset="0"/>
                <a:cs typeface="Arail" charset="0"/>
              </a:rPr>
              <a:t>nbelief seen through history</a:t>
            </a:r>
          </a:p>
          <a:p>
            <a:pPr eaLnBrk="1" hangingPunct="1"/>
            <a:r>
              <a:rPr lang="en-US" b="1">
                <a:solidFill>
                  <a:srgbClr val="FFFFFF"/>
                </a:solidFill>
                <a:latin typeface="Arail" charset="0"/>
                <a:cs typeface="Arail" charset="0"/>
              </a:rPr>
              <a:t>8-19	</a:t>
            </a:r>
            <a:r>
              <a:rPr lang="en-US" b="1">
                <a:solidFill>
                  <a:srgbClr val="FFFF00"/>
                </a:solidFill>
                <a:latin typeface="Arail" charset="0"/>
                <a:cs typeface="Arail" charset="0"/>
              </a:rPr>
              <a:t>D</a:t>
            </a:r>
            <a:r>
              <a:rPr lang="en-US" b="1">
                <a:solidFill>
                  <a:srgbClr val="FFFFFF"/>
                </a:solidFill>
                <a:latin typeface="Arail" charset="0"/>
                <a:cs typeface="Arail" charset="0"/>
              </a:rPr>
              <a:t>escription of false teachers</a:t>
            </a:r>
            <a:endParaRPr lang="en-US" altLang="ja-JP" b="1">
              <a:solidFill>
                <a:srgbClr val="FFFFFF"/>
              </a:solidFill>
              <a:latin typeface="Arail" charset="0"/>
              <a:cs typeface="Arail" charset="0"/>
            </a:endParaRPr>
          </a:p>
          <a:p>
            <a:pPr eaLnBrk="1" hangingPunct="1"/>
            <a:r>
              <a:rPr lang="en-US" b="1">
                <a:solidFill>
                  <a:srgbClr val="FFFFFF"/>
                </a:solidFill>
                <a:latin typeface="Arail" charset="0"/>
                <a:cs typeface="Arail" charset="0"/>
              </a:rPr>
              <a:t>20-25	</a:t>
            </a:r>
            <a:r>
              <a:rPr lang="en-US" b="1">
                <a:solidFill>
                  <a:srgbClr val="FFFF00"/>
                </a:solidFill>
                <a:latin typeface="Arail" charset="0"/>
                <a:cs typeface="Arail" charset="0"/>
              </a:rPr>
              <a:t>E</a:t>
            </a:r>
            <a:r>
              <a:rPr lang="en-US" b="1">
                <a:solidFill>
                  <a:srgbClr val="FFFFFF"/>
                </a:solidFill>
                <a:latin typeface="Arail" charset="0"/>
                <a:cs typeface="Arail" charset="0"/>
              </a:rPr>
              <a:t>xhortation to stay faithful</a:t>
            </a:r>
          </a:p>
        </p:txBody>
      </p:sp>
      <p:sp>
        <p:nvSpPr>
          <p:cNvPr id="8"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42509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blinds(horizontal)">
                                      <p:cBhvr>
                                        <p:cTn id="7" dur="5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the Lord sent poisonous snakes among the people, and many were bitten and died.  </a:t>
            </a:r>
            <a:r>
              <a:rPr lang="en-US" sz="3200" b="1" baseline="30000" dirty="0">
                <a:effectLst>
                  <a:glow rad="127000">
                    <a:schemeClr val="tx1"/>
                  </a:glow>
                </a:effectLst>
                <a:latin typeface="Arial" charset="0"/>
                <a:ea typeface="ＭＳ Ｐゴシック" charset="0"/>
                <a:cs typeface="ＭＳ Ｐゴシック" charset="0"/>
              </a:rPr>
              <a:t>7</a:t>
            </a:r>
            <a:r>
              <a:rPr lang="en-US" sz="3200" b="1" dirty="0">
                <a:effectLst>
                  <a:glow rad="127000">
                    <a:schemeClr val="tx1"/>
                  </a:glow>
                </a:effectLst>
                <a:latin typeface="Arial" charset="0"/>
                <a:ea typeface="ＭＳ Ｐゴシック" charset="0"/>
                <a:cs typeface="ＭＳ Ｐゴシック" charset="0"/>
              </a:rPr>
              <a:t>Then the people came to Moses and cried out,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have sinned by speaking against the Lord and against you. Pray that the Lord will take away the snakes.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So Moses prayed for the people</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(Numbers 21:6-7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726"/>
            <a:ext cx="9138760" cy="3123274"/>
          </a:xfrm>
          <a:prstGeom prst="rect">
            <a:avLst/>
          </a:prstGeom>
        </p:spPr>
      </p:pic>
    </p:spTree>
    <p:extLst>
      <p:ext uri="{BB962C8B-B14F-4D97-AF65-F5344CB8AC3E}">
        <p14:creationId xmlns:p14="http://schemas.microsoft.com/office/powerpoint/2010/main" val="30168002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2" descr="Jude 6 DemonInChain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2"/>
          <p:cNvSpPr>
            <a:spLocks noGrp="1" noRot="1" noChangeArrowheads="1"/>
          </p:cNvSpPr>
          <p:nvPr>
            <p:ph type="title"/>
          </p:nvPr>
        </p:nvSpPr>
        <p:spPr>
          <a:xfrm>
            <a:off x="323850" y="765175"/>
            <a:ext cx="8229600" cy="935038"/>
          </a:xfrm>
        </p:spPr>
        <p:txBody>
          <a:bodyPr/>
          <a:lstStyle/>
          <a:p>
            <a:pPr algn="r"/>
            <a:r>
              <a:rPr lang="en-US">
                <a:solidFill>
                  <a:srgbClr val="FFFFFF"/>
                </a:solidFill>
                <a:latin typeface="Arial" charset="0"/>
                <a:ea typeface="ＭＳ Ｐゴシック" charset="0"/>
                <a:cs typeface="ＭＳ Ｐゴシック" charset="0"/>
              </a:rPr>
              <a:t>The Angels</a:t>
            </a:r>
          </a:p>
        </p:txBody>
      </p:sp>
      <p:sp>
        <p:nvSpPr>
          <p:cNvPr id="7" name="Rectangle 3"/>
          <p:cNvSpPr txBox="1">
            <a:spLocks noChangeArrowheads="1"/>
          </p:cNvSpPr>
          <p:nvPr/>
        </p:nvSpPr>
        <p:spPr bwMode="auto">
          <a:xfrm>
            <a:off x="1908175" y="2060575"/>
            <a:ext cx="7056438"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r">
              <a:buFontTx/>
              <a:buNone/>
              <a:defRPr/>
            </a:pP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And I remind you of the angels who did not stay within the limits of authority God gave them but left the place where they belonged. </a:t>
            </a:r>
            <a:r>
              <a:rPr lang="en-US" b="1" dirty="0">
                <a:solidFill>
                  <a:srgbClr val="FFFF00"/>
                </a:solidFill>
                <a:effectLst>
                  <a:outerShdw blurRad="38100" dist="38100" dir="2700000" algn="tl">
                    <a:srgbClr val="000000">
                      <a:alpha val="43137"/>
                    </a:srgbClr>
                  </a:outerShdw>
                </a:effectLst>
                <a:latin typeface="Arial"/>
              </a:rPr>
              <a:t>God has kept them securely chained in prisons of darkness, waiting for the great day of judgment</a:t>
            </a: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 (Jude 6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pic>
        <p:nvPicPr>
          <p:cNvPr id="198660" name="Picture 1" descr="Jude 6 Demon Chai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033838"/>
            <a:ext cx="1728787" cy="2576512"/>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9866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Tree>
    <p:extLst>
      <p:ext uri="{BB962C8B-B14F-4D97-AF65-F5344CB8AC3E}">
        <p14:creationId xmlns:p14="http://schemas.microsoft.com/office/powerpoint/2010/main" val="427990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forget Sodom and Gomorrah and their neighboring towns, which were filled with immorality and every kind of sexual perversion.</a:t>
            </a:r>
          </a:p>
        </p:txBody>
      </p:sp>
      <p:sp>
        <p:nvSpPr>
          <p:cNvPr id="4" name="TextBox 3"/>
          <p:cNvSpPr txBox="1"/>
          <p:nvPr/>
        </p:nvSpPr>
        <p:spPr>
          <a:xfrm>
            <a:off x="3089479" y="5011038"/>
            <a:ext cx="184666" cy="461665"/>
          </a:xfrm>
          <a:prstGeom prst="rect">
            <a:avLst/>
          </a:prstGeom>
          <a:noFill/>
        </p:spPr>
        <p:txBody>
          <a:bodyPr wrap="none" rtlCol="0">
            <a:spAutoFit/>
          </a:bodyPr>
          <a:lstStyle/>
          <a:p>
            <a:endParaRPr lang="en-US" dirty="0">
              <a:solidFill>
                <a:srgbClr val="000000"/>
              </a:solidFill>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solidFill>
                  <a:srgbClr val="FFFFFF"/>
                </a:solidFill>
                <a:effectLst>
                  <a:glow rad="127000">
                    <a:srgbClr val="000000"/>
                  </a:glow>
                </a:effectLst>
                <a:latin typeface="Arial" charset="0"/>
                <a:ea typeface="ＭＳ Ｐゴシック" charset="0"/>
                <a:cs typeface="ＭＳ Ｐゴシック" charset="0"/>
              </a:rPr>
              <a:t>Those cities were destroyed by fire and serve as a warning of the eternal fire of God</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s judgment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(Jude 7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7797221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en-US" sz="6000" b="1"/>
              <a:t>The Behavior of Pretenders (Jude 8-13)</a:t>
            </a:r>
          </a:p>
        </p:txBody>
      </p:sp>
    </p:spTree>
    <p:extLst>
      <p:ext uri="{BB962C8B-B14F-4D97-AF65-F5344CB8AC3E}">
        <p14:creationId xmlns:p14="http://schemas.microsoft.com/office/powerpoint/2010/main" val="17933600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2544191"/>
            <a:ext cx="8028384" cy="43411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In the same way, these people—who claim authority from their dreams—live immoral lives, defy authority, and scoff at supernatural beings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037018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en-US" b="1" dirty="0">
                <a:solidFill>
                  <a:srgbClr val="3B2713"/>
                </a:solidFill>
                <a:latin typeface="Arial" charset="0"/>
                <a:ea typeface="ＭＳ Ｐゴシック" charset="0"/>
                <a:cs typeface="ＭＳ Ｐゴシック" charset="0"/>
              </a:rPr>
              <a:t>Moses</a:t>
            </a:r>
            <a:r>
              <a:rPr lang="uk-UA" b="1" dirty="0">
                <a:solidFill>
                  <a:srgbClr val="3B2713"/>
                </a:solidFill>
                <a:latin typeface="Arial" charset="0"/>
                <a:ea typeface="ＭＳ Ｐゴシック" charset="0"/>
                <a:cs typeface="ＭＳ Ｐゴシック" charset="0"/>
              </a:rPr>
              <a:t>'</a:t>
            </a:r>
            <a:r>
              <a:rPr lang="en-US" b="1" dirty="0">
                <a:solidFill>
                  <a:srgbClr val="3B2713"/>
                </a:solidFill>
                <a:latin typeface="Arial" charset="0"/>
                <a:ea typeface="ＭＳ Ｐゴシック" charset="0"/>
                <a:cs typeface="ＭＳ Ｐゴシック" charset="0"/>
              </a:rPr>
              <a:t> Body</a:t>
            </a: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mr-IN" b="1" dirty="0">
                <a:solidFill>
                  <a:srgbClr val="FFFFFF"/>
                </a:solidFill>
                <a:effectLst>
                  <a:outerShdw blurRad="50800" dist="76200" dir="2700000" algn="tl" rotWithShape="0">
                    <a:srgbClr val="000000">
                      <a:alpha val="74000"/>
                    </a:srgbClr>
                  </a:outerShdw>
                </a:effectLst>
                <a:latin typeface="Arial"/>
              </a:rPr>
              <a:t>"</a:t>
            </a:r>
            <a:r>
              <a:rPr lang="en-US" b="1" dirty="0">
                <a:solidFill>
                  <a:srgbClr val="FFFFFF"/>
                </a:solidFill>
                <a:effectLst>
                  <a:outerShdw blurRad="50800" dist="76200" dir="2700000" algn="tl" rotWithShape="0">
                    <a:srgbClr val="000000">
                      <a:alpha val="74000"/>
                    </a:srgbClr>
                  </a:outerShdw>
                </a:effectLst>
                <a:latin typeface="Arial"/>
              </a:rPr>
              <a:t>But even Michael, one of the mightiest of the angels, did not dare accuse the devil of blasphemy, but simply said, 'The Lord rebuke you!' (This took place when </a:t>
            </a:r>
            <a:r>
              <a:rPr lang="en-US" b="1" dirty="0">
                <a:solidFill>
                  <a:srgbClr val="FFFF00"/>
                </a:solidFill>
                <a:effectLst>
                  <a:outerShdw blurRad="50800" dist="76200" dir="2700000" algn="tl" rotWithShape="0">
                    <a:srgbClr val="000000">
                      <a:alpha val="74000"/>
                    </a:srgbClr>
                  </a:outerShdw>
                </a:effectLst>
                <a:latin typeface="Arial"/>
              </a:rPr>
              <a:t>Michael was arguing with the devil about Moses</a:t>
            </a:r>
            <a:r>
              <a:rPr lang="uk-UA" b="1" dirty="0">
                <a:solidFill>
                  <a:srgbClr val="FFFF00"/>
                </a:solidFill>
                <a:effectLst>
                  <a:outerShdw blurRad="50800" dist="76200" dir="2700000" algn="tl" rotWithShape="0">
                    <a:srgbClr val="000000">
                      <a:alpha val="74000"/>
                    </a:srgbClr>
                  </a:outerShdw>
                </a:effectLst>
                <a:latin typeface="Arial"/>
              </a:rPr>
              <a:t>'</a:t>
            </a:r>
            <a:r>
              <a:rPr lang="en-US" b="1" dirty="0">
                <a:solidFill>
                  <a:srgbClr val="FFFF00"/>
                </a:solidFill>
                <a:effectLst>
                  <a:outerShdw blurRad="50800" dist="76200" dir="2700000" algn="tl" rotWithShape="0">
                    <a:srgbClr val="000000">
                      <a:alpha val="74000"/>
                    </a:srgbClr>
                  </a:outerShdw>
                </a:effectLst>
                <a:latin typeface="Arial"/>
              </a:rPr>
              <a:t> body</a:t>
            </a:r>
            <a:r>
              <a:rPr lang="en-US" b="1" dirty="0">
                <a:solidFill>
                  <a:srgbClr val="FFFFFF"/>
                </a:solidFill>
                <a:effectLst>
                  <a:outerShdw blurRad="50800" dist="76200" dir="2700000" algn="tl" rotWithShape="0">
                    <a:srgbClr val="000000">
                      <a:alpha val="74000"/>
                    </a:srgbClr>
                  </a:outerShdw>
                </a:effectLst>
                <a:latin typeface="Arial"/>
              </a:rPr>
              <a:t>.)</a:t>
            </a:r>
            <a:r>
              <a:rPr lang="mr-IN" b="1" dirty="0">
                <a:solidFill>
                  <a:srgbClr val="FFFFFF"/>
                </a:solidFill>
                <a:effectLst>
                  <a:outerShdw blurRad="50800" dist="76200" dir="2700000" algn="tl" rotWithShape="0">
                    <a:srgbClr val="000000">
                      <a:alpha val="74000"/>
                    </a:srgbClr>
                  </a:outerShdw>
                </a:effectLst>
                <a:latin typeface="Arial"/>
              </a:rPr>
              <a:t>"</a:t>
            </a:r>
            <a:r>
              <a:rPr lang="en-US" b="1" dirty="0">
                <a:solidFill>
                  <a:srgbClr val="FFFFFF"/>
                </a:solidFill>
                <a:effectLst>
                  <a:outerShdw blurRad="50800" dist="76200" dir="2700000" algn="tl" rotWithShape="0">
                    <a:srgbClr val="000000">
                      <a:alpha val="74000"/>
                    </a:srgbClr>
                  </a:outerShdw>
                </a:effectLst>
                <a:latin typeface="Arial"/>
              </a:rPr>
              <a:t> (Jude 9 </a:t>
            </a:r>
            <a:r>
              <a:rPr lang="en-US" sz="2800" b="1" dirty="0">
                <a:solidFill>
                  <a:srgbClr val="FFFFFF"/>
                </a:solidFill>
                <a:effectLst>
                  <a:outerShdw blurRad="50800" dist="76200" dir="2700000" algn="tl" rotWithShape="0">
                    <a:srgbClr val="000000">
                      <a:alpha val="74000"/>
                    </a:srgbClr>
                  </a:outerShdw>
                </a:effectLst>
                <a:latin typeface="Arial"/>
              </a:rPr>
              <a:t>NLT</a:t>
            </a:r>
            <a:r>
              <a:rPr lang="en-US" b="1" dirty="0">
                <a:solidFill>
                  <a:srgbClr val="FFFFFF"/>
                </a:solidFill>
                <a:effectLst>
                  <a:outerShdw blurRad="50800" dist="76200" dir="2700000" algn="tl" rotWithShape="0">
                    <a:srgbClr val="000000">
                      <a:alpha val="74000"/>
                    </a:srgbClr>
                  </a:outerShdw>
                </a:effectLst>
                <a:latin typeface="Arial"/>
              </a:rPr>
              <a:t>).</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91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Pastor of Lakewood Church</a:t>
            </a:r>
          </a:p>
        </p:txBody>
      </p:sp>
      <p:pic>
        <p:nvPicPr>
          <p:cNvPr id="5" name="Picture 4"/>
          <p:cNvPicPr>
            <a:picLocks noChangeAspect="1"/>
          </p:cNvPicPr>
          <p:nvPr/>
        </p:nvPicPr>
        <p:blipFill>
          <a:blip r:embed="rId2"/>
          <a:stretch>
            <a:fillRect/>
          </a:stretch>
        </p:blipFill>
        <p:spPr>
          <a:xfrm>
            <a:off x="18587" y="799705"/>
            <a:ext cx="5540316" cy="6071579"/>
          </a:xfrm>
          <a:prstGeom prst="rect">
            <a:avLst/>
          </a:prstGeom>
        </p:spPr>
      </p:pic>
      <p:pic>
        <p:nvPicPr>
          <p:cNvPr id="3" name="Picture 2"/>
          <p:cNvPicPr>
            <a:picLocks noChangeAspect="1"/>
          </p:cNvPicPr>
          <p:nvPr/>
        </p:nvPicPr>
        <p:blipFill>
          <a:blip r:embed="rId3"/>
          <a:stretch>
            <a:fillRect/>
          </a:stretch>
        </p:blipFill>
        <p:spPr>
          <a:xfrm>
            <a:off x="4751512" y="1196752"/>
            <a:ext cx="4392488" cy="4392488"/>
          </a:xfrm>
          <a:prstGeom prst="rect">
            <a:avLst/>
          </a:prstGeom>
        </p:spPr>
      </p:pic>
    </p:spTree>
    <p:extLst>
      <p:ext uri="{BB962C8B-B14F-4D97-AF65-F5344CB8AC3E}">
        <p14:creationId xmlns:p14="http://schemas.microsoft.com/office/powerpoint/2010/main" val="88437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these people scoff at things they do not understand. Like unthinking animals, they do whatever their instincts tell them, and so they bring about their own destruction.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What sorrow awaits them! For they follow in the footsteps of Cain, who killed his brother. Like Balaam, they deceive people for money. And like Korah, they perish in their rebellion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7915258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39267"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latin typeface="Arial"/>
                <a:ea typeface="Times New Roman" pitchFamily="-111" charset="0"/>
                <a:cs typeface="Arial"/>
              </a:rPr>
              <a:t>Balaam                          Numbers 22–24</a:t>
            </a:r>
          </a:p>
        </p:txBody>
      </p:sp>
    </p:spTree>
    <p:extLst>
      <p:ext uri="{BB962C8B-B14F-4D97-AF65-F5344CB8AC3E}">
        <p14:creationId xmlns:p14="http://schemas.microsoft.com/office/powerpoint/2010/main" val="42467150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38100"/>
            <a:ext cx="9144000" cy="1143000"/>
          </a:xfrm>
        </p:spPr>
        <p:txBody>
          <a:bodyPr/>
          <a:lstStyle/>
          <a:p>
            <a:pPr eaLnBrk="1" hangingPunct="1"/>
            <a:r>
              <a:rPr kumimoji="1" lang="en-US">
                <a:solidFill>
                  <a:srgbClr val="FFFFFF"/>
                </a:solidFill>
                <a:latin typeface="Arial" charset="0"/>
              </a:rPr>
              <a:t>The Balaam Narrative</a:t>
            </a:r>
          </a:p>
        </p:txBody>
      </p:sp>
      <p:sp>
        <p:nvSpPr>
          <p:cNvPr id="14131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cs typeface="Arial" charset="0"/>
            </a:endParaRPr>
          </a:p>
          <a:p>
            <a:pPr marL="342900" indent="-342900">
              <a:lnSpc>
                <a:spcPct val="90000"/>
              </a:lnSpc>
              <a:spcBef>
                <a:spcPct val="20000"/>
              </a:spcBef>
              <a:buFontTx/>
              <a:buChar char="•"/>
              <a:defRPr/>
            </a:pPr>
            <a:r>
              <a:rPr kumimoji="1" lang="en-US" sz="3200" b="1" dirty="0" err="1">
                <a:solidFill>
                  <a:srgbClr val="FFFFFF"/>
                </a:solidFill>
                <a:latin typeface="Arial" charset="0"/>
                <a:cs typeface="Arial" charset="0"/>
              </a:rPr>
              <a:t>Balak</a:t>
            </a:r>
            <a:r>
              <a:rPr kumimoji="1" lang="en-US" sz="3200" b="1" dirty="0">
                <a:solidFill>
                  <a:srgbClr val="FFFFFF"/>
                </a:solidFill>
                <a:latin typeface="Arial" charset="0"/>
                <a:cs typeface="Arial" charset="0"/>
              </a:rPr>
              <a:t> fails to turn God against Israel–blessing by Balaam (Num. 22–24)</a:t>
            </a:r>
          </a:p>
          <a:p>
            <a:pPr>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sp>
        <p:nvSpPr>
          <p:cNvPr id="14131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13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3690774"/>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115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6600" i="1" dirty="0"/>
              <a:t>Jude</a:t>
            </a: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en-US" sz="11500" b="1" dirty="0">
                <a:effectLst>
                  <a:glow rad="127000">
                    <a:schemeClr val="tx1"/>
                  </a:glow>
                </a:effectLst>
                <a:latin typeface="Arial" charset="0"/>
                <a:ea typeface="ＭＳ Ｐゴシック" charset="0"/>
                <a:cs typeface="ＭＳ Ｐゴシック" charset="0"/>
              </a:rPr>
              <a:t>Be Fighting</a:t>
            </a:r>
            <a:endParaRPr lang="en-US" sz="11500" dirty="0"/>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3519526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14336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mr-IN"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They have left the straight way and wandered off to follow the way of Balaam son of </a:t>
            </a:r>
            <a:r>
              <a:rPr lang="en-US" sz="3600" b="1" i="1" dirty="0" err="1">
                <a:solidFill>
                  <a:srgbClr val="FFFFFF"/>
                </a:solidFill>
                <a:latin typeface="Arial"/>
                <a:ea typeface="Times New Roman" charset="0"/>
                <a:cs typeface="Arial"/>
              </a:rPr>
              <a:t>Beor</a:t>
            </a:r>
            <a:r>
              <a:rPr lang="en-US" sz="3600" b="1" i="1" dirty="0">
                <a:solidFill>
                  <a:srgbClr val="FFFFFF"/>
                </a:solidFill>
                <a:latin typeface="Arial"/>
                <a:ea typeface="Times New Roman" charset="0"/>
                <a:cs typeface="Arial"/>
              </a:rPr>
              <a:t>, who loved the wages of wickedness. But he was rebuked for his wrongdoing by a donkey–a beast without speech–who spoke with a man</a:t>
            </a:r>
            <a:r>
              <a:rPr lang="uk-UA"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voice and restrained the prophet</a:t>
            </a:r>
            <a:r>
              <a:rPr lang="uk-UA"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madness.</a:t>
            </a:r>
            <a:r>
              <a:rPr lang="mr-IN"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 </a:t>
            </a: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 2 Peter 2:15-16 (NIV)</a:t>
            </a:r>
          </a:p>
        </p:txBody>
      </p:sp>
    </p:spTree>
    <p:extLst>
      <p:ext uri="{BB962C8B-B14F-4D97-AF65-F5344CB8AC3E}">
        <p14:creationId xmlns:p14="http://schemas.microsoft.com/office/powerpoint/2010/main" val="960623657"/>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rael Map Tribes No Names of Tribes or Neighbors.png">
            <a:extLst>
              <a:ext uri="{FF2B5EF4-FFF2-40B4-BE49-F238E27FC236}">
                <a16:creationId xmlns:a16="http://schemas.microsoft.com/office/drawing/2014/main" id="{4570D697-BC0E-514B-A2D4-C3F92E1F27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45410"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en-US" sz="3200" b="1">
                <a:solidFill>
                  <a:srgbClr val="FFFFFF"/>
                </a:solidFill>
                <a:latin typeface="Arial" charset="0"/>
                <a:cs typeface="Arial" charset="0"/>
              </a:rPr>
              <a:t>Victory over Sihon and Og (Num. 21)</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fails to turn God against Israel–blessing by Balaam (Num. 22–24)</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succeeds to turn Israel against God–immorality at Beth-peor (Num. 25)</a:t>
            </a:r>
          </a:p>
        </p:txBody>
      </p:sp>
      <p:sp>
        <p:nvSpPr>
          <p:cNvPr id="145412"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03350" y="3284538"/>
            <a:ext cx="1873250" cy="1296987"/>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9" name="Rectangle 2">
            <a:extLst>
              <a:ext uri="{FF2B5EF4-FFF2-40B4-BE49-F238E27FC236}">
                <a16:creationId xmlns:a16="http://schemas.microsoft.com/office/drawing/2014/main" id="{59E5609E-2D3A-3E40-A75F-D7B6F69C6CC3}"/>
              </a:ext>
            </a:extLst>
          </p:cNvPr>
          <p:cNvSpPr txBox="1">
            <a:spLocks noChangeArrowheads="1"/>
          </p:cNvSpPr>
          <p:nvPr/>
        </p:nvSpPr>
        <p:spPr bwMode="auto">
          <a:xfrm>
            <a:off x="-1" y="278092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Beth-peor</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11" name="Group 30">
            <a:extLst>
              <a:ext uri="{FF2B5EF4-FFF2-40B4-BE49-F238E27FC236}">
                <a16:creationId xmlns:a16="http://schemas.microsoft.com/office/drawing/2014/main" id="{F996BBB4-7D02-7F48-BEF1-DB5003AC2411}"/>
              </a:ext>
            </a:extLst>
          </p:cNvPr>
          <p:cNvGrpSpPr>
            <a:grpSpLocks/>
          </p:cNvGrpSpPr>
          <p:nvPr/>
        </p:nvGrpSpPr>
        <p:grpSpPr bwMode="auto">
          <a:xfrm>
            <a:off x="1197268" y="3175354"/>
            <a:ext cx="206082" cy="218368"/>
            <a:chOff x="6972297" y="5071534"/>
            <a:chExt cx="206026" cy="218421"/>
          </a:xfrm>
        </p:grpSpPr>
        <p:sp>
          <p:nvSpPr>
            <p:cNvPr id="12" name="Oval 31">
              <a:extLst>
                <a:ext uri="{FF2B5EF4-FFF2-40B4-BE49-F238E27FC236}">
                  <a16:creationId xmlns:a16="http://schemas.microsoft.com/office/drawing/2014/main" id="{98E84518-6C83-484E-B977-53390C585193}"/>
                </a:ext>
              </a:extLst>
            </p:cNvPr>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 name="Oval 32">
              <a:extLst>
                <a:ext uri="{FF2B5EF4-FFF2-40B4-BE49-F238E27FC236}">
                  <a16:creationId xmlns:a16="http://schemas.microsoft.com/office/drawing/2014/main" id="{95F2070F-8ED1-CC4E-B333-AACBF709263E}"/>
                </a:ext>
              </a:extLst>
            </p:cNvPr>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en-US" sz="5400" b="1" dirty="0">
                <a:effectLst>
                  <a:glow rad="165100">
                    <a:schemeClr val="tx1">
                      <a:alpha val="96000"/>
                    </a:schemeClr>
                  </a:glow>
                </a:effectLst>
                <a:latin typeface="Arial" charset="0"/>
              </a:rPr>
              <a:t>Transjordan Events</a:t>
            </a:r>
          </a:p>
        </p:txBody>
      </p:sp>
    </p:spTree>
    <p:extLst>
      <p:ext uri="{BB962C8B-B14F-4D97-AF65-F5344CB8AC3E}">
        <p14:creationId xmlns:p14="http://schemas.microsoft.com/office/powerpoint/2010/main" val="31248526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2500"/>
                            </p:stCondLst>
                            <p:childTnLst>
                              <p:par>
                                <p:cTn id="12" presetID="3"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par>
                          <p:cTn id="15" fill="hold">
                            <p:stCondLst>
                              <p:cond delay="3000"/>
                            </p:stCondLst>
                            <p:childTnLst>
                              <p:par>
                                <p:cTn id="16" presetID="3" presetClass="entr" presetSubtype="1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147458"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511480"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mr-IN" sz="3600" i="1" dirty="0">
                <a:solidFill>
                  <a:srgbClr val="FFFFFF"/>
                </a:solidFill>
                <a:latin typeface="Arial"/>
                <a:cs typeface="Arial"/>
              </a:rPr>
              <a:t>"</a:t>
            </a:r>
            <a:r>
              <a:rPr lang="en-US" sz="3600" i="1" dirty="0">
                <a:solidFill>
                  <a:srgbClr val="FFFFFF"/>
                </a:solidFill>
                <a:latin typeface="Arial"/>
                <a:cs typeface="Arial"/>
              </a:rPr>
              <a:t>Woe to them! They have taken the way of Cain; they have rushed for profit into Balaam</a:t>
            </a:r>
            <a:r>
              <a:rPr lang="uk-UA" altLang="ja-JP" sz="3600" i="1" dirty="0">
                <a:solidFill>
                  <a:srgbClr val="FFFFFF"/>
                </a:solidFill>
                <a:latin typeface="Arial"/>
                <a:cs typeface="Arial"/>
              </a:rPr>
              <a:t>'</a:t>
            </a:r>
            <a:r>
              <a:rPr lang="en-US" sz="3600" i="1" dirty="0">
                <a:solidFill>
                  <a:srgbClr val="FFFFFF"/>
                </a:solidFill>
                <a:latin typeface="Arial"/>
                <a:cs typeface="Arial"/>
              </a:rPr>
              <a:t>s error; they have been destroyed in Korah</a:t>
            </a:r>
            <a:r>
              <a:rPr lang="uk-UA" altLang="ja-JP" sz="3600" i="1" dirty="0">
                <a:solidFill>
                  <a:srgbClr val="FFFFFF"/>
                </a:solidFill>
                <a:latin typeface="Arial"/>
                <a:cs typeface="Arial"/>
              </a:rPr>
              <a:t>'</a:t>
            </a:r>
            <a:r>
              <a:rPr lang="en-US" sz="3600" i="1" dirty="0">
                <a:solidFill>
                  <a:srgbClr val="FFFFFF"/>
                </a:solidFill>
                <a:latin typeface="Arial"/>
                <a:cs typeface="Arial"/>
              </a:rPr>
              <a:t>s rebellion.</a:t>
            </a:r>
            <a:r>
              <a:rPr lang="mr-IN" sz="3600" i="1" dirty="0">
                <a:solidFill>
                  <a:srgbClr val="FFFFFF"/>
                </a:solidFill>
                <a:latin typeface="Arial"/>
                <a:cs typeface="Arial"/>
              </a:rPr>
              <a:t>"</a:t>
            </a:r>
            <a:r>
              <a:rPr lang="en-US" sz="3600" i="1" dirty="0">
                <a:solidFill>
                  <a:srgbClr val="FFFFFF"/>
                </a:solidFill>
                <a:latin typeface="Arial"/>
                <a:cs typeface="Arial"/>
              </a:rPr>
              <a:t> </a:t>
            </a:r>
          </a:p>
          <a:p>
            <a:pPr>
              <a:spcBef>
                <a:spcPct val="50000"/>
              </a:spcBef>
              <a:defRPr/>
            </a:pPr>
            <a:endParaRPr lang="en-US" sz="36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Jude 11 (NIV)</a:t>
            </a:r>
          </a:p>
        </p:txBody>
      </p:sp>
    </p:spTree>
    <p:extLst>
      <p:ext uri="{BB962C8B-B14F-4D97-AF65-F5344CB8AC3E}">
        <p14:creationId xmlns:p14="http://schemas.microsoft.com/office/powerpoint/2010/main" val="975526403"/>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38100"/>
            <a:ext cx="9144000" cy="1143000"/>
          </a:xfrm>
        </p:spPr>
        <p:txBody>
          <a:bodyPr/>
          <a:lstStyle/>
          <a:p>
            <a:pPr eaLnBrk="1" hangingPunct="1"/>
            <a:r>
              <a:rPr kumimoji="1" lang="en-US" sz="3600" b="1">
                <a:solidFill>
                  <a:srgbClr val="FFFFFF"/>
                </a:solidFill>
                <a:latin typeface="Arial" charset="0"/>
              </a:rPr>
              <a:t>The Balaam Narrative (Num. 22–24)</a:t>
            </a:r>
          </a:p>
        </p:txBody>
      </p:sp>
      <p:sp>
        <p:nvSpPr>
          <p:cNvPr id="14950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49507" name="Rectangle 6"/>
          <p:cNvSpPr>
            <a:spLocks noChangeArrowheads="1"/>
          </p:cNvSpPr>
          <p:nvPr/>
        </p:nvSpPr>
        <p:spPr bwMode="auto">
          <a:xfrm>
            <a:off x="0" y="1270000"/>
            <a:ext cx="41656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20000"/>
              </a:spcBef>
            </a:pPr>
            <a:r>
              <a:rPr kumimoji="1" lang="en-US" sz="3200" b="1">
                <a:solidFill>
                  <a:srgbClr val="FFFFFF"/>
                </a:solidFill>
                <a:latin typeface="Arial" charset="0"/>
                <a:cs typeface="Arial" charset="0"/>
              </a:rPr>
              <a:t>Balak turned Israel against God via immorality at Bethpeor (Num. 25)</a:t>
            </a:r>
          </a:p>
        </p:txBody>
      </p:sp>
      <p:sp>
        <p:nvSpPr>
          <p:cNvPr id="149508"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95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10"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3250505"/>
      </p:ext>
    </p:extLst>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b="1" dirty="0" err="1">
                <a:solidFill>
                  <a:srgbClr val="FFFFFF"/>
                </a:solidFill>
                <a:latin typeface="Arial"/>
                <a:ea typeface="Times New Roman" pitchFamily="-111" charset="0"/>
                <a:cs typeface="Arial"/>
              </a:rPr>
              <a:t>Korah</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Dathan</a:t>
            </a:r>
            <a:r>
              <a:rPr lang="en-US" sz="2800" b="1" dirty="0">
                <a:solidFill>
                  <a:srgbClr val="FFFFFF"/>
                </a:solidFill>
                <a:latin typeface="Arial"/>
                <a:ea typeface="Times New Roman" pitchFamily="-111" charset="0"/>
                <a:cs typeface="Arial"/>
              </a:rPr>
              <a:t> and </a:t>
            </a:r>
            <a:r>
              <a:rPr lang="en-US" sz="2800" b="1" dirty="0" err="1">
                <a:solidFill>
                  <a:srgbClr val="FFFFFF"/>
                </a:solidFill>
                <a:latin typeface="Arial"/>
                <a:ea typeface="Times New Roman" pitchFamily="-111" charset="0"/>
                <a:cs typeface="Arial"/>
              </a:rPr>
              <a:t>Abiram</a:t>
            </a:r>
            <a:r>
              <a:rPr lang="en-US" sz="2800" b="1" dirty="0">
                <a:solidFill>
                  <a:srgbClr val="FFFFFF"/>
                </a:solidFill>
                <a:latin typeface="Arial"/>
                <a:ea typeface="Times New Roman" pitchFamily="-111" charset="0"/>
                <a:cs typeface="Arial"/>
              </a:rPr>
              <a:t> (Numbers 16:31-34)</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en-US" sz="6000" b="1" dirty="0">
                <a:effectLst>
                  <a:glow rad="165100">
                    <a:schemeClr val="tx1">
                      <a:alpha val="96000"/>
                    </a:schemeClr>
                  </a:glow>
                </a:effectLst>
                <a:latin typeface="Arial" charset="0"/>
              </a:rPr>
              <a:t>Korah</a:t>
            </a:r>
            <a:r>
              <a:rPr lang="uk-UA" altLang="ja-JP" sz="6000" b="1" dirty="0">
                <a:effectLst>
                  <a:glow rad="165100">
                    <a:schemeClr val="tx1">
                      <a:alpha val="96000"/>
                    </a:schemeClr>
                  </a:glow>
                </a:effectLst>
                <a:latin typeface="Arial" charset="0"/>
              </a:rPr>
              <a:t>'</a:t>
            </a:r>
            <a:r>
              <a:rPr lang="en-US" sz="6000" b="1" dirty="0">
                <a:effectLst>
                  <a:glow rad="165100">
                    <a:schemeClr val="tx1">
                      <a:alpha val="96000"/>
                    </a:schemeClr>
                  </a:glow>
                </a:effectLst>
                <a:latin typeface="Arial" charset="0"/>
              </a:rPr>
              <a:t>s Rebellion</a:t>
            </a:r>
          </a:p>
        </p:txBody>
      </p:sp>
    </p:spTree>
    <p:extLst>
      <p:ext uri="{BB962C8B-B14F-4D97-AF65-F5344CB8AC3E}">
        <p14:creationId xmlns:p14="http://schemas.microsoft.com/office/powerpoint/2010/main" val="774485073"/>
      </p:ext>
    </p:extLst>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en-US" b="1" dirty="0">
                <a:effectLst>
                  <a:glow rad="228600">
                    <a:schemeClr val="tx1"/>
                  </a:glow>
                </a:effectLst>
                <a:latin typeface="Arial" charset="0"/>
              </a:rPr>
              <a:t>More Complaining</a:t>
            </a: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Then fire blazed forth from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and burned up the 250 men who were offering incense</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(Num 16:35 </a:t>
            </a:r>
            <a:r>
              <a:rPr lang="en-US" sz="24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9329406"/>
      </p:ext>
    </p:extLst>
  </p:cSld>
  <p:clrMapOvr>
    <a:masterClrMapping/>
  </p:clrMapOvr>
  <p:transition spd="med">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these people eat with you in your fellowship meals commemorating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love, they are like dangerous reefs that can shipwreck you</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(Jude 12a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3203848" y="2924944"/>
            <a:ext cx="5940152" cy="3917973"/>
          </a:xfrm>
          <a:prstGeom prst="rect">
            <a:avLst/>
          </a:prstGeom>
        </p:spPr>
      </p:pic>
      <p:pic>
        <p:nvPicPr>
          <p:cNvPr id="4" name="Picture 3"/>
          <p:cNvPicPr>
            <a:picLocks noChangeAspect="1"/>
          </p:cNvPicPr>
          <p:nvPr/>
        </p:nvPicPr>
        <p:blipFill>
          <a:blip r:embed="rId5"/>
          <a:stretch>
            <a:fillRect/>
          </a:stretch>
        </p:blipFill>
        <p:spPr>
          <a:xfrm>
            <a:off x="13941" y="2924944"/>
            <a:ext cx="3352037" cy="3933056"/>
          </a:xfrm>
          <a:prstGeom prst="rect">
            <a:avLst/>
          </a:prstGeom>
        </p:spPr>
      </p:pic>
    </p:spTree>
    <p:extLst>
      <p:ext uri="{BB962C8B-B14F-4D97-AF65-F5344CB8AC3E}">
        <p14:creationId xmlns:p14="http://schemas.microsoft.com/office/powerpoint/2010/main" val="4237903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are like shameless shepherds who care only for themselves. They are like clouds blowing over the land without giving any rain. They are like trees in autumn that are doubly dead, for they bear no fruit and have been pulled up by the roots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12b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542" y="4005064"/>
            <a:ext cx="5191730" cy="2852936"/>
          </a:xfrm>
          <a:prstGeom prst="rect">
            <a:avLst/>
          </a:prstGeom>
        </p:spPr>
      </p:pic>
    </p:spTree>
    <p:extLst>
      <p:ext uri="{BB962C8B-B14F-4D97-AF65-F5344CB8AC3E}">
        <p14:creationId xmlns:p14="http://schemas.microsoft.com/office/powerpoint/2010/main" val="329900265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ubtitle 2"/>
          <p:cNvSpPr>
            <a:spLocks noGrp="1"/>
          </p:cNvSpPr>
          <p:nvPr>
            <p:ph type="subTitle" idx="1"/>
          </p:nvPr>
        </p:nvSpPr>
        <p:spPr>
          <a:xfrm>
            <a:off x="2590800" y="4572000"/>
            <a:ext cx="6400800" cy="1752600"/>
          </a:xfrm>
        </p:spPr>
        <p:txBody>
          <a:bodyPr/>
          <a:lstStyle/>
          <a:p>
            <a:pPr algn="r" eaLnBrk="1" hangingPunct="1"/>
            <a:r>
              <a:rPr lang="en-US" sz="2800" b="1" i="1">
                <a:solidFill>
                  <a:schemeClr val="tx1"/>
                </a:solidFill>
                <a:latin typeface="Calibri" charset="0"/>
              </a:rPr>
              <a:t>Psalm 1:1-3 </a:t>
            </a:r>
          </a:p>
          <a:p>
            <a:pPr algn="r" eaLnBrk="1" hangingPunct="1"/>
            <a:r>
              <a:rPr lang="en-US" sz="2800" b="1" i="1">
                <a:solidFill>
                  <a:schemeClr val="tx1"/>
                </a:solidFill>
                <a:latin typeface="Calibri" charset="0"/>
              </a:rPr>
              <a:t>1 Peter 1:3-9 </a:t>
            </a:r>
          </a:p>
          <a:p>
            <a:pPr algn="r" eaLnBrk="1" hangingPunct="1"/>
            <a:r>
              <a:rPr lang="en-US" sz="2800" b="1" i="1">
                <a:solidFill>
                  <a:schemeClr val="tx1"/>
                </a:solidFill>
                <a:latin typeface="Calibri" charset="0"/>
              </a:rPr>
              <a:t>2 Corinthians 1:3-7</a:t>
            </a:r>
          </a:p>
        </p:txBody>
      </p:sp>
      <p:pic>
        <p:nvPicPr>
          <p:cNvPr id="163842" name="Picture 2" descr="http://oscarimorales.com/wp-content/uploads/2012/05/prosperity-dummi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ctrTitle"/>
          </p:nvPr>
        </p:nvSpPr>
        <p:spPr>
          <a:xfrm rot="21079176">
            <a:off x="5383213" y="1997075"/>
            <a:ext cx="3962400" cy="1676400"/>
          </a:xfrm>
        </p:spPr>
        <p:txBody>
          <a:bodyPr rtlCol="0">
            <a:normAutofit/>
          </a:bodyPr>
          <a:lstStyle/>
          <a:p>
            <a:pPr eaLnBrk="1" fontAlgn="auto" hangingPunct="1">
              <a:spcAft>
                <a:spcPts val="0"/>
              </a:spcAft>
              <a:defRPr/>
            </a:pPr>
            <a:r>
              <a:rPr lang="en-US" sz="6600" b="1" dirty="0">
                <a:solidFill>
                  <a:srgbClr val="0070C0"/>
                </a:solidFill>
                <a:effectLst>
                  <a:outerShdw blurRad="38100" dist="38100" dir="2700000" algn="tl">
                    <a:srgbClr val="000000">
                      <a:alpha val="43137"/>
                    </a:srgbClr>
                  </a:outerShdw>
                </a:effectLst>
                <a:ea typeface="+mj-ea"/>
                <a:cs typeface="+mj-cs"/>
              </a:rPr>
              <a:t>PASTORS</a:t>
            </a:r>
          </a:p>
        </p:txBody>
      </p:sp>
      <p:cxnSp>
        <p:nvCxnSpPr>
          <p:cNvPr id="7" name="Straight Connector 6"/>
          <p:cNvCxnSpPr/>
          <p:nvPr/>
        </p:nvCxnSpPr>
        <p:spPr>
          <a:xfrm flipV="1">
            <a:off x="685800" y="2971800"/>
            <a:ext cx="4876800" cy="838200"/>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2643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Lakewood Church, Houston, TX, USA</a:t>
            </a:r>
          </a:p>
        </p:txBody>
      </p:sp>
      <p:pic>
        <p:nvPicPr>
          <p:cNvPr id="2" name="Picture 1"/>
          <p:cNvPicPr>
            <a:picLocks noChangeAspect="1"/>
          </p:cNvPicPr>
          <p:nvPr/>
        </p:nvPicPr>
        <p:blipFill>
          <a:blip r:embed="rId2"/>
          <a:stretch>
            <a:fillRect/>
          </a:stretch>
        </p:blipFill>
        <p:spPr>
          <a:xfrm>
            <a:off x="-15162" y="993713"/>
            <a:ext cx="9144000" cy="5863590"/>
          </a:xfrm>
          <a:prstGeom prst="rect">
            <a:avLst/>
          </a:prstGeom>
        </p:spPr>
      </p:pic>
    </p:spTree>
    <p:extLst>
      <p:ext uri="{BB962C8B-B14F-4D97-AF65-F5344CB8AC3E}">
        <p14:creationId xmlns:p14="http://schemas.microsoft.com/office/powerpoint/2010/main" val="260810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0" b="1" i="1">
                <a:solidFill>
                  <a:srgbClr val="FFFFFF"/>
                </a:solidFill>
                <a:latin typeface="Arail" charset="0"/>
                <a:cs typeface="Arail" charset="0"/>
              </a:rPr>
              <a:t>4 ways</a:t>
            </a:r>
            <a:endParaRPr lang="en-US" sz="6000" b="1">
              <a:solidFill>
                <a:srgbClr val="FFFFFF"/>
              </a:solidFill>
              <a:latin typeface="Arail"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09692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Lakewood Church, Houston, TX, USA</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82496"/>
            <a:ext cx="9144000" cy="5875504"/>
          </a:xfrm>
          <a:prstGeom prst="rect">
            <a:avLst/>
          </a:prstGeom>
        </p:spPr>
      </p:pic>
    </p:spTree>
    <p:extLst>
      <p:ext uri="{BB962C8B-B14F-4D97-AF65-F5344CB8AC3E}">
        <p14:creationId xmlns:p14="http://schemas.microsoft.com/office/powerpoint/2010/main" val="26755851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Lakewood fills the 16,800-seat facility</a:t>
            </a:r>
          </a:p>
        </p:txBody>
      </p:sp>
      <p:pic>
        <p:nvPicPr>
          <p:cNvPr id="5" name="Picture 4"/>
          <p:cNvPicPr>
            <a:picLocks noChangeAspect="1"/>
          </p:cNvPicPr>
          <p:nvPr/>
        </p:nvPicPr>
        <p:blipFill>
          <a:blip r:embed="rId3"/>
          <a:stretch>
            <a:fillRect/>
          </a:stretch>
        </p:blipFill>
        <p:spPr>
          <a:xfrm>
            <a:off x="0" y="908720"/>
            <a:ext cx="9144000" cy="6077683"/>
          </a:xfrm>
          <a:prstGeom prst="rect">
            <a:avLst/>
          </a:prstGeom>
        </p:spPr>
      </p:pic>
    </p:spTree>
    <p:extLst>
      <p:ext uri="{BB962C8B-B14F-4D97-AF65-F5344CB8AC3E}">
        <p14:creationId xmlns:p14="http://schemas.microsoft.com/office/powerpoint/2010/main" val="5153501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Pastor of Lakewood Church</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24855"/>
            <a:ext cx="9144000" cy="5833145"/>
          </a:xfrm>
          <a:prstGeom prst="rect">
            <a:avLst/>
          </a:prstGeom>
        </p:spPr>
      </p:pic>
    </p:spTree>
    <p:extLst>
      <p:ext uri="{BB962C8B-B14F-4D97-AF65-F5344CB8AC3E}">
        <p14:creationId xmlns:p14="http://schemas.microsoft.com/office/powerpoint/2010/main" val="13411385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House</a:t>
            </a:r>
          </a:p>
        </p:txBody>
      </p:sp>
      <p:pic>
        <p:nvPicPr>
          <p:cNvPr id="2" name="Picture 1"/>
          <p:cNvPicPr>
            <a:picLocks noChangeAspect="1"/>
          </p:cNvPicPr>
          <p:nvPr/>
        </p:nvPicPr>
        <p:blipFill>
          <a:blip r:embed="rId2"/>
          <a:stretch>
            <a:fillRect/>
          </a:stretch>
        </p:blipFill>
        <p:spPr>
          <a:xfrm>
            <a:off x="0" y="918662"/>
            <a:ext cx="6372200" cy="5928422"/>
          </a:xfrm>
          <a:prstGeom prst="rect">
            <a:avLst/>
          </a:prstGeom>
        </p:spPr>
      </p:pic>
      <p:pic>
        <p:nvPicPr>
          <p:cNvPr id="3" name="Picture 2"/>
          <p:cNvPicPr>
            <a:picLocks noChangeAspect="1"/>
          </p:cNvPicPr>
          <p:nvPr/>
        </p:nvPicPr>
        <p:blipFill>
          <a:blip r:embed="rId3"/>
          <a:stretch>
            <a:fillRect/>
          </a:stretch>
        </p:blipFill>
        <p:spPr>
          <a:xfrm>
            <a:off x="4270953" y="1412776"/>
            <a:ext cx="4871828" cy="2952328"/>
          </a:xfrm>
          <a:prstGeom prst="rect">
            <a:avLst/>
          </a:prstGeom>
        </p:spPr>
      </p:pic>
    </p:spTree>
    <p:extLst>
      <p:ext uri="{BB962C8B-B14F-4D97-AF65-F5344CB8AC3E}">
        <p14:creationId xmlns:p14="http://schemas.microsoft.com/office/powerpoint/2010/main" val="11570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3200" b="1" dirty="0">
                <a:solidFill>
                  <a:srgbClr val="FFFFFF"/>
                </a:solidFill>
                <a:latin typeface="Calibri" charset="0"/>
              </a:rPr>
              <a:t>Joel Osteen, Former Pastor of Lakewood Church until he reverted to his water purifying business</a:t>
            </a:r>
          </a:p>
        </p:txBody>
      </p:sp>
      <p:pic>
        <p:nvPicPr>
          <p:cNvPr id="2" name="Picture 1"/>
          <p:cNvPicPr>
            <a:picLocks noChangeAspect="1"/>
          </p:cNvPicPr>
          <p:nvPr/>
        </p:nvPicPr>
        <p:blipFill>
          <a:blip r:embed="rId2"/>
          <a:stretch>
            <a:fillRect/>
          </a:stretch>
        </p:blipFill>
        <p:spPr>
          <a:xfrm>
            <a:off x="179512" y="1196752"/>
            <a:ext cx="8839200" cy="5461000"/>
          </a:xfrm>
          <a:prstGeom prst="rect">
            <a:avLst/>
          </a:prstGeom>
        </p:spPr>
      </p:pic>
    </p:spTree>
    <p:extLst>
      <p:ext uri="{BB962C8B-B14F-4D97-AF65-F5344CB8AC3E}">
        <p14:creationId xmlns:p14="http://schemas.microsoft.com/office/powerpoint/2010/main" val="41008832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are like wild waves of the sea, churning up the foam of their shameful deeds. They are like wandering stars, doomed forever to blackest darkness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(Jude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3329251"/>
            <a:ext cx="5667071" cy="3514412"/>
          </a:xfrm>
          <a:prstGeom prst="rect">
            <a:avLst/>
          </a:prstGeom>
        </p:spPr>
      </p:pic>
      <p:pic>
        <p:nvPicPr>
          <p:cNvPr id="2" name="Picture 1"/>
          <p:cNvPicPr>
            <a:picLocks noChangeAspect="1"/>
          </p:cNvPicPr>
          <p:nvPr/>
        </p:nvPicPr>
        <p:blipFill>
          <a:blip r:embed="rId4"/>
          <a:stretch>
            <a:fillRect/>
          </a:stretch>
        </p:blipFill>
        <p:spPr>
          <a:xfrm>
            <a:off x="29748" y="3429000"/>
            <a:ext cx="5080000" cy="2844800"/>
          </a:xfrm>
          <a:prstGeom prst="rect">
            <a:avLst/>
          </a:prstGeom>
        </p:spPr>
      </p:pic>
    </p:spTree>
    <p:extLst>
      <p:ext uri="{BB962C8B-B14F-4D97-AF65-F5344CB8AC3E}">
        <p14:creationId xmlns:p14="http://schemas.microsoft.com/office/powerpoint/2010/main" val="193276170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Interview by Larry King</a:t>
            </a:r>
          </a:p>
        </p:txBody>
      </p:sp>
      <p:pic>
        <p:nvPicPr>
          <p:cNvPr id="3" name="Picture 2"/>
          <p:cNvPicPr>
            <a:picLocks noChangeAspect="1"/>
          </p:cNvPicPr>
          <p:nvPr/>
        </p:nvPicPr>
        <p:blipFill>
          <a:blip r:embed="rId3"/>
          <a:stretch>
            <a:fillRect/>
          </a:stretch>
        </p:blipFill>
        <p:spPr>
          <a:xfrm>
            <a:off x="827584" y="836712"/>
            <a:ext cx="6912768" cy="5184576"/>
          </a:xfrm>
          <a:prstGeom prst="rect">
            <a:avLst/>
          </a:prstGeom>
        </p:spPr>
      </p:pic>
      <p:sp>
        <p:nvSpPr>
          <p:cNvPr id="4" name="Title 1"/>
          <p:cNvSpPr txBox="1">
            <a:spLocks/>
          </p:cNvSpPr>
          <p:nvPr/>
        </p:nvSpPr>
        <p:spPr bwMode="auto">
          <a:xfrm>
            <a:off x="32078" y="764704"/>
            <a:ext cx="9144000"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sz="2800" b="1" dirty="0">
                <a:solidFill>
                  <a:srgbClr val="FFFFFF"/>
                </a:solidFill>
                <a:latin typeface="Calibri" charset="0"/>
              </a:rPr>
              <a:t>YouTube Uploaded on Apr 7, 2008</a:t>
            </a:r>
          </a:p>
        </p:txBody>
      </p:sp>
      <p:sp>
        <p:nvSpPr>
          <p:cNvPr id="6" name="Title 1"/>
          <p:cNvSpPr txBox="1">
            <a:spLocks/>
          </p:cNvSpPr>
          <p:nvPr/>
        </p:nvSpPr>
        <p:spPr bwMode="auto">
          <a:xfrm>
            <a:off x="0" y="6165304"/>
            <a:ext cx="9144000"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mr-IN" sz="2800" b="1" dirty="0">
                <a:solidFill>
                  <a:srgbClr val="FFFFFF"/>
                </a:solidFill>
                <a:latin typeface="Calibri" charset="0"/>
              </a:rPr>
              <a:t>"</a:t>
            </a:r>
            <a:r>
              <a:rPr lang="en-US" sz="2800" b="1" dirty="0">
                <a:solidFill>
                  <a:srgbClr val="FFFFFF"/>
                </a:solidFill>
                <a:latin typeface="Calibri" charset="0"/>
              </a:rPr>
              <a:t>God alone will judge.</a:t>
            </a:r>
            <a:r>
              <a:rPr lang="mr-IN" sz="2800" b="1" dirty="0">
                <a:solidFill>
                  <a:srgbClr val="FFFFFF"/>
                </a:solidFill>
                <a:latin typeface="Calibri" charset="0"/>
              </a:rPr>
              <a:t>"</a:t>
            </a:r>
            <a:r>
              <a:rPr lang="en-US" sz="2800" b="1" dirty="0">
                <a:solidFill>
                  <a:srgbClr val="FFFFFF"/>
                </a:solidFill>
                <a:latin typeface="Calibri" charset="0"/>
              </a:rPr>
              <a:t> </a:t>
            </a:r>
            <a:r>
              <a:rPr lang="mr-IN" sz="2800" b="1" dirty="0">
                <a:solidFill>
                  <a:srgbClr val="FFFFFF"/>
                </a:solidFill>
                <a:latin typeface="Calibri" charset="0"/>
              </a:rPr>
              <a:t>"</a:t>
            </a:r>
            <a:r>
              <a:rPr lang="en-US" sz="2800" b="1" dirty="0">
                <a:solidFill>
                  <a:srgbClr val="FFFFFF"/>
                </a:solidFill>
                <a:latin typeface="Calibri" charset="0"/>
              </a:rPr>
              <a:t>There are many ways to Jesus.</a:t>
            </a:r>
            <a:r>
              <a:rPr lang="mr-IN" sz="2800" b="1" dirty="0">
                <a:solidFill>
                  <a:srgbClr val="FFFFFF"/>
                </a:solidFill>
                <a:latin typeface="Calibri" charset="0"/>
              </a:rPr>
              <a:t>"</a:t>
            </a:r>
            <a:endParaRPr lang="en-US" sz="2800" b="1" dirty="0">
              <a:solidFill>
                <a:srgbClr val="FFFFFF"/>
              </a:solidFill>
              <a:latin typeface="Calibri" charset="0"/>
            </a:endParaRPr>
          </a:p>
        </p:txBody>
      </p:sp>
    </p:spTree>
    <p:extLst>
      <p:ext uri="{BB962C8B-B14F-4D97-AF65-F5344CB8AC3E}">
        <p14:creationId xmlns:p14="http://schemas.microsoft.com/office/powerpoint/2010/main" val="21054368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Interview by Oprah Winfrey</a:t>
            </a:r>
          </a:p>
        </p:txBody>
      </p:sp>
      <p:pic>
        <p:nvPicPr>
          <p:cNvPr id="2" name="Picture 1"/>
          <p:cNvPicPr>
            <a:picLocks noChangeAspect="1"/>
          </p:cNvPicPr>
          <p:nvPr/>
        </p:nvPicPr>
        <p:blipFill>
          <a:blip r:embed="rId3"/>
          <a:stretch>
            <a:fillRect/>
          </a:stretch>
        </p:blipFill>
        <p:spPr>
          <a:xfrm>
            <a:off x="0" y="908720"/>
            <a:ext cx="9144000" cy="5145307"/>
          </a:xfrm>
          <a:prstGeom prst="rect">
            <a:avLst/>
          </a:prstGeom>
        </p:spPr>
      </p:pic>
      <p:sp>
        <p:nvSpPr>
          <p:cNvPr id="5" name="Title 1"/>
          <p:cNvSpPr txBox="1">
            <a:spLocks/>
          </p:cNvSpPr>
          <p:nvPr/>
        </p:nvSpPr>
        <p:spPr bwMode="auto">
          <a:xfrm>
            <a:off x="0" y="5013176"/>
            <a:ext cx="9144000" cy="180020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b="1" dirty="0">
                <a:solidFill>
                  <a:prstClr val="white"/>
                </a:solidFill>
                <a:latin typeface="Calibri"/>
              </a:rPr>
              <a:t>Oprah then moved to her point by asking, </a:t>
            </a:r>
            <a:r>
              <a:rPr lang="mr-IN" sz="2400" b="1" dirty="0">
                <a:solidFill>
                  <a:prstClr val="white"/>
                </a:solidFill>
                <a:latin typeface="Calibri"/>
              </a:rPr>
              <a:t>"</a:t>
            </a:r>
            <a:r>
              <a:rPr lang="en-US" sz="2400" b="1" dirty="0">
                <a:solidFill>
                  <a:prstClr val="white"/>
                </a:solidFill>
                <a:latin typeface="Calibri"/>
              </a:rPr>
              <a:t>Ok, here</a:t>
            </a:r>
            <a:r>
              <a:rPr lang="uk-UA" sz="2400" b="1" dirty="0">
                <a:solidFill>
                  <a:prstClr val="white"/>
                </a:solidFill>
                <a:latin typeface="Calibri"/>
              </a:rPr>
              <a:t>'</a:t>
            </a:r>
            <a:r>
              <a:rPr lang="en-US" sz="2400" b="1" dirty="0">
                <a:solidFill>
                  <a:prstClr val="white"/>
                </a:solidFill>
                <a:latin typeface="Calibri"/>
              </a:rPr>
              <a:t>s the big question.  Are there many paths to get to the one God?</a:t>
            </a:r>
            <a:r>
              <a:rPr lang="mr-IN" sz="2400" b="1" dirty="0">
                <a:solidFill>
                  <a:prstClr val="white"/>
                </a:solidFill>
                <a:latin typeface="Calibri"/>
              </a:rPr>
              <a:t>"</a:t>
            </a:r>
            <a:r>
              <a:rPr lang="en-US" sz="2400" b="1" dirty="0">
                <a:solidFill>
                  <a:prstClr val="white"/>
                </a:solidFill>
                <a:latin typeface="Calibri"/>
              </a:rPr>
              <a:t>  Osteen responded, </a:t>
            </a:r>
            <a:r>
              <a:rPr lang="mr-IN" sz="2400" b="1" dirty="0">
                <a:solidFill>
                  <a:prstClr val="white"/>
                </a:solidFill>
                <a:latin typeface="Calibri"/>
              </a:rPr>
              <a:t>"</a:t>
            </a:r>
            <a:r>
              <a:rPr lang="en-US" sz="2400" b="1" dirty="0">
                <a:solidFill>
                  <a:prstClr val="white"/>
                </a:solidFill>
                <a:latin typeface="Calibri"/>
              </a:rPr>
              <a:t>Well, I believe Oprah that there, </a:t>
            </a:r>
            <a:r>
              <a:rPr lang="en-US" sz="2400" b="1" dirty="0">
                <a:solidFill>
                  <a:srgbClr val="FFFF00"/>
                </a:solidFill>
                <a:latin typeface="Calibri"/>
              </a:rPr>
              <a:t>I believe that Jesus is the way to the one God, but there are many paths to Jesus. </a:t>
            </a:r>
            <a:r>
              <a:rPr lang="en-US" sz="2400" b="1" dirty="0">
                <a:solidFill>
                  <a:prstClr val="white"/>
                </a:solidFill>
                <a:latin typeface="Calibri"/>
              </a:rPr>
              <a:t> You know, you don</a:t>
            </a:r>
            <a:r>
              <a:rPr lang="uk-UA" sz="2400" b="1" dirty="0">
                <a:solidFill>
                  <a:prstClr val="white"/>
                </a:solidFill>
                <a:latin typeface="Calibri"/>
              </a:rPr>
              <a:t>'</a:t>
            </a:r>
            <a:r>
              <a:rPr lang="en-US" sz="2400" b="1" dirty="0">
                <a:solidFill>
                  <a:prstClr val="white"/>
                </a:solidFill>
                <a:latin typeface="Calibri"/>
              </a:rPr>
              <a:t>t know how Jesus would reveal himself to somebody.</a:t>
            </a:r>
            <a:r>
              <a:rPr lang="mr-IN" sz="2400" b="1" dirty="0">
                <a:solidFill>
                  <a:prstClr val="white"/>
                </a:solidFill>
                <a:latin typeface="Calibri"/>
              </a:rPr>
              <a:t>"</a:t>
            </a:r>
            <a:endParaRPr lang="en-US" sz="2400" b="1" dirty="0">
              <a:solidFill>
                <a:prstClr val="white"/>
              </a:solidFill>
              <a:latin typeface="Calibri"/>
            </a:endParaRPr>
          </a:p>
        </p:txBody>
      </p:sp>
    </p:spTree>
    <p:extLst>
      <p:ext uri="{BB962C8B-B14F-4D97-AF65-F5344CB8AC3E}">
        <p14:creationId xmlns:p14="http://schemas.microsoft.com/office/powerpoint/2010/main" val="7607231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en-US" sz="6000" b="1"/>
              <a:t>The Destiny of Pretenders (Jude 14-16)</a:t>
            </a:r>
          </a:p>
        </p:txBody>
      </p:sp>
    </p:spTree>
    <p:extLst>
      <p:ext uri="{BB962C8B-B14F-4D97-AF65-F5344CB8AC3E}">
        <p14:creationId xmlns:p14="http://schemas.microsoft.com/office/powerpoint/2010/main" val="2141149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323850" y="765175"/>
            <a:ext cx="8229600" cy="935038"/>
          </a:xfrm>
        </p:spPr>
        <p:txBody>
          <a:bodyPr/>
          <a:lstStyle/>
          <a:p>
            <a:pPr algn="r"/>
            <a:r>
              <a:rPr lang="en-US" b="1">
                <a:solidFill>
                  <a:srgbClr val="FFFFFF"/>
                </a:solidFill>
                <a:latin typeface="Arial" charset="0"/>
                <a:ea typeface="ＭＳ Ｐゴシック" charset="0"/>
                <a:cs typeface="ＭＳ Ｐゴシック" charset="0"/>
              </a:rPr>
              <a:t>Enoch as a Prophet</a:t>
            </a:r>
          </a:p>
        </p:txBody>
      </p:sp>
      <p:sp>
        <p:nvSpPr>
          <p:cNvPr id="204803"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Enoch, who lived in the seventh generation after Adam, </a:t>
            </a:r>
            <a:r>
              <a:rPr lang="en-US" b="1" dirty="0">
                <a:solidFill>
                  <a:srgbClr val="FFFF00"/>
                </a:solidFill>
                <a:effectLst>
                  <a:outerShdw blurRad="38100" dist="38100" dir="2700000" algn="tl">
                    <a:srgbClr val="000000">
                      <a:alpha val="43137"/>
                    </a:srgbClr>
                  </a:outerShdw>
                </a:effectLst>
                <a:latin typeface="Arial"/>
              </a:rPr>
              <a:t>prophesied</a:t>
            </a:r>
            <a:r>
              <a:rPr lang="en-US" b="1" dirty="0">
                <a:solidFill>
                  <a:srgbClr val="FFFFFF"/>
                </a:solidFill>
                <a:effectLst>
                  <a:outerShdw blurRad="38100" dist="38100" dir="2700000" algn="tl">
                    <a:srgbClr val="000000">
                      <a:alpha val="43137"/>
                    </a:srgbClr>
                  </a:outerShdw>
                </a:effectLst>
                <a:latin typeface="Arial"/>
              </a:rPr>
              <a:t> about these people</a:t>
            </a: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 </a:t>
            </a:r>
            <a:br>
              <a:rPr lang="en-US" b="1" dirty="0">
                <a:solidFill>
                  <a:srgbClr val="FFFFFF"/>
                </a:solidFill>
                <a:effectLst>
                  <a:outerShdw blurRad="38100" dist="38100" dir="2700000" algn="tl">
                    <a:srgbClr val="000000">
                      <a:alpha val="43137"/>
                    </a:srgbClr>
                  </a:outerShdw>
                </a:effectLst>
                <a:latin typeface="Arial"/>
              </a:rPr>
            </a:br>
            <a:r>
              <a:rPr lang="en-US" b="1" dirty="0">
                <a:solidFill>
                  <a:srgbClr val="FFFFFF"/>
                </a:solidFill>
                <a:effectLst>
                  <a:outerShdw blurRad="38100" dist="38100" dir="2700000" algn="tl">
                    <a:srgbClr val="000000">
                      <a:alpha val="43137"/>
                    </a:srgbClr>
                  </a:outerShdw>
                </a:effectLst>
                <a:latin typeface="Arial"/>
              </a:rPr>
              <a:t>(Jude 14a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pic>
        <p:nvPicPr>
          <p:cNvPr id="204805" name="Picture 1" descr="jude 14 eno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27093" y="1920875"/>
            <a:ext cx="4953419"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81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755411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275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en-US" sz="4000" dirty="0">
                <a:latin typeface="Arial" charset="0"/>
                <a:ea typeface="ＭＳ Ｐゴシック" charset="0"/>
                <a:cs typeface="ＭＳ Ｐゴシック" charset="0"/>
              </a:rPr>
              <a:t>No Gaps in </a:t>
            </a:r>
            <a:r>
              <a:rPr lang="en-US" altLang="ja-JP" sz="4000" dirty="0">
                <a:latin typeface="Arial" charset="0"/>
                <a:ea typeface="ＭＳ Ｐゴシック" charset="0"/>
                <a:cs typeface="ＭＳ Ｐゴシック" charset="0"/>
              </a:rPr>
              <a:t>Genesis 5</a:t>
            </a:r>
            <a:endParaRPr lang="en-US" dirty="0">
              <a:latin typeface="Arial" charset="0"/>
              <a:ea typeface="ＭＳ Ｐゴシック" charset="0"/>
              <a:cs typeface="ＭＳ Ｐゴシック" charset="0"/>
            </a:endParaRPr>
          </a:p>
        </p:txBody>
      </p:sp>
      <p:sp>
        <p:nvSpPr>
          <p:cNvPr id="423949" name="Rectangle 13"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w="9525">
            <a:noFill/>
            <a:miter lim="800000"/>
            <a:headEnd/>
            <a:tailEnd/>
          </a:ln>
          <a:effectLst/>
        </p:spPr>
        <p:txBody>
          <a:bodyPr/>
          <a:lstStyle/>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State lengths of time</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Shorter lengths</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Most natural</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Show father-son</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Jude 14</a:t>
            </a:r>
            <a:endParaRPr lang="en-US" sz="3200" dirty="0">
              <a:solidFill>
                <a:srgbClr val="FFFFFF"/>
              </a:solidFill>
              <a:effectLst>
                <a:outerShdw blurRad="38100" dist="38100" dir="2700000" algn="tl">
                  <a:srgbClr val="000000">
                    <a:alpha val="43137"/>
                  </a:srgbClr>
                </a:outerShdw>
              </a:effectLst>
              <a:latin typeface="Arial"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423951" name="Text Box 15"/>
          <p:cNvSpPr txBox="1">
            <a:spLocks noChangeArrowheads="1"/>
          </p:cNvSpPr>
          <p:nvPr/>
        </p:nvSpPr>
        <p:spPr bwMode="auto">
          <a:xfrm>
            <a:off x="4191000" y="4572000"/>
            <a:ext cx="43434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mr-IN"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Enoch, in the </a:t>
            </a:r>
            <a:r>
              <a:rPr lang="en-US" altLang="ja-JP" sz="2800" b="1" dirty="0">
                <a:solidFill>
                  <a:srgbClr val="FFFF00"/>
                </a:solidFill>
                <a:latin typeface="Arial" charset="0"/>
                <a:cs typeface="Arial" charset="0"/>
              </a:rPr>
              <a:t>seventh generation from Adam</a:t>
            </a:r>
            <a:r>
              <a:rPr lang="en-US" altLang="ja-JP" sz="2800" b="1" dirty="0">
                <a:solidFill>
                  <a:srgbClr val="FFFFFF"/>
                </a:solidFill>
                <a:latin typeface="Arial" charset="0"/>
                <a:cs typeface="Arial" charset="0"/>
              </a:rPr>
              <a:t>, prophesied saying. . .</a:t>
            </a:r>
            <a:r>
              <a:rPr lang="mr-IN"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 </a:t>
            </a:r>
          </a:p>
          <a:p>
            <a:pPr algn="r" eaLnBrk="1" hangingPunct="1"/>
            <a:r>
              <a:rPr lang="en-US" sz="2800" b="1" dirty="0">
                <a:solidFill>
                  <a:srgbClr val="FFFFFF"/>
                </a:solidFill>
                <a:latin typeface="Arial" charset="0"/>
                <a:cs typeface="Arial" charset="0"/>
              </a:rPr>
              <a:t>(Jude 14a, NASB)</a:t>
            </a: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Adam</a:t>
            </a:r>
            <a:endParaRPr lang="en-US" sz="3200">
              <a:solidFill>
                <a:srgbClr val="FFFFFF"/>
              </a:solidFill>
              <a:effectLst>
                <a:outerShdw blurRad="38100" dist="38100" dir="2700000" algn="tl">
                  <a:srgbClr val="010199"/>
                </a:outerShdw>
              </a:effectLst>
              <a:latin typeface="Arial" charset="0"/>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Seth</a:t>
            </a:r>
            <a:endParaRPr lang="en-US" sz="3200">
              <a:solidFill>
                <a:srgbClr val="FFFFFF"/>
              </a:solidFill>
              <a:effectLst>
                <a:outerShdw blurRad="38100" dist="38100" dir="2700000" algn="tl">
                  <a:srgbClr val="010199"/>
                </a:outerShdw>
              </a:effectLst>
              <a:latin typeface="Arial" charset="0"/>
            </a:endParaRPr>
          </a:p>
        </p:txBody>
      </p:sp>
      <p:sp>
        <p:nvSpPr>
          <p:cNvPr id="423955" name="Rectangle 19">
            <a:hlinkClick r:id="" action="ppaction://noaction"/>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Enosh</a:t>
            </a:r>
            <a:endParaRPr lang="en-US" sz="3200">
              <a:solidFill>
                <a:srgbClr val="FFFFFF"/>
              </a:solidFill>
              <a:effectLst>
                <a:outerShdw blurRad="38100" dist="38100" dir="2700000" algn="tl">
                  <a:srgbClr val="010199"/>
                </a:outerShdw>
              </a:effectLst>
              <a:latin typeface="Arial" charset="0"/>
            </a:endParaRPr>
          </a:p>
        </p:txBody>
      </p:sp>
      <p:sp>
        <p:nvSpPr>
          <p:cNvPr id="423956" name="Rectangle 20">
            <a:hlinkClick r:id="" action="ppaction://noaction"/>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Kenan</a:t>
            </a:r>
            <a:endParaRPr lang="en-US" sz="3200">
              <a:solidFill>
                <a:srgbClr val="FFFFFF"/>
              </a:solidFill>
              <a:effectLst>
                <a:outerShdw blurRad="38100" dist="38100" dir="2700000" algn="tl">
                  <a:srgbClr val="010199"/>
                </a:outerShdw>
              </a:effectLst>
              <a:latin typeface="Arial" charset="0"/>
            </a:endParaRPr>
          </a:p>
        </p:txBody>
      </p:sp>
      <p:sp>
        <p:nvSpPr>
          <p:cNvPr id="423957" name="Rectangle 21">
            <a:hlinkClick r:id="" action="ppaction://noaction"/>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Mahalalel</a:t>
            </a:r>
            <a:endParaRPr lang="en-US" sz="3200">
              <a:solidFill>
                <a:srgbClr val="FFFFFF"/>
              </a:solidFill>
              <a:effectLst>
                <a:outerShdw blurRad="38100" dist="38100" dir="2700000" algn="tl">
                  <a:srgbClr val="010199"/>
                </a:outerShdw>
              </a:effectLst>
              <a:latin typeface="Arial" charset="0"/>
            </a:endParaRPr>
          </a:p>
        </p:txBody>
      </p:sp>
      <p:sp>
        <p:nvSpPr>
          <p:cNvPr id="423958" name="Rectangle 22">
            <a:hlinkClick r:id="" action="ppaction://noaction"/>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Jared</a:t>
            </a:r>
            <a:endParaRPr lang="en-US" sz="3200">
              <a:solidFill>
                <a:srgbClr val="FFFFFF"/>
              </a:solidFill>
              <a:effectLst>
                <a:outerShdw blurRad="38100" dist="38100" dir="2700000" algn="tl">
                  <a:srgbClr val="010199"/>
                </a:outerShdw>
              </a:effectLst>
              <a:latin typeface="Arial" charset="0"/>
            </a:endParaRPr>
          </a:p>
        </p:txBody>
      </p:sp>
      <p:sp>
        <p:nvSpPr>
          <p:cNvPr id="423959" name="Rectangle 23">
            <a:hlinkClick r:id="" action="ppaction://noaction"/>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Enoch</a:t>
            </a:r>
          </a:p>
        </p:txBody>
      </p:sp>
      <p:sp>
        <p:nvSpPr>
          <p:cNvPr id="423960" name="Rectangle 24">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Methuselah</a:t>
            </a:r>
            <a:endParaRPr lang="en-US" sz="3200">
              <a:solidFill>
                <a:srgbClr val="FFFFFF"/>
              </a:solidFill>
              <a:effectLst>
                <a:outerShdw blurRad="38100" dist="38100" dir="2700000" algn="tl">
                  <a:srgbClr val="010199"/>
                </a:outerShdw>
              </a:effectLst>
              <a:latin typeface="Arial" charset="0"/>
            </a:endParaRPr>
          </a:p>
        </p:txBody>
      </p:sp>
      <p:sp>
        <p:nvSpPr>
          <p:cNvPr id="423961" name="Rectangle 25">
            <a:hlinkClick r:id="" action="ppaction://noaction"/>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Lamech</a:t>
            </a:r>
            <a:endParaRPr lang="en-US" sz="3200">
              <a:solidFill>
                <a:srgbClr val="FFFFFF"/>
              </a:solidFill>
              <a:effectLst>
                <a:outerShdw blurRad="38100" dist="38100" dir="2700000" algn="tl">
                  <a:srgbClr val="010199"/>
                </a:outerShdw>
              </a:effectLst>
              <a:latin typeface="Arial" charset="0"/>
            </a:endParaRPr>
          </a:p>
        </p:txBody>
      </p:sp>
      <p:sp>
        <p:nvSpPr>
          <p:cNvPr id="423962" name="Rectangle 26">
            <a:hlinkClick r:id="" action="ppaction://noaction"/>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Noah</a:t>
            </a:r>
            <a:endParaRPr lang="en-US" sz="3200">
              <a:solidFill>
                <a:srgbClr val="FFFFFF"/>
              </a:solidFill>
              <a:effectLst>
                <a:outerShdw blurRad="38100" dist="38100" dir="2700000" algn="tl">
                  <a:srgbClr val="010199"/>
                </a:outerShdw>
              </a:effectLst>
              <a:latin typeface="Arial" charset="0"/>
            </a:endParaRPr>
          </a:p>
        </p:txBody>
      </p:sp>
      <p:sp>
        <p:nvSpPr>
          <p:cNvPr id="423963" name="Rectangle 27">
            <a:hlinkClick r:id="" action="ppaction://noaction"/>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7</a:t>
            </a:r>
            <a:endParaRPr lang="en-US" sz="3200">
              <a:solidFill>
                <a:srgbClr val="FFFFFF"/>
              </a:solidFill>
              <a:effectLst>
                <a:outerShdw blurRad="38100" dist="38100" dir="2700000" algn="tl">
                  <a:srgbClr val="010199"/>
                </a:outerShdw>
              </a:effectLst>
              <a:latin typeface="Arial" charset="0"/>
            </a:endParaRPr>
          </a:p>
        </p:txBody>
      </p:sp>
      <p:sp>
        <p:nvSpPr>
          <p:cNvPr id="202769"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Tree>
    <p:extLst>
      <p:ext uri="{BB962C8B-B14F-4D97-AF65-F5344CB8AC3E}">
        <p14:creationId xmlns:p14="http://schemas.microsoft.com/office/powerpoint/2010/main" val="131377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1" descr="jude 14 prophec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en-US" b="1" dirty="0">
                <a:solidFill>
                  <a:srgbClr val="FFFFFF"/>
                </a:solidFill>
                <a:effectLst>
                  <a:glow rad="101600">
                    <a:schemeClr val="tx1">
                      <a:alpha val="75000"/>
                    </a:schemeClr>
                  </a:glow>
                </a:effectLst>
              </a:rPr>
              <a:t>Quoting The Book of Enoch</a:t>
            </a:r>
          </a:p>
        </p:txBody>
      </p:sp>
      <p:sp>
        <p:nvSpPr>
          <p:cNvPr id="200707"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b="1" dirty="0">
                <a:solidFill>
                  <a:srgbClr val="FFFFFF"/>
                </a:solidFill>
                <a:effectLst>
                  <a:outerShdw blurRad="38100" dist="38100" dir="2700000" algn="tl">
                    <a:srgbClr val="000000">
                      <a:alpha val="43137"/>
                    </a:srgbClr>
                  </a:outerShdw>
                </a:effectLst>
                <a:latin typeface="Arial"/>
              </a:rPr>
              <a:t>[Enoch] said, </a:t>
            </a: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Listen! The Lord is coming with countless thousands of his holy ones </a:t>
            </a:r>
            <a:r>
              <a:rPr lang="en-US" b="1" baseline="30000" dirty="0">
                <a:solidFill>
                  <a:srgbClr val="FFFFFF"/>
                </a:solidFill>
                <a:effectLst>
                  <a:outerShdw blurRad="38100" dist="38100" dir="2700000" algn="tl">
                    <a:srgbClr val="000000">
                      <a:alpha val="43137"/>
                    </a:srgbClr>
                  </a:outerShdw>
                </a:effectLst>
                <a:latin typeface="Arial"/>
              </a:rPr>
              <a:t>15</a:t>
            </a:r>
            <a:r>
              <a:rPr lang="en-US" b="1" dirty="0">
                <a:solidFill>
                  <a:srgbClr val="FFFFFF"/>
                </a:solidFill>
                <a:effectLst>
                  <a:outerShdw blurRad="38100" dist="38100" dir="2700000" algn="tl">
                    <a:srgbClr val="000000">
                      <a:alpha val="43137"/>
                    </a:srgbClr>
                  </a:outerShdw>
                </a:effectLst>
                <a:latin typeface="Arial"/>
              </a:rPr>
              <a:t>to execute judgment on the people of the world. He will convict every person of all the ungodly things they have done and for all the insults that ungodly sinners have spoken against him</a:t>
            </a: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 (Jude 14b-15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spTree>
    <p:extLst>
      <p:ext uri="{BB962C8B-B14F-4D97-AF65-F5344CB8AC3E}">
        <p14:creationId xmlns:p14="http://schemas.microsoft.com/office/powerpoint/2010/main" val="201423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Rot="1" noChangeArrowheads="1"/>
          </p:cNvSpPr>
          <p:nvPr>
            <p:ph type="title"/>
          </p:nvPr>
        </p:nvSpPr>
        <p:spPr>
          <a:xfrm>
            <a:off x="0" y="765175"/>
            <a:ext cx="8553450" cy="935038"/>
          </a:xfrm>
        </p:spPr>
        <p:txBody>
          <a:bodyPr/>
          <a:lstStyle/>
          <a:p>
            <a:pPr algn="l">
              <a:spcBef>
                <a:spcPct val="20000"/>
              </a:spcBef>
              <a:defRPr/>
            </a:pPr>
            <a:r>
              <a:rPr lang="en-US" sz="2400" b="1" kern="1200" dirty="0">
                <a:solidFill>
                  <a:srgbClr val="FFFFFF"/>
                </a:solidFill>
                <a:effectLst>
                  <a:glow rad="228600">
                    <a:schemeClr val="tx1"/>
                  </a:glow>
                  <a:outerShdw blurRad="38100" dist="38100" dir="2700000" algn="tl">
                    <a:srgbClr val="000000">
                      <a:alpha val="43137"/>
                    </a:srgbClr>
                  </a:outerShdw>
                </a:effectLst>
                <a:latin typeface="+mn-lt"/>
              </a:rPr>
              <a:t>Why is a Quote from Non-Scriptural Writings a Problem?</a:t>
            </a: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71438" y="5732463"/>
            <a:ext cx="90725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sz="2400" b="1" dirty="0">
                <a:solidFill>
                  <a:srgbClr val="FFFFFF"/>
                </a:solidFill>
                <a:effectLst>
                  <a:glow rad="228600">
                    <a:srgbClr val="000000"/>
                  </a:glow>
                  <a:outerShdw blurRad="38100" dist="38100" dir="2700000" algn="tl">
                    <a:srgbClr val="000000">
                      <a:alpha val="43137"/>
                    </a:srgbClr>
                  </a:outerShdw>
                </a:effectLst>
                <a:latin typeface="Arial"/>
              </a:rPr>
              <a:t>Jude does not imply that the entire 1 Enoch is inspired.</a:t>
            </a:r>
          </a:p>
        </p:txBody>
      </p:sp>
    </p:spTree>
    <p:extLst>
      <p:ext uri="{BB962C8B-B14F-4D97-AF65-F5344CB8AC3E}">
        <p14:creationId xmlns:p14="http://schemas.microsoft.com/office/powerpoint/2010/main" val="176212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5538" name="Rectangle 2"/>
          <p:cNvSpPr>
            <a:spLocks noGrp="1" noChangeArrowheads="1"/>
          </p:cNvSpPr>
          <p:nvPr>
            <p:ph type="title"/>
          </p:nvPr>
        </p:nvSpPr>
        <p:spPr/>
        <p:txBody>
          <a:bodyPr/>
          <a:lstStyle/>
          <a:p>
            <a:pPr eaLnBrk="1" hangingPunct="1">
              <a:defRPr/>
            </a:pPr>
            <a:r>
              <a:rPr lang="en-US" sz="3600">
                <a:latin typeface="Arial" charset="0"/>
                <a:ea typeface="ＭＳ Ｐゴシック" charset="0"/>
                <a:cs typeface="ＭＳ Ｐゴシック" charset="0"/>
              </a:rPr>
              <a:t>How Accepted are the 15 OT Apocryphal Books (250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100)?</a:t>
            </a: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Tobit</a:t>
            </a:r>
          </a:p>
          <a:p>
            <a:pPr eaLnBrk="1" hangingPunct="1">
              <a:lnSpc>
                <a:spcPct val="90000"/>
              </a:lnSpc>
              <a:defRPr/>
            </a:pPr>
            <a:r>
              <a:rPr lang="en-US" sz="2400">
                <a:latin typeface="Arial" charset="0"/>
                <a:ea typeface="ＭＳ Ｐゴシック" charset="0"/>
                <a:cs typeface="ＭＳ Ｐゴシック" charset="0"/>
              </a:rPr>
              <a:t>Judith</a:t>
            </a:r>
          </a:p>
          <a:p>
            <a:pPr eaLnBrk="1" hangingPunct="1">
              <a:lnSpc>
                <a:spcPct val="90000"/>
              </a:lnSpc>
              <a:defRPr/>
            </a:pPr>
            <a:r>
              <a:rPr lang="en-US" sz="2400">
                <a:latin typeface="Arial" charset="0"/>
                <a:ea typeface="ＭＳ Ｐゴシック" charset="0"/>
                <a:cs typeface="ＭＳ Ｐゴシック" charset="0"/>
              </a:rPr>
              <a:t>Wisdom of Solomon</a:t>
            </a:r>
          </a:p>
          <a:p>
            <a:pPr eaLnBrk="1" hangingPunct="1">
              <a:lnSpc>
                <a:spcPct val="90000"/>
              </a:lnSpc>
              <a:defRPr/>
            </a:pPr>
            <a:r>
              <a:rPr lang="en-US" sz="2400">
                <a:latin typeface="Arial" charset="0"/>
                <a:ea typeface="ＭＳ Ｐゴシック" charset="0"/>
                <a:cs typeface="ＭＳ Ｐゴシック" charset="0"/>
              </a:rPr>
              <a:t>Ecclesiasticus</a:t>
            </a: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1 Esdras</a:t>
            </a:r>
          </a:p>
          <a:p>
            <a:pPr eaLnBrk="1" hangingPunct="1">
              <a:lnSpc>
                <a:spcPct val="90000"/>
              </a:lnSpc>
              <a:defRPr/>
            </a:pPr>
            <a:r>
              <a:rPr lang="en-US" sz="2400">
                <a:latin typeface="Arial" charset="0"/>
                <a:ea typeface="ＭＳ Ｐゴシック" charset="0"/>
                <a:cs typeface="ＭＳ Ｐゴシック" charset="0"/>
              </a:rPr>
              <a:t>2 Esdras</a:t>
            </a:r>
          </a:p>
          <a:p>
            <a:pPr eaLnBrk="1" hangingPunct="1">
              <a:lnSpc>
                <a:spcPct val="90000"/>
              </a:lnSpc>
              <a:defRPr/>
            </a:pPr>
            <a:r>
              <a:rPr lang="en-US" sz="2400">
                <a:latin typeface="Arial" charset="0"/>
                <a:ea typeface="ＭＳ Ｐゴシック" charset="0"/>
                <a:cs typeface="ＭＳ Ｐゴシック" charset="0"/>
              </a:rPr>
              <a:t>Prayer of Manasseh</a:t>
            </a:r>
          </a:p>
        </p:txBody>
      </p:sp>
      <p:sp>
        <p:nvSpPr>
          <p:cNvPr id="28467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165</a:t>
            </a: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Baruch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Letter of Jeremiah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Additions to Esther</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Song of the Three Children</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Susanna</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Bel and the Dragon</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 Maccabees</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2 Maccabees</a:t>
            </a: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Psalm 151</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3 Maccabees</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4 Maccabees</a:t>
            </a:r>
          </a:p>
        </p:txBody>
      </p:sp>
      <p:sp>
        <p:nvSpPr>
          <p:cNvPr id="65547" name="WordArt 11"/>
          <p:cNvSpPr>
            <a:spLocks noChangeArrowheads="1" noChangeShapeType="1" noTextEdit="1"/>
          </p:cNvSpPr>
          <p:nvPr/>
        </p:nvSpPr>
        <p:spPr bwMode="auto">
          <a:xfrm>
            <a:off x="2235200" y="1638300"/>
            <a:ext cx="1803400" cy="6477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Most</a:t>
            </a:r>
          </a:p>
        </p:txBody>
      </p:sp>
      <p:sp>
        <p:nvSpPr>
          <p:cNvPr id="65548" name="WordArt 12" descr="Narrow vertical"/>
          <p:cNvSpPr>
            <a:spLocks noChangeArrowheads="1" noChangeShapeType="1" noTextEdit="1"/>
          </p:cNvSpPr>
          <p:nvPr/>
        </p:nvSpPr>
        <p:spPr bwMode="auto">
          <a:xfrm>
            <a:off x="6858000" y="1295400"/>
            <a:ext cx="1727200"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Many</a:t>
            </a:r>
          </a:p>
        </p:txBody>
      </p:sp>
      <p:sp>
        <p:nvSpPr>
          <p:cNvPr id="65549" name="WordArt 13"/>
          <p:cNvSpPr>
            <a:spLocks noChangeArrowheads="1" noChangeShapeType="1" noTextEdit="1"/>
          </p:cNvSpPr>
          <p:nvPr/>
        </p:nvSpPr>
        <p:spPr bwMode="auto">
          <a:xfrm>
            <a:off x="4673600" y="5562600"/>
            <a:ext cx="3860800"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Pseudepigraphal</a:t>
            </a:r>
          </a:p>
        </p:txBody>
      </p:sp>
      <p:sp>
        <p:nvSpPr>
          <p:cNvPr id="65550" name="WordArt 14"/>
          <p:cNvSpPr>
            <a:spLocks noChangeArrowheads="1" noChangeShapeType="1" noTextEdit="1"/>
          </p:cNvSpPr>
          <p:nvPr/>
        </p:nvSpPr>
        <p:spPr bwMode="auto">
          <a:xfrm>
            <a:off x="1981200" y="3657600"/>
            <a:ext cx="23876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A few...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65550"/>
                                        </p:tgtEl>
                                        <p:attrNameLst>
                                          <p:attrName>style.visibility</p:attrName>
                                        </p:attrNameLst>
                                      </p:cBhvr>
                                      <p:to>
                                        <p:strVal val="visible"/>
                                      </p:to>
                                    </p:set>
                                    <p:anim calcmode="lin" valueType="num">
                                      <p:cBhvr>
                                        <p:cTn id="55" dur="500" fill="hold"/>
                                        <p:tgtEl>
                                          <p:spTgt spid="65550"/>
                                        </p:tgtEl>
                                        <p:attrNameLst>
                                          <p:attrName>ppt_w</p:attrName>
                                        </p:attrNameLst>
                                      </p:cBhvr>
                                      <p:tavLst>
                                        <p:tav tm="0">
                                          <p:val>
                                            <p:fltVal val="0"/>
                                          </p:val>
                                        </p:tav>
                                        <p:tav tm="100000">
                                          <p:val>
                                            <p:strVal val="#ppt_w"/>
                                          </p:val>
                                        </p:tav>
                                      </p:tavLst>
                                    </p:anim>
                                    <p:anim calcmode="lin" valueType="num">
                                      <p:cBhvr>
                                        <p:cTn id="56" dur="500" fill="hold"/>
                                        <p:tgtEl>
                                          <p:spTgt spid="65550"/>
                                        </p:tgtEl>
                                        <p:attrNameLst>
                                          <p:attrName>ppt_h</p:attrName>
                                        </p:attrNameLst>
                                      </p:cBhvr>
                                      <p:tavLst>
                                        <p:tav tm="0">
                                          <p:val>
                                            <p:fltVal val="0"/>
                                          </p:val>
                                        </p:tav>
                                        <p:tav tm="100000">
                                          <p:val>
                                            <p:strVal val="#ppt_h"/>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P spid="6555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en-US" sz="3600">
                <a:latin typeface="Arial" charset="0"/>
                <a:ea typeface="ＭＳ Ｐゴシック" charset="0"/>
                <a:cs typeface="ＭＳ Ｐゴシック" charset="0"/>
              </a:rPr>
              <a:t>Selected Pseudepigrapha (200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200)</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 Enoch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Psalms of Solomon</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Letter of Aristeas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Sibylline Oracles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Life of Adam &amp; Eve</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Testament of the 12 Patriarchs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Book of Jubilees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Lives of the Prophets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3 Maccabees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4 Maccabees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Assumption of Moses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2 Baruch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Ascension of Isaiah</a:t>
            </a: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166</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en-US" sz="4000">
                <a:latin typeface="Arial" charset="0"/>
                <a:ea typeface="ＭＳ Ｐゴシック" charset="0"/>
                <a:cs typeface="ＭＳ Ｐゴシック" charset="0"/>
              </a:rPr>
              <a:t>Literary Categories</a:t>
            </a:r>
          </a:p>
        </p:txBody>
      </p:sp>
      <p:grpSp>
        <p:nvGrpSpPr>
          <p:cNvPr id="5" name="Group 4"/>
          <p:cNvGrpSpPr>
            <a:grpSpLocks/>
          </p:cNvGrpSpPr>
          <p:nvPr/>
        </p:nvGrpSpPr>
        <p:grpSpPr bwMode="auto">
          <a:xfrm>
            <a:off x="5257800" y="242888"/>
            <a:ext cx="2914650" cy="2043112"/>
            <a:chOff x="5257800" y="242888"/>
            <a:chExt cx="2914600" cy="2043112"/>
          </a:xfrm>
        </p:grpSpPr>
        <p:pic>
          <p:nvPicPr>
            <p:cNvPr id="230412" name="Picture 12" descr="j0286290"/>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5464171" y="404813"/>
              <a:ext cx="2708229" cy="1371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APOCALYPTIC</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1 Enoch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2 </a:t>
              </a: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Esdras</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3" name="Group 17"/>
          <p:cNvGrpSpPr>
            <a:grpSpLocks/>
          </p:cNvGrpSpPr>
          <p:nvPr/>
        </p:nvGrpSpPr>
        <p:grpSpPr bwMode="auto">
          <a:xfrm>
            <a:off x="107950" y="4291013"/>
            <a:ext cx="2735263" cy="2451100"/>
            <a:chOff x="192" y="2703"/>
            <a:chExt cx="1599" cy="1419"/>
          </a:xfrm>
        </p:grpSpPr>
        <p:pic>
          <p:nvPicPr>
            <p:cNvPr id="230410" name="Picture 11" descr="j0212655"/>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9" name="Rectangle 9"/>
            <p:cNvSpPr>
              <a:spLocks noChangeArrowheads="1"/>
            </p:cNvSpPr>
            <p:nvPr/>
          </p:nvSpPr>
          <p:spPr bwMode="auto">
            <a:xfrm>
              <a:off x="240" y="2922"/>
              <a:ext cx="1551"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a:ln>
                    <a:noFill/>
                  </a:ln>
                  <a:solidFill>
                    <a:srgbClr val="1E1135"/>
                  </a:solidFill>
                  <a:effectLst/>
                  <a:uLnTx/>
                  <a:uFillTx/>
                  <a:latin typeface="Arial" charset="0"/>
                  <a:ea typeface="ＭＳ Ｐゴシック" charset="0"/>
                </a:rPr>
                <a:t>HISTORY</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1 Esdras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1 Maccabees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2 Maccabees</a:t>
              </a: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FICTION</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Tobit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Judith</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Letter of </a:t>
              </a:r>
              <a:r>
                <a:rPr kumimoji="0" lang="en-US" sz="28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rPr>
                <a:t>Aristeas</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Susanna</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Bel</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and the Dragon</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3 Maccabees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Sibylline Oracles</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sp>
        <p:nvSpPr>
          <p:cNvPr id="288773" name="Text Box 15"/>
          <p:cNvSpPr txBox="1">
            <a:spLocks noChangeArrowheads="1"/>
          </p:cNvSpPr>
          <p:nvPr/>
        </p:nvSpPr>
        <p:spPr bwMode="auto">
          <a:xfrm>
            <a:off x="8001000" y="60325"/>
            <a:ext cx="1116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161-162</a:t>
            </a:r>
          </a:p>
        </p:txBody>
      </p:sp>
      <p:pic>
        <p:nvPicPr>
          <p:cNvPr id="75790" name="Picture 14" descr="j0335474"/>
          <p:cNvPicPr>
            <a:picLocks noChangeAspect="1" noChangeArrowheads="1"/>
          </p:cNvPicPr>
          <p:nvPr/>
        </p:nvPicPr>
        <p:blipFill>
          <a:blip r:embed="rId6">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3024188" cy="1828800"/>
          </a:xfrm>
        </p:spPr>
        <p:txBody>
          <a:bodyPr/>
          <a:lstStyle/>
          <a:p>
            <a:pPr eaLnBrk="1" hangingPunct="1">
              <a:lnSpc>
                <a:spcPct val="80000"/>
              </a:lnSpc>
              <a:buFont typeface="Wingdings" charset="0"/>
              <a:buNone/>
              <a:defRPr/>
            </a:pPr>
            <a:r>
              <a:rPr lang="en-US" sz="2800" b="1" u="sng" dirty="0">
                <a:latin typeface="Arial" charset="0"/>
                <a:ea typeface="ＭＳ Ｐゴシック" charset="0"/>
                <a:cs typeface="ＭＳ Ｐゴシック" charset="0"/>
              </a:rPr>
              <a:t>WISDOM</a:t>
            </a:r>
          </a:p>
          <a:p>
            <a:pPr eaLnBrk="1" hangingPunct="1">
              <a:lnSpc>
                <a:spcPct val="80000"/>
              </a:lnSpc>
              <a:buFont typeface="Wingdings" charset="0"/>
              <a:buNone/>
              <a:defRPr/>
            </a:pPr>
            <a:r>
              <a:rPr lang="en-US" sz="2800" b="1" dirty="0" err="1">
                <a:latin typeface="Arial" charset="0"/>
                <a:ea typeface="ＭＳ Ｐゴシック" charset="0"/>
                <a:cs typeface="ＭＳ Ｐゴシック" charset="0"/>
              </a:rPr>
              <a:t>Ecclesiasticus</a:t>
            </a:r>
            <a:endParaRPr lang="en-US" sz="2800" b="1" dirty="0">
              <a:latin typeface="Arial" charset="0"/>
              <a:ea typeface="ＭＳ Ｐゴシック" charset="0"/>
              <a:cs typeface="ＭＳ Ｐゴシック" charset="0"/>
            </a:endParaRPr>
          </a:p>
          <a:p>
            <a:pPr eaLnBrk="1" hangingPunct="1">
              <a:lnSpc>
                <a:spcPct val="80000"/>
              </a:lnSpc>
              <a:buFont typeface="Wingdings" charset="0"/>
              <a:buNone/>
              <a:defRPr/>
            </a:pPr>
            <a:r>
              <a:rPr lang="en-US" sz="2800" b="1" dirty="0">
                <a:latin typeface="Arial" charset="0"/>
                <a:ea typeface="ＭＳ Ｐゴシック" charset="0"/>
                <a:cs typeface="ＭＳ Ｐゴシック" charset="0"/>
              </a:rPr>
              <a:t>Wisdom of Solomon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5783">
                                            <p:txEl>
                                              <p:pRg st="1" end="1"/>
                                            </p:txEl>
                                          </p:spTgt>
                                        </p:tgtEl>
                                        <p:attrNameLst>
                                          <p:attrName>style.visibility</p:attrName>
                                        </p:attrNameLst>
                                      </p:cBhvr>
                                      <p:to>
                                        <p:strVal val="visible"/>
                                      </p:to>
                                    </p:set>
                                    <p:animEffect transition="in" filter="dissolve">
                                      <p:cBhvr>
                                        <p:cTn id="23" dur="500"/>
                                        <p:tgtEl>
                                          <p:spTgt spid="75783">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5783">
                                            <p:txEl>
                                              <p:pRg st="2" end="2"/>
                                            </p:txEl>
                                          </p:spTgt>
                                        </p:tgtEl>
                                        <p:attrNameLst>
                                          <p:attrName>style.visibility</p:attrName>
                                        </p:attrNameLst>
                                      </p:cBhvr>
                                      <p:to>
                                        <p:strVal val="visible"/>
                                      </p:to>
                                    </p:set>
                                    <p:animEffect transition="in" filter="dissolve">
                                      <p:cBhvr>
                                        <p:cTn id="26" dur="500"/>
                                        <p:tgtEl>
                                          <p:spTgt spid="7578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en-US" sz="2800">
                <a:latin typeface="Arial" charset="0"/>
                <a:ea typeface="ＭＳ Ｐゴシック" charset="0"/>
                <a:cs typeface="Arial" charset="0"/>
              </a:rPr>
              <a:t>Terminology of Authoritative Writings</a:t>
            </a:r>
          </a:p>
        </p:txBody>
      </p:sp>
      <p:sp>
        <p:nvSpPr>
          <p:cNvPr id="294914" name="Rectangle 5"/>
          <p:cNvSpPr>
            <a:spLocks noChangeArrowheads="1"/>
          </p:cNvSpPr>
          <p:nvPr/>
        </p:nvSpPr>
        <p:spPr bwMode="auto">
          <a:xfrm>
            <a:off x="0" y="-461963"/>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60726" name="Group 310"/>
          <p:cNvGraphicFramePr>
            <a:graphicFrameLocks noGrp="1"/>
          </p:cNvGraphicFramePr>
          <p:nvPr/>
        </p:nvGraphicFramePr>
        <p:xfrm>
          <a:off x="0" y="593725"/>
          <a:ext cx="9296400" cy="6500812"/>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Jews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Protestants &amp; Anglicans</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Catholics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Eastern Orthodox</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96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39 OT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Bible</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45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27 NT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New Testament (uninspired)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23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4 Apocryphal Books (Tobit, Judith, etc.)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 not in MT but in LXX)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1673)</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04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8 Apocryphal Books (1-2 Macc)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872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Apocryphal Books (Esdras, Manasseh)</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Non-canonical</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968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t>
                      </a:r>
                      <a:r>
                        <a:rPr kumimoji="0" lang="en-US" altLang="zh-CN" sz="1600" b="0" i="0" u="none" strike="noStrike" cap="none" normalizeH="0" baseline="0">
                          <a:ln>
                            <a:noFill/>
                          </a:ln>
                          <a:solidFill>
                            <a:schemeClr val="tx1"/>
                          </a:solidFill>
                          <a:effectLst/>
                          <a:latin typeface="Arial" charset="0"/>
                          <a:ea typeface="Arial" charset="0"/>
                          <a:cs typeface="Arial" charset="0"/>
                        </a:rPr>
                        <a:t>Pseudepigraphal </a:t>
                      </a:r>
                      <a:r>
                        <a:rPr kumimoji="0" lang="en-US" altLang="zh-CN" sz="1700" b="0" i="0" u="none" strike="noStrike" cap="none" normalizeH="0" baseline="0">
                          <a:ln>
                            <a:noFill/>
                          </a:ln>
                          <a:solidFill>
                            <a:schemeClr val="tx1"/>
                          </a:solidFill>
                          <a:effectLst/>
                          <a:latin typeface="Arial" charset="0"/>
                          <a:ea typeface="Arial" charset="0"/>
                          <a:cs typeface="Arial" charset="0"/>
                        </a:rPr>
                        <a:t>Books: 3-4 Macc,</a:t>
                      </a:r>
                      <a:endParaRPr kumimoji="0" lang="en-US" altLang="zh-CN" sz="18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Psalm 151 only</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60+ Pseud Books (esp. 1 Enoch)</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25328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4972" name="Text Box 305"/>
          <p:cNvSpPr txBox="1">
            <a:spLocks noChangeArrowheads="1"/>
          </p:cNvSpPr>
          <p:nvPr/>
        </p:nvSpPr>
        <p:spPr bwMode="auto">
          <a:xfrm>
            <a:off x="8458200" y="0"/>
            <a:ext cx="608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rPr>
              <a:t>164</a:t>
            </a:r>
          </a:p>
        </p:txBody>
      </p:sp>
      <p:sp>
        <p:nvSpPr>
          <p:cNvPr id="60722" name="Rectangle 306"/>
          <p:cNvSpPr>
            <a:spLocks noChangeArrowheads="1"/>
          </p:cNvSpPr>
          <p:nvPr/>
        </p:nvSpPr>
        <p:spPr bwMode="auto">
          <a:xfrm>
            <a:off x="1905000" y="1292225"/>
            <a:ext cx="1905000" cy="609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3" name="Rectangle 307"/>
          <p:cNvSpPr>
            <a:spLocks noChangeArrowheads="1"/>
          </p:cNvSpPr>
          <p:nvPr/>
        </p:nvSpPr>
        <p:spPr bwMode="auto">
          <a:xfrm>
            <a:off x="3810000" y="1292225"/>
            <a:ext cx="1752600" cy="1371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4" name="Rectangle 308"/>
          <p:cNvSpPr>
            <a:spLocks noChangeArrowheads="1"/>
          </p:cNvSpPr>
          <p:nvPr/>
        </p:nvSpPr>
        <p:spPr bwMode="auto">
          <a:xfrm>
            <a:off x="5562600" y="1292225"/>
            <a:ext cx="1905000" cy="31242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5" name="Rectangle 309"/>
          <p:cNvSpPr>
            <a:spLocks noChangeArrowheads="1"/>
          </p:cNvSpPr>
          <p:nvPr/>
        </p:nvSpPr>
        <p:spPr bwMode="auto">
          <a:xfrm>
            <a:off x="7467600" y="1292225"/>
            <a:ext cx="1676400" cy="48768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96963"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6600"/>
                </a:solidFill>
                <a:effectLst/>
                <a:uLnTx/>
                <a:uFillTx/>
                <a:latin typeface="Arial" charset="0"/>
                <a:ea typeface="ＭＳ Ｐゴシック" charset="0"/>
              </a:rPr>
              <a:t>163</a:t>
            </a:r>
          </a:p>
        </p:txBody>
      </p:sp>
      <p:pic>
        <p:nvPicPr>
          <p:cNvPr id="296964" name="Picture 14" descr="doubting 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2" name="Group 12"/>
          <p:cNvGrpSpPr>
            <a:grpSpLocks/>
          </p:cNvGrpSpPr>
          <p:nvPr/>
        </p:nvGrpSpPr>
        <p:grpSpPr bwMode="auto">
          <a:xfrm>
            <a:off x="0" y="2398713"/>
            <a:ext cx="7265988" cy="3008312"/>
            <a:chOff x="528" y="1993"/>
            <a:chExt cx="4577" cy="1895"/>
          </a:xfrm>
        </p:grpSpPr>
        <p:sp>
          <p:nvSpPr>
            <p:cNvPr id="234506" name="Text Box 8"/>
            <p:cNvSpPr txBox="1">
              <a:spLocks noChangeArrowheads="1"/>
            </p:cNvSpPr>
            <p:nvPr/>
          </p:nvSpPr>
          <p:spPr bwMode="auto">
            <a:xfrm rot="21164542">
              <a:off x="743" y="1993"/>
              <a:ext cx="4362" cy="1221"/>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PURGATORY</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The result of sacrifices for pagan dead–</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and thus he made atonement for the dead that they might be freed from their 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 Maccabees 12:46)</a:t>
              </a:r>
            </a:p>
          </p:txBody>
        </p:sp>
        <p:pic>
          <p:nvPicPr>
            <p:cNvPr id="296974" name="Picture 11"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2289175" y="4029075"/>
            <a:ext cx="6835775" cy="2979738"/>
            <a:chOff x="528" y="2011"/>
            <a:chExt cx="4306" cy="1877"/>
          </a:xfrm>
        </p:grpSpPr>
        <p:sp>
          <p:nvSpPr>
            <p:cNvPr id="296971" name="Text Box 14"/>
            <p:cNvSpPr txBox="1">
              <a:spLocks noChangeArrowheads="1"/>
            </p:cNvSpPr>
            <p:nvPr/>
          </p:nvSpPr>
          <p:spPr bwMode="auto">
            <a:xfrm rot="-435458">
              <a:off x="744" y="2011"/>
              <a:ext cx="4090" cy="122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a:ln>
                    <a:noFill/>
                  </a:ln>
                  <a:solidFill>
                    <a:srgbClr val="FFFFFF"/>
                  </a:solidFill>
                  <a:effectLst/>
                  <a:uLnTx/>
                  <a:uFillTx/>
                  <a:latin typeface="Arial" charset="0"/>
                  <a:ea typeface="ＭＳ Ｐゴシック" charset="0"/>
                </a:rPr>
                <a:t>SALVATION BY WORKS</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It is better to give to the poor than to store up gold.  Such generosity will save you from death and will wash away all your sins.</a:t>
              </a:r>
              <a:r>
                <a:rPr kumimoji="0" lang="en-US" altLang="ja-JP" sz="24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2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(Tobit 12:8b-9a GNB)</a:t>
              </a:r>
            </a:p>
          </p:txBody>
        </p:sp>
        <p:pic>
          <p:nvPicPr>
            <p:cNvPr id="296972" name="Picture 15"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Why are these books doubted?</a:t>
            </a:r>
          </a:p>
        </p:txBody>
      </p:sp>
      <p:sp>
        <p:nvSpPr>
          <p:cNvPr id="83971" name="Rectangle 3"/>
          <p:cNvSpPr>
            <a:spLocks noGrp="1" noChangeArrowheads="1"/>
          </p:cNvSpPr>
          <p:nvPr>
            <p:ph idx="1"/>
          </p:nvPr>
        </p:nvSpPr>
        <p:spPr>
          <a:xfrm>
            <a:off x="457200" y="1331640"/>
            <a:ext cx="8229600" cy="1524000"/>
          </a:xfrm>
        </p:spPr>
        <p:txBody>
          <a:bodyPr/>
          <a:lstStyle/>
          <a:p>
            <a:pPr eaLnBrk="1" hangingPunct="1">
              <a:lnSpc>
                <a:spcPct val="90000"/>
              </a:lnSpc>
              <a:defRPr/>
            </a:pPr>
            <a:r>
              <a:rPr lang="en-US" dirty="0">
                <a:solidFill>
                  <a:srgbClr val="006600"/>
                </a:solidFill>
                <a:latin typeface="Arial" charset="0"/>
                <a:ea typeface="ＭＳ Ｐゴシック" charset="0"/>
                <a:cs typeface="ＭＳ Ｐゴシック" charset="0"/>
              </a:rPr>
              <a:t>Never recognized as authoritative</a:t>
            </a:r>
          </a:p>
          <a:p>
            <a:pPr eaLnBrk="1" hangingPunct="1">
              <a:lnSpc>
                <a:spcPct val="90000"/>
              </a:lnSpc>
              <a:defRPr/>
            </a:pPr>
            <a:r>
              <a:rPr lang="en-US" dirty="0">
                <a:solidFill>
                  <a:srgbClr val="006600"/>
                </a:solidFill>
                <a:latin typeface="Arial" charset="0"/>
                <a:ea typeface="ＭＳ Ｐゴシック" charset="0"/>
                <a:cs typeface="ＭＳ Ｐゴシック" charset="0"/>
              </a:rPr>
              <a:t>False theology</a:t>
            </a:r>
          </a:p>
          <a:p>
            <a:pPr eaLnBrk="1" hangingPunct="1">
              <a:lnSpc>
                <a:spcPct val="90000"/>
              </a:lnSpc>
              <a:buFont typeface="Wingdings" charset="0"/>
              <a:buNone/>
              <a:defRPr/>
            </a:pPr>
            <a:endParaRPr lang="en-US" dirty="0">
              <a:solidFill>
                <a:srgbClr val="006600"/>
              </a:solidFill>
              <a:latin typeface="Arial"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9219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392195" name="Rectangle 3"/>
          <p:cNvSpPr>
            <a:spLocks noGrp="1" noChangeArrowheads="1"/>
          </p:cNvSpPr>
          <p:nvPr>
            <p:ph type="body" idx="1"/>
          </p:nvPr>
        </p:nvSpPr>
        <p:spPr/>
        <p:txBody>
          <a:bodyPr/>
          <a:lstStyle/>
          <a:p>
            <a:pPr eaLnBrk="1" hangingPunct="1">
              <a:defRPr/>
            </a:pPr>
            <a:r>
              <a:rPr lang="en-US" b="1" dirty="0">
                <a:solidFill>
                  <a:srgbClr val="006600"/>
                </a:solidFill>
                <a:latin typeface="Arial" charset="0"/>
                <a:ea typeface="ＭＳ Ｐゴシック" charset="0"/>
                <a:cs typeface="ＭＳ Ｐゴシック" charset="0"/>
              </a:rPr>
              <a:t>Never recognized as authoritative</a:t>
            </a:r>
          </a:p>
          <a:p>
            <a:pPr eaLnBrk="1" hangingPunct="1">
              <a:defRPr/>
            </a:pPr>
            <a:r>
              <a:rPr lang="en-US" b="1" dirty="0">
                <a:solidFill>
                  <a:srgbClr val="006600"/>
                </a:solidFill>
                <a:latin typeface="Arial" charset="0"/>
                <a:ea typeface="ＭＳ Ｐゴシック" charset="0"/>
                <a:cs typeface="ＭＳ Ｐゴシック" charset="0"/>
              </a:rPr>
              <a:t>False theology</a:t>
            </a:r>
          </a:p>
          <a:p>
            <a:pPr eaLnBrk="1" hangingPunct="1">
              <a:defRPr/>
            </a:pPr>
            <a:r>
              <a:rPr lang="en-US" b="1" dirty="0">
                <a:solidFill>
                  <a:srgbClr val="006600"/>
                </a:solidFill>
                <a:latin typeface="Arial" charset="0"/>
                <a:ea typeface="ＭＳ Ｐゴシック" charset="0"/>
                <a:cs typeface="ＭＳ Ｐゴシック" charset="0"/>
              </a:rPr>
              <a:t>No claim of inspiration</a:t>
            </a:r>
          </a:p>
          <a:p>
            <a:pPr eaLnBrk="1" hangingPunct="1">
              <a:defRPr/>
            </a:pPr>
            <a:r>
              <a:rPr lang="en-US" b="1" dirty="0">
                <a:solidFill>
                  <a:srgbClr val="006600"/>
                </a:solidFill>
                <a:latin typeface="Arial" charset="0"/>
                <a:ea typeface="ＭＳ Ｐゴシック" charset="0"/>
                <a:cs typeface="ＭＳ Ｐゴシック" charset="0"/>
              </a:rPr>
              <a:t>Lack of dynamic character</a:t>
            </a:r>
          </a:p>
          <a:p>
            <a:pPr eaLnBrk="1" hangingPunct="1">
              <a:defRPr/>
            </a:pPr>
            <a:r>
              <a:rPr lang="en-US" b="1" dirty="0">
                <a:solidFill>
                  <a:srgbClr val="006600"/>
                </a:solidFill>
                <a:latin typeface="Arial" charset="0"/>
                <a:ea typeface="ＭＳ Ｐゴシック" charset="0"/>
                <a:cs typeface="ＭＳ Ｐゴシック" charset="0"/>
              </a:rPr>
              <a:t>Suspicious history of RCC acceptance</a:t>
            </a:r>
          </a:p>
        </p:txBody>
      </p:sp>
      <p:sp>
        <p:nvSpPr>
          <p:cNvPr id="299012"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6600"/>
                </a:solidFill>
                <a:effectLst/>
                <a:uLnTx/>
                <a:uFillTx/>
                <a:latin typeface="Arial" charset="0"/>
                <a:ea typeface="ＭＳ Ｐゴシック" charset="0"/>
              </a:rPr>
              <a:t>163</a:t>
            </a:r>
          </a:p>
        </p:txBody>
      </p:sp>
      <p:sp>
        <p:nvSpPr>
          <p:cNvPr id="299013" name="Rectangle 5"/>
          <p:cNvSpPr>
            <a:spLocks noChangeArrowheads="1"/>
          </p:cNvSpPr>
          <p:nvPr/>
        </p:nvSpPr>
        <p:spPr bwMode="auto">
          <a:xfrm>
            <a:off x="0" y="457200"/>
            <a:ext cx="8458200" cy="990600"/>
          </a:xfrm>
          <a:prstGeom prst="rect">
            <a:avLst/>
          </a:prstGeom>
          <a:solidFill>
            <a:srgbClr val="003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8597" name="WordArt 6"/>
          <p:cNvSpPr>
            <a:spLocks noChangeArrowheads="1" noChangeShapeType="1" noTextEdit="1"/>
          </p:cNvSpPr>
          <p:nvPr/>
        </p:nvSpPr>
        <p:spPr bwMode="auto">
          <a:xfrm>
            <a:off x="304800" y="53340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Why are these books doubted?</a:t>
            </a:r>
          </a:p>
        </p:txBody>
      </p:sp>
      <p:pic>
        <p:nvPicPr>
          <p:cNvPr id="299015" name="Picture 1" descr="doubting h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02338" y="4516438"/>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2" end="2"/>
                                            </p:txEl>
                                          </p:spTgt>
                                        </p:tgtEl>
                                        <p:attrNameLst>
                                          <p:attrName>style.visibility</p:attrName>
                                        </p:attrNameLst>
                                      </p:cBhvr>
                                      <p:to>
                                        <p:strVal val="visible"/>
                                      </p:to>
                                    </p:set>
                                    <p:anim to="" calcmode="lin" valueType="num">
                                      <p:cBhvr>
                                        <p:cTn id="7" dur="1" fill="hold"/>
                                        <p:tgtEl>
                                          <p:spTgt spid="392195">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3" end="3"/>
                                            </p:txEl>
                                          </p:spTgt>
                                        </p:tgtEl>
                                        <p:attrNameLst>
                                          <p:attrName>style.visibility</p:attrName>
                                        </p:attrNameLst>
                                      </p:cBhvr>
                                      <p:to>
                                        <p:strVal val="visible"/>
                                      </p:to>
                                    </p:set>
                                    <p:anim to="" calcmode="lin" valueType="num">
                                      <p:cBhvr>
                                        <p:cTn id="12" dur="1" fill="hold"/>
                                        <p:tgtEl>
                                          <p:spTgt spid="392195">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2195">
                                            <p:txEl>
                                              <p:pRg st="4" end="4"/>
                                            </p:txEl>
                                          </p:spTgt>
                                        </p:tgtEl>
                                        <p:attrNameLst>
                                          <p:attrName>style.visibility</p:attrName>
                                        </p:attrNameLst>
                                      </p:cBhvr>
                                      <p:to>
                                        <p:strVal val="visible"/>
                                      </p:to>
                                    </p:set>
                                    <p:anim to="" calcmode="lin" valueType="num">
                                      <p:cBhvr>
                                        <p:cTn id="17"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a:latin typeface="Arial" charset="0"/>
                <a:ea typeface="ＭＳ Ｐゴシック" charset="0"/>
                <a:cs typeface="ＭＳ Ｐゴシック"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eaLnBrk="1" hangingPunct="1">
              <a:defRPr/>
            </a:pPr>
            <a:r>
              <a:rPr lang="en-US" b="1" dirty="0" err="1">
                <a:latin typeface="Arial" charset="0"/>
                <a:ea typeface="ＭＳ Ｐゴシック" charset="0"/>
                <a:cs typeface="ＭＳ Ｐゴシック" charset="0"/>
              </a:rPr>
              <a:t>Intertestament</a:t>
            </a:r>
            <a:r>
              <a:rPr lang="en-US" b="1" dirty="0">
                <a:latin typeface="Arial" charset="0"/>
                <a:ea typeface="ＭＳ Ｐゴシック" charset="0"/>
                <a:cs typeface="ＭＳ Ｐゴシック" charset="0"/>
              </a:rPr>
              <a:t> history</a:t>
            </a:r>
          </a:p>
          <a:p>
            <a:pPr eaLnBrk="1" hangingPunct="1">
              <a:defRPr/>
            </a:pPr>
            <a:r>
              <a:rPr lang="en-US" b="1" dirty="0">
                <a:latin typeface="Arial" charset="0"/>
                <a:ea typeface="ＭＳ Ｐゴシック" charset="0"/>
                <a:cs typeface="ＭＳ Ｐゴシック" charset="0"/>
              </a:rPr>
              <a:t>Jewish sects and institutions</a:t>
            </a:r>
          </a:p>
          <a:p>
            <a:pPr eaLnBrk="1" hangingPunct="1">
              <a:defRPr/>
            </a:pPr>
            <a:r>
              <a:rPr lang="en-US" b="1" dirty="0">
                <a:latin typeface="Arial" charset="0"/>
                <a:ea typeface="ＭＳ Ｐゴシック" charset="0"/>
                <a:cs typeface="ＭＳ Ｐゴシック" charset="0"/>
              </a:rPr>
              <a:t>Theological beliefs (e.g., angels)</a:t>
            </a:r>
          </a:p>
          <a:p>
            <a:pPr eaLnBrk="1" hangingPunct="1">
              <a:buFont typeface="Wingdings" charset="0"/>
              <a:buNone/>
              <a:defRPr/>
            </a:pPr>
            <a:endParaRPr lang="en-US" b="1" dirty="0">
              <a:latin typeface="Arial" charset="0"/>
              <a:ea typeface="ＭＳ Ｐゴシック" charset="0"/>
              <a:cs typeface="ＭＳ Ｐゴシック" charset="0"/>
            </a:endParaRPr>
          </a:p>
        </p:txBody>
      </p:sp>
      <p:sp>
        <p:nvSpPr>
          <p:cNvPr id="301059"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163</a:t>
            </a:r>
          </a:p>
        </p:txBody>
      </p:sp>
      <p:sp>
        <p:nvSpPr>
          <p:cNvPr id="84997"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Yes!</a:t>
            </a: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0" cap="none" spc="0" normalizeH="0" baseline="0" noProof="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So do these books have any value?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382605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en-US">
                <a:latin typeface="Arial" charset="0"/>
                <a:ea typeface="ＭＳ Ｐゴシック" charset="0"/>
                <a:cs typeface="ＭＳ Ｐゴシック" charset="0"/>
              </a:rPr>
              <a:t>Archangel leaving the Family of  Tobias</a:t>
            </a: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en-US" sz="2800" i="1">
                <a:latin typeface="Arial" charset="0"/>
                <a:ea typeface="ＭＳ Ｐゴシック" charset="0"/>
                <a:cs typeface="ＭＳ Ｐゴシック" charset="0"/>
              </a:rPr>
              <a:t>Rembrandt, 1637</a:t>
            </a:r>
          </a:p>
        </p:txBody>
      </p:sp>
      <p:pic>
        <p:nvPicPr>
          <p:cNvPr id="3031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(This picture is on the front of your class notes)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a:latin typeface="Arial" charset="0"/>
                <a:ea typeface="ＭＳ Ｐゴシック" charset="0"/>
                <a:cs typeface="ＭＳ Ｐゴシック" charset="0"/>
              </a:rPr>
              <a:t>So do these books have any value?  </a:t>
            </a:r>
          </a:p>
        </p:txBody>
      </p:sp>
      <p:sp>
        <p:nvSpPr>
          <p:cNvPr id="305154"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163</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Yes!</a:t>
            </a: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So do these books have any value?  </a:t>
            </a: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Intertestament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history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Jewish sects and institutions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Theological beliefs (e.g., angels)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Lexical backgrounds (e.g.,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age to come</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Literary forms (e.g., letters)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Balance to rabbinic writings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These people are grumblers and complainers, living only to satisfy their desires. They brag loudly about themselves, and they flatter others to get what they want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 name="Picture 5"/>
          <p:cNvPicPr>
            <a:picLocks noChangeAspect="1"/>
          </p:cNvPicPr>
          <p:nvPr/>
        </p:nvPicPr>
        <p:blipFill>
          <a:blip r:embed="rId3"/>
          <a:stretch>
            <a:fillRect/>
          </a:stretch>
        </p:blipFill>
        <p:spPr>
          <a:xfrm>
            <a:off x="1187624" y="3147498"/>
            <a:ext cx="6635363" cy="3717032"/>
          </a:xfrm>
          <a:prstGeom prst="rect">
            <a:avLst/>
          </a:prstGeom>
        </p:spPr>
      </p:pic>
    </p:spTree>
    <p:extLst>
      <p:ext uri="{BB962C8B-B14F-4D97-AF65-F5344CB8AC3E}">
        <p14:creationId xmlns:p14="http://schemas.microsoft.com/office/powerpoint/2010/main" val="385387552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pretenders?</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9334108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703237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4035238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Tree>
    <p:extLst>
      <p:ext uri="{BB962C8B-B14F-4D97-AF65-F5344CB8AC3E}">
        <p14:creationId xmlns:p14="http://schemas.microsoft.com/office/powerpoint/2010/main" val="61622485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8800" b="1" dirty="0"/>
              <a:t>Jude 17-23</a:t>
            </a:r>
          </a:p>
        </p:txBody>
      </p:sp>
    </p:spTree>
    <p:extLst>
      <p:ext uri="{BB962C8B-B14F-4D97-AF65-F5344CB8AC3E}">
        <p14:creationId xmlns:p14="http://schemas.microsoft.com/office/powerpoint/2010/main" val="41864159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Outline</a:t>
            </a:r>
          </a:p>
        </p:txBody>
      </p:sp>
      <p:sp>
        <p:nvSpPr>
          <p:cNvPr id="179202"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79203" name="Text Box 6"/>
          <p:cNvSpPr txBox="1">
            <a:spLocks noChangeArrowheads="1"/>
          </p:cNvSpPr>
          <p:nvPr/>
        </p:nvSpPr>
        <p:spPr bwMode="auto">
          <a:xfrm>
            <a:off x="107950" y="1219200"/>
            <a:ext cx="8763000" cy="830263"/>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宋体" charset="0"/>
                <a:cs typeface="宋体" charset="0"/>
              </a:rPr>
              <a:t>III. (17-23) Jude shows three ways how to avoid the pretenders</a:t>
            </a:r>
            <a:r>
              <a:rPr lang="uk-UA" altLang="zh-CN" b="1" dirty="0">
                <a:solidFill>
                  <a:srgbClr val="FFFFFF"/>
                </a:solidFill>
                <a:latin typeface="Arial" charset="0"/>
                <a:ea typeface="宋体" charset="0"/>
                <a:cs typeface="宋体" charset="0"/>
              </a:rPr>
              <a:t>'</a:t>
            </a:r>
            <a:r>
              <a:rPr lang="en-US" altLang="zh-CN" b="1" dirty="0">
                <a:solidFill>
                  <a:srgbClr val="FFFFFF"/>
                </a:solidFill>
                <a:latin typeface="Arial" charset="0"/>
                <a:ea typeface="宋体" charset="0"/>
                <a:cs typeface="宋体" charset="0"/>
              </a:rPr>
              <a:t> snares to safeguard his readers from apostasy.</a:t>
            </a:r>
          </a:p>
        </p:txBody>
      </p:sp>
      <p:sp>
        <p:nvSpPr>
          <p:cNvPr id="20488" name="WordArt 8" descr="Paper bag"/>
          <p:cNvSpPr>
            <a:spLocks noChangeArrowheads="1" noChangeShapeType="1" noTextEdit="1"/>
          </p:cNvSpPr>
          <p:nvPr/>
        </p:nvSpPr>
        <p:spPr bwMode="auto">
          <a:xfrm>
            <a:off x="762000" y="2513013"/>
            <a:ext cx="4572000" cy="992187"/>
          </a:xfrm>
          <a:prstGeom prst="rect">
            <a:avLst/>
          </a:prstGeom>
        </p:spPr>
        <p:txBody>
          <a:bodyPr wrap="none" fromWordArt="1">
            <a:prstTxWarp prst="textCascadeUp">
              <a:avLst>
                <a:gd name="adj" fmla="val 44444"/>
              </a:avLst>
            </a:prstTxWarp>
          </a:bodyPr>
          <a:lstStyle/>
          <a:p>
            <a:pPr algn="ctr"/>
            <a:r>
              <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Remember 17-19</a:t>
            </a:r>
          </a:p>
        </p:txBody>
      </p:sp>
      <p:sp>
        <p:nvSpPr>
          <p:cNvPr id="20489" name="WordArt 9"/>
          <p:cNvSpPr>
            <a:spLocks noChangeArrowheads="1" noChangeShapeType="1" noTextEdit="1"/>
          </p:cNvSpPr>
          <p:nvPr/>
        </p:nvSpPr>
        <p:spPr bwMode="auto">
          <a:xfrm>
            <a:off x="3436938" y="3124200"/>
            <a:ext cx="2506662" cy="874713"/>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Nurture 20-21</a:t>
            </a:r>
          </a:p>
        </p:txBody>
      </p:sp>
      <p:sp>
        <p:nvSpPr>
          <p:cNvPr id="20490" name="WordArt 10"/>
          <p:cNvSpPr>
            <a:spLocks noChangeArrowheads="1" noChangeShapeType="1" noTextEdit="1"/>
          </p:cNvSpPr>
          <p:nvPr/>
        </p:nvSpPr>
        <p:spPr bwMode="auto">
          <a:xfrm>
            <a:off x="5265738" y="3124200"/>
            <a:ext cx="3421062" cy="1219200"/>
          </a:xfrm>
          <a:prstGeom prst="rect">
            <a:avLst/>
          </a:prstGeom>
        </p:spPr>
        <p:txBody>
          <a:bodyPr wrap="none" fromWordArt="1">
            <a:prstTxWarp prst="textSlantUp">
              <a:avLst>
                <a:gd name="adj" fmla="val 55556"/>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Show mercy 22-23</a:t>
            </a:r>
          </a:p>
        </p:txBody>
      </p:sp>
      <p:pic>
        <p:nvPicPr>
          <p:cNvPr id="179208" name="Picture 12" descr="17075giftide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38600"/>
            <a:ext cx="18256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1144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p:cTn id="7" dur="1000" fill="hold"/>
                                        <p:tgtEl>
                                          <p:spTgt spid="20488"/>
                                        </p:tgtEl>
                                        <p:attrNameLst>
                                          <p:attrName>ppt_w</p:attrName>
                                        </p:attrNameLst>
                                      </p:cBhvr>
                                      <p:tavLst>
                                        <p:tav tm="0">
                                          <p:val>
                                            <p:fltVal val="0"/>
                                          </p:val>
                                        </p:tav>
                                        <p:tav tm="100000">
                                          <p:val>
                                            <p:strVal val="#ppt_w"/>
                                          </p:val>
                                        </p:tav>
                                      </p:tavLst>
                                    </p:anim>
                                    <p:anim calcmode="lin" valueType="num">
                                      <p:cBhvr>
                                        <p:cTn id="8" dur="1000" fill="hold"/>
                                        <p:tgtEl>
                                          <p:spTgt spid="20488"/>
                                        </p:tgtEl>
                                        <p:attrNameLst>
                                          <p:attrName>ppt_h</p:attrName>
                                        </p:attrNameLst>
                                      </p:cBhvr>
                                      <p:tavLst>
                                        <p:tav tm="0">
                                          <p:val>
                                            <p:fltVal val="0"/>
                                          </p:val>
                                        </p:tav>
                                        <p:tav tm="100000">
                                          <p:val>
                                            <p:strVal val="#ppt_h"/>
                                          </p:val>
                                        </p:tav>
                                      </p:tavLst>
                                    </p:anim>
                                    <p:anim calcmode="lin" valueType="num">
                                      <p:cBhvr>
                                        <p:cTn id="9"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p:cTn id="15" dur="1000" fill="hold"/>
                                        <p:tgtEl>
                                          <p:spTgt spid="20489"/>
                                        </p:tgtEl>
                                        <p:attrNameLst>
                                          <p:attrName>ppt_w</p:attrName>
                                        </p:attrNameLst>
                                      </p:cBhvr>
                                      <p:tavLst>
                                        <p:tav tm="0">
                                          <p:val>
                                            <p:fltVal val="0"/>
                                          </p:val>
                                        </p:tav>
                                        <p:tav tm="100000">
                                          <p:val>
                                            <p:strVal val="#ppt_w"/>
                                          </p:val>
                                        </p:tav>
                                      </p:tavLst>
                                    </p:anim>
                                    <p:anim calcmode="lin" valueType="num">
                                      <p:cBhvr>
                                        <p:cTn id="16" dur="1000" fill="hold"/>
                                        <p:tgtEl>
                                          <p:spTgt spid="20489"/>
                                        </p:tgtEl>
                                        <p:attrNameLst>
                                          <p:attrName>ppt_h</p:attrName>
                                        </p:attrNameLst>
                                      </p:cBhvr>
                                      <p:tavLst>
                                        <p:tav tm="0">
                                          <p:val>
                                            <p:fltVal val="0"/>
                                          </p:val>
                                        </p:tav>
                                        <p:tav tm="100000">
                                          <p:val>
                                            <p:strVal val="#ppt_h"/>
                                          </p:val>
                                        </p:tav>
                                      </p:tavLst>
                                    </p:anim>
                                    <p:anim calcmode="lin" valueType="num">
                                      <p:cBhvr>
                                        <p:cTn id="17"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90"/>
                                        </p:tgtEl>
                                        <p:attrNameLst>
                                          <p:attrName>style.visibility</p:attrName>
                                        </p:attrNameLst>
                                      </p:cBhvr>
                                      <p:to>
                                        <p:strVal val="visible"/>
                                      </p:to>
                                    </p:set>
                                    <p:anim calcmode="lin" valueType="num">
                                      <p:cBhvr>
                                        <p:cTn id="23" dur="1000" fill="hold"/>
                                        <p:tgtEl>
                                          <p:spTgt spid="20490"/>
                                        </p:tgtEl>
                                        <p:attrNameLst>
                                          <p:attrName>ppt_w</p:attrName>
                                        </p:attrNameLst>
                                      </p:cBhvr>
                                      <p:tavLst>
                                        <p:tav tm="0">
                                          <p:val>
                                            <p:fltVal val="0"/>
                                          </p:val>
                                        </p:tav>
                                        <p:tav tm="100000">
                                          <p:val>
                                            <p:strVal val="#ppt_w"/>
                                          </p:val>
                                        </p:tav>
                                      </p:tavLst>
                                    </p:anim>
                                    <p:anim calcmode="lin" valueType="num">
                                      <p:cBhvr>
                                        <p:cTn id="24" dur="1000" fill="hold"/>
                                        <p:tgtEl>
                                          <p:spTgt spid="20490"/>
                                        </p:tgtEl>
                                        <p:attrNameLst>
                                          <p:attrName>ppt_h</p:attrName>
                                        </p:attrNameLst>
                                      </p:cBhvr>
                                      <p:tavLst>
                                        <p:tav tm="0">
                                          <p:val>
                                            <p:fltVal val="0"/>
                                          </p:val>
                                        </p:tav>
                                        <p:tav tm="100000">
                                          <p:val>
                                            <p:strVal val="#ppt_h"/>
                                          </p:val>
                                        </p:tav>
                                      </p:tavLst>
                                    </p:anim>
                                    <p:anim calcmode="lin" valueType="num">
                                      <p:cBhvr>
                                        <p:cTn id="2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2049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you, my dear friends, must remember what the apostles of our Lord Jesus Christ said.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They told you that in the last times there would be scoffers whose purpose in life is to satisfy their ungodly desires.  </a:t>
            </a:r>
            <a:r>
              <a:rPr lang="en-US" sz="3600" b="1" baseline="30000" dirty="0">
                <a:effectLst>
                  <a:glow rad="127000">
                    <a:schemeClr val="tx1"/>
                  </a:glow>
                </a:effectLst>
                <a:latin typeface="Arial" charset="0"/>
                <a:ea typeface="ＭＳ Ｐゴシック" charset="0"/>
                <a:cs typeface="ＭＳ Ｐゴシック" charset="0"/>
              </a:rPr>
              <a:t>19</a:t>
            </a:r>
            <a:r>
              <a:rPr lang="en-US" sz="3600" b="1" dirty="0">
                <a:effectLst>
                  <a:glow rad="127000">
                    <a:schemeClr val="tx1"/>
                  </a:glow>
                </a:effectLst>
                <a:latin typeface="Arial" charset="0"/>
                <a:ea typeface="ＭＳ Ｐゴシック" charset="0"/>
                <a:cs typeface="ＭＳ Ｐゴシック" charset="0"/>
              </a:rPr>
              <a:t>These people are the ones who are creating divisions among you. They follow their natural instincts because they do not have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Spirit in them</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17-19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WordArt 8" descr="Paper bag"/>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Remember 17-19</a:t>
            </a:r>
          </a:p>
        </p:txBody>
      </p:sp>
    </p:spTree>
    <p:extLst>
      <p:ext uri="{BB962C8B-B14F-4D97-AF65-F5344CB8AC3E}">
        <p14:creationId xmlns:p14="http://schemas.microsoft.com/office/powerpoint/2010/main" val="15013575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586182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996952"/>
            <a:ext cx="5384800" cy="4038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55165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you, dear friends, must build each other up in your most holy faith, pray in the power of the Holy Spirit,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and await the mercy of our Lord Jesus Christ, who will bring you eternal life. In this way, you will keep yourselves safe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love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WordArt 9"/>
          <p:cNvSpPr>
            <a:spLocks noChangeArrowheads="1" noChangeShapeType="1" noTextEdit="1"/>
          </p:cNvSpPr>
          <p:nvPr/>
        </p:nvSpPr>
        <p:spPr bwMode="auto">
          <a:xfrm>
            <a:off x="1763688" y="5445224"/>
            <a:ext cx="3456384" cy="116274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Nurture 20-21</a:t>
            </a:r>
          </a:p>
        </p:txBody>
      </p:sp>
    </p:spTree>
    <p:extLst>
      <p:ext uri="{BB962C8B-B14F-4D97-AF65-F5344CB8AC3E}">
        <p14:creationId xmlns:p14="http://schemas.microsoft.com/office/powerpoint/2010/main" val="15631196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717032"/>
            <a:ext cx="4720034" cy="3140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47965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you must show mercy to those whose faith is wavering.  </a:t>
            </a:r>
            <a:r>
              <a:rPr lang="en-US" sz="3600" b="1" baseline="30000" dirty="0">
                <a:effectLst>
                  <a:glow rad="127000">
                    <a:schemeClr val="tx1"/>
                  </a:glow>
                </a:effectLst>
                <a:latin typeface="Arial" charset="0"/>
                <a:ea typeface="ＭＳ Ｐゴシック" charset="0"/>
                <a:cs typeface="ＭＳ Ｐゴシック" charset="0"/>
              </a:rPr>
              <a:t>23</a:t>
            </a:r>
            <a:r>
              <a:rPr lang="en-US" sz="3600" b="1" dirty="0">
                <a:effectLst>
                  <a:glow rad="127000">
                    <a:schemeClr val="tx1"/>
                  </a:glow>
                </a:effectLst>
                <a:latin typeface="Arial" charset="0"/>
                <a:ea typeface="ＭＳ Ｐゴシック" charset="0"/>
                <a:cs typeface="ＭＳ Ｐゴシック" charset="0"/>
              </a:rPr>
              <a:t>Rescue others by snatching them from the flames of judgment. Show mercy to still others, but do so with great caution, hating the sins that contaminate their lives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22-23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WordArt 10"/>
          <p:cNvSpPr>
            <a:spLocks noChangeArrowheads="1" noChangeShapeType="1" noTextEdit="1"/>
          </p:cNvSpPr>
          <p:nvPr/>
        </p:nvSpPr>
        <p:spPr bwMode="auto">
          <a:xfrm>
            <a:off x="3923928" y="4437112"/>
            <a:ext cx="4680520" cy="1795264"/>
          </a:xfrm>
          <a:prstGeom prst="rect">
            <a:avLst/>
          </a:prstGeom>
        </p:spPr>
        <p:txBody>
          <a:bodyPr wrap="none" fromWordArt="1">
            <a:prstTxWarp prst="textSlantUp">
              <a:avLst>
                <a:gd name="adj" fmla="val 55556"/>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Show mercy 22-23</a:t>
            </a:r>
          </a:p>
        </p:txBody>
      </p:sp>
    </p:spTree>
    <p:extLst>
      <p:ext uri="{BB962C8B-B14F-4D97-AF65-F5344CB8AC3E}">
        <p14:creationId xmlns:p14="http://schemas.microsoft.com/office/powerpoint/2010/main" val="236208895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92855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124709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77508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901082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en-US" sz="4800" b="1" dirty="0">
                <a:solidFill>
                  <a:srgbClr val="FFFF00"/>
                </a:solidFill>
                <a:effectLst>
                  <a:glow rad="127000">
                    <a:schemeClr val="tx1"/>
                  </a:glow>
                </a:effectLst>
                <a:latin typeface="Arial" charset="0"/>
                <a:ea typeface="ＭＳ Ｐゴシック" charset="0"/>
                <a:cs typeface="ＭＳ Ｐゴシック" charset="0"/>
              </a:rPr>
              <a:t>Praise</a:t>
            </a:r>
            <a:r>
              <a:rPr lang="en-US" sz="4800" b="1" dirty="0">
                <a:effectLst>
                  <a:glow rad="127000">
                    <a:schemeClr val="tx1"/>
                  </a:glow>
                </a:effectLst>
                <a:latin typeface="Arial" charset="0"/>
                <a:ea typeface="ＭＳ Ｐゴシック" charset="0"/>
                <a:cs typeface="ＭＳ Ｐゴシック" charset="0"/>
              </a:rPr>
              <a:t> God for security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930718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8800" b="1" dirty="0"/>
              <a:t>Jude 24-25</a:t>
            </a:r>
          </a:p>
        </p:txBody>
      </p:sp>
    </p:spTree>
    <p:extLst>
      <p:ext uri="{BB962C8B-B14F-4D97-AF65-F5344CB8AC3E}">
        <p14:creationId xmlns:p14="http://schemas.microsoft.com/office/powerpoint/2010/main" val="40176300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025775" y="115888"/>
            <a:ext cx="6154738" cy="649287"/>
          </a:xfrm>
        </p:spPr>
        <p:txBody>
          <a:bodyPr/>
          <a:lstStyle/>
          <a:p>
            <a:pPr>
              <a:defRPr/>
            </a:pPr>
            <a:r>
              <a:rPr lang="en-US" sz="3600" dirty="0">
                <a:solidFill>
                  <a:srgbClr val="3C3528"/>
                </a:solidFill>
                <a:latin typeface="Arial" charset="0"/>
                <a:cs typeface="Arial" charset="0"/>
              </a:rPr>
              <a:t>Benediction (Jude 24-25 </a:t>
            </a:r>
            <a:r>
              <a:rPr lang="en-US" sz="2800" dirty="0">
                <a:solidFill>
                  <a:srgbClr val="3C3528"/>
                </a:solidFill>
                <a:latin typeface="Arial" charset="0"/>
                <a:cs typeface="Arial" charset="0"/>
              </a:rPr>
              <a:t>NLT</a:t>
            </a:r>
            <a:r>
              <a:rPr lang="en-US" sz="3600" dirty="0">
                <a:solidFill>
                  <a:srgbClr val="3C3528"/>
                </a:solidFill>
                <a:latin typeface="Arial" charset="0"/>
                <a:cs typeface="Arial" charset="0"/>
              </a:rPr>
              <a:t>)</a:t>
            </a:r>
          </a:p>
        </p:txBody>
      </p:sp>
      <p:sp>
        <p:nvSpPr>
          <p:cNvPr id="181250" name="Subtitle 2"/>
          <p:cNvSpPr txBox="1">
            <a:spLocks/>
          </p:cNvSpPr>
          <p:nvPr/>
        </p:nvSpPr>
        <p:spPr bwMode="auto">
          <a:xfrm>
            <a:off x="3986213" y="1079500"/>
            <a:ext cx="5146675"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996600"/>
              </a:buClr>
              <a:buFont typeface="Wingdings" charset="0"/>
              <a:buNone/>
            </a:pPr>
            <a:r>
              <a:rPr lang="mr-IN" sz="2800" b="1" baseline="30000" dirty="0">
                <a:solidFill>
                  <a:srgbClr val="3C3528"/>
                </a:solidFill>
                <a:latin typeface="Arial" charset="0"/>
                <a:cs typeface="Arial" charset="0"/>
              </a:rPr>
              <a:t>"</a:t>
            </a:r>
            <a:r>
              <a:rPr lang="en-US" sz="2800" b="1" dirty="0">
                <a:solidFill>
                  <a:srgbClr val="3C3528"/>
                </a:solidFill>
                <a:latin typeface="Arial" charset="0"/>
                <a:cs typeface="Arial" charset="0"/>
              </a:rPr>
              <a:t>Now all glory to God, who is able to keep you from falling away and will bring you with great joy into his glorious presence without a single fault. </a:t>
            </a:r>
            <a:r>
              <a:rPr lang="en-US" sz="2800" b="1" baseline="30000" dirty="0">
                <a:solidFill>
                  <a:srgbClr val="3C3528"/>
                </a:solidFill>
                <a:latin typeface="Arial" charset="0"/>
                <a:cs typeface="Arial" charset="0"/>
              </a:rPr>
              <a:t>25</a:t>
            </a:r>
            <a:r>
              <a:rPr lang="en-US" sz="2800" b="1" dirty="0">
                <a:solidFill>
                  <a:srgbClr val="3C3528"/>
                </a:solidFill>
                <a:latin typeface="Arial" charset="0"/>
                <a:cs typeface="Arial" charset="0"/>
              </a:rPr>
              <a:t>All glory to him who alone is God, our Savior through Jesus Christ our Lord. All glory, majesty, power, and authority are his before all time, and in the present, and beyond all time! Amen.</a:t>
            </a:r>
            <a:r>
              <a:rPr lang="mr-IN" sz="2800" b="1" dirty="0">
                <a:solidFill>
                  <a:srgbClr val="3C3528"/>
                </a:solidFill>
                <a:latin typeface="Arial" charset="0"/>
                <a:cs typeface="Arial" charset="0"/>
              </a:rPr>
              <a:t>"</a:t>
            </a:r>
            <a:endParaRPr lang="en-US" sz="2800" b="1" dirty="0">
              <a:solidFill>
                <a:srgbClr val="3C3528"/>
              </a:solidFill>
              <a:latin typeface="Arial" charset="0"/>
              <a:cs typeface="Arial" charset="0"/>
            </a:endParaRPr>
          </a:p>
        </p:txBody>
      </p:sp>
    </p:spTree>
    <p:extLst>
      <p:ext uri="{BB962C8B-B14F-4D97-AF65-F5344CB8AC3E}">
        <p14:creationId xmlns:p14="http://schemas.microsoft.com/office/powerpoint/2010/main" val="35357818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04964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en-US" sz="4800" b="1" dirty="0">
                <a:solidFill>
                  <a:srgbClr val="FFFF00"/>
                </a:solidFill>
                <a:effectLst>
                  <a:glow rad="127000">
                    <a:schemeClr val="tx1"/>
                  </a:glow>
                </a:effectLst>
                <a:latin typeface="Arial" charset="0"/>
                <a:ea typeface="ＭＳ Ｐゴシック" charset="0"/>
                <a:cs typeface="ＭＳ Ｐゴシック" charset="0"/>
              </a:rPr>
              <a:t>Praise</a:t>
            </a:r>
            <a:r>
              <a:rPr lang="en-US" sz="4800" b="1" dirty="0">
                <a:effectLst>
                  <a:glow rad="127000">
                    <a:schemeClr val="tx1"/>
                  </a:glow>
                </a:effectLst>
                <a:latin typeface="Arial" charset="0"/>
                <a:ea typeface="ＭＳ Ｐゴシック" charset="0"/>
                <a:cs typeface="ＭＳ Ｐゴシック" charset="0"/>
              </a:rPr>
              <a:t> God for security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5268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Jude</a:t>
            </a: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contender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against pretenders</a:t>
            </a: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12596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4227430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939062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284467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en-US" sz="4800" b="1" dirty="0">
                <a:solidFill>
                  <a:srgbClr val="FFFF00"/>
                </a:solidFill>
                <a:effectLst>
                  <a:glow rad="127000">
                    <a:schemeClr val="tx1"/>
                  </a:glow>
                </a:effectLst>
                <a:latin typeface="Arial" charset="0"/>
                <a:ea typeface="ＭＳ Ｐゴシック" charset="0"/>
                <a:cs typeface="ＭＳ Ｐゴシック" charset="0"/>
              </a:rPr>
              <a:t>Praise</a:t>
            </a:r>
            <a:r>
              <a:rPr lang="en-US" sz="4800" b="1" dirty="0">
                <a:effectLst>
                  <a:glow rad="127000">
                    <a:schemeClr val="tx1"/>
                  </a:glow>
                </a:effectLst>
                <a:latin typeface="Arial" charset="0"/>
                <a:ea typeface="ＭＳ Ｐゴシック" charset="0"/>
                <a:cs typeface="ＭＳ Ｐゴシック" charset="0"/>
              </a:rPr>
              <a:t> God for security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484194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pic>
        <p:nvPicPr>
          <p:cNvPr id="388099" name="Picture 2" descr="12apost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6988"/>
            <a:ext cx="8243887" cy="858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35532624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0146"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14" name="Group 13"/>
          <p:cNvGrpSpPr>
            <a:grpSpLocks/>
          </p:cNvGrpSpPr>
          <p:nvPr/>
        </p:nvGrpSpPr>
        <p:grpSpPr bwMode="auto">
          <a:xfrm>
            <a:off x="1331913" y="33338"/>
            <a:ext cx="5976937" cy="2087562"/>
            <a:chOff x="1331640" y="32544"/>
            <a:chExt cx="5976664" cy="2088232"/>
          </a:xfrm>
        </p:grpSpPr>
        <p:sp>
          <p:nvSpPr>
            <p:cNvPr id="12" name="Rounded Rectangular Callout 11"/>
            <p:cNvSpPr/>
            <p:nvPr/>
          </p:nvSpPr>
          <p:spPr>
            <a:xfrm rot="10800000" flipV="1">
              <a:off x="1331640" y="32544"/>
              <a:ext cx="5976664" cy="2088232"/>
            </a:xfrm>
            <a:prstGeom prst="wedgeRoundRectCallout">
              <a:avLst>
                <a:gd name="adj1" fmla="val -7871"/>
                <a:gd name="adj2" fmla="val 11723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62" name="TextBox 12"/>
            <p:cNvSpPr txBox="1">
              <a:spLocks noChangeArrowheads="1"/>
            </p:cNvSpPr>
            <p:nvPr/>
          </p:nvSpPr>
          <p:spPr bwMode="auto">
            <a:xfrm>
              <a:off x="1691680" y="176560"/>
              <a:ext cx="54006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Jesus didn</a:t>
              </a:r>
              <a:r>
                <a:rPr lang="fr-FR" sz="2800" b="1">
                  <a:solidFill>
                    <a:srgbClr val="000000"/>
                  </a:solidFill>
                </a:rPr>
                <a:t>'</a:t>
              </a:r>
              <a:r>
                <a:rPr lang="en-US" sz="2800" b="1">
                  <a:solidFill>
                    <a:srgbClr val="000000"/>
                  </a:solidFill>
                </a:rPr>
                <a:t>t just become </a:t>
              </a:r>
              <a:r>
                <a:rPr lang="mr-IN" sz="2800" b="1">
                  <a:solidFill>
                    <a:srgbClr val="000000"/>
                  </a:solidFill>
                </a:rPr>
                <a:t>"</a:t>
              </a:r>
              <a:r>
                <a:rPr lang="en-US" sz="2800" b="1">
                  <a:solidFill>
                    <a:srgbClr val="000000"/>
                  </a:solidFill>
                </a:rPr>
                <a:t>the Christ</a:t>
              </a:r>
              <a:r>
                <a:rPr lang="mr-IN" sz="2800" b="1">
                  <a:solidFill>
                    <a:srgbClr val="000000"/>
                  </a:solidFill>
                </a:rPr>
                <a:t>"</a:t>
              </a:r>
              <a:r>
                <a:rPr lang="en-US" sz="2800" b="1">
                  <a:solidFill>
                    <a:srgbClr val="000000"/>
                  </a:solidFill>
                </a:rPr>
                <a:t> at his baptism, as Gnostics claimed.  He was conceived by the Spirit. </a:t>
              </a:r>
            </a:p>
          </p:txBody>
        </p:sp>
      </p:grpSp>
      <p:grpSp>
        <p:nvGrpSpPr>
          <p:cNvPr id="10" name="Group 9"/>
          <p:cNvGrpSpPr>
            <a:grpSpLocks/>
          </p:cNvGrpSpPr>
          <p:nvPr/>
        </p:nvGrpSpPr>
        <p:grpSpPr bwMode="auto">
          <a:xfrm>
            <a:off x="1619250" y="2060575"/>
            <a:ext cx="5976938" cy="2089150"/>
            <a:chOff x="1619672" y="2060848"/>
            <a:chExt cx="5976664" cy="2088232"/>
          </a:xfrm>
        </p:grpSpPr>
        <p:sp>
          <p:nvSpPr>
            <p:cNvPr id="7" name="Rounded Rectangular Callout 6"/>
            <p:cNvSpPr/>
            <p:nvPr/>
          </p:nvSpPr>
          <p:spPr>
            <a:xfrm flipV="1">
              <a:off x="1619672" y="2060848"/>
              <a:ext cx="5976664" cy="2088232"/>
            </a:xfrm>
            <a:prstGeom prst="wedgeRoundRectCallout">
              <a:avLst>
                <a:gd name="adj1" fmla="val -27845"/>
                <a:gd name="adj2" fmla="val 6736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60" name="TextBox 7"/>
            <p:cNvSpPr txBox="1">
              <a:spLocks noChangeArrowheads="1"/>
            </p:cNvSpPr>
            <p:nvPr/>
          </p:nvSpPr>
          <p:spPr bwMode="auto">
            <a:xfrm>
              <a:off x="1979712" y="2204864"/>
              <a:ext cx="54006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Gnostics taught that the world was created by a Demiurge since it is material and </a:t>
              </a:r>
              <a:r>
                <a:rPr lang="mr-IN" sz="2800" b="1">
                  <a:solidFill>
                    <a:srgbClr val="000000"/>
                  </a:solidFill>
                </a:rPr>
                <a:t>"</a:t>
              </a:r>
              <a:r>
                <a:rPr lang="en-US" sz="2800" b="1">
                  <a:solidFill>
                    <a:srgbClr val="000000"/>
                  </a:solidFill>
                </a:rPr>
                <a:t>therefore evil</a:t>
              </a:r>
              <a:r>
                <a:rPr lang="mr-IN" sz="2800" b="1">
                  <a:solidFill>
                    <a:srgbClr val="000000"/>
                  </a:solidFill>
                </a:rPr>
                <a:t>"</a:t>
              </a:r>
              <a:endParaRPr lang="en-US" sz="2800" b="1">
                <a:solidFill>
                  <a:srgbClr val="000000"/>
                </a:solidFill>
              </a:endParaRPr>
            </a:p>
          </p:txBody>
        </p:sp>
      </p:grpSp>
      <p:grpSp>
        <p:nvGrpSpPr>
          <p:cNvPr id="18" name="Group 17"/>
          <p:cNvGrpSpPr>
            <a:grpSpLocks/>
          </p:cNvGrpSpPr>
          <p:nvPr/>
        </p:nvGrpSpPr>
        <p:grpSpPr bwMode="auto">
          <a:xfrm>
            <a:off x="3059113" y="2492375"/>
            <a:ext cx="5976937" cy="1441450"/>
            <a:chOff x="3059832" y="2492896"/>
            <a:chExt cx="5976664" cy="1440160"/>
          </a:xfrm>
        </p:grpSpPr>
        <p:sp>
          <p:nvSpPr>
            <p:cNvPr id="16" name="Rounded Rectangular Callout 15"/>
            <p:cNvSpPr/>
            <p:nvPr/>
          </p:nvSpPr>
          <p:spPr>
            <a:xfrm rot="10800000" flipV="1">
              <a:off x="3059832" y="2492896"/>
              <a:ext cx="5976664" cy="1440160"/>
            </a:xfrm>
            <a:prstGeom prst="wedgeRoundRectCallout">
              <a:avLst>
                <a:gd name="adj1" fmla="val 42149"/>
                <a:gd name="adj2" fmla="val 9921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58" name="TextBox 16"/>
            <p:cNvSpPr txBox="1">
              <a:spLocks noChangeArrowheads="1"/>
            </p:cNvSpPr>
            <p:nvPr/>
          </p:nvSpPr>
          <p:spPr bwMode="auto">
            <a:xfrm>
              <a:off x="3419872" y="2564904"/>
              <a:ext cx="5400600" cy="1146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Christ must have really been a man since he was born, he suffered, and he died.</a:t>
              </a:r>
            </a:p>
          </p:txBody>
        </p:sp>
      </p:grpSp>
      <p:grpSp>
        <p:nvGrpSpPr>
          <p:cNvPr id="22" name="Group 21"/>
          <p:cNvGrpSpPr>
            <a:grpSpLocks/>
          </p:cNvGrpSpPr>
          <p:nvPr/>
        </p:nvGrpSpPr>
        <p:grpSpPr bwMode="auto">
          <a:xfrm>
            <a:off x="900113" y="5859463"/>
            <a:ext cx="8064500" cy="1020762"/>
            <a:chOff x="899592" y="5859269"/>
            <a:chExt cx="8064896" cy="1021435"/>
          </a:xfrm>
        </p:grpSpPr>
        <p:sp>
          <p:nvSpPr>
            <p:cNvPr id="20" name="Rounded Rectangular Callout 19"/>
            <p:cNvSpPr/>
            <p:nvPr/>
          </p:nvSpPr>
          <p:spPr>
            <a:xfrm flipV="1">
              <a:off x="899592" y="5876743"/>
              <a:ext cx="8064896" cy="1003961"/>
            </a:xfrm>
            <a:prstGeom prst="wedgeRoundRectCallout">
              <a:avLst>
                <a:gd name="adj1" fmla="val 28207"/>
                <a:gd name="adj2" fmla="val 8207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56" name="TextBox 20"/>
            <p:cNvSpPr txBox="1">
              <a:spLocks noChangeArrowheads="1"/>
            </p:cNvSpPr>
            <p:nvPr/>
          </p:nvSpPr>
          <p:spPr bwMode="auto">
            <a:xfrm>
              <a:off x="1115616" y="5859269"/>
              <a:ext cx="777686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His death was not myth but in history during Pilate</a:t>
              </a:r>
              <a:r>
                <a:rPr lang="fr-FR" sz="2800" b="1">
                  <a:solidFill>
                    <a:srgbClr val="000000"/>
                  </a:solidFill>
                </a:rPr>
                <a:t>'</a:t>
              </a:r>
              <a:r>
                <a:rPr lang="en-US" sz="2800" b="1">
                  <a:solidFill>
                    <a:srgbClr val="000000"/>
                  </a:solidFill>
                </a:rPr>
                <a:t>s rule (AD 26-36).</a:t>
              </a:r>
            </a:p>
          </p:txBody>
        </p:sp>
      </p:grpSp>
    </p:spTree>
    <p:extLst>
      <p:ext uri="{BB962C8B-B14F-4D97-AF65-F5344CB8AC3E}">
        <p14:creationId xmlns:p14="http://schemas.microsoft.com/office/powerpoint/2010/main" val="3723108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2194"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954088"/>
            <a:ext cx="8316912" cy="452437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descended into hell.</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On the third day He rose again from the dead.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ascended into heaven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and sits at the right hand of God 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From thence He will come to judge the living and the dead.</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7" name="Group 6"/>
          <p:cNvGrpSpPr>
            <a:grpSpLocks/>
          </p:cNvGrpSpPr>
          <p:nvPr/>
        </p:nvGrpSpPr>
        <p:grpSpPr bwMode="auto">
          <a:xfrm>
            <a:off x="827088" y="33338"/>
            <a:ext cx="7489825" cy="1457325"/>
            <a:chOff x="3059832" y="2492896"/>
            <a:chExt cx="5976664" cy="1457003"/>
          </a:xfrm>
        </p:grpSpPr>
        <p:sp>
          <p:nvSpPr>
            <p:cNvPr id="8" name="Rounded Rectangular Callout 7"/>
            <p:cNvSpPr/>
            <p:nvPr/>
          </p:nvSpPr>
          <p:spPr>
            <a:xfrm rot="10800000" flipV="1">
              <a:off x="3059832" y="2492896"/>
              <a:ext cx="5976664" cy="1439544"/>
            </a:xfrm>
            <a:prstGeom prst="wedgeRoundRectCallout">
              <a:avLst>
                <a:gd name="adj1" fmla="val -30226"/>
                <a:gd name="adj2" fmla="val 67977"/>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2200" name="TextBox 9"/>
            <p:cNvSpPr txBox="1">
              <a:spLocks noChangeArrowheads="1"/>
            </p:cNvSpPr>
            <p:nvPr/>
          </p:nvSpPr>
          <p:spPr bwMode="auto">
            <a:xfrm>
              <a:off x="3117300" y="2564904"/>
              <a:ext cx="591919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Christ</a:t>
              </a:r>
              <a:r>
                <a:rPr lang="fr-FR" sz="2800" b="1">
                  <a:solidFill>
                    <a:srgbClr val="000000"/>
                  </a:solidFill>
                </a:rPr>
                <a:t>'</a:t>
              </a:r>
              <a:r>
                <a:rPr lang="en-US" sz="2800" b="1">
                  <a:solidFill>
                    <a:srgbClr val="000000"/>
                  </a:solidFill>
                </a:rPr>
                <a:t>s resurrection was bodily, in contrast to </a:t>
              </a:r>
              <a:r>
                <a:rPr lang="mr-IN" sz="2800" b="1">
                  <a:solidFill>
                    <a:srgbClr val="000000"/>
                  </a:solidFill>
                </a:rPr>
                <a:t>"</a:t>
              </a:r>
              <a:r>
                <a:rPr lang="en-US" sz="2800" b="1">
                  <a:solidFill>
                    <a:srgbClr val="000000"/>
                  </a:solidFill>
                </a:rPr>
                <a:t>spiritual resurrection</a:t>
              </a:r>
              <a:r>
                <a:rPr lang="mr-IN" sz="2800" b="1">
                  <a:solidFill>
                    <a:srgbClr val="000000"/>
                  </a:solidFill>
                </a:rPr>
                <a:t>"</a:t>
              </a:r>
              <a:r>
                <a:rPr lang="en-US" sz="2800" b="1">
                  <a:solidFill>
                    <a:srgbClr val="000000"/>
                  </a:solidFill>
                </a:rPr>
                <a:t> of the Gnostic </a:t>
              </a:r>
              <a:r>
                <a:rPr lang="en-US" sz="2800" b="1" i="1">
                  <a:solidFill>
                    <a:srgbClr val="000000"/>
                  </a:solidFill>
                </a:rPr>
                <a:t>Gospel of Thomas</a:t>
              </a:r>
              <a:r>
                <a:rPr lang="en-US" sz="2800" b="1">
                  <a:solidFill>
                    <a:srgbClr val="000000"/>
                  </a:solidFill>
                </a:rPr>
                <a:t>.</a:t>
              </a:r>
            </a:p>
          </p:txBody>
        </p:sp>
      </p:grpSp>
    </p:spTree>
    <p:extLst>
      <p:ext uri="{BB962C8B-B14F-4D97-AF65-F5344CB8AC3E}">
        <p14:creationId xmlns:p14="http://schemas.microsoft.com/office/powerpoint/2010/main" val="70072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4242"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grpSp>
        <p:nvGrpSpPr>
          <p:cNvPr id="8" name="Group 7"/>
          <p:cNvGrpSpPr>
            <a:grpSpLocks/>
          </p:cNvGrpSpPr>
          <p:nvPr/>
        </p:nvGrpSpPr>
        <p:grpSpPr bwMode="auto">
          <a:xfrm>
            <a:off x="827088" y="33338"/>
            <a:ext cx="7489825" cy="2074862"/>
            <a:chOff x="3059832" y="2492896"/>
            <a:chExt cx="5976664" cy="1440160"/>
          </a:xfrm>
        </p:grpSpPr>
        <p:sp>
          <p:nvSpPr>
            <p:cNvPr id="9" name="Rounded Rectangular Callout 8"/>
            <p:cNvSpPr/>
            <p:nvPr/>
          </p:nvSpPr>
          <p:spPr>
            <a:xfrm rot="10800000" flipV="1">
              <a:off x="3059832" y="2492896"/>
              <a:ext cx="5976664" cy="1440160"/>
            </a:xfrm>
            <a:prstGeom prst="wedgeRoundRectCallout">
              <a:avLst>
                <a:gd name="adj1" fmla="val -30226"/>
                <a:gd name="adj2" fmla="val 67977"/>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4255" name="TextBox 9"/>
            <p:cNvSpPr txBox="1">
              <a:spLocks noChangeArrowheads="1"/>
            </p:cNvSpPr>
            <p:nvPr/>
          </p:nvSpPr>
          <p:spPr bwMode="auto">
            <a:xfrm>
              <a:off x="3289704" y="2564904"/>
              <a:ext cx="5631856" cy="126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Instead of salvation by </a:t>
              </a:r>
              <a:r>
                <a:rPr lang="mr-IN" sz="2800" b="1">
                  <a:solidFill>
                    <a:srgbClr val="000000"/>
                  </a:solidFill>
                </a:rPr>
                <a:t>"</a:t>
              </a:r>
              <a:r>
                <a:rPr lang="en-US" sz="2800" b="1">
                  <a:solidFill>
                    <a:srgbClr val="000000"/>
                  </a:solidFill>
                </a:rPr>
                <a:t>special knowledge</a:t>
              </a:r>
              <a:r>
                <a:rPr lang="mr-IN" sz="2800" b="1">
                  <a:solidFill>
                    <a:srgbClr val="000000"/>
                  </a:solidFill>
                </a:rPr>
                <a:t>"</a:t>
              </a:r>
              <a:r>
                <a:rPr lang="en-US" sz="2800" b="1">
                  <a:solidFill>
                    <a:srgbClr val="000000"/>
                  </a:solidFill>
                </a:rPr>
                <a:t> (</a:t>
              </a:r>
              <a:r>
                <a:rPr lang="en-US" sz="2800" b="1" i="1">
                  <a:solidFill>
                    <a:srgbClr val="000000"/>
                  </a:solidFill>
                </a:rPr>
                <a:t>gnosis</a:t>
              </a:r>
              <a:r>
                <a:rPr lang="en-US" sz="2800" b="1">
                  <a:solidFill>
                    <a:srgbClr val="000000"/>
                  </a:solidFill>
                </a:rPr>
                <a:t>) for only a special few, all saints in the universal (</a:t>
              </a:r>
              <a:r>
                <a:rPr lang="mr-IN" sz="2800" b="1">
                  <a:solidFill>
                    <a:srgbClr val="000000"/>
                  </a:solidFill>
                </a:rPr>
                <a:t>"</a:t>
              </a:r>
              <a:r>
                <a:rPr lang="en-US" sz="2800" b="1">
                  <a:solidFill>
                    <a:srgbClr val="000000"/>
                  </a:solidFill>
                </a:rPr>
                <a:t>catholic</a:t>
              </a:r>
              <a:r>
                <a:rPr lang="mr-IN" sz="2800" b="1">
                  <a:solidFill>
                    <a:srgbClr val="000000"/>
                  </a:solidFill>
                </a:rPr>
                <a:t>"</a:t>
              </a:r>
              <a:r>
                <a:rPr lang="en-US" sz="2800" b="1">
                  <a:solidFill>
                    <a:srgbClr val="000000"/>
                  </a:solidFill>
                </a:rPr>
                <a:t>) church hold these truths.</a:t>
              </a:r>
            </a:p>
          </p:txBody>
        </p:sp>
      </p:grpSp>
      <p:grpSp>
        <p:nvGrpSpPr>
          <p:cNvPr id="11" name="Group 10"/>
          <p:cNvGrpSpPr>
            <a:grpSpLocks/>
          </p:cNvGrpSpPr>
          <p:nvPr/>
        </p:nvGrpSpPr>
        <p:grpSpPr bwMode="auto">
          <a:xfrm>
            <a:off x="827088" y="5229225"/>
            <a:ext cx="8208962" cy="1589088"/>
            <a:chOff x="1619672" y="2446436"/>
            <a:chExt cx="5976664" cy="1702644"/>
          </a:xfrm>
        </p:grpSpPr>
        <p:sp>
          <p:nvSpPr>
            <p:cNvPr id="12" name="Rounded Rectangular Callout 11"/>
            <p:cNvSpPr/>
            <p:nvPr/>
          </p:nvSpPr>
          <p:spPr>
            <a:xfrm flipV="1">
              <a:off x="1619672" y="2446436"/>
              <a:ext cx="5976664" cy="1702644"/>
            </a:xfrm>
            <a:prstGeom prst="wedgeRoundRectCallout">
              <a:avLst>
                <a:gd name="adj1" fmla="val -8508"/>
                <a:gd name="adj2" fmla="val 9815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4253" name="TextBox 12"/>
            <p:cNvSpPr txBox="1">
              <a:spLocks noChangeArrowheads="1"/>
            </p:cNvSpPr>
            <p:nvPr/>
          </p:nvSpPr>
          <p:spPr bwMode="auto">
            <a:xfrm>
              <a:off x="1619672" y="2600671"/>
              <a:ext cx="5924237" cy="1483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Not just our </a:t>
              </a:r>
              <a:r>
                <a:rPr lang="en-US" sz="2800" b="1" i="1">
                  <a:solidFill>
                    <a:srgbClr val="000000"/>
                  </a:solidFill>
                </a:rPr>
                <a:t>spirits</a:t>
              </a:r>
              <a:r>
                <a:rPr lang="en-US" sz="2800" b="1">
                  <a:solidFill>
                    <a:srgbClr val="000000"/>
                  </a:solidFill>
                </a:rPr>
                <a:t> will join God after death.  Heaven is a physical place where we will </a:t>
              </a:r>
              <a:r>
                <a:rPr lang="en-US" sz="2800" b="1" i="1">
                  <a:solidFill>
                    <a:srgbClr val="000000"/>
                  </a:solidFill>
                </a:rPr>
                <a:t>physically</a:t>
              </a:r>
              <a:r>
                <a:rPr lang="en-US" sz="2800" b="1">
                  <a:solidFill>
                    <a:srgbClr val="000000"/>
                  </a:solidFill>
                </a:rPr>
                <a:t> dwell with God for eternity.</a:t>
              </a:r>
            </a:p>
          </p:txBody>
        </p:sp>
      </p:grpSp>
      <p:grpSp>
        <p:nvGrpSpPr>
          <p:cNvPr id="4" name="Group 3"/>
          <p:cNvGrpSpPr>
            <a:grpSpLocks/>
          </p:cNvGrpSpPr>
          <p:nvPr/>
        </p:nvGrpSpPr>
        <p:grpSpPr bwMode="auto">
          <a:xfrm>
            <a:off x="900113" y="2060575"/>
            <a:ext cx="8135937" cy="1152525"/>
            <a:chOff x="899592" y="2060847"/>
            <a:chExt cx="8136904" cy="1152127"/>
          </a:xfrm>
        </p:grpSpPr>
        <p:sp>
          <p:nvSpPr>
            <p:cNvPr id="15" name="Rounded Rectangular Callout 14"/>
            <p:cNvSpPr/>
            <p:nvPr/>
          </p:nvSpPr>
          <p:spPr>
            <a:xfrm rot="10800000" flipV="1">
              <a:off x="899592" y="2060847"/>
              <a:ext cx="8136904" cy="1152127"/>
            </a:xfrm>
            <a:prstGeom prst="wedgeRoundRectCallout">
              <a:avLst>
                <a:gd name="adj1" fmla="val 3803"/>
                <a:gd name="adj2" fmla="val 74554"/>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4251" name="TextBox 15"/>
            <p:cNvSpPr txBox="1">
              <a:spLocks noChangeArrowheads="1"/>
            </p:cNvSpPr>
            <p:nvPr/>
          </p:nvSpPr>
          <p:spPr bwMode="auto">
            <a:xfrm>
              <a:off x="899592" y="2114853"/>
              <a:ext cx="813690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We don</a:t>
              </a:r>
              <a:r>
                <a:rPr lang="fr-FR" sz="2800" b="1">
                  <a:solidFill>
                    <a:srgbClr val="000000"/>
                  </a:solidFill>
                </a:rPr>
                <a:t>'</a:t>
              </a:r>
              <a:r>
                <a:rPr lang="en-US" sz="2800" b="1">
                  <a:solidFill>
                    <a:srgbClr val="000000"/>
                  </a:solidFill>
                </a:rPr>
                <a:t>t need </a:t>
              </a:r>
              <a:r>
                <a:rPr lang="en-US" sz="2800" b="1" i="1">
                  <a:solidFill>
                    <a:srgbClr val="000000"/>
                  </a:solidFill>
                </a:rPr>
                <a:t>enlightenment</a:t>
              </a:r>
              <a:r>
                <a:rPr lang="en-US" sz="2800" b="1">
                  <a:solidFill>
                    <a:srgbClr val="000000"/>
                  </a:solidFill>
                </a:rPr>
                <a:t>  from our </a:t>
              </a:r>
              <a:r>
                <a:rPr lang="en-US" sz="2800" b="1" i="1">
                  <a:solidFill>
                    <a:srgbClr val="000000"/>
                  </a:solidFill>
                </a:rPr>
                <a:t>ignorance</a:t>
              </a:r>
              <a:r>
                <a:rPr lang="en-US" sz="2800" b="1">
                  <a:solidFill>
                    <a:srgbClr val="000000"/>
                  </a:solidFill>
                </a:rPr>
                <a:t>.  We need </a:t>
              </a:r>
              <a:r>
                <a:rPr lang="en-US" sz="2800" b="1" i="1">
                  <a:solidFill>
                    <a:srgbClr val="000000"/>
                  </a:solidFill>
                </a:rPr>
                <a:t>forgiveness</a:t>
              </a:r>
              <a:r>
                <a:rPr lang="en-US" sz="2800" b="1">
                  <a:solidFill>
                    <a:srgbClr val="000000"/>
                  </a:solidFill>
                </a:rPr>
                <a:t> of our </a:t>
              </a:r>
              <a:r>
                <a:rPr lang="en-US" sz="2800" b="1" i="1">
                  <a:solidFill>
                    <a:srgbClr val="000000"/>
                  </a:solidFill>
                </a:rPr>
                <a:t>sins</a:t>
              </a:r>
              <a:r>
                <a:rPr lang="en-US" sz="2800" b="1">
                  <a:solidFill>
                    <a:srgbClr val="000000"/>
                  </a:solidFill>
                </a:rPr>
                <a:t>.</a:t>
              </a:r>
            </a:p>
          </p:txBody>
        </p:sp>
      </p:grpSp>
    </p:spTree>
    <p:extLst>
      <p:ext uri="{BB962C8B-B14F-4D97-AF65-F5344CB8AC3E}">
        <p14:creationId xmlns:p14="http://schemas.microsoft.com/office/powerpoint/2010/main" val="3736353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pic>
        <p:nvPicPr>
          <p:cNvPr id="388099" name="Picture 2" descr="12apost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6988"/>
            <a:ext cx="8243887" cy="858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1456425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Jude</a:t>
            </a: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contender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against pretenders</a:t>
            </a: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41015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0146"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211952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2194"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954088"/>
            <a:ext cx="8316912" cy="452437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descended into hell.</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On the third day He rose again from the dead.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ascended into heaven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and sits at the right hand of God 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From thence He will come to judge the living and the dead.</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283267529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4242"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spTree>
    <p:extLst>
      <p:ext uri="{BB962C8B-B14F-4D97-AF65-F5344CB8AC3E}">
        <p14:creationId xmlns:p14="http://schemas.microsoft.com/office/powerpoint/2010/main" val="2112234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3770142454"/>
      </p:ext>
    </p:extLst>
  </p:cSld>
  <p:clrMapOvr>
    <a:masterClrMapping/>
  </p:clrMapOvr>
  <p:transition>
    <p:randomBar dir="ver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93460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Circumstances</a:t>
            </a:r>
          </a:p>
        </p:txBody>
      </p:sp>
      <p:sp>
        <p:nvSpPr>
          <p:cNvPr id="135170"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35171" name="Text Box 9"/>
          <p:cNvSpPr txBox="1">
            <a:spLocks noChangeArrowheads="1"/>
          </p:cNvSpPr>
          <p:nvPr/>
        </p:nvSpPr>
        <p:spPr bwMode="auto">
          <a:xfrm rot="-1200000">
            <a:off x="479425" y="1349375"/>
            <a:ext cx="5121275" cy="3968750"/>
          </a:xfrm>
          <a:prstGeom prst="rect">
            <a:avLst/>
          </a:prstGeom>
          <a:solidFill>
            <a:srgbClr val="00008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Date</a:t>
            </a:r>
            <a:endParaRPr lang="en-US" altLang="zh-CN" sz="2800" b="1">
              <a:solidFill>
                <a:srgbClr val="FFFFFF"/>
              </a:solidFill>
              <a:latin typeface="Arial" charset="0"/>
              <a:ea typeface="宋体" charset="0"/>
              <a:cs typeface="宋体" charset="0"/>
            </a:endParaRPr>
          </a:p>
          <a:p>
            <a:pPr algn="ctr" eaLnBrk="1" hangingPunct="1">
              <a:buFont typeface="Wingdings" charset="0"/>
              <a:buChar char="v"/>
            </a:pPr>
            <a:r>
              <a:rPr lang="en-US" altLang="zh-CN" sz="2800" b="1">
                <a:solidFill>
                  <a:srgbClr val="FFFFFF"/>
                </a:solidFill>
                <a:latin typeface="Arial" charset="0"/>
                <a:ea typeface="宋体" charset="0"/>
                <a:cs typeface="宋体" charset="0"/>
              </a:rPr>
              <a:t>Most scholars believe Jude wrote between AD 67-80, especially since the readers themselves had heard the apostles (v. 17).  </a:t>
            </a:r>
          </a:p>
          <a:p>
            <a:pPr algn="ctr" eaLnBrk="1" hangingPunct="1">
              <a:buFont typeface="Wingdings" charset="0"/>
              <a:buChar char="v"/>
            </a:pPr>
            <a:r>
              <a:rPr lang="en-US" altLang="zh-CN" sz="2800" b="1">
                <a:solidFill>
                  <a:srgbClr val="FFFFFF"/>
                </a:solidFill>
                <a:latin typeface="Arial" charset="0"/>
                <a:ea typeface="宋体" charset="0"/>
                <a:cs typeface="宋体" charset="0"/>
              </a:rPr>
              <a:t>For the purposes of this course a date of about AD 75 will be used </a:t>
            </a:r>
          </a:p>
        </p:txBody>
      </p:sp>
      <p:sp>
        <p:nvSpPr>
          <p:cNvPr id="14346" name="Text Box 10"/>
          <p:cNvSpPr txBox="1">
            <a:spLocks noChangeArrowheads="1"/>
          </p:cNvSpPr>
          <p:nvPr/>
        </p:nvSpPr>
        <p:spPr bwMode="auto">
          <a:xfrm rot="1200000">
            <a:off x="3621088" y="1390650"/>
            <a:ext cx="4914900" cy="440055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Origin / Recipients</a:t>
            </a:r>
            <a:endParaRPr lang="en-US" altLang="zh-CN" sz="2800" b="1">
              <a:solidFill>
                <a:srgbClr val="FFFFFF"/>
              </a:solidFill>
              <a:latin typeface="Arial" charset="0"/>
              <a:ea typeface="宋体" charset="0"/>
              <a:cs typeface="宋体" charset="0"/>
            </a:endParaRPr>
          </a:p>
          <a:p>
            <a:pPr algn="ctr" eaLnBrk="1" hangingPunct="1"/>
            <a:r>
              <a:rPr lang="en-US" altLang="zh-CN" sz="2800" b="1">
                <a:solidFill>
                  <a:srgbClr val="FFFFFF"/>
                </a:solidFill>
                <a:latin typeface="Arial" charset="0"/>
                <a:ea typeface="宋体" charset="0"/>
                <a:cs typeface="宋体" charset="0"/>
              </a:rPr>
              <a:t>Jude does not specify the particular assembly he addresses (v. 1b), but the many references to the OT &amp; to extra-biblical literature suggest that the first readers may have been Christian Jews of Palestine in several fellowships</a:t>
            </a:r>
            <a:endParaRPr lang="en-US" altLang="zh-CN" sz="2800" b="1">
              <a:solidFill>
                <a:srgbClr val="FFFFFF"/>
              </a:solidFill>
              <a:latin typeface="Times"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additive="base">
                                        <p:cTn id="7" dur="500" fill="hold"/>
                                        <p:tgtEl>
                                          <p:spTgt spid="14346"/>
                                        </p:tgtEl>
                                        <p:attrNameLst>
                                          <p:attrName>ppt_x</p:attrName>
                                        </p:attrNameLst>
                                      </p:cBhvr>
                                      <p:tavLst>
                                        <p:tav tm="0">
                                          <p:val>
                                            <p:strVal val="1+#ppt_w/2"/>
                                          </p:val>
                                        </p:tav>
                                        <p:tav tm="100000">
                                          <p:val>
                                            <p:strVal val="#ppt_x"/>
                                          </p:val>
                                        </p:tav>
                                      </p:tavLst>
                                    </p:anim>
                                    <p:anim calcmode="lin" valueType="num">
                                      <p:cBhvr additive="base">
                                        <p:cTn id="8"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xfrm>
            <a:off x="2743200" y="152400"/>
            <a:ext cx="4191000" cy="533400"/>
          </a:xfrm>
          <a:solidFill>
            <a:srgbClr val="FFCC00"/>
          </a:solidFill>
          <a:ln>
            <a:solidFill>
              <a:schemeClr val="tx1"/>
            </a:solidFill>
            <a:miter lim="800000"/>
            <a:headEnd/>
            <a:tailEnd/>
          </a:ln>
        </p:spPr>
        <p:txBody>
          <a:bodyPr/>
          <a:lstStyle/>
          <a:p>
            <a:pPr eaLnBrk="1" hangingPunct="1"/>
            <a:r>
              <a:rPr lang="en-US" sz="2800" b="1">
                <a:solidFill>
                  <a:schemeClr val="tx1"/>
                </a:solidFill>
                <a:latin typeface="Arial" charset="0"/>
                <a:cs typeface="Arial" charset="0"/>
              </a:rPr>
              <a:t>Occasion</a:t>
            </a:r>
          </a:p>
        </p:txBody>
      </p:sp>
      <p:sp>
        <p:nvSpPr>
          <p:cNvPr id="93187" name="Text Box 4" descr="Brown marble"/>
          <p:cNvSpPr txBox="1">
            <a:spLocks noChangeArrowheads="1"/>
          </p:cNvSpPr>
          <p:nvPr/>
        </p:nvSpPr>
        <p:spPr bwMode="auto">
          <a:xfrm>
            <a:off x="1295400" y="838200"/>
            <a:ext cx="7696200" cy="4400550"/>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920750" indent="-34607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mr-IN" altLang="zh-CN" b="1" dirty="0">
                <a:solidFill>
                  <a:srgbClr val="FFFFFF"/>
                </a:solidFill>
                <a:effectLst>
                  <a:outerShdw blurRad="38100" dist="38100" dir="2700000" algn="tl">
                    <a:srgbClr val="000000"/>
                  </a:outerShdw>
                </a:effectLst>
                <a:latin typeface="Arial" charset="0"/>
                <a:cs typeface="Arial" charset="0"/>
              </a:rPr>
              <a:t>"</a:t>
            </a:r>
            <a:r>
              <a:rPr lang="en-US" altLang="zh-CN" b="1" dirty="0">
                <a:solidFill>
                  <a:srgbClr val="FFFFFF"/>
                </a:solidFill>
                <a:effectLst>
                  <a:outerShdw blurRad="38100" dist="38100" dir="2700000" algn="tl">
                    <a:srgbClr val="000000"/>
                  </a:outerShdw>
                </a:effectLst>
                <a:latin typeface="Arial" charset="0"/>
                <a:cs typeface="Arial" charset="0"/>
              </a:rPr>
              <a:t>The men whom Jude condemned were:</a:t>
            </a:r>
          </a:p>
          <a:p>
            <a:pPr lvl="1" eaLnBrk="1" hangingPunct="1">
              <a:buFontTx/>
              <a:buChar char="•"/>
              <a:defRPr/>
            </a:pPr>
            <a:r>
              <a:rPr lang="mr-IN" altLang="zh-CN" b="1" dirty="0">
                <a:solidFill>
                  <a:srgbClr val="FFFFFF"/>
                </a:solidFill>
                <a:effectLst>
                  <a:outerShdw blurRad="38100" dist="38100" dir="2700000" algn="tl">
                    <a:srgbClr val="000000"/>
                  </a:outerShdw>
                </a:effectLst>
                <a:latin typeface="Arial" charset="0"/>
                <a:cs typeface="Arial" charset="0"/>
              </a:rPr>
              <a:t>"</a:t>
            </a:r>
            <a:r>
              <a:rPr lang="en-US" altLang="zh-CN" b="1" dirty="0">
                <a:solidFill>
                  <a:srgbClr val="FFFFFF"/>
                </a:solidFill>
                <a:effectLst>
                  <a:outerShdw blurRad="38100" dist="38100" dir="2700000" algn="tl">
                    <a:srgbClr val="000000"/>
                  </a:outerShdw>
                </a:effectLst>
                <a:latin typeface="Arial" charset="0"/>
                <a:cs typeface="Arial" charset="0"/>
              </a:rPr>
              <a:t>denying the lordship of Christ (v. 4),</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exercising sinful license (vv. 4, 8, 16),</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rebelling against authority (vv. 8, 11, 18),</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giving into their own desires (vv. 16, 19),</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being concerned only with gain for themselves (vv. 11-12, 16),</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being divisive (v. 19),</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fault-finding (v. 16), and</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boasting (v. 16)</a:t>
            </a:r>
            <a:r>
              <a:rPr lang="mr-IN" altLang="zh-CN" b="1" dirty="0">
                <a:solidFill>
                  <a:srgbClr val="FFFFFF"/>
                </a:solidFill>
                <a:effectLst>
                  <a:outerShdw blurRad="38100" dist="38100" dir="2700000" algn="tl">
                    <a:srgbClr val="000000"/>
                  </a:outerShdw>
                </a:effectLst>
                <a:latin typeface="Arial" charset="0"/>
                <a:cs typeface="Arial" charset="0"/>
              </a:rPr>
              <a:t>"</a:t>
            </a:r>
            <a:endParaRPr lang="en-US" altLang="zh-CN" b="1" dirty="0">
              <a:solidFill>
                <a:srgbClr val="FFFFFF"/>
              </a:solidFill>
              <a:effectLst>
                <a:outerShdw blurRad="38100" dist="38100" dir="2700000" algn="tl">
                  <a:srgbClr val="000000"/>
                </a:outerShdw>
              </a:effectLst>
              <a:latin typeface="Arial" charset="0"/>
              <a:cs typeface="Arial" charset="0"/>
            </a:endParaRPr>
          </a:p>
          <a:p>
            <a:pPr lvl="1" algn="r" eaLnBrk="1" hangingPunct="1">
              <a:defRPr/>
            </a:pPr>
            <a:endParaRPr lang="en-US" altLang="zh-CN" sz="2000" b="1" dirty="0">
              <a:solidFill>
                <a:srgbClr val="FFFFFF"/>
              </a:solidFill>
              <a:effectLst>
                <a:outerShdw blurRad="38100" dist="38100" dir="2700000" algn="tl">
                  <a:srgbClr val="000000"/>
                </a:outerShdw>
              </a:effectLst>
              <a:latin typeface="Arial" charset="0"/>
              <a:ea typeface="宋体" charset="0"/>
              <a:cs typeface="宋体" charset="0"/>
            </a:endParaRPr>
          </a:p>
          <a:p>
            <a:pPr lvl="1" algn="r" eaLnBrk="1" hangingPunct="1">
              <a:defRPr/>
            </a:pPr>
            <a:r>
              <a:rPr lang="en-US" altLang="zh-CN" sz="2000" b="1" dirty="0">
                <a:solidFill>
                  <a:srgbClr val="FFFFFF"/>
                </a:solidFill>
                <a:effectLst>
                  <a:outerShdw blurRad="38100" dist="38100" dir="2700000" algn="tl">
                    <a:srgbClr val="000000"/>
                  </a:outerShdw>
                </a:effectLst>
                <a:latin typeface="Arial" charset="0"/>
                <a:ea typeface="宋体" charset="0"/>
                <a:cs typeface="宋体" charset="0"/>
              </a:rPr>
              <a:t>––Edward Pentecost, </a:t>
            </a:r>
            <a:r>
              <a:rPr lang="en-US" altLang="zh-CN" sz="2000" b="1" i="1" dirty="0">
                <a:solidFill>
                  <a:srgbClr val="FFFFFF"/>
                </a:solidFill>
                <a:effectLst>
                  <a:outerShdw blurRad="38100" dist="38100" dir="2700000" algn="tl">
                    <a:srgbClr val="000000"/>
                  </a:outerShdw>
                </a:effectLst>
                <a:latin typeface="Arial" charset="0"/>
                <a:ea typeface="宋体" charset="0"/>
                <a:cs typeface="宋体" charset="0"/>
              </a:rPr>
              <a:t>Bible Knowledge Commentary</a:t>
            </a:r>
            <a:r>
              <a:rPr lang="en-US" altLang="zh-CN" sz="2000" b="1" dirty="0">
                <a:solidFill>
                  <a:srgbClr val="FFFFFF"/>
                </a:solidFill>
                <a:effectLst>
                  <a:outerShdw blurRad="38100" dist="38100" dir="2700000" algn="tl">
                    <a:srgbClr val="000000"/>
                  </a:outerShdw>
                </a:effectLst>
                <a:latin typeface="Arial" charset="0"/>
                <a:ea typeface="宋体" charset="0"/>
                <a:cs typeface="宋体" charset="0"/>
              </a:rPr>
              <a:t>, 917 </a:t>
            </a:r>
            <a:endParaRPr lang="en-US" altLang="zh-CN" sz="2000" b="1" dirty="0">
              <a:solidFill>
                <a:srgbClr val="FFFFFF"/>
              </a:solidFill>
              <a:effectLst>
                <a:outerShdw blurRad="38100" dist="38100" dir="2700000" algn="tl">
                  <a:srgbClr val="000000"/>
                </a:outerShdw>
              </a:effectLst>
              <a:latin typeface="Arial" charset="0"/>
              <a:cs typeface="Arial" charset="0"/>
            </a:endParaRPr>
          </a:p>
        </p:txBody>
      </p:sp>
      <p:sp>
        <p:nvSpPr>
          <p:cNvPr id="137219" name="Text Box 4"/>
          <p:cNvSpPr txBox="1">
            <a:spLocks noChangeArrowheads="1"/>
          </p:cNvSpPr>
          <p:nvPr/>
        </p:nvSpPr>
        <p:spPr bwMode="auto">
          <a:xfrm>
            <a:off x="837565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311</a:t>
            </a:r>
          </a:p>
        </p:txBody>
      </p:sp>
      <p:pic>
        <p:nvPicPr>
          <p:cNvPr id="137220" name="Picture 9" descr="j0299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8488" y="5108575"/>
            <a:ext cx="1001712"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descr="Brown marble"/>
          <p:cNvSpPr txBox="1">
            <a:spLocks noChangeArrowheads="1"/>
          </p:cNvSpPr>
          <p:nvPr/>
        </p:nvSpPr>
        <p:spPr bwMode="auto">
          <a:xfrm>
            <a:off x="1295400" y="5324475"/>
            <a:ext cx="6858000" cy="1200150"/>
          </a:xfrm>
          <a:prstGeom prst="rect">
            <a:avLst/>
          </a:prstGeom>
          <a:solidFill>
            <a:srgbClr val="262626"/>
          </a:soli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b="1">
                <a:solidFill>
                  <a:srgbClr val="FFFFFF"/>
                </a:solidFill>
                <a:effectLst>
                  <a:outerShdw blurRad="38100" dist="38100" dir="2700000" algn="tl">
                    <a:srgbClr val="000000"/>
                  </a:outerShdw>
                </a:effectLst>
                <a:latin typeface="Arial" charset="0"/>
                <a:cs typeface="Arial" charset="0"/>
              </a:rPr>
              <a:t>Jude wrote to inform believers of such men so that they would not be led into their immoral behavior.</a:t>
            </a:r>
            <a:endParaRPr lang="en-US" b="1">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1" name="Rectangle 3"/>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Characteristics</a:t>
            </a:r>
          </a:p>
        </p:txBody>
      </p:sp>
      <p:sp>
        <p:nvSpPr>
          <p:cNvPr id="153602"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6390" name="Text Box 6"/>
          <p:cNvSpPr txBox="1">
            <a:spLocks noChangeArrowheads="1"/>
          </p:cNvSpPr>
          <p:nvPr/>
        </p:nvSpPr>
        <p:spPr bwMode="auto">
          <a:xfrm>
            <a:off x="0" y="1238250"/>
            <a:ext cx="9144000" cy="47894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lgn="ctr" eaLnBrk="1" hangingPunct="1">
              <a:buFont typeface="Wingdings" charset="0"/>
              <a:buChar char="Ø"/>
            </a:pPr>
            <a:r>
              <a:rPr lang="en-US" altLang="zh-CN" sz="2800" b="1" dirty="0">
                <a:latin typeface="Arial" charset="0"/>
                <a:ea typeface="宋体" charset="0"/>
                <a:cs typeface="宋体" charset="0"/>
              </a:rPr>
              <a:t>Like 2 John, this </a:t>
            </a:r>
            <a:r>
              <a:rPr lang="mr-IN" altLang="zh-CN" sz="2800" b="1" dirty="0">
                <a:latin typeface="Arial" charset="0"/>
                <a:ea typeface="宋体" charset="0"/>
                <a:cs typeface="宋体" charset="0"/>
              </a:rPr>
              <a:t>"</a:t>
            </a:r>
            <a:r>
              <a:rPr lang="en-US" altLang="zh-CN" sz="2800" b="1" dirty="0">
                <a:latin typeface="Arial" charset="0"/>
                <a:ea typeface="宋体" charset="0"/>
                <a:cs typeface="宋体" charset="0"/>
              </a:rPr>
              <a:t>postcard</a:t>
            </a:r>
            <a:r>
              <a:rPr lang="mr-IN" altLang="zh-CN" sz="2800" b="1" dirty="0">
                <a:latin typeface="Arial" charset="0"/>
                <a:ea typeface="宋体" charset="0"/>
                <a:cs typeface="宋体" charset="0"/>
              </a:rPr>
              <a:t>"</a:t>
            </a:r>
            <a:r>
              <a:rPr lang="en-US" altLang="zh-CN" sz="2800" b="1" dirty="0">
                <a:latin typeface="Arial" charset="0"/>
                <a:ea typeface="宋体" charset="0"/>
                <a:cs typeface="宋体" charset="0"/>
              </a:rPr>
              <a:t> warns against unbelieving false leaders—especially a beginning form of Gnosticism.</a:t>
            </a:r>
          </a:p>
          <a:p>
            <a:pPr algn="ctr" eaLnBrk="1" hangingPunct="1">
              <a:buFont typeface="Wingdings" charset="0"/>
              <a:buChar char="Ø"/>
            </a:pPr>
            <a:endParaRPr lang="en-US" altLang="zh-CN" sz="2800" b="1" dirty="0">
              <a:latin typeface="Arial" charset="0"/>
              <a:ea typeface="宋体" charset="0"/>
              <a:cs typeface="宋体" charset="0"/>
            </a:endParaRPr>
          </a:p>
          <a:p>
            <a:pPr algn="ctr" eaLnBrk="1" hangingPunct="1">
              <a:buFont typeface="Wingdings" charset="0"/>
              <a:buChar char="Ø"/>
            </a:pPr>
            <a:r>
              <a:rPr lang="en-US" altLang="zh-CN" sz="2800" b="1" dirty="0">
                <a:latin typeface="Arial" charset="0"/>
                <a:ea typeface="宋体" charset="0"/>
                <a:cs typeface="宋体" charset="0"/>
              </a:rPr>
              <a:t>Jude is the only NT book that refers to the Pseudepigrapha (</a:t>
            </a:r>
            <a:r>
              <a:rPr lang="mr-IN" altLang="zh-CN" sz="2800" b="1" dirty="0">
                <a:latin typeface="Arial" charset="0"/>
                <a:ea typeface="宋体" charset="0"/>
                <a:cs typeface="宋体" charset="0"/>
              </a:rPr>
              <a:t>"</a:t>
            </a:r>
            <a:r>
              <a:rPr lang="en-US" altLang="zh-CN" sz="2800" b="1" dirty="0">
                <a:latin typeface="Arial" charset="0"/>
                <a:ea typeface="宋体" charset="0"/>
                <a:cs typeface="宋体" charset="0"/>
              </a:rPr>
              <a:t>falsely ascribed</a:t>
            </a:r>
            <a:r>
              <a:rPr lang="mr-IN" altLang="zh-CN" sz="2800" b="1" dirty="0">
                <a:latin typeface="Arial" charset="0"/>
                <a:ea typeface="宋体" charset="0"/>
                <a:cs typeface="宋体" charset="0"/>
              </a:rPr>
              <a:t>"</a:t>
            </a:r>
            <a:r>
              <a:rPr lang="en-US" altLang="zh-CN" sz="2800" b="1" dirty="0">
                <a:latin typeface="Arial" charset="0"/>
                <a:ea typeface="宋体" charset="0"/>
                <a:cs typeface="宋体" charset="0"/>
              </a:rPr>
              <a:t> books).</a:t>
            </a:r>
          </a:p>
          <a:p>
            <a:pPr algn="ctr" eaLnBrk="1" hangingPunct="1">
              <a:buFont typeface="Wingdings" charset="0"/>
              <a:buChar char="Ø"/>
            </a:pPr>
            <a:endParaRPr lang="en-US" altLang="zh-CN" sz="2800" b="1" dirty="0">
              <a:latin typeface="Arial" charset="0"/>
              <a:ea typeface="宋体" charset="0"/>
              <a:cs typeface="宋体" charset="0"/>
            </a:endParaRPr>
          </a:p>
          <a:p>
            <a:pPr algn="ctr" eaLnBrk="1" hangingPunct="1">
              <a:buFont typeface="Wingdings" charset="0"/>
              <a:buChar char="Ø"/>
            </a:pPr>
            <a:r>
              <a:rPr lang="en-US" altLang="zh-CN" sz="2800" b="1" dirty="0">
                <a:latin typeface="Arial" charset="0"/>
                <a:ea typeface="宋体" charset="0"/>
                <a:cs typeface="宋体" charset="0"/>
              </a:rPr>
              <a:t>Jude is fond of triads.  For example, he uses triads in verse 1 (Jude, servant, brother; called, sanctified, preserved), verse 2 (mercy, peace, love), and verses 5-7 (people, angels, those who did not believe).  </a:t>
            </a:r>
          </a:p>
        </p:txBody>
      </p:sp>
      <p:pic>
        <p:nvPicPr>
          <p:cNvPr id="153604" name="Picture 8" descr="j02149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76200"/>
            <a:ext cx="1773238" cy="182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additive="base">
                                        <p:cTn id="7" dur="500" fill="hold"/>
                                        <p:tgtEl>
                                          <p:spTgt spid="163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xEl>
                                              <p:pRg st="2" end="2"/>
                                            </p:txEl>
                                          </p:spTgt>
                                        </p:tgtEl>
                                        <p:attrNameLst>
                                          <p:attrName>style.visibility</p:attrName>
                                        </p:attrNameLst>
                                      </p:cBhvr>
                                      <p:to>
                                        <p:strVal val="visible"/>
                                      </p:to>
                                    </p:set>
                                    <p:anim calcmode="lin" valueType="num">
                                      <p:cBhvr additive="base">
                                        <p:cTn id="13" dur="500" fill="hold"/>
                                        <p:tgtEl>
                                          <p:spTgt spid="1639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90">
                                            <p:txEl>
                                              <p:pRg st="4" end="4"/>
                                            </p:txEl>
                                          </p:spTgt>
                                        </p:tgtEl>
                                        <p:attrNameLst>
                                          <p:attrName>style.visibility</p:attrName>
                                        </p:attrNameLst>
                                      </p:cBhvr>
                                      <p:to>
                                        <p:strVal val="visible"/>
                                      </p:to>
                                    </p:set>
                                    <p:anim calcmode="lin" valueType="num">
                                      <p:cBhvr additive="base">
                                        <p:cTn id="19" dur="500" fill="hold"/>
                                        <p:tgtEl>
                                          <p:spTgt spid="1639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9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Argument</a:t>
            </a:r>
          </a:p>
        </p:txBody>
      </p:sp>
      <p:sp>
        <p:nvSpPr>
          <p:cNvPr id="15565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7412" name="Text Box 4"/>
          <p:cNvSpPr txBox="1">
            <a:spLocks noChangeArrowheads="1"/>
          </p:cNvSpPr>
          <p:nvPr/>
        </p:nvSpPr>
        <p:spPr bwMode="auto">
          <a:xfrm>
            <a:off x="228600" y="1084263"/>
            <a:ext cx="8763000" cy="5653087"/>
          </a:xfrm>
          <a:prstGeom prst="rect">
            <a:avLst/>
          </a:prstGeom>
          <a:solidFill>
            <a:schemeClr val="tx2">
              <a:lumMod val="50000"/>
            </a:schemeClr>
          </a:soli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defRPr/>
            </a:pP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Jude is written to exhort its readers to </a:t>
            </a:r>
            <a:r>
              <a:rPr lang="mr-IN"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contend for the faith</a:t>
            </a:r>
            <a:r>
              <a:rPr lang="mr-IN"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 (3b) which is endangered by many pretenders seeking to lead the Lord</a:t>
            </a:r>
            <a:r>
              <a:rPr lang="uk-UA"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s people away from their moorings in Christ.  </a:t>
            </a:r>
          </a:p>
          <a:p>
            <a:pPr eaLnBrk="1" hangingPunct="1">
              <a:buFont typeface="Wingdings" charset="0"/>
              <a:buNone/>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eaLnBrk="1" hangingPunct="1">
              <a:buFont typeface="Wingdings" charset="0"/>
              <a:buNone/>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eaLnBrk="1" hangingPunct="1">
              <a:buFont typeface="Wingdings" charset="0"/>
              <a:buNone/>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eaLnBrk="1" hangingPunct="1">
              <a:buFont typeface="Wingdings" charset="0"/>
              <a:buNone/>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eaLnBrk="1" hangingPunct="1">
              <a:buFont typeface="Wingdings" charset="0"/>
              <a:buNone/>
              <a:defRPr/>
            </a:pP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After the greeting and blessing (1-2), Jude exposes the pretenders of the faith within the church (3-16) so their practices can be avoided (17-23).  His closing doxology praises God as the only hope for protection from apostasy (24-25).</a:t>
            </a:r>
          </a:p>
        </p:txBody>
      </p:sp>
      <p:pic>
        <p:nvPicPr>
          <p:cNvPr id="155652" name="Picture 5" descr="j03009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438400"/>
            <a:ext cx="2514600" cy="192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ox(in)">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9144000" cy="4413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4867" name="Title 1"/>
          <p:cNvSpPr>
            <a:spLocks noGrp="1"/>
          </p:cNvSpPr>
          <p:nvPr>
            <p:ph type="title"/>
          </p:nvPr>
        </p:nvSpPr>
        <p:spPr>
          <a:xfrm>
            <a:off x="0" y="0"/>
            <a:ext cx="9144000" cy="1143000"/>
          </a:xfrm>
        </p:spPr>
        <p:txBody>
          <a:bodyPr/>
          <a:lstStyle/>
          <a:p>
            <a:pPr eaLnBrk="1" hangingPunct="1"/>
            <a:r>
              <a:rPr lang="en-US" b="1">
                <a:solidFill>
                  <a:srgbClr val="FFFFFF"/>
                </a:solidFill>
                <a:latin typeface="Calibri" charset="0"/>
              </a:rPr>
              <a:t>The Star Theatre at North Buona Vista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10" descr="j019803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35813" y="4800600"/>
            <a:ext cx="2008187"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2"/>
          <p:cNvSpPr>
            <a:spLocks noGrp="1" noChangeArrowheads="1"/>
          </p:cNvSpPr>
          <p:nvPr>
            <p:ph type="title"/>
          </p:nvPr>
        </p:nvSpPr>
        <p:spPr>
          <a:xfrm>
            <a:off x="0" y="0"/>
            <a:ext cx="9144000" cy="1219200"/>
          </a:xfrm>
          <a:solidFill>
            <a:schemeClr val="tx1"/>
          </a:solidFill>
        </p:spPr>
        <p:txBody>
          <a:bodyPr/>
          <a:lstStyle/>
          <a:p>
            <a:pPr eaLnBrk="1" hangingPunct="1"/>
            <a:r>
              <a:rPr lang="en-US" sz="2800" b="1">
                <a:solidFill>
                  <a:schemeClr val="tx1"/>
                </a:solidFill>
                <a:latin typeface="Arial" charset="0"/>
              </a:rPr>
              <a:t>Application</a:t>
            </a:r>
          </a:p>
        </p:txBody>
      </p:sp>
      <p:sp>
        <p:nvSpPr>
          <p:cNvPr id="184323" name="Text Box 3"/>
          <p:cNvSpPr txBox="1">
            <a:spLocks noChangeArrowheads="1"/>
          </p:cNvSpPr>
          <p:nvPr/>
        </p:nvSpPr>
        <p:spPr bwMode="auto">
          <a:xfrm>
            <a:off x="8305800" y="152400"/>
            <a:ext cx="69215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310</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532" name="Text Box 4"/>
          <p:cNvSpPr txBox="1">
            <a:spLocks noChangeArrowheads="1"/>
          </p:cNvSpPr>
          <p:nvPr/>
        </p:nvSpPr>
        <p:spPr bwMode="auto">
          <a:xfrm>
            <a:off x="0" y="1417638"/>
            <a:ext cx="9144000" cy="157003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3200" b="1" i="1" u="none" strike="noStrike" kern="1200" cap="none" spc="0" normalizeH="0" baseline="0" noProof="0" dirty="0">
                <a:ln>
                  <a:noFill/>
                </a:ln>
                <a:solidFill>
                  <a:srgbClr val="000000"/>
                </a:solidFill>
                <a:effectLst/>
                <a:uLnTx/>
                <a:uFillTx/>
                <a:latin typeface="Arial" charset="0"/>
                <a:ea typeface="宋体" charset="0"/>
                <a:cs typeface="宋体" charset="0"/>
              </a:rPr>
              <a:t>Do you fight </a:t>
            </a:r>
            <a:r>
              <a:rPr kumimoji="0" lang="en-US" altLang="zh-CN" sz="3200" b="1" i="0" u="none" strike="noStrike" kern="1200" cap="none" spc="0" normalizeH="0" baseline="0" noProof="0" dirty="0">
                <a:ln>
                  <a:noFill/>
                </a:ln>
                <a:solidFill>
                  <a:srgbClr val="000000"/>
                </a:solidFill>
                <a:effectLst/>
                <a:uLnTx/>
                <a:uFillTx/>
                <a:latin typeface="Arial" charset="0"/>
                <a:ea typeface="宋体" charset="0"/>
                <a:cs typeface="宋体" charset="0"/>
              </a:rPr>
              <a:t>those who introduce godlessness in the church—or do you let them get away with lowering the standard? </a:t>
            </a:r>
          </a:p>
        </p:txBody>
      </p:sp>
      <p:sp>
        <p:nvSpPr>
          <p:cNvPr id="22534" name="Text Box 6"/>
          <p:cNvSpPr txBox="1">
            <a:spLocks noChangeArrowheads="1"/>
          </p:cNvSpPr>
          <p:nvPr/>
        </p:nvSpPr>
        <p:spPr bwMode="auto">
          <a:xfrm>
            <a:off x="0" y="3276600"/>
            <a:ext cx="9144000" cy="10668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宋体" charset="0"/>
                <a:cs typeface="宋体" charset="0"/>
              </a:rPr>
              <a:t>What types of godless unbelievers are infiltrating our churches? </a:t>
            </a:r>
          </a:p>
        </p:txBody>
      </p:sp>
      <p:sp>
        <p:nvSpPr>
          <p:cNvPr id="184326" name="WordArt 9"/>
          <p:cNvSpPr>
            <a:spLocks noChangeArrowheads="1" noChangeShapeType="1" noTextEdit="1"/>
          </p:cNvSpPr>
          <p:nvPr/>
        </p:nvSpPr>
        <p:spPr bwMode="auto">
          <a:xfrm>
            <a:off x="3059832" y="74828"/>
            <a:ext cx="3024336" cy="1066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rPr>
              <a:t>Application</a:t>
            </a:r>
          </a:p>
        </p:txBody>
      </p:sp>
      <p:sp>
        <p:nvSpPr>
          <p:cNvPr id="22540" name="Rectangle 12"/>
          <p:cNvSpPr>
            <a:spLocks noChangeArrowheads="1"/>
          </p:cNvSpPr>
          <p:nvPr/>
        </p:nvSpPr>
        <p:spPr bwMode="auto">
          <a:xfrm>
            <a:off x="990600" y="4572000"/>
            <a:ext cx="670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Immoral pastors</a:t>
            </a:r>
          </a:p>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Health and wealth kingdom builders</a:t>
            </a:r>
          </a:p>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WCC funding of Marxist groups</a:t>
            </a:r>
          </a:p>
        </p:txBody>
      </p:sp>
      <p:sp>
        <p:nvSpPr>
          <p:cNvPr id="9" name="Text Box 4">
            <a:extLst>
              <a:ext uri="{FF2B5EF4-FFF2-40B4-BE49-F238E27FC236}">
                <a16:creationId xmlns:a16="http://schemas.microsoft.com/office/drawing/2014/main" id="{B42D864E-391B-4549-BDAB-9307646CC441}"/>
              </a:ext>
            </a:extLst>
          </p:cNvPr>
          <p:cNvSpPr txBox="1">
            <a:spLocks noChangeArrowheads="1"/>
          </p:cNvSpPr>
          <p:nvPr/>
        </p:nvSpPr>
        <p:spPr bwMode="auto">
          <a:xfrm rot="19962022">
            <a:off x="586" y="224731"/>
            <a:ext cx="1980029" cy="1015663"/>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Jude</a:t>
            </a:r>
          </a:p>
        </p:txBody>
      </p:sp>
    </p:spTree>
    <p:extLst>
      <p:ext uri="{BB962C8B-B14F-4D97-AF65-F5344CB8AC3E}">
        <p14:creationId xmlns:p14="http://schemas.microsoft.com/office/powerpoint/2010/main" val="1692869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40">
                                            <p:txEl>
                                              <p:pRg st="0" end="0"/>
                                            </p:txEl>
                                          </p:spTgt>
                                        </p:tgtEl>
                                        <p:attrNameLst>
                                          <p:attrName>style.visibility</p:attrName>
                                        </p:attrNameLst>
                                      </p:cBhvr>
                                      <p:to>
                                        <p:strVal val="visible"/>
                                      </p:to>
                                    </p:set>
                                    <p:anim to="" calcmode="lin" valueType="num">
                                      <p:cBhvr>
                                        <p:cTn id="19" dur="1" fill="hold"/>
                                        <p:tgtEl>
                                          <p:spTgt spid="22540">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40">
                                            <p:txEl>
                                              <p:pRg st="1" end="1"/>
                                            </p:txEl>
                                          </p:spTgt>
                                        </p:tgtEl>
                                        <p:attrNameLst>
                                          <p:attrName>style.visibility</p:attrName>
                                        </p:attrNameLst>
                                      </p:cBhvr>
                                      <p:to>
                                        <p:strVal val="visible"/>
                                      </p:to>
                                    </p:set>
                                    <p:anim to="" calcmode="lin" valueType="num">
                                      <p:cBhvr>
                                        <p:cTn id="24" dur="1" fill="hold"/>
                                        <p:tgtEl>
                                          <p:spTgt spid="22540">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40">
                                            <p:txEl>
                                              <p:pRg st="2" end="2"/>
                                            </p:txEl>
                                          </p:spTgt>
                                        </p:tgtEl>
                                        <p:attrNameLst>
                                          <p:attrName>style.visibility</p:attrName>
                                        </p:attrNameLst>
                                      </p:cBhvr>
                                      <p:to>
                                        <p:strVal val="visible"/>
                                      </p:to>
                                    </p:set>
                                    <p:anim to="" calcmode="lin" valueType="num">
                                      <p:cBhvr>
                                        <p:cTn id="29" dur="1" fill="hold"/>
                                        <p:tgtEl>
                                          <p:spTgt spid="22540">
                                            <p:txEl>
                                              <p:pRg st="2" end="2"/>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4" grpId="0"/>
      <p:bldP spid="22540" grpId="0" build="p"/>
      <p:bldP spid="9"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ctrTitle"/>
          </p:nvPr>
        </p:nvSpPr>
        <p:spPr/>
        <p:txBody>
          <a:bodyPr/>
          <a:lstStyle/>
          <a:p>
            <a:pPr eaLnBrk="1" hangingPunct="1"/>
            <a:r>
              <a:rPr lang="en-GB">
                <a:latin typeface="Calibri" charset="0"/>
              </a:rPr>
              <a:t>New Creation Church</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a:ea typeface="+mn-ea"/>
              <a:cs typeface="+mn-cs"/>
            </a:endParaRPr>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2613"/>
            <a:ext cx="9134475" cy="52847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9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Title 5"/>
          <p:cNvSpPr>
            <a:spLocks noGrp="1"/>
          </p:cNvSpPr>
          <p:nvPr>
            <p:ph type="title"/>
          </p:nvPr>
        </p:nvSpPr>
        <p:spPr>
          <a:xfrm rot="21042176">
            <a:off x="498475" y="500063"/>
            <a:ext cx="4999038" cy="3213100"/>
          </a:xfrm>
        </p:spPr>
        <p:txBody>
          <a:bodyPr/>
          <a:lstStyle/>
          <a:p>
            <a:pPr eaLnBrk="1" hangingPunct="1"/>
            <a:r>
              <a:rPr lang="en-US" b="1" dirty="0">
                <a:solidFill>
                  <a:srgbClr val="0070C0"/>
                </a:solidFill>
                <a:latin typeface="Calibri" charset="0"/>
              </a:rPr>
              <a:t>Who</a:t>
            </a:r>
            <a:r>
              <a:rPr lang="uk-UA" b="1" dirty="0">
                <a:solidFill>
                  <a:srgbClr val="0070C0"/>
                </a:solidFill>
                <a:latin typeface="Calibri" charset="0"/>
              </a:rPr>
              <a:t>'</a:t>
            </a:r>
            <a:r>
              <a:rPr lang="en-US" b="1" dirty="0">
                <a:solidFill>
                  <a:srgbClr val="0070C0"/>
                </a:solidFill>
                <a:latin typeface="Calibri" charset="0"/>
              </a:rPr>
              <a:t>s next as mega-church pastor? And does this mean you must pretend?</a:t>
            </a:r>
            <a:br>
              <a:rPr lang="en-US" b="1" dirty="0">
                <a:solidFill>
                  <a:srgbClr val="0070C0"/>
                </a:solidFill>
                <a:latin typeface="Calibri" charset="0"/>
              </a:rPr>
            </a:br>
            <a:r>
              <a:rPr lang="en-US" b="1" dirty="0">
                <a:solidFill>
                  <a:srgbClr val="0070C0"/>
                </a:solidFill>
                <a:latin typeface="Calibri" charset="0"/>
              </a:rPr>
              <a:t>Not really…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blinds(horizontal)">
                                      <p:cBhvr>
                                        <p:cTn id="7"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3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Title 5"/>
          <p:cNvSpPr>
            <a:spLocks noGrp="1"/>
          </p:cNvSpPr>
          <p:nvPr>
            <p:ph type="title"/>
          </p:nvPr>
        </p:nvSpPr>
        <p:spPr>
          <a:xfrm>
            <a:off x="228600" y="228600"/>
            <a:ext cx="5486400" cy="990600"/>
          </a:xfrm>
        </p:spPr>
        <p:txBody>
          <a:bodyPr anchor="t"/>
          <a:lstStyle/>
          <a:p>
            <a:pPr marL="457200" indent="-457200" algn="l" eaLnBrk="1" hangingPunct="1">
              <a:buFontTx/>
              <a:buChar char="•"/>
            </a:pPr>
            <a:r>
              <a:rPr lang="en-US" sz="2800" b="1" dirty="0">
                <a:latin typeface="Calibri" charset="0"/>
              </a:rPr>
              <a:t>Don</a:t>
            </a:r>
            <a:r>
              <a:rPr lang="uk-UA" sz="2800" b="1" dirty="0">
                <a:latin typeface="Calibri" charset="0"/>
              </a:rPr>
              <a:t>'</a:t>
            </a:r>
            <a:r>
              <a:rPr lang="en-US" sz="2800" b="1" dirty="0">
                <a:latin typeface="Calibri" charset="0"/>
              </a:rPr>
              <a:t>t you pray for church growth?</a:t>
            </a:r>
            <a:endParaRPr lang="en-US" sz="2800" b="1" dirty="0">
              <a:solidFill>
                <a:srgbClr val="0070C0"/>
              </a:solidFill>
              <a:latin typeface="Calibri" charset="0"/>
            </a:endParaRPr>
          </a:p>
        </p:txBody>
      </p:sp>
      <p:sp>
        <p:nvSpPr>
          <p:cNvPr id="167940" name="Title 5"/>
          <p:cNvSpPr txBox="1">
            <a:spLocks/>
          </p:cNvSpPr>
          <p:nvPr/>
        </p:nvSpPr>
        <p:spPr bwMode="auto">
          <a:xfrm>
            <a:off x="228600" y="1333500"/>
            <a:ext cx="5486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2800" b="1" dirty="0">
                <a:solidFill>
                  <a:srgbClr val="000000"/>
                </a:solidFill>
                <a:latin typeface="Calibri" charset="0"/>
              </a:rPr>
              <a:t>Don</a:t>
            </a:r>
            <a:r>
              <a:rPr lang="uk-UA" sz="2800" b="1" dirty="0">
                <a:solidFill>
                  <a:srgbClr val="000000"/>
                </a:solidFill>
                <a:latin typeface="Calibri" charset="0"/>
              </a:rPr>
              <a:t>'</a:t>
            </a:r>
            <a:r>
              <a:rPr lang="en-US" sz="2800" b="1" dirty="0">
                <a:solidFill>
                  <a:srgbClr val="000000"/>
                </a:solidFill>
                <a:latin typeface="Calibri" charset="0"/>
              </a:rPr>
              <a:t>t you want more and more people joining your church and ministry?</a:t>
            </a:r>
            <a:endParaRPr lang="en-US" sz="2800" b="1" dirty="0">
              <a:solidFill>
                <a:srgbClr val="0070C0"/>
              </a:solidFill>
              <a:latin typeface="Calibri" charset="0"/>
            </a:endParaRPr>
          </a:p>
        </p:txBody>
      </p:sp>
      <p:sp>
        <p:nvSpPr>
          <p:cNvPr id="167941" name="Title 5"/>
          <p:cNvSpPr txBox="1">
            <a:spLocks/>
          </p:cNvSpPr>
          <p:nvPr/>
        </p:nvSpPr>
        <p:spPr bwMode="auto">
          <a:xfrm>
            <a:off x="228600" y="2895600"/>
            <a:ext cx="5486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2800" b="1" dirty="0">
                <a:solidFill>
                  <a:srgbClr val="000000"/>
                </a:solidFill>
                <a:latin typeface="Calibri" charset="0"/>
              </a:rPr>
              <a:t>Don</a:t>
            </a:r>
            <a:r>
              <a:rPr lang="uk-UA" sz="2800" b="1" dirty="0">
                <a:solidFill>
                  <a:srgbClr val="000000"/>
                </a:solidFill>
                <a:latin typeface="Calibri" charset="0"/>
              </a:rPr>
              <a:t>'</a:t>
            </a:r>
            <a:r>
              <a:rPr lang="en-US" sz="2800" b="1" dirty="0">
                <a:solidFill>
                  <a:srgbClr val="000000"/>
                </a:solidFill>
                <a:latin typeface="Calibri" charset="0"/>
              </a:rPr>
              <a:t>t you want your ministry to be fruitful?</a:t>
            </a:r>
            <a:endParaRPr lang="en-US" sz="2800" b="1" dirty="0">
              <a:solidFill>
                <a:srgbClr val="0070C0"/>
              </a:solidFill>
              <a:latin typeface="Calibri"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latin typeface="Calibri"/>
            </a:endParaRPr>
          </a:p>
        </p:txBody>
      </p:sp>
      <p:sp>
        <p:nvSpPr>
          <p:cNvPr id="4" name="Title 3"/>
          <p:cNvSpPr>
            <a:spLocks noGrp="1"/>
          </p:cNvSpPr>
          <p:nvPr>
            <p:ph type="title"/>
          </p:nvPr>
        </p:nvSpPr>
        <p:spPr>
          <a:xfrm>
            <a:off x="609600" y="3048000"/>
            <a:ext cx="8229600" cy="3505200"/>
          </a:xfrm>
        </p:spPr>
        <p:txBody>
          <a:bodyPr rtlCol="0">
            <a:normAutofit fontScale="90000"/>
          </a:bodyPr>
          <a:lstStyle/>
          <a:p>
            <a:pPr eaLnBrk="1" fontAlgn="auto" hangingPunct="1">
              <a:spcAft>
                <a:spcPts val="0"/>
              </a:spcAft>
              <a:defRPr/>
            </a:pPr>
            <a:br>
              <a:rPr lang="en-US" dirty="0">
                <a:ea typeface="+mj-ea"/>
                <a:cs typeface="+mj-cs"/>
              </a:rPr>
            </a:br>
            <a:r>
              <a:rPr lang="en-US" dirty="0">
                <a:ea typeface="+mj-ea"/>
                <a:cs typeface="+mj-cs"/>
              </a:rPr>
              <a:t> </a:t>
            </a:r>
            <a:r>
              <a:rPr lang="en-US" dirty="0">
                <a:solidFill>
                  <a:srgbClr val="0070C0"/>
                </a:solidFill>
                <a:effectLst>
                  <a:outerShdw blurRad="38100" dist="38100" dir="2700000" algn="tl">
                    <a:srgbClr val="000000">
                      <a:alpha val="43137"/>
                    </a:srgbClr>
                  </a:outerShdw>
                </a:effectLst>
                <a:ea typeface="+mj-ea"/>
                <a:cs typeface="+mj-cs"/>
              </a:rPr>
              <a:t>As pastors and missionaries, can we expect </a:t>
            </a:r>
            <a:r>
              <a:rPr lang="en-US" i="1" dirty="0">
                <a:solidFill>
                  <a:srgbClr val="0070C0"/>
                </a:solidFill>
                <a:effectLst>
                  <a:outerShdw blurRad="38100" dist="38100" dir="2700000" algn="tl">
                    <a:srgbClr val="000000">
                      <a:alpha val="43137"/>
                    </a:srgbClr>
                  </a:outerShdw>
                </a:effectLst>
                <a:ea typeface="+mj-ea"/>
                <a:cs typeface="+mj-cs"/>
              </a:rPr>
              <a:t>blessing</a:t>
            </a:r>
            <a:r>
              <a:rPr lang="en-US" dirty="0">
                <a:solidFill>
                  <a:srgbClr val="0070C0"/>
                </a:solidFill>
                <a:effectLst>
                  <a:outerShdw blurRad="38100" dist="38100" dir="2700000" algn="tl">
                    <a:srgbClr val="000000">
                      <a:alpha val="43137"/>
                    </a:srgbClr>
                  </a:outerShdw>
                </a:effectLst>
                <a:ea typeface="+mj-ea"/>
                <a:cs typeface="+mj-cs"/>
              </a:rPr>
              <a:t> and </a:t>
            </a:r>
            <a:r>
              <a:rPr lang="en-US" i="1" dirty="0">
                <a:solidFill>
                  <a:srgbClr val="0070C0"/>
                </a:solidFill>
                <a:effectLst>
                  <a:outerShdw blurRad="38100" dist="38100" dir="2700000" algn="tl">
                    <a:srgbClr val="000000">
                      <a:alpha val="43137"/>
                    </a:srgbClr>
                  </a:outerShdw>
                </a:effectLst>
                <a:ea typeface="+mj-ea"/>
                <a:cs typeface="+mj-cs"/>
              </a:rPr>
              <a:t>fruitfulness</a:t>
            </a:r>
            <a:r>
              <a:rPr lang="en-US" dirty="0">
                <a:solidFill>
                  <a:srgbClr val="0070C0"/>
                </a:solidFill>
                <a:effectLst>
                  <a:outerShdw blurRad="38100" dist="38100" dir="2700000" algn="tl">
                    <a:srgbClr val="000000">
                      <a:alpha val="43137"/>
                    </a:srgbClr>
                  </a:outerShdw>
                </a:effectLst>
                <a:ea typeface="+mj-ea"/>
                <a:cs typeface="+mj-cs"/>
              </a:rPr>
              <a:t> in our ministry, if we are faithful enough? </a:t>
            </a:r>
            <a:br>
              <a:rPr lang="en-US" dirty="0">
                <a:solidFill>
                  <a:srgbClr val="0070C0"/>
                </a:solidFill>
                <a:effectLst>
                  <a:outerShdw blurRad="38100" dist="38100" dir="2700000" algn="tl">
                    <a:srgbClr val="000000">
                      <a:alpha val="43137"/>
                    </a:srgbClr>
                  </a:outerShdw>
                </a:effectLst>
                <a:ea typeface="+mj-ea"/>
                <a:cs typeface="+mj-cs"/>
              </a:rPr>
            </a:br>
            <a:r>
              <a:rPr lang="en-US" dirty="0">
                <a:solidFill>
                  <a:srgbClr val="7030A0"/>
                </a:solidFill>
                <a:effectLst>
                  <a:outerShdw blurRad="38100" dist="38100" dir="2700000" algn="tl">
                    <a:srgbClr val="000000">
                      <a:alpha val="43137"/>
                    </a:srgbClr>
                  </a:outerShdw>
                </a:effectLst>
                <a:ea typeface="+mj-ea"/>
                <a:cs typeface="+mj-cs"/>
              </a:rPr>
              <a:t>Or should we expect </a:t>
            </a:r>
            <a:r>
              <a:rPr lang="en-US" i="1" dirty="0">
                <a:solidFill>
                  <a:srgbClr val="7030A0"/>
                </a:solidFill>
                <a:effectLst>
                  <a:outerShdw blurRad="38100" dist="38100" dir="2700000" algn="tl">
                    <a:srgbClr val="000000">
                      <a:alpha val="43137"/>
                    </a:srgbClr>
                  </a:outerShdw>
                </a:effectLst>
                <a:ea typeface="+mj-ea"/>
                <a:cs typeface="+mj-cs"/>
              </a:rPr>
              <a:t>disappointments</a:t>
            </a:r>
            <a:r>
              <a:rPr lang="en-US" dirty="0">
                <a:solidFill>
                  <a:srgbClr val="7030A0"/>
                </a:solidFill>
                <a:effectLst>
                  <a:outerShdw blurRad="38100" dist="38100" dir="2700000" algn="tl">
                    <a:srgbClr val="000000">
                      <a:alpha val="43137"/>
                    </a:srgbClr>
                  </a:outerShdw>
                </a:effectLst>
                <a:ea typeface="+mj-ea"/>
                <a:cs typeface="+mj-cs"/>
              </a:rPr>
              <a:t>, </a:t>
            </a:r>
            <a:r>
              <a:rPr lang="en-US" i="1" dirty="0">
                <a:solidFill>
                  <a:srgbClr val="7030A0"/>
                </a:solidFill>
                <a:effectLst>
                  <a:outerShdw blurRad="38100" dist="38100" dir="2700000" algn="tl">
                    <a:srgbClr val="000000">
                      <a:alpha val="43137"/>
                    </a:srgbClr>
                  </a:outerShdw>
                </a:effectLst>
                <a:ea typeface="+mj-ea"/>
                <a:cs typeface="+mj-cs"/>
              </a:rPr>
              <a:t>failures</a:t>
            </a:r>
            <a:r>
              <a:rPr lang="en-US" dirty="0">
                <a:solidFill>
                  <a:srgbClr val="7030A0"/>
                </a:solidFill>
                <a:effectLst>
                  <a:outerShdw blurRad="38100" dist="38100" dir="2700000" algn="tl">
                    <a:srgbClr val="000000">
                      <a:alpha val="43137"/>
                    </a:srgbClr>
                  </a:outerShdw>
                </a:effectLst>
                <a:ea typeface="+mj-ea"/>
                <a:cs typeface="+mj-cs"/>
              </a:rPr>
              <a:t> and </a:t>
            </a:r>
            <a:r>
              <a:rPr lang="en-US" i="1" dirty="0">
                <a:solidFill>
                  <a:srgbClr val="7030A0"/>
                </a:solidFill>
                <a:effectLst>
                  <a:outerShdw blurRad="38100" dist="38100" dir="2700000" algn="tl">
                    <a:srgbClr val="000000">
                      <a:alpha val="43137"/>
                    </a:srgbClr>
                  </a:outerShdw>
                </a:effectLst>
                <a:ea typeface="+mj-ea"/>
                <a:cs typeface="+mj-cs"/>
              </a:rPr>
              <a:t>adversities</a:t>
            </a:r>
            <a:r>
              <a:rPr lang="en-US" dirty="0">
                <a:solidFill>
                  <a:srgbClr val="7030A0"/>
                </a:solidFill>
                <a:effectLst>
                  <a:outerShdw blurRad="38100" dist="38100" dir="2700000" algn="tl">
                    <a:srgbClr val="000000">
                      <a:alpha val="43137"/>
                    </a:srgbClr>
                  </a:outerShdw>
                </a:effectLst>
                <a:ea typeface="+mj-ea"/>
                <a:cs typeface="+mj-cs"/>
              </a:rPr>
              <a:t>?</a:t>
            </a:r>
          </a:p>
        </p:txBody>
      </p:sp>
      <p:sp>
        <p:nvSpPr>
          <p:cNvPr id="5" name="Rectangle 4"/>
          <p:cNvSpPr/>
          <p:nvPr/>
        </p:nvSpPr>
        <p:spPr>
          <a:xfrm>
            <a:off x="381000" y="1438870"/>
            <a:ext cx="8506559" cy="923330"/>
          </a:xfrm>
          <a:prstGeom prst="rect">
            <a:avLst/>
          </a:prstGeom>
          <a:noFill/>
        </p:spPr>
        <p:txBody>
          <a:bodyPr wrap="none">
            <a:spAutoFit/>
          </a:bodyPr>
          <a:lstStyle/>
          <a:p>
            <a:pPr algn="ctr" fontAlgn="auto">
              <a:spcBef>
                <a:spcPts val="0"/>
              </a:spcBef>
              <a:spcAft>
                <a:spcPts val="0"/>
              </a:spcAft>
              <a:defRPr/>
            </a:pPr>
            <a:r>
              <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mn-ea"/>
                <a:cs typeface="+mn-cs"/>
              </a:rPr>
              <a:t>Prosperity Gospel for Pastors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say-yes-to-a-blessed-li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2800" y="4876800"/>
            <a:ext cx="198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6" name="Title 1"/>
          <p:cNvSpPr>
            <a:spLocks noGrp="1"/>
          </p:cNvSpPr>
          <p:nvPr>
            <p:ph type="title"/>
          </p:nvPr>
        </p:nvSpPr>
        <p:spPr>
          <a:xfrm>
            <a:off x="457200" y="457200"/>
            <a:ext cx="8229600" cy="1143000"/>
          </a:xfrm>
        </p:spPr>
        <p:txBody>
          <a:bodyPr/>
          <a:lstStyle/>
          <a:p>
            <a:pPr algn="l" eaLnBrk="1" hangingPunct="1"/>
            <a:r>
              <a:rPr lang="en-US">
                <a:latin typeface="Calibri" charset="0"/>
              </a:rPr>
              <a:t>Psalm 1:1-3</a:t>
            </a:r>
          </a:p>
        </p:txBody>
      </p:sp>
      <p:sp>
        <p:nvSpPr>
          <p:cNvPr id="3" name="Content Placeholder 2"/>
          <p:cNvSpPr>
            <a:spLocks noGrp="1"/>
          </p:cNvSpPr>
          <p:nvPr>
            <p:ph idx="1"/>
          </p:nvPr>
        </p:nvSpPr>
        <p:spPr>
          <a:xfrm>
            <a:off x="457200" y="1828800"/>
            <a:ext cx="8229600" cy="5029200"/>
          </a:xfrm>
        </p:spPr>
        <p:txBody>
          <a:bodyPr rtlCol="0">
            <a:normAutofit fontScale="92500" lnSpcReduction="10000"/>
          </a:bodyPr>
          <a:lstStyle/>
          <a:p>
            <a:pPr eaLnBrk="1" fontAlgn="auto" hangingPunct="1">
              <a:spcAft>
                <a:spcPts val="0"/>
              </a:spcAft>
              <a:buFont typeface="Arial" pitchFamily="34" charset="0"/>
              <a:buNone/>
              <a:defRPr/>
            </a:pPr>
            <a:r>
              <a:rPr lang="en-US" i="1" dirty="0">
                <a:ea typeface="+mn-ea"/>
                <a:cs typeface="+mn-cs"/>
              </a:rPr>
              <a:t>Blessed is the man </a:t>
            </a:r>
            <a:br>
              <a:rPr lang="en-US" i="1" dirty="0">
                <a:ea typeface="+mn-ea"/>
                <a:cs typeface="+mn-cs"/>
              </a:rPr>
            </a:br>
            <a:r>
              <a:rPr lang="en-US" i="1" dirty="0">
                <a:ea typeface="+mn-ea"/>
                <a:cs typeface="+mn-cs"/>
              </a:rPr>
              <a:t>	who </a:t>
            </a:r>
            <a:r>
              <a:rPr lang="en-US" b="1" i="1" dirty="0">
                <a:ea typeface="+mn-ea"/>
                <a:cs typeface="+mn-cs"/>
              </a:rPr>
              <a:t>walks</a:t>
            </a:r>
            <a:r>
              <a:rPr lang="en-US" i="1" dirty="0">
                <a:ea typeface="+mn-ea"/>
                <a:cs typeface="+mn-cs"/>
              </a:rPr>
              <a:t> not</a:t>
            </a:r>
            <a:r>
              <a:rPr lang="en-US" i="1" dirty="0">
                <a:solidFill>
                  <a:srgbClr val="C00000"/>
                </a:solidFill>
                <a:ea typeface="+mn-ea"/>
                <a:cs typeface="+mn-cs"/>
              </a:rPr>
              <a:t> in the counsel of the wicked, </a:t>
            </a:r>
            <a:br>
              <a:rPr lang="en-US" i="1" dirty="0">
                <a:solidFill>
                  <a:srgbClr val="C00000"/>
                </a:solidFill>
                <a:ea typeface="+mn-ea"/>
                <a:cs typeface="+mn-cs"/>
              </a:rPr>
            </a:br>
            <a:r>
              <a:rPr lang="en-US" i="1" dirty="0">
                <a:solidFill>
                  <a:srgbClr val="C00000"/>
                </a:solidFill>
                <a:ea typeface="+mn-ea"/>
                <a:cs typeface="+mn-cs"/>
              </a:rPr>
              <a:t>	</a:t>
            </a:r>
            <a:r>
              <a:rPr lang="en-US" i="1" dirty="0">
                <a:ea typeface="+mn-ea"/>
                <a:cs typeface="+mn-cs"/>
              </a:rPr>
              <a:t>nor </a:t>
            </a:r>
            <a:r>
              <a:rPr lang="en-US" b="1" i="1" dirty="0">
                <a:ea typeface="+mn-ea"/>
                <a:cs typeface="+mn-cs"/>
              </a:rPr>
              <a:t>stands</a:t>
            </a:r>
            <a:r>
              <a:rPr lang="en-US" i="1" dirty="0">
                <a:ea typeface="+mn-ea"/>
                <a:cs typeface="+mn-cs"/>
              </a:rPr>
              <a:t> </a:t>
            </a:r>
            <a:r>
              <a:rPr lang="en-US" i="1" dirty="0">
                <a:solidFill>
                  <a:srgbClr val="C00000"/>
                </a:solidFill>
                <a:ea typeface="+mn-ea"/>
                <a:cs typeface="+mn-cs"/>
              </a:rPr>
              <a:t>in the way of sinners, </a:t>
            </a:r>
            <a:br>
              <a:rPr lang="en-US" i="1" dirty="0">
                <a:solidFill>
                  <a:srgbClr val="C00000"/>
                </a:solidFill>
                <a:ea typeface="+mn-ea"/>
                <a:cs typeface="+mn-cs"/>
              </a:rPr>
            </a:br>
            <a:r>
              <a:rPr lang="en-US" i="1" dirty="0">
                <a:solidFill>
                  <a:srgbClr val="C00000"/>
                </a:solidFill>
                <a:ea typeface="+mn-ea"/>
                <a:cs typeface="+mn-cs"/>
              </a:rPr>
              <a:t>	</a:t>
            </a:r>
            <a:r>
              <a:rPr lang="en-US" i="1" dirty="0">
                <a:ea typeface="+mn-ea"/>
                <a:cs typeface="+mn-cs"/>
              </a:rPr>
              <a:t>nor </a:t>
            </a:r>
            <a:r>
              <a:rPr lang="en-US" b="1" i="1" dirty="0">
                <a:ea typeface="+mn-ea"/>
                <a:cs typeface="+mn-cs"/>
              </a:rPr>
              <a:t>sits</a:t>
            </a:r>
            <a:r>
              <a:rPr lang="en-US" i="1" dirty="0">
                <a:ea typeface="+mn-ea"/>
                <a:cs typeface="+mn-cs"/>
              </a:rPr>
              <a:t> </a:t>
            </a:r>
            <a:r>
              <a:rPr lang="en-US" i="1" dirty="0">
                <a:solidFill>
                  <a:srgbClr val="C00000"/>
                </a:solidFill>
                <a:ea typeface="+mn-ea"/>
                <a:cs typeface="+mn-cs"/>
              </a:rPr>
              <a:t>in the seat of scoffers; </a:t>
            </a:r>
          </a:p>
          <a:p>
            <a:pPr eaLnBrk="1" fontAlgn="auto" hangingPunct="1">
              <a:spcAft>
                <a:spcPts val="0"/>
              </a:spcAft>
              <a:buFont typeface="Arial" pitchFamily="34" charset="0"/>
              <a:buNone/>
              <a:defRPr/>
            </a:pPr>
            <a:r>
              <a:rPr lang="en-US" i="1" dirty="0">
                <a:ea typeface="+mn-ea"/>
                <a:cs typeface="+mn-cs"/>
              </a:rPr>
              <a:t>	but </a:t>
            </a:r>
            <a:br>
              <a:rPr lang="en-US" i="1" dirty="0">
                <a:ea typeface="+mn-ea"/>
                <a:cs typeface="+mn-cs"/>
              </a:rPr>
            </a:br>
            <a:r>
              <a:rPr lang="en-US" i="1" dirty="0">
                <a:ea typeface="+mn-ea"/>
                <a:cs typeface="+mn-cs"/>
              </a:rPr>
              <a:t>	his delight is </a:t>
            </a:r>
            <a:r>
              <a:rPr lang="en-US" i="1" dirty="0">
                <a:solidFill>
                  <a:srgbClr val="0070C0"/>
                </a:solidFill>
                <a:ea typeface="+mn-ea"/>
                <a:cs typeface="+mn-cs"/>
              </a:rPr>
              <a:t>in the </a:t>
            </a:r>
            <a:r>
              <a:rPr lang="en-US" i="1" u="sng" dirty="0">
                <a:solidFill>
                  <a:srgbClr val="0070C0"/>
                </a:solidFill>
                <a:ea typeface="+mn-ea"/>
                <a:cs typeface="+mn-cs"/>
              </a:rPr>
              <a:t>law</a:t>
            </a:r>
            <a:r>
              <a:rPr lang="en-US" i="1" dirty="0">
                <a:solidFill>
                  <a:srgbClr val="0070C0"/>
                </a:solidFill>
                <a:ea typeface="+mn-ea"/>
                <a:cs typeface="+mn-cs"/>
              </a:rPr>
              <a:t> of the LORD</a:t>
            </a:r>
            <a:r>
              <a:rPr lang="en-US" i="1" dirty="0">
                <a:ea typeface="+mn-ea"/>
                <a:cs typeface="+mn-cs"/>
              </a:rPr>
              <a:t>, </a:t>
            </a:r>
            <a:br>
              <a:rPr lang="en-US" i="1" dirty="0">
                <a:ea typeface="+mn-ea"/>
                <a:cs typeface="+mn-cs"/>
              </a:rPr>
            </a:br>
            <a:r>
              <a:rPr lang="en-US" i="1" dirty="0">
                <a:ea typeface="+mn-ea"/>
                <a:cs typeface="+mn-cs"/>
              </a:rPr>
              <a:t>	and </a:t>
            </a:r>
            <a:r>
              <a:rPr lang="en-US" i="1" dirty="0">
                <a:solidFill>
                  <a:srgbClr val="0070C0"/>
                </a:solidFill>
                <a:ea typeface="+mn-ea"/>
                <a:cs typeface="+mn-cs"/>
              </a:rPr>
              <a:t>on his </a:t>
            </a:r>
            <a:r>
              <a:rPr lang="en-US" i="1" u="sng" dirty="0">
                <a:solidFill>
                  <a:srgbClr val="0070C0"/>
                </a:solidFill>
                <a:ea typeface="+mn-ea"/>
                <a:cs typeface="+mn-cs"/>
              </a:rPr>
              <a:t>law</a:t>
            </a:r>
            <a:r>
              <a:rPr lang="en-US" i="1" dirty="0">
                <a:solidFill>
                  <a:srgbClr val="0070C0"/>
                </a:solidFill>
                <a:ea typeface="+mn-ea"/>
                <a:cs typeface="+mn-cs"/>
              </a:rPr>
              <a:t> he </a:t>
            </a:r>
            <a:r>
              <a:rPr lang="en-US" b="1" i="1" dirty="0">
                <a:solidFill>
                  <a:srgbClr val="0070C0"/>
                </a:solidFill>
                <a:ea typeface="+mn-ea"/>
                <a:cs typeface="+mn-cs"/>
              </a:rPr>
              <a:t>meditates day and night</a:t>
            </a:r>
            <a:r>
              <a:rPr lang="en-US" i="1" dirty="0">
                <a:solidFill>
                  <a:srgbClr val="0070C0"/>
                </a:solidFill>
                <a:ea typeface="+mn-ea"/>
                <a:cs typeface="+mn-cs"/>
              </a:rPr>
              <a:t>.</a:t>
            </a:r>
          </a:p>
          <a:p>
            <a:pPr eaLnBrk="1" fontAlgn="auto" hangingPunct="1">
              <a:spcAft>
                <a:spcPts val="0"/>
              </a:spcAft>
              <a:buFont typeface="Arial" pitchFamily="34" charset="0"/>
              <a:buNone/>
              <a:defRPr/>
            </a:pPr>
            <a:r>
              <a:rPr lang="en-US" i="1" dirty="0">
                <a:ea typeface="+mn-ea"/>
                <a:cs typeface="+mn-cs"/>
              </a:rPr>
              <a:t>He is like </a:t>
            </a:r>
            <a:r>
              <a:rPr lang="en-US" i="1" dirty="0">
                <a:solidFill>
                  <a:srgbClr val="00B050"/>
                </a:solidFill>
                <a:ea typeface="+mn-ea"/>
                <a:cs typeface="+mn-cs"/>
              </a:rPr>
              <a:t>a tree planted by streams of water </a:t>
            </a:r>
            <a:br>
              <a:rPr lang="en-US" i="1" dirty="0">
                <a:ea typeface="+mn-ea"/>
                <a:cs typeface="+mn-cs"/>
              </a:rPr>
            </a:br>
            <a:r>
              <a:rPr lang="en-US" i="1" dirty="0">
                <a:ea typeface="+mn-ea"/>
                <a:cs typeface="+mn-cs"/>
              </a:rPr>
              <a:t>that </a:t>
            </a:r>
            <a:r>
              <a:rPr lang="en-US" i="1" dirty="0">
                <a:solidFill>
                  <a:srgbClr val="00B050"/>
                </a:solidFill>
                <a:ea typeface="+mn-ea"/>
                <a:cs typeface="+mn-cs"/>
              </a:rPr>
              <a:t>yields its fruit in its season</a:t>
            </a:r>
            <a:r>
              <a:rPr lang="en-US" i="1" dirty="0">
                <a:ea typeface="+mn-ea"/>
                <a:cs typeface="+mn-cs"/>
              </a:rPr>
              <a:t>, </a:t>
            </a:r>
            <a:br>
              <a:rPr lang="en-US" i="1" dirty="0">
                <a:ea typeface="+mn-ea"/>
                <a:cs typeface="+mn-cs"/>
              </a:rPr>
            </a:br>
            <a:r>
              <a:rPr lang="en-US" i="1" dirty="0">
                <a:ea typeface="+mn-ea"/>
                <a:cs typeface="+mn-cs"/>
              </a:rPr>
              <a:t>and </a:t>
            </a:r>
            <a:r>
              <a:rPr lang="en-US" i="1" dirty="0">
                <a:solidFill>
                  <a:srgbClr val="00B050"/>
                </a:solidFill>
                <a:ea typeface="+mn-ea"/>
                <a:cs typeface="+mn-cs"/>
              </a:rPr>
              <a:t>its leaf does not wither</a:t>
            </a:r>
            <a:r>
              <a:rPr lang="en-US" i="1" dirty="0">
                <a:ea typeface="+mn-ea"/>
                <a:cs typeface="+mn-cs"/>
              </a:rPr>
              <a:t>. </a:t>
            </a:r>
          </a:p>
          <a:p>
            <a:pPr eaLnBrk="1" fontAlgn="auto" hangingPunct="1">
              <a:spcAft>
                <a:spcPts val="0"/>
              </a:spcAft>
              <a:buFont typeface="Arial" pitchFamily="34" charset="0"/>
              <a:buNone/>
              <a:defRPr/>
            </a:pPr>
            <a:r>
              <a:rPr lang="en-US" b="1" i="1" dirty="0">
                <a:solidFill>
                  <a:srgbClr val="00B050"/>
                </a:solidFill>
                <a:effectLst>
                  <a:outerShdw blurRad="38100" dist="38100" dir="2700000" algn="tl">
                    <a:srgbClr val="000000">
                      <a:alpha val="43137"/>
                    </a:srgbClr>
                  </a:outerShdw>
                </a:effectLst>
                <a:ea typeface="+mn-ea"/>
                <a:cs typeface="+mn-cs"/>
              </a:rPr>
              <a:t>In all that he does, he prospers.</a:t>
            </a:r>
            <a:endParaRPr lang="en-US" b="1" dirty="0">
              <a:solidFill>
                <a:srgbClr val="00B050"/>
              </a:solidFill>
              <a:effectLst>
                <a:outerShdw blurRad="38100" dist="38100" dir="2700000" algn="tl">
                  <a:srgbClr val="000000">
                    <a:alpha val="43137"/>
                  </a:srgbClr>
                </a:outerShdw>
              </a:effectLst>
              <a:ea typeface="+mn-ea"/>
              <a:cs typeface="+mn-cs"/>
            </a:endParaRPr>
          </a:p>
        </p:txBody>
      </p:sp>
      <p:pic>
        <p:nvPicPr>
          <p:cNvPr id="169988" name="Picture 6" descr="http://t1.gstatic.com/images?q=tbn:ANd9GcTerCBWhRq4NS8F0jdc0v74m5bWsgj4h1i6q_Pg5InJU-Rsbp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1825" y="0"/>
            <a:ext cx="2162175"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http://www.cpcsb.org/mediafiles/psalms-of-lament-rotato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247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1010" name="Picture 4" descr="http://shareaverse.files.wordpress.com/2012/06/psalm-22-2-i-find-no-relief.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0"/>
            <a:ext cx="3276600" cy="403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a:spLocks noGrp="1"/>
          </p:cNvSpPr>
          <p:nvPr>
            <p:ph idx="1"/>
          </p:nvPr>
        </p:nvSpPr>
        <p:spPr>
          <a:xfrm>
            <a:off x="0" y="2514600"/>
            <a:ext cx="5867400" cy="4343400"/>
          </a:xfrm>
        </p:spPr>
        <p:txBody>
          <a:bodyPr rtlCol="0">
            <a:normAutofit fontScale="77500" lnSpcReduction="20000"/>
          </a:bodyPr>
          <a:lstStyle/>
          <a:p>
            <a:pPr eaLnBrk="1" fontAlgn="auto" hangingPunct="1">
              <a:spcAft>
                <a:spcPts val="0"/>
              </a:spcAft>
              <a:buFont typeface="Arial" pitchFamily="34" charset="0"/>
              <a:buNone/>
              <a:defRPr/>
            </a:pPr>
            <a:r>
              <a:rPr lang="en-US" i="1" dirty="0">
                <a:ea typeface="+mn-ea"/>
                <a:cs typeface="+mn-cs"/>
              </a:rPr>
              <a:t>Blessed is the man </a:t>
            </a:r>
            <a:br>
              <a:rPr lang="en-US" i="1" dirty="0">
                <a:ea typeface="+mn-ea"/>
                <a:cs typeface="+mn-cs"/>
              </a:rPr>
            </a:br>
            <a:r>
              <a:rPr lang="en-US" i="1" dirty="0">
                <a:ea typeface="+mn-ea"/>
                <a:cs typeface="+mn-cs"/>
              </a:rPr>
              <a:t>	who </a:t>
            </a:r>
            <a:r>
              <a:rPr lang="en-US" b="1" i="1" dirty="0">
                <a:ea typeface="+mn-ea"/>
                <a:cs typeface="+mn-cs"/>
              </a:rPr>
              <a:t>walks</a:t>
            </a:r>
            <a:r>
              <a:rPr lang="en-US" i="1" dirty="0">
                <a:ea typeface="+mn-ea"/>
                <a:cs typeface="+mn-cs"/>
              </a:rPr>
              <a:t> not</a:t>
            </a:r>
            <a:r>
              <a:rPr lang="en-US" i="1" dirty="0">
                <a:solidFill>
                  <a:srgbClr val="C00000"/>
                </a:solidFill>
                <a:ea typeface="+mn-ea"/>
                <a:cs typeface="+mn-cs"/>
              </a:rPr>
              <a:t> in the counsel of the wicked, </a:t>
            </a:r>
            <a:br>
              <a:rPr lang="en-US" i="1" dirty="0">
                <a:solidFill>
                  <a:srgbClr val="C00000"/>
                </a:solidFill>
                <a:ea typeface="+mn-ea"/>
                <a:cs typeface="+mn-cs"/>
              </a:rPr>
            </a:br>
            <a:r>
              <a:rPr lang="en-US" i="1" dirty="0">
                <a:solidFill>
                  <a:srgbClr val="C00000"/>
                </a:solidFill>
                <a:ea typeface="+mn-ea"/>
                <a:cs typeface="+mn-cs"/>
              </a:rPr>
              <a:t>	</a:t>
            </a:r>
            <a:r>
              <a:rPr lang="en-US" i="1" dirty="0">
                <a:ea typeface="+mn-ea"/>
                <a:cs typeface="+mn-cs"/>
              </a:rPr>
              <a:t>nor </a:t>
            </a:r>
            <a:r>
              <a:rPr lang="en-US" b="1" i="1" dirty="0">
                <a:ea typeface="+mn-ea"/>
                <a:cs typeface="+mn-cs"/>
              </a:rPr>
              <a:t>stands</a:t>
            </a:r>
            <a:r>
              <a:rPr lang="en-US" i="1" dirty="0">
                <a:ea typeface="+mn-ea"/>
                <a:cs typeface="+mn-cs"/>
              </a:rPr>
              <a:t> </a:t>
            </a:r>
            <a:r>
              <a:rPr lang="en-US" i="1" dirty="0">
                <a:solidFill>
                  <a:srgbClr val="C00000"/>
                </a:solidFill>
                <a:ea typeface="+mn-ea"/>
                <a:cs typeface="+mn-cs"/>
              </a:rPr>
              <a:t>in the way of sinners, </a:t>
            </a:r>
            <a:br>
              <a:rPr lang="en-US" i="1" dirty="0">
                <a:solidFill>
                  <a:srgbClr val="C00000"/>
                </a:solidFill>
                <a:ea typeface="+mn-ea"/>
                <a:cs typeface="+mn-cs"/>
              </a:rPr>
            </a:br>
            <a:r>
              <a:rPr lang="en-US" i="1" dirty="0">
                <a:solidFill>
                  <a:srgbClr val="C00000"/>
                </a:solidFill>
                <a:ea typeface="+mn-ea"/>
                <a:cs typeface="+mn-cs"/>
              </a:rPr>
              <a:t>	</a:t>
            </a:r>
            <a:r>
              <a:rPr lang="en-US" i="1" dirty="0">
                <a:ea typeface="+mn-ea"/>
                <a:cs typeface="+mn-cs"/>
              </a:rPr>
              <a:t>nor </a:t>
            </a:r>
            <a:r>
              <a:rPr lang="en-US" b="1" i="1" dirty="0">
                <a:ea typeface="+mn-ea"/>
                <a:cs typeface="+mn-cs"/>
              </a:rPr>
              <a:t>sits</a:t>
            </a:r>
            <a:r>
              <a:rPr lang="en-US" i="1" dirty="0">
                <a:ea typeface="+mn-ea"/>
                <a:cs typeface="+mn-cs"/>
              </a:rPr>
              <a:t> </a:t>
            </a:r>
            <a:r>
              <a:rPr lang="en-US" i="1" dirty="0">
                <a:solidFill>
                  <a:srgbClr val="C00000"/>
                </a:solidFill>
                <a:ea typeface="+mn-ea"/>
                <a:cs typeface="+mn-cs"/>
              </a:rPr>
              <a:t>in the seat of scoffers; </a:t>
            </a:r>
          </a:p>
          <a:p>
            <a:pPr eaLnBrk="1" fontAlgn="auto" hangingPunct="1">
              <a:spcAft>
                <a:spcPts val="0"/>
              </a:spcAft>
              <a:buFont typeface="Arial" pitchFamily="34" charset="0"/>
              <a:buNone/>
              <a:defRPr/>
            </a:pPr>
            <a:r>
              <a:rPr lang="en-US" i="1" dirty="0">
                <a:ea typeface="+mn-ea"/>
                <a:cs typeface="+mn-cs"/>
              </a:rPr>
              <a:t>	but </a:t>
            </a:r>
            <a:br>
              <a:rPr lang="en-US" i="1" dirty="0">
                <a:ea typeface="+mn-ea"/>
                <a:cs typeface="+mn-cs"/>
              </a:rPr>
            </a:br>
            <a:r>
              <a:rPr lang="en-US" i="1" dirty="0">
                <a:ea typeface="+mn-ea"/>
                <a:cs typeface="+mn-cs"/>
              </a:rPr>
              <a:t>	his delight is </a:t>
            </a:r>
            <a:r>
              <a:rPr lang="en-US" i="1" dirty="0">
                <a:solidFill>
                  <a:srgbClr val="0070C0"/>
                </a:solidFill>
                <a:ea typeface="+mn-ea"/>
                <a:cs typeface="+mn-cs"/>
              </a:rPr>
              <a:t>in the </a:t>
            </a:r>
            <a:r>
              <a:rPr lang="en-US" i="1" u="sng" dirty="0">
                <a:solidFill>
                  <a:srgbClr val="0070C0"/>
                </a:solidFill>
                <a:ea typeface="+mn-ea"/>
                <a:cs typeface="+mn-cs"/>
              </a:rPr>
              <a:t>law</a:t>
            </a:r>
            <a:r>
              <a:rPr lang="en-US" i="1" dirty="0">
                <a:solidFill>
                  <a:srgbClr val="0070C0"/>
                </a:solidFill>
                <a:ea typeface="+mn-ea"/>
                <a:cs typeface="+mn-cs"/>
              </a:rPr>
              <a:t> of the LORD</a:t>
            </a:r>
            <a:r>
              <a:rPr lang="en-US" i="1" dirty="0">
                <a:ea typeface="+mn-ea"/>
                <a:cs typeface="+mn-cs"/>
              </a:rPr>
              <a:t>, </a:t>
            </a:r>
            <a:br>
              <a:rPr lang="en-US" i="1" dirty="0">
                <a:ea typeface="+mn-ea"/>
                <a:cs typeface="+mn-cs"/>
              </a:rPr>
            </a:br>
            <a:r>
              <a:rPr lang="en-US" i="1" dirty="0">
                <a:ea typeface="+mn-ea"/>
                <a:cs typeface="+mn-cs"/>
              </a:rPr>
              <a:t>	and </a:t>
            </a:r>
            <a:r>
              <a:rPr lang="en-US" i="1" dirty="0">
                <a:solidFill>
                  <a:srgbClr val="0070C0"/>
                </a:solidFill>
                <a:ea typeface="+mn-ea"/>
                <a:cs typeface="+mn-cs"/>
              </a:rPr>
              <a:t>on his </a:t>
            </a:r>
            <a:r>
              <a:rPr lang="en-US" i="1" u="sng" dirty="0">
                <a:solidFill>
                  <a:srgbClr val="0070C0"/>
                </a:solidFill>
                <a:ea typeface="+mn-ea"/>
                <a:cs typeface="+mn-cs"/>
              </a:rPr>
              <a:t>law</a:t>
            </a:r>
            <a:r>
              <a:rPr lang="en-US" i="1" dirty="0">
                <a:solidFill>
                  <a:srgbClr val="0070C0"/>
                </a:solidFill>
                <a:ea typeface="+mn-ea"/>
                <a:cs typeface="+mn-cs"/>
              </a:rPr>
              <a:t> he </a:t>
            </a:r>
            <a:r>
              <a:rPr lang="en-US" b="1" i="1" dirty="0">
                <a:solidFill>
                  <a:srgbClr val="0070C0"/>
                </a:solidFill>
                <a:ea typeface="+mn-ea"/>
                <a:cs typeface="+mn-cs"/>
              </a:rPr>
              <a:t>meditates day and night</a:t>
            </a:r>
            <a:r>
              <a:rPr lang="en-US" i="1" dirty="0">
                <a:solidFill>
                  <a:srgbClr val="0070C0"/>
                </a:solidFill>
                <a:ea typeface="+mn-ea"/>
                <a:cs typeface="+mn-cs"/>
              </a:rPr>
              <a:t>.</a:t>
            </a:r>
          </a:p>
          <a:p>
            <a:pPr eaLnBrk="1" fontAlgn="auto" hangingPunct="1">
              <a:spcAft>
                <a:spcPts val="0"/>
              </a:spcAft>
              <a:buFont typeface="Arial" pitchFamily="34" charset="0"/>
              <a:buNone/>
              <a:defRPr/>
            </a:pPr>
            <a:r>
              <a:rPr lang="en-US" i="1" dirty="0">
                <a:ea typeface="+mn-ea"/>
                <a:cs typeface="+mn-cs"/>
              </a:rPr>
              <a:t>He is like </a:t>
            </a:r>
            <a:r>
              <a:rPr lang="en-US" i="1" dirty="0">
                <a:solidFill>
                  <a:srgbClr val="00B050"/>
                </a:solidFill>
                <a:ea typeface="+mn-ea"/>
                <a:cs typeface="+mn-cs"/>
              </a:rPr>
              <a:t>a tree planted by streams of water </a:t>
            </a:r>
            <a:br>
              <a:rPr lang="en-US" i="1" dirty="0">
                <a:ea typeface="+mn-ea"/>
                <a:cs typeface="+mn-cs"/>
              </a:rPr>
            </a:br>
            <a:r>
              <a:rPr lang="en-US" i="1" dirty="0">
                <a:ea typeface="+mn-ea"/>
                <a:cs typeface="+mn-cs"/>
              </a:rPr>
              <a:t>that </a:t>
            </a:r>
            <a:r>
              <a:rPr lang="en-US" i="1" dirty="0">
                <a:solidFill>
                  <a:srgbClr val="00B050"/>
                </a:solidFill>
                <a:ea typeface="+mn-ea"/>
                <a:cs typeface="+mn-cs"/>
              </a:rPr>
              <a:t>yields its fruit in its season</a:t>
            </a:r>
            <a:r>
              <a:rPr lang="en-US" i="1" dirty="0">
                <a:ea typeface="+mn-ea"/>
                <a:cs typeface="+mn-cs"/>
              </a:rPr>
              <a:t>, </a:t>
            </a:r>
            <a:br>
              <a:rPr lang="en-US" i="1" dirty="0">
                <a:ea typeface="+mn-ea"/>
                <a:cs typeface="+mn-cs"/>
              </a:rPr>
            </a:br>
            <a:r>
              <a:rPr lang="en-US" i="1" dirty="0">
                <a:ea typeface="+mn-ea"/>
                <a:cs typeface="+mn-cs"/>
              </a:rPr>
              <a:t>and </a:t>
            </a:r>
            <a:r>
              <a:rPr lang="en-US" i="1" dirty="0">
                <a:solidFill>
                  <a:srgbClr val="00B050"/>
                </a:solidFill>
                <a:ea typeface="+mn-ea"/>
                <a:cs typeface="+mn-cs"/>
              </a:rPr>
              <a:t>its leaf does not wither</a:t>
            </a:r>
            <a:r>
              <a:rPr lang="en-US" i="1" dirty="0">
                <a:ea typeface="+mn-ea"/>
                <a:cs typeface="+mn-cs"/>
              </a:rPr>
              <a:t>. </a:t>
            </a:r>
          </a:p>
          <a:p>
            <a:pPr eaLnBrk="1" fontAlgn="auto" hangingPunct="1">
              <a:spcAft>
                <a:spcPts val="0"/>
              </a:spcAft>
              <a:buFont typeface="Arial" pitchFamily="34" charset="0"/>
              <a:buNone/>
              <a:defRPr/>
            </a:pPr>
            <a:r>
              <a:rPr lang="en-US" b="1" i="1" dirty="0">
                <a:solidFill>
                  <a:srgbClr val="00B050"/>
                </a:solidFill>
                <a:effectLst>
                  <a:outerShdw blurRad="38100" dist="38100" dir="2700000" algn="tl">
                    <a:srgbClr val="000000">
                      <a:alpha val="43137"/>
                    </a:srgbClr>
                  </a:outerShdw>
                </a:effectLst>
                <a:ea typeface="+mn-ea"/>
                <a:cs typeface="+mn-cs"/>
              </a:rPr>
              <a:t>In all that it does, it prospers.</a:t>
            </a:r>
            <a:endParaRPr lang="en-US" b="1" dirty="0">
              <a:solidFill>
                <a:srgbClr val="00B050"/>
              </a:solidFill>
              <a:effectLst>
                <a:outerShdw blurRad="38100" dist="38100" dir="2700000" algn="tl">
                  <a:srgbClr val="000000">
                    <a:alpha val="43137"/>
                  </a:srgbClr>
                </a:outerShdw>
              </a:effectLst>
              <a:ea typeface="+mn-ea"/>
              <a:cs typeface="+mn-cs"/>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latin typeface="Calibri"/>
            </a:endParaRPr>
          </a:p>
        </p:txBody>
      </p:sp>
      <p:sp>
        <p:nvSpPr>
          <p:cNvPr id="4" name="Title 3"/>
          <p:cNvSpPr>
            <a:spLocks noGrp="1"/>
          </p:cNvSpPr>
          <p:nvPr>
            <p:ph type="title"/>
          </p:nvPr>
        </p:nvSpPr>
        <p:spPr>
          <a:xfrm>
            <a:off x="533400" y="3573463"/>
            <a:ext cx="8229600" cy="2979737"/>
          </a:xfrm>
        </p:spPr>
        <p:txBody>
          <a:bodyPr rtlCol="0">
            <a:normAutofit/>
          </a:bodyPr>
          <a:lstStyle/>
          <a:p>
            <a:pPr eaLnBrk="1" fontAlgn="auto" hangingPunct="1">
              <a:spcAft>
                <a:spcPts val="0"/>
              </a:spcAft>
              <a:defRPr/>
            </a:pPr>
            <a:r>
              <a:rPr lang="en-US" dirty="0">
                <a:solidFill>
                  <a:srgbClr val="0070C0"/>
                </a:solidFill>
                <a:effectLst>
                  <a:outerShdw blurRad="38100" dist="38100" dir="2700000" algn="tl">
                    <a:srgbClr val="000000">
                      <a:alpha val="43137"/>
                    </a:srgbClr>
                  </a:outerShdw>
                </a:effectLst>
                <a:ea typeface="+mj-ea"/>
                <a:cs typeface="+mj-cs"/>
              </a:rPr>
              <a:t>God</a:t>
            </a:r>
            <a:r>
              <a:rPr lang="uk-UA" dirty="0">
                <a:solidFill>
                  <a:srgbClr val="0070C0"/>
                </a:solidFill>
                <a:effectLst>
                  <a:outerShdw blurRad="38100" dist="38100" dir="2700000" algn="tl">
                    <a:srgbClr val="000000">
                      <a:alpha val="43137"/>
                    </a:srgbClr>
                  </a:outerShdw>
                </a:effectLst>
                <a:ea typeface="+mj-ea"/>
                <a:cs typeface="+mj-cs"/>
              </a:rPr>
              <a:t>'</a:t>
            </a:r>
            <a:r>
              <a:rPr lang="en-US" dirty="0">
                <a:solidFill>
                  <a:srgbClr val="0070C0"/>
                </a:solidFill>
                <a:effectLst>
                  <a:outerShdw blurRad="38100" dist="38100" dir="2700000" algn="tl">
                    <a:srgbClr val="000000">
                      <a:alpha val="43137"/>
                    </a:srgbClr>
                  </a:outerShdw>
                </a:effectLst>
                <a:ea typeface="+mj-ea"/>
                <a:cs typeface="+mj-cs"/>
              </a:rPr>
              <a:t>s desire to bless does not exempt us from facing adversity.</a:t>
            </a:r>
            <a:endParaRPr lang="en-US" dirty="0">
              <a:solidFill>
                <a:srgbClr val="7030A0"/>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304800" y="533400"/>
            <a:ext cx="8506559" cy="923330"/>
          </a:xfrm>
          <a:prstGeom prst="rect">
            <a:avLst/>
          </a:prstGeom>
          <a:noFill/>
        </p:spPr>
        <p:txBody>
          <a:bodyPr wrap="none">
            <a:spAutoFit/>
          </a:bodyPr>
          <a:lstStyle/>
          <a:p>
            <a:pPr algn="ctr" fontAlgn="auto">
              <a:spcBef>
                <a:spcPts val="0"/>
              </a:spcBef>
              <a:spcAft>
                <a:spcPts val="0"/>
              </a:spcAft>
              <a:defRPr/>
            </a:pPr>
            <a:r>
              <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mn-ea"/>
                <a:cs typeface="+mn-cs"/>
              </a:rPr>
              <a:t>Prosperity Gospel for Pastors</a:t>
            </a:r>
          </a:p>
        </p:txBody>
      </p:sp>
      <p:sp>
        <p:nvSpPr>
          <p:cNvPr id="7" name="Title 3"/>
          <p:cNvSpPr txBox="1">
            <a:spLocks/>
          </p:cNvSpPr>
          <p:nvPr/>
        </p:nvSpPr>
        <p:spPr>
          <a:xfrm>
            <a:off x="457200" y="1828800"/>
            <a:ext cx="8229600" cy="1219200"/>
          </a:xfrm>
          <a:prstGeom prst="rect">
            <a:avLst/>
          </a:prstGeom>
        </p:spPr>
        <p:txBody>
          <a:bodyPr anchor="ctr">
            <a:normAutofit fontScale="90000" lnSpcReduction="10000"/>
          </a:bodyPr>
          <a:lstStyle/>
          <a:p>
            <a:pPr algn="ctr" fontAlgn="auto">
              <a:spcAft>
                <a:spcPts val="0"/>
              </a:spcAft>
              <a:defRPr/>
            </a:pPr>
            <a:r>
              <a:rPr lang="en-US" sz="4400" dirty="0">
                <a:solidFill>
                  <a:prstClr val="white"/>
                </a:solidFill>
                <a:latin typeface="Calibri"/>
                <a:ea typeface="+mn-ea"/>
                <a:cs typeface="+mn-cs"/>
              </a:rPr>
              <a:t>Should we expect fruitfulness or adversity in our ministry? </a:t>
            </a:r>
            <a:endParaRPr lang="en-US" sz="4400" dirty="0">
              <a:solidFill>
                <a:prstClr val="white"/>
              </a:solidFill>
              <a:effectLst>
                <a:outerShdw blurRad="38100" dist="38100" dir="2700000" algn="tl">
                  <a:srgbClr val="000000">
                    <a:alpha val="43137"/>
                  </a:srgbClr>
                </a:outerShdw>
              </a:effectLst>
              <a:latin typeface="Calibri"/>
              <a:ea typeface="+mn-ea"/>
              <a:cs typeface="+mn-cs"/>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7"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Synthesis</a:t>
            </a:r>
          </a:p>
        </p:txBody>
      </p:sp>
      <p:sp>
        <p:nvSpPr>
          <p:cNvPr id="173058" name="Text Box 3"/>
          <p:cNvSpPr txBox="1">
            <a:spLocks noChangeArrowheads="1"/>
          </p:cNvSpPr>
          <p:nvPr/>
        </p:nvSpPr>
        <p:spPr bwMode="auto">
          <a:xfrm>
            <a:off x="8151813"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a:t>
            </a:r>
          </a:p>
        </p:txBody>
      </p:sp>
      <p:sp>
        <p:nvSpPr>
          <p:cNvPr id="18437" name="Text Box 5"/>
          <p:cNvSpPr txBox="1">
            <a:spLocks noChangeArrowheads="1"/>
          </p:cNvSpPr>
          <p:nvPr/>
        </p:nvSpPr>
        <p:spPr bwMode="auto">
          <a:xfrm>
            <a:off x="304800" y="3101975"/>
            <a:ext cx="5638800" cy="52863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3-16		Pretenders</a:t>
            </a:r>
            <a:r>
              <a:rPr lang="uk-UA" altLang="zh-CN" sz="2800" b="1" dirty="0">
                <a:solidFill>
                  <a:srgbClr val="000000"/>
                </a:solidFill>
                <a:latin typeface="Arial" charset="0"/>
                <a:ea typeface="宋体" charset="0"/>
                <a:cs typeface="宋体" charset="0"/>
              </a:rPr>
              <a:t>'</a:t>
            </a:r>
            <a:r>
              <a:rPr lang="en-US" altLang="zh-CN" sz="2800" b="1" dirty="0">
                <a:solidFill>
                  <a:srgbClr val="000000"/>
                </a:solidFill>
                <a:latin typeface="Arial" charset="0"/>
                <a:ea typeface="宋体" charset="0"/>
                <a:cs typeface="宋体" charset="0"/>
              </a:rPr>
              <a:t> practice</a:t>
            </a:r>
          </a:p>
        </p:txBody>
      </p:sp>
      <p:sp>
        <p:nvSpPr>
          <p:cNvPr id="18438" name="Text Box 6"/>
          <p:cNvSpPr txBox="1">
            <a:spLocks noChangeArrowheads="1"/>
          </p:cNvSpPr>
          <p:nvPr/>
        </p:nvSpPr>
        <p:spPr bwMode="auto">
          <a:xfrm>
            <a:off x="304800" y="1681163"/>
            <a:ext cx="53340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1-2		Greeting / blessing</a:t>
            </a:r>
          </a:p>
        </p:txBody>
      </p:sp>
      <p:sp>
        <p:nvSpPr>
          <p:cNvPr id="173061" name="Text Box 7"/>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宋体" charset="0"/>
                <a:cs typeface="宋体" charset="0"/>
              </a:rPr>
              <a:t>Contending against pretenders </a:t>
            </a:r>
          </a:p>
        </p:txBody>
      </p:sp>
      <p:sp>
        <p:nvSpPr>
          <p:cNvPr id="18440" name="Text Box 8"/>
          <p:cNvSpPr txBox="1">
            <a:spLocks noChangeArrowheads="1"/>
          </p:cNvSpPr>
          <p:nvPr/>
        </p:nvSpPr>
        <p:spPr bwMode="auto">
          <a:xfrm>
            <a:off x="304800" y="4522788"/>
            <a:ext cx="75438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17-23		How to avoid pretenders</a:t>
            </a:r>
            <a:r>
              <a:rPr lang="uk-UA" altLang="zh-CN" sz="2800" b="1" dirty="0">
                <a:solidFill>
                  <a:srgbClr val="000000"/>
                </a:solidFill>
                <a:latin typeface="Arial" charset="0"/>
                <a:ea typeface="宋体" charset="0"/>
                <a:cs typeface="宋体" charset="0"/>
              </a:rPr>
              <a:t>'</a:t>
            </a:r>
            <a:r>
              <a:rPr lang="en-US" altLang="zh-CN" sz="2800" b="1" dirty="0">
                <a:solidFill>
                  <a:srgbClr val="000000"/>
                </a:solidFill>
                <a:latin typeface="Arial" charset="0"/>
                <a:ea typeface="宋体" charset="0"/>
                <a:cs typeface="宋体" charset="0"/>
              </a:rPr>
              <a:t> snares</a:t>
            </a:r>
          </a:p>
        </p:txBody>
      </p:sp>
      <p:sp>
        <p:nvSpPr>
          <p:cNvPr id="18441" name="Text Box 9"/>
          <p:cNvSpPr txBox="1">
            <a:spLocks noChangeArrowheads="1"/>
          </p:cNvSpPr>
          <p:nvPr/>
        </p:nvSpPr>
        <p:spPr bwMode="auto">
          <a:xfrm>
            <a:off x="304800" y="5943600"/>
            <a:ext cx="8534400" cy="52863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24-25		Praise for preservation from apostasy</a:t>
            </a:r>
          </a:p>
        </p:txBody>
      </p:sp>
      <p:pic>
        <p:nvPicPr>
          <p:cNvPr id="173064" name="Picture 10" descr="j022373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334000" y="1828800"/>
            <a:ext cx="2743200" cy="201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0-#ppt_w/2"/>
                                          </p:val>
                                        </p:tav>
                                        <p:tav tm="100000">
                                          <p:val>
                                            <p:strVal val="#ppt_x"/>
                                          </p:val>
                                        </p:tav>
                                      </p:tavLst>
                                    </p:anim>
                                    <p:anim calcmode="lin" valueType="num">
                                      <p:cBhvr additive="base">
                                        <p:cTn id="14"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0"/>
                                        </p:tgtEl>
                                        <p:attrNameLst>
                                          <p:attrName>style.visibility</p:attrName>
                                        </p:attrNameLst>
                                      </p:cBhvr>
                                      <p:to>
                                        <p:strVal val="visible"/>
                                      </p:to>
                                    </p:set>
                                    <p:anim calcmode="lin" valueType="num">
                                      <p:cBhvr additive="base">
                                        <p:cTn id="19" dur="500" fill="hold"/>
                                        <p:tgtEl>
                                          <p:spTgt spid="18440"/>
                                        </p:tgtEl>
                                        <p:attrNameLst>
                                          <p:attrName>ppt_x</p:attrName>
                                        </p:attrNameLst>
                                      </p:cBhvr>
                                      <p:tavLst>
                                        <p:tav tm="0">
                                          <p:val>
                                            <p:strVal val="0-#ppt_w/2"/>
                                          </p:val>
                                        </p:tav>
                                        <p:tav tm="100000">
                                          <p:val>
                                            <p:strVal val="#ppt_x"/>
                                          </p:val>
                                        </p:tav>
                                      </p:tavLst>
                                    </p:anim>
                                    <p:anim calcmode="lin" valueType="num">
                                      <p:cBhvr additive="base">
                                        <p:cTn id="20"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tgtEl>
                                        <p:attrNameLst>
                                          <p:attrName>style.visibility</p:attrName>
                                        </p:attrNameLst>
                                      </p:cBhvr>
                                      <p:to>
                                        <p:strVal val="visible"/>
                                      </p:to>
                                    </p:set>
                                    <p:anim calcmode="lin" valueType="num">
                                      <p:cBhvr additive="base">
                                        <p:cTn id="25" dur="500" fill="hold"/>
                                        <p:tgtEl>
                                          <p:spTgt spid="18441"/>
                                        </p:tgtEl>
                                        <p:attrNameLst>
                                          <p:attrName>ppt_x</p:attrName>
                                        </p:attrNameLst>
                                      </p:cBhvr>
                                      <p:tavLst>
                                        <p:tav tm="0">
                                          <p:val>
                                            <p:strVal val="0-#ppt_w/2"/>
                                          </p:val>
                                        </p:tav>
                                        <p:tav tm="100000">
                                          <p:val>
                                            <p:strVal val="#ppt_x"/>
                                          </p:val>
                                        </p:tav>
                                      </p:tavLst>
                                    </p:anim>
                                    <p:anim calcmode="lin" valueType="num">
                                      <p:cBhvr additive="base">
                                        <p:cTn id="26"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P spid="18440" grpId="0" animBg="1" autoUpdateAnimBg="0"/>
      <p:bldP spid="18441"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Summary Statement</a:t>
            </a:r>
          </a:p>
        </p:txBody>
      </p:sp>
      <p:sp>
        <p:nvSpPr>
          <p:cNvPr id="175106" name="Text Box 3"/>
          <p:cNvSpPr txBox="1">
            <a:spLocks noChangeArrowheads="1"/>
          </p:cNvSpPr>
          <p:nvPr/>
        </p:nvSpPr>
        <p:spPr bwMode="auto">
          <a:xfrm>
            <a:off x="8272338" y="44624"/>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310</a:t>
            </a:r>
          </a:p>
        </p:txBody>
      </p:sp>
      <p:sp>
        <p:nvSpPr>
          <p:cNvPr id="175107" name="Text Box 10"/>
          <p:cNvSpPr txBox="1">
            <a:spLocks noChangeArrowheads="1"/>
          </p:cNvSpPr>
          <p:nvPr/>
        </p:nvSpPr>
        <p:spPr bwMode="auto">
          <a:xfrm>
            <a:off x="152400" y="1828800"/>
            <a:ext cx="8763000" cy="3025775"/>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ea typeface="宋体" charset="0"/>
                <a:cs typeface="宋体" charset="0"/>
              </a:rPr>
              <a:t>Jude warns Christians at large of pretenders—unbelievers who have infiltrated their churches masking themselves as Christians but perverting the truth by their lifestyles of license—in order to defend the </a:t>
            </a:r>
            <a:r>
              <a:rPr lang="en-US" altLang="zh-CN" sz="3200" b="1" i="1">
                <a:solidFill>
                  <a:srgbClr val="FFFFFF"/>
                </a:solidFill>
                <a:latin typeface="Arial" charset="0"/>
                <a:ea typeface="宋体" charset="0"/>
                <a:cs typeface="宋体" charset="0"/>
              </a:rPr>
              <a:t>holiness</a:t>
            </a:r>
            <a:r>
              <a:rPr lang="en-US" altLang="zh-CN" sz="3200" b="1">
                <a:solidFill>
                  <a:srgbClr val="FFFFFF"/>
                </a:solidFill>
                <a:latin typeface="Arial" charset="0"/>
                <a:ea typeface="宋体" charset="0"/>
                <a:cs typeface="宋体" charset="0"/>
              </a:rPr>
              <a:t> of the church.</a:t>
            </a:r>
          </a:p>
        </p:txBody>
      </p:sp>
      <p:pic>
        <p:nvPicPr>
          <p:cNvPr id="175108" name="Picture 11" descr="j03101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5013325"/>
            <a:ext cx="1477963"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3"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Outline</a:t>
            </a:r>
          </a:p>
        </p:txBody>
      </p:sp>
      <p:sp>
        <p:nvSpPr>
          <p:cNvPr id="177154"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9465" name="Text Box 9"/>
          <p:cNvSpPr txBox="1">
            <a:spLocks noChangeArrowheads="1"/>
          </p:cNvSpPr>
          <p:nvPr/>
        </p:nvSpPr>
        <p:spPr bwMode="auto">
          <a:xfrm>
            <a:off x="152400" y="892175"/>
            <a:ext cx="8763000" cy="1570038"/>
          </a:xfrm>
          <a:prstGeom prst="rect">
            <a:avLst/>
          </a:prstGeom>
          <a:solidFill>
            <a:schemeClr val="accent4">
              <a:lumMod val="85000"/>
              <a:lumOff val="15000"/>
            </a:schemeClr>
          </a:solidFill>
          <a:ln w="9525">
            <a:solidFill>
              <a:schemeClr val="tx1"/>
            </a:solidFill>
            <a:miter lim="800000"/>
            <a:headEnd/>
            <a:tailEnd/>
          </a:ln>
          <a:effectLst/>
        </p:spPr>
        <p:txBody>
          <a:bodyPr>
            <a:spAutoFit/>
          </a:bodyPr>
          <a:lstStyle/>
          <a:p>
            <a:pPr>
              <a:defRPr/>
            </a:pPr>
            <a:r>
              <a:rPr lang="en-US" altLang="zh-CN" b="1" dirty="0">
                <a:solidFill>
                  <a:srgbClr val="FFFFFF"/>
                </a:solidFill>
                <a:latin typeface="Arial" charset="0"/>
                <a:ea typeface="宋体" charset="-122"/>
                <a:cs typeface="宋体" charset="-122"/>
              </a:rPr>
              <a:t>I. (1-2) Jude identifies himself as author, affirms some unknown believers as recipients, and wishes upon them threefold graces of mercy, peace and love which they needed in their time of defending the faith from pretenders. </a:t>
            </a:r>
          </a:p>
        </p:txBody>
      </p:sp>
      <p:sp>
        <p:nvSpPr>
          <p:cNvPr id="19466" name="Text Box 10"/>
          <p:cNvSpPr txBox="1">
            <a:spLocks noChangeArrowheads="1"/>
          </p:cNvSpPr>
          <p:nvPr/>
        </p:nvSpPr>
        <p:spPr bwMode="auto">
          <a:xfrm>
            <a:off x="152400" y="3260725"/>
            <a:ext cx="8763000" cy="1196975"/>
          </a:xfrm>
          <a:prstGeom prst="rect">
            <a:avLst/>
          </a:prstGeom>
          <a:solidFill>
            <a:schemeClr val="accent4">
              <a:lumMod val="85000"/>
              <a:lumOff val="15000"/>
            </a:schemeClr>
          </a:soli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b="1">
                <a:solidFill>
                  <a:srgbClr val="FFFFFF"/>
                </a:solidFill>
                <a:latin typeface="Arial" charset="0"/>
                <a:ea typeface="宋体" charset="0"/>
                <a:cs typeface="宋体" charset="0"/>
              </a:rPr>
              <a:t>II. (3-16) Jude warns against, illustrates and describes the pretenders who have secretly infiltrated the church so that they can be recognized and avoided.</a:t>
            </a:r>
            <a:r>
              <a:rPr lang="en-US" altLang="zh-CN">
                <a:solidFill>
                  <a:srgbClr val="FFFFFF"/>
                </a:solidFill>
                <a:latin typeface="Arial" charset="0"/>
                <a:ea typeface="宋体" charset="0"/>
                <a:cs typeface="宋体" charset="0"/>
              </a:rPr>
              <a:t> </a:t>
            </a:r>
            <a:endParaRPr lang="en-US">
              <a:solidFill>
                <a:srgbClr val="FFFFFF"/>
              </a:solidFill>
              <a:latin typeface="Arial" charset="0"/>
              <a:ea typeface="宋体" charset="0"/>
              <a:cs typeface="宋体" charset="0"/>
            </a:endParaRPr>
          </a:p>
        </p:txBody>
      </p:sp>
      <p:sp>
        <p:nvSpPr>
          <p:cNvPr id="19467" name="Text Box 11"/>
          <p:cNvSpPr txBox="1">
            <a:spLocks noChangeArrowheads="1"/>
          </p:cNvSpPr>
          <p:nvPr/>
        </p:nvSpPr>
        <p:spPr bwMode="auto">
          <a:xfrm>
            <a:off x="152400" y="5257800"/>
            <a:ext cx="8763000" cy="1196975"/>
          </a:xfrm>
          <a:prstGeom prst="rect">
            <a:avLst/>
          </a:prstGeom>
          <a:solidFill>
            <a:schemeClr val="accent4">
              <a:lumMod val="85000"/>
              <a:lumOff val="15000"/>
            </a:schemeClr>
          </a:solidFill>
          <a:ln w="9525">
            <a:solidFill>
              <a:schemeClr val="tx1"/>
            </a:solidFill>
            <a:miter lim="800000"/>
            <a:headEnd/>
            <a:tailEnd/>
          </a:ln>
          <a:effectLst/>
        </p:spPr>
        <p:txBody>
          <a:bodyPr>
            <a:spAutoFit/>
          </a:bodyPr>
          <a:lstStyle/>
          <a:p>
            <a:pPr>
              <a:defRPr/>
            </a:pPr>
            <a:r>
              <a:rPr lang="en-US" altLang="zh-CN" b="1" dirty="0">
                <a:solidFill>
                  <a:srgbClr val="FFFFFF"/>
                </a:solidFill>
                <a:latin typeface="Arial" charset="0"/>
                <a:ea typeface="宋体" charset="-122"/>
                <a:cs typeface="宋体" charset="-122"/>
              </a:rPr>
              <a:t>III. (17-23) Jude shows three ways how to avoid the pretenders</a:t>
            </a:r>
            <a:r>
              <a:rPr lang="uk-UA" altLang="zh-CN" b="1" dirty="0">
                <a:solidFill>
                  <a:srgbClr val="FFFFFF"/>
                </a:solidFill>
                <a:latin typeface="Arial" charset="0"/>
                <a:ea typeface="宋体" charset="-122"/>
                <a:cs typeface="宋体" charset="-122"/>
              </a:rPr>
              <a:t>'</a:t>
            </a:r>
            <a:r>
              <a:rPr lang="en-US" altLang="zh-CN" b="1" dirty="0">
                <a:solidFill>
                  <a:srgbClr val="FFFFFF"/>
                </a:solidFill>
                <a:latin typeface="Arial" charset="0"/>
                <a:ea typeface="宋体" charset="-122"/>
                <a:cs typeface="宋体" charset="-122"/>
              </a:rPr>
              <a:t> snares so that his readers might be safeguarded from apostasy.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6"/>
                                        </p:tgtEl>
                                        <p:attrNameLst>
                                          <p:attrName>style.visibility</p:attrName>
                                        </p:attrNameLst>
                                      </p:cBhvr>
                                      <p:to>
                                        <p:strVal val="visible"/>
                                      </p:to>
                                    </p:set>
                                    <p:anim calcmode="lin" valueType="num">
                                      <p:cBhvr additive="base">
                                        <p:cTn id="7" dur="500" fill="hold"/>
                                        <p:tgtEl>
                                          <p:spTgt spid="19466"/>
                                        </p:tgtEl>
                                        <p:attrNameLst>
                                          <p:attrName>ppt_x</p:attrName>
                                        </p:attrNameLst>
                                      </p:cBhvr>
                                      <p:tavLst>
                                        <p:tav tm="0">
                                          <p:val>
                                            <p:strVal val="#ppt_x"/>
                                          </p:val>
                                        </p:tav>
                                        <p:tav tm="100000">
                                          <p:val>
                                            <p:strVal val="#ppt_x"/>
                                          </p:val>
                                        </p:tav>
                                      </p:tavLst>
                                    </p:anim>
                                    <p:anim calcmode="lin" valueType="num">
                                      <p:cBhvr additive="base">
                                        <p:cTn id="8" dur="500" fill="hold"/>
                                        <p:tgtEl>
                                          <p:spTgt spid="1946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additive="base">
                                        <p:cTn id="13" dur="500" fill="hold"/>
                                        <p:tgtEl>
                                          <p:spTgt spid="19467"/>
                                        </p:tgtEl>
                                        <p:attrNameLst>
                                          <p:attrName>ppt_x</p:attrName>
                                        </p:attrNameLst>
                                      </p:cBhvr>
                                      <p:tavLst>
                                        <p:tav tm="0">
                                          <p:val>
                                            <p:strVal val="#ppt_x"/>
                                          </p:val>
                                        </p:tav>
                                        <p:tav tm="100000">
                                          <p:val>
                                            <p:strVal val="#ppt_x"/>
                                          </p:val>
                                        </p:tav>
                                      </p:tavLst>
                                    </p:anim>
                                    <p:anim calcmode="lin" valueType="num">
                                      <p:cBhvr additive="base">
                                        <p:cTn id="14" dur="500" fill="hold"/>
                                        <p:tgtEl>
                                          <p:spTgt spid="194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animBg="1" autoUpdateAnimBg="0"/>
      <p:bldP spid="1946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8530" y="241808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Pretenders</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Jude</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310</a:t>
            </a:r>
          </a:p>
        </p:txBody>
      </p:sp>
    </p:spTree>
    <p:extLst>
      <p:ext uri="{BB962C8B-B14F-4D97-AF65-F5344CB8AC3E}">
        <p14:creationId xmlns:p14="http://schemas.microsoft.com/office/powerpoint/2010/main" val="2274288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645204414"/>
      </p:ext>
    </p:extLst>
  </p:cSld>
  <p:clrMapOvr>
    <a:masterClrMapping/>
  </p:clrMapOvr>
  <p:transition>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1219200" y="0"/>
            <a:ext cx="8001000" cy="1676400"/>
          </a:xfrm>
          <a:solidFill>
            <a:schemeClr val="tx1"/>
          </a:solidFill>
        </p:spPr>
        <p:txBody>
          <a:bodyPr/>
          <a:lstStyle/>
          <a:p>
            <a:pPr eaLnBrk="1" hangingPunct="1"/>
            <a:r>
              <a:rPr lang="en-US" sz="2800">
                <a:solidFill>
                  <a:schemeClr val="tx1"/>
                </a:solidFill>
                <a:latin typeface="Arial" charset="0"/>
                <a:cs typeface="Arial" charset="0"/>
              </a:rPr>
              <a:t>Political Pretenders</a:t>
            </a:r>
            <a:endParaRPr lang="en-US" sz="2800">
              <a:solidFill>
                <a:schemeClr val="bg1"/>
              </a:solidFill>
              <a:latin typeface="Arial" charset="0"/>
              <a:cs typeface="Arial" charset="0"/>
            </a:endParaRPr>
          </a:p>
        </p:txBody>
      </p:sp>
      <p:sp>
        <p:nvSpPr>
          <p:cNvPr id="36868" name="Text Box 4"/>
          <p:cNvSpPr txBox="1">
            <a:spLocks noChangeArrowheads="1"/>
          </p:cNvSpPr>
          <p:nvPr/>
        </p:nvSpPr>
        <p:spPr bwMode="auto">
          <a:xfrm>
            <a:off x="2079625" y="6202363"/>
            <a:ext cx="5892800" cy="523875"/>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a:solidFill>
                  <a:srgbClr val="FFFFFF"/>
                </a:solidFill>
                <a:latin typeface="Arial" charset="0"/>
                <a:cs typeface="Arial" charset="0"/>
              </a:rPr>
              <a:t>Even the world despises pretenders</a:t>
            </a:r>
          </a:p>
        </p:txBody>
      </p:sp>
      <p:sp>
        <p:nvSpPr>
          <p:cNvPr id="36869" name="Rectangle 5"/>
          <p:cNvSpPr>
            <a:spLocks noChangeArrowheads="1"/>
          </p:cNvSpPr>
          <p:nvPr/>
        </p:nvSpPr>
        <p:spPr bwMode="auto">
          <a:xfrm>
            <a:off x="1258888" y="2057400"/>
            <a:ext cx="788511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spcBef>
                <a:spcPct val="20000"/>
              </a:spcBef>
              <a:buClr>
                <a:schemeClr val="tx2"/>
              </a:buClr>
              <a:buFont typeface="Wingdings" charset="0"/>
              <a:buNone/>
            </a:pPr>
            <a:r>
              <a:rPr lang="mr-IN" altLang="ja-JP" sz="2800" b="1" dirty="0">
                <a:latin typeface="Arial" charset="0"/>
                <a:cs typeface="Arial" charset="0"/>
              </a:rPr>
              <a:t>"</a:t>
            </a:r>
            <a:r>
              <a:rPr lang="en-US" altLang="ja-JP" sz="2800" b="1" dirty="0">
                <a:latin typeface="Arial" charset="0"/>
                <a:cs typeface="Arial" charset="0"/>
              </a:rPr>
              <a:t>Polls show that morality . . . is among the top five issues on the minds of voters . . . . But this </a:t>
            </a:r>
            <a:r>
              <a:rPr lang="en-US" altLang="ja-JP" sz="2800" b="1" dirty="0" err="1">
                <a:latin typeface="Arial" charset="0"/>
                <a:cs typeface="Arial" charset="0"/>
              </a:rPr>
              <a:t>doesn</a:t>
            </a:r>
            <a:r>
              <a:rPr lang="uk-UA" altLang="ja-JP" sz="2800" b="1" dirty="0">
                <a:latin typeface="Arial" charset="0"/>
                <a:cs typeface="Arial" charset="0"/>
              </a:rPr>
              <a:t>'</a:t>
            </a:r>
            <a:r>
              <a:rPr lang="en-US" altLang="ja-JP" sz="2800" b="1" dirty="0">
                <a:latin typeface="Arial" charset="0"/>
                <a:cs typeface="Arial" charset="0"/>
              </a:rPr>
              <a:t>t mean a Bible-quoting, churchgoing, publicly praying leader is the sort of occupant most Americans want to see in the White House.  They already have one.</a:t>
            </a:r>
            <a:r>
              <a:rPr lang="mr-IN" altLang="ja-JP" sz="2800" b="1" dirty="0">
                <a:latin typeface="Arial" charset="0"/>
                <a:cs typeface="Arial" charset="0"/>
              </a:rPr>
              <a:t>"</a:t>
            </a:r>
            <a:endParaRPr lang="en-US" altLang="ja-JP" sz="2800" b="1" dirty="0">
              <a:latin typeface="Arial" charset="0"/>
              <a:cs typeface="Arial" charset="0"/>
            </a:endParaRPr>
          </a:p>
          <a:p>
            <a:pPr algn="r">
              <a:spcBef>
                <a:spcPct val="20000"/>
              </a:spcBef>
              <a:buClr>
                <a:schemeClr val="tx2"/>
              </a:buClr>
              <a:buFont typeface="Wingdings" charset="0"/>
              <a:buChar char="w"/>
            </a:pPr>
            <a:r>
              <a:rPr lang="en-US" sz="2800" b="1" dirty="0">
                <a:latin typeface="Arial" charset="0"/>
                <a:cs typeface="Arial" charset="0"/>
              </a:rPr>
              <a:t>Kenneth L. Woodward</a:t>
            </a:r>
          </a:p>
          <a:p>
            <a:pPr algn="r">
              <a:spcBef>
                <a:spcPct val="20000"/>
              </a:spcBef>
              <a:buClr>
                <a:schemeClr val="tx2"/>
              </a:buClr>
              <a:buFont typeface="Wingdings" charset="0"/>
              <a:buNone/>
            </a:pPr>
            <a:r>
              <a:rPr lang="en-US" sz="1800" b="1" dirty="0" err="1">
                <a:latin typeface="Arial" charset="0"/>
                <a:cs typeface="Arial" charset="0"/>
              </a:rPr>
              <a:t>www.msnbc.com</a:t>
            </a:r>
            <a:r>
              <a:rPr lang="en-US" sz="1800" b="1" dirty="0">
                <a:latin typeface="Arial" charset="0"/>
                <a:cs typeface="Arial" charset="0"/>
              </a:rPr>
              <a:t>/news/363916.asp</a:t>
            </a:r>
          </a:p>
        </p:txBody>
      </p:sp>
      <p:sp>
        <p:nvSpPr>
          <p:cNvPr id="182276" name="Rectangle 7"/>
          <p:cNvSpPr>
            <a:spLocks noChangeArrowheads="1"/>
          </p:cNvSpPr>
          <p:nvPr/>
        </p:nvSpPr>
        <p:spPr bwMode="auto">
          <a:xfrm>
            <a:off x="1219200" y="0"/>
            <a:ext cx="8001000" cy="1676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gn="ctr"/>
            <a:r>
              <a:rPr lang="en-US" sz="2800">
                <a:solidFill>
                  <a:schemeClr val="bg1"/>
                </a:solidFill>
                <a:latin typeface="Arial" charset="0"/>
                <a:cs typeface="Arial" charset="0"/>
              </a:rPr>
              <a:t>As Clinton finished his second term and </a:t>
            </a:r>
            <a:br>
              <a:rPr lang="en-US" sz="2800">
                <a:solidFill>
                  <a:schemeClr val="bg1"/>
                </a:solidFill>
                <a:latin typeface="Arial" charset="0"/>
                <a:cs typeface="Arial" charset="0"/>
              </a:rPr>
            </a:br>
            <a:r>
              <a:rPr lang="en-US" sz="2800">
                <a:solidFill>
                  <a:schemeClr val="bg1"/>
                </a:solidFill>
                <a:latin typeface="Arial" charset="0"/>
                <a:cs typeface="Arial" charset="0"/>
              </a:rPr>
              <a:t>Al Gore soon ran against George W. Bush (March 2000) a reporter noted…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blinds(horizontal)">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6869">
                                            <p:txEl>
                                              <p:pRg st="0" end="0"/>
                                            </p:txEl>
                                          </p:spTgt>
                                        </p:tgtEl>
                                        <p:attrNameLst>
                                          <p:attrName>style.visibility</p:attrName>
                                        </p:attrNameLst>
                                      </p:cBhvr>
                                      <p:to>
                                        <p:strVal val="visible"/>
                                      </p:to>
                                    </p:set>
                                    <p:animEffect transition="in" filter="wipe(up)">
                                      <p:cBhvr>
                                        <p:cTn id="12" dur="5000"/>
                                        <p:tgtEl>
                                          <p:spTgt spid="36869">
                                            <p:txEl>
                                              <p:pRg st="0" end="0"/>
                                            </p:txEl>
                                          </p:spTgt>
                                        </p:tgtEl>
                                      </p:cBhvr>
                                    </p:animEffect>
                                  </p:childTnLst>
                                </p:cTn>
                              </p:par>
                            </p:childTnLst>
                          </p:cTn>
                        </p:par>
                        <p:par>
                          <p:cTn id="13" fill="hold" nodeType="afterGroup">
                            <p:stCondLst>
                              <p:cond delay="5000"/>
                            </p:stCondLst>
                            <p:childTnLst>
                              <p:par>
                                <p:cTn id="14" presetID="22" presetClass="entr" presetSubtype="1" fill="hold" grpId="0" nodeType="afterEffect">
                                  <p:stCondLst>
                                    <p:cond delay="0"/>
                                  </p:stCondLst>
                                  <p:childTnLst>
                                    <p:set>
                                      <p:cBhvr>
                                        <p:cTn id="15" dur="1" fill="hold">
                                          <p:stCondLst>
                                            <p:cond delay="0"/>
                                          </p:stCondLst>
                                        </p:cTn>
                                        <p:tgtEl>
                                          <p:spTgt spid="36869">
                                            <p:txEl>
                                              <p:pRg st="1" end="1"/>
                                            </p:txEl>
                                          </p:spTgt>
                                        </p:tgtEl>
                                        <p:attrNameLst>
                                          <p:attrName>style.visibility</p:attrName>
                                        </p:attrNameLst>
                                      </p:cBhvr>
                                      <p:to>
                                        <p:strVal val="visible"/>
                                      </p:to>
                                    </p:set>
                                    <p:animEffect transition="in" filter="wipe(up)">
                                      <p:cBhvr>
                                        <p:cTn id="16" dur="500"/>
                                        <p:tgtEl>
                                          <p:spTgt spid="36869">
                                            <p:txEl>
                                              <p:pRg st="1" end="1"/>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6869">
                                            <p:txEl>
                                              <p:pRg st="2" end="2"/>
                                            </p:txEl>
                                          </p:spTgt>
                                        </p:tgtEl>
                                        <p:attrNameLst>
                                          <p:attrName>style.visibility</p:attrName>
                                        </p:attrNameLst>
                                      </p:cBhvr>
                                      <p:to>
                                        <p:strVal val="visible"/>
                                      </p:to>
                                    </p:set>
                                    <p:animEffect transition="in" filter="wipe(up)">
                                      <p:cBhvr>
                                        <p:cTn id="19" dur="500"/>
                                        <p:tgtEl>
                                          <p:spTgt spid="368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build="p"/>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10" descr="j019803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35813" y="4800600"/>
            <a:ext cx="2008187"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2"/>
          <p:cNvSpPr>
            <a:spLocks noGrp="1" noChangeArrowheads="1"/>
          </p:cNvSpPr>
          <p:nvPr>
            <p:ph type="title"/>
          </p:nvPr>
        </p:nvSpPr>
        <p:spPr>
          <a:xfrm>
            <a:off x="0" y="0"/>
            <a:ext cx="9144000" cy="1219200"/>
          </a:xfrm>
          <a:solidFill>
            <a:schemeClr val="tx1"/>
          </a:solidFill>
        </p:spPr>
        <p:txBody>
          <a:bodyPr/>
          <a:lstStyle/>
          <a:p>
            <a:pPr eaLnBrk="1" hangingPunct="1"/>
            <a:r>
              <a:rPr lang="en-US" sz="2800" b="1">
                <a:solidFill>
                  <a:schemeClr val="tx1"/>
                </a:solidFill>
                <a:latin typeface="Arial" charset="0"/>
              </a:rPr>
              <a:t>Application</a:t>
            </a:r>
          </a:p>
        </p:txBody>
      </p:sp>
      <p:sp>
        <p:nvSpPr>
          <p:cNvPr id="184323" name="Text Box 3"/>
          <p:cNvSpPr txBox="1">
            <a:spLocks noChangeArrowheads="1"/>
          </p:cNvSpPr>
          <p:nvPr/>
        </p:nvSpPr>
        <p:spPr bwMode="auto">
          <a:xfrm>
            <a:off x="8305800" y="152400"/>
            <a:ext cx="69215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310</a:t>
            </a:r>
            <a:endParaRPr lang="en-US">
              <a:solidFill>
                <a:srgbClr val="FFFFFF"/>
              </a:solidFill>
              <a:latin typeface="Arial" charset="0"/>
            </a:endParaRPr>
          </a:p>
        </p:txBody>
      </p:sp>
      <p:sp>
        <p:nvSpPr>
          <p:cNvPr id="22532" name="Text Box 4"/>
          <p:cNvSpPr txBox="1">
            <a:spLocks noChangeArrowheads="1"/>
          </p:cNvSpPr>
          <p:nvPr/>
        </p:nvSpPr>
        <p:spPr bwMode="auto">
          <a:xfrm>
            <a:off x="0" y="1417638"/>
            <a:ext cx="9144000" cy="15700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3200" b="1" i="1">
                <a:latin typeface="Arial" charset="0"/>
                <a:ea typeface="宋体" charset="0"/>
                <a:cs typeface="宋体" charset="0"/>
              </a:rPr>
              <a:t>Do you fight </a:t>
            </a:r>
            <a:r>
              <a:rPr lang="en-US" altLang="zh-CN" sz="3200" b="1">
                <a:latin typeface="Arial" charset="0"/>
                <a:ea typeface="宋体" charset="0"/>
                <a:cs typeface="宋体" charset="0"/>
              </a:rPr>
              <a:t>those who introduce godlessness in the church—or do you let them get away with lowering the standard? </a:t>
            </a:r>
          </a:p>
        </p:txBody>
      </p:sp>
      <p:sp>
        <p:nvSpPr>
          <p:cNvPr id="22534" name="Text Box 6"/>
          <p:cNvSpPr txBox="1">
            <a:spLocks noChangeArrowheads="1"/>
          </p:cNvSpPr>
          <p:nvPr/>
        </p:nvSpPr>
        <p:spPr bwMode="auto">
          <a:xfrm>
            <a:off x="0" y="3276600"/>
            <a:ext cx="9144000" cy="1066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3200" b="1" dirty="0">
                <a:latin typeface="Arial" charset="0"/>
                <a:ea typeface="宋体" charset="0"/>
                <a:cs typeface="宋体" charset="0"/>
              </a:rPr>
              <a:t>What types of godless unbelievers are infiltrating our churches? </a:t>
            </a:r>
          </a:p>
        </p:txBody>
      </p:sp>
      <p:sp>
        <p:nvSpPr>
          <p:cNvPr id="184326" name="WordArt 9"/>
          <p:cNvSpPr>
            <a:spLocks noChangeArrowheads="1" noChangeShapeType="1" noTextEdit="1"/>
          </p:cNvSpPr>
          <p:nvPr/>
        </p:nvSpPr>
        <p:spPr bwMode="auto">
          <a:xfrm>
            <a:off x="3059832" y="74828"/>
            <a:ext cx="3024336" cy="1066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Application</a:t>
            </a:r>
          </a:p>
        </p:txBody>
      </p:sp>
      <p:sp>
        <p:nvSpPr>
          <p:cNvPr id="22540" name="Rectangle 12"/>
          <p:cNvSpPr>
            <a:spLocks noChangeArrowheads="1"/>
          </p:cNvSpPr>
          <p:nvPr/>
        </p:nvSpPr>
        <p:spPr bwMode="auto">
          <a:xfrm>
            <a:off x="990600" y="4572000"/>
            <a:ext cx="670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spcBef>
                <a:spcPct val="20000"/>
              </a:spcBef>
              <a:buClr>
                <a:schemeClr val="tx2"/>
              </a:buClr>
              <a:buFont typeface="Wingdings" charset="0"/>
              <a:buChar char="w"/>
            </a:pPr>
            <a:r>
              <a:rPr lang="en-US" sz="2800" b="1">
                <a:latin typeface="Arial" charset="0"/>
              </a:rPr>
              <a:t>Immoral pastors</a:t>
            </a:r>
          </a:p>
          <a:p>
            <a:pPr marL="342900" indent="-342900">
              <a:spcBef>
                <a:spcPct val="20000"/>
              </a:spcBef>
              <a:buClr>
                <a:schemeClr val="tx2"/>
              </a:buClr>
              <a:buFont typeface="Wingdings" charset="0"/>
              <a:buChar char="w"/>
            </a:pPr>
            <a:r>
              <a:rPr lang="en-US" sz="2800" b="1">
                <a:latin typeface="Arial" charset="0"/>
              </a:rPr>
              <a:t>Health and wealth kingdom builders</a:t>
            </a:r>
          </a:p>
          <a:p>
            <a:pPr marL="342900" indent="-342900">
              <a:spcBef>
                <a:spcPct val="20000"/>
              </a:spcBef>
              <a:buClr>
                <a:schemeClr val="tx2"/>
              </a:buClr>
              <a:buFont typeface="Wingdings" charset="0"/>
              <a:buChar char="w"/>
            </a:pPr>
            <a:r>
              <a:rPr lang="en-US" sz="2800" b="1">
                <a:latin typeface="Arial" charset="0"/>
              </a:rPr>
              <a:t>WCC funding of Marxist groups</a:t>
            </a:r>
          </a:p>
        </p:txBody>
      </p:sp>
      <p:sp>
        <p:nvSpPr>
          <p:cNvPr id="9" name="Text Box 4">
            <a:extLst>
              <a:ext uri="{FF2B5EF4-FFF2-40B4-BE49-F238E27FC236}">
                <a16:creationId xmlns:a16="http://schemas.microsoft.com/office/drawing/2014/main" id="{B42D864E-391B-4549-BDAB-9307646CC441}"/>
              </a:ext>
            </a:extLst>
          </p:cNvPr>
          <p:cNvSpPr txBox="1">
            <a:spLocks noChangeArrowheads="1"/>
          </p:cNvSpPr>
          <p:nvPr/>
        </p:nvSpPr>
        <p:spPr bwMode="auto">
          <a:xfrm rot="19962022">
            <a:off x="586" y="224731"/>
            <a:ext cx="1980029" cy="1015663"/>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b="1" dirty="0">
                <a:solidFill>
                  <a:srgbClr val="FFFFFF"/>
                </a:solidFill>
                <a:latin typeface="Arial" charset="0"/>
                <a:cs typeface="Arial" charset="0"/>
              </a:rPr>
              <a:t>Jude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40">
                                            <p:txEl>
                                              <p:pRg st="0" end="0"/>
                                            </p:txEl>
                                          </p:spTgt>
                                        </p:tgtEl>
                                        <p:attrNameLst>
                                          <p:attrName>style.visibility</p:attrName>
                                        </p:attrNameLst>
                                      </p:cBhvr>
                                      <p:to>
                                        <p:strVal val="visible"/>
                                      </p:to>
                                    </p:set>
                                    <p:anim to="" calcmode="lin" valueType="num">
                                      <p:cBhvr>
                                        <p:cTn id="19" dur="1" fill="hold"/>
                                        <p:tgtEl>
                                          <p:spTgt spid="22540">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40">
                                            <p:txEl>
                                              <p:pRg st="1" end="1"/>
                                            </p:txEl>
                                          </p:spTgt>
                                        </p:tgtEl>
                                        <p:attrNameLst>
                                          <p:attrName>style.visibility</p:attrName>
                                        </p:attrNameLst>
                                      </p:cBhvr>
                                      <p:to>
                                        <p:strVal val="visible"/>
                                      </p:to>
                                    </p:set>
                                    <p:anim to="" calcmode="lin" valueType="num">
                                      <p:cBhvr>
                                        <p:cTn id="24" dur="1" fill="hold"/>
                                        <p:tgtEl>
                                          <p:spTgt spid="22540">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40">
                                            <p:txEl>
                                              <p:pRg st="2" end="2"/>
                                            </p:txEl>
                                          </p:spTgt>
                                        </p:tgtEl>
                                        <p:attrNameLst>
                                          <p:attrName>style.visibility</p:attrName>
                                        </p:attrNameLst>
                                      </p:cBhvr>
                                      <p:to>
                                        <p:strVal val="visible"/>
                                      </p:to>
                                    </p:set>
                                    <p:anim to="" calcmode="lin" valueType="num">
                                      <p:cBhvr>
                                        <p:cTn id="29" dur="1" fill="hold"/>
                                        <p:tgtEl>
                                          <p:spTgt spid="22540">
                                            <p:txEl>
                                              <p:pRg st="2" end="2"/>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1"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4" grpId="0" animBg="1" autoUpdateAnimBg="0"/>
      <p:bldP spid="22540" grpId="0" build="p"/>
      <p:bldP spid="9" grpId="1"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1/6</a:t>
            </a:r>
          </a:p>
        </p:txBody>
      </p:sp>
      <p:pic>
        <p:nvPicPr>
          <p:cNvPr id="186370"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Rectangle 4"/>
          <p:cNvSpPr>
            <a:spLocks noChangeArrowheads="1"/>
          </p:cNvSpPr>
          <p:nvPr/>
        </p:nvSpPr>
        <p:spPr bwMode="auto">
          <a:xfrm>
            <a:off x="968375" y="146050"/>
            <a:ext cx="7248525"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I believe in Jesus. </a:t>
            </a:r>
          </a:p>
          <a:p>
            <a:pPr algn="ctr" eaLnBrk="0" hangingPunct="0">
              <a:defRPr/>
            </a:pPr>
            <a:r>
              <a:rPr lang="en-US" sz="3600" b="1" dirty="0">
                <a:solidFill>
                  <a:srgbClr val="FFFFFF"/>
                </a:solidFill>
                <a:latin typeface="Arial" pitchFamily="-107" charset="0"/>
              </a:rPr>
              <a:t>I believe He is the Son of God.</a:t>
            </a:r>
          </a:p>
          <a:p>
            <a:pPr algn="ctr" eaLnBrk="0" hangingPunct="0">
              <a:defRPr/>
            </a:pPr>
            <a:r>
              <a:rPr lang="en-US" sz="3600" b="1" dirty="0">
                <a:solidFill>
                  <a:srgbClr val="FFFFFF"/>
                </a:solidFill>
                <a:latin typeface="Arial" pitchFamily="-107" charset="0"/>
              </a:rPr>
              <a:t>I believe He died and rose again,</a:t>
            </a:r>
          </a:p>
          <a:p>
            <a:pPr algn="ctr" eaLnBrk="0" hangingPunct="0">
              <a:defRPr/>
            </a:pPr>
            <a:r>
              <a:rPr lang="en-US" sz="3600" b="1" dirty="0">
                <a:solidFill>
                  <a:srgbClr val="FFFFFF"/>
                </a:solidFill>
                <a:latin typeface="Arial" pitchFamily="-107" charset="0"/>
              </a:rPr>
              <a:t>I believe He paid for us all.</a:t>
            </a:r>
          </a:p>
        </p:txBody>
      </p:sp>
    </p:spTree>
  </p:cSld>
  <p:clrMapOvr>
    <a:masterClrMapping/>
  </p:clrMapOvr>
  <p:transition spd="slow">
    <p:strips dir="ld"/>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2/6</a:t>
            </a:r>
          </a:p>
        </p:txBody>
      </p:sp>
      <p:pic>
        <p:nvPicPr>
          <p:cNvPr id="188418"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tangle 4"/>
          <p:cNvSpPr>
            <a:spLocks noChangeArrowheads="1"/>
          </p:cNvSpPr>
          <p:nvPr/>
        </p:nvSpPr>
        <p:spPr bwMode="auto">
          <a:xfrm>
            <a:off x="881063" y="146050"/>
            <a:ext cx="7423150"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He</a:t>
            </a:r>
            <a:r>
              <a:rPr lang="uk-UA" sz="3600" b="1" dirty="0">
                <a:solidFill>
                  <a:srgbClr val="FFFFFF"/>
                </a:solidFill>
                <a:latin typeface="Arial" pitchFamily="-107" charset="0"/>
              </a:rPr>
              <a:t>'</a:t>
            </a:r>
            <a:r>
              <a:rPr lang="en-US" sz="3600" b="1" dirty="0">
                <a:solidFill>
                  <a:srgbClr val="FFFFFF"/>
                </a:solidFill>
                <a:latin typeface="Arial" pitchFamily="-107" charset="0"/>
              </a:rPr>
              <a:t>s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spd="slow">
    <p:strips dir="ld"/>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3/6</a:t>
            </a:r>
          </a:p>
        </p:txBody>
      </p:sp>
      <p:pic>
        <p:nvPicPr>
          <p:cNvPr id="1904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Rectangle 4"/>
          <p:cNvSpPr>
            <a:spLocks noChangeArrowheads="1"/>
          </p:cNvSpPr>
          <p:nvPr/>
        </p:nvSpPr>
        <p:spPr bwMode="auto">
          <a:xfrm>
            <a:off x="823913" y="69850"/>
            <a:ext cx="7526337"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a:solidFill>
                  <a:srgbClr val="FFFFFF"/>
                </a:solidFill>
                <a:latin typeface="Arial" pitchFamily="-107" charset="0"/>
              </a:rPr>
              <a:t>I believe in You, Lord. </a:t>
            </a:r>
          </a:p>
          <a:p>
            <a:pPr algn="ctr" eaLnBrk="0" hangingPunct="0">
              <a:defRPr/>
            </a:pPr>
            <a:r>
              <a:rPr lang="en-US" sz="3600" b="1">
                <a:solidFill>
                  <a:srgbClr val="FFFFFF"/>
                </a:solidFill>
                <a:latin typeface="Arial" pitchFamily="-107" charset="0"/>
              </a:rPr>
              <a:t>I believe You are the Son of God.</a:t>
            </a:r>
          </a:p>
          <a:p>
            <a:pPr algn="ctr" eaLnBrk="0" hangingPunct="0">
              <a:defRPr/>
            </a:pPr>
            <a:r>
              <a:rPr lang="en-US" sz="3600" b="1">
                <a:solidFill>
                  <a:srgbClr val="FFFFFF"/>
                </a:solidFill>
                <a:latin typeface="Arial" pitchFamily="-107" charset="0"/>
              </a:rPr>
              <a:t>I believe You died and rose again,</a:t>
            </a:r>
          </a:p>
          <a:p>
            <a:pPr algn="ctr" eaLnBrk="0" hangingPunct="0">
              <a:defRPr/>
            </a:pPr>
            <a:r>
              <a:rPr lang="en-US" sz="3600" b="1">
                <a:solidFill>
                  <a:srgbClr val="FFFFFF"/>
                </a:solidFill>
                <a:latin typeface="Arial" pitchFamily="-107" charset="0"/>
              </a:rPr>
              <a:t>I believe You paid for us all.</a:t>
            </a:r>
          </a:p>
        </p:txBody>
      </p:sp>
    </p:spTree>
  </p:cSld>
  <p:clrMapOvr>
    <a:masterClrMapping/>
  </p:clrMapOvr>
  <p:transition spd="slow">
    <p:strips dir="ld"/>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4/6</a:t>
            </a:r>
          </a:p>
        </p:txBody>
      </p:sp>
      <p:pic>
        <p:nvPicPr>
          <p:cNvPr id="192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Rectangle 4"/>
          <p:cNvSpPr>
            <a:spLocks noChangeArrowheads="1"/>
          </p:cNvSpPr>
          <p:nvPr/>
        </p:nvSpPr>
        <p:spPr bwMode="auto">
          <a:xfrm>
            <a:off x="696913" y="69850"/>
            <a:ext cx="7780337"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You</a:t>
            </a:r>
            <a:r>
              <a:rPr lang="uk-UA" sz="3600" b="1" dirty="0">
                <a:solidFill>
                  <a:srgbClr val="FFFFFF"/>
                </a:solidFill>
                <a:latin typeface="Arial" pitchFamily="-107" charset="0"/>
              </a:rPr>
              <a:t>'</a:t>
            </a:r>
            <a:r>
              <a:rPr lang="en-US" sz="3600" b="1" dirty="0">
                <a:solidFill>
                  <a:srgbClr val="FFFFFF"/>
                </a:solidFill>
                <a:latin typeface="Arial" pitchFamily="-107" charset="0"/>
              </a:rPr>
              <a:t>re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spd="slow">
    <p:strips dir="ld"/>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19456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Rectangle 4"/>
          <p:cNvSpPr>
            <a:spLocks noChangeArrowheads="1"/>
          </p:cNvSpPr>
          <p:nvPr/>
        </p:nvSpPr>
        <p:spPr bwMode="auto">
          <a:xfrm>
            <a:off x="696913" y="911225"/>
            <a:ext cx="7780337" cy="2289175"/>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You</a:t>
            </a:r>
            <a:r>
              <a:rPr lang="uk-UA" sz="3600" b="1" dirty="0">
                <a:solidFill>
                  <a:srgbClr val="FFFFFF"/>
                </a:solidFill>
                <a:latin typeface="Arial" pitchFamily="-107" charset="0"/>
              </a:rPr>
              <a:t>'</a:t>
            </a:r>
            <a:r>
              <a:rPr lang="en-US" sz="3600" b="1" dirty="0">
                <a:solidFill>
                  <a:srgbClr val="FFFFFF"/>
                </a:solidFill>
                <a:latin typeface="Arial" pitchFamily="-107" charset="0"/>
              </a:rPr>
              <a:t>re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6/6</a:t>
            </a:r>
          </a:p>
        </p:txBody>
      </p:sp>
      <p:pic>
        <p:nvPicPr>
          <p:cNvPr id="1966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Rectangle 4"/>
          <p:cNvSpPr>
            <a:spLocks noChangeArrowheads="1"/>
          </p:cNvSpPr>
          <p:nvPr/>
        </p:nvSpPr>
        <p:spPr bwMode="auto">
          <a:xfrm>
            <a:off x="696913" y="73025"/>
            <a:ext cx="7780337" cy="2289175"/>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You</a:t>
            </a:r>
            <a:r>
              <a:rPr lang="uk-UA" sz="3600" b="1" dirty="0">
                <a:solidFill>
                  <a:srgbClr val="FFFFFF"/>
                </a:solidFill>
                <a:latin typeface="Arial" pitchFamily="-107" charset="0"/>
              </a:rPr>
              <a:t>'</a:t>
            </a:r>
            <a:r>
              <a:rPr lang="en-US" sz="3600" b="1" dirty="0">
                <a:solidFill>
                  <a:srgbClr val="FFFFFF"/>
                </a:solidFill>
                <a:latin typeface="Arial" pitchFamily="-107" charset="0"/>
              </a:rPr>
              <a:t>re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ssolv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461517"/>
            <a:ext cx="8892480" cy="599181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Now all glory to God, who is able to keep you from falling away and will bring you with great joy into his glorious presence without a single fault.  </a:t>
            </a:r>
            <a:r>
              <a:rPr lang="en-US" sz="3600" b="1" baseline="30000" dirty="0">
                <a:effectLst>
                  <a:glow rad="127000">
                    <a:schemeClr val="tx1"/>
                  </a:glow>
                </a:effectLst>
                <a:latin typeface="Arial" charset="0"/>
                <a:ea typeface="ＭＳ Ｐゴシック" charset="0"/>
                <a:cs typeface="ＭＳ Ｐゴシック" charset="0"/>
              </a:rPr>
              <a:t>25</a:t>
            </a:r>
            <a:r>
              <a:rPr lang="en-US" sz="3600" b="1" dirty="0">
                <a:effectLst>
                  <a:glow rad="127000">
                    <a:schemeClr val="tx1"/>
                  </a:glow>
                </a:effectLst>
                <a:latin typeface="Arial" charset="0"/>
                <a:ea typeface="ＭＳ Ｐゴシック" charset="0"/>
                <a:cs typeface="ＭＳ Ｐゴシック" charset="0"/>
              </a:rPr>
              <a:t>All glory to him who alone is God, our Savior through Jesus Christ our Lord. All glory, majesty, power, and authority are his before all time, and in the present, and beyond all time! Amen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(Jude 24-25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954752"/>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cSld>
  <p:clrMapOvr>
    <a:masterClrMapping/>
  </p:clrMapOvr>
  <p:transition>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0" y="303353"/>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Salvation: How do you know when you</a:t>
            </a:r>
            <a:r>
              <a:rPr kumimoji="0" lang="uk-UA"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a:t>
            </a:r>
            <a:r>
              <a:rPr kumimoji="0" lang="en-US" sz="4000" b="1" i="0" u="none" strike="noStrike" kern="1200" cap="none" spc="0" normalizeH="0" baseline="0" noProof="0" dirty="0" err="1">
                <a:ln>
                  <a:noFill/>
                </a:ln>
                <a:solidFill>
                  <a:srgbClr val="FFFFFF"/>
                </a:solidFill>
                <a:effectLst>
                  <a:glow rad="127000">
                    <a:srgbClr val="000000"/>
                  </a:glow>
                </a:effectLst>
                <a:uLnTx/>
                <a:uFillTx/>
                <a:latin typeface="Times New Roman"/>
                <a:ea typeface="ＭＳ Ｐゴシック" charset="0"/>
                <a:cs typeface="Times New Roman"/>
              </a:rPr>
              <a:t>ve</a:t>
            </a:r>
            <a:r>
              <a:rPr kumimoji="0" lang="en-US"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 met God</a:t>
            </a:r>
            <a:r>
              <a:rPr kumimoji="0" lang="uk-UA"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s requirements?</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Help for souls who are anxious to please God and worried that they haven</a:t>
            </a:r>
            <a:r>
              <a:rPr kumimoji="0" lang="uk-UA"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a:t>
            </a:r>
            <a:r>
              <a:rPr kumimoji="0" 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t done enough.</a:t>
            </a:r>
          </a:p>
        </p:txBody>
      </p:sp>
    </p:spTree>
    <p:extLst>
      <p:ext uri="{BB962C8B-B14F-4D97-AF65-F5344CB8AC3E}">
        <p14:creationId xmlns:p14="http://schemas.microsoft.com/office/powerpoint/2010/main" val="273838703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05011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Can you be sure? </a:t>
            </a:r>
            <a:br>
              <a:rPr lang="en-US" b="1" dirty="0">
                <a:effectLst>
                  <a:glow rad="127000">
                    <a:schemeClr val="tx1"/>
                  </a:glow>
                </a:effectLst>
                <a:latin typeface="Arial" charset="0"/>
                <a:ea typeface="ＭＳ Ｐゴシック" charset="0"/>
                <a:cs typeface="ＭＳ Ｐゴシック" charset="0"/>
              </a:rPr>
            </a:br>
            <a:r>
              <a:rPr lang="en-US" sz="5400" b="1" i="1" dirty="0">
                <a:effectLst>
                  <a:glow rad="127000">
                    <a:schemeClr val="tx1"/>
                  </a:glow>
                </a:effectLst>
                <a:latin typeface="Arial" charset="0"/>
                <a:ea typeface="ＭＳ Ｐゴシック" charset="0"/>
                <a:cs typeface="ＭＳ Ｐゴシック" charset="0"/>
              </a:rPr>
              <a:t>Really sure?</a:t>
            </a:r>
            <a:endParaRPr lang="en-US" b="1" i="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Tree>
    <p:extLst>
      <p:ext uri="{BB962C8B-B14F-4D97-AF65-F5344CB8AC3E}">
        <p14:creationId xmlns:p14="http://schemas.microsoft.com/office/powerpoint/2010/main" val="13485962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5326942"/>
            <a:ext cx="9144000" cy="9493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a:t>
            </a:r>
            <a:r>
              <a:rPr kumimoji="0" lang="mr-IN" sz="3200" b="1" i="1" u="none" strike="noStrike" kern="1200" cap="none" spc="0" normalizeH="0" baseline="0" noProof="0" dirty="0">
                <a:ln>
                  <a:noFill/>
                </a:ln>
                <a:solidFill>
                  <a:srgbClr val="FFFFFF"/>
                </a:solidFill>
                <a:effectLst/>
                <a:uLnTx/>
                <a:uFillTx/>
                <a:latin typeface="Arial"/>
                <a:ea typeface="ＭＳ Ｐゴシック" pitchFamily="-108" charset="-128"/>
              </a:rPr>
              <a:t>'</a:t>
            </a: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340842"/>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Nature of the Gospel</a:t>
            </a:r>
          </a:p>
        </p:txBody>
      </p:sp>
      <p:pic>
        <p:nvPicPr>
          <p:cNvPr id="2" name="Picture 1"/>
          <p:cNvPicPr>
            <a:picLocks noChangeAspect="1"/>
          </p:cNvPicPr>
          <p:nvPr/>
        </p:nvPicPr>
        <p:blipFill>
          <a:blip r:embed="rId3"/>
          <a:stretch>
            <a:fillRect/>
          </a:stretch>
        </p:blipFill>
        <p:spPr>
          <a:xfrm>
            <a:off x="0" y="1897943"/>
            <a:ext cx="9144000" cy="3429000"/>
          </a:xfrm>
          <a:prstGeom prst="rect">
            <a:avLst/>
          </a:prstGeom>
        </p:spPr>
      </p:pic>
      <p:sp>
        <p:nvSpPr>
          <p:cNvPr id="6" name="Text Box 4"/>
          <p:cNvSpPr txBox="1">
            <a:spLocks noChangeArrowheads="1"/>
          </p:cNvSpPr>
          <p:nvPr/>
        </p:nvSpPr>
        <p:spPr bwMode="auto">
          <a:xfrm>
            <a:off x="8501734" y="120068"/>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
        <p:nvSpPr>
          <p:cNvPr id="3" name="Rectangle 2">
            <a:extLst>
              <a:ext uri="{FF2B5EF4-FFF2-40B4-BE49-F238E27FC236}">
                <a16:creationId xmlns:a16="http://schemas.microsoft.com/office/drawing/2014/main" id="{4486BEF4-206D-A54F-E577-6E39B52AC4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543D4-1B97-2547-8D38-029ECBC22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2773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7600" y="309282"/>
            <a:ext cx="5257800" cy="392009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would you say? </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Write your answer on a piece of paper.</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027730"/>
            <a:ext cx="9144000" cy="1830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person was just in a car accident and has only one minute to live. He says to you, </a:t>
            </a:r>
            <a:b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“How can I know if I will go to heaven?” </a:t>
            </a:r>
          </a:p>
        </p:txBody>
      </p:sp>
    </p:spTree>
    <p:extLst>
      <p:ext uri="{BB962C8B-B14F-4D97-AF65-F5344CB8AC3E}">
        <p14:creationId xmlns:p14="http://schemas.microsoft.com/office/powerpoint/2010/main" val="272636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is the Gospel that saves us?</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do we “c</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ontend for the faith that was once for all entrusted to the saints” (Jude 3) if we don</a:t>
            </a:r>
            <a:r>
              <a:rPr kumimoji="0" lang="mr-IN"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even know what that faith is?</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21300419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8D7D5E1-48F0-9048-A01C-E52C7165D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962"/>
            <a:ext cx="9144000" cy="51350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Rectangle 2"/>
          <p:cNvSpPr txBox="1">
            <a:spLocks noChangeArrowheads="1"/>
          </p:cNvSpPr>
          <p:nvPr/>
        </p:nvSpPr>
        <p:spPr bwMode="auto">
          <a:xfrm>
            <a:off x="0" y="759117"/>
            <a:ext cx="9144000" cy="9478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is it?</a:t>
            </a:r>
          </a:p>
        </p:txBody>
      </p:sp>
    </p:spTree>
    <p:extLst>
      <p:ext uri="{BB962C8B-B14F-4D97-AF65-F5344CB8AC3E}">
        <p14:creationId xmlns:p14="http://schemas.microsoft.com/office/powerpoint/2010/main" val="451777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DC3E51-FB8F-F347-8535-55171D0D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9" y="1628800"/>
            <a:ext cx="9298426" cy="52132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Rectangle 2"/>
          <p:cNvSpPr txBox="1">
            <a:spLocks noChangeArrowheads="1"/>
          </p:cNvSpPr>
          <p:nvPr/>
        </p:nvSpPr>
        <p:spPr bwMode="auto">
          <a:xfrm>
            <a:off x="0" y="1628800"/>
            <a:ext cx="9144000" cy="1652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it “to turn from sin”?</a:t>
            </a:r>
          </a:p>
        </p:txBody>
      </p:sp>
    </p:spTree>
    <p:extLst>
      <p:ext uri="{BB962C8B-B14F-4D97-AF65-F5344CB8AC3E}">
        <p14:creationId xmlns:p14="http://schemas.microsoft.com/office/powerpoint/2010/main" val="78422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Rectangle 2"/>
          <p:cNvSpPr txBox="1">
            <a:spLocks noChangeArrowheads="1"/>
          </p:cNvSpPr>
          <p:nvPr/>
        </p:nvSpPr>
        <p:spPr bwMode="auto">
          <a:xfrm>
            <a:off x="3419872" y="996788"/>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evangelism that omits the message of repentance can properly be called the gospel, for sinners cannot come to Jesus Christ apart from a radical change of heart, mind, and will.”</a:t>
            </a:r>
          </a:p>
        </p:txBody>
      </p:sp>
      <p:sp>
        <p:nvSpPr>
          <p:cNvPr id="4" name="Rectangle 2">
            <a:extLst>
              <a:ext uri="{FF2B5EF4-FFF2-40B4-BE49-F238E27FC236}">
                <a16:creationId xmlns:a16="http://schemas.microsoft.com/office/drawing/2014/main" id="{92F53727-6484-1E4B-9FDE-23EF9D90A129}"/>
              </a:ext>
            </a:extLst>
          </p:cNvPr>
          <p:cNvSpPr txBox="1">
            <a:spLocks noChangeArrowheads="1"/>
          </p:cNvSpPr>
          <p:nvPr/>
        </p:nvSpPr>
        <p:spPr bwMode="auto">
          <a:xfrm>
            <a:off x="0" y="5861212"/>
            <a:ext cx="9144000" cy="989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John MacArthur, </a:t>
            </a: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The Gospel According to Jesus</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(Grand Rapids: Zondervan, 1988), 81</a:t>
            </a:r>
            <a:endParaRPr kumimoji="0" lang="en-SG"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4098" name="Picture 2">
            <a:extLst>
              <a:ext uri="{FF2B5EF4-FFF2-40B4-BE49-F238E27FC236}">
                <a16:creationId xmlns:a16="http://schemas.microsoft.com/office/drawing/2014/main" id="{9EA70EFD-3DCC-014E-85D7-FEF061072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11" y="996788"/>
            <a:ext cx="3130177" cy="477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7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pic>
        <p:nvPicPr>
          <p:cNvPr id="5122" name="Picture 2">
            <a:extLst>
              <a:ext uri="{FF2B5EF4-FFF2-40B4-BE49-F238E27FC236}">
                <a16:creationId xmlns:a16="http://schemas.microsoft.com/office/drawing/2014/main" id="{4872BD19-9703-0042-9ABD-837C5F68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118"/>
            <a:ext cx="4827494" cy="4827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80329" y="1289139"/>
            <a:ext cx="4572000" cy="27683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change the mind” </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(Greek)</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3275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420889"/>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Contend Against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Pretenders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4112896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It is an “afterthought” or “second opinion.” Charles Ryrie, for example, says, “Repentance means a genuine change of mind that affects the life in some way. Like other significant theological terms it must be defined specifically by asking a further question, namely, change the mind about what? Christians can repent of specific sins and stop doing them (Revelation 2:5; 2 Corinthians 7:9).” Do non-Christians have to repent? Ryrie says yes, if one defines repentance correctly. “Saving repentance,” he says, “has to involve a change of mind about Jesus Christ so that whatever a person thought of Him before, he changes his mind and trusts Him to be his Savior [</a:t>
            </a:r>
            <a:r>
              <a:rPr kumimoji="0" lang="en-SG"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Basic Theology</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390].” This approach seems quite plausible to me and works in the majority of the passages where repentance is mentioned in the New Testament.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—Dillow, </a:t>
            </a:r>
            <a:r>
              <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Final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Destiny, 33</a:t>
            </a: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Tree>
    <p:extLst>
      <p:ext uri="{BB962C8B-B14F-4D97-AF65-F5344CB8AC3E}">
        <p14:creationId xmlns:p14="http://schemas.microsoft.com/office/powerpoint/2010/main" val="3943876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best interpretation of </a:t>
            </a:r>
            <a:r>
              <a:rPr kumimoji="0" lang="en-SG" sz="2800" b="1" i="1" u="none" strike="noStrike" kern="1200" cap="none" spc="0" normalizeH="0" baseline="0" noProof="0" dirty="0" err="1">
                <a:ln>
                  <a:noFill/>
                </a:ln>
                <a:solidFill>
                  <a:srgbClr val="FFFFFF"/>
                </a:solidFill>
                <a:effectLst/>
                <a:uLnTx/>
                <a:uFillTx/>
                <a:latin typeface="Arial"/>
                <a:ea typeface="ＭＳ Ｐゴシック" pitchFamily="-108" charset="-128"/>
                <a:cs typeface="Arial"/>
              </a:rPr>
              <a:t>metanoeo</a:t>
            </a: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in</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the New Testament is to acknowledge, to change one’s mind about something, to admit, to feel sorry for. A good Old Testament illustration of this usage would be Jeremiah 8:6.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I have listened and heard,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They have spoken what is not right; No man repented of his wickedness, saying, “What have I done?” Everyone turned to his course, like a horse charging into the battle.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—Dillow, </a:t>
            </a:r>
            <a: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Final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Destiny, 35</a:t>
            </a: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Tree>
    <p:extLst>
      <p:ext uri="{BB962C8B-B14F-4D97-AF65-F5344CB8AC3E}">
        <p14:creationId xmlns:p14="http://schemas.microsoft.com/office/powerpoint/2010/main" val="425718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it really changing our lives?</a:t>
            </a:r>
          </a:p>
        </p:txBody>
      </p:sp>
    </p:spTree>
    <p:extLst>
      <p:ext uri="{BB962C8B-B14F-4D97-AF65-F5344CB8AC3E}">
        <p14:creationId xmlns:p14="http://schemas.microsoft.com/office/powerpoint/2010/main" val="2283854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483133"/>
          </a:xfrm>
        </p:spPr>
        <p:txBody>
          <a:bodyPr/>
          <a:lstStyle/>
          <a:p>
            <a:r>
              <a:rPr lang="en-US" sz="4800" b="1" dirty="0"/>
              <a:t>Too often the </a:t>
            </a:r>
            <a:r>
              <a:rPr lang="en-US" sz="4800" b="1" i="1" dirty="0">
                <a:solidFill>
                  <a:srgbClr val="FFFF00"/>
                </a:solidFill>
              </a:rPr>
              <a:t>results</a:t>
            </a:r>
            <a:r>
              <a:rPr lang="en-US" sz="4800" b="1" dirty="0">
                <a:solidFill>
                  <a:srgbClr val="FFFF00"/>
                </a:solidFill>
              </a:rPr>
              <a:t> </a:t>
            </a:r>
            <a:r>
              <a:rPr lang="en-US" sz="4800" b="1" dirty="0"/>
              <a:t>of the gospel are confused with the </a:t>
            </a:r>
            <a:r>
              <a:rPr lang="en-US" sz="4800" b="1" i="1" dirty="0">
                <a:solidFill>
                  <a:srgbClr val="FFFF00"/>
                </a:solidFill>
              </a:rPr>
              <a:t>nature</a:t>
            </a:r>
            <a:r>
              <a:rPr lang="en-US" sz="4800" b="1" dirty="0">
                <a:solidFill>
                  <a:srgbClr val="FFFF00"/>
                </a:solidFill>
              </a:rPr>
              <a:t> </a:t>
            </a:r>
            <a:r>
              <a:rPr lang="en-US" sz="4800" b="1" dirty="0"/>
              <a:t>of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2898835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altLang="zh-CN" sz="3200" b="1" dirty="0"/>
              <a:t>The Problem: A False Gospel Proclaimed</a:t>
            </a:r>
            <a:endParaRPr lang="en-US" sz="3200" b="1" dirty="0">
              <a:ea typeface="ＭＳ Ｐゴシック" charset="0"/>
            </a:endParaRPr>
          </a:p>
        </p:txBody>
      </p:sp>
      <p:sp>
        <p:nvSpPr>
          <p:cNvPr id="3" name="TextBox 2"/>
          <p:cNvSpPr txBox="1"/>
          <p:nvPr/>
        </p:nvSpPr>
        <p:spPr>
          <a:xfrm>
            <a:off x="5715902" y="4442860"/>
            <a:ext cx="279288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What must I do to be saved?</a:t>
            </a:r>
            <a:endParaRPr kumimoji="0" lang="en-SG"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endParaRPr>
          </a:p>
        </p:txBody>
      </p:sp>
      <p:sp>
        <p:nvSpPr>
          <p:cNvPr id="5" name="Rectangle 4"/>
          <p:cNvSpPr/>
          <p:nvPr/>
        </p:nvSpPr>
        <p:spPr>
          <a:xfrm>
            <a:off x="129405" y="719976"/>
            <a:ext cx="548457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STEPS </a:t>
            </a:r>
            <a:r>
              <a:rPr kumimoji="0" lang="en-US" altLang="zh-CN" sz="2400" b="1" i="0" u="none" strike="noStrike" kern="1200" cap="none" spc="0" normalizeH="0" baseline="30000" noProof="0" dirty="0">
                <a:ln>
                  <a:noFill/>
                </a:ln>
                <a:solidFill>
                  <a:srgbClr val="000000"/>
                </a:solidFill>
                <a:effectLst/>
                <a:uLnTx/>
                <a:uFillTx/>
                <a:latin typeface="Times New Roman"/>
                <a:ea typeface="MS PGothic" panose="020B0600070205080204" pitchFamily="34" charset="-128"/>
                <a:cs typeface="Times New Roman"/>
              </a:rPr>
              <a:t>OF</a:t>
            </a:r>
            <a:r>
              <a:rPr kumimoji="0" lang="en-US" altLang="zh-CN"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en-US" altLang="zh-CN"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SALVATION:</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0" name="Rectangle 9"/>
          <p:cNvSpPr/>
          <p:nvPr/>
        </p:nvSpPr>
        <p:spPr>
          <a:xfrm>
            <a:off x="7318963" y="690916"/>
            <a:ext cx="121543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SAVED</a:t>
            </a:r>
            <a:endParaRPr kumimoji="0" lang="en-SG" sz="24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1" name="Rectangle 10"/>
          <p:cNvSpPr/>
          <p:nvPr/>
        </p:nvSpPr>
        <p:spPr>
          <a:xfrm>
            <a:off x="289403" y="6309239"/>
            <a:ext cx="1486845"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SINNER</a:t>
            </a:r>
            <a:endParaRPr kumimoji="0" lang="en-SG" sz="20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2" name="TextBox 11"/>
          <p:cNvSpPr txBox="1"/>
          <p:nvPr/>
        </p:nvSpPr>
        <p:spPr>
          <a:xfrm rot="19900617">
            <a:off x="-158260" y="3648489"/>
            <a:ext cx="28531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GOD</a:t>
            </a:r>
            <a:r>
              <a:rPr kumimoji="0" lang="mr-IN"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r>
              <a:rPr kumimoji="0" lang="en-US"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 PART</a:t>
            </a:r>
            <a:endParaRPr kumimoji="0" lang="en-SG"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4" name="TextBox 13"/>
          <p:cNvSpPr txBox="1"/>
          <p:nvPr/>
        </p:nvSpPr>
        <p:spPr>
          <a:xfrm rot="19900617">
            <a:off x="3042838" y="1693874"/>
            <a:ext cx="3833910" cy="523220"/>
          </a:xfrm>
          <a:prstGeom prst="rect">
            <a:avLst/>
          </a:prstGeom>
          <a:noFill/>
        </p:spPr>
        <p:txBody>
          <a:bodyPr wrap="square" rtlCol="0">
            <a:spAutoFit/>
          </a:bodyPr>
          <a:lstStyle>
            <a:defPPr>
              <a:defRPr lang="en-US"/>
            </a:defPPr>
            <a:lvl1pPr algn="ctr">
              <a:defRPr sz="2800" b="1">
                <a:latin typeface="Times New Roman"/>
                <a:ea typeface="MS PGothic" panose="020B0600070205080204" pitchFamily="34" charset="-128"/>
                <a:cs typeface="Times New Roman"/>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MAN</a:t>
            </a:r>
            <a:r>
              <a:rPr kumimoji="0" lang="mr-IN"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rPr>
              <a:t>'</a:t>
            </a:r>
            <a:r>
              <a:rPr kumimoji="0" lang="en-US"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 PART</a:t>
            </a:r>
            <a:endParaRPr kumimoji="0" lang="en-SG"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God Sent His 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Jn 3:16</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b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b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1 Jn 4:10</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6" name="TextBox 15"/>
          <p:cNvSpPr txBox="1"/>
          <p:nvPr/>
        </p:nvSpPr>
        <p:spPr>
          <a:xfrm>
            <a:off x="1175221" y="4657715"/>
            <a:ext cx="103508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Jesus Shed His Blood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Eph 1:7</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b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b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1 Pet 1:19</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Spirit Revealed Word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Jn 16:13</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0" name="TextBox 19"/>
          <p:cNvSpPr txBox="1"/>
          <p:nvPr/>
        </p:nvSpPr>
        <p:spPr>
          <a:xfrm>
            <a:off x="4008592" y="3227790"/>
            <a:ext cx="98000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Believe </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Gospel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Jn 8:24</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Heb 11:6</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1" name="TextBox 20"/>
          <p:cNvSpPr txBox="1"/>
          <p:nvPr/>
        </p:nvSpPr>
        <p:spPr>
          <a:xfrm>
            <a:off x="4854957" y="2736669"/>
            <a:ext cx="107078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Repent </a:t>
            </a:r>
            <a:br>
              <a:rPr kumimoji="0" lang="en-US" altLang="zh-CN" sz="1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b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of Sins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Acts 2:38</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1</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7:30</a:t>
            </a:r>
          </a:p>
        </p:txBody>
      </p:sp>
      <p:sp>
        <p:nvSpPr>
          <p:cNvPr id="22" name="TextBox 21"/>
          <p:cNvSpPr txBox="1"/>
          <p:nvPr/>
        </p:nvSpPr>
        <p:spPr>
          <a:xfrm>
            <a:off x="5738494" y="2248200"/>
            <a:ext cx="122569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Confess </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Faith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Rom 10:9-10</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Acts 8:37</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3" name="TextBox 22"/>
          <p:cNvSpPr txBox="1"/>
          <p:nvPr/>
        </p:nvSpPr>
        <p:spPr>
          <a:xfrm>
            <a:off x="6754516" y="1771185"/>
            <a:ext cx="111055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Baptism </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into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Mk 16:16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1 Pet 3:21</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8" name="Rectangle 17"/>
          <p:cNvSpPr/>
          <p:nvPr/>
        </p:nvSpPr>
        <p:spPr>
          <a:xfrm>
            <a:off x="7916325" y="1280362"/>
            <a:ext cx="1058341"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Remain Faithful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Col 1:21</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SG"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Rev 2:10</a:t>
            </a:r>
          </a:p>
        </p:txBody>
      </p:sp>
      <p:sp>
        <p:nvSpPr>
          <p:cNvPr id="19" name="TextBox 18"/>
          <p:cNvSpPr txBox="1"/>
          <p:nvPr/>
        </p:nvSpPr>
        <p:spPr>
          <a:xfrm>
            <a:off x="3048113" y="3635627"/>
            <a:ext cx="1087364"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Hear </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Gospel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Rom 10:13</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Jn 6:44</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45</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9" name="Rectangle 38"/>
          <p:cNvSpPr/>
          <p:nvPr/>
        </p:nvSpPr>
        <p:spPr>
          <a:xfrm>
            <a:off x="129405" y="1167594"/>
            <a:ext cx="548457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30000" noProof="0" dirty="0">
                <a:ln>
                  <a:noFill/>
                </a:ln>
                <a:solidFill>
                  <a:srgbClr val="000000"/>
                </a:solidFill>
                <a:effectLst/>
                <a:uLnTx/>
                <a:uFillTx/>
                <a:latin typeface="Times New Roman"/>
                <a:ea typeface="MS PGothic" panose="020B0600070205080204" pitchFamily="34" charset="-128"/>
                <a:cs typeface="Times New Roman"/>
              </a:rPr>
              <a:t>FROM </a:t>
            </a:r>
            <a:r>
              <a:rPr kumimoji="0" lang="en-US" altLang="zh-CN"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SINNER </a:t>
            </a:r>
            <a:r>
              <a:rPr kumimoji="0" lang="en-US" altLang="zh-CN" sz="2400" b="1" i="0" u="none" strike="noStrike" kern="1200" cap="none" spc="0" normalizeH="0" baseline="30000" noProof="0" dirty="0">
                <a:ln>
                  <a:noFill/>
                </a:ln>
                <a:solidFill>
                  <a:srgbClr val="000000"/>
                </a:solidFill>
                <a:effectLst/>
                <a:uLnTx/>
                <a:uFillTx/>
                <a:latin typeface="Times New Roman"/>
                <a:ea typeface="MS PGothic" panose="020B0600070205080204" pitchFamily="34" charset="-128"/>
                <a:cs typeface="Times New Roman"/>
              </a:rPr>
              <a:t>TO </a:t>
            </a:r>
            <a:r>
              <a:rPr kumimoji="0" lang="en-US" altLang="zh-CN" sz="3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SAVED</a:t>
            </a:r>
            <a:r>
              <a:rPr kumimoji="0" lang="en-US" altLang="zh-CN"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6" name="TextBox 35">
            <a:extLst>
              <a:ext uri="{FF2B5EF4-FFF2-40B4-BE49-F238E27FC236}">
                <a16:creationId xmlns:a16="http://schemas.microsoft.com/office/drawing/2014/main" id="{4589452D-E876-1045-A1B4-8CC3270E3656}"/>
              </a:ext>
            </a:extLst>
          </p:cNvPr>
          <p:cNvSpPr txBox="1"/>
          <p:nvPr/>
        </p:nvSpPr>
        <p:spPr>
          <a:xfrm>
            <a:off x="2076145" y="6084291"/>
            <a:ext cx="43459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 Church of Christ view</a:t>
            </a:r>
            <a:endParaRPr kumimoji="0" lang="en-SG"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Tree>
    <p:extLst>
      <p:ext uri="{BB962C8B-B14F-4D97-AF65-F5344CB8AC3E}">
        <p14:creationId xmlns:p14="http://schemas.microsoft.com/office/powerpoint/2010/main" val="263133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nathan Edwards | Biography, Beliefs, Sermons, &amp; Facts | Britannica">
            <a:extLst>
              <a:ext uri="{FF2B5EF4-FFF2-40B4-BE49-F238E27FC236}">
                <a16:creationId xmlns:a16="http://schemas.microsoft.com/office/drawing/2014/main" id="{7E9AE868-8A0B-CB44-AA12-C1F94531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4"/>
            <a:ext cx="505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4600" y="542461"/>
            <a:ext cx="40894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Grace</a:t>
            </a:r>
          </a:p>
        </p:txBody>
      </p:sp>
      <p:sp>
        <p:nvSpPr>
          <p:cNvPr id="3" name="Rectangle 2"/>
          <p:cNvSpPr txBox="1">
            <a:spLocks noChangeArrowheads="1"/>
          </p:cNvSpPr>
          <p:nvPr/>
        </p:nvSpPr>
        <p:spPr bwMode="auto">
          <a:xfrm>
            <a:off x="5054600" y="1569291"/>
            <a:ext cx="4089400" cy="37513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contribute nothing to your salvation except the sin that made it necessary.”</a:t>
            </a:r>
          </a:p>
        </p:txBody>
      </p:sp>
      <p:sp>
        <p:nvSpPr>
          <p:cNvPr id="9" name="Rectangle 2">
            <a:extLst>
              <a:ext uri="{FF2B5EF4-FFF2-40B4-BE49-F238E27FC236}">
                <a16:creationId xmlns:a16="http://schemas.microsoft.com/office/drawing/2014/main" id="{772B108D-8716-A44C-9509-27E3FA2C25F2}"/>
              </a:ext>
            </a:extLst>
          </p:cNvPr>
          <p:cNvSpPr txBox="1">
            <a:spLocks noChangeArrowheads="1"/>
          </p:cNvSpPr>
          <p:nvPr/>
        </p:nvSpPr>
        <p:spPr bwMode="auto">
          <a:xfrm>
            <a:off x="5054600" y="5146432"/>
            <a:ext cx="4089400" cy="16881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JONATHAN EDWARDS</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1703-1758</a:t>
            </a:r>
          </a:p>
        </p:txBody>
      </p:sp>
    </p:spTree>
    <p:extLst>
      <p:ext uri="{BB962C8B-B14F-4D97-AF65-F5344CB8AC3E}">
        <p14:creationId xmlns:p14="http://schemas.microsoft.com/office/powerpoint/2010/main" val="852555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GOOD NEWS!</a:t>
            </a:r>
            <a:endParaRPr kumimoji="0" lang="en-US" sz="4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65183616"/>
      </p:ext>
    </p:extLst>
  </p:cSld>
  <p:clrMapOvr>
    <a:masterClrMapping/>
  </p:clrMapOvr>
  <p:transition>
    <p:randomBar dir="vert"/>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549275"/>
            <a:ext cx="5080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ext Box 5"/>
          <p:cNvSpPr txBox="1">
            <a:spLocks noChangeArrowheads="1"/>
          </p:cNvSpPr>
          <p:nvPr/>
        </p:nvSpPr>
        <p:spPr bwMode="auto">
          <a:xfrm>
            <a:off x="4499992" y="3212976"/>
            <a:ext cx="4268788"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What is saving faith?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How is it different from false faith?</a:t>
            </a:r>
          </a:p>
        </p:txBody>
      </p:sp>
      <p:sp>
        <p:nvSpPr>
          <p:cNvPr id="2050" name="Rectangle 2"/>
          <p:cNvSpPr>
            <a:spLocks noGrp="1" noChangeArrowheads="1"/>
          </p:cNvSpPr>
          <p:nvPr>
            <p:ph type="title"/>
          </p:nvPr>
        </p:nvSpPr>
        <p:spPr>
          <a:xfrm>
            <a:off x="34925" y="-13274"/>
            <a:ext cx="8135938" cy="2647521"/>
          </a:xfrm>
        </p:spPr>
        <p:txBody>
          <a:bodyPr>
            <a:spAutoFit/>
          </a:bodyPr>
          <a:lstStyle/>
          <a:p>
            <a:pPr algn="l" eaLnBrk="1" hangingPunct="1">
              <a:defRPr/>
            </a:pPr>
            <a:r>
              <a:rPr lang="en-US" sz="16600" b="1" kern="1200" dirty="0">
                <a:solidFill>
                  <a:srgbClr val="FFFF00"/>
                </a:solidFill>
                <a:effectLst>
                  <a:glow rad="177800">
                    <a:schemeClr val="bg2"/>
                  </a:glow>
                </a:effectLst>
                <a:latin typeface="Arial" charset="0"/>
                <a:ea typeface="ＭＳ Ｐゴシック" charset="0"/>
                <a:cs typeface="Arial" charset="0"/>
              </a:rPr>
              <a:t>John</a:t>
            </a:r>
            <a:endParaRPr lang="en-US" sz="3600" b="1" kern="1200" dirty="0">
              <a:solidFill>
                <a:srgbClr val="FFFF00"/>
              </a:solidFill>
              <a:effectLst>
                <a:glow rad="177800">
                  <a:schemeClr val="bg2"/>
                </a:glow>
              </a:effectLst>
              <a:latin typeface="Arial" charset="0"/>
              <a:ea typeface="ＭＳ Ｐゴシック" charset="0"/>
              <a:cs typeface="Arial" charset="0"/>
            </a:endParaRPr>
          </a:p>
        </p:txBody>
      </p:sp>
      <p:sp>
        <p:nvSpPr>
          <p:cNvPr id="7" name="Text Box 5"/>
          <p:cNvSpPr txBox="1">
            <a:spLocks noChangeArrowheads="1"/>
          </p:cNvSpPr>
          <p:nvPr/>
        </p:nvSpPr>
        <p:spPr bwMode="auto">
          <a:xfrm>
            <a:off x="159196" y="2780928"/>
            <a:ext cx="4268788"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What must you trust about Jesus to be saved?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Must you add anything to this?</a:t>
            </a:r>
          </a:p>
        </p:txBody>
      </p:sp>
      <p:sp>
        <p:nvSpPr>
          <p:cNvPr id="8"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1048443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calcmode="lin" valueType="num">
                                      <p:cBhvr additive="base">
                                        <p:cTn id="7"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3">
                                            <p:txEl>
                                              <p:pRg st="2" end="2"/>
                                            </p:txEl>
                                          </p:spTgt>
                                        </p:tgtEl>
                                        <p:attrNameLst>
                                          <p:attrName>style.visibility</p:attrName>
                                        </p:attrNameLst>
                                      </p:cBhvr>
                                      <p:to>
                                        <p:strVal val="visible"/>
                                      </p:to>
                                    </p:set>
                                    <p:anim calcmode="lin" valueType="num">
                                      <p:cBhvr additive="base">
                                        <p:cTn id="13" dur="500" fill="hold"/>
                                        <p:tgtEl>
                                          <p:spTgt spid="205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John</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9462" name="Text Box 6"/>
          <p:cNvSpPr txBox="1">
            <a:spLocks noChangeArrowheads="1"/>
          </p:cNvSpPr>
          <p:nvPr/>
        </p:nvSpPr>
        <p:spPr bwMode="auto">
          <a:xfrm>
            <a:off x="0" y="3352800"/>
            <a:ext cx="9144000" cy="3540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Key Verse</a:t>
            </a:r>
            <a:endParaRPr kumimoji="0" lang="en-US" altLang="zh-CN"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"Jesus did many other miraculous signs in the presence of his disciples, which are not recorded in this book.  But these are written </a:t>
            </a: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that you may believe </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that Jesus is the Christ, the Son of God, and that by believing </a:t>
            </a:r>
            <a:b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you may have life in his name" (20:30-31).</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17765" name="Rectangle 1031"/>
          <p:cNvSpPr>
            <a:spLocks noGrp="1" noChangeArrowheads="1"/>
          </p:cNvSpPr>
          <p:nvPr>
            <p:ph type="title" idx="4294967295"/>
          </p:nvPr>
        </p:nvSpPr>
        <p:spPr>
          <a:xfrm>
            <a:off x="2805113" y="533400"/>
            <a:ext cx="3533775" cy="1190625"/>
          </a:xfrm>
        </p:spPr>
        <p:txBody>
          <a:bodyPr lIns="91440" tIns="45720" rIns="91440" bIns="45720" anchor="t">
            <a:spAutoFit/>
          </a:bodyPr>
          <a:lstStyle/>
          <a:p>
            <a:pPr eaLnBrk="1" hangingPunct="1">
              <a:defRPr/>
            </a:pPr>
            <a:r>
              <a:rPr lang="en-US" altLang="zh-CN" sz="3600" b="1" u="sng">
                <a:solidFill>
                  <a:srgbClr val="FFFF00"/>
                </a:solidFill>
                <a:latin typeface="Arial" charset="0"/>
                <a:ea typeface="ＭＳ Ｐゴシック" charset="0"/>
                <a:cs typeface="Arial" charset="0"/>
              </a:rPr>
              <a:t>Key Word</a:t>
            </a:r>
            <a:r>
              <a:rPr lang="en-US" altLang="zh-CN" sz="3600" b="1">
                <a:solidFill>
                  <a:srgbClr val="FFFF00"/>
                </a:solidFill>
                <a:latin typeface="Arial" charset="0"/>
                <a:ea typeface="ＭＳ Ｐゴシック" charset="0"/>
                <a:cs typeface="Arial" charset="0"/>
              </a:rPr>
              <a:t> </a:t>
            </a:r>
            <a:r>
              <a:rPr lang="en-US" altLang="zh-CN" sz="3600" b="1">
                <a:solidFill>
                  <a:schemeClr val="tx1"/>
                </a:solidFill>
                <a:latin typeface="Arial" charset="0"/>
                <a:ea typeface="ＭＳ Ｐゴシック" charset="0"/>
                <a:cs typeface="Arial" charset="0"/>
              </a:rPr>
              <a:t>Believe</a:t>
            </a:r>
            <a:endParaRPr lang="en-US" sz="3600" b="1" u="sng">
              <a:solidFill>
                <a:schemeClr val="tx1"/>
              </a:solidFill>
              <a:latin typeface="Arial" charset="0"/>
              <a:ea typeface="ＭＳ Ｐゴシック" charset="0"/>
              <a:cs typeface="Arial" charset="0"/>
            </a:endParaRPr>
          </a:p>
        </p:txBody>
      </p:sp>
      <p:sp>
        <p:nvSpPr>
          <p:cNvPr id="7"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4171773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646112"/>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Gospel of John</a:t>
            </a:r>
            <a:endParaRPr kumimoji="0" lang="en-US" sz="3600" b="1" i="0" u="none" strike="noStrike" kern="1200" cap="none" spc="0" normalizeH="0" baseline="0" noProof="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p:txBody>
      </p:sp>
      <p:sp>
        <p:nvSpPr>
          <p:cNvPr id="20485" name="Text Box 5"/>
          <p:cNvSpPr txBox="1">
            <a:spLocks noChangeArrowheads="1"/>
          </p:cNvSpPr>
          <p:nvPr/>
        </p:nvSpPr>
        <p:spPr bwMode="auto">
          <a:xfrm>
            <a:off x="3048000" y="1557338"/>
            <a:ext cx="6096000" cy="26765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John proves Jesus to be the </a:t>
            </a:r>
            <a:r>
              <a:rPr kumimoji="0" lang="en-US" altLang="zh-CN" sz="2800" b="1" i="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Son of God</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(deity) made man through selected signs and discourses of Christ to convince unbelieving Gentiles to </a:t>
            </a:r>
            <a:r>
              <a:rPr kumimoji="0" lang="en-US" altLang="zh-CN" sz="2800" b="1" i="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charset="0"/>
                <a:ea typeface="ＭＳ Ｐゴシック" charset="0"/>
                <a:cs typeface="Arial" charset="0"/>
              </a:rPr>
              <a:t>believe</a:t>
            </a:r>
            <a:r>
              <a:rPr kumimoji="0" lang="en-US"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in Him and receive eternal life. </a:t>
            </a:r>
            <a:endPar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p:txBody>
      </p:sp>
      <p:sp>
        <p:nvSpPr>
          <p:cNvPr id="20486" name="Text Box 6"/>
          <p:cNvSpPr txBox="1">
            <a:spLocks noChangeArrowheads="1"/>
          </p:cNvSpPr>
          <p:nvPr/>
        </p:nvSpPr>
        <p:spPr bwMode="auto">
          <a:xfrm>
            <a:off x="3695700" y="4511675"/>
            <a:ext cx="4953000" cy="181610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Application</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Are you 100% sure that you have eternal life by believing in Christ</a:t>
            </a:r>
            <a:r>
              <a:rPr kumimoji="0" lang="mr-IN"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s name? </a:t>
            </a:r>
            <a:endPar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p:txBody>
      </p:sp>
      <p:sp>
        <p:nvSpPr>
          <p:cNvPr id="256006" name="Rectangle 1030"/>
          <p:cNvSpPr>
            <a:spLocks noGrp="1" noChangeArrowheads="1"/>
          </p:cNvSpPr>
          <p:nvPr>
            <p:ph type="title" idx="4294967295"/>
          </p:nvPr>
        </p:nvSpPr>
        <p:spPr>
          <a:xfrm>
            <a:off x="3657600" y="1066800"/>
            <a:ext cx="5029200" cy="457200"/>
          </a:xfrm>
        </p:spPr>
        <p:txBody>
          <a:bodyPr/>
          <a:lstStyle/>
          <a:p>
            <a:pPr>
              <a:defRPr/>
            </a:pPr>
            <a:r>
              <a:rPr lang="en-US" altLang="zh-CN" sz="2800" b="1" u="sng" dirty="0">
                <a:solidFill>
                  <a:srgbClr val="FFFFFF"/>
                </a:solidFill>
                <a:effectLst>
                  <a:outerShdw blurRad="50800" dist="101600" dir="2700000" algn="tl" rotWithShape="0">
                    <a:srgbClr val="000000"/>
                  </a:outerShdw>
                </a:effectLst>
                <a:latin typeface="Arial" charset="0"/>
                <a:ea typeface="ＭＳ Ｐゴシック" charset="0"/>
                <a:cs typeface="Arial" charset="0"/>
              </a:rPr>
              <a:t>Summary Statement</a:t>
            </a:r>
            <a:endParaRPr lang="en-US" sz="4000" dirty="0">
              <a:solidFill>
                <a:srgbClr val="FFFFFF"/>
              </a:solidFill>
              <a:effectLst>
                <a:outerShdw blurRad="50800" dist="101600" dir="2700000" algn="tl" rotWithShape="0">
                  <a:srgbClr val="000000"/>
                </a:outerShdw>
              </a:effectLst>
              <a:latin typeface="Arial" charset="0"/>
              <a:ea typeface="ＭＳ Ｐゴシック" charset="0"/>
              <a:cs typeface="Arial" charset="0"/>
            </a:endParaRPr>
          </a:p>
        </p:txBody>
      </p:sp>
      <p:sp>
        <p:nvSpPr>
          <p:cNvPr id="9"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2779438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mr-IN" sz="2800" b="1" dirty="0">
                <a:solidFill>
                  <a:srgbClr val="FFFFFF"/>
                </a:solidFill>
              </a:rPr>
              <a:t>"</a:t>
            </a:r>
            <a:r>
              <a:rPr lang="en-US" sz="2800" b="1" dirty="0">
                <a:solidFill>
                  <a:srgbClr val="FFFFFF"/>
                </a:solidFill>
              </a:rPr>
              <a:t>…Contend for the faith that was once for all entrusted to the saints.  For certain men whose condemnation was written about long ago have secretly slipped in among you.  They are godless men, who change the grace of our God into a license for immorality and deny Jesus Christ our only Sovereign and Lord</a:t>
            </a:r>
            <a:r>
              <a:rPr lang="mr-IN" sz="2800" b="1" dirty="0">
                <a:solidFill>
                  <a:srgbClr val="FFFFFF"/>
                </a:solidFill>
              </a:rPr>
              <a:t>"</a:t>
            </a:r>
            <a:r>
              <a:rPr lang="en-US" sz="2800" b="1" dirty="0">
                <a:solidFill>
                  <a:srgbClr val="FFFFFF"/>
                </a:solidFill>
              </a:rPr>
              <a:t> (vv. 3b-4).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Jude</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310</a:t>
            </a:r>
          </a:p>
        </p:txBody>
      </p:sp>
    </p:spTree>
    <p:extLst>
      <p:ext uri="{BB962C8B-B14F-4D97-AF65-F5344CB8AC3E}">
        <p14:creationId xmlns:p14="http://schemas.microsoft.com/office/powerpoint/2010/main" val="2990892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8" descr="signs.jpg"/>
          <p:cNvPicPr>
            <a:picLocks noChangeAspect="1"/>
          </p:cNvPicPr>
          <p:nvPr/>
        </p:nvPicPr>
        <p:blipFill>
          <a:blip r:embed="rId3">
            <a:lum bright="58000"/>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5400" y="4597400"/>
            <a:ext cx="1585913"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491" name="Text Box 3"/>
          <p:cNvSpPr txBox="1">
            <a:spLocks noChangeArrowheads="1"/>
          </p:cNvSpPr>
          <p:nvPr/>
        </p:nvSpPr>
        <p:spPr bwMode="auto">
          <a:xfrm>
            <a:off x="8458200" y="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68</a:t>
            </a:r>
          </a:p>
        </p:txBody>
      </p:sp>
      <p:sp>
        <p:nvSpPr>
          <p:cNvPr id="4" name="Title 3"/>
          <p:cNvSpPr>
            <a:spLocks noGrp="1"/>
          </p:cNvSpPr>
          <p:nvPr>
            <p:ph type="title" idx="4294967295"/>
          </p:nvPr>
        </p:nvSpPr>
        <p:spPr>
          <a:xfrm>
            <a:off x="685800" y="0"/>
            <a:ext cx="7772400" cy="838200"/>
          </a:xfrm>
        </p:spPr>
        <p:txBody>
          <a:bodyPr/>
          <a:lstStyle/>
          <a:p>
            <a:pPr>
              <a:defRPr/>
            </a:pPr>
            <a:r>
              <a:rPr lang="en-US" b="1" dirty="0">
                <a:solidFill>
                  <a:schemeClr val="bg2"/>
                </a:solidFill>
                <a:effectLst>
                  <a:outerShdw blurRad="38100" dist="38100" dir="2700000" algn="tl">
                    <a:srgbClr val="FFFFFF"/>
                  </a:outerShdw>
                </a:effectLst>
                <a:latin typeface="Arial" charset="0"/>
                <a:ea typeface="ＭＳ Ｐゴシック" charset="0"/>
                <a:cs typeface="Arial" charset="0"/>
              </a:rPr>
              <a:t>Signs in John</a:t>
            </a:r>
            <a:r>
              <a:rPr lang="mr-IN" altLang="ja-JP" b="1" dirty="0">
                <a:solidFill>
                  <a:schemeClr val="bg2"/>
                </a:solidFill>
                <a:effectLst>
                  <a:outerShdw blurRad="38100" dist="38100" dir="2700000" algn="tl">
                    <a:srgbClr val="FFFFFF"/>
                  </a:outerShdw>
                </a:effectLst>
                <a:latin typeface="Arial" charset="0"/>
                <a:ea typeface="ＭＳ Ｐゴシック" charset="0"/>
                <a:cs typeface="Arial" charset="0"/>
              </a:rPr>
              <a:t>'</a:t>
            </a:r>
            <a:r>
              <a:rPr lang="en-US" altLang="ja-JP" b="1" dirty="0">
                <a:solidFill>
                  <a:schemeClr val="bg2"/>
                </a:solidFill>
                <a:effectLst>
                  <a:outerShdw blurRad="38100" dist="38100" dir="2700000" algn="tl">
                    <a:srgbClr val="FFFFFF"/>
                  </a:outerShdw>
                </a:effectLst>
                <a:latin typeface="Arial" charset="0"/>
                <a:ea typeface="ＭＳ Ｐゴシック" charset="0"/>
                <a:cs typeface="Arial" charset="0"/>
              </a:rPr>
              <a:t>s Gospel</a:t>
            </a:r>
            <a:endParaRPr lang="en-US" b="1"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447493"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Signs unique to John</a:t>
            </a:r>
            <a:r>
              <a:rPr kumimoji="0" lang="mr-I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 Gospel in yellow (6 of the 9 miracles)</a:t>
            </a: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WATER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TO WINE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2:1-11</a:t>
            </a: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HEALING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OFFICIAL</a:t>
            </a:r>
            <a:r>
              <a:rPr kumimoji="0" lang="mr-IN" altLang="ja-JP"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a:t>
            </a: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SON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4:46-54</a:t>
            </a: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HEALING</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PARALYTIC</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5:1-18</a:t>
            </a:r>
          </a:p>
        </p:txBody>
      </p:sp>
      <p:sp>
        <p:nvSpPr>
          <p:cNvPr id="12" name="Diamond 11"/>
          <p:cNvSpPr/>
          <p:nvPr/>
        </p:nvSpPr>
        <p:spPr bwMode="auto">
          <a:xfrm>
            <a:off x="-3048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FEEDING</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5000</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6:1-15</a:t>
            </a:r>
          </a:p>
        </p:txBody>
      </p:sp>
      <p:sp>
        <p:nvSpPr>
          <p:cNvPr id="13" name="Diamond 12"/>
          <p:cNvSpPr/>
          <p:nvPr/>
        </p:nvSpPr>
        <p:spPr bwMode="auto">
          <a:xfrm>
            <a:off x="21336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WALKING</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ON WATER</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6:16-24</a:t>
            </a: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HEALING</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BLIND MAN</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9:1-7</a:t>
            </a: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RAISING</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LAZARUS</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11:1-45</a:t>
            </a:r>
          </a:p>
        </p:txBody>
      </p:sp>
      <p:sp>
        <p:nvSpPr>
          <p:cNvPr id="17" name="Diamond 16"/>
          <p:cNvSpPr>
            <a:spLocks noChangeArrowheads="1"/>
          </p:cNvSpPr>
          <p:nvPr/>
        </p:nvSpPr>
        <p:spPr bwMode="auto">
          <a:xfrm>
            <a:off x="3276600" y="4419600"/>
            <a:ext cx="2743200" cy="2590800"/>
          </a:xfrm>
          <a:prstGeom prst="diamond">
            <a:avLst/>
          </a:prstGeom>
          <a:solidFill>
            <a:schemeClr val="accent6">
              <a:lumMod val="50000"/>
            </a:schemeClr>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CHRIST</a:t>
            </a:r>
            <a:r>
              <a:rPr kumimoji="0" lang="mr-IN"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S </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RESURRECTION</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20:1-31</a:t>
            </a:r>
            <a:endPar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FISH</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CATCH</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21:1-3</a:t>
            </a:r>
          </a:p>
        </p:txBody>
      </p:sp>
    </p:spTree>
    <p:extLst>
      <p:ext uri="{BB962C8B-B14F-4D97-AF65-F5344CB8AC3E}">
        <p14:creationId xmlns:p14="http://schemas.microsoft.com/office/powerpoint/2010/main" val="4024104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en-US" sz="3200" dirty="0">
                <a:solidFill>
                  <a:srgbClr val="FFFFFF"/>
                </a:solidFill>
                <a:latin typeface="Arial" charset="0"/>
              </a:rPr>
              <a:t>Assurance in 1 John 5:11-13</a:t>
            </a: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"And this is what God has testified: </a:t>
            </a:r>
            <a:b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b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He </a:t>
            </a:r>
            <a:r>
              <a:rPr kumimoji="0" lang="en-US"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has given us eternal life</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and this life is in his Son.  </a:t>
            </a: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12</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Whoever has the Son </a:t>
            </a:r>
            <a:r>
              <a:rPr kumimoji="0" lang="en-US"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has life</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whoever does not have God</a:t>
            </a:r>
            <a:r>
              <a:rPr kumimoji="0" lang="mr-IN"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s Son does not have life. </a:t>
            </a: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13</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I have written this to you who believe in the name of the Son of God, so that you may know </a:t>
            </a:r>
            <a:r>
              <a:rPr kumimoji="0" lang="en-US"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you have eternal life</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Should we </a:t>
            </a:r>
            <a:b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Should we </a:t>
            </a:r>
            <a:b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br>
            <a:r>
              <a:rPr kumimoji="0" lang="en-US" sz="2400" b="1" i="1" u="none" strike="noStrike" kern="1200" cap="none" spc="0" normalizeH="0" baseline="0" noProof="0">
                <a:ln>
                  <a:noFill/>
                </a:ln>
                <a:solidFill>
                  <a:srgbClr val="003366"/>
                </a:solidFill>
                <a:effectLst/>
                <a:uLnTx/>
                <a:uFillTx/>
                <a:latin typeface="Arial" charset="0"/>
                <a:ea typeface="ＭＳ Ｐゴシック" charset="0"/>
                <a:cs typeface="Arial" charset="0"/>
              </a:rPr>
              <a:t>ever</a:t>
            </a: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Should we </a:t>
            </a:r>
            <a:b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br>
            <a:r>
              <a:rPr kumimoji="0" lang="en-US" sz="2400" b="1" i="1" u="sng" strike="noStrike" kern="1200" cap="none" spc="0" normalizeH="0" baseline="0" noProof="0">
                <a:ln>
                  <a:noFill/>
                </a:ln>
                <a:solidFill>
                  <a:srgbClr val="003366"/>
                </a:solidFill>
                <a:effectLst/>
                <a:uLnTx/>
                <a:uFillTx/>
                <a:latin typeface="Arial" charset="0"/>
                <a:ea typeface="ＭＳ Ｐゴシック" charset="0"/>
                <a:cs typeface="Arial" charset="0"/>
              </a:rPr>
              <a:t>ever</a:t>
            </a: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 doubt?</a:t>
            </a: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62 b) (2)</a:t>
            </a:r>
            <a:b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 </a:t>
            </a:r>
          </a:p>
        </p:txBody>
      </p:sp>
    </p:spTree>
    <p:extLst>
      <p:ext uri="{BB962C8B-B14F-4D97-AF65-F5344CB8AC3E}">
        <p14:creationId xmlns:p14="http://schemas.microsoft.com/office/powerpoint/2010/main" val="2885225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en-US" sz="4800" b="1" dirty="0">
                <a:latin typeface="Arial" charset="0"/>
                <a:ea typeface="ＭＳ Ｐゴシック" charset="0"/>
                <a:cs typeface="ＭＳ Ｐゴシック" charset="0"/>
              </a:rPr>
              <a:t>The Philippian Jailor (Acts 16)</a:t>
            </a:r>
          </a:p>
        </p:txBody>
      </p:sp>
    </p:spTree>
    <p:extLst>
      <p:ext uri="{BB962C8B-B14F-4D97-AF65-F5344CB8AC3E}">
        <p14:creationId xmlns:p14="http://schemas.microsoft.com/office/powerpoint/2010/main" val="2578539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“An earthquake?! Oh, no! The prisoners escaped!”</a:t>
            </a:r>
          </a:p>
        </p:txBody>
      </p:sp>
    </p:spTree>
    <p:extLst>
      <p:ext uri="{BB962C8B-B14F-4D97-AF65-F5344CB8AC3E}">
        <p14:creationId xmlns:p14="http://schemas.microsoft.com/office/powerpoint/2010/main" val="171508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63"/>
            <a:ext cx="925195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583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04048" y="332656"/>
            <a:ext cx="3672408" cy="3079179"/>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“What must I </a:t>
            </a:r>
            <a:r>
              <a:rPr lang="en-US" sz="3600" b="1" dirty="0">
                <a:solidFill>
                  <a:srgbClr val="FF0000"/>
                </a:solidFill>
                <a:effectLst/>
                <a:latin typeface="Arial" charset="0"/>
                <a:ea typeface="ＭＳ Ｐゴシック" charset="0"/>
                <a:cs typeface="ＭＳ Ｐゴシック" charset="0"/>
              </a:rPr>
              <a:t>do</a:t>
            </a:r>
            <a:r>
              <a:rPr lang="en-US" sz="3600" b="1" dirty="0">
                <a:solidFill>
                  <a:srgbClr val="000000"/>
                </a:solidFill>
                <a:effectLst/>
                <a:latin typeface="Arial" charset="0"/>
                <a:ea typeface="ＭＳ Ｐゴシック" charset="0"/>
                <a:cs typeface="ＭＳ Ｐゴシック" charset="0"/>
              </a:rPr>
              <a:t> to be saved?”</a:t>
            </a:r>
          </a:p>
        </p:txBody>
      </p:sp>
    </p:spTree>
    <p:extLst>
      <p:ext uri="{BB962C8B-B14F-4D97-AF65-F5344CB8AC3E}">
        <p14:creationId xmlns:p14="http://schemas.microsoft.com/office/powerpoint/2010/main" val="2035999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ＭＳ Ｐゴシック" charset="0"/>
            </a:endParaRPr>
          </a:p>
        </p:txBody>
      </p:sp>
      <p:sp>
        <p:nvSpPr>
          <p:cNvPr id="375810" name="Rectangle 2"/>
          <p:cNvSpPr>
            <a:spLocks noGrp="1" noChangeArrowheads="1"/>
          </p:cNvSpPr>
          <p:nvPr>
            <p:ph type="title"/>
          </p:nvPr>
        </p:nvSpPr>
        <p:spPr>
          <a:xfrm>
            <a:off x="5004048" y="277812"/>
            <a:ext cx="3682752" cy="6103516"/>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a:t>
            </a:r>
            <a:r>
              <a:rPr lang="en-US" sz="3600" b="1" dirty="0">
                <a:solidFill>
                  <a:schemeClr val="bg1">
                    <a:lumMod val="60000"/>
                    <a:lumOff val="40000"/>
                  </a:schemeClr>
                </a:solidFill>
                <a:effectLst/>
                <a:latin typeface="Arial" charset="0"/>
                <a:ea typeface="ＭＳ Ｐゴシック" charset="0"/>
                <a:cs typeface="ＭＳ Ｐゴシック" charset="0"/>
              </a:rPr>
              <a:t>Believe</a:t>
            </a:r>
            <a:r>
              <a:rPr lang="en-US" sz="3600" b="1" dirty="0">
                <a:solidFill>
                  <a:srgbClr val="000000"/>
                </a:solidFill>
                <a:effectLst/>
                <a:latin typeface="Arial" charset="0"/>
                <a:ea typeface="ＭＳ Ｐゴシック" charset="0"/>
                <a:cs typeface="ＭＳ Ｐゴシック" charset="0"/>
              </a:rPr>
              <a:t> in the Lord Jesus Christ and you will be saved—you and your entire household!" </a:t>
            </a:r>
            <a:br>
              <a:rPr lang="en-US" sz="3600" b="1" dirty="0">
                <a:solidFill>
                  <a:srgbClr val="000000"/>
                </a:solidFill>
                <a:effectLst/>
                <a:latin typeface="Arial" charset="0"/>
                <a:ea typeface="ＭＳ Ｐゴシック" charset="0"/>
                <a:cs typeface="ＭＳ Ｐゴシック" charset="0"/>
              </a:rPr>
            </a:br>
            <a:r>
              <a:rPr lang="en-US" sz="3600" b="1" dirty="0">
                <a:solidFill>
                  <a:srgbClr val="000000"/>
                </a:solidFill>
                <a:effectLst/>
                <a:latin typeface="Arial" charset="0"/>
                <a:ea typeface="ＭＳ Ｐゴシック" charset="0"/>
                <a:cs typeface="ＭＳ Ｐゴシック" charset="0"/>
              </a:rPr>
              <a:t>(Acts 16:16).</a:t>
            </a:r>
            <a:endParaRPr lang="en-US" sz="3600"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4813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07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p:txBody>
          <a:bodyPr/>
          <a:lstStyle/>
          <a:p>
            <a:pPr algn="r" eaLnBrk="1" hangingPunct="1">
              <a:defRPr/>
            </a:pPr>
            <a:r>
              <a:rPr lang="en-US" sz="4000" b="1" i="1" u="sng">
                <a:latin typeface="Tahoma" charset="0"/>
                <a:ea typeface="ＭＳ Ｐゴシック" charset="0"/>
                <a:cs typeface="ＭＳ Ｐゴシック" charset="0"/>
              </a:rPr>
              <a:t>Jesus has always been God</a:t>
            </a:r>
            <a:endParaRPr lang="en-US" sz="4000">
              <a:latin typeface="Tahoma" charset="0"/>
              <a:ea typeface="ＭＳ Ｐゴシック" charset="0"/>
              <a:cs typeface="ＭＳ Ｐゴシック" charset="0"/>
            </a:endParaRPr>
          </a:p>
        </p:txBody>
      </p:sp>
      <p:sp>
        <p:nvSpPr>
          <p:cNvPr id="72708" name="Rectangle 4"/>
          <p:cNvSpPr>
            <a:spLocks noChangeArrowheads="1"/>
          </p:cNvSpPr>
          <p:nvPr/>
        </p:nvSpPr>
        <p:spPr bwMode="auto">
          <a:xfrm>
            <a:off x="914400" y="1828800"/>
            <a:ext cx="7467600" cy="419100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"In the beginning </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was the Word, </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and the Word was </a:t>
            </a: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cs typeface="ＭＳ Ｐゴシック" charset="0"/>
              </a:rPr>
              <a:t>with God</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 </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and the Word </a:t>
            </a: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cs typeface="ＭＳ Ｐゴシック" charset="0"/>
              </a:rPr>
              <a:t>was God</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 </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endParaRP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(John 1:1)</a:t>
            </a: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178191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fade">
                                      <p:cBhvr>
                                        <p:cTn id="7" dur="500"/>
                                        <p:tgtEl>
                                          <p:spTgt spid="72707"/>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2708">
                                            <p:txEl>
                                              <p:pRg st="0" end="0"/>
                                            </p:txEl>
                                          </p:spTgt>
                                        </p:tgtEl>
                                        <p:attrNameLst>
                                          <p:attrName>style.visibility</p:attrName>
                                        </p:attrNameLst>
                                      </p:cBhvr>
                                      <p:to>
                                        <p:strVal val="visible"/>
                                      </p:to>
                                    </p:set>
                                    <p:animEffect transition="in" filter="fade">
                                      <p:cBhvr>
                                        <p:cTn id="11" dur="500"/>
                                        <p:tgtEl>
                                          <p:spTgt spid="72708">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72708">
                                            <p:txEl>
                                              <p:pRg st="1" end="1"/>
                                            </p:txEl>
                                          </p:spTgt>
                                        </p:tgtEl>
                                        <p:attrNameLst>
                                          <p:attrName>style.visibility</p:attrName>
                                        </p:attrNameLst>
                                      </p:cBhvr>
                                      <p:to>
                                        <p:strVal val="visible"/>
                                      </p:to>
                                    </p:set>
                                    <p:animEffect transition="in" filter="fade">
                                      <p:cBhvr>
                                        <p:cTn id="15" dur="500"/>
                                        <p:tgtEl>
                                          <p:spTgt spid="72708">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72708">
                                            <p:txEl>
                                              <p:pRg st="2" end="2"/>
                                            </p:txEl>
                                          </p:spTgt>
                                        </p:tgtEl>
                                        <p:attrNameLst>
                                          <p:attrName>style.visibility</p:attrName>
                                        </p:attrNameLst>
                                      </p:cBhvr>
                                      <p:to>
                                        <p:strVal val="visible"/>
                                      </p:to>
                                    </p:set>
                                    <p:animEffect transition="in" filter="fade">
                                      <p:cBhvr>
                                        <p:cTn id="19" dur="500"/>
                                        <p:tgtEl>
                                          <p:spTgt spid="72708">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72708">
                                            <p:txEl>
                                              <p:pRg st="3" end="3"/>
                                            </p:txEl>
                                          </p:spTgt>
                                        </p:tgtEl>
                                        <p:attrNameLst>
                                          <p:attrName>style.visibility</p:attrName>
                                        </p:attrNameLst>
                                      </p:cBhvr>
                                      <p:to>
                                        <p:strVal val="visible"/>
                                      </p:to>
                                    </p:set>
                                    <p:animEffect transition="in" filter="fade">
                                      <p:cBhvr>
                                        <p:cTn id="23" dur="500"/>
                                        <p:tgtEl>
                                          <p:spTgt spid="72708">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72708">
                                            <p:txEl>
                                              <p:pRg st="5" end="5"/>
                                            </p:txEl>
                                          </p:spTgt>
                                        </p:tgtEl>
                                        <p:attrNameLst>
                                          <p:attrName>style.visibility</p:attrName>
                                        </p:attrNameLst>
                                      </p:cBhvr>
                                      <p:to>
                                        <p:strVal val="visible"/>
                                      </p:to>
                                    </p:set>
                                    <p:animEffect transition="in" filter="fade">
                                      <p:cBhvr>
                                        <p:cTn id="27" dur="500"/>
                                        <p:tgtEl>
                                          <p:spTgt spid="727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8" grpId="0" build="p" autoUpdateAnimBg="0" advAuto="1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marR="0" lvl="0" indent="-398463"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"So the Word became human and lived here on earth among us. He was full of unfailing love and faithfulness. And we have seen his glory, the glory of the only Son of the Father" (John 1:14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NLT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12530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2438400" y="898612"/>
            <a:ext cx="4191000" cy="533400"/>
          </a:xfrm>
          <a:solidFill>
            <a:schemeClr val="tx1"/>
          </a:solidFill>
        </p:spPr>
        <p:txBody>
          <a:bodyPr/>
          <a:lstStyle/>
          <a:p>
            <a:pPr eaLnBrk="1" hangingPunct="1"/>
            <a:r>
              <a:rPr lang="en-US" sz="2800" b="1">
                <a:solidFill>
                  <a:srgbClr val="FFFFFF"/>
                </a:solidFill>
                <a:latin typeface="Arial" charset="0"/>
              </a:rPr>
              <a:t>Summary Statement</a:t>
            </a:r>
          </a:p>
        </p:txBody>
      </p:sp>
      <p:sp>
        <p:nvSpPr>
          <p:cNvPr id="175106" name="Text Box 3"/>
          <p:cNvSpPr txBox="1">
            <a:spLocks noChangeArrowheads="1"/>
          </p:cNvSpPr>
          <p:nvPr/>
        </p:nvSpPr>
        <p:spPr bwMode="auto">
          <a:xfrm>
            <a:off x="8272338" y="44624"/>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310</a:t>
            </a:r>
          </a:p>
        </p:txBody>
      </p:sp>
      <p:sp>
        <p:nvSpPr>
          <p:cNvPr id="175107" name="Text Box 10"/>
          <p:cNvSpPr txBox="1">
            <a:spLocks noChangeArrowheads="1"/>
          </p:cNvSpPr>
          <p:nvPr/>
        </p:nvSpPr>
        <p:spPr bwMode="auto">
          <a:xfrm>
            <a:off x="152400" y="1828800"/>
            <a:ext cx="8763000" cy="3046988"/>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宋体" charset="0"/>
                <a:cs typeface="宋体" charset="0"/>
              </a:rPr>
              <a:t>Christians must beware of pretenders—unbelievers who have infiltrated their churches masking themselves as Christians but perverting the truth by their lifestyles of license—in order to defend the </a:t>
            </a:r>
            <a:r>
              <a:rPr lang="en-US" altLang="zh-CN" sz="3200" b="1" i="1" dirty="0">
                <a:solidFill>
                  <a:srgbClr val="FFFFFF"/>
                </a:solidFill>
                <a:latin typeface="Arial" charset="0"/>
                <a:ea typeface="宋体" charset="0"/>
                <a:cs typeface="宋体" charset="0"/>
              </a:rPr>
              <a:t>holiness</a:t>
            </a:r>
            <a:r>
              <a:rPr lang="en-US" altLang="zh-CN" sz="3200" b="1" dirty="0">
                <a:solidFill>
                  <a:srgbClr val="FFFFFF"/>
                </a:solidFill>
                <a:latin typeface="Arial" charset="0"/>
                <a:ea typeface="宋体" charset="0"/>
                <a:cs typeface="宋体" charset="0"/>
              </a:rPr>
              <a:t> of the church.</a:t>
            </a:r>
          </a:p>
        </p:txBody>
      </p:sp>
      <p:pic>
        <p:nvPicPr>
          <p:cNvPr id="175108" name="Picture 11" descr="j03101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5013325"/>
            <a:ext cx="1477963"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a:extLst>
              <a:ext uri="{FF2B5EF4-FFF2-40B4-BE49-F238E27FC236}">
                <a16:creationId xmlns:a16="http://schemas.microsoft.com/office/drawing/2014/main" id="{D3CA60E9-3D8F-BD41-9C50-0594BB17FB5D}"/>
              </a:ext>
            </a:extLst>
          </p:cNvPr>
          <p:cNvSpPr txBox="1">
            <a:spLocks noChangeArrowheads="1"/>
          </p:cNvSpPr>
          <p:nvPr/>
        </p:nvSpPr>
        <p:spPr bwMode="auto">
          <a:xfrm>
            <a:off x="2386149" y="219343"/>
            <a:ext cx="4191000" cy="5334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en-US" sz="2800" b="1" kern="0" dirty="0">
                <a:solidFill>
                  <a:srgbClr val="FFFFFF"/>
                </a:solidFill>
                <a:latin typeface="Arial" charset="0"/>
              </a:rPr>
              <a:t>Epistle of Jude</a:t>
            </a:r>
          </a:p>
        </p:txBody>
      </p:sp>
    </p:spTree>
    <p:extLst>
      <p:ext uri="{BB962C8B-B14F-4D97-AF65-F5344CB8AC3E}">
        <p14:creationId xmlns:p14="http://schemas.microsoft.com/office/powerpoint/2010/main" val="657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25"/>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Jesus:</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"I and the Father are one"</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Peter:</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"God and Savior Jesus Christ"</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2 Pet. 1:1</a:t>
            </a:r>
          </a:p>
        </p:txBody>
      </p:sp>
      <p:sp>
        <p:nvSpPr>
          <p:cNvPr id="768011" name="Text Box 11"/>
          <p:cNvSpPr txBox="1">
            <a:spLocks noChangeArrowheads="1"/>
          </p:cNvSpPr>
          <p:nvPr/>
        </p:nvSpPr>
        <p:spPr bwMode="auto">
          <a:xfrm>
            <a:off x="0" y="4098925"/>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Father: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"About the Son He says, </a:t>
            </a:r>
            <a:r>
              <a:rPr kumimoji="0" lang="mr-IN"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Your throne, O God…</a:t>
            </a:r>
            <a:r>
              <a:rPr kumimoji="0" lang="mr-IN"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 Heb. 1:8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25"/>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Paul: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"Christ, who is God over all"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Rom. 9:5</a:t>
            </a:r>
          </a:p>
        </p:txBody>
      </p:sp>
      <p:sp>
        <p:nvSpPr>
          <p:cNvPr id="13"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13789334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GOOD NEWS!</a:t>
            </a:r>
            <a:endParaRPr kumimoji="0" lang="en-US" sz="4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itle 1"/>
          <p:cNvSpPr txBox="1">
            <a:spLocks/>
          </p:cNvSpPr>
          <p:nvPr/>
        </p:nvSpPr>
        <p:spPr bwMode="auto">
          <a:xfrm>
            <a:off x="253941" y="3724270"/>
            <a:ext cx="2131517" cy="1052513"/>
          </a:xfrm>
          <a:prstGeom prst="rect">
            <a:avLst/>
          </a:prstGeom>
          <a:solidFill>
            <a:srgbClr val="23222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MAN</a:t>
            </a:r>
            <a:endParaRPr kumimoji="0" lang="en-US" sz="44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itle 1"/>
          <p:cNvSpPr txBox="1">
            <a:spLocks/>
          </p:cNvSpPr>
          <p:nvPr/>
        </p:nvSpPr>
        <p:spPr bwMode="auto">
          <a:xfrm>
            <a:off x="6866474" y="3724270"/>
            <a:ext cx="2131517" cy="1052513"/>
          </a:xfrm>
          <a:prstGeom prst="rect">
            <a:avLst/>
          </a:prstGeom>
          <a:solidFill>
            <a:srgbClr val="23222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a:t>
            </a:r>
            <a:endParaRPr kumimoji="0" lang="en-US" sz="44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8" name="Group 7"/>
          <p:cNvGrpSpPr/>
          <p:nvPr/>
        </p:nvGrpSpPr>
        <p:grpSpPr>
          <a:xfrm>
            <a:off x="2653636" y="1705429"/>
            <a:ext cx="3756840" cy="4862285"/>
            <a:chOff x="2653636" y="1705429"/>
            <a:chExt cx="3756840" cy="4862285"/>
          </a:xfrm>
        </p:grpSpPr>
        <p:sp>
          <p:nvSpPr>
            <p:cNvPr id="9" name="Rectangle 8"/>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n-ea"/>
                <a:cs typeface="+mn-cs"/>
              </a:endParaRPr>
            </a:p>
          </p:txBody>
        </p:sp>
        <p:sp>
          <p:nvSpPr>
            <p:cNvPr id="10" name="Rectangle 9"/>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n-ea"/>
                <a:cs typeface="+mn-cs"/>
              </a:endParaRPr>
            </a:p>
          </p:txBody>
        </p:sp>
      </p:grpSp>
      <p:sp>
        <p:nvSpPr>
          <p:cNvPr id="13" name="Title 1"/>
          <p:cNvSpPr txBox="1">
            <a:spLocks/>
          </p:cNvSpPr>
          <p:nvPr/>
        </p:nvSpPr>
        <p:spPr bwMode="auto">
          <a:xfrm>
            <a:off x="2653636" y="3196989"/>
            <a:ext cx="3756840"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CHRIST</a:t>
            </a:r>
            <a:endParaRPr kumimoji="0" lang="en-US"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9198851"/>
      </p:ext>
    </p:extLst>
  </p:cSld>
  <p:clrMapOvr>
    <a:masterClrMapping/>
  </p:clrMapOvr>
  <p:transition>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What</a:t>
            </a:r>
            <a:r>
              <a:rPr lang="mr-IN" altLang="ja-JP"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s the Gospel?</a:t>
            </a:r>
          </a:p>
        </p:txBody>
      </p:sp>
    </p:spTree>
    <p:extLst>
      <p:ext uri="{BB962C8B-B14F-4D97-AF65-F5344CB8AC3E}">
        <p14:creationId xmlns:p14="http://schemas.microsoft.com/office/powerpoint/2010/main" val="4215183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dirty="0">
                <a:solidFill>
                  <a:srgbClr val="FFFFFF"/>
                </a:solidFill>
                <a:latin typeface="Arial" charset="0"/>
                <a:ea typeface="ヒラギノ角ゴ Pro W3" charset="0"/>
                <a:cs typeface="ヒラギノ角ゴ Pro W3" charset="0"/>
              </a:rPr>
              <a:t>The </a:t>
            </a:r>
            <a:r>
              <a:rPr lang="en-US" b="1" dirty="0">
                <a:solidFill>
                  <a:srgbClr val="FFFF00"/>
                </a:solidFill>
                <a:latin typeface="Alan Den" charset="0"/>
                <a:ea typeface="ヒラギノ角ゴ Pro W3" charset="0"/>
                <a:cs typeface="Alan Den" charset="0"/>
              </a:rPr>
              <a:t>Full </a:t>
            </a:r>
            <a:r>
              <a:rPr lang="en-US" b="1" dirty="0">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200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Christ died for our sins…</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46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buried…</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193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raised from the dead on the third day…</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Let me now remind you… of the Good News [Gospel] </a:t>
            </a:r>
            <a:b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b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I preached to you before…</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 (NLT)</a:t>
            </a:r>
          </a:p>
        </p:txBody>
      </p:sp>
      <p:sp>
        <p:nvSpPr>
          <p:cNvPr id="12"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3590668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en-US" sz="5400" b="1" i="1" dirty="0">
                <a:solidFill>
                  <a:schemeClr val="bg1"/>
                </a:solidFill>
                <a:latin typeface="Apple Chancery" charset="0"/>
                <a:ea typeface="ヒラギノ角ゴ Pro W3" charset="0"/>
                <a:cs typeface="Apple Chancery" charset="0"/>
              </a:rPr>
              <a:t>What</a:t>
            </a:r>
            <a:r>
              <a:rPr lang="mr-IN" altLang="ja-JP" sz="5400" b="1" i="1" dirty="0">
                <a:solidFill>
                  <a:schemeClr val="bg1"/>
                </a:solidFill>
                <a:latin typeface="Apple Chancery" charset="0"/>
                <a:ea typeface="ヒラギノ角ゴ Pro W3" charset="0"/>
                <a:cs typeface="Apple Chancery" charset="0"/>
              </a:rPr>
              <a:t>'</a:t>
            </a:r>
            <a:r>
              <a:rPr lang="en-US" sz="5400" b="1" i="1" dirty="0">
                <a:solidFill>
                  <a:schemeClr val="bg1"/>
                </a:solidFill>
                <a:latin typeface="Apple Chancery" charset="0"/>
                <a:ea typeface="ヒラギノ角ゴ Pro W3" charset="0"/>
                <a:cs typeface="Apple Chancery" charset="0"/>
              </a:rPr>
              <a:t>s the Difference?</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en-US" sz="5400" b="1" i="1" dirty="0">
                <a:solidFill>
                  <a:schemeClr val="bg1"/>
                </a:solidFill>
                <a:latin typeface="Apple Chancery" charset="0"/>
                <a:ea typeface="Apple Chancery" charset="0"/>
                <a:cs typeface="Apple Chancery" charset="0"/>
              </a:rPr>
              <a:t>What</a:t>
            </a:r>
            <a:r>
              <a:rPr lang="mr-IN" sz="5400" b="1" i="1" dirty="0">
                <a:solidFill>
                  <a:schemeClr val="bg1"/>
                </a:solidFill>
                <a:latin typeface="Apple Chancery" charset="0"/>
                <a:ea typeface="Apple Chancery" charset="0"/>
                <a:cs typeface="Apple Chancery" charset="0"/>
              </a:rPr>
              <a:t>'</a:t>
            </a:r>
            <a:r>
              <a:rPr lang="en-US" sz="5400" b="1" i="1" dirty="0">
                <a:solidFill>
                  <a:schemeClr val="bg1"/>
                </a:solidFill>
                <a:latin typeface="Apple Chancery" charset="0"/>
                <a:ea typeface="Apple Chancery" charset="0"/>
                <a:cs typeface="Apple Chancery" charset="0"/>
              </a:rPr>
              <a:t>s the Difference?</a:t>
            </a: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847750"/>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30000" noProof="0" dirty="0">
                <a:ln>
                  <a:noFill/>
                </a:ln>
                <a:solidFill>
                  <a:srgbClr val="FFFFFF"/>
                </a:solidFill>
                <a:effectLst/>
                <a:uLnTx/>
                <a:uFillTx/>
                <a:latin typeface="Arial" charset="0"/>
                <a:ea typeface="ヒラギノ角ゴ Pro W3" charset="-128"/>
                <a:cs typeface="ヒラギノ角ゴ Pro W3" charset="-128"/>
              </a:rPr>
              <a:t>“</a:t>
            </a:r>
            <a:r>
              <a:rPr kumimoji="0" lang="en-US" sz="22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He was seen by Peter and then by the Twelve. </a:t>
            </a:r>
            <a:r>
              <a:rPr kumimoji="0" lang="en-US" sz="2200" b="1" i="0" u="none" strike="noStrike" kern="1200" cap="none" spc="0" normalizeH="0" baseline="30000" noProof="0" dirty="0">
                <a:ln>
                  <a:noFill/>
                </a:ln>
                <a:solidFill>
                  <a:srgbClr val="FFFFFF"/>
                </a:solidFill>
                <a:effectLst/>
                <a:uLnTx/>
                <a:uFillTx/>
                <a:latin typeface="Arial" charset="0"/>
                <a:ea typeface="ヒラギノ角ゴ Pro W3" charset="-128"/>
                <a:cs typeface="ヒラギノ角ゴ Pro W3" charset="-128"/>
              </a:rPr>
              <a:t>6</a:t>
            </a:r>
            <a:r>
              <a:rPr kumimoji="0" lang="en-US" sz="22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After that, he was seen by more than 500 of his followers at one time, most of whom are still alive, though some have died. </a:t>
            </a:r>
            <a:r>
              <a:rPr kumimoji="0" lang="en-US" sz="2200" b="1" i="0" u="none" strike="noStrike" kern="1200" cap="none" spc="0" normalizeH="0" baseline="30000" noProof="0" dirty="0">
                <a:ln>
                  <a:noFill/>
                </a:ln>
                <a:solidFill>
                  <a:srgbClr val="FFFFFF"/>
                </a:solidFill>
                <a:effectLst/>
                <a:uLnTx/>
                <a:uFillTx/>
                <a:latin typeface="Arial" charset="0"/>
                <a:ea typeface="ヒラギノ角ゴ Pro W3" charset="-128"/>
                <a:cs typeface="ヒラギノ角ゴ Pro W3" charset="-128"/>
              </a:rPr>
              <a:t>7</a:t>
            </a:r>
            <a:r>
              <a:rPr kumimoji="0" lang="en-US" sz="22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Then he was seen by James and later by all the apostles.”</a:t>
            </a:r>
          </a:p>
        </p:txBody>
      </p:sp>
      <p:sp>
        <p:nvSpPr>
          <p:cNvPr id="6"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 Cor. 15:5-7</a:t>
            </a:r>
          </a:p>
        </p:txBody>
      </p:sp>
    </p:spTree>
    <p:extLst>
      <p:ext uri="{BB962C8B-B14F-4D97-AF65-F5344CB8AC3E}">
        <p14:creationId xmlns:p14="http://schemas.microsoft.com/office/powerpoint/2010/main" val="1035633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THE RISEN CHRIST</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
        <p:nvSpPr>
          <p:cNvPr id="4" name="Title 1"/>
          <p:cNvSpPr txBox="1">
            <a:spLocks/>
          </p:cNvSpPr>
          <p:nvPr/>
        </p:nvSpPr>
        <p:spPr bwMode="auto">
          <a:xfrm>
            <a:off x="-36513" y="0"/>
            <a:ext cx="6866625" cy="9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a typeface="ＭＳ Ｐゴシック"/>
                <a:cs typeface="ＭＳ Ｐゴシック"/>
              </a:rPr>
              <a:t>Do you share</a:t>
            </a:r>
            <a:r>
              <a:rPr kumimoji="0" lang="is-IS" sz="4800" b="1"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a typeface="ＭＳ Ｐゴシック"/>
                <a:cs typeface="ＭＳ Ｐゴシック"/>
              </a:rPr>
              <a:t>…</a:t>
            </a:r>
            <a:endParaRPr kumimoji="0" lang="en-US" sz="4400" b="0"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ndParaRPr>
          </a:p>
        </p:txBody>
      </p:sp>
      <p:sp>
        <p:nvSpPr>
          <p:cNvPr id="5" name="Title 1"/>
          <p:cNvSpPr txBox="1">
            <a:spLocks/>
          </p:cNvSpPr>
          <p:nvPr/>
        </p:nvSpPr>
        <p:spPr bwMode="auto">
          <a:xfrm>
            <a:off x="6647062" y="3727366"/>
            <a:ext cx="2162296" cy="2542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9900" b="1"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a typeface="ＭＳ Ｐゴシック"/>
                <a:cs typeface="ＭＳ Ｐゴシック"/>
              </a:rPr>
              <a:t>?</a:t>
            </a:r>
            <a:endParaRPr kumimoji="0" lang="en-US" sz="16600" b="0"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ndParaRPr>
          </a:p>
        </p:txBody>
      </p:sp>
    </p:spTree>
    <p:extLst>
      <p:ext uri="{BB962C8B-B14F-4D97-AF65-F5344CB8AC3E}">
        <p14:creationId xmlns:p14="http://schemas.microsoft.com/office/powerpoint/2010/main" val="3230969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en-US" cap="none" dirty="0">
                <a:effectLst>
                  <a:outerShdw blurRad="38100" dist="38100" dir="2700000" algn="tl">
                    <a:srgbClr val="000000"/>
                  </a:outerShdw>
                </a:effectLst>
                <a:ea typeface="ＭＳ Ｐゴシック" charset="-128"/>
                <a:cs typeface="ＭＳ Ｐゴシック" charset="-128"/>
              </a:rPr>
              <a:t>WE NEED TO ATTAIN GOD</a:t>
            </a:r>
            <a:r>
              <a:rPr lang="mr-IN" cap="none" dirty="0">
                <a:effectLst>
                  <a:outerShdw blurRad="38100" dist="38100" dir="2700000" algn="tl">
                    <a:srgbClr val="000000"/>
                  </a:outerShdw>
                </a:effectLst>
                <a:ea typeface="ＭＳ Ｐゴシック" charset="-128"/>
                <a:cs typeface="ＭＳ Ｐゴシック" charset="-128"/>
              </a:rPr>
              <a:t>'</a:t>
            </a:r>
            <a:r>
              <a:rPr lang="en-US" cap="none" dirty="0">
                <a:effectLst>
                  <a:outerShdw blurRad="38100" dist="38100" dir="2700000" algn="tl">
                    <a:srgbClr val="000000"/>
                  </a:outerShdw>
                </a:effectLst>
                <a:ea typeface="ＭＳ Ｐゴシック" charset="-128"/>
                <a:cs typeface="ＭＳ Ｐゴシック" charset="-128"/>
              </a:rPr>
              <a:t>S RIGHTEOUSNESS—BUT HOW?</a:t>
            </a:r>
          </a:p>
        </p:txBody>
      </p:sp>
    </p:spTree>
    <p:extLst>
      <p:ext uri="{BB962C8B-B14F-4D97-AF65-F5344CB8AC3E}">
        <p14:creationId xmlns:p14="http://schemas.microsoft.com/office/powerpoint/2010/main" val="336260225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in Romans</a:t>
            </a:r>
            <a:endParaRPr lang="en-US" sz="4000">
              <a:solidFill>
                <a:schemeClr val="tx1"/>
              </a:solidFill>
              <a:latin typeface="Copperplate Gothic Light" charset="0"/>
              <a:ea typeface="ＭＳ Ｐゴシック" charset="-128"/>
              <a:cs typeface="ＭＳ Ｐゴシック" charset="-128"/>
            </a:endParaRPr>
          </a:p>
        </p:txBody>
      </p:sp>
      <p:graphicFrame>
        <p:nvGraphicFramePr>
          <p:cNvPr id="165892" name="Group 4"/>
          <p:cNvGraphicFramePr>
            <a:graphicFrameLocks noGrp="1"/>
          </p:cNvGraphicFramePr>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God</a:t>
                      </a:r>
                      <a:r>
                        <a:rPr kumimoji="0" lang="mr-IN" sz="20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s </a:t>
                      </a:r>
                      <a:r>
                        <a:rPr kumimoji="0" lang="en-US" sz="2000" b="1" i="1" u="none" strike="noStrike" cap="none" normalizeH="0" baseline="0" dirty="0">
                          <a:ln>
                            <a:noFill/>
                          </a:ln>
                          <a:solidFill>
                            <a:srgbClr val="FFFFFF"/>
                          </a:solidFill>
                          <a:effectLst/>
                          <a:latin typeface="Arial" charset="0"/>
                          <a:ea typeface="ＭＳ Ｐゴシック" charset="-128"/>
                          <a:cs typeface="ＭＳ Ｐゴシック" charset="-128"/>
                        </a:rPr>
                        <a:t>Righteousness</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 by Justification by Faith in Christ––Not the Law</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1–11</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12–16</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Explained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Applied</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Theological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Practical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What to Believe</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How to Behave</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Vertical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Horizontal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God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Relationship to Others</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991499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22" name="Picture 4" descr="Finish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b="1" dirty="0">
                <a:effectLst/>
                <a:ea typeface="ＭＳ Ｐゴシック" charset="-128"/>
                <a:cs typeface="ＭＳ Ｐゴシック" charset="-128"/>
              </a:rPr>
              <a:t>"It is finished"</a:t>
            </a:r>
            <a:endParaRPr lang="en-US" b="1" dirty="0">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dirty="0">
                <a:ln>
                  <a:noFill/>
                </a:ln>
                <a:solidFill>
                  <a:srgbClr val="FF0000"/>
                </a:solidFill>
                <a:effectLst>
                  <a:glow rad="228600">
                    <a:srgbClr val="0A2E2E"/>
                  </a:glow>
                </a:effectLst>
                <a:uLnTx/>
                <a:uFillTx/>
                <a:latin typeface="Impact" pitchFamily="-112" charset="0"/>
                <a:ea typeface="ＭＳ Ｐゴシック" charset="-128"/>
                <a:cs typeface="ＭＳ Ｐゴシック" charset="-128"/>
              </a:rPr>
              <a:t>Legal</a:t>
            </a:r>
          </a:p>
        </p:txBody>
      </p:sp>
      <p:sp>
        <p:nvSpPr>
          <p:cNvPr id="440325" name="Text Box 7"/>
          <p:cNvSpPr txBox="1">
            <a:spLocks noChangeArrowheads="1"/>
          </p:cNvSpPr>
          <p:nvPr/>
        </p:nvSpPr>
        <p:spPr bwMode="auto">
          <a:xfrm>
            <a:off x="5257800" y="3167063"/>
            <a:ext cx="3730625" cy="308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Justice (3:25-26)</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fairness of God where He punishes sin in an individual himself or in a Sinless Substitute (Jesus Christ)</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440326" name="Text Box 8"/>
          <p:cNvSpPr txBox="1">
            <a:spLocks noChangeArrowheads="1"/>
          </p:cNvSpPr>
          <p:nvPr/>
        </p:nvSpPr>
        <p:spPr bwMode="auto">
          <a:xfrm>
            <a:off x="5083175" y="76200"/>
            <a:ext cx="3908425"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Justification (3:24)</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God</a:t>
            </a:r>
            <a:r>
              <a:rPr kumimoji="0" lang="mr-I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 act of declaring us "not guilty" for our sins, making us right with him</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en-US" sz="7200" b="0" i="0" u="none" strike="noStrike" kern="1200" cap="none" spc="0" normalizeH="0" baseline="0" noProof="0" dirty="0">
                <a:ln>
                  <a:noFill/>
                </a:ln>
                <a:solidFill>
                  <a:srgbClr val="FF0000"/>
                </a:solidFill>
                <a:effectLst>
                  <a:glow rad="228600">
                    <a:srgbClr val="0A2E2E"/>
                  </a:glow>
                </a:effectLst>
                <a:uLnTx/>
                <a:uFillTx/>
                <a:latin typeface="Impact" charset="0"/>
                <a:ea typeface="ＭＳ Ｐゴシック" charset="-128"/>
                <a:cs typeface="ＭＳ Ｐゴシック" charset="-128"/>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en-US" sz="7200" b="0" i="0" u="none" strike="noStrike" kern="1200" cap="none" spc="0" normalizeH="0" baseline="0" noProof="0" dirty="0">
                <a:ln>
                  <a:noFill/>
                </a:ln>
                <a:solidFill>
                  <a:srgbClr val="FF0000"/>
                </a:solidFill>
                <a:effectLst>
                  <a:glow rad="228600">
                    <a:srgbClr val="0A2E2E"/>
                  </a:glow>
                </a:effectLst>
                <a:uLnTx/>
                <a:uFillTx/>
                <a:latin typeface="Impact" charset="0"/>
                <a:ea typeface="ＭＳ Ｐゴシック" charset="-128"/>
                <a:cs typeface="ＭＳ Ｐゴシック" charset="-128"/>
              </a:rPr>
              <a:t>in Full</a:t>
            </a:r>
          </a:p>
        </p:txBody>
      </p:sp>
    </p:spTree>
    <p:extLst>
      <p:ext uri="{BB962C8B-B14F-4D97-AF65-F5344CB8AC3E}">
        <p14:creationId xmlns:p14="http://schemas.microsoft.com/office/powerpoint/2010/main" val="3998760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All glory, majesty, power, and authority are his before all time, and in the present, and beyond all time! Amen</a:t>
            </a:r>
            <a:r>
              <a:rPr lang="mr-IN"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(v. 25b NLT). </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br>
              <a:rPr lang="en-US" b="1" dirty="0">
                <a:solidFill>
                  <a:srgbClr val="FFFFFF"/>
                </a:solidFill>
                <a:cs typeface="Arial" charset="0"/>
              </a:rPr>
            </a:br>
            <a:r>
              <a:rPr lang="en-US" b="1" dirty="0">
                <a:solidFill>
                  <a:srgbClr val="FFFFFF"/>
                </a:solidFill>
                <a:cs typeface="Arial" charset="0"/>
              </a:rPr>
              <a:t>310</a:t>
            </a:r>
          </a:p>
        </p:txBody>
      </p:sp>
      <p:sp>
        <p:nvSpPr>
          <p:cNvPr id="9" name="Rectangle 2">
            <a:extLst>
              <a:ext uri="{FF2B5EF4-FFF2-40B4-BE49-F238E27FC236}">
                <a16:creationId xmlns:a16="http://schemas.microsoft.com/office/drawing/2014/main" id="{E68DA3E8-B5F9-0F4C-9F8D-9FCD58A535C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19232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What must you share to have a clear gospel presentation?</a:t>
            </a: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Problem</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We have sinned against a holy God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Our sin deserves death</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a:t>
            </a:r>
            <a:r>
              <a:rPr kumimoji="0" lang="mr-IN"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Solution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God became man in Jesus Christ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Jesus was our substitute on the cross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Responsibility is one:</a:t>
            </a: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Believe (trust, have faith) in Christ</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death, burial and resurrection to forgive your sin</a:t>
            </a: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 alone in Christ alone</a:t>
            </a: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4"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56</a:t>
            </a:r>
          </a:p>
        </p:txBody>
      </p:sp>
    </p:spTree>
    <p:extLst>
      <p:ext uri="{BB962C8B-B14F-4D97-AF65-F5344CB8AC3E}">
        <p14:creationId xmlns:p14="http://schemas.microsoft.com/office/powerpoint/2010/main" val="23314507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56</a:t>
            </a:r>
          </a:p>
        </p:txBody>
      </p:sp>
      <p:sp>
        <p:nvSpPr>
          <p:cNvPr id="6" name="文本框 2"/>
          <p:cNvSpPr txBox="1"/>
          <p:nvPr/>
        </p:nvSpPr>
        <p:spPr>
          <a:xfrm>
            <a:off x="2256303" y="3402555"/>
            <a:ext cx="4663001" cy="1928733"/>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Large stone slabs</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Sand, gravel &amp; cement</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Gravel in cement mortar</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Crushed rock</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Compacted sand or dry earth</a:t>
            </a:r>
            <a:endParaRPr kumimoji="1" lang="zh-CN" altLang="en-US"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mn-ea"/>
                <a:cs typeface="Arial"/>
              </a:rPr>
              <a:t>About 24 feet wide</a:t>
            </a:r>
            <a:endParaRPr kumimoji="0" lang="zh-CN" altLang="en-US"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文本框 2"/>
          <p:cNvSpPr txBox="1"/>
          <p:nvPr/>
        </p:nvSpPr>
        <p:spPr>
          <a:xfrm>
            <a:off x="8760" y="5291701"/>
            <a:ext cx="2741448" cy="45140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Drainage ditch</a:t>
            </a:r>
            <a:endParaRPr kumimoji="1" lang="zh-CN" altLang="en-US"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endParaRPr>
          </a:p>
        </p:txBody>
      </p:sp>
    </p:spTree>
    <p:extLst>
      <p:ext uri="{BB962C8B-B14F-4D97-AF65-F5344CB8AC3E}">
        <p14:creationId xmlns:p14="http://schemas.microsoft.com/office/powerpoint/2010/main" val="22599295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4"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56</a:t>
            </a: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10:9</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5:8</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10:13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6:23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6"/>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a:t>
            </a:r>
            <a:br>
              <a:rPr kumimoji="0" lang="en-US" altLang="zh-CN" sz="1600" b="1" i="0" u="none" strike="noStrike" kern="1200" cap="none" spc="0" normalizeH="0" baseline="0" noProof="0" dirty="0">
                <a:ln>
                  <a:noFill/>
                </a:ln>
                <a:solidFill>
                  <a:srgbClr val="FFFFFF"/>
                </a:solidFill>
                <a:effectLst/>
                <a:uLnTx/>
                <a:uFillTx/>
                <a:latin typeface="Arial"/>
                <a:ea typeface="+mn-ea"/>
                <a:cs typeface="+mn-cs"/>
              </a:rPr>
            </a:b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6:23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6"/>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3:23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902348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Rom. 3:23</a:t>
                  </a: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1620"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Everyone has </a:t>
                  </a:r>
                  <a:r>
                    <a:rPr kumimoji="0" lang="en-US" sz="2400" b="1" i="0" u="none" strike="noStrike" kern="1200" cap="none" spc="0" normalizeH="0" baseline="0" noProof="0" dirty="0">
                      <a:ln>
                        <a:noFill/>
                      </a:ln>
                      <a:solidFill>
                        <a:srgbClr val="FFFF00"/>
                      </a:solidFill>
                      <a:effectLst/>
                      <a:uLnTx/>
                      <a:uFillTx/>
                      <a:latin typeface="Arial" charset="0"/>
                      <a:ea typeface="Arial" charset="0"/>
                      <a:cs typeface="Arial" charset="0"/>
                    </a:rPr>
                    <a:t>sinned</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a:t>
                  </a:r>
                  <a:endParaRPr kumimoji="0" lang="en-US" sz="24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Rom. 6:23</a:t>
                  </a: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1620"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The penalty for our sin is </a:t>
                  </a:r>
                  <a:r>
                    <a:rPr kumimoji="0" lang="en-US" sz="2400" b="1" i="0" u="none" strike="noStrike" kern="1200" cap="none" spc="0" normalizeH="0" baseline="0" noProof="0" dirty="0">
                      <a:ln>
                        <a:noFill/>
                      </a:ln>
                      <a:solidFill>
                        <a:srgbClr val="FFFF00"/>
                      </a:solidFill>
                      <a:effectLst/>
                      <a:uLnTx/>
                      <a:uFillTx/>
                      <a:latin typeface="Arial" charset="0"/>
                      <a:ea typeface="Arial" charset="0"/>
                      <a:cs typeface="Arial" charset="0"/>
                    </a:rPr>
                    <a:t>death</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a:t>
                  </a:r>
                  <a:endParaRPr kumimoji="0" lang="en-US" sz="24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Rom. 5:8</a:t>
                  </a:r>
                  <a:endParaRPr kumimoji="0" lang="en-US" sz="24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1620"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Jesus Christ </a:t>
                  </a:r>
                  <a:r>
                    <a:rPr kumimoji="0" lang="en-US" sz="2400" b="1" i="0" u="none" strike="noStrike" kern="1200" cap="none" spc="0" normalizeH="0" baseline="0" noProof="0" dirty="0">
                      <a:ln>
                        <a:noFill/>
                      </a:ln>
                      <a:solidFill>
                        <a:srgbClr val="FFFF00"/>
                      </a:solidFill>
                      <a:effectLst/>
                      <a:uLnTx/>
                      <a:uFillTx/>
                      <a:latin typeface="Arial" charset="0"/>
                      <a:ea typeface="Arial" charset="0"/>
                      <a:cs typeface="Arial" charset="0"/>
                    </a:rPr>
                    <a:t>died for sin</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a:t>
                  </a:r>
                  <a:endParaRPr kumimoji="0" lang="en-US" sz="2400" b="1" i="0" u="none" strike="noStrike" kern="1200" cap="none" spc="0" normalizeH="0" baseline="0" noProof="0" dirty="0">
                    <a:ln>
                      <a:noFill/>
                    </a:ln>
                    <a:solidFill>
                      <a:srgbClr val="FFFFFF"/>
                    </a:solidFill>
                    <a:effectLst/>
                    <a:uLnTx/>
                    <a:uFillTx/>
                    <a:latin typeface="Times New Roman" charset="0"/>
                    <a:ea typeface="Arial" charset="0"/>
                    <a:cs typeface="Arial"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Rom. 10:8-10 </a:t>
                  </a: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1620"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To be forgiven for our sin, we must </a:t>
                  </a:r>
                  <a:r>
                    <a:rPr kumimoji="0" lang="en-US" sz="2400" b="1" i="0" u="none" strike="noStrike" kern="1200" cap="none" spc="0" normalizeH="0" baseline="0" noProof="0" dirty="0">
                      <a:ln>
                        <a:noFill/>
                      </a:ln>
                      <a:solidFill>
                        <a:srgbClr val="FFFF00"/>
                      </a:solidFill>
                      <a:effectLst/>
                      <a:uLnTx/>
                      <a:uFillTx/>
                      <a:latin typeface="Arial" charset="0"/>
                      <a:ea typeface="Arial" charset="0"/>
                      <a:cs typeface="Arial" charset="0"/>
                    </a:rPr>
                    <a:t>believe</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 and confess Jesus as Lord. </a:t>
                  </a:r>
                  <a:endParaRPr kumimoji="0" lang="en-US" sz="2400" b="1" i="0" u="none" strike="noStrike" kern="1200" cap="none" spc="0" normalizeH="0" baseline="0" noProof="0" dirty="0">
                    <a:ln>
                      <a:noFill/>
                    </a:ln>
                    <a:solidFill>
                      <a:srgbClr val="FFFFFF"/>
                    </a:solidFill>
                    <a:effectLst/>
                    <a:uLnTx/>
                    <a:uFillTx/>
                    <a:latin typeface="Times New Roman" charset="0"/>
                    <a:ea typeface="Arial" charset="0"/>
                    <a:cs typeface="Arial" charset="0"/>
                  </a:endParaRP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sp>
        <p:nvSpPr>
          <p:cNvPr id="719876" name="Rectangle 34"/>
          <p:cNvSpPr>
            <a:spLocks noChangeArrowheads="1"/>
          </p:cNvSpPr>
          <p:nvPr/>
        </p:nvSpPr>
        <p:spPr bwMode="auto">
          <a:xfrm>
            <a:off x="4029075" y="3048000"/>
            <a:ext cx="9144000" cy="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2700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56</a:t>
            </a: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en-US" b="1" dirty="0">
                <a:ea typeface="ＭＳ Ｐゴシック" charset="-128"/>
                <a:cs typeface="ＭＳ Ｐゴシック" charset="-128"/>
              </a:rPr>
              <a:t>The Roman Road</a:t>
            </a:r>
          </a:p>
        </p:txBody>
      </p:sp>
      <p:sp>
        <p:nvSpPr>
          <p:cNvPr id="38" name="Text Box 39"/>
          <p:cNvSpPr txBox="1">
            <a:spLocks noChangeArrowheads="1"/>
          </p:cNvSpPr>
          <p:nvPr/>
        </p:nvSpPr>
        <p:spPr bwMode="auto">
          <a:xfrm>
            <a:off x="9282367" y="76200"/>
            <a:ext cx="783688"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1</a:t>
            </a:r>
            <a:r>
              <a:rPr kumimoji="0" lang="uk-UA" sz="2400" b="1" i="0" u="none" strike="noStrike" kern="1200" cap="none" spc="0" normalizeH="0" baseline="0" noProof="0" dirty="0">
                <a:ln>
                  <a:noFill/>
                </a:ln>
                <a:solidFill>
                  <a:srgbClr val="FFFFFF"/>
                </a:solidFill>
                <a:effectLst/>
                <a:uLnTx/>
                <a:uFillTx/>
                <a:latin typeface="Arial"/>
                <a:ea typeface="ＭＳ Ｐゴシック" charset="-128"/>
                <a:cs typeface="Arial"/>
              </a:rPr>
              <a:t>51</a:t>
            </a:r>
            <a:r>
              <a:rPr kumimoji="0" lang="en-US" sz="2400" b="1" i="0" u="none" strike="noStrike" kern="1200" cap="none" spc="0" normalizeH="0" baseline="0" noProof="0" dirty="0" err="1">
                <a:ln>
                  <a:noFill/>
                </a:ln>
                <a:solidFill>
                  <a:srgbClr val="FFFFFF"/>
                </a:solidFill>
                <a:effectLst/>
                <a:uLnTx/>
                <a:uFillTx/>
                <a:latin typeface="Arial"/>
                <a:ea typeface="ＭＳ Ｐゴシック" charset="-128"/>
                <a:cs typeface="Arial"/>
              </a:rPr>
              <a:t>i</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485793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What must you share to have a clear gospel presentation?</a:t>
            </a: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Problem</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We have sinned against a holy God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Our sin deserves death</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a:t>
            </a:r>
            <a:r>
              <a:rPr kumimoji="0" lang="mr-IN"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Solution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God became man in Jesus Christ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Jesus was our substitute on the cross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Responsibility is one:</a:t>
            </a: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Believe (trust, have faith) in Christ</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death, burial and resurrection to forgive your sin</a:t>
            </a: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 alone in Christ alone</a:t>
            </a: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97899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Substitution View</a:t>
            </a: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50</a:t>
            </a: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a:noFill/>
                </a:ln>
                <a:solidFill>
                  <a:srgbClr val="FFFFFF"/>
                </a:solidFill>
                <a:effectLst/>
                <a:uLnTx/>
                <a:uFillTx/>
                <a:latin typeface="Arial"/>
                <a:ea typeface="+mn-ea"/>
                <a:cs typeface="Arial"/>
              </a:rPr>
              <a:t>JESUS </a:t>
            </a:r>
            <a:r>
              <a:rPr kumimoji="0" lang="en-US" altLang="zh-CN" sz="6600" b="1" i="0" u="none" strike="noStrike" kern="1200" cap="none" spc="0" normalizeH="0" baseline="0" noProof="0" dirty="0">
                <a:ln>
                  <a:noFill/>
                </a:ln>
                <a:solidFill>
                  <a:srgbClr val="FFFF00"/>
                </a:solidFill>
                <a:effectLst/>
                <a:uLnTx/>
                <a:uFillTx/>
                <a:latin typeface="Arial"/>
                <a:ea typeface="+mn-ea"/>
                <a:cs typeface="Arial"/>
              </a:rPr>
              <a:t>PAID</a:t>
            </a:r>
            <a:r>
              <a:rPr kumimoji="0" lang="en-US" altLang="zh-CN" sz="6600" b="1" i="0" u="none" strike="noStrike" kern="1200" cap="none" spc="0" normalizeH="0" baseline="0" noProof="0" dirty="0">
                <a:ln>
                  <a:noFill/>
                </a:ln>
                <a:solidFill>
                  <a:srgbClr val="FFFFFF"/>
                </a:solidFill>
                <a:effectLst/>
                <a:uLnTx/>
                <a:uFillTx/>
                <a:latin typeface="Arial"/>
                <a:ea typeface="+mn-ea"/>
                <a:cs typeface="Arial"/>
              </a:rPr>
              <a:t> IT ALL</a:t>
            </a:r>
            <a:endParaRPr kumimoji="0" lang="en-US" sz="66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mn-ea"/>
                <a:cs typeface="Arial"/>
              </a:rPr>
              <a:t>Isaiah 53:5</a:t>
            </a:r>
            <a:endParaRPr kumimoji="0" lang="en-US" sz="32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212572152"/>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Penal Substitution</a:t>
            </a: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Christ the sinless One took on Himself the penalty that should have been borne by man and others</a:t>
            </a:r>
            <a:r>
              <a:rPr kumimoji="0" lang="ru-RU"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—Ryrie, </a:t>
            </a:r>
            <a:r>
              <a:rPr kumimoji="0" lang="en-US" sz="20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Basic Theology</a:t>
            </a:r>
            <a:r>
              <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36331509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w="9525">
            <a:noFill/>
            <a:miter lim="800000"/>
            <a:headEnd/>
            <a:tailEnd/>
          </a:ln>
        </p:spPr>
      </p:pic>
      <p:sp>
        <p:nvSpPr>
          <p:cNvPr id="25702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ea typeface="ＭＳ Ｐゴシック" charset="-128"/>
                <a:cs typeface="ＭＳ Ｐゴシック" charset="-128"/>
              </a:rPr>
              <a:t>Jesus</a:t>
            </a:r>
            <a:r>
              <a:rPr lang="mr-IN" altLang="ja-JP" sz="4800" b="1" dirty="0">
                <a:ea typeface="ＭＳ Ｐゴシック" charset="-128"/>
                <a:cs typeface="ＭＳ Ｐゴシック" charset="-128"/>
              </a:rPr>
              <a:t>'</a:t>
            </a:r>
            <a:r>
              <a:rPr lang="en-US" sz="4800" b="1" dirty="0">
                <a:ea typeface="ＭＳ Ｐゴシック" charset="-128"/>
                <a:cs typeface="ＭＳ Ｐゴシック" charset="-128"/>
              </a:rPr>
              <a:t> death paid for our sin </a:t>
            </a:r>
            <a:endParaRPr lang="en-US" sz="4800" dirty="0">
              <a:ea typeface="ＭＳ Ｐゴシック" charset="-128"/>
              <a:cs typeface="ＭＳ Ｐゴシック" charset="-128"/>
            </a:endParaRPr>
          </a:p>
        </p:txBody>
      </p:sp>
    </p:spTree>
    <p:extLst>
      <p:ext uri="{BB962C8B-B14F-4D97-AF65-F5344CB8AC3E}">
        <p14:creationId xmlns:p14="http://schemas.microsoft.com/office/powerpoint/2010/main" val="114357065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en-US" sz="8800" b="1" dirty="0">
                <a:effectLst>
                  <a:glow rad="127000">
                    <a:schemeClr val="tx1"/>
                  </a:glow>
                </a:effectLst>
                <a:latin typeface="Arial" charset="0"/>
                <a:ea typeface="ＭＳ Ｐゴシック" charset="0"/>
                <a:cs typeface="ＭＳ Ｐゴシック" charset="0"/>
              </a:rPr>
              <a:t>Tell them.</a:t>
            </a:r>
          </a:p>
        </p:txBody>
      </p:sp>
    </p:spTree>
    <p:extLst>
      <p:ext uri="{BB962C8B-B14F-4D97-AF65-F5344CB8AC3E}">
        <p14:creationId xmlns:p14="http://schemas.microsoft.com/office/powerpoint/2010/main" val="3928549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The Church has unbelieving pretenders that have secretly infiltrated them with libertine practices denying the lordship of Jesus Christ (v. 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70D4BC9A-FFB7-B541-BBB8-DFE82658E16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0906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1547813" y="188913"/>
            <a:ext cx="7056437" cy="1143000"/>
          </a:xfrm>
        </p:spPr>
        <p:txBody>
          <a:bodyPr/>
          <a:lstStyle/>
          <a:p>
            <a:pPr eaLnBrk="1" hangingPunct="1"/>
            <a:r>
              <a:rPr lang="en-US" sz="5400" b="1" dirty="0">
                <a:latin typeface="Arial" charset="0"/>
                <a:cs typeface="Arial" charset="0"/>
              </a:rPr>
              <a:t>What</a:t>
            </a:r>
            <a:r>
              <a:rPr lang="uk-UA" altLang="ja-JP" sz="5400" b="1" dirty="0">
                <a:latin typeface="Arial" charset="0"/>
                <a:cs typeface="Arial" charset="0"/>
              </a:rPr>
              <a:t>'</a:t>
            </a:r>
            <a:r>
              <a:rPr lang="en-US" altLang="ja-JP" sz="5400" b="1" dirty="0">
                <a:latin typeface="Arial" charset="0"/>
                <a:cs typeface="Arial" charset="0"/>
              </a:rPr>
              <a:t>s wrong with this picture?</a:t>
            </a:r>
            <a:endParaRPr lang="en-US" sz="5400" b="1" dirty="0">
              <a:latin typeface="Arial" charset="0"/>
              <a:cs typeface="Arial" charset="0"/>
            </a:endParaRPr>
          </a:p>
        </p:txBody>
      </p:sp>
      <p:pic>
        <p:nvPicPr>
          <p:cNvPr id="151554" name="Picture 4" descr="Kath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2913" y="1685925"/>
            <a:ext cx="3621087" cy="479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3" name="Rectangle 5"/>
          <p:cNvSpPr>
            <a:spLocks noChangeArrowheads="1"/>
          </p:cNvSpPr>
          <p:nvPr/>
        </p:nvSpPr>
        <p:spPr bwMode="auto">
          <a:xfrm>
            <a:off x="1516063" y="2109788"/>
            <a:ext cx="3703637"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Kathie and her two kids: Joshua and Lacey</a:t>
            </a:r>
          </a:p>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Michael (</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one who is like God</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is missing as he was a pretender who divorced her for another woman</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1422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to="" calcmode="lin" valueType="num">
                                      <p:cBhvr>
                                        <p:cTn id="7" dur="1" fill="hold"/>
                                        <p:tgtEl>
                                          <p:spTgt spid="2765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7653">
                                            <p:txEl>
                                              <p:pRg st="1" end="1"/>
                                            </p:txEl>
                                          </p:spTgt>
                                        </p:tgtEl>
                                        <p:attrNameLst>
                                          <p:attrName>style.visibility</p:attrName>
                                        </p:attrNameLst>
                                      </p:cBhvr>
                                      <p:to>
                                        <p:strVal val="visible"/>
                                      </p:to>
                                    </p:set>
                                    <p:anim to="" calcmode="lin" valueType="num">
                                      <p:cBhvr>
                                        <p:cTn id="12" dur="1" fill="hold"/>
                                        <p:tgtEl>
                                          <p:spTgt spid="2765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25"/>
            <a:ext cx="9144000" cy="964703"/>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en-US" sz="5400" b="1" dirty="0">
                <a:effectLst/>
                <a:latin typeface="Arial" charset="0"/>
                <a:ea typeface="ＭＳ Ｐゴシック" charset="0"/>
                <a:cs typeface="ＭＳ Ｐゴシック" charset="0"/>
              </a:rPr>
              <a:t>Jude</a:t>
            </a:r>
            <a:endParaRPr lang="en-US" sz="8800" b="1" dirty="0">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45BF0283-4115-FD41-BC49-F503F7B546FF}"/>
              </a:ext>
            </a:extLst>
          </p:cNvPr>
          <p:cNvSpPr txBox="1">
            <a:spLocks noChangeArrowheads="1"/>
          </p:cNvSpPr>
          <p:nvPr/>
        </p:nvSpPr>
        <p:spPr bwMode="auto">
          <a:xfrm>
            <a:off x="-108520" y="980728"/>
            <a:ext cx="2664296" cy="41764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4400" kern="0" dirty="0">
                <a:effectLst/>
                <a:latin typeface="Arial Narrow" panose="020B0604020202020204" pitchFamily="34" charset="0"/>
                <a:ea typeface="ＭＳ Ｐゴシック" charset="0"/>
                <a:cs typeface="Arial Narrow" panose="020B0604020202020204" pitchFamily="34" charset="0"/>
              </a:rPr>
              <a:t>A</a:t>
            </a:r>
          </a:p>
        </p:txBody>
      </p:sp>
      <p:sp>
        <p:nvSpPr>
          <p:cNvPr id="4" name="Rectangle 2">
            <a:extLst>
              <a:ext uri="{FF2B5EF4-FFF2-40B4-BE49-F238E27FC236}">
                <a16:creationId xmlns:a16="http://schemas.microsoft.com/office/drawing/2014/main" id="{1435B845-A8BE-E940-B5AA-71D229B01B3B}"/>
              </a:ext>
            </a:extLst>
          </p:cNvPr>
          <p:cNvSpPr txBox="1">
            <a:spLocks noChangeArrowheads="1"/>
          </p:cNvSpPr>
          <p:nvPr/>
        </p:nvSpPr>
        <p:spPr bwMode="auto">
          <a:xfrm>
            <a:off x="1403648" y="1556792"/>
            <a:ext cx="3616648"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NNOUNCEMENTS OF</a:t>
            </a:r>
          </a:p>
        </p:txBody>
      </p:sp>
      <p:sp>
        <p:nvSpPr>
          <p:cNvPr id="5" name="Rectangle 2">
            <a:extLst>
              <a:ext uri="{FF2B5EF4-FFF2-40B4-BE49-F238E27FC236}">
                <a16:creationId xmlns:a16="http://schemas.microsoft.com/office/drawing/2014/main" id="{CE15ED54-23D9-A243-BA8B-F90C2E1EBD3E}"/>
              </a:ext>
            </a:extLst>
          </p:cNvPr>
          <p:cNvSpPr txBox="1">
            <a:spLocks noChangeArrowheads="1"/>
          </p:cNvSpPr>
          <p:nvPr/>
        </p:nvSpPr>
        <p:spPr bwMode="auto">
          <a:xfrm>
            <a:off x="4032448" y="980728"/>
            <a:ext cx="3024336" cy="41764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4400" kern="0" dirty="0">
                <a:effectLst/>
                <a:latin typeface="Arial Narrow" panose="020B0604020202020204" pitchFamily="34" charset="0"/>
                <a:ea typeface="ＭＳ Ｐゴシック" charset="0"/>
                <a:cs typeface="Arial Narrow" panose="020B0604020202020204" pitchFamily="34" charset="0"/>
              </a:rPr>
              <a:t>A</a:t>
            </a:r>
          </a:p>
        </p:txBody>
      </p:sp>
      <p:sp>
        <p:nvSpPr>
          <p:cNvPr id="6" name="Rectangle 2">
            <a:extLst>
              <a:ext uri="{FF2B5EF4-FFF2-40B4-BE49-F238E27FC236}">
                <a16:creationId xmlns:a16="http://schemas.microsoft.com/office/drawing/2014/main" id="{22AC2C80-4F03-7841-B76D-36F611FAC01E}"/>
              </a:ext>
            </a:extLst>
          </p:cNvPr>
          <p:cNvSpPr txBox="1">
            <a:spLocks noChangeArrowheads="1"/>
          </p:cNvSpPr>
          <p:nvPr/>
        </p:nvSpPr>
        <p:spPr bwMode="auto">
          <a:xfrm>
            <a:off x="5760640" y="1556792"/>
            <a:ext cx="3328224"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POSTASY (1-4)</a:t>
            </a:r>
          </a:p>
        </p:txBody>
      </p:sp>
      <p:sp>
        <p:nvSpPr>
          <p:cNvPr id="7" name="Rectangle 2">
            <a:extLst>
              <a:ext uri="{FF2B5EF4-FFF2-40B4-BE49-F238E27FC236}">
                <a16:creationId xmlns:a16="http://schemas.microsoft.com/office/drawing/2014/main" id="{9D5EE04B-3C29-1049-9ED1-A20FAA8261A9}"/>
              </a:ext>
            </a:extLst>
          </p:cNvPr>
          <p:cNvSpPr txBox="1">
            <a:spLocks noChangeArrowheads="1"/>
          </p:cNvSpPr>
          <p:nvPr/>
        </p:nvSpPr>
        <p:spPr bwMode="auto">
          <a:xfrm>
            <a:off x="1617896" y="2301859"/>
            <a:ext cx="3242136"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POSTLES OF</a:t>
            </a:r>
          </a:p>
        </p:txBody>
      </p:sp>
      <p:sp>
        <p:nvSpPr>
          <p:cNvPr id="8" name="Rectangle 2">
            <a:extLst>
              <a:ext uri="{FF2B5EF4-FFF2-40B4-BE49-F238E27FC236}">
                <a16:creationId xmlns:a16="http://schemas.microsoft.com/office/drawing/2014/main" id="{24EFFD57-991F-4149-BA7D-79440556B249}"/>
              </a:ext>
            </a:extLst>
          </p:cNvPr>
          <p:cNvSpPr txBox="1">
            <a:spLocks noChangeArrowheads="1"/>
          </p:cNvSpPr>
          <p:nvPr/>
        </p:nvSpPr>
        <p:spPr bwMode="auto">
          <a:xfrm>
            <a:off x="5976664" y="2301859"/>
            <a:ext cx="3167770"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latin typeface="Arial" charset="0"/>
                <a:ea typeface="ＭＳ Ｐゴシック" charset="0"/>
                <a:cs typeface="ＭＳ Ｐゴシック" charset="0"/>
              </a:rPr>
              <a:t>POSTASY (5-16)</a:t>
            </a:r>
          </a:p>
        </p:txBody>
      </p:sp>
      <p:sp>
        <p:nvSpPr>
          <p:cNvPr id="9" name="Rectangle 2">
            <a:extLst>
              <a:ext uri="{FF2B5EF4-FFF2-40B4-BE49-F238E27FC236}">
                <a16:creationId xmlns:a16="http://schemas.microsoft.com/office/drawing/2014/main" id="{3BF3F058-C586-E145-9742-24E265772675}"/>
              </a:ext>
            </a:extLst>
          </p:cNvPr>
          <p:cNvSpPr txBox="1">
            <a:spLocks noChangeArrowheads="1"/>
          </p:cNvSpPr>
          <p:nvPr/>
        </p:nvSpPr>
        <p:spPr bwMode="auto">
          <a:xfrm>
            <a:off x="1891456" y="3046926"/>
            <a:ext cx="2752552"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NSWER TO</a:t>
            </a:r>
          </a:p>
        </p:txBody>
      </p:sp>
      <p:sp>
        <p:nvSpPr>
          <p:cNvPr id="10" name="Rectangle 2">
            <a:extLst>
              <a:ext uri="{FF2B5EF4-FFF2-40B4-BE49-F238E27FC236}">
                <a16:creationId xmlns:a16="http://schemas.microsoft.com/office/drawing/2014/main" id="{04BB8EE4-C82B-F54B-B6AC-D398EA1E19AE}"/>
              </a:ext>
            </a:extLst>
          </p:cNvPr>
          <p:cNvSpPr txBox="1">
            <a:spLocks noChangeArrowheads="1"/>
          </p:cNvSpPr>
          <p:nvPr/>
        </p:nvSpPr>
        <p:spPr bwMode="auto">
          <a:xfrm>
            <a:off x="6229776" y="3046926"/>
            <a:ext cx="2961472"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POSTASY (17-23)</a:t>
            </a:r>
          </a:p>
        </p:txBody>
      </p:sp>
      <p:sp>
        <p:nvSpPr>
          <p:cNvPr id="11" name="Rectangle 2">
            <a:extLst>
              <a:ext uri="{FF2B5EF4-FFF2-40B4-BE49-F238E27FC236}">
                <a16:creationId xmlns:a16="http://schemas.microsoft.com/office/drawing/2014/main" id="{4F73CBED-BDCE-5E4F-ACF5-433DC7BD0FA6}"/>
              </a:ext>
            </a:extLst>
          </p:cNvPr>
          <p:cNvSpPr txBox="1">
            <a:spLocks noChangeArrowheads="1"/>
          </p:cNvSpPr>
          <p:nvPr/>
        </p:nvSpPr>
        <p:spPr bwMode="auto">
          <a:xfrm>
            <a:off x="2123728" y="3791992"/>
            <a:ext cx="2432912"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SCRIPTION TO</a:t>
            </a:r>
          </a:p>
        </p:txBody>
      </p:sp>
      <p:sp>
        <p:nvSpPr>
          <p:cNvPr id="12" name="Rectangle 2">
            <a:extLst>
              <a:ext uri="{FF2B5EF4-FFF2-40B4-BE49-F238E27FC236}">
                <a16:creationId xmlns:a16="http://schemas.microsoft.com/office/drawing/2014/main" id="{4D88D6B2-6295-184F-917F-CF5E2DF2064F}"/>
              </a:ext>
            </a:extLst>
          </p:cNvPr>
          <p:cNvSpPr txBox="1">
            <a:spLocks noChangeArrowheads="1"/>
          </p:cNvSpPr>
          <p:nvPr/>
        </p:nvSpPr>
        <p:spPr bwMode="auto">
          <a:xfrm>
            <a:off x="6461680" y="3791992"/>
            <a:ext cx="2790840"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LMIGHTY (24-25)</a:t>
            </a:r>
          </a:p>
        </p:txBody>
      </p:sp>
      <p:sp>
        <p:nvSpPr>
          <p:cNvPr id="13" name="Rectangle 2">
            <a:extLst>
              <a:ext uri="{FF2B5EF4-FFF2-40B4-BE49-F238E27FC236}">
                <a16:creationId xmlns:a16="http://schemas.microsoft.com/office/drawing/2014/main" id="{044AF890-277C-2F41-A9D9-6D48FEF6F139}"/>
              </a:ext>
            </a:extLst>
          </p:cNvPr>
          <p:cNvSpPr txBox="1">
            <a:spLocks noChangeArrowheads="1"/>
          </p:cNvSpPr>
          <p:nvPr/>
        </p:nvSpPr>
        <p:spPr bwMode="auto">
          <a:xfrm>
            <a:off x="0" y="6290239"/>
            <a:ext cx="9107488" cy="551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kern="0" dirty="0">
                <a:effectLst/>
                <a:latin typeface="Arial" charset="0"/>
                <a:ea typeface="ＭＳ Ｐゴシック" charset="0"/>
                <a:cs typeface="ＭＳ Ｐゴシック" charset="0"/>
              </a:rPr>
              <a:t>Terry Hall, </a:t>
            </a:r>
            <a:r>
              <a:rPr lang="en-US" sz="2400" b="1" i="1" kern="0" dirty="0">
                <a:effectLst/>
                <a:latin typeface="Arial" charset="0"/>
                <a:ea typeface="ＭＳ Ｐゴシック" charset="0"/>
                <a:cs typeface="ＭＳ Ｐゴシック" charset="0"/>
              </a:rPr>
              <a:t>Bible Panorama</a:t>
            </a:r>
            <a:r>
              <a:rPr lang="en-US" sz="2400" b="1" kern="0" dirty="0">
                <a:effectLst/>
                <a:latin typeface="Arial" charset="0"/>
                <a:ea typeface="ＭＳ Ｐゴシック" charset="0"/>
                <a:cs typeface="ＭＳ Ｐゴシック" charset="0"/>
              </a:rPr>
              <a:t>, 172</a:t>
            </a:r>
            <a:endParaRPr lang="en-US" b="1" kern="0"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754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8800" b="1" kern="0" dirty="0">
              <a:effectLst>
                <a:glow rad="127000">
                  <a:schemeClr val="tx1"/>
                </a:glow>
              </a:effectLst>
              <a:latin typeface="Arial" charset="0"/>
              <a:ea typeface="ＭＳ Ｐゴシック" charset="0"/>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en-US" sz="11500" b="1" dirty="0">
                <a:effectLst>
                  <a:glow rad="127000">
                    <a:schemeClr val="tx1"/>
                  </a:glow>
                </a:effectLst>
                <a:latin typeface="Arial" charset="0"/>
                <a:ea typeface="ＭＳ Ｐゴシック" charset="0"/>
                <a:cs typeface="ＭＳ Ｐゴシック" charset="0"/>
              </a:rPr>
              <a:t>Be Fighting</a:t>
            </a:r>
            <a:endParaRPr lang="en-US" sz="11500" dirty="0"/>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233904038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j01831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6600" y="304800"/>
            <a:ext cx="1828800" cy="159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0" name="Picture 7" descr="j02379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228600"/>
            <a:ext cx="2382838" cy="206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4" name="Picture 12" descr="j02998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56550" y="4772025"/>
            <a:ext cx="1001713"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5" name="Rectangle 13"/>
          <p:cNvSpPr>
            <a:spLocks noChangeArrowheads="1"/>
          </p:cNvSpPr>
          <p:nvPr/>
        </p:nvSpPr>
        <p:spPr bwMode="auto">
          <a:xfrm>
            <a:off x="1331913" y="2286000"/>
            <a:ext cx="7812087" cy="380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spcBef>
                <a:spcPct val="20000"/>
              </a:spcBef>
              <a:buClr>
                <a:srgbClr val="996600"/>
              </a:buClr>
              <a:buFont typeface="Wingdings" charset="0"/>
              <a:buChar char="w"/>
            </a:pPr>
            <a:r>
              <a:rPr lang="en-US" sz="3600" b="1">
                <a:solidFill>
                  <a:srgbClr val="FF0000"/>
                </a:solidFill>
                <a:latin typeface="Arial" charset="0"/>
                <a:cs typeface="Arial" charset="0"/>
              </a:rPr>
              <a:t>What</a:t>
            </a:r>
            <a:r>
              <a:rPr lang="en-US" sz="3600" b="1">
                <a:solidFill>
                  <a:srgbClr val="000000"/>
                </a:solidFill>
                <a:latin typeface="Arial" charset="0"/>
                <a:cs typeface="Arial" charset="0"/>
              </a:rPr>
              <a:t> are you willing to fight for?</a:t>
            </a:r>
          </a:p>
          <a:p>
            <a:pPr marL="342900" indent="-342900">
              <a:spcBef>
                <a:spcPct val="20000"/>
              </a:spcBef>
              <a:buClr>
                <a:srgbClr val="996600"/>
              </a:buClr>
              <a:buFont typeface="Wingdings" charset="0"/>
              <a:buChar char="w"/>
            </a:pPr>
            <a:r>
              <a:rPr lang="en-US" sz="3600" b="1">
                <a:solidFill>
                  <a:srgbClr val="000000"/>
                </a:solidFill>
                <a:latin typeface="Arial" charset="0"/>
                <a:cs typeface="Arial" charset="0"/>
              </a:rPr>
              <a:t>To what lengths are you willing to fight for </a:t>
            </a:r>
            <a:r>
              <a:rPr lang="en-US" sz="3600" b="1">
                <a:solidFill>
                  <a:srgbClr val="FF0000"/>
                </a:solidFill>
                <a:latin typeface="Arial" charset="0"/>
                <a:cs typeface="Arial" charset="0"/>
              </a:rPr>
              <a:t>your rights</a:t>
            </a:r>
            <a:r>
              <a:rPr lang="en-US" sz="3600" b="1">
                <a:solidFill>
                  <a:srgbClr val="000000"/>
                </a:solidFill>
                <a:latin typeface="Arial" charset="0"/>
                <a:cs typeface="Arial" charset="0"/>
              </a:rPr>
              <a:t>?</a:t>
            </a:r>
          </a:p>
          <a:p>
            <a:pPr marL="342900" indent="-342900">
              <a:spcBef>
                <a:spcPct val="20000"/>
              </a:spcBef>
              <a:buClr>
                <a:srgbClr val="996600"/>
              </a:buClr>
              <a:buFont typeface="Wingdings" charset="0"/>
              <a:buChar char="w"/>
            </a:pPr>
            <a:r>
              <a:rPr lang="en-US" sz="3600" b="1">
                <a:solidFill>
                  <a:srgbClr val="000000"/>
                </a:solidFill>
                <a:latin typeface="Arial" charset="0"/>
                <a:cs typeface="Arial" charset="0"/>
              </a:rPr>
              <a:t>To what lengths are you willing to fight for </a:t>
            </a:r>
            <a:r>
              <a:rPr lang="en-US" sz="3600" b="1">
                <a:solidFill>
                  <a:srgbClr val="FF0000"/>
                </a:solidFill>
                <a:latin typeface="Arial" charset="0"/>
                <a:cs typeface="Arial" charset="0"/>
              </a:rPr>
              <a:t>the gospel</a:t>
            </a:r>
            <a:r>
              <a:rPr lang="en-US" sz="3600" b="1">
                <a:solidFill>
                  <a:srgbClr val="000000"/>
                </a:solidFill>
                <a:latin typeface="Arial" charset="0"/>
                <a:cs typeface="Arial" charset="0"/>
              </a:rPr>
              <a:t>?</a:t>
            </a:r>
          </a:p>
        </p:txBody>
      </p:sp>
      <p:sp>
        <p:nvSpPr>
          <p:cNvPr id="114693" name="Rectangle 2"/>
          <p:cNvSpPr>
            <a:spLocks noGrp="1" noChangeArrowheads="1"/>
          </p:cNvSpPr>
          <p:nvPr>
            <p:ph type="title"/>
          </p:nvPr>
        </p:nvSpPr>
        <p:spPr>
          <a:xfrm>
            <a:off x="2438400" y="479425"/>
            <a:ext cx="5562600" cy="1143000"/>
          </a:xfrm>
        </p:spPr>
        <p:txBody>
          <a:bodyPr/>
          <a:lstStyle/>
          <a:p>
            <a:pPr eaLnBrk="1" hangingPunct="1"/>
            <a:r>
              <a:rPr lang="en-US" sz="5400" b="1">
                <a:solidFill>
                  <a:schemeClr val="tx1"/>
                </a:solidFill>
                <a:latin typeface="Arial" charset="0"/>
                <a:cs typeface="Arial" charset="0"/>
              </a:rPr>
              <a:t>Are you a fighter?</a:t>
            </a:r>
          </a:p>
        </p:txBody>
      </p:sp>
    </p:spTree>
    <p:extLst>
      <p:ext uri="{BB962C8B-B14F-4D97-AF65-F5344CB8AC3E}">
        <p14:creationId xmlns:p14="http://schemas.microsoft.com/office/powerpoint/2010/main" val="3597699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8684"/>
                                        </p:tgtEl>
                                        <p:attrNameLst>
                                          <p:attrName>style.visibility</p:attrName>
                                        </p:attrNameLst>
                                      </p:cBhvr>
                                      <p:to>
                                        <p:strVal val="visible"/>
                                      </p:to>
                                    </p:set>
                                    <p:anim to="" calcmode="lin" valueType="num">
                                      <p:cBhvr>
                                        <p:cTn id="7" dur="1" fill="hold"/>
                                        <p:tgtEl>
                                          <p:spTgt spid="2868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685">
                                            <p:txEl>
                                              <p:pRg st="0" end="0"/>
                                            </p:txEl>
                                          </p:spTgt>
                                        </p:tgtEl>
                                        <p:attrNameLst>
                                          <p:attrName>style.visibility</p:attrName>
                                        </p:attrNameLst>
                                      </p:cBhvr>
                                      <p:to>
                                        <p:strVal val="visible"/>
                                      </p:to>
                                    </p:set>
                                    <p:anim to="" calcmode="lin" valueType="num">
                                      <p:cBhvr>
                                        <p:cTn id="12" dur="1" fill="hold"/>
                                        <p:tgtEl>
                                          <p:spTgt spid="2868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8685">
                                            <p:txEl>
                                              <p:pRg st="1" end="1"/>
                                            </p:txEl>
                                          </p:spTgt>
                                        </p:tgtEl>
                                        <p:attrNameLst>
                                          <p:attrName>style.visibility</p:attrName>
                                        </p:attrNameLst>
                                      </p:cBhvr>
                                      <p:to>
                                        <p:strVal val="visible"/>
                                      </p:to>
                                    </p:set>
                                    <p:anim to="" calcmode="lin" valueType="num">
                                      <p:cBhvr>
                                        <p:cTn id="17" dur="1" fill="hold"/>
                                        <p:tgtEl>
                                          <p:spTgt spid="2868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8685">
                                            <p:txEl>
                                              <p:pRg st="2" end="2"/>
                                            </p:txEl>
                                          </p:spTgt>
                                        </p:tgtEl>
                                        <p:attrNameLst>
                                          <p:attrName>style.visibility</p:attrName>
                                        </p:attrNameLst>
                                      </p:cBhvr>
                                      <p:to>
                                        <p:strVal val="visible"/>
                                      </p:to>
                                    </p:set>
                                    <p:anim to="" calcmode="lin" valueType="num">
                                      <p:cBhvr>
                                        <p:cTn id="22" dur="1" fill="hold"/>
                                        <p:tgtEl>
                                          <p:spTgt spid="2868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Destroy From Within</a:t>
            </a:r>
          </a:p>
        </p:txBody>
      </p:sp>
      <p:pic>
        <p:nvPicPr>
          <p:cNvPr id="117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844675"/>
            <a:ext cx="8758237"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36512" y="4725144"/>
            <a:ext cx="9144000" cy="1143000"/>
          </a:xfrm>
          <a:prstGeom prst="rect">
            <a:avLst/>
          </a:prstGeom>
          <a:solidFill>
            <a:srgbClr val="000514"/>
          </a:solidFill>
          <a:ln>
            <a:noFill/>
            <a:miter lim="800000"/>
            <a:headEnd/>
            <a:tailEnd/>
          </a:ln>
          <a:effectLst>
            <a:outerShdw blurRad="63500" dist="35921" dir="2700000" algn="ctr" rotWithShape="0">
              <a:srgbClr val="000514">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eaLnBrk="1" hangingPunct="1">
              <a:defRPr/>
            </a:pPr>
            <a:r>
              <a:rPr lang="en-US" sz="3200" b="1" kern="1900" spc="-100" dirty="0">
                <a:solidFill>
                  <a:srgbClr val="E5E5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The Men who Destroyed the Christian West</a:t>
            </a:r>
          </a:p>
        </p:txBody>
      </p:sp>
    </p:spTree>
    <p:extLst>
      <p:ext uri="{BB962C8B-B14F-4D97-AF65-F5344CB8AC3E}">
        <p14:creationId xmlns:p14="http://schemas.microsoft.com/office/powerpoint/2010/main" val="327364461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0113" y="1052513"/>
            <a:ext cx="7499350" cy="379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don</a:t>
            </a:r>
            <a:r>
              <a:rPr lang="uk-UA" sz="3600" b="1" dirty="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t wear nametags</a:t>
            </a:r>
          </a:p>
        </p:txBody>
      </p:sp>
    </p:spTree>
    <p:extLst>
      <p:ext uri="{BB962C8B-B14F-4D97-AF65-F5344CB8AC3E}">
        <p14:creationId xmlns:p14="http://schemas.microsoft.com/office/powerpoint/2010/main" val="408536623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en-US">
                <a:solidFill>
                  <a:srgbClr val="FFFFFF"/>
                </a:solidFill>
                <a:latin typeface="Arial" charset="0"/>
                <a:ea typeface="ＭＳ Ｐゴシック" charset="0"/>
                <a:cs typeface="Arial" charset="0"/>
              </a:rPr>
              <a:t>The Book </a:t>
            </a:r>
            <a:r>
              <a:rPr lang="en-US" i="1">
                <a:solidFill>
                  <a:srgbClr val="FFFFFF"/>
                </a:solidFill>
                <a:latin typeface="Arial" charset="0"/>
                <a:ea typeface="ＭＳ Ｐゴシック" charset="0"/>
                <a:cs typeface="Arial" charset="0"/>
              </a:rPr>
              <a:t>Apostate</a:t>
            </a:r>
          </a:p>
        </p:txBody>
      </p:sp>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3600" kern="0" dirty="0">
                <a:solidFill>
                  <a:srgbClr val="E5E5FF"/>
                </a:solidFill>
                <a:latin typeface="Arial" charset="0"/>
                <a:cs typeface="Arial" charset="0"/>
              </a:rPr>
              <a:t>Kevin Swanson and his family</a:t>
            </a:r>
          </a:p>
        </p:txBody>
      </p:sp>
    </p:spTree>
    <p:extLst>
      <p:ext uri="{BB962C8B-B14F-4D97-AF65-F5344CB8AC3E}">
        <p14:creationId xmlns:p14="http://schemas.microsoft.com/office/powerpoint/2010/main" val="95881653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Who are the apostates?</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Charles Darwin</a:t>
            </a: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Ernest Hemingway</a:t>
            </a:r>
          </a:p>
          <a:p>
            <a:pPr>
              <a:defRPr/>
            </a:pPr>
            <a:r>
              <a:rPr lang="en-US" sz="2800" b="1" dirty="0">
                <a:solidFill>
                  <a:srgbClr val="FFFFFF"/>
                </a:solidFill>
                <a:effectLst>
                  <a:glow rad="152400">
                    <a:srgbClr val="000000"/>
                  </a:glow>
                </a:effectLst>
                <a:latin typeface="Arial" charset="0"/>
                <a:ea typeface="ＭＳ Ｐゴシック" charset="0"/>
                <a:cs typeface="Arial" charset="0"/>
              </a:rPr>
              <a:t>Lady Gaga</a:t>
            </a:r>
          </a:p>
          <a:p>
            <a:pPr>
              <a:defRPr/>
            </a:pPr>
            <a:r>
              <a:rPr lang="en-US" sz="2800" b="1" dirty="0">
                <a:solidFill>
                  <a:srgbClr val="FFFFFF"/>
                </a:solidFill>
                <a:effectLst>
                  <a:glow rad="152400">
                    <a:srgbClr val="000000"/>
                  </a:glow>
                </a:effectLst>
                <a:latin typeface="Arial" charset="0"/>
                <a:ea typeface="ＭＳ Ｐゴシック" charset="0"/>
                <a:cs typeface="Arial" charset="0"/>
              </a:rPr>
              <a:t> </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Tree>
    <p:extLst>
      <p:ext uri="{BB962C8B-B14F-4D97-AF65-F5344CB8AC3E}">
        <p14:creationId xmlns:p14="http://schemas.microsoft.com/office/powerpoint/2010/main" val="2770412662"/>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a:solidFill>
                  <a:schemeClr val="bg1"/>
                </a:solidFill>
                <a:latin typeface="Arial" charset="0"/>
                <a:ea typeface="ＭＳ Ｐゴシック" charset="0"/>
                <a:cs typeface="Arial" charset="0"/>
              </a:rPr>
              <a:t>Why are they significant?</a:t>
            </a:r>
            <a:endParaRPr lang="en-US" sz="3600" b="1" i="1">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sz="3200" b="1" dirty="0">
                <a:solidFill>
                  <a:srgbClr val="000000"/>
                </a:solidFill>
                <a:latin typeface="Arial" charset="0"/>
                <a:cs typeface="Arial" charset="0"/>
              </a:rPr>
              <a:t>"</a:t>
            </a:r>
            <a:r>
              <a:rPr lang="en-US" sz="3200" b="1" dirty="0">
                <a:solidFill>
                  <a:srgbClr val="000000"/>
                </a:solidFill>
                <a:latin typeface="Arial" charset="0"/>
                <a:cs typeface="Arial" charset="0"/>
              </a:rPr>
              <a:t>This is the story of the decline and fall of Western civilization. It is the story of uncommonly powerful men, unfathomably evil men. . . apostates.</a:t>
            </a:r>
            <a:r>
              <a:rPr lang="mr-IN" sz="3200" b="1" dirty="0">
                <a:solidFill>
                  <a:srgbClr val="000000"/>
                </a:solidFill>
                <a:latin typeface="Arial" charset="0"/>
                <a:cs typeface="Arial" charset="0"/>
              </a:rPr>
              <a:t>"</a:t>
            </a:r>
            <a:endParaRPr lang="en-US" sz="3200" b="1" i="1" dirty="0">
              <a:solidFill>
                <a:srgbClr val="000000"/>
              </a:solidFill>
              <a:latin typeface="Arial" charset="0"/>
              <a:cs typeface="Arial" charset="0"/>
            </a:endParaRPr>
          </a:p>
          <a:p>
            <a:pPr algn="ctr"/>
            <a:r>
              <a:rPr lang="en-US" sz="3200" b="1" i="1" dirty="0">
                <a:solidFill>
                  <a:srgbClr val="000000"/>
                </a:solidFill>
                <a:latin typeface="Arial" charset="0"/>
                <a:cs typeface="Arial" charset="0"/>
              </a:rPr>
              <a:t>–Kevin Swanson</a:t>
            </a:r>
          </a:p>
        </p:txBody>
      </p:sp>
    </p:spTree>
    <p:extLst>
      <p:ext uri="{BB962C8B-B14F-4D97-AF65-F5344CB8AC3E}">
        <p14:creationId xmlns:p14="http://schemas.microsoft.com/office/powerpoint/2010/main" val="3522247266"/>
      </p:ext>
    </p:extLst>
  </p:cSld>
  <p:clrMapOvr>
    <a:masterClrMapping/>
  </p:clrMapOvr>
  <p:transition>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What did the apostates teach?</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Charles Darwin</a:t>
            </a: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
        <p:nvSpPr>
          <p:cNvPr id="2" name="Rounded Rectangular Callout 1"/>
          <p:cNvSpPr>
            <a:spLocks noChangeArrowheads="1"/>
          </p:cNvSpPr>
          <p:nvPr/>
        </p:nvSpPr>
        <p:spPr bwMode="auto">
          <a:xfrm>
            <a:off x="0" y="4292600"/>
            <a:ext cx="2987675" cy="1081088"/>
          </a:xfrm>
          <a:prstGeom prst="wedgeRoundRectCallout">
            <a:avLst>
              <a:gd name="adj1" fmla="val 46014"/>
              <a:gd name="adj2" fmla="val -165394"/>
              <a:gd name="adj3" fmla="val 16667"/>
            </a:avLst>
          </a:prstGeom>
          <a:solidFill>
            <a:srgbClr val="800000"/>
          </a:solidFill>
          <a:ln w="9525">
            <a:solidFill>
              <a:schemeClr val="tx1"/>
            </a:solidFill>
            <a:round/>
            <a:headEnd/>
            <a:tailEnd/>
          </a:ln>
        </p:spPr>
        <p:txBody>
          <a:bodyPr/>
          <a:lstStyle/>
          <a:p>
            <a:pPr algn="ctr" eaLnBrk="0" hangingPunct="0"/>
            <a:r>
              <a:rPr lang="mr-IN" sz="2800" b="1" dirty="0">
                <a:solidFill>
                  <a:srgbClr val="FFFFFF"/>
                </a:solidFill>
                <a:latin typeface="Arial" charset="0"/>
                <a:cs typeface="Arial" charset="0"/>
              </a:rPr>
              <a:t>"</a:t>
            </a:r>
            <a:r>
              <a:rPr lang="en-US" sz="2800" b="1" dirty="0">
                <a:solidFill>
                  <a:srgbClr val="FFFFFF"/>
                </a:solidFill>
                <a:latin typeface="Arial" charset="0"/>
                <a:cs typeface="Arial" charset="0"/>
              </a:rPr>
              <a:t>Eliminate home schools!</a:t>
            </a:r>
            <a:r>
              <a:rPr lang="mr-IN"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sp>
        <p:nvSpPr>
          <p:cNvPr id="17" name="Rounded Rectangular Callout 16"/>
          <p:cNvSpPr>
            <a:spLocks noChangeArrowheads="1"/>
          </p:cNvSpPr>
          <p:nvPr/>
        </p:nvSpPr>
        <p:spPr bwMode="auto">
          <a:xfrm>
            <a:off x="4067175" y="5661025"/>
            <a:ext cx="3673475" cy="1081088"/>
          </a:xfrm>
          <a:prstGeom prst="wedgeRoundRectCallout">
            <a:avLst>
              <a:gd name="adj1" fmla="val -3310"/>
              <a:gd name="adj2" fmla="val -257463"/>
              <a:gd name="adj3" fmla="val 16667"/>
            </a:avLst>
          </a:prstGeom>
          <a:solidFill>
            <a:srgbClr val="800000"/>
          </a:solidFill>
          <a:ln w="9525">
            <a:solidFill>
              <a:schemeClr val="tx1"/>
            </a:solidFill>
            <a:round/>
            <a:headEnd/>
            <a:tailEnd/>
          </a:ln>
        </p:spPr>
        <p:txBody>
          <a:bodyPr/>
          <a:lstStyle/>
          <a:p>
            <a:pPr algn="ctr" eaLnBrk="0" hangingPunct="0"/>
            <a:r>
              <a:rPr lang="mr-IN" sz="2800" b="1" dirty="0">
                <a:solidFill>
                  <a:srgbClr val="FFFFFF"/>
                </a:solidFill>
                <a:latin typeface="Arial" charset="0"/>
                <a:cs typeface="Arial" charset="0"/>
              </a:rPr>
              <a:t>"</a:t>
            </a:r>
            <a:r>
              <a:rPr lang="en-US" sz="2800" b="1" dirty="0">
                <a:solidFill>
                  <a:srgbClr val="FFFFFF"/>
                </a:solidFill>
                <a:latin typeface="Arial" charset="0"/>
                <a:cs typeface="Arial" charset="0"/>
              </a:rPr>
              <a:t>God </a:t>
            </a:r>
            <a:r>
              <a:rPr lang="en-US" sz="2800" b="1" dirty="0" err="1">
                <a:solidFill>
                  <a:srgbClr val="FFFFFF"/>
                </a:solidFill>
                <a:latin typeface="Arial" charset="0"/>
                <a:cs typeface="Arial" charset="0"/>
              </a:rPr>
              <a:t>didn</a:t>
            </a:r>
            <a:r>
              <a:rPr lang="uk-UA" sz="2800" b="1" dirty="0">
                <a:solidFill>
                  <a:srgbClr val="FFFFFF"/>
                </a:solidFill>
                <a:latin typeface="Arial" charset="0"/>
                <a:cs typeface="Arial" charset="0"/>
              </a:rPr>
              <a:t>'</a:t>
            </a:r>
            <a:r>
              <a:rPr lang="en-US" sz="2800" b="1" dirty="0">
                <a:solidFill>
                  <a:srgbClr val="FFFFFF"/>
                </a:solidFill>
                <a:latin typeface="Arial" charset="0"/>
                <a:cs typeface="Arial" charset="0"/>
              </a:rPr>
              <a:t>t create.  We evolved!</a:t>
            </a:r>
            <a:r>
              <a:rPr lang="mr-IN"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sp>
        <p:nvSpPr>
          <p:cNvPr id="18" name="Rounded Rectangular Callout 17"/>
          <p:cNvSpPr>
            <a:spLocks noChangeArrowheads="1"/>
          </p:cNvSpPr>
          <p:nvPr/>
        </p:nvSpPr>
        <p:spPr bwMode="auto">
          <a:xfrm>
            <a:off x="5795963" y="4508500"/>
            <a:ext cx="2952750" cy="1008063"/>
          </a:xfrm>
          <a:prstGeom prst="wedgeRoundRectCallout">
            <a:avLst>
              <a:gd name="adj1" fmla="val -17509"/>
              <a:gd name="adj2" fmla="val -195662"/>
              <a:gd name="adj3" fmla="val 16667"/>
            </a:avLst>
          </a:prstGeom>
          <a:solidFill>
            <a:srgbClr val="800000"/>
          </a:solidFill>
          <a:ln w="9525">
            <a:solidFill>
              <a:schemeClr val="tx1"/>
            </a:solidFill>
            <a:round/>
            <a:headEnd/>
            <a:tailEnd/>
          </a:ln>
        </p:spPr>
        <p:txBody>
          <a:bodyPr/>
          <a:lstStyle/>
          <a:p>
            <a:pPr algn="ctr" eaLnBrk="0" hangingPunct="0"/>
            <a:r>
              <a:rPr lang="mr-IN" sz="2800" b="1" dirty="0">
                <a:solidFill>
                  <a:srgbClr val="FFFFFF"/>
                </a:solidFill>
                <a:latin typeface="Arial" charset="0"/>
                <a:cs typeface="Arial" charset="0"/>
              </a:rPr>
              <a:t>"</a:t>
            </a:r>
            <a:r>
              <a:rPr lang="en-US" sz="2800" b="1" dirty="0">
                <a:solidFill>
                  <a:srgbClr val="FFFFFF"/>
                </a:solidFill>
                <a:latin typeface="Arial" charset="0"/>
                <a:cs typeface="Arial" charset="0"/>
              </a:rPr>
              <a:t>There is no God!</a:t>
            </a:r>
            <a:r>
              <a:rPr lang="mr-IN"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spTree>
    <p:extLst>
      <p:ext uri="{BB962C8B-B14F-4D97-AF65-F5344CB8AC3E}">
        <p14:creationId xmlns:p14="http://schemas.microsoft.com/office/powerpoint/2010/main" val="164789864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1560" y="1602007"/>
            <a:ext cx="792088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t>God alone is Savior </a:t>
            </a:r>
            <a:br>
              <a:rPr lang="en-US" sz="3600" dirty="0"/>
            </a:br>
            <a:r>
              <a:rPr lang="mr-IN" sz="3600" dirty="0"/>
              <a:t>"</a:t>
            </a:r>
            <a:r>
              <a:rPr lang="en-US" sz="3600" dirty="0"/>
              <a:t>through Jesus Christ our Lord</a:t>
            </a:r>
            <a:r>
              <a:rPr lang="mr-IN" sz="3600" dirty="0"/>
              <a:t>"</a:t>
            </a:r>
            <a:r>
              <a:rPr lang="en-US" sz="3600" dirty="0"/>
              <a:t> </a:t>
            </a:r>
            <a:br>
              <a:rPr lang="en-US" sz="3600" dirty="0"/>
            </a:br>
            <a:r>
              <a:rPr lang="en-US" sz="3600" dirty="0"/>
              <a:t>(v. 25a NLT).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2FA6C767-AABC-BD46-A8A8-B56D20DF5FC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2548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rev 17 USA killed g-n-dea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Godless Philosophy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Nietzsche is dead.</a:t>
            </a:r>
            <a:r>
              <a:rPr lang="mr-IN"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b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God, 1900</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122885"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sz="8800" b="1" dirty="0">
                <a:solidFill>
                  <a:srgbClr val="000000"/>
                </a:solidFill>
                <a:cs typeface="Times New Roman" charset="0"/>
              </a:rPr>
              <a:t>"</a:t>
            </a:r>
            <a:r>
              <a:rPr lang="en-US" sz="8800" b="1" dirty="0">
                <a:solidFill>
                  <a:srgbClr val="000000"/>
                </a:solidFill>
                <a:cs typeface="Times New Roman" charset="0"/>
              </a:rPr>
              <a:t>God is dead.</a:t>
            </a:r>
            <a:r>
              <a:rPr lang="mr-IN" sz="8800" b="1" dirty="0">
                <a:solidFill>
                  <a:srgbClr val="000000"/>
                </a:solidFill>
                <a:cs typeface="Times New Roman" charset="0"/>
              </a:rPr>
              <a:t>"</a:t>
            </a:r>
            <a:br>
              <a:rPr lang="en-US" altLang="ja-JP" sz="6600" dirty="0">
                <a:solidFill>
                  <a:srgbClr val="000000"/>
                </a:solidFill>
                <a:cs typeface="Times New Roman" charset="0"/>
              </a:rPr>
            </a:br>
            <a:r>
              <a:rPr lang="en-US" altLang="ja-JP" sz="6600" dirty="0">
                <a:solidFill>
                  <a:srgbClr val="000000"/>
                </a:solidFill>
                <a:cs typeface="Times New Roman" charset="0"/>
              </a:rPr>
              <a:t>– Nietzsche, 1883</a:t>
            </a:r>
            <a:endParaRPr lang="en-US" sz="6600" b="1" dirty="0">
              <a:solidFill>
                <a:srgbClr val="000000"/>
              </a:solidFill>
              <a:cs typeface="Times New Roman" charset="0"/>
            </a:endParaRPr>
          </a:p>
        </p:txBody>
      </p:sp>
    </p:spTree>
    <p:extLst>
      <p:ext uri="{BB962C8B-B14F-4D97-AF65-F5344CB8AC3E}">
        <p14:creationId xmlns:p14="http://schemas.microsoft.com/office/powerpoint/2010/main" val="2652412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5070353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264134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237400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mr-IN" sz="2000" b="1" dirty="0">
                <a:solidFill>
                  <a:srgbClr val="000000"/>
                </a:solidFill>
                <a:latin typeface="Arial" charset="0"/>
              </a:rPr>
              <a:t>"</a:t>
            </a:r>
            <a:r>
              <a:rPr lang="en-US" sz="2000" b="1" dirty="0">
                <a:solidFill>
                  <a:srgbClr val="000000"/>
                </a:solidFill>
                <a:latin typeface="Arial" charset="0"/>
              </a:rPr>
              <a:t>To the remotest part of the earth</a:t>
            </a:r>
            <a:r>
              <a:rPr lang="mr-IN" sz="2000" b="1" dirty="0">
                <a:solidFill>
                  <a:srgbClr val="000000"/>
                </a:solidFill>
                <a:latin typeface="Arial" charset="0"/>
              </a:rPr>
              <a:t>"</a:t>
            </a:r>
            <a:r>
              <a:rPr lang="en-US" sz="2000" b="1" dirty="0">
                <a:solidFill>
                  <a:srgbClr val="000000"/>
                </a:solidFill>
                <a:latin typeface="Arial" charset="0"/>
              </a:rPr>
              <a:t> (Acts 1:8)</a:t>
            </a:r>
          </a:p>
          <a:p>
            <a:pPr>
              <a:defRPr/>
            </a:pPr>
            <a:r>
              <a:rPr lang="en-US" sz="1600" b="1" dirty="0">
                <a:solidFill>
                  <a:srgbClr val="000000"/>
                </a:solidFill>
                <a:latin typeface="Arial" charset="0"/>
              </a:rPr>
              <a:t>Acts </a:t>
            </a:r>
            <a:r>
              <a:rPr lang="en-US" sz="2000" b="1" dirty="0">
                <a:solidFill>
                  <a:srgbClr val="000000"/>
                </a:solidFill>
                <a:latin typeface="Arial" charset="0"/>
              </a:rPr>
              <a:t>9  13       14    15  16          18           21     27     28</a:t>
            </a:r>
          </a:p>
        </p:txBody>
      </p:sp>
      <p:sp>
        <p:nvSpPr>
          <p:cNvPr id="113668"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13669"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13670"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13671"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13672"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13673"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13674"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1367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13678"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0" y="268288"/>
            <a:ext cx="7772400" cy="58420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solidFill>
                  <a:srgbClr val="FFFFFF"/>
                </a:solidFill>
                <a:effectLst>
                  <a:outerShdw blurRad="38100" dist="38100" dir="2700000" algn="tl">
                    <a:srgbClr val="000000"/>
                  </a:outerShdw>
                </a:effectLst>
                <a:latin typeface="Arial" charset="0"/>
                <a:cs typeface="Times New Roman" charset="0"/>
              </a:rPr>
              <a:t>NT Overview (General + Key Words)</a:t>
            </a:r>
          </a:p>
        </p:txBody>
      </p:sp>
      <p:sp>
        <p:nvSpPr>
          <p:cNvPr id="113682"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113683"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113710"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113712"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113713"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113714"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13715"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113718"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113721"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113723"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13724"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0" y="4187825"/>
            <a:ext cx="792163"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13732"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1373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5"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1373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1373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1373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8466627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81" grpId="0" animBg="1"/>
      <p:bldP spid="99" grpId="0" animBg="1"/>
      <p:bldP spid="100" grpId="0" animBg="1"/>
      <p:bldP spid="101" grpId="0" animBg="1"/>
      <p:bldP spid="102" grpId="0" animBg="1"/>
      <p:bldP spid="10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9253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0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Rectangle 2"/>
          <p:cNvSpPr>
            <a:spLocks noGrp="1" noChangeArrowheads="1"/>
          </p:cNvSpPr>
          <p:nvPr>
            <p:ph type="title" idx="4294967295"/>
          </p:nvPr>
        </p:nvSpPr>
        <p:spPr>
          <a:xfrm>
            <a:off x="6011863" y="476250"/>
            <a:ext cx="3168650" cy="1512888"/>
          </a:xfrm>
          <a:solidFill>
            <a:srgbClr val="0000FF"/>
          </a:solidFill>
        </p:spPr>
        <p:txBody>
          <a:bodyPr/>
          <a:lstStyle/>
          <a:p>
            <a:pPr eaLnBrk="1" hangingPunct="1"/>
            <a:r>
              <a:rPr lang="en-US" sz="6000" b="1">
                <a:solidFill>
                  <a:srgbClr val="FFFFFF"/>
                </a:solidFill>
                <a:latin typeface="Arial" charset="0"/>
                <a:cs typeface="Arial" charset="0"/>
              </a:rPr>
              <a:t>JUDE</a:t>
            </a:r>
          </a:p>
        </p:txBody>
      </p:sp>
      <p:sp>
        <p:nvSpPr>
          <p:cNvPr id="124931" name="Text Box 6"/>
          <p:cNvSpPr txBox="1">
            <a:spLocks noChangeArrowheads="1"/>
          </p:cNvSpPr>
          <p:nvPr/>
        </p:nvSpPr>
        <p:spPr bwMode="auto">
          <a:xfrm rot="-1376699">
            <a:off x="3713163" y="3644900"/>
            <a:ext cx="5715000" cy="2667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i="1">
                <a:solidFill>
                  <a:srgbClr val="FFFFFF"/>
                </a:solidFill>
                <a:latin typeface="Arail" charset="0"/>
                <a:cs typeface="Arail" charset="0"/>
              </a:rPr>
              <a:t>Verses</a:t>
            </a:r>
          </a:p>
          <a:p>
            <a:pPr eaLnBrk="1" hangingPunct="1"/>
            <a:r>
              <a:rPr lang="en-US" b="1">
                <a:solidFill>
                  <a:srgbClr val="FFFFFF"/>
                </a:solidFill>
                <a:latin typeface="Arail" charset="0"/>
                <a:cs typeface="Arail" charset="0"/>
              </a:rPr>
              <a:t>1-4	</a:t>
            </a:r>
            <a:r>
              <a:rPr lang="en-US" b="1">
                <a:solidFill>
                  <a:srgbClr val="FFFF00"/>
                </a:solidFill>
                <a:latin typeface="Arail" charset="0"/>
                <a:cs typeface="Arail" charset="0"/>
              </a:rPr>
              <a:t>J</a:t>
            </a:r>
            <a:r>
              <a:rPr lang="en-US" b="1">
                <a:solidFill>
                  <a:srgbClr val="FFFFFF"/>
                </a:solidFill>
                <a:latin typeface="Arail" charset="0"/>
                <a:cs typeface="Arail" charset="0"/>
              </a:rPr>
              <a:t>ude warns against apostasy</a:t>
            </a:r>
          </a:p>
          <a:p>
            <a:pPr eaLnBrk="1" hangingPunct="1"/>
            <a:r>
              <a:rPr lang="en-US" b="1">
                <a:solidFill>
                  <a:srgbClr val="FFFFFF"/>
                </a:solidFill>
                <a:latin typeface="Arail" charset="0"/>
                <a:cs typeface="Arail" charset="0"/>
              </a:rPr>
              <a:t>5-7	</a:t>
            </a:r>
            <a:r>
              <a:rPr lang="en-US" b="1">
                <a:solidFill>
                  <a:srgbClr val="FFFF00"/>
                </a:solidFill>
                <a:latin typeface="Arail" charset="0"/>
                <a:cs typeface="Arail" charset="0"/>
              </a:rPr>
              <a:t>U</a:t>
            </a:r>
            <a:r>
              <a:rPr lang="en-US" b="1">
                <a:solidFill>
                  <a:srgbClr val="FFFFFF"/>
                </a:solidFill>
                <a:latin typeface="Arail" charset="0"/>
                <a:cs typeface="Arail" charset="0"/>
              </a:rPr>
              <a:t>nbelief seen through history</a:t>
            </a:r>
          </a:p>
          <a:p>
            <a:pPr eaLnBrk="1" hangingPunct="1"/>
            <a:r>
              <a:rPr lang="en-US" b="1">
                <a:solidFill>
                  <a:srgbClr val="FFFFFF"/>
                </a:solidFill>
                <a:latin typeface="Arail" charset="0"/>
                <a:cs typeface="Arail" charset="0"/>
              </a:rPr>
              <a:t>8-19	</a:t>
            </a:r>
            <a:r>
              <a:rPr lang="en-US" b="1">
                <a:solidFill>
                  <a:srgbClr val="FFFF00"/>
                </a:solidFill>
                <a:latin typeface="Arail" charset="0"/>
                <a:cs typeface="Arail" charset="0"/>
              </a:rPr>
              <a:t>D</a:t>
            </a:r>
            <a:r>
              <a:rPr lang="en-US" b="1">
                <a:solidFill>
                  <a:srgbClr val="FFFFFF"/>
                </a:solidFill>
                <a:latin typeface="Arail" charset="0"/>
                <a:cs typeface="Arail" charset="0"/>
              </a:rPr>
              <a:t>escription of false teachers</a:t>
            </a:r>
            <a:endParaRPr lang="en-US" altLang="ja-JP" b="1">
              <a:solidFill>
                <a:srgbClr val="FFFFFF"/>
              </a:solidFill>
              <a:latin typeface="Arail" charset="0"/>
              <a:cs typeface="Arail" charset="0"/>
            </a:endParaRPr>
          </a:p>
          <a:p>
            <a:pPr eaLnBrk="1" hangingPunct="1"/>
            <a:r>
              <a:rPr lang="en-US" b="1">
                <a:solidFill>
                  <a:srgbClr val="FFFFFF"/>
                </a:solidFill>
                <a:latin typeface="Arail" charset="0"/>
                <a:cs typeface="Arail" charset="0"/>
              </a:rPr>
              <a:t>20-25	</a:t>
            </a:r>
            <a:r>
              <a:rPr lang="en-US" b="1">
                <a:solidFill>
                  <a:srgbClr val="FFFF00"/>
                </a:solidFill>
                <a:latin typeface="Arail" charset="0"/>
                <a:cs typeface="Arail" charset="0"/>
              </a:rPr>
              <a:t>E</a:t>
            </a:r>
            <a:r>
              <a:rPr lang="en-US" b="1">
                <a:solidFill>
                  <a:srgbClr val="FFFFFF"/>
                </a:solidFill>
                <a:latin typeface="Arail" charset="0"/>
                <a:cs typeface="Arail" charset="0"/>
              </a:rPr>
              <a:t>xhortation to stay faithful</a:t>
            </a:r>
          </a:p>
        </p:txBody>
      </p:sp>
      <p:sp>
        <p:nvSpPr>
          <p:cNvPr id="124932" name="Rectangle 7"/>
          <p:cNvSpPr txBox="1">
            <a:spLocks noChangeArrowheads="1"/>
          </p:cNvSpPr>
          <p:nvPr/>
        </p:nvSpPr>
        <p:spPr bwMode="auto">
          <a:xfrm>
            <a:off x="5791200" y="6553200"/>
            <a:ext cx="3352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solidFill>
                  <a:srgbClr val="000000"/>
                </a:solidFill>
                <a:latin typeface="Arial" charset="0"/>
                <a:cs typeface="Arial" charset="0"/>
              </a:rPr>
              <a:t>Huddleston, </a:t>
            </a:r>
            <a:r>
              <a:rPr lang="en-US" sz="1600" i="1">
                <a:solidFill>
                  <a:srgbClr val="000000"/>
                </a:solidFill>
                <a:latin typeface="Arial" charset="0"/>
                <a:cs typeface="Arial" charset="0"/>
              </a:rPr>
              <a:t>The Acrostic Bible</a:t>
            </a:r>
          </a:p>
        </p:txBody>
      </p:sp>
    </p:spTree>
    <p:extLst>
      <p:ext uri="{BB962C8B-B14F-4D97-AF65-F5344CB8AC3E}">
        <p14:creationId xmlns:p14="http://schemas.microsoft.com/office/powerpoint/2010/main" val="27330466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2771800" y="46365"/>
            <a:ext cx="324036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JUDE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55" name="Table 54"/>
          <p:cNvGraphicFramePr>
            <a:graphicFrameLocks noGrp="1"/>
          </p:cNvGraphicFramePr>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Contend Against Pretenders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Why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Intro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Practices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Avoid </a:t>
                      </a:r>
                      <a:b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Snares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Praise for Preservation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3-16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17-23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24-25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Greet-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Bless-</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Purpose: Defend the Faith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3-4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OT Pretenders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5-7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(Past)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Charac-teristics</a:t>
                      </a:r>
                      <a:endPar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8-13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(Present)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Judgment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 Them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14-16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(Future)</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Remember Apostles' Predictions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17-19</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Nurture Self in God's Love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20-21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Show Mercy to Pretenders' Followers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22-23</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Source of </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Victory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Only Savior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25</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Unknown Origin to Probably Israel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ca.  AD 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310</a:t>
            </a: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6157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5"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Key Word / Verse</a:t>
            </a:r>
          </a:p>
        </p:txBody>
      </p:sp>
      <p:sp>
        <p:nvSpPr>
          <p:cNvPr id="129026"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310</a:t>
            </a:r>
          </a:p>
        </p:txBody>
      </p:sp>
      <p:sp>
        <p:nvSpPr>
          <p:cNvPr id="129027" name="Text Box 79"/>
          <p:cNvSpPr txBox="1">
            <a:spLocks noChangeArrowheads="1"/>
          </p:cNvSpPr>
          <p:nvPr/>
        </p:nvSpPr>
        <p:spPr bwMode="auto">
          <a:xfrm>
            <a:off x="3527425" y="1406525"/>
            <a:ext cx="2051050" cy="955675"/>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Key Word</a:t>
            </a:r>
            <a:endParaRPr lang="en-US" altLang="zh-CN" sz="2800" b="1">
              <a:solidFill>
                <a:srgbClr val="FFFFFF"/>
              </a:solidFill>
              <a:latin typeface="Arial" charset="0"/>
              <a:ea typeface="宋体" charset="0"/>
              <a:cs typeface="宋体" charset="0"/>
            </a:endParaRPr>
          </a:p>
          <a:p>
            <a:pPr algn="ctr" eaLnBrk="1" hangingPunct="1"/>
            <a:r>
              <a:rPr lang="en-US" altLang="zh-CN" sz="2800" b="1">
                <a:solidFill>
                  <a:srgbClr val="FFFFFF"/>
                </a:solidFill>
                <a:latin typeface="Arial" charset="0"/>
                <a:ea typeface="宋体" charset="0"/>
                <a:cs typeface="宋体" charset="0"/>
              </a:rPr>
              <a:t>Pretenders</a:t>
            </a:r>
          </a:p>
        </p:txBody>
      </p:sp>
      <p:sp>
        <p:nvSpPr>
          <p:cNvPr id="12368" name="Text Box 80"/>
          <p:cNvSpPr txBox="1">
            <a:spLocks noChangeArrowheads="1"/>
          </p:cNvSpPr>
          <p:nvPr/>
        </p:nvSpPr>
        <p:spPr bwMode="auto">
          <a:xfrm>
            <a:off x="304800" y="2895600"/>
            <a:ext cx="8534400" cy="3517900"/>
          </a:xfrm>
          <a:prstGeom prst="rect">
            <a:avLst/>
          </a:prstGeom>
          <a:gradFill flip="none" rotWithShape="1">
            <a:gsLst>
              <a:gs pos="0">
                <a:srgbClr val="FF0000"/>
              </a:gs>
              <a:gs pos="100000">
                <a:schemeClr val="tx1"/>
              </a:gs>
            </a:gsLst>
            <a:path path="rect">
              <a:fillToRect l="100000" t="100000"/>
            </a:path>
            <a:tileRect r="-100000" b="-100000"/>
          </a:gra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u="sng" dirty="0">
                <a:solidFill>
                  <a:srgbClr val="FFFFFF"/>
                </a:solidFill>
                <a:effectLst>
                  <a:outerShdw blurRad="38100" dist="38100" dir="2700000" algn="tl">
                    <a:srgbClr val="000000"/>
                  </a:outerShdw>
                </a:effectLst>
                <a:latin typeface="Arial" charset="0"/>
                <a:ea typeface="宋体" charset="0"/>
                <a:cs typeface="宋体" charset="0"/>
              </a:rPr>
              <a:t>Key Verse</a:t>
            </a: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algn="ctr" eaLnBrk="1" hangingPunct="1">
              <a:defRPr/>
            </a:pPr>
            <a:r>
              <a:rPr lang="mr-IN"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…Contend for the faith that was once for all entrusted to the saints.  For certain men whose condemnation was written about long ago have secretly slipped in among you.  They are godless men, who change the grace of our God into a license for immorality and deny Jesus Christ our only Sovereign and Lord</a:t>
            </a:r>
            <a:r>
              <a:rPr lang="mr-IN"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 (Jude 3b-4).</a:t>
            </a:r>
            <a:r>
              <a:rPr lang="en-US" altLang="zh-CN" sz="2800" b="1" dirty="0">
                <a:solidFill>
                  <a:srgbClr val="FFFFFF"/>
                </a:solidFill>
                <a:effectLst>
                  <a:outerShdw blurRad="38100" dist="38100" dir="2700000" algn="tl">
                    <a:srgbClr val="000000"/>
                  </a:outerShdw>
                </a:effectLst>
                <a:latin typeface="Times" charset="0"/>
                <a:ea typeface="宋体" charset="0"/>
                <a:cs typeface="宋体" charset="0"/>
              </a:rPr>
              <a:t> </a:t>
            </a:r>
          </a:p>
        </p:txBody>
      </p:sp>
      <p:pic>
        <p:nvPicPr>
          <p:cNvPr id="129029" name="Picture 81" descr="j02370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609600"/>
            <a:ext cx="19685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80443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68"/>
                                        </p:tgtEl>
                                        <p:attrNameLst>
                                          <p:attrName>style.visibility</p:attrName>
                                        </p:attrNameLst>
                                      </p:cBhvr>
                                      <p:to>
                                        <p:strVal val="visible"/>
                                      </p:to>
                                    </p:set>
                                    <p:anim calcmode="lin" valueType="num">
                                      <p:cBhvr additive="base">
                                        <p:cTn id="7" dur="500" fill="hold"/>
                                        <p:tgtEl>
                                          <p:spTgt spid="12368"/>
                                        </p:tgtEl>
                                        <p:attrNameLst>
                                          <p:attrName>ppt_x</p:attrName>
                                        </p:attrNameLst>
                                      </p:cBhvr>
                                      <p:tavLst>
                                        <p:tav tm="0">
                                          <p:val>
                                            <p:strVal val="#ppt_x"/>
                                          </p:val>
                                        </p:tav>
                                        <p:tav tm="100000">
                                          <p:val>
                                            <p:strVal val="#ppt_x"/>
                                          </p:val>
                                        </p:tav>
                                      </p:tavLst>
                                    </p:anim>
                                    <p:anim calcmode="lin" valueType="num">
                                      <p:cBhvr additive="base">
                                        <p:cTn id="8" dur="500" fill="hold"/>
                                        <p:tgtEl>
                                          <p:spTgt spid="12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8"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Authorship</a:t>
            </a:r>
          </a:p>
        </p:txBody>
      </p:sp>
      <p:sp>
        <p:nvSpPr>
          <p:cNvPr id="131074"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3320" name="Text Box 8"/>
          <p:cNvSpPr txBox="1">
            <a:spLocks noChangeArrowheads="1"/>
          </p:cNvSpPr>
          <p:nvPr/>
        </p:nvSpPr>
        <p:spPr bwMode="auto">
          <a:xfrm>
            <a:off x="76200" y="914400"/>
            <a:ext cx="4113213" cy="4648200"/>
          </a:xfrm>
          <a:prstGeom prst="rect">
            <a:avLst/>
          </a:prstGeom>
          <a:gradFill rotWithShape="1">
            <a:gsLst>
              <a:gs pos="0">
                <a:srgbClr val="003399"/>
              </a:gs>
              <a:gs pos="100000">
                <a:srgbClr val="003399">
                  <a:gamma/>
                  <a:shade val="46275"/>
                  <a:invGamma/>
                </a:srgbClr>
              </a:gs>
            </a:gsLst>
            <a:lin ang="5400000" scaled="1"/>
          </a:gradFill>
          <a:ln w="9525">
            <a:solidFill>
              <a:srgbClr val="000000"/>
            </a:solid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defRPr/>
            </a:pPr>
            <a:r>
              <a:rPr lang="en-US" altLang="zh-CN" b="1" u="sng" dirty="0">
                <a:solidFill>
                  <a:srgbClr val="FFFFFF"/>
                </a:solidFill>
                <a:effectLst>
                  <a:outerShdw blurRad="38100" dist="38100" dir="2700000" algn="tl">
                    <a:srgbClr val="000000"/>
                  </a:outerShdw>
                </a:effectLst>
                <a:latin typeface="Arial" charset="0"/>
                <a:ea typeface="宋体" charset="0"/>
                <a:cs typeface="宋体" charset="0"/>
              </a:rPr>
              <a:t>External Evidence</a:t>
            </a:r>
          </a:p>
          <a:p>
            <a:pPr algn="ctr" eaLnBrk="1" hangingPunct="1">
              <a:buFont typeface="Wingdings" charset="0"/>
              <a:buChar char="Ø"/>
              <a:defRPr/>
            </a:pPr>
            <a:r>
              <a:rPr lang="en-US" altLang="zh-CN" b="1" dirty="0">
                <a:solidFill>
                  <a:srgbClr val="FFFFFF"/>
                </a:solidFill>
                <a:effectLst>
                  <a:outerShdw blurRad="38100" dist="38100" dir="2700000" algn="tl">
                    <a:srgbClr val="000000"/>
                  </a:outerShdw>
                </a:effectLst>
                <a:latin typeface="Arial" charset="0"/>
                <a:ea typeface="宋体" charset="0"/>
                <a:cs typeface="宋体" charset="0"/>
              </a:rPr>
              <a:t>Despite its small size and limited subject matter, Jude was accepted as authentic and quoted by the early Church Fathers, including Tertullian and Origen.  </a:t>
            </a:r>
          </a:p>
          <a:p>
            <a:pPr algn="ctr" eaLnBrk="1" hangingPunct="1">
              <a:buFont typeface="Wingdings" charset="0"/>
              <a:buChar char="Ø"/>
              <a:defRPr/>
            </a:pPr>
            <a:endParaRPr lang="en-US" altLang="zh-CN" b="1" dirty="0">
              <a:solidFill>
                <a:srgbClr val="FFFFFF"/>
              </a:solidFill>
              <a:effectLst>
                <a:outerShdw blurRad="38100" dist="38100" dir="2700000" algn="tl">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38100" dist="38100" dir="2700000" algn="tl">
                    <a:srgbClr val="000000"/>
                  </a:outerShdw>
                </a:effectLst>
                <a:latin typeface="Arial" charset="0"/>
                <a:ea typeface="宋体" charset="0"/>
                <a:cs typeface="宋体" charset="0"/>
              </a:rPr>
              <a:t>It was also included in the </a:t>
            </a:r>
            <a:r>
              <a:rPr lang="en-US" altLang="zh-CN" b="1" dirty="0" err="1">
                <a:solidFill>
                  <a:srgbClr val="FFFFFF"/>
                </a:solidFill>
                <a:effectLst>
                  <a:outerShdw blurRad="38100" dist="38100" dir="2700000" algn="tl">
                    <a:srgbClr val="000000"/>
                  </a:outerShdw>
                </a:effectLst>
                <a:latin typeface="Arial" charset="0"/>
                <a:ea typeface="宋体" charset="0"/>
                <a:cs typeface="宋体" charset="0"/>
              </a:rPr>
              <a:t>Muratonian</a:t>
            </a:r>
            <a:r>
              <a:rPr lang="en-US" altLang="zh-CN" b="1" dirty="0">
                <a:solidFill>
                  <a:srgbClr val="FFFFFF"/>
                </a:solidFill>
                <a:effectLst>
                  <a:outerShdw blurRad="38100" dist="38100" dir="2700000" algn="tl">
                    <a:srgbClr val="000000"/>
                  </a:outerShdw>
                </a:effectLst>
                <a:latin typeface="Arial" charset="0"/>
                <a:ea typeface="宋体" charset="0"/>
                <a:cs typeface="宋体" charset="0"/>
              </a:rPr>
              <a:t> Canon (</a:t>
            </a:r>
            <a:r>
              <a:rPr lang="en-US" altLang="zh-CN" b="1" i="1" dirty="0">
                <a:solidFill>
                  <a:srgbClr val="FFFFFF"/>
                </a:solidFill>
                <a:effectLst>
                  <a:outerShdw blurRad="38100" dist="38100" dir="2700000" algn="tl">
                    <a:srgbClr val="000000"/>
                  </a:outerShdw>
                </a:effectLst>
                <a:latin typeface="Arial" charset="0"/>
                <a:ea typeface="宋体" charset="0"/>
                <a:cs typeface="宋体" charset="0"/>
              </a:rPr>
              <a:t>ca.</a:t>
            </a:r>
            <a:r>
              <a:rPr lang="en-US" altLang="zh-CN" b="1" dirty="0">
                <a:solidFill>
                  <a:srgbClr val="FFFFFF"/>
                </a:solidFill>
                <a:effectLst>
                  <a:outerShdw blurRad="38100" dist="38100" dir="2700000" algn="tl">
                    <a:srgbClr val="000000"/>
                  </a:outerShdw>
                </a:effectLst>
                <a:latin typeface="Arial" charset="0"/>
                <a:ea typeface="宋体" charset="0"/>
                <a:cs typeface="宋体" charset="0"/>
              </a:rPr>
              <a:t>  AD 170). </a:t>
            </a:r>
          </a:p>
        </p:txBody>
      </p:sp>
      <p:sp>
        <p:nvSpPr>
          <p:cNvPr id="13321" name="Text Box 9"/>
          <p:cNvSpPr txBox="1">
            <a:spLocks noChangeArrowheads="1"/>
          </p:cNvSpPr>
          <p:nvPr/>
        </p:nvSpPr>
        <p:spPr bwMode="auto">
          <a:xfrm>
            <a:off x="4267200" y="914400"/>
            <a:ext cx="4648200" cy="5943600"/>
          </a:xfrm>
          <a:prstGeom prst="rect">
            <a:avLst/>
          </a:prstGeom>
          <a:gradFill rotWithShape="1">
            <a:gsLst>
              <a:gs pos="0">
                <a:schemeClr val="folHlink">
                  <a:gamma/>
                  <a:shade val="46275"/>
                  <a:invGamma/>
                </a:schemeClr>
              </a:gs>
              <a:gs pos="100000">
                <a:schemeClr val="tx1"/>
              </a:gs>
            </a:gsLst>
            <a:lin ang="5400000" scaled="1"/>
          </a:gradFill>
          <a:ln w="9525">
            <a:solidFill>
              <a:srgbClr val="000000"/>
            </a:solidFill>
            <a:miter lim="800000"/>
            <a:headEnd/>
            <a:tailEnd/>
          </a:ln>
          <a:effectLst>
            <a:outerShdw blurRad="63500" dist="35921" dir="2700000" algn="ctr" rotWithShape="0">
              <a:schemeClr val="tx1">
                <a:alpha val="74998"/>
              </a:schemeClr>
            </a:outerShdw>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defRPr/>
            </a:pPr>
            <a:r>
              <a:rPr lang="en-US" altLang="zh-CN" sz="2200" b="1" u="sng" dirty="0">
                <a:solidFill>
                  <a:srgbClr val="FFFFFF"/>
                </a:solidFill>
                <a:effectLst>
                  <a:outerShdw blurRad="38100" dist="38100" dir="2700000" algn="tl">
                    <a:srgbClr val="000000"/>
                  </a:outerShdw>
                </a:effectLst>
                <a:latin typeface="Arial" charset="0"/>
                <a:ea typeface="宋体" charset="0"/>
                <a:cs typeface="宋体" charset="0"/>
              </a:rPr>
              <a:t>Internal Evidence</a:t>
            </a:r>
            <a:endParaRPr lang="en-US" altLang="zh-CN" sz="2200" b="1" dirty="0">
              <a:solidFill>
                <a:srgbClr val="FFFFFF"/>
              </a:solidFill>
              <a:effectLst>
                <a:outerShdw blurRad="38100" dist="38100" dir="2700000" algn="tl">
                  <a:srgbClr val="000000"/>
                </a:outerShdw>
              </a:effectLst>
              <a:latin typeface="Arial" charset="0"/>
              <a:ea typeface="宋体" charset="0"/>
              <a:cs typeface="宋体" charset="0"/>
            </a:endParaRPr>
          </a:p>
          <a:p>
            <a:pPr algn="ctr" eaLnBrk="1" hangingPunct="1">
              <a:buFont typeface="Wingdings" charset="0"/>
              <a:buChar char="Ø"/>
              <a:defRPr/>
            </a:pP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 This is the only NT letter of Jude, the half-brother of Jesus Christ &amp; son of Joseph and Mary.</a:t>
            </a:r>
          </a:p>
          <a:p>
            <a:pPr algn="ctr" eaLnBrk="1" hangingPunct="1">
              <a:defRPr/>
            </a:pP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  </a:t>
            </a:r>
          </a:p>
          <a:p>
            <a:pPr algn="ctr" eaLnBrk="1" hangingPunct="1">
              <a:buFont typeface="Wingdings" charset="0"/>
              <a:buChar char="Ø"/>
              <a:defRPr/>
            </a:pP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Jude was therefore the brother of James (v. 1a), who also was a half brother of the Lord (Matt. 13:55; Mark 6:3), the leader of the church at Jerusalem (Acts 15:13) and author of the epistle bearing his name (James 1:1).  </a:t>
            </a:r>
          </a:p>
          <a:p>
            <a:pPr algn="ctr" eaLnBrk="1" hangingPunct="1">
              <a:buFont typeface="Wingdings" charset="0"/>
              <a:buChar char="Ø"/>
              <a:defRPr/>
            </a:pPr>
            <a:endParaRPr lang="en-US" altLang="zh-CN" sz="2200" b="1" dirty="0">
              <a:solidFill>
                <a:srgbClr val="FFFFFF"/>
              </a:solidFill>
              <a:effectLst>
                <a:outerShdw blurRad="38100" dist="38100" dir="2700000" algn="tl">
                  <a:srgbClr val="000000"/>
                </a:outerShdw>
              </a:effectLst>
              <a:latin typeface="Arial" charset="0"/>
              <a:ea typeface="宋体" charset="0"/>
              <a:cs typeface="宋体" charset="0"/>
            </a:endParaRPr>
          </a:p>
          <a:p>
            <a:pPr algn="ctr" eaLnBrk="1" hangingPunct="1">
              <a:buFont typeface="Wingdings" charset="0"/>
              <a:buChar char="Ø"/>
              <a:defRPr/>
            </a:pP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Jude is the same as Judah or Judas and means </a:t>
            </a:r>
            <a:r>
              <a:rPr lang="mr-IN" altLang="zh-CN" sz="22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praise</a:t>
            </a:r>
            <a:r>
              <a:rPr lang="mr-IN" altLang="zh-CN" sz="22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 </a:t>
            </a:r>
            <a:b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b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(cf. Rom. 2:29).</a:t>
            </a:r>
          </a:p>
        </p:txBody>
      </p:sp>
    </p:spTree>
    <p:extLst>
      <p:ext uri="{BB962C8B-B14F-4D97-AF65-F5344CB8AC3E}">
        <p14:creationId xmlns:p14="http://schemas.microsoft.com/office/powerpoint/2010/main" val="3546361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anim calcmode="lin" valueType="num">
                                      <p:cBhvr additive="base">
                                        <p:cTn id="7" dur="500" fill="hold"/>
                                        <p:tgtEl>
                                          <p:spTgt spid="13321"/>
                                        </p:tgtEl>
                                        <p:attrNameLst>
                                          <p:attrName>ppt_x</p:attrName>
                                        </p:attrNameLst>
                                      </p:cBhvr>
                                      <p:tavLst>
                                        <p:tav tm="0">
                                          <p:val>
                                            <p:strVal val="1+#ppt_w/2"/>
                                          </p:val>
                                        </p:tav>
                                        <p:tav tm="100000">
                                          <p:val>
                                            <p:strVal val="#ppt_x"/>
                                          </p:val>
                                        </p:tav>
                                      </p:tavLst>
                                    </p:anim>
                                    <p:anim calcmode="lin" valueType="num">
                                      <p:cBhvr additive="base">
                                        <p:cTn id="8" dur="500" fill="hold"/>
                                        <p:tgtEl>
                                          <p:spTgt spid="13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79512" y="1602007"/>
            <a:ext cx="879122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Christ will judge pretenders for their ungodly actions and words spoken against Him at His Second Coming with saints and angels (vv. 14b-15).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96C37F40-7F69-024B-AABA-39FF7B8080F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9512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ndParaRPr>
          </a:p>
        </p:txBody>
      </p:sp>
      <p:sp>
        <p:nvSpPr>
          <p:cNvPr id="14" name="Oval 13"/>
          <p:cNvSpPr>
            <a:spLocks noChangeArrowheads="1"/>
          </p:cNvSpPr>
          <p:nvPr/>
        </p:nvSpPr>
        <p:spPr bwMode="auto">
          <a:xfrm>
            <a:off x="3563938" y="3573463"/>
            <a:ext cx="1944687" cy="792162"/>
          </a:xfrm>
          <a:prstGeom prst="ellipse">
            <a:avLst/>
          </a:prstGeom>
          <a:solidFill>
            <a:srgbClr val="FF0000"/>
          </a:solidFill>
          <a:ln w="9525">
            <a:solidFill>
              <a:schemeClr val="tx1"/>
            </a:solidFill>
            <a:round/>
            <a:headEnd/>
            <a:tailEnd/>
          </a:ln>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dirty="0">
                <a:solidFill>
                  <a:schemeClr val="tx1"/>
                </a:solidFill>
                <a:cs typeface="Arial"/>
              </a:rPr>
              <a:t>The Family of Jesus</a:t>
            </a:r>
          </a:p>
        </p:txBody>
      </p:sp>
      <p:sp>
        <p:nvSpPr>
          <p:cNvPr id="507922" name="Text Box 18"/>
          <p:cNvSpPr txBox="1">
            <a:spLocks noChangeArrowheads="1"/>
          </p:cNvSpPr>
          <p:nvPr/>
        </p:nvSpPr>
        <p:spPr bwMode="auto">
          <a:xfrm>
            <a:off x="71438" y="4941888"/>
            <a:ext cx="9037637" cy="1568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mr-IN" b="1" dirty="0">
                <a:solidFill>
                  <a:srgbClr val="FFFFFF"/>
                </a:solidFill>
                <a:latin typeface="Arial" charset="0"/>
                <a:cs typeface="Arial" charset="0"/>
              </a:rPr>
              <a:t>"</a:t>
            </a:r>
            <a:r>
              <a:rPr lang="en-US" b="1" dirty="0">
                <a:solidFill>
                  <a:srgbClr val="FFFFFF"/>
                </a:solidFill>
                <a:latin typeface="Arial" charset="0"/>
                <a:cs typeface="Arial" charset="0"/>
              </a:rPr>
              <a:t>Then they scoffed, </a:t>
            </a:r>
            <a:r>
              <a:rPr lang="uk-UA" b="1" dirty="0">
                <a:solidFill>
                  <a:srgbClr val="FFFFFF"/>
                </a:solidFill>
                <a:latin typeface="Arial" charset="0"/>
                <a:cs typeface="Arial" charset="0"/>
              </a:rPr>
              <a:t>'</a:t>
            </a:r>
            <a:r>
              <a:rPr lang="en-US" b="1" dirty="0">
                <a:solidFill>
                  <a:srgbClr val="FFFFFF"/>
                </a:solidFill>
                <a:latin typeface="Arial" charset="0"/>
                <a:cs typeface="Arial" charset="0"/>
              </a:rPr>
              <a:t>He</a:t>
            </a:r>
            <a:r>
              <a:rPr lang="uk-UA" b="1" dirty="0">
                <a:solidFill>
                  <a:srgbClr val="FFFFFF"/>
                </a:solidFill>
                <a:latin typeface="Arial" charset="0"/>
                <a:cs typeface="Arial" charset="0"/>
              </a:rPr>
              <a:t>'</a:t>
            </a:r>
            <a:r>
              <a:rPr lang="en-US" b="1" dirty="0">
                <a:solidFill>
                  <a:srgbClr val="FFFFFF"/>
                </a:solidFill>
                <a:latin typeface="Arial" charset="0"/>
                <a:cs typeface="Arial" charset="0"/>
              </a:rPr>
              <a:t>s just a carpenter, the son of Mary and the brother of James, Joseph, Judas, and Simon. And </a:t>
            </a:r>
            <a:r>
              <a:rPr lang="en-US" b="1" dirty="0">
                <a:solidFill>
                  <a:srgbClr val="FFFF00"/>
                </a:solidFill>
                <a:latin typeface="Arial" charset="0"/>
                <a:cs typeface="Arial" charset="0"/>
              </a:rPr>
              <a:t>his sisters</a:t>
            </a:r>
            <a:r>
              <a:rPr lang="en-US" b="1" dirty="0">
                <a:solidFill>
                  <a:srgbClr val="FFFFFF"/>
                </a:solidFill>
                <a:latin typeface="Arial" charset="0"/>
                <a:cs typeface="Arial" charset="0"/>
              </a:rPr>
              <a:t> live right here among us.</a:t>
            </a:r>
            <a:r>
              <a:rPr lang="uk-UA" b="1" dirty="0">
                <a:solidFill>
                  <a:srgbClr val="FFFFFF"/>
                </a:solidFill>
                <a:latin typeface="Arial" charset="0"/>
                <a:cs typeface="Arial" charset="0"/>
              </a:rPr>
              <a:t>'</a:t>
            </a:r>
            <a:r>
              <a:rPr lang="en-US" b="1" dirty="0">
                <a:solidFill>
                  <a:srgbClr val="FFFFFF"/>
                </a:solidFill>
                <a:latin typeface="Arial" charset="0"/>
                <a:cs typeface="Arial" charset="0"/>
              </a:rPr>
              <a:t> They were deeply offended and refused to believe in him</a:t>
            </a:r>
            <a:r>
              <a:rPr lang="mr-IN" b="1" dirty="0">
                <a:solidFill>
                  <a:srgbClr val="FFFFFF"/>
                </a:solidFill>
                <a:latin typeface="Arial" charset="0"/>
                <a:cs typeface="Arial" charset="0"/>
              </a:rPr>
              <a:t>"</a:t>
            </a:r>
            <a:r>
              <a:rPr lang="en-US" b="1" dirty="0">
                <a:solidFill>
                  <a:srgbClr val="FFFFFF"/>
                </a:solidFill>
                <a:latin typeface="Arial" charset="0"/>
                <a:cs typeface="Arial" charset="0"/>
              </a:rPr>
              <a:t> (Mark 6:3 </a:t>
            </a:r>
            <a:r>
              <a:rPr lang="en-US" sz="2000" b="1" dirty="0">
                <a:solidFill>
                  <a:srgbClr val="FFFFFF"/>
                </a:solidFill>
                <a:latin typeface="Arial" charset="0"/>
                <a:cs typeface="Arial" charset="0"/>
              </a:rPr>
              <a:t>NLT</a:t>
            </a:r>
            <a:r>
              <a:rPr lang="en-US" b="1" dirty="0">
                <a:solidFill>
                  <a:srgbClr val="FFFFFF"/>
                </a:solidFill>
                <a:latin typeface="Arial" charset="0"/>
                <a:cs typeface="Arial" charset="0"/>
              </a:rPr>
              <a:t>).</a:t>
            </a:r>
            <a:endParaRPr lang="en-US" sz="1800" dirty="0">
              <a:solidFill>
                <a:srgbClr val="FFFFFF"/>
              </a:solidFill>
              <a:latin typeface="Arial" charset="0"/>
              <a:cs typeface="Arial" charset="0"/>
            </a:endParaRPr>
          </a:p>
        </p:txBody>
      </p:sp>
      <p:sp>
        <p:nvSpPr>
          <p:cNvPr id="507931" name="Text Box 27"/>
          <p:cNvSpPr txBox="1">
            <a:spLocks noChangeArrowheads="1"/>
          </p:cNvSpPr>
          <p:nvPr/>
        </p:nvSpPr>
        <p:spPr bwMode="auto">
          <a:xfrm>
            <a:off x="5508625" y="1125538"/>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dirty="0">
                <a:solidFill>
                  <a:srgbClr val="FFFFFF"/>
                </a:solidFill>
                <a:latin typeface="Arial" charset="0"/>
                <a:cs typeface="Arial" charset="0"/>
              </a:rPr>
              <a:t>Men in white</a:t>
            </a:r>
            <a:endParaRPr lang="en-US" sz="2000" dirty="0">
              <a:solidFill>
                <a:srgbClr val="FFFFFF"/>
              </a:solidFill>
              <a:latin typeface="Arial" charset="0"/>
              <a:cs typeface="Arial" charset="0"/>
            </a:endParaRPr>
          </a:p>
        </p:txBody>
      </p:sp>
      <p:sp>
        <p:nvSpPr>
          <p:cNvPr id="507932" name="Text Box 28"/>
          <p:cNvSpPr txBox="1">
            <a:spLocks noChangeArrowheads="1"/>
          </p:cNvSpPr>
          <p:nvPr/>
        </p:nvSpPr>
        <p:spPr bwMode="auto">
          <a:xfrm>
            <a:off x="5508625" y="1557338"/>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en-US" sz="2800" b="1" dirty="0">
                <a:solidFill>
                  <a:srgbClr val="FFFF00"/>
                </a:solidFill>
                <a:latin typeface="Arial" charset="0"/>
                <a:cs typeface="Arial" charset="0"/>
              </a:rPr>
              <a:t>Women in yellow</a:t>
            </a:r>
            <a:endParaRPr lang="en-US" sz="2000" dirty="0">
              <a:solidFill>
                <a:srgbClr val="FFFF00"/>
              </a:solidFill>
              <a:latin typeface="Arial" charset="0"/>
              <a:cs typeface="Arial" charset="0"/>
            </a:endParaRPr>
          </a:p>
        </p:txBody>
      </p:sp>
      <p:grpSp>
        <p:nvGrpSpPr>
          <p:cNvPr id="10" name="Group 9"/>
          <p:cNvGrpSpPr>
            <a:grpSpLocks/>
          </p:cNvGrpSpPr>
          <p:nvPr/>
        </p:nvGrpSpPr>
        <p:grpSpPr bwMode="auto">
          <a:xfrm>
            <a:off x="1054100" y="2565400"/>
            <a:ext cx="8270875" cy="1655763"/>
            <a:chOff x="909936" y="2564904"/>
            <a:chExt cx="8270576" cy="1656184"/>
          </a:xfrm>
        </p:grpSpPr>
        <p:sp>
          <p:nvSpPr>
            <p:cNvPr id="507912" name="Text Box 8"/>
            <p:cNvSpPr txBox="1">
              <a:spLocks noChangeArrowheads="1"/>
            </p:cNvSpPr>
            <p:nvPr/>
          </p:nvSpPr>
          <p:spPr bwMode="auto">
            <a:xfrm>
              <a:off x="2195765" y="3284225"/>
              <a:ext cx="1944618"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a:solidFill>
                    <a:srgbClr val="FFFFFF"/>
                  </a:solidFill>
                  <a:effectLst>
                    <a:outerShdw blurRad="38100" dist="38100" dir="2700000" algn="tl">
                      <a:srgbClr val="000000"/>
                    </a:outerShdw>
                  </a:effectLst>
                  <a:latin typeface="Arial" charset="0"/>
                  <a:cs typeface="Arial" charset="0"/>
                </a:rPr>
                <a:t>Joseph</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07914" name="Text Box 10"/>
            <p:cNvSpPr txBox="1">
              <a:spLocks noChangeArrowheads="1"/>
            </p:cNvSpPr>
            <p:nvPr/>
          </p:nvSpPr>
          <p:spPr bwMode="auto">
            <a:xfrm>
              <a:off x="3419683" y="3697080"/>
              <a:ext cx="1873182"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a:solidFill>
                    <a:srgbClr val="FFFFFF"/>
                  </a:solidFill>
                  <a:effectLst>
                    <a:outerShdw blurRad="38100" dist="38100" dir="2700000" algn="tl">
                      <a:srgbClr val="000000"/>
                    </a:outerShdw>
                  </a:effectLst>
                  <a:latin typeface="Arial" charset="0"/>
                  <a:cs typeface="Arial" charset="0"/>
                </a:rPr>
                <a:t>Judas</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07924" name="Text Box 20"/>
            <p:cNvSpPr txBox="1">
              <a:spLocks noChangeArrowheads="1"/>
            </p:cNvSpPr>
            <p:nvPr/>
          </p:nvSpPr>
          <p:spPr bwMode="auto">
            <a:xfrm>
              <a:off x="909936" y="3697080"/>
              <a:ext cx="2057326"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a:solidFill>
                    <a:srgbClr val="FFFFFF"/>
                  </a:solidFill>
                  <a:effectLst>
                    <a:outerShdw blurRad="38100" dist="38100" dir="2700000" algn="tl">
                      <a:srgbClr val="000000"/>
                    </a:outerShdw>
                  </a:effectLst>
                  <a:latin typeface="Arial"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38" name="Text Box 8"/>
            <p:cNvSpPr txBox="1">
              <a:spLocks noChangeArrowheads="1"/>
            </p:cNvSpPr>
            <p:nvPr/>
          </p:nvSpPr>
          <p:spPr bwMode="auto">
            <a:xfrm>
              <a:off x="5796084" y="3697080"/>
              <a:ext cx="2016052" cy="52400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en-US" sz="2800" dirty="0">
                  <a:solidFill>
                    <a:srgbClr val="FFFF00"/>
                  </a:solidFill>
                </a:rPr>
                <a:t>Sister 1</a:t>
              </a:r>
            </a:p>
          </p:txBody>
        </p:sp>
        <p:sp>
          <p:nvSpPr>
            <p:cNvPr id="39" name="Text Box 10"/>
            <p:cNvSpPr txBox="1">
              <a:spLocks noChangeArrowheads="1"/>
            </p:cNvSpPr>
            <p:nvPr/>
          </p:nvSpPr>
          <p:spPr bwMode="auto">
            <a:xfrm>
              <a:off x="7164460" y="3284225"/>
              <a:ext cx="2016052" cy="52400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en-US" sz="2800" dirty="0">
                  <a:solidFill>
                    <a:srgbClr val="FFFF00"/>
                  </a:solidFill>
                </a:rPr>
                <a:t>Sister 2</a:t>
              </a:r>
            </a:p>
          </p:txBody>
        </p:sp>
        <p:sp>
          <p:nvSpPr>
            <p:cNvPr id="40" name="Text Box 20"/>
            <p:cNvSpPr txBox="1">
              <a:spLocks noChangeArrowheads="1"/>
            </p:cNvSpPr>
            <p:nvPr/>
          </p:nvSpPr>
          <p:spPr bwMode="auto">
            <a:xfrm>
              <a:off x="4581691" y="3284225"/>
              <a:ext cx="2057326"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a:solidFill>
                    <a:srgbClr val="FFFFFF"/>
                  </a:solidFill>
                  <a:effectLst>
                    <a:outerShdw blurRad="38100" dist="38100" dir="2700000" algn="tl">
                      <a:srgbClr val="000000"/>
                    </a:outerShdw>
                  </a:effectLst>
                  <a:latin typeface="Arial"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grpSp>
      <p:sp>
        <p:nvSpPr>
          <p:cNvPr id="44" name="Text Box 8"/>
          <p:cNvSpPr txBox="1">
            <a:spLocks noChangeArrowheads="1"/>
          </p:cNvSpPr>
          <p:nvPr/>
        </p:nvSpPr>
        <p:spPr bwMode="auto">
          <a:xfrm>
            <a:off x="1817688" y="1557338"/>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solidFill>
                  <a:srgbClr val="FFFF00"/>
                </a:solidFill>
                <a:latin typeface="Arial" charset="0"/>
                <a:cs typeface="Arial" charset="0"/>
              </a:rPr>
              <a:t>Mary</a:t>
            </a:r>
          </a:p>
        </p:txBody>
      </p:sp>
      <p:sp>
        <p:nvSpPr>
          <p:cNvPr id="45" name="Text Box 20"/>
          <p:cNvSpPr txBox="1">
            <a:spLocks noChangeArrowheads="1"/>
          </p:cNvSpPr>
          <p:nvPr/>
        </p:nvSpPr>
        <p:spPr bwMode="auto">
          <a:xfrm>
            <a:off x="3203575" y="1557338"/>
            <a:ext cx="2057400" cy="5238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a:solidFill>
                  <a:srgbClr val="FFFFFF"/>
                </a:solidFill>
                <a:effectLst>
                  <a:outerShdw blurRad="38100" dist="38100" dir="2700000" algn="tl">
                    <a:srgbClr val="000000"/>
                  </a:outerShdw>
                </a:effectLst>
                <a:latin typeface="Arial" charset="0"/>
                <a:cs typeface="Arial" charset="0"/>
              </a:rPr>
              <a:t>Joseph</a:t>
            </a:r>
          </a:p>
        </p:txBody>
      </p:sp>
      <p:grpSp>
        <p:nvGrpSpPr>
          <p:cNvPr id="133132" name="Group 12"/>
          <p:cNvGrpSpPr>
            <a:grpSpLocks/>
          </p:cNvGrpSpPr>
          <p:nvPr/>
        </p:nvGrpSpPr>
        <p:grpSpPr bwMode="auto">
          <a:xfrm>
            <a:off x="34925" y="981075"/>
            <a:ext cx="1998661" cy="1223963"/>
            <a:chOff x="-318282" y="980728"/>
            <a:chExt cx="2170929"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ndParaRPr>
            </a:p>
          </p:txBody>
        </p:sp>
        <p:sp>
          <p:nvSpPr>
            <p:cNvPr id="133145" name="Text Box 8"/>
            <p:cNvSpPr txBox="1">
              <a:spLocks noChangeArrowheads="1"/>
            </p:cNvSpPr>
            <p:nvPr/>
          </p:nvSpPr>
          <p:spPr bwMode="auto">
            <a:xfrm>
              <a:off x="-36513" y="1106741"/>
              <a:ext cx="188916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i="1" dirty="0">
                  <a:solidFill>
                    <a:srgbClr val="1822CD"/>
                  </a:solidFill>
                  <a:latin typeface="Arial" charset="0"/>
                  <a:cs typeface="Arial" charset="0"/>
                </a:rPr>
                <a:t>Holy </a:t>
              </a:r>
              <a:br>
                <a:rPr lang="en-US" sz="2800" b="1" i="1" dirty="0">
                  <a:solidFill>
                    <a:srgbClr val="1822CD"/>
                  </a:solidFill>
                  <a:latin typeface="Arial" charset="0"/>
                  <a:cs typeface="Arial" charset="0"/>
                </a:rPr>
              </a:br>
              <a:r>
                <a:rPr lang="en-US" sz="2800" b="1" i="1" dirty="0">
                  <a:solidFill>
                    <a:srgbClr val="1822CD"/>
                  </a:solidFill>
                  <a:latin typeface="Arial" charset="0"/>
                  <a:cs typeface="Arial" charset="0"/>
                </a:rPr>
                <a:t>Spirit</a:t>
              </a:r>
              <a:endParaRPr lang="en-US" sz="2000" b="1" i="1" dirty="0">
                <a:solidFill>
                  <a:srgbClr val="1822CD"/>
                </a:solidFill>
                <a:latin typeface="Arial" charset="0"/>
                <a:cs typeface="Arial" charset="0"/>
              </a:endParaRPr>
            </a:p>
          </p:txBody>
        </p:sp>
      </p:grpSp>
      <p:grpSp>
        <p:nvGrpSpPr>
          <p:cNvPr id="9"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grpSp>
      <p:grpSp>
        <p:nvGrpSpPr>
          <p:cNvPr id="11" name="Group 10"/>
          <p:cNvGrpSpPr>
            <a:grpSpLocks/>
          </p:cNvGrpSpPr>
          <p:nvPr/>
        </p:nvGrpSpPr>
        <p:grpSpPr bwMode="auto">
          <a:xfrm>
            <a:off x="144463" y="2108200"/>
            <a:ext cx="2124075" cy="1700213"/>
            <a:chOff x="0" y="2107704"/>
            <a:chExt cx="2123728" cy="1700500"/>
          </a:xfrm>
        </p:grpSpPr>
        <p:sp>
          <p:nvSpPr>
            <p:cNvPr id="507925" name="Text Box 21"/>
            <p:cNvSpPr txBox="1">
              <a:spLocks noChangeArrowheads="1"/>
            </p:cNvSpPr>
            <p:nvPr/>
          </p:nvSpPr>
          <p:spPr bwMode="auto">
            <a:xfrm>
              <a:off x="0" y="3284241"/>
              <a:ext cx="1476134" cy="523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en-US" sz="2800" b="1" dirty="0">
                  <a:solidFill>
                    <a:srgbClr val="FFFFFF"/>
                  </a:solidFill>
                  <a:effectLst>
                    <a:outerShdw blurRad="38100" dist="38100" dir="2700000" algn="tl">
                      <a:srgbClr val="000000"/>
                    </a:outerShdw>
                  </a:effectLst>
                  <a:latin typeface="Arial" charset="0"/>
                  <a:cs typeface="Arial" charset="0"/>
                </a:rPr>
                <a:t>Jesus</a:t>
              </a:r>
              <a:endParaRPr lang="en-US" sz="2000" dirty="0">
                <a:solidFill>
                  <a:srgbClr val="FFFFFF"/>
                </a:solidFill>
                <a:effectLst>
                  <a:outerShdw blurRad="38100" dist="38100" dir="2700000" algn="tl">
                    <a:srgbClr val="000000"/>
                  </a:outerShdw>
                </a:effectLst>
                <a:latin typeface="Arial" charset="0"/>
                <a:cs typeface="Arial" charset="0"/>
              </a:endParaRPr>
            </a:p>
          </p:txBody>
        </p:sp>
        <p:grpSp>
          <p:nvGrpSpPr>
            <p:cNvPr id="133136"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grpSp>
      </p:grpSp>
    </p:spTree>
    <p:extLst>
      <p:ext uri="{BB962C8B-B14F-4D97-AF65-F5344CB8AC3E}">
        <p14:creationId xmlns:p14="http://schemas.microsoft.com/office/powerpoint/2010/main" val="3303689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07922" grpId="0"/>
      <p:bldP spid="507931" grpId="0"/>
      <p:bldP spid="44" grpId="0" build="p" autoUpdateAnimBg="0"/>
      <p:bldP spid="4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8866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8800" b="1" dirty="0"/>
              <a:t>Jude 1-2</a:t>
            </a:r>
          </a:p>
        </p:txBody>
      </p:sp>
    </p:spTree>
    <p:extLst>
      <p:ext uri="{BB962C8B-B14F-4D97-AF65-F5344CB8AC3E}">
        <p14:creationId xmlns:p14="http://schemas.microsoft.com/office/powerpoint/2010/main" val="2065501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716619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72608" y="-21750"/>
            <a:ext cx="4067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5652120" cy="6828531"/>
          </a:xfrm>
          <a:solidFill>
            <a:schemeClr val="tx1"/>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Jude, a slave of Jesus Christ and a brother of James. I am writing to all who have been </a:t>
            </a:r>
            <a:r>
              <a:rPr lang="en-US" sz="3600" b="1" dirty="0">
                <a:solidFill>
                  <a:srgbClr val="FFFF00"/>
                </a:solidFill>
                <a:effectLst>
                  <a:glow rad="127000">
                    <a:schemeClr val="tx1"/>
                  </a:glow>
                </a:effectLst>
                <a:latin typeface="Arial" charset="0"/>
                <a:ea typeface="ＭＳ Ｐゴシック" charset="0"/>
                <a:cs typeface="ＭＳ Ｐゴシック" charset="0"/>
              </a:rPr>
              <a:t>called</a:t>
            </a:r>
            <a:r>
              <a:rPr lang="en-US" sz="3600" b="1" dirty="0">
                <a:effectLst>
                  <a:glow rad="127000">
                    <a:schemeClr val="tx1"/>
                  </a:glow>
                </a:effectLst>
                <a:latin typeface="Arial" charset="0"/>
                <a:ea typeface="ＭＳ Ｐゴシック" charset="0"/>
                <a:cs typeface="ＭＳ Ｐゴシック" charset="0"/>
              </a:rPr>
              <a:t> by God the Father, who </a:t>
            </a:r>
            <a:r>
              <a:rPr lang="en-US" sz="3600" b="1" dirty="0">
                <a:solidFill>
                  <a:srgbClr val="FFFF00"/>
                </a:solidFill>
                <a:effectLst>
                  <a:glow rad="127000">
                    <a:schemeClr val="tx1"/>
                  </a:glow>
                </a:effectLst>
                <a:latin typeface="Arial" charset="0"/>
                <a:ea typeface="ＭＳ Ｐゴシック" charset="0"/>
                <a:cs typeface="ＭＳ Ｐゴシック" charset="0"/>
              </a:rPr>
              <a:t>loves you</a:t>
            </a:r>
            <a:r>
              <a:rPr lang="en-US" sz="3600" b="1" dirty="0">
                <a:effectLst>
                  <a:glow rad="127000">
                    <a:schemeClr val="tx1"/>
                  </a:glow>
                </a:effectLst>
                <a:latin typeface="Arial" charset="0"/>
                <a:ea typeface="ＭＳ Ｐゴシック" charset="0"/>
                <a:cs typeface="ＭＳ Ｐゴシック" charset="0"/>
              </a:rPr>
              <a:t> and </a:t>
            </a:r>
            <a:r>
              <a:rPr lang="en-US" sz="3600" b="1" dirty="0">
                <a:solidFill>
                  <a:srgbClr val="FFFF00"/>
                </a:solidFill>
                <a:effectLst>
                  <a:glow rad="127000">
                    <a:schemeClr val="tx1"/>
                  </a:glow>
                </a:effectLst>
                <a:latin typeface="Arial" charset="0"/>
                <a:ea typeface="ＭＳ Ｐゴシック" charset="0"/>
                <a:cs typeface="ＭＳ Ｐゴシック" charset="0"/>
              </a:rPr>
              <a:t>keeps you safe</a:t>
            </a:r>
            <a:r>
              <a:rPr lang="en-US" sz="3600" b="1" dirty="0">
                <a:effectLst>
                  <a:glow rad="127000">
                    <a:schemeClr val="tx1"/>
                  </a:glow>
                </a:effectLst>
                <a:latin typeface="Arial" charset="0"/>
                <a:ea typeface="ＭＳ Ｐゴシック" charset="0"/>
                <a:cs typeface="ＭＳ Ｐゴシック" charset="0"/>
              </a:rPr>
              <a:t> in the care of Jesus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give you more and more </a:t>
            </a:r>
            <a:r>
              <a:rPr lang="en-US" sz="3600" b="1" dirty="0">
                <a:solidFill>
                  <a:srgbClr val="FFFF00"/>
                </a:solidFill>
                <a:effectLst>
                  <a:glow rad="127000">
                    <a:schemeClr val="tx1"/>
                  </a:glow>
                </a:effectLst>
                <a:latin typeface="Arial" charset="0"/>
                <a:ea typeface="ＭＳ Ｐゴシック" charset="0"/>
                <a:cs typeface="ＭＳ Ｐゴシック" charset="0"/>
              </a:rPr>
              <a:t>mercy, peace, and love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939860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pretenders?</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6743304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919554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203139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8800" b="1" dirty="0"/>
              <a:t>Jude 3-16</a:t>
            </a:r>
          </a:p>
        </p:txBody>
      </p:sp>
    </p:spTree>
    <p:extLst>
      <p:ext uri="{BB962C8B-B14F-4D97-AF65-F5344CB8AC3E}">
        <p14:creationId xmlns:p14="http://schemas.microsoft.com/office/powerpoint/2010/main" val="33099890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6000" b="1" dirty="0"/>
              <a:t>Defend the Faith </a:t>
            </a:r>
            <a:br>
              <a:rPr lang="en-US" sz="6000" b="1" dirty="0"/>
            </a:br>
            <a:r>
              <a:rPr lang="en-US" sz="6000" b="1" dirty="0"/>
              <a:t>(Jude 3-4)</a:t>
            </a:r>
          </a:p>
        </p:txBody>
      </p:sp>
    </p:spTree>
    <p:extLst>
      <p:ext uri="{BB962C8B-B14F-4D97-AF65-F5344CB8AC3E}">
        <p14:creationId xmlns:p14="http://schemas.microsoft.com/office/powerpoint/2010/main" val="16207604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Designs\Strategic.pot</Template>
  <TotalTime>11895</TotalTime>
  <Words>11911</Words>
  <Application>Microsoft Macintosh PowerPoint</Application>
  <PresentationFormat>On-screen Show (4:3)</PresentationFormat>
  <Paragraphs>1468</Paragraphs>
  <Slides>210</Slides>
  <Notes>166</Notes>
  <HiddenSlides>0</HiddenSlides>
  <MMClips>0</MMClips>
  <ScaleCrop>false</ScaleCrop>
  <HeadingPairs>
    <vt:vector size="6" baseType="variant">
      <vt:variant>
        <vt:lpstr>Fonts Used</vt:lpstr>
      </vt:variant>
      <vt:variant>
        <vt:i4>21</vt:i4>
      </vt:variant>
      <vt:variant>
        <vt:lpstr>Theme</vt:lpstr>
      </vt:variant>
      <vt:variant>
        <vt:i4>35</vt:i4>
      </vt:variant>
      <vt:variant>
        <vt:lpstr>Slide Titles</vt:lpstr>
      </vt:variant>
      <vt:variant>
        <vt:i4>210</vt:i4>
      </vt:variant>
    </vt:vector>
  </HeadingPairs>
  <TitlesOfParts>
    <vt:vector size="266" baseType="lpstr">
      <vt:lpstr>Alan Den</vt:lpstr>
      <vt:lpstr>Arail</vt:lpstr>
      <vt:lpstr>BONES</vt:lpstr>
      <vt:lpstr>Chicago</vt:lpstr>
      <vt:lpstr>TEXT</vt:lpstr>
      <vt:lpstr>Times</vt:lpstr>
      <vt:lpstr>Abadi MT Condensed Extra Bold</vt:lpstr>
      <vt:lpstr>Apple Chancery</vt:lpstr>
      <vt:lpstr>Arial</vt:lpstr>
      <vt:lpstr>Arial Black</vt:lpstr>
      <vt:lpstr>Arial Narrow</vt:lpstr>
      <vt:lpstr>Calibri</vt:lpstr>
      <vt:lpstr>Comic Sans MS</vt:lpstr>
      <vt:lpstr>Copperplate Gothic Light</vt:lpstr>
      <vt:lpstr>Garamond</vt:lpstr>
      <vt:lpstr>Helvetica</vt:lpstr>
      <vt:lpstr>Impact</vt:lpstr>
      <vt:lpstr>Monotype Sorts</vt:lpstr>
      <vt:lpstr>Tahoma</vt:lpstr>
      <vt:lpstr>Times New Roman</vt:lpstr>
      <vt:lpstr>Wingdings</vt:lpstr>
      <vt:lpstr>Strategic</vt:lpstr>
      <vt:lpstr>1_Default Design</vt:lpstr>
      <vt:lpstr>1_Blank Presentation</vt:lpstr>
      <vt:lpstr>Office Theme</vt:lpstr>
      <vt:lpstr>2_Orbit</vt:lpstr>
      <vt:lpstr>49_Blank Presentation</vt:lpstr>
      <vt:lpstr>1_Strategic</vt:lpstr>
      <vt:lpstr>10_Blank Presentation</vt:lpstr>
      <vt:lpstr>2_Default Design</vt:lpstr>
      <vt:lpstr>Shimmer</vt:lpstr>
      <vt:lpstr>Stream</vt:lpstr>
      <vt:lpstr>untitled 3</vt:lpstr>
      <vt:lpstr>Default Design</vt:lpstr>
      <vt:lpstr>Orbit</vt:lpstr>
      <vt:lpstr>3_Default Design</vt:lpstr>
      <vt:lpstr>1_Office Theme</vt:lpstr>
      <vt:lpstr>50_Blank Presentation</vt:lpstr>
      <vt:lpstr>51_Blank Presentation</vt:lpstr>
      <vt:lpstr>6_Default Design</vt:lpstr>
      <vt:lpstr>1_Beam</vt:lpstr>
      <vt:lpstr>2_Blank Presentation</vt:lpstr>
      <vt:lpstr>Soaring</vt:lpstr>
      <vt:lpstr>2_Soaring</vt:lpstr>
      <vt:lpstr>1_Capsules</vt:lpstr>
      <vt:lpstr>2_Beam</vt:lpstr>
      <vt:lpstr>Ocean</vt:lpstr>
      <vt:lpstr>Beam</vt:lpstr>
      <vt:lpstr>Candybar</vt:lpstr>
      <vt:lpstr>8_Blank Presentation</vt:lpstr>
      <vt:lpstr>Cascade</vt:lpstr>
      <vt:lpstr>1_Orbit</vt:lpstr>
      <vt:lpstr>Slit</vt:lpstr>
      <vt:lpstr>4_Default Design</vt:lpstr>
      <vt:lpstr>1_Cascade</vt:lpstr>
      <vt:lpstr>1_Slit</vt:lpstr>
      <vt:lpstr>Jude</vt:lpstr>
      <vt:lpstr>Key Word</vt:lpstr>
      <vt:lpstr>Theme</vt:lpstr>
      <vt:lpstr>Key Verse</vt:lpstr>
      <vt:lpstr>Summary Statement</vt:lpstr>
      <vt:lpstr>Kingdom Statement</vt:lpstr>
      <vt:lpstr>Covenant</vt:lpstr>
      <vt:lpstr>Redemption</vt:lpstr>
      <vt:lpstr>Prophecy (Lord, Deity) </vt:lpstr>
      <vt:lpstr>PowerPoint Presentation</vt:lpstr>
      <vt:lpstr>JUDE</vt:lpstr>
      <vt:lpstr>Be Fighting</vt:lpstr>
      <vt:lpstr>How can you defend the faith against pretenders?</vt:lpstr>
      <vt:lpstr>I. Affirm the saints (1-2).</vt:lpstr>
      <vt:lpstr>II. Identify the enemy (3-16).</vt:lpstr>
      <vt:lpstr>III. Strengthen your faith  (17-23).</vt:lpstr>
      <vt:lpstr>IV. Praise God for security  (24-25).</vt:lpstr>
      <vt:lpstr>Main Idea of Jude</vt:lpstr>
      <vt:lpstr>Application</vt:lpstr>
      <vt:lpstr>Black</vt:lpstr>
      <vt:lpstr>Subject?</vt:lpstr>
      <vt:lpstr>Can you be sure?  Really sure?</vt:lpstr>
      <vt:lpstr>The Nature of the Gospel</vt:lpstr>
      <vt:lpstr>What would you say?   Write your answer on a piece of paper.</vt:lpstr>
      <vt:lpstr>What is the Gospel that saves us?</vt:lpstr>
      <vt:lpstr>Repentance</vt:lpstr>
      <vt:lpstr>Repentance</vt:lpstr>
      <vt:lpstr>Repentance</vt:lpstr>
      <vt:lpstr>Repentance</vt:lpstr>
      <vt:lpstr>Repentance</vt:lpstr>
      <vt:lpstr>Repentance</vt:lpstr>
      <vt:lpstr>The Gospel</vt:lpstr>
      <vt:lpstr>Too often the results of the gospel are confused with the nature of the gospel.</vt:lpstr>
      <vt:lpstr>The Problem: A False Gospel Proclaimed</vt:lpstr>
      <vt:lpstr>Grace</vt:lpstr>
      <vt:lpstr>The Gospel is…</vt:lpstr>
      <vt:lpstr>John</vt:lpstr>
      <vt:lpstr>Key Word Believe</vt:lpstr>
      <vt:lpstr>Summary Statement</vt:lpstr>
      <vt:lpstr>Signs in John's Gospel</vt:lpstr>
      <vt:lpstr>Assurance in 1 John 5:11-13</vt:lpstr>
      <vt:lpstr>The Philippian Jailor (Acts 16)</vt:lpstr>
      <vt:lpstr>“An earthquake?! Oh, no! The prisoners escaped!”</vt:lpstr>
      <vt:lpstr>Attempted suicide</vt:lpstr>
      <vt:lpstr>“What must I do to be saved?”</vt:lpstr>
      <vt:lpstr>“Believe in the Lord Jesus Christ and you will be saved—you and your entire household!"  (Acts 16:16).</vt:lpstr>
      <vt:lpstr>Immersing the jailow</vt:lpstr>
      <vt:lpstr>Jesus has always been God</vt:lpstr>
      <vt:lpstr>God became man in Jesus</vt:lpstr>
      <vt:lpstr>1st century belief in Deity</vt:lpstr>
      <vt:lpstr>The Gospel is…</vt:lpstr>
      <vt:lpstr>What's the Gospel?</vt:lpstr>
      <vt:lpstr>The Full Gospel</vt:lpstr>
      <vt:lpstr>What's the Difference?</vt:lpstr>
      <vt:lpstr>What's the Difference?</vt:lpstr>
      <vt:lpstr>THE RISEN CHRIST</vt:lpstr>
      <vt:lpstr>WE NEED TO ATTAIN GOD'S RIGHTEOUSNESS—BUT HOW?</vt:lpstr>
      <vt:lpstr>Righteousness in Romans</vt:lpstr>
      <vt:lpstr>"It is finished"</vt:lpstr>
      <vt:lpstr>What must you share to have a clear gospel presentation?</vt:lpstr>
      <vt:lpstr>The Roman Road</vt:lpstr>
      <vt:lpstr>The Roman Road</vt:lpstr>
      <vt:lpstr>The Roman Road</vt:lpstr>
      <vt:lpstr>The Roman Road</vt:lpstr>
      <vt:lpstr>What must you share to have a clear gospel presentation?</vt:lpstr>
      <vt:lpstr>Substitution View</vt:lpstr>
      <vt:lpstr>Penal Substitution</vt:lpstr>
      <vt:lpstr>Jesus' death paid for our sin </vt:lpstr>
      <vt:lpstr>Tell them.</vt:lpstr>
      <vt:lpstr>What's wrong with this picture?</vt:lpstr>
      <vt:lpstr>Jude</vt:lpstr>
      <vt:lpstr>Be Fighting</vt:lpstr>
      <vt:lpstr>Are you a fighter?</vt:lpstr>
      <vt:lpstr>Apostates Destroy From Within</vt:lpstr>
      <vt:lpstr>Apostates don't wear nametags</vt:lpstr>
      <vt:lpstr>The Book Apostate</vt:lpstr>
      <vt:lpstr>Who are the apostates?</vt:lpstr>
      <vt:lpstr>Why are they significant?</vt:lpstr>
      <vt:lpstr>What did the apostates teach?</vt:lpstr>
      <vt:lpstr>Godless Philosophy</vt:lpstr>
      <vt:lpstr>How can you defend the faith against pretenders?</vt:lpstr>
      <vt:lpstr>Chapters in NT Books</vt:lpstr>
      <vt:lpstr>Verses in NT Emails</vt:lpstr>
      <vt:lpstr>NT Overview (General + Key Words)</vt:lpstr>
      <vt:lpstr>How can you defend the faith against pretenders?</vt:lpstr>
      <vt:lpstr>JUDE</vt:lpstr>
      <vt:lpstr>PowerPoint Presentation</vt:lpstr>
      <vt:lpstr>Key Word / Verse</vt:lpstr>
      <vt:lpstr>Authorship</vt:lpstr>
      <vt:lpstr>The Family of Jesus</vt:lpstr>
      <vt:lpstr>How can you defend the faith against pretenders?</vt:lpstr>
      <vt:lpstr>Jude 1-2</vt:lpstr>
      <vt:lpstr>I. Affirm the saints (1-2).</vt:lpstr>
      <vt:lpstr>"This letter is from Jude, a slave of Jesus Christ and a brother of James. I am writing to all who have been called by God the Father, who loves you and keeps you safe in the care of Jesus Christ. 2May God give you more and more mercy, peace, and love" (Jude 1-2 NLT).</vt:lpstr>
      <vt:lpstr>How can you defend the faith against pretenders?</vt:lpstr>
      <vt:lpstr>I. Affirm the saints (1-2).</vt:lpstr>
      <vt:lpstr>II. Identify the enemy (3-16).</vt:lpstr>
      <vt:lpstr>Jude 3-16</vt:lpstr>
      <vt:lpstr>Defend the Faith  (Jude 3-4)</vt:lpstr>
      <vt:lpstr>"Dear friends, I had been eagerly planning to write to you about the salvation we all share. But now I find that I must write about something else, urging you to defend the faith that God has entrusted once for all time to his holy people" (Jude 3 NLT).</vt:lpstr>
      <vt:lpstr>“…defend the faith " (Jude 3)</vt:lpstr>
      <vt:lpstr>Who are Pretenders Today?</vt:lpstr>
      <vt:lpstr>Are pretenders Christians?</vt:lpstr>
      <vt:lpstr>Judas: The Ultimate Pretender</vt:lpstr>
      <vt:lpstr>The "Professing Christian"</vt:lpstr>
      <vt:lpstr>Pretenders Today</vt:lpstr>
      <vt:lpstr>Three OT Examples of Pretenders (Jude 5-7)</vt:lpstr>
      <vt:lpstr>"So I want to remind you, though you already know these things, that Jesus first rescued the nation of Israel from Egypt, but later he destroyed those who did not remain faithful" (Jude 5 NLT).</vt:lpstr>
      <vt:lpstr>Divine Discipline</vt:lpstr>
      <vt:lpstr>"So the Lord sent poisonous snakes among the people, and many were bitten and died.  7Then the people came to Moses and cried out, 'We have sinned by speaking against the Lord and against you. Pray that the Lord will take away the snakes.' So Moses prayed for the people" (Numbers 21:6-7 NLT).</vt:lpstr>
      <vt:lpstr>The Angels</vt:lpstr>
      <vt:lpstr>"And don't forget Sodom and Gomorrah and their neighboring towns, which were filled with immorality and every kind of sexual perversion.</vt:lpstr>
      <vt:lpstr>The Behavior of Pretenders (Jude 8-13)</vt:lpstr>
      <vt:lpstr>"In the same way, these people—who claim authority from their dreams—live immoral lives, defy authority, and scoff at supernatural beings" (Jude 8 NLT).</vt:lpstr>
      <vt:lpstr>Moses' Body</vt:lpstr>
      <vt:lpstr>Joel Osteen, Pastor of Lakewood Church</vt:lpstr>
      <vt:lpstr>"But these people scoff at things they do not understand. Like unthinking animals, they do whatever their instincts tell them, and so they bring about their own destruction.  11What sorrow awaits them! For they follow in the footsteps of Cain, who killed his brother. Like Balaam, they deceive people for money. And like Korah, they perish in their rebellion" (Jude 10-11 NLT).</vt:lpstr>
      <vt:lpstr>Balaam</vt:lpstr>
      <vt:lpstr>The Balaam Narrative</vt:lpstr>
      <vt:lpstr> 2 Peter 2:15-16 (NIV)</vt:lpstr>
      <vt:lpstr>Transjordan Events</vt:lpstr>
      <vt:lpstr>Jude 11 (NIV)</vt:lpstr>
      <vt:lpstr>The Balaam Narrative (Num. 22–24)</vt:lpstr>
      <vt:lpstr>Korah's Rebellion</vt:lpstr>
      <vt:lpstr>More Complaining</vt:lpstr>
      <vt:lpstr>"When these people eat with you in your fellowship meals commemorating the Lord's love, they are like dangerous reefs that can shipwreck you"  (Jude 12a NLT).</vt:lpstr>
      <vt:lpstr>"They are like shameless shepherds who care only for themselves. They are like clouds blowing over the land without giving any rain. They are like trees in autumn that are doubly dead, for they bear no fruit and have been pulled up by the roots" (Jude 12b NLT).</vt:lpstr>
      <vt:lpstr>PASTORS</vt:lpstr>
      <vt:lpstr>Lakewood Church, Houston, TX, USA</vt:lpstr>
      <vt:lpstr>Lakewood Church, Houston, TX, USA</vt:lpstr>
      <vt:lpstr>Lakewood fills the 16,800-seat facility</vt:lpstr>
      <vt:lpstr>Joel Osteen, Pastor of Lakewood Church</vt:lpstr>
      <vt:lpstr>Joel Osteen House</vt:lpstr>
      <vt:lpstr>Joel Osteen, Former Pastor of Lakewood Church until he reverted to his water purifying business</vt:lpstr>
      <vt:lpstr>"They are like wild waves of the sea, churning up the foam of their shameful deeds. They are like wandering stars, doomed forever to blackest darkness"  (Jude 13 NLT).</vt:lpstr>
      <vt:lpstr>Joel Osteen Interview by Larry King</vt:lpstr>
      <vt:lpstr>Joel Osteen Interview by Oprah Winfrey</vt:lpstr>
      <vt:lpstr>The Destiny of Pretenders (Jude 14-16)</vt:lpstr>
      <vt:lpstr>Enoch as a Prophet</vt:lpstr>
      <vt:lpstr>No Gaps in Genesis 5</vt:lpstr>
      <vt:lpstr>Quoting The Book of Enoch</vt:lpstr>
      <vt:lpstr>Why is a Quote from Non-Scriptural Writings a Problem?</vt:lpstr>
      <vt:lpstr>How Accepted are the 15 OT Apocryphal Books (250 BC-AD 100)?</vt:lpstr>
      <vt:lpstr>Selected Pseudepigrapha (200 BC-AD 200)</vt:lpstr>
      <vt:lpstr>Literary Categories</vt:lpstr>
      <vt:lpstr>Terminology of Authoritative Writings</vt:lpstr>
      <vt:lpstr>Why are these books doubted?</vt:lpstr>
      <vt:lpstr>Why are these books doubted?</vt:lpstr>
      <vt:lpstr>So do these books have any value?  </vt:lpstr>
      <vt:lpstr>Archangel leaving the Family of  Tobias</vt:lpstr>
      <vt:lpstr>So do these books have any value?  </vt:lpstr>
      <vt:lpstr>"These people are grumblers and complainers, living only to satisfy their desires. They brag loudly about themselves, and they flatter others to get what they want” (Jude 16 NLT).</vt:lpstr>
      <vt:lpstr>How can you defend the faith against pretenders?</vt:lpstr>
      <vt:lpstr>I. Affirm the saints (1-2).</vt:lpstr>
      <vt:lpstr>II. Identify the enemy (3-16).</vt:lpstr>
      <vt:lpstr>III. Strengthen your faith  (17-23).</vt:lpstr>
      <vt:lpstr>Jude 17-23</vt:lpstr>
      <vt:lpstr>Outline</vt:lpstr>
      <vt:lpstr>"But you, my dear friends, must remember what the apostles of our Lord Jesus Christ said.  18They told you that in the last times there would be scoffers whose purpose in life is to satisfy their ungodly desires.  19These people are the ones who are creating divisions among you. They follow their natural instincts because they do not have God's Spirit in them" (Jude 17-19 NLT).</vt:lpstr>
      <vt:lpstr>"But you, dear friends, must build each other up in your most holy faith, pray in the power of the Holy Spirit,  21and await the mercy of our Lord Jesus Christ, who will bring you eternal life. In this way, you will keep yourselves safe in God's love” (Jude 20-21 NLT).</vt:lpstr>
      <vt:lpstr>"And you must show mercy to those whose faith is wavering.  23Rescue others by snatching them from the flames of judgment. Show mercy to still others, but do so with great caution, hating the sins that contaminate their lives" (Jude 22-23 NLT).</vt:lpstr>
      <vt:lpstr>How can you defend the faith against pretenders?</vt:lpstr>
      <vt:lpstr>I. Affirm the saints (1-2).</vt:lpstr>
      <vt:lpstr>II. Identify the enemy (3-16).</vt:lpstr>
      <vt:lpstr>III. Strengthen your faith  (17-23).</vt:lpstr>
      <vt:lpstr>IV. Praise God for security  (24-25).</vt:lpstr>
      <vt:lpstr>Jude 24-25</vt:lpstr>
      <vt:lpstr>Benediction (Jude 24-25 NLT)</vt:lpstr>
      <vt:lpstr>How can you defend the faith against pretenders?</vt:lpstr>
      <vt:lpstr>Main Idea of Jude</vt:lpstr>
      <vt:lpstr>I. Affirm the saints (1-2).</vt:lpstr>
      <vt:lpstr>II. Identify the enemy (3-16).</vt:lpstr>
      <vt:lpstr>III. Strengthen your faith  (17-23).</vt:lpstr>
      <vt:lpstr>IV. Praise God for security  (24-25).</vt:lpstr>
      <vt:lpstr>The Apostle's Creed</vt:lpstr>
      <vt:lpstr>The Apostle's Creed</vt:lpstr>
      <vt:lpstr>The Apostle's Creed</vt:lpstr>
      <vt:lpstr>The Apostle's Creed</vt:lpstr>
      <vt:lpstr>The Apostle's Creed</vt:lpstr>
      <vt:lpstr>The Apostle's Creed</vt:lpstr>
      <vt:lpstr>The Apostle's Creed</vt:lpstr>
      <vt:lpstr>The Apostle's Creed</vt:lpstr>
      <vt:lpstr>Black</vt:lpstr>
      <vt:lpstr>NT Preaching link at BibleStudyDownloads.org</vt:lpstr>
      <vt:lpstr>Circumstances</vt:lpstr>
      <vt:lpstr>Occasion</vt:lpstr>
      <vt:lpstr>Characteristics</vt:lpstr>
      <vt:lpstr>Argument</vt:lpstr>
      <vt:lpstr>The Star Theatre at North Buona Vista</vt:lpstr>
      <vt:lpstr>New Creation Church</vt:lpstr>
      <vt:lpstr>Who's next as mega-church pastor? And does this mean you must pretend? Not really…</vt:lpstr>
      <vt:lpstr>Don't you pray for church growth?</vt:lpstr>
      <vt:lpstr>  As pastors and missionaries, can we expect blessing and fruitfulness in our ministry, if we are faithful enough?  Or should we expect disappointments, failures and adversities?</vt:lpstr>
      <vt:lpstr>Psalm 1:1-3</vt:lpstr>
      <vt:lpstr>PowerPoint Presentation</vt:lpstr>
      <vt:lpstr>God's desire to bless does not exempt us from facing adversity.</vt:lpstr>
      <vt:lpstr>Synthesis</vt:lpstr>
      <vt:lpstr>Summary Statement</vt:lpstr>
      <vt:lpstr>Outline</vt:lpstr>
      <vt:lpstr>Political Pretenders</vt:lpstr>
      <vt:lpstr>Application</vt:lpstr>
      <vt:lpstr>I believe in Jesus 1/6</vt:lpstr>
      <vt:lpstr>I believe in Jesus 2/6</vt:lpstr>
      <vt:lpstr>I believe in Jesus 3/6</vt:lpstr>
      <vt:lpstr>I believe in Jesus 4/6</vt:lpstr>
      <vt:lpstr>I believe in Jesus 5/6</vt:lpstr>
      <vt:lpstr>I believe in Jesus 6/6</vt:lpstr>
      <vt:lpstr>"Now all glory to God, who is able to keep you from falling away and will bring you with great joy into his glorious presence without a single fault.  25All glory to him who alone is God, our Savior through Jesus Christ our Lord. All glory, majesty, power, and authority are his before all time, and in the present, and beyond all time! Amen"  (Jude 24-25 NLT).</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258</cp:revision>
  <dcterms:created xsi:type="dcterms:W3CDTF">2003-04-19T15:01:30Z</dcterms:created>
  <dcterms:modified xsi:type="dcterms:W3CDTF">2023-12-08T19:46:22Z</dcterms:modified>
</cp:coreProperties>
</file>