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1.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2.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3.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4.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5.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6.xml" ContentType="application/vnd.openxmlformats-officedocument.theme+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theme/theme38.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9.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0.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1.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2.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3.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4.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5.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6.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7.xml" ContentType="application/vnd.openxmlformats-officedocument.themeOverr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8.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5.xml" ContentType="application/vnd.openxmlformats-officedocument.drawingml.chart+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9.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70" r:id="rId3"/>
    <p:sldMasterId id="2147484382" r:id="rId4"/>
    <p:sldMasterId id="2147484384" r:id="rId5"/>
    <p:sldMasterId id="2147484434" r:id="rId6"/>
    <p:sldMasterId id="2147484451" r:id="rId7"/>
    <p:sldMasterId id="2147484463" r:id="rId8"/>
    <p:sldMasterId id="2147485976" r:id="rId9"/>
    <p:sldMasterId id="2147485988" r:id="rId10"/>
    <p:sldMasterId id="2147486000" r:id="rId11"/>
    <p:sldMasterId id="2147486012" r:id="rId12"/>
    <p:sldMasterId id="2147486036" r:id="rId13"/>
    <p:sldMasterId id="2147486097" r:id="rId14"/>
    <p:sldMasterId id="2147486109" r:id="rId15"/>
    <p:sldMasterId id="2147486123" r:id="rId16"/>
    <p:sldMasterId id="2147486127" r:id="rId17"/>
    <p:sldMasterId id="2147486151" r:id="rId18"/>
    <p:sldMasterId id="2147486163" r:id="rId19"/>
    <p:sldMasterId id="2147486175" r:id="rId20"/>
    <p:sldMasterId id="2147486187" r:id="rId21"/>
    <p:sldMasterId id="2147486199" r:id="rId22"/>
    <p:sldMasterId id="2147486211" r:id="rId23"/>
    <p:sldMasterId id="2147486223" r:id="rId24"/>
    <p:sldMasterId id="2147486235" r:id="rId25"/>
    <p:sldMasterId id="2147486247" r:id="rId26"/>
    <p:sldMasterId id="2147486260" r:id="rId27"/>
    <p:sldMasterId id="2147486274" r:id="rId28"/>
    <p:sldMasterId id="2147486286" r:id="rId29"/>
    <p:sldMasterId id="2147486298" r:id="rId30"/>
    <p:sldMasterId id="2147486310" r:id="rId31"/>
    <p:sldMasterId id="2147486322" r:id="rId32"/>
    <p:sldMasterId id="2147486334" r:id="rId33"/>
    <p:sldMasterId id="2147486346" r:id="rId34"/>
    <p:sldMasterId id="2147486358" r:id="rId35"/>
    <p:sldMasterId id="2147486370" r:id="rId36"/>
    <p:sldMasterId id="2147486382" r:id="rId37"/>
    <p:sldMasterId id="2147486384" r:id="rId38"/>
    <p:sldMasterId id="2147486386" r:id="rId39"/>
    <p:sldMasterId id="2147486389" r:id="rId40"/>
    <p:sldMasterId id="2147486402" r:id="rId41"/>
    <p:sldMasterId id="2147486414" r:id="rId42"/>
    <p:sldMasterId id="2147486426" r:id="rId43"/>
    <p:sldMasterId id="2147486438" r:id="rId44"/>
    <p:sldMasterId id="2147486450" r:id="rId45"/>
    <p:sldMasterId id="2147486462" r:id="rId46"/>
    <p:sldMasterId id="2147486475" r:id="rId47"/>
    <p:sldMasterId id="2147486491" r:id="rId48"/>
    <p:sldMasterId id="2147486504" r:id="rId49"/>
  </p:sldMasterIdLst>
  <p:notesMasterIdLst>
    <p:notesMasterId r:id="rId220"/>
  </p:notesMasterIdLst>
  <p:sldIdLst>
    <p:sldId id="513" r:id="rId50"/>
    <p:sldId id="472" r:id="rId51"/>
    <p:sldId id="1141" r:id="rId52"/>
    <p:sldId id="473" r:id="rId53"/>
    <p:sldId id="474" r:id="rId54"/>
    <p:sldId id="475" r:id="rId55"/>
    <p:sldId id="476" r:id="rId56"/>
    <p:sldId id="477" r:id="rId57"/>
    <p:sldId id="478" r:id="rId58"/>
    <p:sldId id="479" r:id="rId59"/>
    <p:sldId id="480" r:id="rId60"/>
    <p:sldId id="1142" r:id="rId61"/>
    <p:sldId id="1150" r:id="rId62"/>
    <p:sldId id="1151" r:id="rId63"/>
    <p:sldId id="1152" r:id="rId64"/>
    <p:sldId id="1153" r:id="rId65"/>
    <p:sldId id="1146" r:id="rId66"/>
    <p:sldId id="1147" r:id="rId67"/>
    <p:sldId id="1148" r:id="rId68"/>
    <p:sldId id="1149" r:id="rId69"/>
    <p:sldId id="401" r:id="rId70"/>
    <p:sldId id="402" r:id="rId71"/>
    <p:sldId id="403" r:id="rId72"/>
    <p:sldId id="406" r:id="rId73"/>
    <p:sldId id="637" r:id="rId74"/>
    <p:sldId id="652" r:id="rId75"/>
    <p:sldId id="413" r:id="rId76"/>
    <p:sldId id="3809" r:id="rId77"/>
    <p:sldId id="441" r:id="rId78"/>
    <p:sldId id="390" r:id="rId79"/>
    <p:sldId id="427" r:id="rId80"/>
    <p:sldId id="415" r:id="rId81"/>
    <p:sldId id="428" r:id="rId82"/>
    <p:sldId id="448" r:id="rId83"/>
    <p:sldId id="3772" r:id="rId84"/>
    <p:sldId id="3773" r:id="rId85"/>
    <p:sldId id="3774" r:id="rId86"/>
    <p:sldId id="3775" r:id="rId87"/>
    <p:sldId id="3776" r:id="rId88"/>
    <p:sldId id="3777" r:id="rId89"/>
    <p:sldId id="3778" r:id="rId90"/>
    <p:sldId id="3779" r:id="rId91"/>
    <p:sldId id="3780" r:id="rId92"/>
    <p:sldId id="3781" r:id="rId93"/>
    <p:sldId id="349" r:id="rId94"/>
    <p:sldId id="350" r:id="rId95"/>
    <p:sldId id="3782" r:id="rId96"/>
    <p:sldId id="3783" r:id="rId97"/>
    <p:sldId id="351" r:id="rId98"/>
    <p:sldId id="352" r:id="rId99"/>
    <p:sldId id="353" r:id="rId100"/>
    <p:sldId id="354" r:id="rId101"/>
    <p:sldId id="355" r:id="rId102"/>
    <p:sldId id="356" r:id="rId103"/>
    <p:sldId id="470" r:id="rId104"/>
    <p:sldId id="397" r:id="rId105"/>
    <p:sldId id="358" r:id="rId106"/>
    <p:sldId id="422" r:id="rId107"/>
    <p:sldId id="423" r:id="rId108"/>
    <p:sldId id="425" r:id="rId109"/>
    <p:sldId id="426" r:id="rId110"/>
    <p:sldId id="359" r:id="rId111"/>
    <p:sldId id="598" r:id="rId112"/>
    <p:sldId id="668" r:id="rId113"/>
    <p:sldId id="669" r:id="rId114"/>
    <p:sldId id="701" r:id="rId115"/>
    <p:sldId id="700" r:id="rId116"/>
    <p:sldId id="702" r:id="rId117"/>
    <p:sldId id="703" r:id="rId118"/>
    <p:sldId id="704" r:id="rId119"/>
    <p:sldId id="705" r:id="rId120"/>
    <p:sldId id="708" r:id="rId121"/>
    <p:sldId id="706" r:id="rId122"/>
    <p:sldId id="707" r:id="rId123"/>
    <p:sldId id="587" r:id="rId124"/>
    <p:sldId id="368" r:id="rId125"/>
    <p:sldId id="442" r:id="rId126"/>
    <p:sldId id="443" r:id="rId127"/>
    <p:sldId id="457" r:id="rId128"/>
    <p:sldId id="363" r:id="rId129"/>
    <p:sldId id="365" r:id="rId130"/>
    <p:sldId id="444" r:id="rId131"/>
    <p:sldId id="366" r:id="rId132"/>
    <p:sldId id="367" r:id="rId133"/>
    <p:sldId id="281" r:id="rId134"/>
    <p:sldId id="279" r:id="rId135"/>
    <p:sldId id="280" r:id="rId136"/>
    <p:sldId id="288" r:id="rId137"/>
    <p:sldId id="331" r:id="rId138"/>
    <p:sldId id="332" r:id="rId139"/>
    <p:sldId id="333" r:id="rId140"/>
    <p:sldId id="334" r:id="rId141"/>
    <p:sldId id="335" r:id="rId142"/>
    <p:sldId id="336" r:id="rId143"/>
    <p:sldId id="289" r:id="rId144"/>
    <p:sldId id="337" r:id="rId145"/>
    <p:sldId id="338" r:id="rId146"/>
    <p:sldId id="339" r:id="rId147"/>
    <p:sldId id="340" r:id="rId148"/>
    <p:sldId id="3784" r:id="rId149"/>
    <p:sldId id="3785" r:id="rId150"/>
    <p:sldId id="343" r:id="rId151"/>
    <p:sldId id="3786" r:id="rId152"/>
    <p:sldId id="3787" r:id="rId153"/>
    <p:sldId id="3788" r:id="rId154"/>
    <p:sldId id="290" r:id="rId155"/>
    <p:sldId id="3789" r:id="rId156"/>
    <p:sldId id="618" r:id="rId157"/>
    <p:sldId id="647" r:id="rId158"/>
    <p:sldId id="662" r:id="rId159"/>
    <p:sldId id="548" r:id="rId160"/>
    <p:sldId id="3790" r:id="rId161"/>
    <p:sldId id="3791" r:id="rId162"/>
    <p:sldId id="3792" r:id="rId163"/>
    <p:sldId id="3793" r:id="rId164"/>
    <p:sldId id="3794" r:id="rId165"/>
    <p:sldId id="3795" r:id="rId166"/>
    <p:sldId id="3796" r:id="rId167"/>
    <p:sldId id="364" r:id="rId168"/>
    <p:sldId id="3797" r:id="rId169"/>
    <p:sldId id="3798" r:id="rId170"/>
    <p:sldId id="3799" r:id="rId171"/>
    <p:sldId id="765" r:id="rId172"/>
    <p:sldId id="766" r:id="rId173"/>
    <p:sldId id="768" r:id="rId174"/>
    <p:sldId id="770" r:id="rId175"/>
    <p:sldId id="767" r:id="rId176"/>
    <p:sldId id="769" r:id="rId177"/>
    <p:sldId id="3800" r:id="rId178"/>
    <p:sldId id="3801" r:id="rId179"/>
    <p:sldId id="3802" r:id="rId180"/>
    <p:sldId id="3803" r:id="rId181"/>
    <p:sldId id="3810" r:id="rId182"/>
    <p:sldId id="3805" r:id="rId183"/>
    <p:sldId id="3806" r:id="rId184"/>
    <p:sldId id="3807" r:id="rId185"/>
    <p:sldId id="3808" r:id="rId186"/>
    <p:sldId id="328" r:id="rId187"/>
    <p:sldId id="450" r:id="rId188"/>
    <p:sldId id="482" r:id="rId189"/>
    <p:sldId id="483" r:id="rId190"/>
    <p:sldId id="484" r:id="rId191"/>
    <p:sldId id="485" r:id="rId192"/>
    <p:sldId id="486" r:id="rId193"/>
    <p:sldId id="487" r:id="rId194"/>
    <p:sldId id="488" r:id="rId195"/>
    <p:sldId id="489" r:id="rId196"/>
    <p:sldId id="490" r:id="rId197"/>
    <p:sldId id="491" r:id="rId198"/>
    <p:sldId id="492" r:id="rId199"/>
    <p:sldId id="493" r:id="rId200"/>
    <p:sldId id="494" r:id="rId201"/>
    <p:sldId id="502" r:id="rId202"/>
    <p:sldId id="1143" r:id="rId203"/>
    <p:sldId id="506" r:id="rId204"/>
    <p:sldId id="507" r:id="rId205"/>
    <p:sldId id="508" r:id="rId206"/>
    <p:sldId id="509" r:id="rId207"/>
    <p:sldId id="510" r:id="rId208"/>
    <p:sldId id="511" r:id="rId209"/>
    <p:sldId id="512" r:id="rId210"/>
    <p:sldId id="503" r:id="rId211"/>
    <p:sldId id="504" r:id="rId212"/>
    <p:sldId id="505" r:id="rId213"/>
    <p:sldId id="498" r:id="rId214"/>
    <p:sldId id="499" r:id="rId215"/>
    <p:sldId id="500" r:id="rId216"/>
    <p:sldId id="501" r:id="rId217"/>
    <p:sldId id="495" r:id="rId218"/>
    <p:sldId id="496" r:id="rId219"/>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E30DC58-5FF2-3045-8818-2190E751AAA5}">
          <p14:sldIdLst>
            <p14:sldId id="513"/>
            <p14:sldId id="472"/>
            <p14:sldId id="1141"/>
            <p14:sldId id="473"/>
            <p14:sldId id="474"/>
            <p14:sldId id="475"/>
            <p14:sldId id="476"/>
            <p14:sldId id="477"/>
            <p14:sldId id="478"/>
            <p14:sldId id="479"/>
            <p14:sldId id="480"/>
            <p14:sldId id="1142"/>
            <p14:sldId id="1150"/>
            <p14:sldId id="1151"/>
            <p14:sldId id="1152"/>
            <p14:sldId id="1153"/>
            <p14:sldId id="1146"/>
            <p14:sldId id="1147"/>
            <p14:sldId id="1148"/>
            <p14:sldId id="1149"/>
          </p14:sldIdLst>
        </p14:section>
        <p14:section name="Introduction" id="{CD08FD16-C953-F442-9482-CEB48CAF2A01}">
          <p14:sldIdLst>
            <p14:sldId id="401"/>
            <p14:sldId id="402"/>
            <p14:sldId id="403"/>
            <p14:sldId id="406"/>
            <p14:sldId id="637"/>
            <p14:sldId id="652"/>
            <p14:sldId id="413"/>
            <p14:sldId id="3809"/>
            <p14:sldId id="441"/>
            <p14:sldId id="390"/>
            <p14:sldId id="427"/>
            <p14:sldId id="415"/>
            <p14:sldId id="428"/>
            <p14:sldId id="448"/>
          </p14:sldIdLst>
        </p14:section>
        <p14:section name="Sermon" id="{C8C1FD0B-10A1-9947-9AD7-759107B440A3}">
          <p14:sldIdLst>
            <p14:sldId id="3772"/>
            <p14:sldId id="3773"/>
            <p14:sldId id="3774"/>
            <p14:sldId id="3775"/>
            <p14:sldId id="3776"/>
            <p14:sldId id="3777"/>
            <p14:sldId id="3778"/>
            <p14:sldId id="3779"/>
            <p14:sldId id="3780"/>
            <p14:sldId id="3781"/>
            <p14:sldId id="349"/>
            <p14:sldId id="350"/>
            <p14:sldId id="3782"/>
            <p14:sldId id="3783"/>
          </p14:sldIdLst>
        </p14:section>
        <p14:section name="Verses" id="{0B43EA89-673B-BD4A-969D-F48A5D34646E}">
          <p14:sldIdLst>
            <p14:sldId id="351"/>
            <p14:sldId id="352"/>
            <p14:sldId id="353"/>
            <p14:sldId id="354"/>
            <p14:sldId id="355"/>
            <p14:sldId id="356"/>
            <p14:sldId id="470"/>
            <p14:sldId id="397"/>
            <p14:sldId id="358"/>
            <p14:sldId id="422"/>
            <p14:sldId id="423"/>
            <p14:sldId id="425"/>
            <p14:sldId id="426"/>
            <p14:sldId id="359"/>
            <p14:sldId id="598"/>
            <p14:sldId id="668"/>
            <p14:sldId id="669"/>
            <p14:sldId id="701"/>
            <p14:sldId id="700"/>
            <p14:sldId id="702"/>
            <p14:sldId id="703"/>
            <p14:sldId id="704"/>
            <p14:sldId id="705"/>
            <p14:sldId id="708"/>
            <p14:sldId id="706"/>
            <p14:sldId id="707"/>
            <p14:sldId id="587"/>
            <p14:sldId id="368"/>
            <p14:sldId id="442"/>
            <p14:sldId id="443"/>
            <p14:sldId id="457"/>
            <p14:sldId id="363"/>
            <p14:sldId id="365"/>
            <p14:sldId id="444"/>
            <p14:sldId id="366"/>
            <p14:sldId id="367"/>
            <p14:sldId id="281"/>
            <p14:sldId id="279"/>
            <p14:sldId id="280"/>
            <p14:sldId id="288"/>
            <p14:sldId id="331"/>
            <p14:sldId id="332"/>
            <p14:sldId id="333"/>
            <p14:sldId id="334"/>
            <p14:sldId id="335"/>
            <p14:sldId id="336"/>
            <p14:sldId id="289"/>
            <p14:sldId id="337"/>
            <p14:sldId id="338"/>
            <p14:sldId id="339"/>
            <p14:sldId id="340"/>
            <p14:sldId id="3784"/>
            <p14:sldId id="3785"/>
            <p14:sldId id="343"/>
            <p14:sldId id="3786"/>
            <p14:sldId id="3787"/>
            <p14:sldId id="3788"/>
            <p14:sldId id="290"/>
            <p14:sldId id="3789"/>
            <p14:sldId id="618"/>
            <p14:sldId id="647"/>
            <p14:sldId id="662"/>
            <p14:sldId id="548"/>
            <p14:sldId id="3790"/>
            <p14:sldId id="3791"/>
            <p14:sldId id="3792"/>
            <p14:sldId id="3793"/>
            <p14:sldId id="3794"/>
            <p14:sldId id="3795"/>
            <p14:sldId id="3796"/>
            <p14:sldId id="364"/>
            <p14:sldId id="3797"/>
            <p14:sldId id="3798"/>
            <p14:sldId id="3799"/>
            <p14:sldId id="765"/>
            <p14:sldId id="766"/>
            <p14:sldId id="768"/>
            <p14:sldId id="770"/>
            <p14:sldId id="767"/>
            <p14:sldId id="769"/>
            <p14:sldId id="3800"/>
            <p14:sldId id="3801"/>
            <p14:sldId id="3802"/>
            <p14:sldId id="3803"/>
          </p14:sldIdLst>
        </p14:section>
        <p14:section name="Conclusion" id="{71531957-09D8-364A-A883-4576417DE6F0}">
          <p14:sldIdLst>
            <p14:sldId id="3810"/>
            <p14:sldId id="3805"/>
            <p14:sldId id="3806"/>
            <p14:sldId id="3807"/>
            <p14:sldId id="3808"/>
            <p14:sldId id="328"/>
            <p14:sldId id="450"/>
          </p14:sldIdLst>
        </p14:section>
        <p14:section name="Supplements" id="{0437A50E-AD8A-4147-9617-F98223104E0B}">
          <p14:sldIdLst>
            <p14:sldId id="482"/>
            <p14:sldId id="483"/>
            <p14:sldId id="484"/>
            <p14:sldId id="485"/>
            <p14:sldId id="486"/>
            <p14:sldId id="487"/>
            <p14:sldId id="488"/>
            <p14:sldId id="489"/>
            <p14:sldId id="490"/>
            <p14:sldId id="491"/>
            <p14:sldId id="492"/>
            <p14:sldId id="493"/>
            <p14:sldId id="494"/>
            <p14:sldId id="502"/>
            <p14:sldId id="1143"/>
            <p14:sldId id="506"/>
            <p14:sldId id="507"/>
            <p14:sldId id="508"/>
            <p14:sldId id="509"/>
            <p14:sldId id="510"/>
            <p14:sldId id="511"/>
            <p14:sldId id="512"/>
            <p14:sldId id="503"/>
            <p14:sldId id="504"/>
            <p14:sldId id="505"/>
            <p14:sldId id="498"/>
            <p14:sldId id="499"/>
            <p14:sldId id="500"/>
            <p14:sldId id="501"/>
            <p14:sldId id="495"/>
            <p14:sldId id="4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68" autoAdjust="0"/>
    <p:restoredTop sz="58705" autoAdjust="0"/>
  </p:normalViewPr>
  <p:slideViewPr>
    <p:cSldViewPr>
      <p:cViewPr varScale="1">
        <p:scale>
          <a:sx n="74" d="100"/>
          <a:sy n="74" d="100"/>
        </p:scale>
        <p:origin x="672" y="464"/>
      </p:cViewPr>
      <p:guideLst>
        <p:guide orient="horz" pos="2160"/>
        <p:guide pos="2880"/>
      </p:guideLst>
    </p:cSldViewPr>
  </p:slideViewPr>
  <p:outlineViewPr>
    <p:cViewPr>
      <p:scale>
        <a:sx n="33" d="100"/>
        <a:sy n="33" d="100"/>
      </p:scale>
      <p:origin x="0" y="17944"/>
    </p:cViewPr>
  </p:outlineViewPr>
  <p:notesTextViewPr>
    <p:cViewPr>
      <p:scale>
        <a:sx n="155" d="100"/>
        <a:sy n="15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189" Type="http://schemas.openxmlformats.org/officeDocument/2006/relationships/slide" Target="slides/slide140.xml"/><Relationship Id="rId219" Type="http://schemas.openxmlformats.org/officeDocument/2006/relationships/slide" Target="slides/slide170.xml"/><Relationship Id="rId3" Type="http://schemas.openxmlformats.org/officeDocument/2006/relationships/slideMaster" Target="slideMasters/slideMaster3.xml"/><Relationship Id="rId214" Type="http://schemas.openxmlformats.org/officeDocument/2006/relationships/slide" Target="slides/slide16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slide" Target="slides/slide160.xml"/><Relationship Id="rId190" Type="http://schemas.openxmlformats.org/officeDocument/2006/relationships/slide" Target="slides/slide141.xml"/><Relationship Id="rId204" Type="http://schemas.openxmlformats.org/officeDocument/2006/relationships/slide" Target="slides/slide155.xml"/><Relationship Id="rId22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979895688"/>
        <c:axId val="-481852136"/>
        <c:axId val="0"/>
      </c:bar3DChart>
      <c:catAx>
        <c:axId val="-979895688"/>
        <c:scaling>
          <c:orientation val="minMax"/>
        </c:scaling>
        <c:delete val="0"/>
        <c:axPos val="b"/>
        <c:numFmt formatCode="General" sourceLinked="0"/>
        <c:majorTickMark val="out"/>
        <c:minorTickMark val="none"/>
        <c:tickLblPos val="nextTo"/>
        <c:txPr>
          <a:bodyPr/>
          <a:lstStyle/>
          <a:p>
            <a:pPr>
              <a:defRPr sz="1600" b="1"/>
            </a:pPr>
            <a:endParaRPr lang="en-US"/>
          </a:p>
        </c:txPr>
        <c:crossAx val="-481852136"/>
        <c:crosses val="autoZero"/>
        <c:auto val="1"/>
        <c:lblAlgn val="ctr"/>
        <c:lblOffset val="100"/>
        <c:noMultiLvlLbl val="0"/>
      </c:catAx>
      <c:valAx>
        <c:axId val="-481852136"/>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9798956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6347-D146-AED8-11F476518EDB}"/>
            </c:ext>
          </c:extLst>
        </c:ser>
        <c:dLbls>
          <c:showLegendKey val="0"/>
          <c:showVal val="0"/>
          <c:showCatName val="0"/>
          <c:showSerName val="0"/>
          <c:showPercent val="0"/>
          <c:showBubbleSize val="0"/>
        </c:dLbls>
        <c:gapWidth val="150"/>
        <c:shape val="box"/>
        <c:axId val="1832425368"/>
        <c:axId val="-2128506392"/>
        <c:axId val="0"/>
      </c:bar3DChart>
      <c:catAx>
        <c:axId val="1832425368"/>
        <c:scaling>
          <c:orientation val="minMax"/>
        </c:scaling>
        <c:delete val="0"/>
        <c:axPos val="b"/>
        <c:numFmt formatCode="General" sourceLinked="0"/>
        <c:majorTickMark val="out"/>
        <c:minorTickMark val="none"/>
        <c:tickLblPos val="nextTo"/>
        <c:txPr>
          <a:bodyPr/>
          <a:lstStyle/>
          <a:p>
            <a:pPr>
              <a:defRPr sz="1600" b="1"/>
            </a:pPr>
            <a:endParaRPr lang="en-US"/>
          </a:p>
        </c:txPr>
        <c:crossAx val="-2128506392"/>
        <c:crosses val="autoZero"/>
        <c:auto val="1"/>
        <c:lblAlgn val="ctr"/>
        <c:lblOffset val="100"/>
        <c:noMultiLvlLbl val="0"/>
      </c:catAx>
      <c:valAx>
        <c:axId val="-212850639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3242536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1B43-FE45-A241-4F0FD3FCDA6C}"/>
            </c:ext>
          </c:extLst>
        </c:ser>
        <c:dLbls>
          <c:showLegendKey val="0"/>
          <c:showVal val="0"/>
          <c:showCatName val="0"/>
          <c:showSerName val="0"/>
          <c:showPercent val="0"/>
          <c:showBubbleSize val="0"/>
        </c:dLbls>
        <c:gapWidth val="150"/>
        <c:shape val="box"/>
        <c:axId val="1806615976"/>
        <c:axId val="1806609160"/>
        <c:axId val="0"/>
      </c:bar3DChart>
      <c:catAx>
        <c:axId val="1806615976"/>
        <c:scaling>
          <c:orientation val="minMax"/>
        </c:scaling>
        <c:delete val="0"/>
        <c:axPos val="b"/>
        <c:numFmt formatCode="General" sourceLinked="0"/>
        <c:majorTickMark val="out"/>
        <c:minorTickMark val="none"/>
        <c:tickLblPos val="nextTo"/>
        <c:txPr>
          <a:bodyPr/>
          <a:lstStyle/>
          <a:p>
            <a:pPr>
              <a:defRPr sz="1600" b="1"/>
            </a:pPr>
            <a:endParaRPr lang="en-US"/>
          </a:p>
        </c:txPr>
        <c:crossAx val="1806609160"/>
        <c:crosses val="autoZero"/>
        <c:auto val="1"/>
        <c:lblAlgn val="ctr"/>
        <c:lblOffset val="100"/>
        <c:noMultiLvlLbl val="0"/>
      </c:catAx>
      <c:valAx>
        <c:axId val="1806609160"/>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0661597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EA9-E943-B243-FF987A4BC324}"/>
            </c:ext>
          </c:extLst>
        </c:ser>
        <c:dLbls>
          <c:showLegendKey val="0"/>
          <c:showVal val="0"/>
          <c:showCatName val="0"/>
          <c:showSerName val="0"/>
          <c:showPercent val="0"/>
          <c:showBubbleSize val="0"/>
        </c:dLbls>
        <c:gapWidth val="150"/>
        <c:shape val="box"/>
        <c:axId val="1832379928"/>
        <c:axId val="1832382952"/>
        <c:axId val="0"/>
      </c:bar3DChart>
      <c:catAx>
        <c:axId val="1832379928"/>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832382952"/>
        <c:crosses val="autoZero"/>
        <c:auto val="1"/>
        <c:lblAlgn val="ctr"/>
        <c:lblOffset val="100"/>
        <c:noMultiLvlLbl val="0"/>
      </c:catAx>
      <c:valAx>
        <c:axId val="1832382952"/>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832379928"/>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4/7/26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 John, the Apostle John cautioned against supporting the wrong missionaries. Now, in 3 John, he commands the opposite: support true missionaries.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1</a:t>
            </a:fld>
            <a:endParaRPr lang="en-US"/>
          </a:p>
        </p:txBody>
      </p:sp>
    </p:spTree>
    <p:extLst>
      <p:ext uri="{BB962C8B-B14F-4D97-AF65-F5344CB8AC3E}">
        <p14:creationId xmlns:p14="http://schemas.microsoft.com/office/powerpoint/2010/main" val="234733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outline of 3 John focuses on the three men within the letter. The emphasis is positive, as 12 of the 15 verses address the men to imitate, while only 3 verses at the heart of the letter is negative with a rebuke of Diotrephes. </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10</a:t>
            </a:fld>
            <a:endParaRPr lang="en-US"/>
          </a:p>
        </p:txBody>
      </p:sp>
    </p:spTree>
    <p:extLst>
      <p:ext uri="{BB962C8B-B14F-4D97-AF65-F5344CB8AC3E}">
        <p14:creationId xmlns:p14="http://schemas.microsoft.com/office/powerpoint/2010/main" val="35939293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p:txBody>
      </p:sp>
    </p:spTree>
    <p:extLst>
      <p:ext uri="{BB962C8B-B14F-4D97-AF65-F5344CB8AC3E}">
        <p14:creationId xmlns:p14="http://schemas.microsoft.com/office/powerpoint/2010/main" val="38401736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Noah is from the North-East part of India.</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His tribe has only 6000 people who speak Chiru and, though they have had the gospel for 80 years now, they still need the OT translation finished. Good thing Noah married a Wycliffe translator! Like Gaius supporting Demetrius, so we are partnering with Noah and Sarah to get the truth out.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John ends with the desire for face-to-face ministry and an exchange of greetings. </a:t>
            </a:r>
          </a:p>
        </p:txBody>
      </p:sp>
    </p:spTree>
    <p:extLst>
      <p:ext uri="{BB962C8B-B14F-4D97-AF65-F5344CB8AC3E}">
        <p14:creationId xmlns:p14="http://schemas.microsoft.com/office/powerpoint/2010/main" val="27444419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3534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English outline here is the acronym G-A-I-U-S around the key recipient of the letter. John congratulates Gaius for his behavior in a difficult situation where another church leader opposed him.</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11</a:t>
            </a:fld>
            <a:endParaRPr lang="en-US"/>
          </a:p>
        </p:txBody>
      </p:sp>
    </p:spTree>
    <p:extLst>
      <p:ext uri="{BB962C8B-B14F-4D97-AF65-F5344CB8AC3E}">
        <p14:creationId xmlns:p14="http://schemas.microsoft.com/office/powerpoint/2010/main" val="9189553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635784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God’s truth is being attacked on numerous fronts: Buddhism, Islam, New Age Movement, Relativism, and a host of others.  But He wants to use both you and me as His instruments in proclaiming the truth.</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897437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a:cs typeface="Arial"/>
              </a:rPr>
              <a:t>Would you bow your heads right now as we consider what He would have us each do? With whom do you identify?</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dirty="0">
                <a:effectLst/>
                <a:latin typeface="Arial"/>
                <a:cs typeface="Arial"/>
              </a:rPr>
              <a:t>•</a:t>
            </a:r>
            <a:r>
              <a:rPr lang="en-US" baseline="0" dirty="0">
                <a:effectLst/>
                <a:latin typeface="Arial"/>
                <a:cs typeface="Arial"/>
              </a:rPr>
              <a:t> </a:t>
            </a:r>
            <a:r>
              <a:rPr lang="en-US" dirty="0">
                <a:effectLst/>
                <a:latin typeface="Arial"/>
                <a:cs typeface="Arial"/>
              </a:rPr>
              <a:t>Are you a Gaius?  One whom God has called to minister to the world by staying but with a global concern?  One whose main role is financial support?  hospitality?  Go for it!</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a:t>
            </a:r>
            <a:r>
              <a:rPr lang="en-US" dirty="0">
                <a:effectLst/>
                <a:latin typeface="Arial"/>
                <a:cs typeface="Arial"/>
              </a:rPr>
              <a:t>Perhaps you have been a Diotrephes—one with “mission myopia,” who has tried to put the brakes on missionary zeal of others—perhaps even your own children who are interested in missions?   Repent of it!</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a:t>
            </a:r>
            <a:r>
              <a:rPr lang="en-US" dirty="0">
                <a:effectLst/>
                <a:latin typeface="Arial"/>
                <a:cs typeface="Arial"/>
              </a:rPr>
              <a:t>Or do you best relate to Demetrius?  One in whose heart God has worked and confirmed through the saints that you are to be sent out?  You go for it too!</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973765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beautiful thing in all this is that neither Gaius nor Demetrius’ job is more important.  As John says in verse 8, God has called both “so that we may work together for the truth.”</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24682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5843219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a:solidFill>
                  <a:srgbClr val="000000"/>
                </a:solidFill>
                <a:latin typeface="Arial" charset="0"/>
              </a:rPr>
              <a:pPr eaLnBrk="1" hangingPunct="1">
                <a:buClr>
                  <a:srgbClr val="1F497D"/>
                </a:buClr>
              </a:pPr>
              <a:t>140</a:t>
            </a:fld>
            <a:endParaRPr lang="en-US" sz="1200">
              <a:solidFill>
                <a:srgbClr val="000000"/>
              </a:solidFill>
              <a:latin typeface="Arial"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0160501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Giving relates not only to money, but to time and hospitality shared with those in need.</a:t>
            </a:r>
          </a:p>
        </p:txBody>
      </p:sp>
    </p:spTree>
    <p:extLst>
      <p:ext uri="{BB962C8B-B14F-4D97-AF65-F5344CB8AC3E}">
        <p14:creationId xmlns:p14="http://schemas.microsoft.com/office/powerpoint/2010/main" val="3338705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Is the Bible really true?</a:t>
            </a:r>
          </a:p>
          <a:p>
            <a:r>
              <a:rPr lang="en-US" sz="1200" kern="1200" dirty="0">
                <a:solidFill>
                  <a:schemeClr val="tx1"/>
                </a:solidFill>
                <a:effectLst/>
                <a:latin typeface="Arial"/>
                <a:ea typeface="ＭＳ Ｐゴシック" charset="0"/>
                <a:cs typeface="Arial"/>
              </a:rPr>
              <a:t>• One reporter makes this claim [read quote]. How would you repsond to this?</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Do you see the subtle lie in the claim that “there is no objective truth”? Only when we realize that absolute truth exists can we see that lies must be fought. </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If we hold truth to be relative, then we will paralyze ourselves from taking any meaningful action for the truth.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 Truth is truth, even if no one believes it. </a:t>
            </a:r>
          </a:p>
          <a:p>
            <a:r>
              <a:rPr lang="en-US" sz="1200" kern="1200" dirty="0">
                <a:solidFill>
                  <a:schemeClr val="tx1"/>
                </a:solidFill>
                <a:effectLst/>
                <a:latin typeface="Arial"/>
                <a:ea typeface="ＭＳ Ｐゴシック" charset="0"/>
                <a:cs typeface="Arial"/>
              </a:rPr>
              <a:t>• A lie is still a lie, even if everyone believes it. </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Gravity is true, so you WILL fall off the cliff even if you SINCERELY believe you won’t fall—and even if everyone says that you won't fall.</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Truth is truth. If it is not, then we have no meaningful way to communicate with each other, and God has no message for us.</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Here is the length of each NT book. Notice that start longer from Matthew to 2 Corinthians, but then the rest are short letters except for Hebrews and Revelation.</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why was each written? What was the situation that caused each writer to pen his work?</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obey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 We’re to be people who propagate the truth.  But how?</a:t>
            </a:r>
          </a:p>
          <a:p>
            <a:r>
              <a:rPr lang="en-US" sz="1200" kern="1200" dirty="0">
                <a:solidFill>
                  <a:schemeClr val="tx1"/>
                </a:solidFill>
                <a:effectLst/>
                <a:latin typeface="Arial"/>
                <a:ea typeface="ＭＳ Ｐゴシック" charset="0"/>
                <a:cs typeface="Arial"/>
              </a:rPr>
              <a:t>•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Restatement: The Lord has a specific place in his vineyard for you to share his truth—find it and go for it!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5546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beautiful thing in all this is that neither Gaius nor Demetrius’ job is more important.  As John says in verse 8, God has called both “so that we may work together for the truth.”</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250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 missionary is literally "one sent." The early church made it a priority to commission workers to bring the gospel into other lands. </a:t>
            </a:r>
          </a:p>
          <a:p>
            <a:r>
              <a:rPr lang="en-US"/>
              <a:t>• In 3 John, our keyword is "missionaries" since this short letter focuses on this practice more than any other letter.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78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FAA2D-0735-194D-9D20-DC51B61964C1}" type="slidenum">
              <a:rPr lang="en-US" sz="1200">
                <a:solidFill>
                  <a:prstClr val="black"/>
                </a:solidFill>
              </a:rPr>
              <a:pPr eaLnBrk="1" hangingPunct="1"/>
              <a:t>27</a:t>
            </a:fld>
            <a:endParaRPr lang="en-US" sz="1200">
              <a:solidFill>
                <a:prstClr val="black"/>
              </a:solidFill>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0985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0495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72953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girlfriend Chloe both </a:t>
            </a:r>
            <a:r>
              <a:rPr lang="en-US" baseline="0" dirty="0">
                <a:latin typeface="Arial" panose="020B0604020202020204" pitchFamily="34" charset="0"/>
                <a:cs typeface="Arial" panose="020B0604020202020204" pitchFamily="34" charset="0"/>
              </a:rPr>
              <a:t>work for 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642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30092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Missionaries typically must have support from people who do not directly benefit from their ministry. Since 1980, my income has come mostly not from those that I have taught, discipled, or evangelized. It came from people in other countries!</a:t>
            </a:r>
          </a:p>
          <a:p>
            <a:endParaRPr lang="en-US"/>
          </a:p>
          <a:p>
            <a:r>
              <a:rPr lang="en-US"/>
              <a:t>• John encourages such support for God's workers.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3</a:t>
            </a:fld>
            <a:endParaRPr lang="en-US"/>
          </a:p>
        </p:txBody>
      </p:sp>
    </p:spTree>
    <p:extLst>
      <p:ext uri="{BB962C8B-B14F-4D97-AF65-F5344CB8AC3E}">
        <p14:creationId xmlns:p14="http://schemas.microsoft.com/office/powerpoint/2010/main" val="3135215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72297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31641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Arial"/>
                <a:ea typeface="ＭＳ Ｐゴシック" charset="0"/>
                <a:cs typeface="Arial"/>
              </a:rPr>
              <a:t>I get to teach </a:t>
            </a:r>
            <a:r>
              <a:rPr lang="en-US" noProof="1">
                <a:latin typeface="Arial"/>
                <a:ea typeface="ＭＳ Ｐゴシック" charset="0"/>
                <a:cs typeface="Arial"/>
              </a:rPr>
              <a:t>Asian </a:t>
            </a:r>
            <a:r>
              <a:rPr noProof="1">
                <a:latin typeface="Arial"/>
                <a:ea typeface="ＭＳ Ｐゴシック" charset="0"/>
                <a:cs typeface="Arial"/>
              </a:rPr>
              <a:t>leaders every book of the Bible in survey courses, plus backgrounds to both the OT and NT, three areas of theology, and how to preach.</a:t>
            </a:r>
            <a:endParaRPr lang="en-US" dirty="0">
              <a:latin typeface="Arial"/>
              <a:ea typeface="ＭＳ Ｐゴシック" charset="0"/>
              <a:cs typeface="Arial"/>
            </a:endParaRPr>
          </a:p>
        </p:txBody>
      </p:sp>
    </p:spTree>
    <p:extLst>
      <p:ext uri="{BB962C8B-B14F-4D97-AF65-F5344CB8AC3E}">
        <p14:creationId xmlns:p14="http://schemas.microsoft.com/office/powerpoint/2010/main" val="1720654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mn-lt"/>
                <a:ea typeface="ＭＳ Ｐゴシック" charset="0"/>
                <a:cs typeface="ＭＳ Ｐゴシック" charset="0"/>
              </a:rPr>
              <a:t>huge</a:t>
            </a:r>
            <a:r>
              <a:rPr lang="en-US" sz="1200" kern="1200" dirty="0">
                <a:solidFill>
                  <a:schemeClr val="tx1"/>
                </a:solidFill>
                <a:effectLst/>
                <a:latin typeface="+mn-lt"/>
                <a:ea typeface="ＭＳ Ｐゴシック" charset="0"/>
                <a:cs typeface="ＭＳ Ｐゴシック" charset="0"/>
              </a:rPr>
              <a:t> theme in the New Testament!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81496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0247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It was written near the end of the first century when an incredible amount of false teaching was afflicting the church—not unlike our time today.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41574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292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5373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Besides giving money to missionaries, hospitality is one of the primary ways to help them. This saves millions in food and housing costs. </a:t>
            </a:r>
          </a:p>
          <a:p>
            <a:endParaRPr lang="en-US"/>
          </a:p>
          <a:p>
            <a:r>
              <a:rPr lang="en-US"/>
              <a:t>• In 3 John, the author called this a partnership in spreading the truth.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three</a:t>
            </a:r>
            <a:r>
              <a:rPr lang="en-US" baseline="0" dirty="0">
                <a:latin typeface="Arial" panose="020B0604020202020204" pitchFamily="34" charset="0"/>
                <a:cs typeface="Arial" panose="020B0604020202020204" pitchFamily="34" charset="0"/>
              </a:rPr>
              <a:t> ways to obey God's truth revolve around the three men in this short epistle.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9469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the example of the godly man Gaius by supporting God’s workers.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6671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all show hospitality to people we know––like relatives (or at least we should).</a:t>
            </a:r>
          </a:p>
          <a:p>
            <a:r>
              <a:rPr lang="en-US"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dirty="0">
                <a:latin typeface="Arial" panose="020B0604020202020204" pitchFamily="34" charset="0"/>
                <a:cs typeface="Arial" panose="020B0604020202020204" pitchFamily="34" charset="0"/>
              </a:rPr>
              <a:t>Verse 6 says Gaius sent them out in a “manner worthy of God.”  What does that mean?</a:t>
            </a:r>
          </a:p>
          <a:p>
            <a:r>
              <a:rPr lang="en-US"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how does helping get the truth out apply to you and me?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also aid the truth by supporting and housing missionaries.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1FD3DA1A-C525-D244-836B-673EF2B7180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Supporting truth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is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just what this church is doing with us.  We came from the USA with WorldVenture in 1991 as representatives of the truth of God</a:t>
            </a:r>
            <a:r>
              <a:rPr lang="mr-IN" sz="1200" kern="1200" dirty="0">
                <a:solidFill>
                  <a:schemeClr val="tx1"/>
                </a:solidFill>
                <a:effectLst/>
                <a:latin typeface="Arial" panose="020B0604020202020204" pitchFamily="34" charset="0"/>
                <a:ea typeface="ＭＳ Ｐゴシック" charset="0"/>
                <a:cs typeface="ＭＳ Ｐゴシック"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794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19C26BB7-DC21-484A-BFED-3A66AECCCC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in Singapore, teaching His truth to leaders from 25 nations at Singapore Bible College—and this church has, like Gaius, faithfully supported us for many years.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264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A555D7D-CECB-EC4D-987A-64E5511A6D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m also the director of the doctoral program at SBC that trains about 70 seminary professors and pastors throughout Asia in English and Chinese.  Generally each year about 5 of them received their Doctor of Ministry degree.</a:t>
            </a:r>
          </a:p>
        </p:txBody>
      </p:sp>
    </p:spTree>
    <p:extLst>
      <p:ext uri="{BB962C8B-B14F-4D97-AF65-F5344CB8AC3E}">
        <p14:creationId xmlns:p14="http://schemas.microsoft.com/office/powerpoint/2010/main" val="200469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Gaius was a faithful man of God who financed the spread of the truth. His opposer in his church was Diotephes. The missionary in question was Demetrius. </a:t>
            </a:r>
          </a:p>
          <a:p>
            <a:endParaRPr lang="en-US"/>
          </a:p>
          <a:p>
            <a:r>
              <a:rPr lang="en-US"/>
              <a:t>• John commanded all of these men in 3 John to work together to serve the Lord.</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5</a:t>
            </a:fld>
            <a:endParaRPr lang="en-US"/>
          </a:p>
        </p:txBody>
      </p:sp>
    </p:spTree>
    <p:extLst>
      <p:ext uri="{BB962C8B-B14F-4D97-AF65-F5344CB8AC3E}">
        <p14:creationId xmlns:p14="http://schemas.microsoft.com/office/powerpoint/2010/main" val="2038888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6D6D7AD-8293-F342-AFE0-99D0E8A70A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I</a:t>
            </a:r>
            <a:r>
              <a:rPr lang="uk-UA" altLang="ja-JP" dirty="0">
                <a:latin typeface="Arial" panose="020B0604020202020204" pitchFamily="34" charset="0"/>
                <a:ea typeface="ＭＳ Ｐゴシック" charset="0"/>
                <a:cs typeface="Arial" panose="020B0604020202020204" pitchFamily="34" charset="0"/>
              </a:rPr>
              <a:t>'</a:t>
            </a:r>
            <a:r>
              <a:rPr lang="en-US" altLang="ja-JP" dirty="0" err="1">
                <a:latin typeface="Arial" panose="020B0604020202020204" pitchFamily="34" charset="0"/>
                <a:ea typeface="ＭＳ Ｐゴシック" charset="0"/>
                <a:cs typeface="Arial" panose="020B0604020202020204" pitchFamily="34" charset="0"/>
              </a:rPr>
              <a:t>ve</a:t>
            </a:r>
            <a:r>
              <a:rPr lang="en-US" altLang="ja-JP" dirty="0">
                <a:latin typeface="Arial" panose="020B0604020202020204" pitchFamily="34" charset="0"/>
                <a:ea typeface="ＭＳ Ｐゴシック" charset="0"/>
                <a:cs typeface="Arial" panose="020B0604020202020204" pitchFamily="34" charset="0"/>
              </a:rPr>
              <a:t> served as a seminary professor with 30 other faculty at Singapore</a:t>
            </a:r>
            <a:r>
              <a:rPr lang="uk-UA"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largest training school: Singapore Bible College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872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extLst>
      <p:ext uri="{BB962C8B-B14F-4D97-AF65-F5344CB8AC3E}">
        <p14:creationId xmlns:p14="http://schemas.microsoft.com/office/powerpoint/2010/main" val="1781319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extLst>
      <p:ext uri="{BB962C8B-B14F-4D97-AF65-F5344CB8AC3E}">
        <p14:creationId xmlns:p14="http://schemas.microsoft.com/office/powerpoint/2010/main" val="2349216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72C6F0AA-B456-6A41-8A13-B654FDFB58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Thank you for spreading the truth by helping me teach leaders truth</a:t>
            </a:r>
            <a:r>
              <a:rPr lang="mr-IN" sz="1200" kern="1200" dirty="0">
                <a:solidFill>
                  <a:schemeClr val="tx1"/>
                </a:solidFill>
                <a:effectLst/>
                <a:latin typeface="Arial" panose="020B0604020202020204" pitchFamily="34" charset="0"/>
                <a:ea typeface="ＭＳ Ｐゴシック" charset="0"/>
                <a:cs typeface="ＭＳ Ｐゴシック"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620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1165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33 courses on the website.</a:t>
            </a:r>
          </a:p>
        </p:txBody>
      </p:sp>
    </p:spTree>
    <p:extLst>
      <p:ext uri="{BB962C8B-B14F-4D97-AF65-F5344CB8AC3E}">
        <p14:creationId xmlns:p14="http://schemas.microsoft.com/office/powerpoint/2010/main" val="2136901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p:txBody>
      </p:sp>
    </p:spTree>
    <p:extLst>
      <p:ext uri="{BB962C8B-B14F-4D97-AF65-F5344CB8AC3E}">
        <p14:creationId xmlns:p14="http://schemas.microsoft.com/office/powerpoint/2010/main" val="1192945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p:txBody>
      </p:sp>
    </p:spTree>
    <p:extLst>
      <p:ext uri="{BB962C8B-B14F-4D97-AF65-F5344CB8AC3E}">
        <p14:creationId xmlns:p14="http://schemas.microsoft.com/office/powerpoint/2010/main" val="3242296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p:txBody>
      </p:sp>
    </p:spTree>
    <p:extLst>
      <p:ext uri="{BB962C8B-B14F-4D97-AF65-F5344CB8AC3E}">
        <p14:creationId xmlns:p14="http://schemas.microsoft.com/office/powerpoint/2010/main" val="2124129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p:txBody>
      </p:sp>
    </p:spTree>
    <p:extLst>
      <p:ext uri="{BB962C8B-B14F-4D97-AF65-F5344CB8AC3E}">
        <p14:creationId xmlns:p14="http://schemas.microsoft.com/office/powerpoint/2010/main" val="387228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Believers all support the same kingdom but in different ways. Such diversity spreads the message farther than if each of us tried to be a missionary ourselves.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6</a:t>
            </a:fld>
            <a:endParaRPr lang="en-US"/>
          </a:p>
        </p:txBody>
      </p:sp>
    </p:spTree>
    <p:extLst>
      <p:ext uri="{BB962C8B-B14F-4D97-AF65-F5344CB8AC3E}">
        <p14:creationId xmlns:p14="http://schemas.microsoft.com/office/powerpoint/2010/main" val="344325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p:txBody>
      </p:sp>
    </p:spTree>
    <p:extLst>
      <p:ext uri="{BB962C8B-B14F-4D97-AF65-F5344CB8AC3E}">
        <p14:creationId xmlns:p14="http://schemas.microsoft.com/office/powerpoint/2010/main" val="3262861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p:txBody>
      </p:sp>
    </p:spTree>
    <p:extLst>
      <p:ext uri="{BB962C8B-B14F-4D97-AF65-F5344CB8AC3E}">
        <p14:creationId xmlns:p14="http://schemas.microsoft.com/office/powerpoint/2010/main" val="3411386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p:txBody>
      </p:sp>
    </p:spTree>
    <p:extLst>
      <p:ext uri="{BB962C8B-B14F-4D97-AF65-F5344CB8AC3E}">
        <p14:creationId xmlns:p14="http://schemas.microsoft.com/office/powerpoint/2010/main" val="4664697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5717312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0083753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36665854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Partnering together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2E6729A9-9274-A34A-BBB2-3826ED3C3AFC}"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2611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 have a great privilege of encouraging new believers at Singapore Bible College.  Diotrephes was near-sighted, but most of my students are first generation believers excited about God and missions. Susan joins me in this by mentoring their wives</a:t>
            </a:r>
            <a:r>
              <a:rPr lang="is-IS"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D8E036-BFC2-E045-A06B-27DCCC24058C}" type="slidenum">
              <a:rPr lang="en-US" sz="1200">
                <a:solidFill>
                  <a:prstClr val="black"/>
                </a:solidFill>
              </a:rPr>
              <a:pPr eaLnBrk="1" hangingPunct="1"/>
              <a:t>77</a:t>
            </a:fld>
            <a:endParaRPr lang="en-US" sz="1200">
              <a:solidFill>
                <a:prstClr val="black"/>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Susan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has seen International Community School extend its outreach to 40 nations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We helped start the school in 1993 with only 13 students. Now ICS has nearly 500 students! We were totally incompetent to do this, but partnering together with others under God’s blessing can surprise you!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healthy household works together toward a common goal under a covenant or promise. For example, marriage is a covenant to spread the truth. In the early church, as in today, the home is God's first and most successful method of teaching His Word. Gaius was likely the owner of the home where the church John wrote about was located.</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7</a:t>
            </a:fld>
            <a:endParaRPr lang="en-US"/>
          </a:p>
        </p:txBody>
      </p:sp>
    </p:spTree>
    <p:extLst>
      <p:ext uri="{BB962C8B-B14F-4D97-AF65-F5344CB8AC3E}">
        <p14:creationId xmlns:p14="http://schemas.microsoft.com/office/powerpoint/2010/main" val="3419603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The passage is telling us too we can and should be hospitable people.  </a:t>
            </a:r>
          </a:p>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Of course, John is commending Gaius for making financial investments in missions too.  He says, in effect, in verse 7, if Christians don’t support missionaries, then who will? </a:t>
            </a:r>
          </a:p>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I once received a phone call from a wealthy doctor’s wife in our congregation in Singapore.  She had a theological question for the resident missionary theologian: Should Christians use part of their tithe to support the government’s Community Chest for the needy?  I told her essentially what John said here: if we Christians don’t support God’s work, then who will?</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652793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 </a:t>
            </a:r>
            <a:r>
              <a:rPr lang="en-US" sz="1200" kern="1200" dirty="0">
                <a:solidFill>
                  <a:schemeClr val="tx1"/>
                </a:solidFill>
                <a:effectLst/>
                <a:latin typeface="Arial"/>
                <a:ea typeface="ＭＳ Ｐゴシック" charset="0"/>
                <a:cs typeface="Arial"/>
              </a:rPr>
              <a:t>the first of the three ways to obey the truth is to help get the truth out is to support missionaries like Gaius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64176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Now in verses 9-10 we see a second way to obey the truth…</a:t>
            </a:r>
            <a:r>
              <a:rPr lang="en-SG" dirty="0">
                <a:effectLst/>
                <a:latin typeface="Arial"/>
                <a:cs typeface="Arial"/>
              </a:rPr>
              <a:t> </a:t>
            </a:r>
          </a:p>
          <a:p>
            <a:r>
              <a:rPr lang="en-US" sz="1200" kern="1200" dirty="0">
                <a:solidFill>
                  <a:schemeClr val="tx1"/>
                </a:solidFill>
                <a:effectLst/>
                <a:latin typeface="Arial"/>
                <a:ea typeface="ＭＳ Ｐゴシック" charset="0"/>
                <a:cs typeface="Arial"/>
              </a:rPr>
              <a:t>Avoid doing anything that will stand in the way of getting the gospel out.</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67177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0"/>
                <a:cs typeface="Arial"/>
              </a:rPr>
              <a:t>This is the opposite of supporting missions like Gaius, for Diotrephes opposed missions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extLst>
      <p:ext uri="{BB962C8B-B14F-4D97-AF65-F5344CB8AC3E}">
        <p14:creationId xmlns:p14="http://schemas.microsoft.com/office/powerpoint/2010/main" val="16389003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interesting to note that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Diotrephes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means "nourished by Zeus."  </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what’s so unusual about a Gentile Christian with a pagan name?</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what did Diotrephes do that made him so bad?</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He </a:t>
            </a:r>
            <a:r>
              <a:rPr lang="en-US" u="sng" dirty="0">
                <a:effectLst/>
                <a:latin typeface="Arial" panose="020B0604020202020204" pitchFamily="34" charset="0"/>
                <a:cs typeface="Arial" panose="020B0604020202020204" pitchFamily="34" charset="0"/>
              </a:rPr>
              <a:t>gossiped</a:t>
            </a:r>
            <a:r>
              <a:rPr lang="en-US" dirty="0">
                <a:effectLst/>
                <a:latin typeface="Arial" panose="020B0604020202020204" pitchFamily="34" charset="0"/>
                <a:cs typeface="Arial" panose="020B0604020202020204" pitchFamily="34" charset="0"/>
              </a:rPr>
              <a:t> about John and the missionaries John sent to the church.  Imagine slandering the last remaining apostle who walked with Christ!  </a:t>
            </a:r>
          </a:p>
          <a:p>
            <a:r>
              <a:rPr lang="en-US" dirty="0">
                <a:effectLst/>
                <a:latin typeface="Arial" panose="020B0604020202020204" pitchFamily="34" charset="0"/>
                <a:cs typeface="Arial" panose="020B0604020202020204" pitchFamily="34" charset="0"/>
              </a:rPr>
              <a:t>• What arrogance!</a:t>
            </a:r>
            <a:r>
              <a:rPr lang="en-SG" dirty="0">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Verse 10 says that he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refused to welcome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missionaries sent to his church.</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He even </a:t>
            </a:r>
            <a:r>
              <a:rPr lang="en-US" u="sng" dirty="0">
                <a:effectLst/>
                <a:latin typeface="Arial" panose="020B0604020202020204" pitchFamily="34" charset="0"/>
                <a:cs typeface="Arial" panose="020B0604020202020204" pitchFamily="34" charset="0"/>
              </a:rPr>
              <a:t>opposed</a:t>
            </a:r>
            <a:r>
              <a:rPr lang="en-US" dirty="0">
                <a:effectLst/>
                <a:latin typeface="Arial" panose="020B0604020202020204" pitchFamily="34" charset="0"/>
                <a:cs typeface="Arial" panose="020B0604020202020204" pitchFamily="34" charset="0"/>
              </a:rPr>
              <a:t> missionary support to the extent of kicking people out who gave to missionaries!  Can you imagine your pastor or chairman of the board excommunicating you for inviting my family over for lunch?</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Perhaps we don’t throw people out of this church who support missions, but…</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We can hinder the gospel through very subtle ways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For example, sometimes we let false teaching go without a comment!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should we name false teachers by name? John did!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When someone like Harold Camping give false prophecies about the return of Jesus, we should call it what it is.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Fortunately, he repented of it before he died.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Harold_Camping</a:t>
            </a:r>
            <a:endParaRPr lang="en-US"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Sometimes we hinder the gospel by simply telling the Lord “NO” when he calls. This is what the Apostle Thomas did initially. There is a St Thomas Basilica in Madras, India built over the tomb of the apostle Thomas. They say he was killed by an arrow or spear and then buried here in AD 72.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Redemption, or redeeming, means to "buy back" or "release from a ransom." </a:t>
            </a:r>
          </a:p>
          <a:p>
            <a:r>
              <a:rPr lang="en-US"/>
              <a:t>• In 3 John, the Apostle urges the church to exchange a lifestyle of shunning missionaries (Diotrophes) with a lifestyle of blessing them (Demetrius).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8</a:t>
            </a:fld>
            <a:endParaRPr lang="en-US"/>
          </a:p>
        </p:txBody>
      </p:sp>
    </p:spTree>
    <p:extLst>
      <p:ext uri="{BB962C8B-B14F-4D97-AF65-F5344CB8AC3E}">
        <p14:creationId xmlns:p14="http://schemas.microsoft.com/office/powerpoint/2010/main" val="10948952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Acts of Thomas is an early writing that records his calling in this way. While not inspired, I think we can relate. “The Acts of Thomas was written around AD 200 by a Christian in Edessa, which was NE of Antioch. It is an apocryphal book and combines both history and legends. But it is important in the history of Christianity in Asia because except for Scripture it is the oldest record we have of the church going to Asia.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would like to read for you the first paragraph of The Acts of Thomas. Let me remind you that this is not Scripture. But there are other writers in the early church who also say that Thomas went to India and there are many Christians in India today who call themselves Thomas Christians. So the idea and tradition that Thomas did this is very strong” (Steve Nicholes, ”Asian Church History,” PPT from Word of Life Bible Institute, Jeju, Korea).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Note that King </a:t>
            </a:r>
            <a:r>
              <a:rPr lang="en-US" sz="1200" b="0" dirty="0" err="1">
                <a:solidFill>
                  <a:srgbClr val="000000"/>
                </a:solidFill>
                <a:latin typeface="Arial" panose="020B0604020202020204" pitchFamily="34" charset="0"/>
                <a:cs typeface="Arial" panose="020B0604020202020204" pitchFamily="34" charset="0"/>
              </a:rPr>
              <a:t>Gundaphorus</a:t>
            </a:r>
            <a:r>
              <a:rPr lang="en-US" sz="1200" b="0" dirty="0">
                <a:solidFill>
                  <a:srgbClr val="000000"/>
                </a:solidFill>
                <a:latin typeface="Arial" panose="020B0604020202020204" pitchFamily="34" charset="0"/>
                <a:cs typeface="Arial" panose="020B0604020202020204" pitchFamily="34" charset="0"/>
              </a:rPr>
              <a:t> has actually been verified as a king in India at that time in a coin bearing his name.</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memory of Thomas continues in Madras where his life is commemorated.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are also indebted to many Indians such as Ravi Zacharias…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99048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Feb 2020 church of 51 people stem from 11 different countries around the world: Australia (</a:t>
            </a:r>
            <a:r>
              <a:rPr lang="en-US" dirty="0" err="1">
                <a:latin typeface="Arial" charset="0"/>
                <a:ea typeface="ＭＳ Ｐゴシック" charset="0"/>
                <a:cs typeface="ＭＳ Ｐゴシック" charset="0"/>
              </a:rPr>
              <a:t>Gilli</a:t>
            </a:r>
            <a:r>
              <a:rPr lang="en-US" dirty="0">
                <a:latin typeface="Arial" charset="0"/>
                <a:ea typeface="ＭＳ Ｐゴシック" charset="0"/>
                <a:cs typeface="ＭＳ Ｐゴシック" charset="0"/>
              </a:rPr>
              <a:t>-Anne,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 </a:t>
            </a:r>
            <a:r>
              <a:rPr lang="en-US" dirty="0" err="1">
                <a:latin typeface="Arial" charset="0"/>
                <a:ea typeface="ＭＳ Ｐゴシック" charset="0"/>
                <a:cs typeface="ＭＳ Ｐゴシック" charset="0"/>
              </a:rPr>
              <a:t>Andrie</a:t>
            </a:r>
            <a:r>
              <a:rPr lang="en-US" baseline="0" dirty="0">
                <a:latin typeface="Arial" charset="0"/>
                <a:ea typeface="ＭＳ Ｐゴシック" charset="0"/>
                <a:cs typeface="ＭＳ Ｐゴシック" charset="0"/>
              </a:rPr>
              <a:t>), Kenya (Judy), </a:t>
            </a:r>
            <a:r>
              <a:rPr lang="en-US" dirty="0">
                <a:latin typeface="Arial" charset="0"/>
                <a:ea typeface="ＭＳ Ｐゴシック" charset="0"/>
                <a:cs typeface="ＭＳ Ｐゴシック" charset="0"/>
              </a:rPr>
              <a:t>Myanmar (Peng), Netherlands (Toes), New Zealand (Ashleigh), Singapore (Albina),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12635272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Susan and I helped start Crossroads International Church in 2006 and I serve as the pastor-teacher because God wants to get his truth out through this church.</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5141501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Part of our ministry is to invest in young leaders like Demetrius in 3 John 12.</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36169DE-BACA-644B-924B-19E7EDED99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637824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Ober the years, 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4291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Verse 7 appeals to Jesus' title as "Lord" because supporting his workers is one of the best ways to acknowledge His Lordship.</a:t>
            </a:r>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9</a:t>
            </a:fld>
            <a:endParaRPr lang="en-US"/>
          </a:p>
        </p:txBody>
      </p:sp>
    </p:spTree>
    <p:extLst>
      <p:ext uri="{BB962C8B-B14F-4D97-AF65-F5344CB8AC3E}">
        <p14:creationId xmlns:p14="http://schemas.microsoft.com/office/powerpoint/2010/main" val="39876336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have to take care of our own needs here first!” is a temptation for some churches.  That’s why when we planted Crossroads International Church in Singapore, from the start we committed to invest in other countries 20% of our offerings!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0"/>
                <a:cs typeface="Arial"/>
              </a:rPr>
              <a:t>There are so many clever ways that Satan has devised to keep the church from its primary mandate.  Let’s be wary of them, as verse 11 warns…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6054374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366571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Demetrius was almost assuredly the missionary who carried the letter from John to Gaius</a:t>
            </a:r>
            <a:r>
              <a:rPr lang="en-SG" sz="1200" kern="1200" dirty="0">
                <a:solidFill>
                  <a:schemeClr val="tx1"/>
                </a:solidFill>
                <a:effectLst/>
                <a:latin typeface="Arial"/>
                <a:ea typeface="ＭＳ Ｐゴシック" charset="0"/>
                <a:cs typeface="Arial"/>
              </a:rPr>
              <a:t>.</a:t>
            </a:r>
          </a:p>
          <a:p>
            <a:r>
              <a:rPr lang="en-SG" dirty="0">
                <a:latin typeface="Arial"/>
                <a:cs typeface="Arial"/>
              </a:rPr>
              <a:t>He had a good reputation so he was sent out—a guy whom the whole church would vouch for.  And even if the truth could speak, it would agree: “Here’s a quality guy!”</a:t>
            </a:r>
          </a:p>
          <a:p>
            <a:r>
              <a:rPr lang="en-SG" dirty="0">
                <a:latin typeface="Arial"/>
                <a:cs typeface="Arial"/>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What’s it saying to us?</a:t>
            </a:r>
            <a:r>
              <a:rPr lang="en-SG" dirty="0">
                <a:effectLst/>
                <a:latin typeface="Arial" panose="020B0604020202020204" pitchFamily="34" charset="0"/>
                <a:cs typeface="Arial" panose="020B0604020202020204" pitchFamily="34" charset="0"/>
              </a:rPr>
              <a:t> </a:t>
            </a:r>
          </a:p>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Let’s send our best people overseas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SG" dirty="0">
              <a:effectLst/>
              <a:latin typeface="Arial" panose="020B0604020202020204" pitchFamily="34" charset="0"/>
              <a:ea typeface="+mn-ea"/>
              <a:cs typeface="Arial" panose="020B0604020202020204" pitchFamily="34" charset="0"/>
            </a:endParaRPr>
          </a:p>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When the church at Antioch was praying in Acts 13, the Holy Spirit told the church to send out Paul and Barnabas as missionaries.  If you could read between the lines, the church said, “What?!  Paul and Barnabas?  Wait, they are our two key pastors!  We can’t send them out!”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 of my ministries is to be encouraging</a:t>
            </a:r>
            <a:r>
              <a:rPr lang="en-US" baseline="0" dirty="0">
                <a:latin typeface="Arial"/>
                <a:cs typeface="Arial"/>
              </a:rPr>
              <a:t> the Asian countries to be involved in missions. Among the best of them is Singapore, which in 1990 took only 549 believers to send out one missionary. The lesser, the better!</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Our vision is threefold love of God, the church, and the nations—so we should be like one of our supporting churches that keeps losing its pastoral staff to overseas missions.  What a great way to have to replace your pastors!  Sure they leave gaps at home.  But this provides opportunities to develop even more leaders for the kingdom!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48697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9.xml"/><Relationship Id="rId4" Type="http://schemas.openxmlformats.org/officeDocument/2006/relationships/image" Target="../media/image3.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0.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2.xml"/><Relationship Id="rId4" Type="http://schemas.openxmlformats.org/officeDocument/2006/relationships/image" Target="../media/image3.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2.xml"/><Relationship Id="rId4" Type="http://schemas.openxmlformats.org/officeDocument/2006/relationships/image" Target="../media/image3.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37657095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638055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7924130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6943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86003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10892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0569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26887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566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6413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4150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55129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20006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062272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33476517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2107391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9695210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1123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6491114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979073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4977319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2307333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3945978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600153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2685615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01962FD-6404-3E48-B5A5-746A6AFDA12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10C0C6-9DB2-0141-8F83-354977F02C9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4/7/26</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C705E7F-C375-2B45-A41E-397669D1DB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903140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91048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53898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002581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4/7/26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45147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4/7/26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641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4/7/26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8130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61710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1385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0528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89283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6419787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11074952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7373694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7503599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2374464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36801240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48665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0409948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1906328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19069277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11784963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40204323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2582260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8307350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544309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574953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41684278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1472583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17562234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35655490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28690087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41030458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69656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7005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0689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64553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31213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520096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115272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29697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3775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894368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973952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25048086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366443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3295991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2631014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5915656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29986027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6300916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13315592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12330542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1414321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1551899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07847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297687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155894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190326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93622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633366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179920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75873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48041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91462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4039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926417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417444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039255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44740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365469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44484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545598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764316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32085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2325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spcBef>
                <a:spcPct val="20000"/>
              </a:spcBef>
              <a:defRPr/>
            </a:lvl1pPr>
          </a:lstStyle>
          <a:p>
            <a:pPr>
              <a:defRPr/>
            </a:pPr>
            <a:fld id="{CBBDBE6B-4E40-B84F-9AA9-65122130B832}" type="slidenum">
              <a:rPr lang="en-US"/>
              <a:pPr>
                <a:defRPr/>
              </a:pPr>
              <a:t>‹#›</a:t>
            </a:fld>
            <a:endParaRPr lang="en-US"/>
          </a:p>
        </p:txBody>
      </p:sp>
    </p:spTree>
    <p:extLst>
      <p:ext uri="{BB962C8B-B14F-4D97-AF65-F5344CB8AC3E}">
        <p14:creationId xmlns:p14="http://schemas.microsoft.com/office/powerpoint/2010/main" val="113511092"/>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86086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931213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040843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133179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917562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6720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227900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48633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431963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0517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418FF517-B7CE-744A-9074-5FD2A8DC1AD9}" type="slidenum">
              <a:rPr lang="en-US"/>
              <a:pPr>
                <a:defRPr/>
              </a:pPr>
              <a:t>‹#›</a:t>
            </a:fld>
            <a:endParaRPr lang="en-US"/>
          </a:p>
        </p:txBody>
      </p:sp>
    </p:spTree>
    <p:extLst>
      <p:ext uri="{BB962C8B-B14F-4D97-AF65-F5344CB8AC3E}">
        <p14:creationId xmlns:p14="http://schemas.microsoft.com/office/powerpoint/2010/main" val="285370692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337719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4/7/26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061056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222638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407817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6030334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29078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7394919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5140686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7525542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96306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51ED156D-A0B2-6046-9341-1CDBC8423E16}" type="slidenum">
              <a:rPr lang="en-US"/>
              <a:pPr>
                <a:defRPr/>
              </a:pPr>
              <a:t>‹#›</a:t>
            </a:fld>
            <a:endParaRPr lang="en-US"/>
          </a:p>
        </p:txBody>
      </p:sp>
    </p:spTree>
    <p:extLst>
      <p:ext uri="{BB962C8B-B14F-4D97-AF65-F5344CB8AC3E}">
        <p14:creationId xmlns:p14="http://schemas.microsoft.com/office/powerpoint/2010/main" val="395265186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1670669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5881882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6261389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40261213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E1C39E84-5E64-5D49-97CF-FA4C32B0187A}" type="slidenum">
              <a:rPr lang="en-US"/>
              <a:pPr>
                <a:defRPr/>
              </a:pPr>
              <a:t>‹#›</a:t>
            </a:fld>
            <a:endParaRPr lang="en-US"/>
          </a:p>
        </p:txBody>
      </p:sp>
    </p:spTree>
    <p:extLst>
      <p:ext uri="{BB962C8B-B14F-4D97-AF65-F5344CB8AC3E}">
        <p14:creationId xmlns:p14="http://schemas.microsoft.com/office/powerpoint/2010/main" val="43252821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8739479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9286388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6196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9" name="Rectangle 1030"/>
          <p:cNvSpPr>
            <a:spLocks noGrp="1" noChangeArrowheads="1"/>
          </p:cNvSpPr>
          <p:nvPr>
            <p:ph type="sldNum" sz="quarter" idx="12"/>
          </p:nvPr>
        </p:nvSpPr>
        <p:spPr/>
        <p:txBody>
          <a:bodyPr/>
          <a:lstStyle>
            <a:lvl1pPr>
              <a:spcBef>
                <a:spcPct val="20000"/>
              </a:spcBef>
              <a:defRPr/>
            </a:lvl1pPr>
          </a:lstStyle>
          <a:p>
            <a:pPr>
              <a:defRPr/>
            </a:pPr>
            <a:fld id="{2C28549F-3642-BA40-8A91-168817F52F90}" type="slidenum">
              <a:rPr lang="en-US"/>
              <a:pPr>
                <a:defRPr/>
              </a:pPr>
              <a:t>‹#›</a:t>
            </a:fld>
            <a:endParaRPr lang="en-US"/>
          </a:p>
        </p:txBody>
      </p:sp>
    </p:spTree>
    <p:extLst>
      <p:ext uri="{BB962C8B-B14F-4D97-AF65-F5344CB8AC3E}">
        <p14:creationId xmlns:p14="http://schemas.microsoft.com/office/powerpoint/2010/main" val="113777512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964127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5528903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4017989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924496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8233919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82007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3716332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060718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27782027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378876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5" name="Rectangle 1030"/>
          <p:cNvSpPr>
            <a:spLocks noGrp="1" noChangeArrowheads="1"/>
          </p:cNvSpPr>
          <p:nvPr>
            <p:ph type="sldNum" sz="quarter" idx="12"/>
          </p:nvPr>
        </p:nvSpPr>
        <p:spPr/>
        <p:txBody>
          <a:bodyPr/>
          <a:lstStyle>
            <a:lvl1pPr>
              <a:spcBef>
                <a:spcPct val="20000"/>
              </a:spcBef>
              <a:defRPr/>
            </a:lvl1pPr>
          </a:lstStyle>
          <a:p>
            <a:pPr>
              <a:defRPr/>
            </a:pPr>
            <a:fld id="{57E9005F-8815-CB48-8E4E-0AE6E7B3D406}" type="slidenum">
              <a:rPr lang="en-US"/>
              <a:pPr>
                <a:defRPr/>
              </a:pPr>
              <a:t>‹#›</a:t>
            </a:fld>
            <a:endParaRPr lang="en-US"/>
          </a:p>
        </p:txBody>
      </p:sp>
    </p:spTree>
    <p:extLst>
      <p:ext uri="{BB962C8B-B14F-4D97-AF65-F5344CB8AC3E}">
        <p14:creationId xmlns:p14="http://schemas.microsoft.com/office/powerpoint/2010/main" val="9109345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32937289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8189037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10780705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26869456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9813893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34562823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16112926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17859408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2247801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59382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defRPr/>
            </a:lvl1pPr>
          </a:lstStyle>
          <a:p>
            <a:pPr>
              <a:defRPr/>
            </a:pPr>
            <a:fld id="{3BB6C824-3A36-7344-BB77-A8CCB381EDF6}" type="slidenum">
              <a:rPr lang="en-US"/>
              <a:pPr>
                <a:defRPr/>
              </a:pPr>
              <a:t>‹#›</a:t>
            </a:fld>
            <a:endParaRPr lang="en-US"/>
          </a:p>
        </p:txBody>
      </p:sp>
    </p:spTree>
    <p:extLst>
      <p:ext uri="{BB962C8B-B14F-4D97-AF65-F5344CB8AC3E}">
        <p14:creationId xmlns:p14="http://schemas.microsoft.com/office/powerpoint/2010/main" val="235961235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35751962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22725957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858321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38362956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2108836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381523926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31721414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3203734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21556290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684184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2844E4F7-8DFE-584A-A56C-27620467701E}" type="slidenum">
              <a:rPr lang="en-US"/>
              <a:pPr>
                <a:defRPr/>
              </a:pPr>
              <a:t>‹#›</a:t>
            </a:fld>
            <a:endParaRPr lang="en-US"/>
          </a:p>
        </p:txBody>
      </p:sp>
    </p:spTree>
    <p:extLst>
      <p:ext uri="{BB962C8B-B14F-4D97-AF65-F5344CB8AC3E}">
        <p14:creationId xmlns:p14="http://schemas.microsoft.com/office/powerpoint/2010/main" val="347563198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1724340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6454767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1979556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42898826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4160705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42859979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38871646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7263474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6276856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62915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F2BEE181-BAA4-CB47-AE7C-4EFF98B6E5C2}" type="slidenum">
              <a:rPr lang="en-US"/>
              <a:pPr>
                <a:defRPr/>
              </a:pPr>
              <a:t>‹#›</a:t>
            </a:fld>
            <a:endParaRPr lang="en-US"/>
          </a:p>
        </p:txBody>
      </p:sp>
    </p:spTree>
    <p:extLst>
      <p:ext uri="{BB962C8B-B14F-4D97-AF65-F5344CB8AC3E}">
        <p14:creationId xmlns:p14="http://schemas.microsoft.com/office/powerpoint/2010/main" val="120212512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31087745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85C6B3C-50DA-0A44-9096-1EF06D539313}" type="slidenum">
              <a:rPr lang="en-US"/>
              <a:pPr>
                <a:defRPr/>
              </a:pPr>
              <a:t>‹#›</a:t>
            </a:fld>
            <a:endParaRPr lang="en-US"/>
          </a:p>
        </p:txBody>
      </p:sp>
    </p:spTree>
    <p:extLst>
      <p:ext uri="{BB962C8B-B14F-4D97-AF65-F5344CB8AC3E}">
        <p14:creationId xmlns:p14="http://schemas.microsoft.com/office/powerpoint/2010/main" val="16109195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7BD6F-1E9F-FC47-87DD-80C74A73F57D}" type="slidenum">
              <a:rPr lang="en-US"/>
              <a:pPr>
                <a:defRPr/>
              </a:pPr>
              <a:t>‹#›</a:t>
            </a:fld>
            <a:endParaRPr lang="en-US"/>
          </a:p>
        </p:txBody>
      </p:sp>
    </p:spTree>
    <p:extLst>
      <p:ext uri="{BB962C8B-B14F-4D97-AF65-F5344CB8AC3E}">
        <p14:creationId xmlns:p14="http://schemas.microsoft.com/office/powerpoint/2010/main" val="615511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7D24E-FD0A-9149-AA04-7C77D82C5082}" type="slidenum">
              <a:rPr lang="en-US"/>
              <a:pPr>
                <a:defRPr/>
              </a:pPr>
              <a:t>‹#›</a:t>
            </a:fld>
            <a:endParaRPr lang="en-US"/>
          </a:p>
        </p:txBody>
      </p:sp>
    </p:spTree>
    <p:extLst>
      <p:ext uri="{BB962C8B-B14F-4D97-AF65-F5344CB8AC3E}">
        <p14:creationId xmlns:p14="http://schemas.microsoft.com/office/powerpoint/2010/main" val="20073635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5872A-DC4F-E64C-ABF0-CCE52A77D274}" type="slidenum">
              <a:rPr lang="en-US"/>
              <a:pPr>
                <a:defRPr/>
              </a:pPr>
              <a:t>‹#›</a:t>
            </a:fld>
            <a:endParaRPr lang="en-US"/>
          </a:p>
        </p:txBody>
      </p:sp>
    </p:spTree>
    <p:extLst>
      <p:ext uri="{BB962C8B-B14F-4D97-AF65-F5344CB8AC3E}">
        <p14:creationId xmlns:p14="http://schemas.microsoft.com/office/powerpoint/2010/main" val="7711515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B28AAA-7FF0-6541-940A-D73D87E7B905}" type="slidenum">
              <a:rPr lang="en-US"/>
              <a:pPr>
                <a:defRPr/>
              </a:pPr>
              <a:t>‹#›</a:t>
            </a:fld>
            <a:endParaRPr lang="en-US"/>
          </a:p>
        </p:txBody>
      </p:sp>
    </p:spTree>
    <p:extLst>
      <p:ext uri="{BB962C8B-B14F-4D97-AF65-F5344CB8AC3E}">
        <p14:creationId xmlns:p14="http://schemas.microsoft.com/office/powerpoint/2010/main" val="18192331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0BF5BC-51C0-F04F-8445-45C4FB666FE5}" type="slidenum">
              <a:rPr lang="en-US"/>
              <a:pPr>
                <a:defRPr/>
              </a:pPr>
              <a:t>‹#›</a:t>
            </a:fld>
            <a:endParaRPr lang="en-US"/>
          </a:p>
        </p:txBody>
      </p:sp>
    </p:spTree>
    <p:extLst>
      <p:ext uri="{BB962C8B-B14F-4D97-AF65-F5344CB8AC3E}">
        <p14:creationId xmlns:p14="http://schemas.microsoft.com/office/powerpoint/2010/main" val="21893544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A52604-D7A7-874C-B774-DA17B5DB4511}" type="slidenum">
              <a:rPr lang="en-US"/>
              <a:pPr>
                <a:defRPr/>
              </a:pPr>
              <a:t>‹#›</a:t>
            </a:fld>
            <a:endParaRPr lang="en-US"/>
          </a:p>
        </p:txBody>
      </p:sp>
    </p:spTree>
    <p:extLst>
      <p:ext uri="{BB962C8B-B14F-4D97-AF65-F5344CB8AC3E}">
        <p14:creationId xmlns:p14="http://schemas.microsoft.com/office/powerpoint/2010/main" val="8165944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A28C25-A2AE-A246-ADF6-48F47E26833A}" type="slidenum">
              <a:rPr lang="en-US"/>
              <a:pPr>
                <a:defRPr/>
              </a:pPr>
              <a:t>‹#›</a:t>
            </a:fld>
            <a:endParaRPr lang="en-US"/>
          </a:p>
        </p:txBody>
      </p:sp>
    </p:spTree>
    <p:extLst>
      <p:ext uri="{BB962C8B-B14F-4D97-AF65-F5344CB8AC3E}">
        <p14:creationId xmlns:p14="http://schemas.microsoft.com/office/powerpoint/2010/main" val="7828574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A1838-7368-FD47-AE0B-6BF6A225D8F9}" type="slidenum">
              <a:rPr lang="en-US"/>
              <a:pPr>
                <a:defRPr/>
              </a:pPr>
              <a:t>‹#›</a:t>
            </a:fld>
            <a:endParaRPr lang="en-US"/>
          </a:p>
        </p:txBody>
      </p:sp>
    </p:spTree>
    <p:extLst>
      <p:ext uri="{BB962C8B-B14F-4D97-AF65-F5344CB8AC3E}">
        <p14:creationId xmlns:p14="http://schemas.microsoft.com/office/powerpoint/2010/main" val="2865614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3BE3CA6E-8A00-1548-B0FD-450514E71FC6}" type="slidenum">
              <a:rPr lang="en-US"/>
              <a:pPr>
                <a:defRPr/>
              </a:pPr>
              <a:t>‹#›</a:t>
            </a:fld>
            <a:endParaRPr lang="en-US"/>
          </a:p>
        </p:txBody>
      </p:sp>
    </p:spTree>
    <p:extLst>
      <p:ext uri="{BB962C8B-B14F-4D97-AF65-F5344CB8AC3E}">
        <p14:creationId xmlns:p14="http://schemas.microsoft.com/office/powerpoint/2010/main" val="406768990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B2053E-8945-3145-AE11-56CE9A4AE756}" type="slidenum">
              <a:rPr lang="en-US"/>
              <a:pPr>
                <a:defRPr/>
              </a:pPr>
              <a:t>‹#›</a:t>
            </a:fld>
            <a:endParaRPr lang="en-US"/>
          </a:p>
        </p:txBody>
      </p:sp>
    </p:spTree>
    <p:extLst>
      <p:ext uri="{BB962C8B-B14F-4D97-AF65-F5344CB8AC3E}">
        <p14:creationId xmlns:p14="http://schemas.microsoft.com/office/powerpoint/2010/main" val="14406499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BD2EB-8AB2-A94F-BF46-FAC897606A30}" type="slidenum">
              <a:rPr lang="en-US"/>
              <a:pPr>
                <a:defRPr/>
              </a:pPr>
              <a:t>‹#›</a:t>
            </a:fld>
            <a:endParaRPr lang="en-US"/>
          </a:p>
        </p:txBody>
      </p:sp>
    </p:spTree>
    <p:extLst>
      <p:ext uri="{BB962C8B-B14F-4D97-AF65-F5344CB8AC3E}">
        <p14:creationId xmlns:p14="http://schemas.microsoft.com/office/powerpoint/2010/main" val="20432747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8804439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1033037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5805548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4839510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95564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1454527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6934250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42915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CD8A843B-B246-7240-8280-24314EAB0C37}" type="slidenum">
              <a:rPr lang="en-US"/>
              <a:pPr>
                <a:defRPr/>
              </a:pPr>
              <a:t>‹#›</a:t>
            </a:fld>
            <a:endParaRPr lang="en-US"/>
          </a:p>
        </p:txBody>
      </p:sp>
    </p:spTree>
    <p:extLst>
      <p:ext uri="{BB962C8B-B14F-4D97-AF65-F5344CB8AC3E}">
        <p14:creationId xmlns:p14="http://schemas.microsoft.com/office/powerpoint/2010/main" val="107631640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509755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2489821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427369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1800090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1346398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142329976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20594763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41883030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14073508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2420040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9456019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23502121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62153980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19604682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31013574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19545447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17473283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111516294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32876782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32296243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3485646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16897843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7351724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36819869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42868721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33136176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81644654"/>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75198058"/>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141909"/>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95962183"/>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1412239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41224184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14775852"/>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5689150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171271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5784655"/>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3745154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96928887"/>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21264499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648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69949107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31512200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3138981194"/>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85869316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304369587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238462307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2156140429"/>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2847567394"/>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40009902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7069387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40204580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87737975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3840278641"/>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294689965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92070880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71853312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247579563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173962660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95340082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15184855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72359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92582838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20866836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325803695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28832830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6914146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5272429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035759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983039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1942040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690493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54102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57883934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5218318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877882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4927955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7036047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75548013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205204014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6423647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33156282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8024995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2697636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30631580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9094998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68893446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087728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7373413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0165138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6645010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66865339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75569238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33747287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99529744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16462480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89970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8567536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96862798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53409478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8166769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990897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44565864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754994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4944527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44811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26281474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17882247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5303817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701833055"/>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600556900"/>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819815042"/>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8548703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35630405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22057425"/>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1304233076"/>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66251778"/>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213397455"/>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03090752"/>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948067881"/>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62556332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3113472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1481612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1726743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222182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2588063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3574243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426937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89890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723775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8614082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2694109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980944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217081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872683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013014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85281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293236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009205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8711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438414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973921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9553919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676248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2131693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10039600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217986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40417084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4209761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19479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1296361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232497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33112381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42282673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315392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892833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710586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974953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5208260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7871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9.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9.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11.pn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198.xml"/><Relationship Id="rId16" Type="http://schemas.openxmlformats.org/officeDocument/2006/relationships/image" Target="../media/image4.pn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image" Target="../media/image3.png"/><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09.xml"/><Relationship Id="rId16" Type="http://schemas.openxmlformats.org/officeDocument/2006/relationships/image" Target="../media/image4.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3.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20.xml"/><Relationship Id="rId16" Type="http://schemas.openxmlformats.org/officeDocument/2006/relationships/image" Target="../media/image4.pn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image" Target="../media/image3.png"/><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1.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31.xml"/><Relationship Id="rId16" Type="http://schemas.openxmlformats.org/officeDocument/2006/relationships/image" Target="../media/image4.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image" Target="../media/image3.png"/><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6.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78.xml"/><Relationship Id="rId16" Type="http://schemas.openxmlformats.org/officeDocument/2006/relationships/image" Target="../media/image4.png"/><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3.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9.xml"/><Relationship Id="rId17" Type="http://schemas.openxmlformats.org/officeDocument/2006/relationships/image" Target="../media/image5.png"/><Relationship Id="rId2" Type="http://schemas.openxmlformats.org/officeDocument/2006/relationships/slideLayout" Target="../slideLayouts/slideLayout289.xml"/><Relationship Id="rId16" Type="http://schemas.openxmlformats.org/officeDocument/2006/relationships/image" Target="../media/image4.pn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image" Target="../media/image3.png"/><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0.xml"/><Relationship Id="rId17" Type="http://schemas.openxmlformats.org/officeDocument/2006/relationships/image" Target="../media/image5.png"/><Relationship Id="rId2" Type="http://schemas.openxmlformats.org/officeDocument/2006/relationships/slideLayout" Target="../slideLayouts/slideLayout300.xml"/><Relationship Id="rId16" Type="http://schemas.openxmlformats.org/officeDocument/2006/relationships/image" Target="../media/image4.png"/><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image" Target="../media/image3.png"/><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311.xml"/><Relationship Id="rId16" Type="http://schemas.openxmlformats.org/officeDocument/2006/relationships/image" Target="../media/image4.png"/><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image" Target="../media/image3.png"/><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2.xml"/><Relationship Id="rId17" Type="http://schemas.openxmlformats.org/officeDocument/2006/relationships/image" Target="../media/image5.png"/><Relationship Id="rId2" Type="http://schemas.openxmlformats.org/officeDocument/2006/relationships/slideLayout" Target="../slideLayouts/slideLayout322.xml"/><Relationship Id="rId16" Type="http://schemas.openxmlformats.org/officeDocument/2006/relationships/image" Target="../media/image4.png"/><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image" Target="../media/image3.png"/><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9.pn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image" Target="../media/image11.png"/><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image" Target="../media/image10.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9.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image" Target="../media/image11.png"/><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image" Target="../media/image10.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77.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79.xml"/><Relationship Id="rId1"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40.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41.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1.jpe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2.xml"/><Relationship Id="rId17" Type="http://schemas.openxmlformats.org/officeDocument/2006/relationships/image" Target="../media/image5.png"/><Relationship Id="rId2" Type="http://schemas.openxmlformats.org/officeDocument/2006/relationships/slideLayout" Target="../slideLayouts/slideLayout404.xml"/><Relationship Id="rId16" Type="http://schemas.openxmlformats.org/officeDocument/2006/relationships/image" Target="../media/image4.png"/><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5" Type="http://schemas.openxmlformats.org/officeDocument/2006/relationships/image" Target="../media/image3.png"/><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3.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4.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5.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6.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6" Type="http://schemas.openxmlformats.org/officeDocument/2006/relationships/theme" Target="../theme/theme47.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slideLayout" Target="../slideLayouts/slideLayout47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theme" Target="../theme/theme48.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9.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9.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lgn="l">
              <a:spcBef>
                <a:spcPct val="0"/>
              </a:spcBef>
              <a:defRPr/>
            </a:pPr>
            <a:fld id="{435090FA-97C6-0F42-88D2-CF26FBEE8361}" type="datetimeFigureOut">
              <a:rPr lang="en-US"/>
              <a:pPr algn="l">
                <a:spcBef>
                  <a:spcPct val="0"/>
                </a:spcBef>
                <a:defRPr/>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spcBef>
                <a:spcPct val="0"/>
              </a:spcBef>
              <a:defRPr/>
            </a:pPr>
            <a:fld id="{B3095FBB-E422-2242-90A7-1CA55E2A572C}" type="slidenum">
              <a:rPr lang="en-US"/>
              <a:pPr>
                <a:spcBef>
                  <a:spcPct val="0"/>
                </a:spcBef>
                <a:defRPr/>
              </a:pPr>
              <a:t>‹#›</a:t>
            </a:fld>
            <a:endParaRPr lang="en-US"/>
          </a:p>
        </p:txBody>
      </p:sp>
    </p:spTree>
    <p:extLst>
      <p:ext uri="{BB962C8B-B14F-4D97-AF65-F5344CB8AC3E}">
        <p14:creationId xmlns:p14="http://schemas.microsoft.com/office/powerpoint/2010/main" val="4042214112"/>
      </p:ext>
    </p:extLst>
  </p:cSld>
  <p:clrMap bg1="lt1" tx1="dk1" bg2="lt2" tx2="dk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AAF4B70A-6D39-314B-A1F0-D5884D662B31}" type="slidenum">
              <a:rPr lang="en-US"/>
              <a:pPr>
                <a:spcBef>
                  <a:spcPct val="0"/>
                </a:spcBef>
                <a:defRPr/>
              </a:pPr>
              <a:t>‹#›</a:t>
            </a:fld>
            <a:endParaRPr lang="en-US"/>
          </a:p>
        </p:txBody>
      </p:sp>
    </p:spTree>
    <p:extLst>
      <p:ext uri="{BB962C8B-B14F-4D97-AF65-F5344CB8AC3E}">
        <p14:creationId xmlns:p14="http://schemas.microsoft.com/office/powerpoint/2010/main" val="1735120627"/>
      </p:ext>
    </p:extLst>
  </p:cSld>
  <p:clrMap bg1="dk2" tx1="lt1" bg2="dk1" tx2="lt2" accent1="accent1" accent2="accent2" accent3="accent3" accent4="accent4" accent5="accent5" accent6="accent6" hlink="hlink" folHlink="folHlink"/>
  <p:sldLayoutIdLst>
    <p:sldLayoutId id="2147486001" r:id="rId1"/>
    <p:sldLayoutId id="2147486002" r:id="rId2"/>
    <p:sldLayoutId id="2147486003" r:id="rId3"/>
    <p:sldLayoutId id="2147486004" r:id="rId4"/>
    <p:sldLayoutId id="2147486005" r:id="rId5"/>
    <p:sldLayoutId id="2147486006" r:id="rId6"/>
    <p:sldLayoutId id="2147486007" r:id="rId7"/>
    <p:sldLayoutId id="2147486008" r:id="rId8"/>
    <p:sldLayoutId id="2147486009" r:id="rId9"/>
    <p:sldLayoutId id="2147486010" r:id="rId10"/>
    <p:sldLayoutId id="214748601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rPr>
              <a:pPr>
                <a:spcBef>
                  <a:spcPct val="0"/>
                </a:spcBef>
                <a:defRPr/>
              </a:pPr>
              <a:t>‹#›</a:t>
            </a:fld>
            <a:endParaRPr lang="en-US">
              <a:solidFill>
                <a:srgbClr val="000000"/>
              </a:solidFill>
            </a:endParaRPr>
          </a:p>
        </p:txBody>
      </p:sp>
    </p:spTree>
    <p:extLst>
      <p:ext uri="{BB962C8B-B14F-4D97-AF65-F5344CB8AC3E}">
        <p14:creationId xmlns:p14="http://schemas.microsoft.com/office/powerpoint/2010/main" val="2413604192"/>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pPr>
                <a:spcBef>
                  <a:spcPct val="0"/>
                </a:spcBef>
                <a:defRPr/>
              </a:pPr>
              <a:t>‹#›</a:t>
            </a:fld>
            <a:endParaRPr lang="en-US"/>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07445FE6-8F5F-B445-9B38-75D61F8283CB}" type="slidenum">
              <a:rPr lang="en-US"/>
              <a:pPr>
                <a:spcBef>
                  <a:spcPct val="0"/>
                </a:spcBef>
                <a:defRPr/>
              </a:pPr>
              <a:t>‹#›</a:t>
            </a:fld>
            <a:endParaRPr lang="en-US"/>
          </a:p>
        </p:txBody>
      </p:sp>
    </p:spTree>
    <p:extLst>
      <p:ext uri="{BB962C8B-B14F-4D97-AF65-F5344CB8AC3E}">
        <p14:creationId xmlns:p14="http://schemas.microsoft.com/office/powerpoint/2010/main" val="524604900"/>
      </p:ext>
    </p:extLst>
  </p:cSld>
  <p:clrMap bg1="dk2" tx1="lt1" bg2="dk1" tx2="lt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spcBef>
                <a:spcPct val="0"/>
              </a:spcBef>
              <a:defRPr/>
            </a:pPr>
            <a:fld id="{7D719980-0744-7546-9391-2E3B66940060}"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spcBef>
                <a:spcPct val="0"/>
              </a:spcBef>
              <a:defRPr/>
            </a:pPr>
            <a:fld id="{C16A198B-9034-4749-8A8D-B90A5F5B90A3}" type="datetimeFigureOut">
              <a:rPr lang="en-US">
                <a:latin typeface="Calibri" charset="0"/>
              </a:rPr>
              <a:pPr algn="l">
                <a:spcBef>
                  <a:spcPct val="0"/>
                </a:spcBef>
                <a:defRPr/>
              </a:pPr>
              <a:t>4/7/26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spcBef>
                <a:spcPct val="0"/>
              </a:spcBef>
              <a:defRPr/>
            </a:pPr>
            <a:fld id="{FA356419-7718-C74B-9C0F-E2D2C7D5AD85}" type="slidenum">
              <a:rPr lang="en-US">
                <a:latin typeface="Calibri" charset="0"/>
              </a:rPr>
              <a:pPr>
                <a:spcBef>
                  <a:spcPct val="0"/>
                </a:spcBef>
                <a:defRPr/>
              </a:pPr>
              <a:t>‹#›</a:t>
            </a:fld>
            <a:endParaRPr lang="en-US">
              <a:latin typeface="Calibri" charset="0"/>
            </a:endParaRPr>
          </a:p>
        </p:txBody>
      </p:sp>
    </p:spTree>
    <p:extLst>
      <p:ext uri="{BB962C8B-B14F-4D97-AF65-F5344CB8AC3E}">
        <p14:creationId xmlns:p14="http://schemas.microsoft.com/office/powerpoint/2010/main" val="165217624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768591D-F32F-0341-ADF9-F35BDF76CAA2}" type="slidenum">
              <a:rPr lang="en-US"/>
              <a:pPr>
                <a:defRPr/>
              </a:pPr>
              <a:t>‹#›</a:t>
            </a:fld>
            <a:endParaRPr lang="en-US"/>
          </a:p>
        </p:txBody>
      </p:sp>
    </p:spTree>
    <p:extLst>
      <p:ext uri="{BB962C8B-B14F-4D97-AF65-F5344CB8AC3E}">
        <p14:creationId xmlns:p14="http://schemas.microsoft.com/office/powerpoint/2010/main" val="2328765288"/>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2538456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7239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08598"/>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742619"/>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688630"/>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A09190F-1DDF-BB4A-8149-160679DE78A3}" type="datetimeFigureOut">
              <a:rPr lang="en-US" smtClean="0">
                <a:solidFill>
                  <a:prstClr val="black">
                    <a:tint val="75000"/>
                  </a:prstClr>
                </a:solidFill>
                <a:latin typeface="Arial"/>
                <a:ea typeface="+mn-ea"/>
                <a:cs typeface="+mn-cs"/>
              </a:rPr>
              <a:pPr defTabSz="457200" fontAlgn="auto">
                <a:spcBef>
                  <a:spcPts val="0"/>
                </a:spcBef>
                <a:spcAft>
                  <a:spcPts val="0"/>
                </a:spcAft>
              </a:pPr>
              <a:t>4/7/26</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C1E6AF5-127D-7646-B7B1-9D3D83604E8E}" type="slidenum">
              <a:rPr lang="en-US" smtClean="0">
                <a:solidFill>
                  <a:prstClr val="black">
                    <a:tint val="75000"/>
                  </a:prstClr>
                </a:solidFill>
                <a:latin typeface="Arial"/>
                <a:ea typeface="+mn-ea"/>
                <a:cs typeface="+mn-cs"/>
              </a:rPr>
              <a:pPr defTabSz="457200" fontAlgn="auto">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298318320"/>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C7FCEC4A-0619-534F-AB0C-4C4D1986DF16}" type="slidenum">
              <a:rPr lang="en-US"/>
              <a:pPr>
                <a:spcBef>
                  <a:spcPct val="0"/>
                </a:spcBef>
                <a:defRPr/>
              </a:pPr>
              <a:t>‹#›</a:t>
            </a:fld>
            <a:endParaRPr lang="en-US"/>
          </a:p>
        </p:txBody>
      </p:sp>
    </p:spTree>
    <p:extLst>
      <p:ext uri="{BB962C8B-B14F-4D97-AF65-F5344CB8AC3E}">
        <p14:creationId xmlns:p14="http://schemas.microsoft.com/office/powerpoint/2010/main" val="1187386690"/>
      </p:ext>
    </p:extLst>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 id="214748625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pPr>
                <a:defRPr/>
              </a:pPr>
              <a:t>‹#›</a:t>
            </a:fld>
            <a:endParaRPr lang="en-US"/>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B74593E-EE75-054D-B598-B1DDD9C60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pPr>
                <a:defRPr/>
              </a:pPr>
              <a:t>‹#›</a:t>
            </a:fld>
            <a:endParaRPr lang="en-US"/>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421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EF9710BD-5B11-9146-B266-E24A4C1F88AC}" type="slidenum">
              <a:rPr lang="en-US"/>
              <a:pPr>
                <a:defRPr/>
              </a:pPr>
              <a:t>‹#›</a:t>
            </a:fld>
            <a:endParaRPr lang="en-US"/>
          </a:p>
        </p:txBody>
      </p:sp>
      <p:pic>
        <p:nvPicPr>
          <p:cNvPr id="9421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976656"/>
      </p:ext>
    </p:extLst>
  </p:cSld>
  <p:clrMap bg1="lt1" tx1="dk1" bg2="lt2" tx2="dk2" accent1="accent1" accent2="accent2" accent3="accent3" accent4="accent4" accent5="accent5" accent6="accent6" hlink="hlink" folHlink="folHlink"/>
  <p:sldLayoutIdLst>
    <p:sldLayoutId id="2147486323" r:id="rId1"/>
    <p:sldLayoutId id="2147486324" r:id="rId2"/>
    <p:sldLayoutId id="2147486325" r:id="rId3"/>
    <p:sldLayoutId id="2147486326" r:id="rId4"/>
    <p:sldLayoutId id="2147486327" r:id="rId5"/>
    <p:sldLayoutId id="2147486328" r:id="rId6"/>
    <p:sldLayoutId id="2147486329" r:id="rId7"/>
    <p:sldLayoutId id="2147486330" r:id="rId8"/>
    <p:sldLayoutId id="2147486331" r:id="rId9"/>
    <p:sldLayoutId id="2147486332" r:id="rId10"/>
    <p:sldLayoutId id="21474863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pPr>
                <a:defRPr/>
              </a:pPr>
              <a:t>‹#›</a:t>
            </a:fld>
            <a:endParaRPr lang="en-US"/>
          </a:p>
        </p:txBody>
      </p:sp>
    </p:spTree>
    <p:extLst>
      <p:ext uri="{BB962C8B-B14F-4D97-AF65-F5344CB8AC3E}">
        <p14:creationId xmlns:p14="http://schemas.microsoft.com/office/powerpoint/2010/main" val="195886156"/>
      </p:ext>
    </p:extLst>
  </p:cSld>
  <p:clrMap bg1="lt1" tx1="dk1" bg2="lt2" tx2="dk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pPr>
                <a:spcBef>
                  <a:spcPct val="0"/>
                </a:spcBef>
                <a:defRPr/>
              </a:pPr>
              <a:t>‹#›</a:t>
            </a:fld>
            <a:endParaRPr lang="en-US"/>
          </a:p>
        </p:txBody>
      </p:sp>
    </p:spTree>
    <p:extLst>
      <p:ext uri="{BB962C8B-B14F-4D97-AF65-F5344CB8AC3E}">
        <p14:creationId xmlns:p14="http://schemas.microsoft.com/office/powerpoint/2010/main" val="3741749070"/>
      </p:ext>
    </p:extLst>
  </p:cSld>
  <p:clrMap bg1="dk2" tx1="lt1" bg2="dk1" tx2="lt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 id="2147486364" r:id="rId6"/>
    <p:sldLayoutId id="2147486365" r:id="rId7"/>
    <p:sldLayoutId id="2147486366" r:id="rId8"/>
    <p:sldLayoutId id="2147486367" r:id="rId9"/>
    <p:sldLayoutId id="2147486368" r:id="rId10"/>
    <p:sldLayoutId id="21474863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2885108520"/>
      </p:ext>
    </p:extLst>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pPr>
                <a:defRPr/>
              </a:pPr>
              <a:t>‹#›</a:t>
            </a:fld>
            <a:endParaRPr lang="en-US"/>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744245355"/>
      </p:ext>
    </p:extLst>
  </p:cSld>
  <p:clrMap bg1="dk2" tx1="lt1" bg2="dk1" tx2="lt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79867076"/>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pPr>
                <a:spcBef>
                  <a:spcPct val="0"/>
                </a:spcBef>
                <a:defRPr/>
              </a:pPr>
              <a:t>‹#›</a:t>
            </a:fld>
            <a:endParaRPr lang="en-US"/>
          </a:p>
        </p:txBody>
      </p:sp>
    </p:spTree>
    <p:extLst>
      <p:ext uri="{BB962C8B-B14F-4D97-AF65-F5344CB8AC3E}">
        <p14:creationId xmlns:p14="http://schemas.microsoft.com/office/powerpoint/2010/main" val="4028608114"/>
      </p:ext>
    </p:extLst>
  </p:cSld>
  <p:clrMap bg1="lt1" tx1="dk1" bg2="lt2" tx2="dk2" accent1="accent1" accent2="accent2" accent3="accent3" accent4="accent4" accent5="accent5" accent6="accent6" hlink="hlink" folHlink="folHlink"/>
  <p:sldLayoutIdLst>
    <p:sldLayoutId id="2147485977" r:id="rId1"/>
    <p:sldLayoutId id="2147485978" r:id="rId2"/>
    <p:sldLayoutId id="2147485979" r:id="rId3"/>
    <p:sldLayoutId id="2147485980" r:id="rId4"/>
    <p:sldLayoutId id="2147485981" r:id="rId5"/>
    <p:sldLayoutId id="2147485982" r:id="rId6"/>
    <p:sldLayoutId id="2147485983" r:id="rId7"/>
    <p:sldLayoutId id="2147485984" r:id="rId8"/>
    <p:sldLayoutId id="2147485985" r:id="rId9"/>
    <p:sldLayoutId id="2147485986" r:id="rId10"/>
    <p:sldLayoutId id="214748598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8.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7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3.xml"/><Relationship Id="rId1" Type="http://schemas.openxmlformats.org/officeDocument/2006/relationships/slideLayout" Target="../slideLayouts/slideLayout379.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379.xml"/><Relationship Id="rId4" Type="http://schemas.openxmlformats.org/officeDocument/2006/relationships/image" Target="../media/image99.gif"/></Relationships>
</file>

<file path=ppt/slides/_rels/slide10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380.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381.xml"/><Relationship Id="rId4" Type="http://schemas.openxmlformats.org/officeDocument/2006/relationships/image" Target="../media/image102.gif"/></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392.xml"/><Relationship Id="rId4" Type="http://schemas.openxmlformats.org/officeDocument/2006/relationships/image" Target="../media/image2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114.xml"/><Relationship Id="rId4" Type="http://schemas.openxmlformats.org/officeDocument/2006/relationships/image" Target="../media/image2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70.xml"/><Relationship Id="rId4" Type="http://schemas.openxmlformats.org/officeDocument/2006/relationships/image" Target="../media/image28.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0.xml"/><Relationship Id="rId1" Type="http://schemas.openxmlformats.org/officeDocument/2006/relationships/slideLayout" Target="../slideLayouts/slideLayout65.xml"/><Relationship Id="rId5" Type="http://schemas.openxmlformats.org/officeDocument/2006/relationships/image" Target="../media/image107.jpeg"/><Relationship Id="rId4" Type="http://schemas.openxmlformats.org/officeDocument/2006/relationships/image" Target="../media/image106.emf"/></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137.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2.xml"/><Relationship Id="rId1" Type="http://schemas.openxmlformats.org/officeDocument/2006/relationships/slideLayout" Target="../slideLayouts/slideLayout283.xml"/></Relationships>
</file>

<file path=ppt/slides/_rels/slide1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40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48.xml"/><Relationship Id="rId5" Type="http://schemas.openxmlformats.org/officeDocument/2006/relationships/image" Target="../media/image111.png"/><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283.xml"/><Relationship Id="rId5" Type="http://schemas.openxmlformats.org/officeDocument/2006/relationships/image" Target="../media/image114.jpeg"/><Relationship Id="rId4" Type="http://schemas.openxmlformats.org/officeDocument/2006/relationships/image" Target="../media/image113.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6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6.xml"/><Relationship Id="rId1" Type="http://schemas.openxmlformats.org/officeDocument/2006/relationships/slideLayout" Target="../slideLayouts/slideLayout28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7.xml"/><Relationship Id="rId1" Type="http://schemas.openxmlformats.org/officeDocument/2006/relationships/slideLayout" Target="../slideLayouts/slideLayout28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9.xml"/><Relationship Id="rId1" Type="http://schemas.openxmlformats.org/officeDocument/2006/relationships/slideLayout" Target="../slideLayouts/slideLayout414.xml"/><Relationship Id="rId4"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0.xml"/><Relationship Id="rId1" Type="http://schemas.openxmlformats.org/officeDocument/2006/relationships/slideLayout" Target="../slideLayouts/slideLayout426.xml"/><Relationship Id="rId4" Type="http://schemas.openxmlformats.org/officeDocument/2006/relationships/image" Target="../media/image11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1.xml"/><Relationship Id="rId1" Type="http://schemas.openxmlformats.org/officeDocument/2006/relationships/slideLayout" Target="../slideLayouts/slideLayout43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2.xml"/><Relationship Id="rId1" Type="http://schemas.openxmlformats.org/officeDocument/2006/relationships/slideLayout" Target="../slideLayouts/slideLayout448.xml"/><Relationship Id="rId4" Type="http://schemas.openxmlformats.org/officeDocument/2006/relationships/image" Target="../media/image122.png"/></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3.xml"/><Relationship Id="rId1" Type="http://schemas.openxmlformats.org/officeDocument/2006/relationships/slideLayout" Target="../slideLayouts/slideLayout45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437.xml"/><Relationship Id="rId4" Type="http://schemas.openxmlformats.org/officeDocument/2006/relationships/image" Target="../media/image125.png"/></Relationships>
</file>

<file path=ppt/slides/_rels/slide12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05.xml"/><Relationship Id="rId1" Type="http://schemas.openxmlformats.org/officeDocument/2006/relationships/slideLayout" Target="../slideLayouts/slideLayout15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7.xml"/></Relationships>
</file>

<file path=ppt/slides/_rels/slide1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111.xml"/><Relationship Id="rId1" Type="http://schemas.openxmlformats.org/officeDocument/2006/relationships/slideLayout" Target="../slideLayouts/slideLayout283.xml"/></Relationships>
</file>

<file path=ppt/slides/_rels/slide1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2.xml"/><Relationship Id="rId1" Type="http://schemas.openxmlformats.org/officeDocument/2006/relationships/slideLayout" Target="../slideLayouts/slideLayout283.xml"/></Relationships>
</file>

<file path=ppt/slides/_rels/slide1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3.xml"/><Relationship Id="rId1" Type="http://schemas.openxmlformats.org/officeDocument/2006/relationships/slideLayout" Target="../slideLayouts/slideLayout283.xml"/><Relationship Id="rId4" Type="http://schemas.openxmlformats.org/officeDocument/2006/relationships/image" Target="../media/image2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5.xml"/><Relationship Id="rId1" Type="http://schemas.openxmlformats.org/officeDocument/2006/relationships/slideLayout" Target="../slideLayouts/slideLayout175.xml"/><Relationship Id="rId5" Type="http://schemas.openxmlformats.org/officeDocument/2006/relationships/image" Target="../media/image131.jpeg"/><Relationship Id="rId4" Type="http://schemas.openxmlformats.org/officeDocument/2006/relationships/image" Target="../media/image130.png"/></Relationships>
</file>

<file path=ppt/slides/_rels/slide1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6.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6.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6.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8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8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86.xml"/><Relationship Id="rId1" Type="http://schemas.openxmlformats.org/officeDocument/2006/relationships/themeOverride" Target="../theme/themeOverride9.xml"/><Relationship Id="rId4" Type="http://schemas.openxmlformats.org/officeDocument/2006/relationships/image" Target="../media/image14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246.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24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24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9.xml"/><Relationship Id="rId1" Type="http://schemas.openxmlformats.org/officeDocument/2006/relationships/slideLayout" Target="../slideLayouts/slideLayout24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24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1.xml"/><Relationship Id="rId1" Type="http://schemas.openxmlformats.org/officeDocument/2006/relationships/slideLayout" Target="../slideLayouts/slideLayout246.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2.xml"/><Relationship Id="rId1" Type="http://schemas.openxmlformats.org/officeDocument/2006/relationships/slideLayout" Target="../slideLayouts/slideLayout24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jpeg"/><Relationship Id="rId1" Type="http://schemas.openxmlformats.org/officeDocument/2006/relationships/slideLayout" Target="../slideLayouts/slideLayout225.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36.xml"/></Relationships>
</file>

<file path=ppt/slides/_rels/slide165.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jpeg"/><Relationship Id="rId1" Type="http://schemas.openxmlformats.org/officeDocument/2006/relationships/slideLayout" Target="../slideLayouts/slideLayout203.xml"/></Relationships>
</file>

<file path=ppt/slides/_rels/slide166.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03.xml"/></Relationships>
</file>

<file path=ppt/slides/_rels/slide16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03.xml"/></Relationships>
</file>

<file path=ppt/slides/_rels/slide168.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0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7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8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9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385.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85.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6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8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4.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5.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305.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83.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32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83.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278.xml"/><Relationship Id="rId5" Type="http://schemas.openxmlformats.org/officeDocument/2006/relationships/image" Target="../media/image55.emf"/><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33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343.xml"/><Relationship Id="rId4" Type="http://schemas.openxmlformats.org/officeDocument/2006/relationships/image" Target="../media/image58.emf"/></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38.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355.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4.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1.xml"/><Relationship Id="rId1" Type="http://schemas.openxmlformats.org/officeDocument/2006/relationships/slideLayout" Target="../slideLayouts/slideLayout333.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33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7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376.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76.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376.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76.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376.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37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1.xml"/><Relationship Id="rId1" Type="http://schemas.openxmlformats.org/officeDocument/2006/relationships/slideLayout" Target="../slideLayouts/slideLayout376.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376.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376.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4.xml"/><Relationship Id="rId1" Type="http://schemas.openxmlformats.org/officeDocument/2006/relationships/slideLayout" Target="../slideLayouts/slideLayout376.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376.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37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64.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283.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2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7.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83.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378.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378.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378.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9.xml"/><Relationship Id="rId1" Type="http://schemas.openxmlformats.org/officeDocument/2006/relationships/slideLayout" Target="../slideLayouts/slideLayout379.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37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379.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379.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4482" r="5290"/>
          <a:stretch/>
        </p:blipFill>
        <p:spPr>
          <a:xfrm>
            <a:off x="0" y="3967"/>
            <a:ext cx="9144000" cy="6333938"/>
          </a:xfrm>
          <a:prstGeom prst="rect">
            <a:avLst/>
          </a:prstGeom>
        </p:spPr>
      </p:pic>
      <p:sp>
        <p:nvSpPr>
          <p:cNvPr id="5" name="Title 4"/>
          <p:cNvSpPr>
            <a:spLocks noGrp="1"/>
          </p:cNvSpPr>
          <p:nvPr>
            <p:ph type="title" idx="4294967295"/>
          </p:nvPr>
        </p:nvSpPr>
        <p:spPr>
          <a:xfrm>
            <a:off x="176614" y="34925"/>
            <a:ext cx="7883124" cy="1989138"/>
          </a:xfrm>
        </p:spPr>
        <p:txBody>
          <a:bodyPr anchor="ctr"/>
          <a:lstStyle/>
          <a:p>
            <a:pPr algn="l"/>
            <a:r>
              <a:rPr lang="en-US" sz="11500" b="1" dirty="0">
                <a:solidFill>
                  <a:schemeClr val="tx1"/>
                </a:solidFill>
                <a:effectLst>
                  <a:glow rad="228600">
                    <a:srgbClr val="000000">
                      <a:alpha val="75000"/>
                    </a:srgbClr>
                  </a:glow>
                </a:effectLst>
              </a:rPr>
              <a:t>3 John</a:t>
            </a: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dirty="0">
                <a:solidFill>
                  <a:srgbClr val="FFFFFF"/>
                </a:solidFill>
                <a:effectLst>
                  <a:glow rad="228600">
                    <a:srgbClr val="000000">
                      <a:alpha val="75000"/>
                    </a:srgbClr>
                  </a:glow>
                </a:effectLst>
              </a:rPr>
              <a:t>Support Missionaries</a:t>
            </a:r>
          </a:p>
        </p:txBody>
      </p:sp>
      <p:sp>
        <p:nvSpPr>
          <p:cNvPr id="7" name="Rectangle 6">
            <a:extLst>
              <a:ext uri="{FF2B5EF4-FFF2-40B4-BE49-F238E27FC236}">
                <a16:creationId xmlns:a16="http://schemas.microsoft.com/office/drawing/2014/main" id="{C7DA629E-718D-1848-B5A0-FE3E6F015DA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782457975"/>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sz="2800" b="1">
                <a:solidFill>
                  <a:schemeClr val="bg1"/>
                </a:solidFill>
                <a:latin typeface="Arial" charset="0"/>
                <a:ea typeface="ＭＳ Ｐゴシック" charset="0"/>
                <a:cs typeface="ＭＳ Ｐゴシック" charset="0"/>
              </a:rPr>
              <a:t>3 John – Summary Chart</a:t>
            </a:r>
          </a:p>
        </p:txBody>
      </p:sp>
      <p:grpSp>
        <p:nvGrpSpPr>
          <p:cNvPr id="254978" name="Group 178"/>
          <p:cNvGrpSpPr>
            <a:grpSpLocks/>
          </p:cNvGrpSpPr>
          <p:nvPr/>
        </p:nvGrpSpPr>
        <p:grpSpPr bwMode="auto">
          <a:xfrm>
            <a:off x="0" y="762000"/>
            <a:ext cx="9067800"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a:spcBef>
                    <a:spcPct val="0"/>
                  </a:spcBef>
                  <a:defRPr/>
                </a:pPr>
                <a:r>
                  <a:rPr lang="en-US" altLang="zh-CN" b="1">
                    <a:solidFill>
                      <a:srgbClr val="FFFFFF"/>
                    </a:solidFill>
                    <a:latin typeface="Arial" charset="0"/>
                    <a:cs typeface="宋体" charset="0"/>
                  </a:rPr>
                  <a:t> </a:t>
                </a:r>
                <a:r>
                  <a:rPr lang="en-US" altLang="zh-CN" sz="2800" b="1">
                    <a:solidFill>
                      <a:srgbClr val="FFFFFF"/>
                    </a:solidFill>
                    <a:effectLst>
                      <a:outerShdw blurRad="38100" dist="38100" dir="2700000" algn="tl">
                        <a:srgbClr val="000000"/>
                      </a:outerShdw>
                    </a:effectLst>
                    <a:latin typeface="Arial" charset="0"/>
                    <a:cs typeface="宋体" charset="0"/>
                  </a:rPr>
                  <a:t>Supporting Missionaries</a:t>
                </a:r>
                <a:endParaRPr lang="en-US" altLang="zh-CN">
                  <a:solidFill>
                    <a:srgbClr val="FFFFFF"/>
                  </a:solidFill>
                  <a:effectLst>
                    <a:outerShdw blurRad="38100" dist="38100" dir="2700000" algn="tl">
                      <a:srgbClr val="000000"/>
                    </a:outerShdw>
                  </a:effectLst>
                  <a:latin typeface="Arial" charset="0"/>
                  <a:cs typeface="宋体"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1-8 </a:t>
                </a:r>
                <a:endParaRPr lang="en-US" altLang="zh-CN">
                  <a:solidFill>
                    <a:srgbClr val="000000"/>
                  </a:solidFill>
                  <a:latin typeface="Arial"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9-11 </a:t>
                </a:r>
                <a:endParaRPr lang="en-US" altLang="zh-CN">
                  <a:solidFill>
                    <a:srgbClr val="000000"/>
                  </a:solidFill>
                  <a:latin typeface="Arial"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12-15</a:t>
                </a:r>
                <a:endParaRPr lang="en-US" altLang="zh-CN">
                  <a:solidFill>
                    <a:srgbClr val="000000"/>
                  </a:solidFill>
                  <a:latin typeface="Arial"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Gaius </a:t>
                </a:r>
                <a:endParaRPr lang="en-US" altLang="zh-CN">
                  <a:solidFill>
                    <a:srgbClr val="000000"/>
                  </a:solidFill>
                  <a:latin typeface="Arial" charset="0"/>
                </a:endParaRP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Diotrephes </a:t>
                </a:r>
                <a:endParaRPr lang="en-US" altLang="zh-CN">
                  <a:solidFill>
                    <a:srgbClr val="000000"/>
                  </a:solidFill>
                  <a:latin typeface="Arial"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Demetrius </a:t>
                </a:r>
                <a:endParaRPr lang="en-US" altLang="zh-CN">
                  <a:solidFill>
                    <a:srgbClr val="000000"/>
                  </a:solidFill>
                  <a:latin typeface="Arial"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Commended</a:t>
                </a:r>
                <a:endParaRPr lang="en-US" altLang="zh-CN">
                  <a:solidFill>
                    <a:srgbClr val="000000"/>
                  </a:solidFill>
                  <a:latin typeface="Arial"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Condemned </a:t>
                </a:r>
                <a:endParaRPr lang="en-US" altLang="zh-CN">
                  <a:solidFill>
                    <a:srgbClr val="000000"/>
                  </a:solidFill>
                  <a:latin typeface="Arial"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Recommended </a:t>
                </a:r>
                <a:endParaRPr lang="en-US" altLang="zh-CN">
                  <a:solidFill>
                    <a:srgbClr val="000000"/>
                  </a:solidFill>
                  <a:latin typeface="Arial"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Supported</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Missionaries</a:t>
                </a:r>
                <a:endParaRPr lang="en-US" altLang="zh-CN">
                  <a:solidFill>
                    <a:srgbClr val="000000"/>
                  </a:solidFill>
                  <a:latin typeface="Arial"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Opposed</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Missionaries </a:t>
                </a:r>
                <a:endParaRPr lang="en-US" altLang="zh-CN">
                  <a:solidFill>
                    <a:srgbClr val="000000"/>
                  </a:solidFill>
                  <a:latin typeface="Arial"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Is a</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Missionary </a:t>
                </a:r>
                <a:endParaRPr lang="en-US" altLang="zh-CN">
                  <a:solidFill>
                    <a:srgbClr val="000000"/>
                  </a:solidFill>
                  <a:latin typeface="Arial"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600" b="1">
                    <a:solidFill>
                      <a:srgbClr val="000000"/>
                    </a:solidFill>
                    <a:latin typeface="Arial Narrow" charset="0"/>
                  </a:rPr>
                  <a:t> </a:t>
                </a:r>
                <a:r>
                  <a:rPr lang="en-US" altLang="zh-CN" sz="1400" b="1">
                    <a:solidFill>
                      <a:srgbClr val="000000"/>
                    </a:solidFill>
                    <a:latin typeface="Arial Narrow" charset="0"/>
                  </a:rPr>
                  <a:t>Greetings &amp; Prayer</a:t>
                </a:r>
              </a:p>
              <a:p>
                <a:pPr eaLnBrk="0" hangingPunct="0">
                  <a:spcBef>
                    <a:spcPct val="0"/>
                  </a:spcBef>
                </a:pPr>
                <a:r>
                  <a:rPr lang="en-US" altLang="zh-CN" sz="1400" b="1">
                    <a:solidFill>
                      <a:srgbClr val="000000"/>
                    </a:solidFill>
                    <a:latin typeface="Arial Narrow" charset="0"/>
                  </a:rPr>
                  <a:t>1-2</a:t>
                </a: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2000" b="1">
                    <a:solidFill>
                      <a:srgbClr val="000000"/>
                    </a:solidFill>
                    <a:latin typeface="Arial" charset="0"/>
                  </a:rPr>
                  <a:t> </a:t>
                </a:r>
                <a:r>
                  <a:rPr lang="en-US" altLang="zh-CN" sz="1400" b="1">
                    <a:solidFill>
                      <a:srgbClr val="000000"/>
                    </a:solidFill>
                    <a:latin typeface="Arial Narrow" charset="0"/>
                  </a:rPr>
                  <a:t>Joy over Godliness</a:t>
                </a:r>
              </a:p>
              <a:p>
                <a:pPr eaLnBrk="0" hangingPunct="0">
                  <a:spcBef>
                    <a:spcPct val="0"/>
                  </a:spcBef>
                </a:pPr>
                <a:r>
                  <a:rPr lang="en-US" altLang="zh-CN" sz="1400" b="1">
                    <a:solidFill>
                      <a:srgbClr val="000000"/>
                    </a:solidFill>
                    <a:latin typeface="Arial Narrow" charset="0"/>
                  </a:rPr>
                  <a:t>3-4</a:t>
                </a: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Support Confirmed</a:t>
                </a:r>
              </a:p>
              <a:p>
                <a:pPr eaLnBrk="0" hangingPunct="0">
                  <a:spcBef>
                    <a:spcPct val="0"/>
                  </a:spcBef>
                </a:pPr>
                <a:r>
                  <a:rPr lang="en-US" altLang="zh-CN" sz="1400" b="1">
                    <a:solidFill>
                      <a:srgbClr val="000000"/>
                    </a:solidFill>
                    <a:latin typeface="Arial Narrow" charset="0"/>
                  </a:rPr>
                  <a:t>5-8</a:t>
                </a: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 for Rejecting John</a:t>
                </a:r>
              </a:p>
              <a:p>
                <a:pPr eaLnBrk="0" hangingPunct="0">
                  <a:spcBef>
                    <a:spcPct val="0"/>
                  </a:spcBef>
                </a:pPr>
                <a:r>
                  <a:rPr lang="en-US" altLang="zh-CN" sz="1400" b="1">
                    <a:solidFill>
                      <a:srgbClr val="000000"/>
                    </a:solidFill>
                    <a:latin typeface="Arial Narrow" charset="0"/>
                  </a:rPr>
                  <a:t>9</a:t>
                </a: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for Opposing</a:t>
                </a:r>
              </a:p>
              <a:p>
                <a:pPr eaLnBrk="0" hangingPunct="0">
                  <a:spcBef>
                    <a:spcPct val="0"/>
                  </a:spcBef>
                </a:pPr>
                <a:r>
                  <a:rPr lang="en-US" altLang="zh-CN" sz="1400" b="1">
                    <a:solidFill>
                      <a:srgbClr val="000000"/>
                    </a:solidFill>
                    <a:latin typeface="Arial Narrow" charset="0"/>
                  </a:rPr>
                  <a:t>Missionaries</a:t>
                </a:r>
              </a:p>
              <a:p>
                <a:pPr eaLnBrk="0" hangingPunct="0">
                  <a:spcBef>
                    <a:spcPct val="0"/>
                  </a:spcBef>
                </a:pPr>
                <a:r>
                  <a:rPr lang="en-US" altLang="zh-CN" sz="1400" b="1">
                    <a:solidFill>
                      <a:srgbClr val="000000"/>
                    </a:solidFill>
                    <a:latin typeface="Arial Narrow" charset="0"/>
                  </a:rPr>
                  <a:t>10</a:t>
                </a: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for Doing Evil</a:t>
                </a:r>
              </a:p>
              <a:p>
                <a:pPr eaLnBrk="0" hangingPunct="0">
                  <a:spcBef>
                    <a:spcPct val="0"/>
                  </a:spcBef>
                </a:pPr>
                <a:r>
                  <a:rPr lang="en-US" altLang="zh-CN" sz="1400" b="1">
                    <a:solidFill>
                      <a:srgbClr val="000000"/>
                    </a:solidFill>
                    <a:latin typeface="Arial Narrow" charset="0"/>
                  </a:rPr>
                  <a:t>11</a:t>
                </a: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Good</a:t>
                </a:r>
              </a:p>
              <a:p>
                <a:pPr eaLnBrk="0" hangingPunct="0">
                  <a:spcBef>
                    <a:spcPct val="0"/>
                  </a:spcBef>
                </a:pPr>
                <a:r>
                  <a:rPr lang="en-US" altLang="zh-CN" sz="1400" b="1">
                    <a:solidFill>
                      <a:srgbClr val="000000"/>
                    </a:solidFill>
                    <a:latin typeface="Arial Narrow" charset="0"/>
                  </a:rPr>
                  <a:t>Reputation</a:t>
                </a:r>
              </a:p>
              <a:p>
                <a:pPr eaLnBrk="0" hangingPunct="0">
                  <a:spcBef>
                    <a:spcPct val="0"/>
                  </a:spcBef>
                </a:pPr>
                <a:r>
                  <a:rPr lang="en-US" altLang="zh-CN" sz="1400" b="1">
                    <a:solidFill>
                      <a:srgbClr val="000000"/>
                    </a:solidFill>
                    <a:latin typeface="Arial Narrow" charset="0"/>
                  </a:rPr>
                  <a:t>12</a:t>
                </a: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Visit</a:t>
                </a:r>
              </a:p>
              <a:p>
                <a:pPr eaLnBrk="0" hangingPunct="0">
                  <a:spcBef>
                    <a:spcPct val="0"/>
                  </a:spcBef>
                </a:pPr>
                <a:r>
                  <a:rPr lang="en-US" altLang="zh-CN" sz="1400" b="1">
                    <a:solidFill>
                      <a:srgbClr val="000000"/>
                    </a:solidFill>
                    <a:latin typeface="Arial Narrow" charset="0"/>
                  </a:rPr>
                  <a:t>Anticipated</a:t>
                </a:r>
              </a:p>
              <a:p>
                <a:pPr eaLnBrk="0" hangingPunct="0">
                  <a:spcBef>
                    <a:spcPct val="0"/>
                  </a:spcBef>
                </a:pPr>
                <a:r>
                  <a:rPr lang="en-US" altLang="zh-CN" sz="1400" b="1">
                    <a:solidFill>
                      <a:srgbClr val="000000"/>
                    </a:solidFill>
                    <a:latin typeface="Arial Narrow" charset="0"/>
                  </a:rPr>
                  <a:t>13-14a</a:t>
                </a: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600" b="1">
                    <a:solidFill>
                      <a:srgbClr val="000000"/>
                    </a:solidFill>
                    <a:latin typeface="Arial Narrow" charset="0"/>
                  </a:rPr>
                  <a:t> </a:t>
                </a:r>
                <a:r>
                  <a:rPr lang="en-US" altLang="zh-CN" sz="1400" b="1">
                    <a:solidFill>
                      <a:srgbClr val="000000"/>
                    </a:solidFill>
                    <a:latin typeface="Arial Narrow" charset="0"/>
                  </a:rPr>
                  <a:t>Affectionate Greetings</a:t>
                </a:r>
              </a:p>
              <a:p>
                <a:pPr eaLnBrk="0" hangingPunct="0">
                  <a:spcBef>
                    <a:spcPct val="0"/>
                  </a:spcBef>
                </a:pPr>
                <a:r>
                  <a:rPr lang="en-US" altLang="zh-CN" sz="1400" b="1">
                    <a:solidFill>
                      <a:srgbClr val="000000"/>
                    </a:solidFill>
                    <a:latin typeface="Arial Narrow" charset="0"/>
                  </a:rPr>
                  <a:t>14b-15</a:t>
                </a: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Asia Minor</a:t>
                </a:r>
                <a:endParaRPr lang="en-US" altLang="zh-CN">
                  <a:solidFill>
                    <a:srgbClr val="000000"/>
                  </a:solidFill>
                  <a:latin typeface="Arial"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 AD 90</a:t>
                </a:r>
                <a:endParaRPr lang="en-US" altLang="zh-CN">
                  <a:solidFill>
                    <a:srgbClr val="000000"/>
                  </a:solidFill>
                  <a:latin typeface="Arial" charset="0"/>
                </a:endParaRP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0000"/>
                  </a:solidFill>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14970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1" name="Text Box 3"/>
          <p:cNvSpPr txBox="1">
            <a:spLocks noChangeArrowheads="1"/>
          </p:cNvSpPr>
          <p:nvPr/>
        </p:nvSpPr>
        <p:spPr bwMode="auto">
          <a:xfrm>
            <a:off x="8340725" y="4445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Tree>
    <p:extLst>
      <p:ext uri="{BB962C8B-B14F-4D97-AF65-F5344CB8AC3E}">
        <p14:creationId xmlns:p14="http://schemas.microsoft.com/office/powerpoint/2010/main" val="21895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901429" y="620688"/>
            <a:ext cx="5314950"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when the deed was finished, the Savior took Judas Thomas and led him away to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the merchant, and when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saw him he said unto him: Is this your master? And the apostle said: Yes, he is my Lord.”</a:t>
            </a:r>
          </a:p>
        </p:txBody>
      </p:sp>
    </p:spTree>
    <p:extLst>
      <p:ext uri="{BB962C8B-B14F-4D97-AF65-F5344CB8AC3E}">
        <p14:creationId xmlns:p14="http://schemas.microsoft.com/office/powerpoint/2010/main" val="2010084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he said: I have bought you from him. And the apostle held his peace.”</a:t>
            </a:r>
          </a:p>
        </p:txBody>
      </p:sp>
    </p:spTree>
    <p:extLst>
      <p:ext uri="{BB962C8B-B14F-4D97-AF65-F5344CB8AC3E}">
        <p14:creationId xmlns:p14="http://schemas.microsoft.com/office/powerpoint/2010/main" val="6961678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475656" y="260648"/>
            <a:ext cx="6192688" cy="619268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And on the day following the apostle arose early, and having prayed and besought the Lord he said: I will go wherever You desire, Lord Jesus: Your will be done. And he departed unto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the merchant, taking with him nothing at all except only his price.”</a:t>
            </a:r>
          </a:p>
        </p:txBody>
      </p:sp>
    </p:spTree>
    <p:extLst>
      <p:ext uri="{BB962C8B-B14F-4D97-AF65-F5344CB8AC3E}">
        <p14:creationId xmlns:p14="http://schemas.microsoft.com/office/powerpoint/2010/main" val="30331560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331640" y="685800"/>
            <a:ext cx="6336704"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the Lord had given it to him, saying: Let your price also be with you, together with my grace, wherever you go. And the apostle found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carrying his bags on board the ship; so he also began to carry it aboard with him.”</a:t>
            </a:r>
          </a:p>
        </p:txBody>
      </p:sp>
    </p:spTree>
    <p:extLst>
      <p:ext uri="{BB962C8B-B14F-4D97-AF65-F5344CB8AC3E}">
        <p14:creationId xmlns:p14="http://schemas.microsoft.com/office/powerpoint/2010/main" val="23922649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47664" y="188640"/>
            <a:ext cx="6336704" cy="684076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when they were on the ship and were set down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questioned the apostle, saying: What craftsmanship do you know? And he said: In wood I can make ploughs and yokes and augers (ox-goads, Syr.), and boats and oars for boats and masts and pulleys; and in stone;”</a:t>
            </a:r>
          </a:p>
        </p:txBody>
      </p:sp>
    </p:spTree>
    <p:extLst>
      <p:ext uri="{BB962C8B-B14F-4D97-AF65-F5344CB8AC3E}">
        <p14:creationId xmlns:p14="http://schemas.microsoft.com/office/powerpoint/2010/main" val="8002120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475656" y="404664"/>
            <a:ext cx="6192688" cy="631482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“pillars &amp; temples &amp; court-houses for kings. And </a:t>
            </a:r>
            <a:r>
              <a:rPr kumimoji="0" lang="en-US" sz="2800" b="1" i="0" u="none" strike="noStrike" kern="1200" cap="none" spc="0" normalizeH="0" baseline="0" noProof="0" dirty="0" err="1">
                <a:ln>
                  <a:noFill/>
                </a:ln>
                <a:solidFill>
                  <a:srgbClr val="000514"/>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the merchant said to him: Yes, that is the kind of workman we need. They began then to sail homeward; and they had a favorable wind, and sailed prosperously till they reached </a:t>
            </a:r>
            <a:r>
              <a:rPr kumimoji="0" lang="en-US" sz="2800" b="1" i="0" u="none" strike="noStrike" kern="1200" cap="none" spc="0" normalizeH="0" baseline="0" noProof="0" dirty="0" err="1">
                <a:ln>
                  <a:noFill/>
                </a:ln>
                <a:solidFill>
                  <a:srgbClr val="000514"/>
                </a:solidFill>
                <a:effectLst/>
                <a:uLnTx/>
                <a:uFillTx/>
                <a:latin typeface="Arial" panose="020B0604020202020204" pitchFamily="34" charset="0"/>
                <a:ea typeface="ＭＳ Ｐゴシック" charset="0"/>
                <a:cs typeface="Arial" panose="020B0604020202020204" pitchFamily="34" charset="0"/>
              </a:rPr>
              <a:t>Andrapolis</a:t>
            </a:r>
            <a:r>
              <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(Gk. also called </a:t>
            </a:r>
            <a:r>
              <a:rPr kumimoji="0" lang="en-US" sz="2800" b="1" i="0" u="none" strike="noStrike" kern="1200" cap="none" spc="0" normalizeH="0" baseline="0" noProof="0" dirty="0" err="1">
                <a:ln>
                  <a:noFill/>
                </a:ln>
                <a:solidFill>
                  <a:srgbClr val="000514"/>
                </a:solidFill>
                <a:effectLst/>
                <a:uLnTx/>
                <a:uFillTx/>
                <a:latin typeface="Arial" panose="020B0604020202020204" pitchFamily="34" charset="0"/>
                <a:ea typeface="ＭＳ Ｐゴシック" charset="0"/>
                <a:cs typeface="Arial" panose="020B0604020202020204" pitchFamily="34" charset="0"/>
              </a:rPr>
              <a:t>Sandaruk</a:t>
            </a:r>
            <a:r>
              <a:rPr kumimoji="0" lang="en-US" sz="2800" b="1" i="0"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 royal city. </a:t>
            </a:r>
            <a:r>
              <a:rPr kumimoji="0" lang="en-US" sz="2800" b="0" i="0" u="none" strike="noStrike" kern="1200" cap="none" spc="0" normalizeH="0" baseline="0" noProof="0" dirty="0">
                <a:ln>
                  <a:noFill/>
                </a:ln>
                <a:solidFill>
                  <a:srgbClr val="00007A"/>
                </a:solidFill>
                <a:effectLst/>
                <a:uLnTx/>
                <a:uFillTx/>
                <a:latin typeface="Arial" panose="020B0604020202020204" pitchFamily="34" charset="0"/>
                <a:ea typeface="ＭＳ Ｐゴシック" charset="0"/>
                <a:cs typeface="Arial" panose="020B0604020202020204" pitchFamily="34" charset="0"/>
              </a:rPr>
              <a:t>”</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7621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ahoma" charset="0"/>
                <a:ea typeface="ＭＳ Ｐゴシック" charset="0"/>
              </a:rPr>
              <a:t>Transasia</a:t>
            </a: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 trade routes (First Century AD)</a:t>
            </a:r>
          </a:p>
        </p:txBody>
      </p:sp>
      <p:sp>
        <p:nvSpPr>
          <p:cNvPr id="5" name="Text Box 7"/>
          <p:cNvSpPr txBox="1">
            <a:spLocks noChangeArrowheads="1"/>
          </p:cNvSpPr>
          <p:nvPr/>
        </p:nvSpPr>
        <p:spPr bwMode="auto">
          <a:xfrm>
            <a:off x="1167517" y="1077888"/>
            <a:ext cx="6784080" cy="830997"/>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In the first century one ship was going from Egypt to India every three days</a:t>
            </a:r>
          </a:p>
        </p:txBody>
      </p:sp>
    </p:spTree>
    <p:extLst>
      <p:ext uri="{BB962C8B-B14F-4D97-AF65-F5344CB8AC3E}">
        <p14:creationId xmlns:p14="http://schemas.microsoft.com/office/powerpoint/2010/main" val="11159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34084606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8196689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61 people from 13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February 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088471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Acrostic Bible – 3 John</a:t>
            </a:r>
          </a:p>
        </p:txBody>
      </p:sp>
      <p:pic>
        <p:nvPicPr>
          <p:cNvPr id="21094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10948" name="Text Box 6"/>
          <p:cNvSpPr txBox="1">
            <a:spLocks noChangeArrowheads="1"/>
          </p:cNvSpPr>
          <p:nvPr/>
        </p:nvSpPr>
        <p:spPr bwMode="auto">
          <a:xfrm>
            <a:off x="0" y="685800"/>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r>
              <a:rPr lang="en-US" b="1" i="1" dirty="0">
                <a:solidFill>
                  <a:srgbClr val="FFFFFF"/>
                </a:solidFill>
                <a:latin typeface="Arail" charset="0"/>
                <a:cs typeface="Arail" charset="0"/>
              </a:rPr>
              <a:t>Verses</a:t>
            </a:r>
          </a:p>
          <a:p>
            <a:pPr algn="l" eaLnBrk="1" hangingPunct="1"/>
            <a:r>
              <a:rPr lang="en-US" b="1" dirty="0">
                <a:solidFill>
                  <a:srgbClr val="FFFFFF"/>
                </a:solidFill>
                <a:latin typeface="Arail" charset="0"/>
                <a:cs typeface="Arail" charset="0"/>
              </a:rPr>
              <a:t>1-4	</a:t>
            </a:r>
            <a:r>
              <a:rPr lang="en-US" b="1" dirty="0">
                <a:solidFill>
                  <a:srgbClr val="FFFF00"/>
                </a:solidFill>
                <a:latin typeface="Arail" charset="0"/>
                <a:cs typeface="Arail" charset="0"/>
              </a:rPr>
              <a:t>G</a:t>
            </a:r>
            <a:r>
              <a:rPr lang="en-US" b="1" dirty="0">
                <a:solidFill>
                  <a:srgbClr val="FFFFFF"/>
                </a:solidFill>
                <a:latin typeface="Arail" charset="0"/>
                <a:cs typeface="Arail" charset="0"/>
              </a:rPr>
              <a:t>reetings to brother Gaius</a:t>
            </a:r>
          </a:p>
          <a:p>
            <a:pPr algn="l" eaLnBrk="1" hangingPunct="1"/>
            <a:r>
              <a:rPr lang="en-US" b="1" dirty="0">
                <a:solidFill>
                  <a:srgbClr val="FFFFFF"/>
                </a:solidFill>
                <a:latin typeface="Arail" charset="0"/>
                <a:cs typeface="Arail" charset="0"/>
              </a:rPr>
              <a:t>5-6	</a:t>
            </a:r>
            <a:r>
              <a:rPr lang="en-US" b="1" dirty="0">
                <a:solidFill>
                  <a:srgbClr val="FFFF00"/>
                </a:solidFill>
                <a:latin typeface="Arail" charset="0"/>
                <a:cs typeface="Arail" charset="0"/>
              </a:rPr>
              <a:t>A</a:t>
            </a:r>
            <a:r>
              <a:rPr lang="en-US" b="1" dirty="0">
                <a:solidFill>
                  <a:srgbClr val="FFFFFF"/>
                </a:solidFill>
                <a:latin typeface="Arail" charset="0"/>
                <a:cs typeface="Arail" charset="0"/>
              </a:rPr>
              <a:t>ccept strangers and brethren</a:t>
            </a:r>
          </a:p>
          <a:p>
            <a:pPr algn="l" eaLnBrk="1" hangingPunct="1"/>
            <a:r>
              <a:rPr lang="en-US" b="1" dirty="0">
                <a:solidFill>
                  <a:srgbClr val="FFFFFF"/>
                </a:solidFill>
                <a:latin typeface="Arail" charset="0"/>
                <a:cs typeface="Arail" charset="0"/>
              </a:rPr>
              <a:t>7-8	</a:t>
            </a:r>
            <a:r>
              <a:rPr lang="en-US" b="1" dirty="0">
                <a:solidFill>
                  <a:srgbClr val="FFFF00"/>
                </a:solidFill>
                <a:latin typeface="Arail" charset="0"/>
                <a:cs typeface="Arail" charset="0"/>
              </a:rPr>
              <a:t>I</a:t>
            </a:r>
            <a:r>
              <a:rPr lang="en-US" b="1" dirty="0">
                <a:solidFill>
                  <a:srgbClr val="FFFFFF"/>
                </a:solidFill>
                <a:latin typeface="Arail" charset="0"/>
                <a:cs typeface="Arail" charset="0"/>
              </a:rPr>
              <a:t>nvest in God</a:t>
            </a:r>
            <a:r>
              <a:rPr lang="uk-UA" altLang="ja-JP" b="1" dirty="0">
                <a:solidFill>
                  <a:srgbClr val="FFFFFF"/>
                </a:solidFill>
                <a:latin typeface="Arail" charset="0"/>
                <a:cs typeface="Arail" charset="0"/>
              </a:rPr>
              <a:t>'</a:t>
            </a:r>
            <a:r>
              <a:rPr lang="en-US" altLang="ja-JP" b="1" dirty="0">
                <a:solidFill>
                  <a:srgbClr val="FFFFFF"/>
                </a:solidFill>
                <a:latin typeface="Arail" charset="0"/>
                <a:cs typeface="Arail" charset="0"/>
              </a:rPr>
              <a:t>s work</a:t>
            </a:r>
          </a:p>
          <a:p>
            <a:pPr algn="l" eaLnBrk="1" hangingPunct="1"/>
            <a:r>
              <a:rPr lang="en-US" b="1" dirty="0">
                <a:solidFill>
                  <a:srgbClr val="FFFFFF"/>
                </a:solidFill>
                <a:latin typeface="Arail" charset="0"/>
                <a:cs typeface="Arail" charset="0"/>
              </a:rPr>
              <a:t>9-10	</a:t>
            </a:r>
            <a:r>
              <a:rPr lang="en-US" b="1" dirty="0">
                <a:solidFill>
                  <a:srgbClr val="FFFF00"/>
                </a:solidFill>
                <a:latin typeface="Arail" charset="0"/>
                <a:cs typeface="Arail" charset="0"/>
              </a:rPr>
              <a:t>U</a:t>
            </a:r>
            <a:r>
              <a:rPr lang="en-US" b="1" dirty="0">
                <a:solidFill>
                  <a:srgbClr val="FFFFFF"/>
                </a:solidFill>
                <a:latin typeface="Arail" charset="0"/>
                <a:cs typeface="Arail" charset="0"/>
              </a:rPr>
              <a:t>njust words of Diotrephes</a:t>
            </a:r>
          </a:p>
          <a:p>
            <a:pPr algn="l" eaLnBrk="1" hangingPunct="1"/>
            <a:r>
              <a:rPr lang="en-US" b="1" dirty="0">
                <a:solidFill>
                  <a:srgbClr val="FFFFFF"/>
                </a:solidFill>
                <a:latin typeface="Arail" charset="0"/>
                <a:cs typeface="Arail" charset="0"/>
              </a:rPr>
              <a:t>11-14	</a:t>
            </a:r>
            <a:r>
              <a:rPr lang="en-US" b="1" dirty="0">
                <a:solidFill>
                  <a:srgbClr val="FFFF00"/>
                </a:solidFill>
                <a:latin typeface="Arail" charset="0"/>
                <a:cs typeface="Arail" charset="0"/>
              </a:rPr>
              <a:t>S</a:t>
            </a:r>
            <a:r>
              <a:rPr lang="en-US" b="1" dirty="0">
                <a:solidFill>
                  <a:srgbClr val="FFFFFF"/>
                </a:solidFill>
                <a:latin typeface="Arail" charset="0"/>
                <a:cs typeface="Arail" charset="0"/>
              </a:rPr>
              <a:t>pecial thanks to Demetrius</a:t>
            </a:r>
          </a:p>
        </p:txBody>
      </p:sp>
      <p:sp>
        <p:nvSpPr>
          <p:cNvPr id="6" name="Text Box 10"/>
          <p:cNvSpPr txBox="1">
            <a:spLocks noChangeArrowheads="1"/>
          </p:cNvSpPr>
          <p:nvPr/>
        </p:nvSpPr>
        <p:spPr bwMode="auto">
          <a:xfrm>
            <a:off x="2057400" y="76200"/>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sz="4400" b="1" i="1">
                <a:solidFill>
                  <a:srgbClr val="E5E5FF"/>
                </a:solidFill>
                <a:effectLst>
                  <a:outerShdw blurRad="38100" dist="38100" dir="2700000" algn="tl">
                    <a:srgbClr val="000000"/>
                  </a:outerShdw>
                </a:effectLst>
                <a:latin typeface="Arial" charset="0"/>
                <a:cs typeface="Arial" charset="0"/>
              </a:rPr>
              <a:t>THIRD JOHN</a:t>
            </a: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5843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Feb 2020</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8" name="Text Box 21"/>
          <p:cNvSpPr txBox="1">
            <a:spLocks noChangeArrowheads="1"/>
          </p:cNvSpPr>
          <p:nvPr/>
        </p:nvSpPr>
        <p:spPr bwMode="auto">
          <a:xfrm>
            <a:off x="4010911" y="-580754"/>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7305924" y="5718157"/>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7020272" y="185205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1862019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rPr>
              <a:t>Preaching through Scripture</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6959934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61 people from 13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8664678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SBC students serve at church</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43877939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itchFamily="-105" charset="0"/>
                <a:ea typeface="ＭＳ Ｐゴシック" pitchFamily="-105" charset="-128"/>
                <a:cs typeface="ＭＳ Ｐゴシック" pitchFamily="-105" charset="-128"/>
              </a:rPr>
              <a:t>20%</a:t>
            </a: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9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let this bad example influence you. Follow only what is good. Remember that those who do good prove that they are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children, and those who do evil prove that they do not know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9141168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41" name="Text Box 9"/>
          <p:cNvSpPr txBox="1">
            <a:spLocks noChangeArrowheads="1"/>
          </p:cNvSpPr>
          <p:nvPr/>
        </p:nvSpPr>
        <p:spPr bwMode="auto">
          <a:xfrm>
            <a:off x="-36513" y="765175"/>
            <a:ext cx="2736851" cy="3784600"/>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III. Become a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mission-</a:t>
            </a: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ary</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like Demetrius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(12)</a:t>
            </a: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Help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others</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get the truth out like Gaius (5-8)</a:t>
            </a: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II. Don</a:t>
            </a:r>
            <a:r>
              <a:rPr kumimoji="0" lang="uk-UA"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 </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hinder</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missions like Diotrephes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How can we obey God’s truth?</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5570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18441" name="Text Box 9"/>
          <p:cNvSpPr txBox="1">
            <a:spLocks noChangeArrowheads="1"/>
          </p:cNvSpPr>
          <p:nvPr/>
        </p:nvSpPr>
        <p:spPr bwMode="auto">
          <a:xfrm>
            <a:off x="2411413" y="1299532"/>
            <a:ext cx="6481762" cy="378565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12</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Everyone speaks highly of Demetrius, as does the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truth</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itself. We ourselves can say the same for him, and you know we speak the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truth</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sp>
        <p:nvSpPr>
          <p:cNvPr id="273413" name="Rectangle 5"/>
          <p:cNvSpPr>
            <a:spLocks noChangeArrowheads="1"/>
          </p:cNvSpPr>
          <p:nvPr/>
        </p:nvSpPr>
        <p:spPr bwMode="auto">
          <a:xfrm>
            <a:off x="1908175" y="211138"/>
            <a:ext cx="2943225" cy="769937"/>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4400" b="1" i="0" u="none" strike="noStrike" kern="1200" cap="none" spc="0" normalizeH="0" baseline="0" noProof="0">
                <a:ln>
                  <a:noFill/>
                </a:ln>
                <a:solidFill>
                  <a:srgbClr val="000000"/>
                </a:solidFill>
                <a:effectLst/>
                <a:uLnTx/>
                <a:uFillTx/>
                <a:latin typeface="Arial" charset="0"/>
                <a:ea typeface="ＭＳ Ｐゴシック" charset="0"/>
              </a:rPr>
              <a:t>Demetrius</a:t>
            </a:r>
            <a:endParaRPr kumimoji="0" lang="en-US" sz="4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199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Multiply Yourself into Trustworthy Men!</a:t>
            </a: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You have heard me teach things that have been confirmed by many reliable witnesses. Now teach these truths to other trustworthy people who will be able to pass them on to others</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(2 Tim. 2:2 NLT).</a:t>
            </a: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rPr>
              <a:t>Discipleship</a:t>
            </a: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Paul</a:t>
            </a: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Timothy</a:t>
            </a: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Reliable Men</a:t>
            </a: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Others</a:t>
            </a:r>
          </a:p>
        </p:txBody>
      </p:sp>
    </p:spTree>
    <p:extLst>
      <p:ext uri="{BB962C8B-B14F-4D97-AF65-F5344CB8AC3E}">
        <p14:creationId xmlns:p14="http://schemas.microsoft.com/office/powerpoint/2010/main" val="17130686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Missions in Singapore 1990</a:t>
            </a:r>
            <a:br>
              <a:rPr lang="en-US" altLang="zh-CN"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549 Believers per Missionary</a:t>
            </a:r>
            <a:endParaRPr lang="en-US" sz="3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56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705608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Missions in Singapore 2009</a:t>
            </a:r>
            <a:br>
              <a:rPr lang="en-US" altLang="zh-CN"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200 Believers per Missionary</a:t>
            </a:r>
            <a:endParaRPr lang="en-US" sz="3200" b="1" dirty="0">
              <a:solidFill>
                <a:schemeClr val="bg1"/>
              </a:solidFill>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Missions in Singapore 2014</a:t>
            </a:r>
            <a:b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350 Believers per Missionary</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917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About one third of churches haven’t sent out even one career missionary</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Our church is one of the 9 that has sent out four missionaries.</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13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Church's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31495320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2302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2569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en-US" sz="5400" b="1" dirty="0">
                <a:solidFill>
                  <a:srgbClr val="FFFFFF"/>
                </a:solidFill>
                <a:latin typeface="Arial" charset="0"/>
                <a:ea typeface="+mj-ea"/>
                <a:cs typeface="+mj-cs"/>
              </a:rPr>
              <a:t>The </a:t>
            </a:r>
            <a:r>
              <a:rPr lang="en-US" sz="5400" b="1" dirty="0" err="1">
                <a:solidFill>
                  <a:srgbClr val="FFFFFF"/>
                </a:solidFill>
                <a:latin typeface="Arial" charset="0"/>
                <a:ea typeface="+mj-ea"/>
                <a:cs typeface="+mj-cs"/>
              </a:rPr>
              <a:t>Coreas</a:t>
            </a:r>
            <a:r>
              <a:rPr lang="en-US" sz="5400" b="1" dirty="0">
                <a:solidFill>
                  <a:srgbClr val="FFFFFF"/>
                </a:solidFill>
                <a:latin typeface="Arial" charset="0"/>
                <a:ea typeface="+mj-ea"/>
                <a:cs typeface="+mj-cs"/>
              </a:rPr>
              <a:t> in Bangkok</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$1500 quarterly through March</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3425002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 quarterly through 2020</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Athan &amp; Chanchan in India/USA</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42463571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none" spc="0" normalizeH="0" baseline="0" noProof="0" dirty="0">
                <a:ln>
                  <a:noFill/>
                </a:ln>
                <a:solidFill>
                  <a:srgbClr val="FFFFFF"/>
                </a:solidFill>
                <a:effectLst/>
                <a:uLnTx/>
                <a:uFillTx/>
                <a:latin typeface="Arial" charset="0"/>
                <a:ea typeface="+mj-ea"/>
                <a:cs typeface="+mj-cs"/>
              </a:rPr>
              <a:t>Family in Central Asia</a:t>
            </a: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$1200 annually</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52987589"/>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in Myanmar</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$900 quarterly</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20000782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en-US" sz="4000" b="1" i="1" kern="1200" dirty="0">
                <a:solidFill>
                  <a:srgbClr val="FFFFFF"/>
                </a:solidFill>
                <a:effectLst>
                  <a:outerShdw blurRad="38100" dist="38100" dir="2700000" algn="tl">
                    <a:srgbClr val="000000">
                      <a:alpha val="43137"/>
                    </a:srgbClr>
                  </a:outerShdw>
                </a:effectLst>
                <a:latin typeface="Arial"/>
                <a:ea typeface="ＭＳ Ｐゴシック"/>
              </a:rPr>
              <a:t>Sarah, Noah </a:t>
            </a:r>
            <a:r>
              <a:rPr lang="en-US" sz="4000" b="1" i="1" kern="1200">
                <a:solidFill>
                  <a:srgbClr val="FFFFFF"/>
                </a:solidFill>
                <a:effectLst>
                  <a:outerShdw blurRad="38100" dist="38100" dir="2700000" algn="tl">
                    <a:srgbClr val="000000">
                      <a:alpha val="43137"/>
                    </a:srgbClr>
                  </a:outerShdw>
                </a:effectLst>
                <a:latin typeface="Arial"/>
                <a:ea typeface="ＭＳ Ｐゴシック"/>
              </a:rPr>
              <a:t>&amp; Kezia Chiru</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Former Young Adult Coordinator(s)</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237392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rPr>
              <a:t>"</a:t>
            </a:r>
            <a:r>
              <a:rPr lang="en-US" sz="6600" b="1" dirty="0">
                <a:solidFill>
                  <a:schemeClr val="tx1"/>
                </a:solidFill>
                <a:effectLst>
                  <a:glow rad="254000">
                    <a:schemeClr val="bg1">
                      <a:alpha val="93000"/>
                    </a:schemeClr>
                  </a:glow>
                </a:effectLst>
              </a:rPr>
              <a:t>How can I hold my truth to be the truth when so many others see truth differently?</a:t>
            </a:r>
            <a:r>
              <a:rPr lang="ru-RU" sz="6600" b="1" dirty="0">
                <a:solidFill>
                  <a:schemeClr val="tx1"/>
                </a:solidFill>
                <a:effectLst>
                  <a:glow rad="254000">
                    <a:schemeClr val="bg1">
                      <a:alpha val="93000"/>
                    </a:schemeClr>
                  </a:glow>
                </a:effectLst>
              </a:rPr>
              <a:t>"</a:t>
            </a:r>
            <a:endParaRPr lang="en-US" sz="6600" b="1" dirty="0">
              <a:solidFill>
                <a:schemeClr val="tx1"/>
              </a:solidFill>
              <a:effectLst>
                <a:glow rad="254000">
                  <a:schemeClr val="bg1">
                    <a:alpha val="93000"/>
                  </a:schemeClr>
                </a:glow>
              </a:effectLst>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E3EBF1"/>
                </a:solidFill>
                <a:effectLst/>
                <a:uLnTx/>
                <a:uFillTx/>
                <a:latin typeface="26" charset="0"/>
                <a:ea typeface="ＭＳ Ｐゴシック" charset="0"/>
              </a:rPr>
              <a:t>Reporter in </a:t>
            </a:r>
            <a:r>
              <a:rPr kumimoji="0" lang="en-US" sz="3600" b="1" i="1" u="none" strike="noStrike" kern="1200" cap="none" spc="0" normalizeH="0" baseline="0" noProof="0">
                <a:ln>
                  <a:noFill/>
                </a:ln>
                <a:solidFill>
                  <a:srgbClr val="E3EBF1"/>
                </a:solidFill>
                <a:effectLst/>
                <a:uLnTx/>
                <a:uFillTx/>
                <a:latin typeface="26" charset="0"/>
                <a:ea typeface="ＭＳ Ｐゴシック" charset="0"/>
              </a:rPr>
              <a:t>USA Weekend</a:t>
            </a:r>
            <a:r>
              <a:rPr kumimoji="0" lang="en-US" sz="3600" b="1" i="0" u="none" strike="noStrike" kern="1200" cap="none" spc="0" normalizeH="0" baseline="0" noProof="0">
                <a:ln>
                  <a:noFill/>
                </a:ln>
                <a:solidFill>
                  <a:srgbClr val="E3EBF1"/>
                </a:solidFill>
                <a:effectLst/>
                <a:uLnTx/>
                <a:uFillTx/>
                <a:latin typeface="26" charset="0"/>
                <a:ea typeface="ＭＳ Ｐゴシック" charset="0"/>
              </a:rPr>
              <a:t> Report on Religion (1996)</a:t>
            </a: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19679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en-US" b="1"/>
              <a:t>Noah (Chiru Tribe, Manipur)</a:t>
            </a: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983789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en-US" b="1"/>
              <a:t>Noah (Chiru Tribe, Manipur)</a:t>
            </a: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58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Balance relationships with tasks (13-15).</a:t>
            </a: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have much more to say to you, but I don</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want to write it with pen and ink.  </a:t>
            </a:r>
            <a:r>
              <a:rPr kumimoji="0" lang="en-US" sz="36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I hope to see you soon, and then we will talk face to face. </a:t>
            </a:r>
            <a:r>
              <a:rPr kumimoji="0" lang="en-US" sz="36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15</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Peace be with you. Your friends here send you their greetings. Please give my personal greetings to each of our friends there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13-15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87143425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10746" y="0"/>
            <a:ext cx="4885798" cy="5373216"/>
          </a:xfrm>
        </p:spPr>
        <p:txBody>
          <a:bodyPr/>
          <a:lstStyle/>
          <a:p>
            <a:pPr>
              <a:defRPr/>
            </a:pPr>
            <a:r>
              <a:rPr lang="en-US" sz="8000" b="1" i="1" dirty="0">
                <a:effectLst>
                  <a:glow rad="101600">
                    <a:schemeClr val="bg1">
                      <a:alpha val="94000"/>
                    </a:schemeClr>
                  </a:glow>
                </a:effectLst>
              </a:rPr>
              <a:t>How</a:t>
            </a:r>
            <a:r>
              <a:rPr lang="en-US" sz="8000" b="1" dirty="0">
                <a:effectLst>
                  <a:glow rad="101600">
                    <a:schemeClr val="bg1">
                      <a:alpha val="94000"/>
                    </a:schemeClr>
                  </a:glow>
                </a:effectLst>
              </a:rPr>
              <a:t> can we </a:t>
            </a:r>
            <a:r>
              <a:rPr lang="en-US" sz="8000" b="1" dirty="0">
                <a:solidFill>
                  <a:srgbClr val="FFFF00"/>
                </a:solidFill>
                <a:effectLst>
                  <a:glow rad="101600">
                    <a:schemeClr val="bg1">
                      <a:alpha val="94000"/>
                    </a:schemeClr>
                  </a:glow>
                </a:effectLst>
              </a:rPr>
              <a:t>obey</a:t>
            </a:r>
            <a:r>
              <a:rPr lang="en-US" sz="8000" b="1" dirty="0">
                <a:effectLst>
                  <a:glow rad="101600">
                    <a:schemeClr val="bg1">
                      <a:alpha val="94000"/>
                    </a:schemeClr>
                  </a:glow>
                </a:effectLst>
              </a:rPr>
              <a:t> God</a:t>
            </a:r>
            <a:r>
              <a:rPr lang="uk-UA" sz="8000" b="1" dirty="0">
                <a:effectLst>
                  <a:glow rad="101600">
                    <a:schemeClr val="bg1">
                      <a:alpha val="94000"/>
                    </a:schemeClr>
                  </a:glow>
                </a:effectLst>
              </a:rPr>
              <a:t>'</a:t>
            </a:r>
            <a:r>
              <a:rPr lang="en-US" sz="8000" b="1" dirty="0">
                <a:effectLst>
                  <a:glow rad="101600">
                    <a:schemeClr val="bg1">
                      <a:alpha val="94000"/>
                    </a:schemeClr>
                  </a:glow>
                </a:effectLst>
              </a:rPr>
              <a:t>s truth?</a:t>
            </a:r>
          </a:p>
        </p:txBody>
      </p:sp>
    </p:spTree>
    <p:extLst>
      <p:ext uri="{BB962C8B-B14F-4D97-AF65-F5344CB8AC3E}">
        <p14:creationId xmlns:p14="http://schemas.microsoft.com/office/powerpoint/2010/main" val="4829262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val="0"/>
              </a:ext>
            </a:extLst>
          </a:blip>
          <a:srcRect l="1388"/>
          <a:stretch/>
        </p:blipFill>
        <p:spPr bwMode="auto">
          <a:xfrm>
            <a:off x="-19050" y="0"/>
            <a:ext cx="946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144016"/>
            <a:ext cx="9144000" cy="1988840"/>
          </a:xfrm>
        </p:spPr>
        <p:txBody>
          <a:bodyPr/>
          <a:lstStyle/>
          <a:p>
            <a:pPr>
              <a:defRPr/>
            </a:pPr>
            <a:r>
              <a:rPr lang="en-US" sz="4800" dirty="0">
                <a:effectLst>
                  <a:glow rad="101600">
                    <a:schemeClr val="bg1">
                      <a:alpha val="99000"/>
                    </a:schemeClr>
                  </a:glow>
                </a:effectLst>
              </a:rPr>
              <a:t>Live out God</a:t>
            </a:r>
            <a:r>
              <a:rPr lang="uk-UA" sz="4800" dirty="0">
                <a:effectLst>
                  <a:glow rad="101600">
                    <a:schemeClr val="bg1">
                      <a:alpha val="99000"/>
                    </a:schemeClr>
                  </a:glow>
                </a:effectLst>
              </a:rPr>
              <a:t>'</a:t>
            </a:r>
            <a:r>
              <a:rPr lang="en-US" sz="4800" dirty="0">
                <a:effectLst>
                  <a:glow rad="101600">
                    <a:schemeClr val="bg1">
                      <a:alpha val="99000"/>
                    </a:schemeClr>
                  </a:glow>
                </a:effectLst>
              </a:rPr>
              <a:t>s truth by </a:t>
            </a:r>
            <a:r>
              <a:rPr lang="en-US" sz="4800" dirty="0">
                <a:solidFill>
                  <a:srgbClr val="FF0000"/>
                </a:solidFill>
                <a:effectLst>
                  <a:glow rad="101600">
                    <a:schemeClr val="bg1">
                      <a:alpha val="99000"/>
                    </a:schemeClr>
                  </a:glow>
                </a:effectLst>
              </a:rPr>
              <a:t>supporting missions</a:t>
            </a:r>
            <a:r>
              <a:rPr lang="en-US" sz="4800" dirty="0">
                <a:effectLst>
                  <a:glow rad="101600">
                    <a:schemeClr val="bg1">
                      <a:alpha val="99000"/>
                    </a:schemeClr>
                  </a:glow>
                </a:effectLst>
              </a:rPr>
              <a:t> in the way God has for you. </a:t>
            </a:r>
            <a:endParaRPr lang="en-US" sz="4800" dirty="0">
              <a:effectLst>
                <a:glow rad="101600">
                  <a:schemeClr val="bg1">
                    <a:alpha val="99000"/>
                  </a:schemeClr>
                </a:glow>
              </a:effectLst>
              <a:latin typeface="Arial" charset="0"/>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OF 3 JOHN</a:t>
            </a:r>
          </a:p>
        </p:txBody>
      </p:sp>
    </p:spTree>
    <p:extLst>
      <p:ext uri="{BB962C8B-B14F-4D97-AF65-F5344CB8AC3E}">
        <p14:creationId xmlns:p14="http://schemas.microsoft.com/office/powerpoint/2010/main" val="11074755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5621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Summary Statement</a:t>
            </a:r>
            <a:endParaRPr lang="en-US" sz="2800" b="1">
              <a:solidFill>
                <a:schemeClr val="bg1"/>
              </a:solidFill>
              <a:latin typeface="Arial" charset="0"/>
              <a:ea typeface="ＭＳ Ｐゴシック" charset="0"/>
              <a:cs typeface="ＭＳ Ｐゴシック" charset="0"/>
            </a:endParaRPr>
          </a:p>
        </p:txBody>
      </p:sp>
      <p:sp>
        <p:nvSpPr>
          <p:cNvPr id="292867"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307</a:t>
            </a:r>
          </a:p>
        </p:txBody>
      </p:sp>
      <p:pic>
        <p:nvPicPr>
          <p:cNvPr id="292868" name="Picture 9"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421640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9" name="Text Box 6"/>
          <p:cNvSpPr txBox="1">
            <a:spLocks noChangeArrowheads="1"/>
          </p:cNvSpPr>
          <p:nvPr/>
        </p:nvSpPr>
        <p:spPr bwMode="auto">
          <a:xfrm>
            <a:off x="395288" y="836613"/>
            <a:ext cx="7129462" cy="50165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rPr>
              <a:t>John encourages Gaius to continue </a:t>
            </a:r>
            <a:r>
              <a:rPr kumimoji="0" lang="en-US" altLang="zh-CN" sz="4000" b="1" i="1" u="none" strike="noStrike" kern="1200" cap="none" spc="0" normalizeH="0" baseline="0" noProof="0" dirty="0">
                <a:ln>
                  <a:noFill/>
                </a:ln>
                <a:solidFill>
                  <a:srgbClr val="FFFF00"/>
                </a:solidFill>
                <a:effectLst/>
                <a:uLnTx/>
                <a:uFillTx/>
                <a:latin typeface="Arial" charset="0"/>
                <a:ea typeface="ＭＳ Ｐゴシック" charset="0"/>
              </a:rPr>
              <a:t>supporting missionaries</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rPr>
              <a:t> such as Demetrius despite opposition from Diotrephes to help the church to see its </a:t>
            </a:r>
            <a:r>
              <a:rPr kumimoji="0" lang="en-US" altLang="zh-CN" sz="4000" b="1" i="1" u="none" strike="noStrike" kern="1200" cap="none" spc="0" normalizeH="0" baseline="0" noProof="0" dirty="0">
                <a:ln>
                  <a:noFill/>
                </a:ln>
                <a:solidFill>
                  <a:srgbClr val="FFFFFF"/>
                </a:solidFill>
                <a:effectLst/>
                <a:uLnTx/>
                <a:uFillTx/>
                <a:latin typeface="Arial" charset="0"/>
                <a:ea typeface="ＭＳ Ｐゴシック" charset="0"/>
              </a:rPr>
              <a:t>responsibility to finance God</a:t>
            </a:r>
            <a:r>
              <a:rPr kumimoji="0" lang="uk-UA" altLang="zh-CN" sz="4000" b="1" i="1"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4000" b="1" i="1" u="none" strike="noStrike" kern="1200" cap="none" spc="0" normalizeH="0" baseline="0" noProof="0" dirty="0">
                <a:ln>
                  <a:noFill/>
                </a:ln>
                <a:solidFill>
                  <a:srgbClr val="FFFFFF"/>
                </a:solidFill>
                <a:effectLst/>
                <a:uLnTx/>
                <a:uFillTx/>
                <a:latin typeface="Arial" charset="0"/>
                <a:ea typeface="ＭＳ Ｐゴシック" charset="0"/>
              </a:rPr>
              <a:t>s work.</a:t>
            </a:r>
            <a:r>
              <a:rPr kumimoji="0" lang="en-US" altLang="zh-CN" sz="4000" b="1" i="0" u="none" strike="noStrike" kern="1200" cap="none" spc="0" normalizeH="0" baseline="0" noProof="0" dirty="0">
                <a:ln>
                  <a:noFill/>
                </a:ln>
                <a:solidFill>
                  <a:srgbClr val="FFFFFF"/>
                </a:solidFill>
                <a:effectLst/>
                <a:uLnTx/>
                <a:uFillTx/>
                <a:latin typeface="Arial" charset="0"/>
                <a:ea typeface="ＭＳ Ｐゴシック" charset="0"/>
              </a:rPr>
              <a:t> </a:t>
            </a:r>
          </a:p>
        </p:txBody>
      </p:sp>
    </p:spTree>
    <p:extLst>
      <p:ext uri="{BB962C8B-B14F-4D97-AF65-F5344CB8AC3E}">
        <p14:creationId xmlns:p14="http://schemas.microsoft.com/office/powerpoint/2010/main" val="36760153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41" name="Text Box 9"/>
          <p:cNvSpPr txBox="1">
            <a:spLocks noChangeArrowheads="1"/>
          </p:cNvSpPr>
          <p:nvPr/>
        </p:nvSpPr>
        <p:spPr bwMode="auto">
          <a:xfrm>
            <a:off x="-36513" y="765175"/>
            <a:ext cx="2736851" cy="3784600"/>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III. Become a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mission-</a:t>
            </a: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ary</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like Demetrius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(12)</a:t>
            </a: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Help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others</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get the truth out like Gaius (5-8)</a:t>
            </a: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II. Don</a:t>
            </a:r>
            <a:r>
              <a:rPr kumimoji="0" lang="uk-UA"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 </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hinder</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missions like Diotrephes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How can we obey God’s truth?</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01315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What About You?</a:t>
            </a:r>
            <a:endParaRPr lang="en-US" sz="2800" b="1">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5636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How are you advancing the gospel by supporting missionaries through hospitality and finances? </a:t>
            </a: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8431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726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en-US" sz="8000" b="1" i="1" dirty="0">
                <a:effectLst>
                  <a:glow rad="101600">
                    <a:schemeClr val="bg1">
                      <a:alpha val="94000"/>
                    </a:schemeClr>
                  </a:glow>
                </a:effectLst>
              </a:rPr>
              <a:t>Truth is truth.</a:t>
            </a:r>
            <a:endParaRPr lang="en-US" sz="8000" b="1" dirty="0">
              <a:effectLst>
                <a:glow rad="101600">
                  <a:schemeClr val="bg1">
                    <a:alpha val="94000"/>
                  </a:schemeClr>
                </a:glow>
              </a:effectLst>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Truth is still truth</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even if no one </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believes it.</a:t>
            </a: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A lie is still a lie</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even if everyone </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believes it.</a:t>
            </a: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95536" y="6165304"/>
            <a:ext cx="7512021" cy="72255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5578244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Nepal Teaching Trip</a:t>
            </a: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64173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lived with a Nepali Family</a:t>
            </a:r>
          </a:p>
        </p:txBody>
      </p:sp>
    </p:spTree>
    <p:extLst>
      <p:ext uri="{BB962C8B-B14F-4D97-AF65-F5344CB8AC3E}">
        <p14:creationId xmlns:p14="http://schemas.microsoft.com/office/powerpoint/2010/main" val="423226076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3555" y="368558"/>
            <a:ext cx="873044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taught at the Himalayan Graduate School of Theology</a:t>
            </a:r>
          </a:p>
        </p:txBody>
      </p:sp>
    </p:spTree>
    <p:extLst>
      <p:ext uri="{BB962C8B-B14F-4D97-AF65-F5344CB8AC3E}">
        <p14:creationId xmlns:p14="http://schemas.microsoft.com/office/powerpoint/2010/main" val="26987282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775652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b="1" dirty="0">
                <a:solidFill>
                  <a:schemeClr val="bg1"/>
                </a:solidFill>
                <a:effectLst>
                  <a:glow rad="177800">
                    <a:schemeClr val="tx1">
                      <a:alpha val="94000"/>
                    </a:schemeClr>
                  </a:glow>
                </a:effectLst>
                <a:latin typeface="Calibri" charset="0"/>
              </a:rPr>
              <a:t>We had many small groups</a:t>
            </a: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4068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1720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97341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Assignments &amp; More Assignments!</a:t>
            </a:r>
          </a:p>
        </p:txBody>
      </p:sp>
    </p:spTree>
    <p:extLst>
      <p:ext uri="{BB962C8B-B14F-4D97-AF65-F5344CB8AC3E}">
        <p14:creationId xmlns:p14="http://schemas.microsoft.com/office/powerpoint/2010/main" val="41983599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Assignments &amp; More Assignments!</a:t>
            </a:r>
          </a:p>
        </p:txBody>
      </p:sp>
    </p:spTree>
    <p:extLst>
      <p:ext uri="{BB962C8B-B14F-4D97-AF65-F5344CB8AC3E}">
        <p14:creationId xmlns:p14="http://schemas.microsoft.com/office/powerpoint/2010/main" val="295798206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91315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27 NT Letters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19 respond to a heresy!</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28</a:t>
            </a:r>
          </a:p>
        </p:txBody>
      </p:sp>
    </p:spTree>
    <p:extLst>
      <p:ext uri="{BB962C8B-B14F-4D97-AF65-F5344CB8AC3E}">
        <p14:creationId xmlns:p14="http://schemas.microsoft.com/office/powerpoint/2010/main" val="3780874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en-US" b="1" dirty="0">
                <a:solidFill>
                  <a:schemeClr val="bg1"/>
                </a:solidFill>
                <a:effectLst>
                  <a:glow rad="177800">
                    <a:schemeClr val="tx1">
                      <a:alpha val="94000"/>
                    </a:schemeClr>
                  </a:glow>
                </a:effectLst>
                <a:latin typeface="Calibri" charset="0"/>
              </a:rPr>
              <a:t>Newly Baptized Believers</a:t>
            </a:r>
          </a:p>
        </p:txBody>
      </p:sp>
    </p:spTree>
    <p:extLst>
      <p:ext uri="{BB962C8B-B14F-4D97-AF65-F5344CB8AC3E}">
        <p14:creationId xmlns:p14="http://schemas.microsoft.com/office/powerpoint/2010/main" val="176768498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Pastor Ananda Tamang</a:t>
            </a:r>
          </a:p>
        </p:txBody>
      </p:sp>
    </p:spTree>
    <p:extLst>
      <p:ext uri="{BB962C8B-B14F-4D97-AF65-F5344CB8AC3E}">
        <p14:creationId xmlns:p14="http://schemas.microsoft.com/office/powerpoint/2010/main" val="17537133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en-US" b="1" dirty="0">
                <a:solidFill>
                  <a:schemeClr val="bg1"/>
                </a:solidFill>
                <a:effectLst>
                  <a:glow rad="177800">
                    <a:schemeClr val="tx1">
                      <a:alpha val="94000"/>
                    </a:schemeClr>
                  </a:glow>
                </a:effectLst>
                <a:latin typeface="Calibri" charset="0"/>
              </a:rPr>
              <a:t>Pastor Ananda Runs a Training School</a:t>
            </a:r>
          </a:p>
        </p:txBody>
      </p:sp>
    </p:spTree>
    <p:extLst>
      <p:ext uri="{BB962C8B-B14F-4D97-AF65-F5344CB8AC3E}">
        <p14:creationId xmlns:p14="http://schemas.microsoft.com/office/powerpoint/2010/main" val="35191500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en-US" sz="4800" b="1" dirty="0">
                <a:solidFill>
                  <a:schemeClr val="bg1"/>
                </a:solidFill>
                <a:effectLst>
                  <a:glow rad="177800">
                    <a:schemeClr val="tx1">
                      <a:alpha val="94000"/>
                    </a:schemeClr>
                  </a:glow>
                </a:effectLst>
                <a:latin typeface="Calibri" charset="0"/>
              </a:rPr>
              <a:t>Thank God for the growth of the Nepali Church!</a:t>
            </a:r>
          </a:p>
        </p:txBody>
      </p:sp>
    </p:spTree>
    <p:extLst>
      <p:ext uri="{BB962C8B-B14F-4D97-AF65-F5344CB8AC3E}">
        <p14:creationId xmlns:p14="http://schemas.microsoft.com/office/powerpoint/2010/main" val="4023944282"/>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8584433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Arial"/>
              <a:buNone/>
            </a:pPr>
            <a:r>
              <a:rPr 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People Need the Lord</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a:t>
            </a:r>
            <a:r>
              <a:rPr lang="is-I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18084</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1983 River Oaks Music Company   (Admin. by Capitol CMG Pub.) </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Shepherd's Fold Music (Admin. by Capitol CMG Publishing)</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CIC CCLI </a:t>
            </a:r>
            <a:r>
              <a:rPr lang="en-US" sz="2000" b="1" kern="0" dirty="0" err="1">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Licence</a:t>
            </a: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 277507</a:t>
            </a:r>
          </a:p>
        </p:txBody>
      </p:sp>
      <p:sp>
        <p:nvSpPr>
          <p:cNvPr id="5" name="Shape 26"/>
          <p:cNvSpPr txBox="1"/>
          <p:nvPr/>
        </p:nvSpPr>
        <p:spPr>
          <a:xfrm>
            <a:off x="0" y="1743475"/>
            <a:ext cx="9144000" cy="1165623"/>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3200" b="1" i="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Greg Nelson, Phill McHugh</a:t>
            </a:r>
            <a:endParaRPr lang="en-US" b="1" i="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708735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pPr>
            <a:r>
              <a:rPr lang="en-US">
                <a:solidFill>
                  <a:prstClr val="white"/>
                </a:solidFill>
                <a:effectLst>
                  <a:glow rad="254000">
                    <a:prstClr val="black"/>
                  </a:glow>
                </a:effectLst>
                <a:latin typeface="Arial"/>
                <a:ea typeface="+mn-ea"/>
                <a:cs typeface="+mn-cs"/>
              </a:rPr>
              <a:t>Everyday they pass me by,</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I can see it in their eyes.</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Empty people filled with care,</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Headed who knows where?</a:t>
            </a:r>
            <a:endParaRPr lang="en-US" dirty="0">
              <a:solidFill>
                <a:prstClr val="white"/>
              </a:solidFill>
              <a:effectLst>
                <a:glow rad="254000">
                  <a:prstClr val="black"/>
                </a:glow>
              </a:effectLst>
              <a:latin typeface="Arial"/>
              <a:ea typeface="+mn-ea"/>
              <a:cs typeface="+mn-cs"/>
              <a:sym typeface="Arial"/>
            </a:endParaRPr>
          </a:p>
        </p:txBody>
      </p:sp>
    </p:spTree>
    <p:extLst>
      <p:ext uri="{BB962C8B-B14F-4D97-AF65-F5344CB8AC3E}">
        <p14:creationId xmlns:p14="http://schemas.microsoft.com/office/powerpoint/2010/main" val="357288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3600" b="1">
                <a:solidFill>
                  <a:prstClr val="white"/>
                </a:solidFill>
                <a:effectLst>
                  <a:glow rad="254000">
                    <a:prstClr val="black"/>
                  </a:glow>
                </a:effectLst>
                <a:latin typeface="Arial"/>
                <a:ea typeface="+mn-ea"/>
                <a:cs typeface="+mn-cs"/>
              </a:rPr>
              <a:t>On they go through private pain,</a:t>
            </a:r>
            <a:br>
              <a:rPr lang="en-US" sz="3600" b="1">
                <a:solidFill>
                  <a:prstClr val="white"/>
                </a:solidFill>
                <a:effectLst>
                  <a:glow rad="254000">
                    <a:prstClr val="black"/>
                  </a:glow>
                </a:effectLst>
                <a:latin typeface="Arial"/>
                <a:ea typeface="+mn-ea"/>
                <a:cs typeface="+mn-cs"/>
              </a:rPr>
            </a:br>
            <a:r>
              <a:rPr lang="en-US" sz="3600" b="1">
                <a:solidFill>
                  <a:prstClr val="white"/>
                </a:solidFill>
                <a:effectLst>
                  <a:glow rad="254000">
                    <a:prstClr val="black"/>
                  </a:glow>
                </a:effectLst>
                <a:latin typeface="Arial"/>
                <a:ea typeface="+mn-ea"/>
                <a:cs typeface="+mn-cs"/>
              </a:rPr>
              <a:t>Living fear to fear.</a:t>
            </a:r>
            <a:br>
              <a:rPr lang="en-US" sz="3600" b="1">
                <a:solidFill>
                  <a:prstClr val="white"/>
                </a:solidFill>
                <a:effectLst>
                  <a:glow rad="254000">
                    <a:prstClr val="black"/>
                  </a:glow>
                </a:effectLst>
                <a:latin typeface="Arial"/>
                <a:ea typeface="+mn-ea"/>
                <a:cs typeface="+mn-cs"/>
              </a:rPr>
            </a:br>
            <a:r>
              <a:rPr lang="en-US" sz="3600" b="1">
                <a:solidFill>
                  <a:prstClr val="white"/>
                </a:solidFill>
                <a:effectLst>
                  <a:glow rad="254000">
                    <a:prstClr val="black"/>
                  </a:glow>
                </a:effectLst>
                <a:latin typeface="Arial"/>
                <a:ea typeface="+mn-ea"/>
                <a:cs typeface="+mn-cs"/>
              </a:rPr>
              <a:t>Laughter hides their silent cries,</a:t>
            </a:r>
            <a:br>
              <a:rPr lang="en-US" sz="3600" b="1">
                <a:solidFill>
                  <a:prstClr val="white"/>
                </a:solidFill>
                <a:effectLst>
                  <a:glow rad="254000">
                    <a:prstClr val="black"/>
                  </a:glow>
                </a:effectLst>
                <a:latin typeface="Arial"/>
                <a:ea typeface="+mn-ea"/>
                <a:cs typeface="+mn-cs"/>
              </a:rPr>
            </a:br>
            <a:r>
              <a:rPr lang="en-US" sz="3600" b="1">
                <a:solidFill>
                  <a:prstClr val="white"/>
                </a:solidFill>
                <a:effectLst>
                  <a:glow rad="254000">
                    <a:prstClr val="black"/>
                  </a:glow>
                </a:effectLst>
                <a:latin typeface="Arial"/>
                <a:ea typeface="+mn-ea"/>
                <a:cs typeface="+mn-cs"/>
              </a:rPr>
              <a:t>Only Jesus hears.</a:t>
            </a:r>
            <a:br>
              <a:rPr lang="en-US" sz="3600" b="1">
                <a:solidFill>
                  <a:prstClr val="white"/>
                </a:solidFill>
                <a:effectLst>
                  <a:glow rad="254000">
                    <a:prstClr val="black"/>
                  </a:glow>
                </a:effectLst>
                <a:latin typeface="Arial"/>
                <a:ea typeface="+mn-ea"/>
                <a:cs typeface="+mn-cs"/>
              </a:rPr>
            </a:br>
            <a:endParaRPr lang="en-US" sz="3600" b="1" kern="0" dirty="0">
              <a:solidFill>
                <a:prstClr val="white"/>
              </a:solidFill>
              <a:effectLst>
                <a:glow rad="254000">
                  <a:prstClr val="black"/>
                </a:glow>
              </a:effectLst>
              <a:latin typeface="Arial"/>
              <a:ea typeface="Arial"/>
              <a:cs typeface="Arial"/>
              <a:sym typeface="Arial"/>
              <a:rtl val="0"/>
            </a:endParaRPr>
          </a:p>
        </p:txBody>
      </p:sp>
    </p:spTree>
    <p:extLst>
      <p:ext uri="{BB962C8B-B14F-4D97-AF65-F5344CB8AC3E}">
        <p14:creationId xmlns:p14="http://schemas.microsoft.com/office/powerpoint/2010/main" val="34248712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algn="l" fontAlgn="auto">
              <a:spcBef>
                <a:spcPts val="0"/>
              </a:spcBef>
              <a:spcAft>
                <a:spcPts val="0"/>
              </a:spcAft>
            </a:pPr>
            <a:r>
              <a:rPr lang="en-US">
                <a:solidFill>
                  <a:prstClr val="white"/>
                </a:solidFill>
                <a:effectLst>
                  <a:glow rad="254000">
                    <a:prstClr val="black"/>
                  </a:glow>
                </a:effectLst>
                <a:latin typeface="Arial"/>
                <a:ea typeface="+mn-ea"/>
                <a:cs typeface="+mn-cs"/>
              </a:rPr>
              <a:t>People need the Lord,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At the end of broken dreams,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He's the open door.</a:t>
            </a:r>
          </a:p>
          <a:p>
            <a:pPr algn="l" fontAlgn="auto">
              <a:spcBef>
                <a:spcPts val="0"/>
              </a:spcBef>
              <a:spcAft>
                <a:spcPts val="0"/>
              </a:spcAft>
            </a:pP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When will we realize,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latin typeface="Arial"/>
                <a:ea typeface="+mn-ea"/>
                <a:cs typeface="+mn-cs"/>
              </a:rPr>
            </a:br>
            <a:endParaRPr lang="en-US" dirty="0">
              <a:solidFill>
                <a:prstClr val="white"/>
              </a:solidFill>
              <a:effectLst>
                <a:glow rad="254000">
                  <a:prstClr val="black"/>
                </a:glow>
              </a:effectLst>
              <a:latin typeface="Arial"/>
              <a:ea typeface="+mn-ea"/>
              <a:cs typeface="+mn-cs"/>
              <a:sym typeface="Arial"/>
            </a:endParaRPr>
          </a:p>
        </p:txBody>
      </p:sp>
    </p:spTree>
    <p:extLst>
      <p:ext uri="{BB962C8B-B14F-4D97-AF65-F5344CB8AC3E}">
        <p14:creationId xmlns:p14="http://schemas.microsoft.com/office/powerpoint/2010/main" val="1218210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We are called to take His light</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To a world where wrong seems right.</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What could be too great a cost</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For sharing Life with one who's lost?</a:t>
            </a:r>
          </a:p>
        </p:txBody>
      </p:sp>
    </p:spTree>
    <p:extLst>
      <p:ext uri="{BB962C8B-B14F-4D97-AF65-F5344CB8AC3E}">
        <p14:creationId xmlns:p14="http://schemas.microsoft.com/office/powerpoint/2010/main" val="14364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650" y="0"/>
            <a:ext cx="9301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en-US" sz="8800" b="1" dirty="0">
                <a:solidFill>
                  <a:schemeClr val="tx1"/>
                </a:solidFill>
                <a:effectLst>
                  <a:glow rad="127000">
                    <a:schemeClr val="bg1">
                      <a:alpha val="93000"/>
                    </a:schemeClr>
                  </a:glow>
                </a:effectLst>
              </a:rPr>
              <a:t>Do </a:t>
            </a:r>
            <a:r>
              <a:rPr lang="en-US" sz="19900" b="1" dirty="0">
                <a:solidFill>
                  <a:schemeClr val="tx1"/>
                </a:solidFill>
                <a:effectLst>
                  <a:glow rad="127000">
                    <a:schemeClr val="bg1">
                      <a:alpha val="93000"/>
                    </a:schemeClr>
                  </a:glow>
                </a:effectLst>
              </a:rPr>
              <a:t>you </a:t>
            </a:r>
            <a:r>
              <a:rPr lang="en-US" sz="8800" b="1" dirty="0">
                <a:solidFill>
                  <a:schemeClr val="tx1"/>
                </a:solidFill>
                <a:effectLst>
                  <a:glow rad="127000">
                    <a:schemeClr val="bg1">
                      <a:alpha val="93000"/>
                    </a:schemeClr>
                  </a:glow>
                </a:effectLst>
              </a:rPr>
              <a:t>need to obey God</a:t>
            </a:r>
            <a:r>
              <a:rPr lang="uk-UA" sz="8800" b="1" dirty="0">
                <a:solidFill>
                  <a:schemeClr val="tx1"/>
                </a:solidFill>
                <a:effectLst>
                  <a:glow rad="127000">
                    <a:schemeClr val="bg1">
                      <a:alpha val="93000"/>
                    </a:schemeClr>
                  </a:glow>
                </a:effectLst>
              </a:rPr>
              <a:t>'</a:t>
            </a:r>
            <a:r>
              <a:rPr lang="en-US" sz="8800" b="1" dirty="0">
                <a:solidFill>
                  <a:schemeClr val="tx1"/>
                </a:solidFill>
                <a:effectLst>
                  <a:glow rad="127000">
                    <a:schemeClr val="bg1">
                      <a:alpha val="93000"/>
                    </a:schemeClr>
                  </a:glow>
                </a:effectLst>
              </a:rPr>
              <a:t>s truth?</a:t>
            </a: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7371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Through His love our hearts can feel</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All the grief they bear.</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They must hear the Words of Life</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Only we can share.</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690141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7678450"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algn="l" fontAlgn="auto">
              <a:spcBef>
                <a:spcPts val="0"/>
              </a:spcBef>
              <a:spcAft>
                <a:spcPts val="0"/>
              </a:spcAft>
            </a:pPr>
            <a:r>
              <a:rPr lang="en-US">
                <a:solidFill>
                  <a:prstClr val="white"/>
                </a:solidFill>
                <a:effectLst>
                  <a:glow rad="254000">
                    <a:prstClr val="black"/>
                  </a:glow>
                </a:effectLst>
                <a:latin typeface="Arial"/>
                <a:ea typeface="+mn-ea"/>
                <a:cs typeface="+mn-cs"/>
              </a:rPr>
              <a:t>People need the Lord,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At the end of broken dreams,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He's the open door.</a:t>
            </a:r>
          </a:p>
          <a:p>
            <a:pPr algn="l" fontAlgn="auto">
              <a:spcBef>
                <a:spcPts val="0"/>
              </a:spcBef>
              <a:spcAft>
                <a:spcPts val="0"/>
              </a:spcAft>
            </a:pP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When will we realize, </a:t>
            </a:r>
            <a:br>
              <a:rPr lang="en-US">
                <a:solidFill>
                  <a:prstClr val="white"/>
                </a:solidFill>
                <a:effectLst>
                  <a:glow rad="254000">
                    <a:prstClr val="black"/>
                  </a:glow>
                </a:effectLst>
                <a:latin typeface="Arial"/>
                <a:ea typeface="+mn-ea"/>
                <a:cs typeface="+mn-cs"/>
              </a:rPr>
            </a:br>
            <a:r>
              <a:rPr lang="en-US">
                <a:solidFill>
                  <a:prstClr val="white"/>
                </a:solidFill>
                <a:effectLst>
                  <a:glow rad="254000">
                    <a:prstClr val="black"/>
                  </a:glow>
                </a:effectLst>
                <a:latin typeface="Arial"/>
                <a:ea typeface="+mn-ea"/>
                <a:cs typeface="+mn-cs"/>
              </a:rPr>
              <a:t>people need the Lord?</a:t>
            </a:r>
            <a:br>
              <a:rPr lang="en-US">
                <a:solidFill>
                  <a:prstClr val="white"/>
                </a:solidFill>
                <a:effectLst/>
                <a:latin typeface="Arial"/>
                <a:ea typeface="+mn-ea"/>
                <a:cs typeface="+mn-cs"/>
              </a:rPr>
            </a:br>
            <a:endParaRPr lang="en-US" dirty="0">
              <a:solidFill>
                <a:prstClr val="white"/>
              </a:solidFill>
              <a:effectLst>
                <a:glow rad="254000">
                  <a:prstClr val="black"/>
                </a:glow>
              </a:effectLst>
              <a:latin typeface="Arial"/>
              <a:ea typeface="+mn-ea"/>
              <a:cs typeface="+mn-cs"/>
              <a:sym typeface="Arial"/>
            </a:endParaRPr>
          </a:p>
        </p:txBody>
      </p:sp>
    </p:spTree>
    <p:extLst>
      <p:ext uri="{BB962C8B-B14F-4D97-AF65-F5344CB8AC3E}">
        <p14:creationId xmlns:p14="http://schemas.microsoft.com/office/powerpoint/2010/main" val="12396844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Synthesis</a:t>
            </a:r>
            <a:endParaRPr lang="en-US" sz="2800" b="1">
              <a:solidFill>
                <a:schemeClr val="bg1"/>
              </a:solidFill>
              <a:latin typeface="Arial" charset="0"/>
              <a:ea typeface="ＭＳ Ｐゴシック" charset="0"/>
              <a:cs typeface="ＭＳ Ｐゴシック" charset="0"/>
            </a:endParaRPr>
          </a:p>
        </p:txBody>
      </p:sp>
      <p:sp>
        <p:nvSpPr>
          <p:cNvPr id="29491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FFFFFF"/>
                </a:solidFill>
                <a:latin typeface="Arial" charset="0"/>
              </a:rPr>
              <a:t>307</a:t>
            </a:r>
          </a:p>
        </p:txBody>
      </p:sp>
      <p:sp>
        <p:nvSpPr>
          <p:cNvPr id="21509" name="Text Box 5"/>
          <p:cNvSpPr txBox="1">
            <a:spLocks noChangeArrowheads="1"/>
          </p:cNvSpPr>
          <p:nvPr/>
        </p:nvSpPr>
        <p:spPr bwMode="auto">
          <a:xfrm>
            <a:off x="1092200" y="3254375"/>
            <a:ext cx="5105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a:solidFill>
                  <a:srgbClr val="000000"/>
                </a:solidFill>
                <a:latin typeface="Arial" charset="0"/>
              </a:rPr>
              <a:t>9-11	Diotrephes condemned</a:t>
            </a:r>
          </a:p>
        </p:txBody>
      </p:sp>
      <p:sp>
        <p:nvSpPr>
          <p:cNvPr id="21510" name="Text Box 6"/>
          <p:cNvSpPr txBox="1">
            <a:spLocks noChangeArrowheads="1"/>
          </p:cNvSpPr>
          <p:nvPr/>
        </p:nvSpPr>
        <p:spPr bwMode="auto">
          <a:xfrm>
            <a:off x="557213" y="1909763"/>
            <a:ext cx="4014787"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a:solidFill>
                  <a:srgbClr val="000000"/>
                </a:solidFill>
                <a:latin typeface="Arial" charset="0"/>
              </a:rPr>
              <a:t>1-8	Gaius confirmed </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2800" b="1">
                <a:solidFill>
                  <a:srgbClr val="FFFFFF"/>
                </a:solidFill>
                <a:latin typeface="Arial" charset="0"/>
              </a:rPr>
              <a:t>Supporting missionaries </a:t>
            </a: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a:solidFill>
                  <a:srgbClr val="000000"/>
                </a:solidFill>
                <a:latin typeface="Arial" charset="0"/>
              </a:rPr>
              <a:t>13-15	    Conclusion </a:t>
            </a:r>
          </a:p>
        </p:txBody>
      </p:sp>
      <p:sp>
        <p:nvSpPr>
          <p:cNvPr id="21513" name="Text Box 9"/>
          <p:cNvSpPr txBox="1">
            <a:spLocks noChangeArrowheads="1"/>
          </p:cNvSpPr>
          <p:nvPr/>
        </p:nvSpPr>
        <p:spPr bwMode="auto">
          <a:xfrm>
            <a:off x="2717800" y="4598988"/>
            <a:ext cx="54102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en-US" altLang="zh-CN" sz="2800" b="1">
                <a:solidFill>
                  <a:srgbClr val="000000"/>
                </a:solidFill>
                <a:latin typeface="Arial" charset="0"/>
              </a:rPr>
              <a:t>12	Demetrius recommended</a:t>
            </a:r>
          </a:p>
        </p:txBody>
      </p:sp>
    </p:spTree>
    <p:extLst>
      <p:ext uri="{BB962C8B-B14F-4D97-AF65-F5344CB8AC3E}">
        <p14:creationId xmlns:p14="http://schemas.microsoft.com/office/powerpoint/2010/main" val="276620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12"/>
                                        </p:tgtEl>
                                        <p:attrNameLst>
                                          <p:attrName>style.visibility</p:attrName>
                                        </p:attrNameLst>
                                      </p:cBhvr>
                                      <p:to>
                                        <p:strVal val="visible"/>
                                      </p:to>
                                    </p:set>
                                    <p:anim calcmode="lin" valueType="num">
                                      <p:cBhvr additive="base">
                                        <p:cTn id="25" dur="500" fill="hold"/>
                                        <p:tgtEl>
                                          <p:spTgt spid="21512"/>
                                        </p:tgtEl>
                                        <p:attrNameLst>
                                          <p:attrName>ppt_x</p:attrName>
                                        </p:attrNameLst>
                                      </p:cBhvr>
                                      <p:tavLst>
                                        <p:tav tm="0">
                                          <p:val>
                                            <p:strVal val="0-#ppt_w/2"/>
                                          </p:val>
                                        </p:tav>
                                        <p:tav tm="100000">
                                          <p:val>
                                            <p:strVal val="#ppt_x"/>
                                          </p:val>
                                        </p:tav>
                                      </p:tavLst>
                                    </p:anim>
                                    <p:anim calcmode="lin" valueType="num">
                                      <p:cBhvr additive="base">
                                        <p:cTn id="26"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en-US" sz="2800" b="1">
                <a:solidFill>
                  <a:schemeClr val="bg1"/>
                </a:solidFill>
                <a:latin typeface="Arial" charset="0"/>
                <a:ea typeface="ＭＳ Ｐゴシック" charset="0"/>
                <a:cs typeface="ＭＳ Ｐゴシック" charset="0"/>
              </a:rPr>
              <a:t>Postcard Title</a:t>
            </a:r>
          </a:p>
        </p:txBody>
      </p:sp>
      <p:sp>
        <p:nvSpPr>
          <p:cNvPr id="300036"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300037" name="Text Box 6"/>
          <p:cNvSpPr txBox="1">
            <a:spLocks noChangeArrowheads="1"/>
          </p:cNvSpPr>
          <p:nvPr/>
        </p:nvSpPr>
        <p:spPr bwMode="auto">
          <a:xfrm>
            <a:off x="304800" y="3657600"/>
            <a:ext cx="7543800" cy="25542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The Greek title (</a:t>
            </a:r>
            <a:r>
              <a:rPr lang="en-US" altLang="zh-CN" sz="3200" b="1" dirty="0">
                <a:solidFill>
                  <a:srgbClr val="000000"/>
                </a:solidFill>
                <a:latin typeface="Bwgrkl" charset="0"/>
              </a:rPr>
              <a:t> </a:t>
            </a:r>
            <a:r>
              <a:rPr lang="en-US" altLang="zh-CN" sz="3200" b="1" dirty="0" err="1">
                <a:solidFill>
                  <a:srgbClr val="000000"/>
                </a:solidFill>
                <a:latin typeface="Bwgrkl" charset="0"/>
              </a:rPr>
              <a:t>vIwa,nnou</a:t>
            </a:r>
            <a:r>
              <a:rPr lang="en-US" altLang="zh-CN" sz="3200" b="1" dirty="0">
                <a:solidFill>
                  <a:srgbClr val="000000"/>
                </a:solidFill>
                <a:latin typeface="Bwgrkl" charset="0"/>
              </a:rPr>
              <a:t> g </a:t>
            </a:r>
            <a:r>
              <a:rPr lang="en-US" altLang="zh-CN" sz="3200" b="1" i="1" dirty="0">
                <a:solidFill>
                  <a:srgbClr val="000000"/>
                </a:solidFill>
                <a:latin typeface="Arial" charset="0"/>
              </a:rPr>
              <a:t>Third of John</a:t>
            </a:r>
            <a:r>
              <a:rPr lang="en-US" altLang="zh-CN" sz="3200" b="1" dirty="0">
                <a:solidFill>
                  <a:srgbClr val="000000"/>
                </a:solidFill>
                <a:latin typeface="Arial" charset="0"/>
              </a:rPr>
              <a:t>) follows the standard practice of naming the General Epistles after their authors and distinguishes this epistle from John</a:t>
            </a:r>
            <a:r>
              <a:rPr lang="uk-UA" altLang="zh-CN" sz="3200" b="1" dirty="0">
                <a:solidFill>
                  <a:srgbClr val="000000"/>
                </a:solidFill>
                <a:latin typeface="Arial" charset="0"/>
              </a:rPr>
              <a:t>'</a:t>
            </a:r>
            <a:r>
              <a:rPr lang="en-US" altLang="zh-CN" sz="3200" b="1" dirty="0">
                <a:solidFill>
                  <a:srgbClr val="000000"/>
                </a:solidFill>
                <a:latin typeface="Arial" charset="0"/>
              </a:rPr>
              <a:t>s two others.</a:t>
            </a: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02989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sz="2800" b="1">
                <a:solidFill>
                  <a:schemeClr val="bg1"/>
                </a:solidFill>
                <a:latin typeface="Arial" charset="0"/>
                <a:ea typeface="ＭＳ Ｐゴシック" charset="0"/>
                <a:cs typeface="ＭＳ Ｐゴシック" charset="0"/>
              </a:rPr>
              <a:t>Authorship</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u="sng">
                <a:solidFill>
                  <a:srgbClr val="FFFFFF"/>
                </a:solidFill>
                <a:latin typeface="Arial" charset="0"/>
              </a:rPr>
              <a:t>External Evidence</a:t>
            </a:r>
          </a:p>
          <a:p>
            <a:pPr eaLnBrk="1" hangingPunct="1">
              <a:spcBef>
                <a:spcPct val="0"/>
              </a:spcBef>
              <a:buFont typeface="Wingdings" charset="0"/>
              <a:buNone/>
            </a:pPr>
            <a:r>
              <a:rPr lang="en-US" altLang="zh-CN" sz="2800" b="1">
                <a:solidFill>
                  <a:srgbClr val="FFFFFF"/>
                </a:solidFill>
                <a:latin typeface="Arial" charset="0"/>
              </a:rPr>
              <a:t>The Apostle John penned this shortest biblical writing (219 Greek words) as the leader of the Ephesian church in Asia Minor and author of his Gospel, 1 John, 2 John and Revelation. </a:t>
            </a: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u="sng" dirty="0">
                <a:solidFill>
                  <a:srgbClr val="FFFFFF"/>
                </a:solidFill>
                <a:latin typeface="Arial" charset="0"/>
              </a:rPr>
              <a:t>Internal Evidence</a:t>
            </a:r>
            <a:endParaRPr lang="en-US" altLang="zh-CN" sz="2800" b="1" dirty="0">
              <a:solidFill>
                <a:srgbClr val="FFFFFF"/>
              </a:solidFill>
              <a:latin typeface="Arial" charset="0"/>
            </a:endParaRPr>
          </a:p>
          <a:p>
            <a:pPr eaLnBrk="1" hangingPunct="1">
              <a:spcBef>
                <a:spcPct val="0"/>
              </a:spcBef>
              <a:buFont typeface="Wingdings" charset="0"/>
              <a:buChar char="Ø"/>
            </a:pPr>
            <a:r>
              <a:rPr lang="en-US" altLang="zh-CN" sz="2800" b="1" dirty="0">
                <a:solidFill>
                  <a:srgbClr val="FFFFFF"/>
                </a:solidFill>
                <a:latin typeface="Arial" charset="0"/>
              </a:rPr>
              <a:t> The title </a:t>
            </a:r>
            <a:r>
              <a:rPr lang="ru-RU" altLang="zh-CN" sz="2800" b="1" dirty="0">
                <a:solidFill>
                  <a:srgbClr val="FFFFFF"/>
                </a:solidFill>
                <a:latin typeface="Arial" charset="0"/>
              </a:rPr>
              <a:t>"</a:t>
            </a:r>
            <a:r>
              <a:rPr lang="en-US" altLang="zh-CN" sz="2800" b="1" dirty="0">
                <a:solidFill>
                  <a:srgbClr val="FFFFFF"/>
                </a:solidFill>
                <a:latin typeface="Arial" charset="0"/>
              </a:rPr>
              <a:t>the elder</a:t>
            </a:r>
            <a:r>
              <a:rPr lang="ru-RU" altLang="zh-CN" sz="2800" b="1" dirty="0">
                <a:solidFill>
                  <a:srgbClr val="FFFFFF"/>
                </a:solidFill>
                <a:latin typeface="Arial" charset="0"/>
              </a:rPr>
              <a:t>"</a:t>
            </a:r>
            <a:r>
              <a:rPr lang="en-US" altLang="zh-CN" sz="2800" b="1" dirty="0">
                <a:solidFill>
                  <a:srgbClr val="FFFFFF"/>
                </a:solidFill>
                <a:latin typeface="Arial" charset="0"/>
              </a:rPr>
              <a:t> was always interpreted as John until the rise of liberal scholarship.</a:t>
            </a:r>
          </a:p>
          <a:p>
            <a:pPr eaLnBrk="1" hangingPunct="1">
              <a:spcBef>
                <a:spcPct val="0"/>
              </a:spcBef>
            </a:pPr>
            <a:r>
              <a:rPr lang="en-US" altLang="zh-CN" sz="2800" b="1" dirty="0">
                <a:solidFill>
                  <a:srgbClr val="FFFFFF"/>
                </a:solidFill>
                <a:latin typeface="Arial" charset="0"/>
              </a:rPr>
              <a:t> </a:t>
            </a:r>
          </a:p>
          <a:p>
            <a:pPr eaLnBrk="1" hangingPunct="1">
              <a:spcBef>
                <a:spcPct val="0"/>
              </a:spcBef>
              <a:buFont typeface="Wingdings" charset="0"/>
              <a:buChar char="Ø"/>
            </a:pPr>
            <a:r>
              <a:rPr lang="en-US" altLang="zh-CN" sz="2800" b="1" dirty="0">
                <a:solidFill>
                  <a:srgbClr val="FFFFFF"/>
                </a:solidFill>
                <a:latin typeface="Arial" charset="0"/>
              </a:rPr>
              <a:t>Themes such as love, joy, and truth bear remarkable resemblance to emphases in 1 John and the Gospel of John.</a:t>
            </a:r>
          </a:p>
        </p:txBody>
      </p:sp>
      <p:sp>
        <p:nvSpPr>
          <p:cNvPr id="301062"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extLst>
      <p:ext uri="{BB962C8B-B14F-4D97-AF65-F5344CB8AC3E}">
        <p14:creationId xmlns:p14="http://schemas.microsoft.com/office/powerpoint/2010/main" val="1355844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2082" name="Picture 9" descr="she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3"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sz="2800" b="1">
                <a:solidFill>
                  <a:schemeClr val="bg1"/>
                </a:solidFill>
                <a:latin typeface="Arial" charset="0"/>
                <a:ea typeface="ＭＳ Ｐゴシック" charset="0"/>
                <a:cs typeface="ＭＳ Ｐゴシック" charset="0"/>
              </a:rPr>
              <a:t>Circumstances</a:t>
            </a:r>
          </a:p>
        </p:txBody>
      </p:sp>
      <p:sp>
        <p:nvSpPr>
          <p:cNvPr id="302084" name="Text Box 3"/>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302085" name="Text Box 6"/>
          <p:cNvSpPr txBox="1">
            <a:spLocks noChangeArrowheads="1"/>
          </p:cNvSpPr>
          <p:nvPr/>
        </p:nvSpPr>
        <p:spPr bwMode="auto">
          <a:xfrm rot="-1200000">
            <a:off x="292100" y="1673225"/>
            <a:ext cx="5121275" cy="2292350"/>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b="1" u="sng">
                <a:solidFill>
                  <a:srgbClr val="FFFFFF"/>
                </a:solidFill>
                <a:latin typeface="Arial" charset="0"/>
              </a:rPr>
              <a:t>Date</a:t>
            </a:r>
            <a:endParaRPr lang="en-US" altLang="zh-CN" b="1">
              <a:solidFill>
                <a:srgbClr val="FFFFFF"/>
              </a:solidFill>
              <a:latin typeface="Arial" charset="0"/>
            </a:endParaRPr>
          </a:p>
          <a:p>
            <a:pPr eaLnBrk="1" hangingPunct="1">
              <a:spcBef>
                <a:spcPct val="0"/>
              </a:spcBef>
              <a:buFont typeface="Wingdings" charset="0"/>
              <a:buNone/>
            </a:pPr>
            <a:r>
              <a:rPr lang="en-US" altLang="zh-CN" b="1">
                <a:solidFill>
                  <a:srgbClr val="FFFFFF"/>
                </a:solidFill>
                <a:latin typeface="Arial" charset="0"/>
              </a:rPr>
              <a:t>Most conservative scholars believe John wrote concerning this issue about AD 90, although nothing in the epistle excludes an earlier date </a:t>
            </a:r>
          </a:p>
        </p:txBody>
      </p:sp>
      <p:sp>
        <p:nvSpPr>
          <p:cNvPr id="15367" name="Text Box 7"/>
          <p:cNvSpPr txBox="1">
            <a:spLocks noChangeArrowheads="1"/>
          </p:cNvSpPr>
          <p:nvPr/>
        </p:nvSpPr>
        <p:spPr bwMode="auto">
          <a:xfrm rot="1200000">
            <a:off x="3808413" y="1930400"/>
            <a:ext cx="4914900" cy="22923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b="1" u="sng">
                <a:solidFill>
                  <a:srgbClr val="FFFFFF"/>
                </a:solidFill>
                <a:latin typeface="Arial" charset="0"/>
              </a:rPr>
              <a:t>Origin / Recipients</a:t>
            </a:r>
            <a:endParaRPr lang="en-US" altLang="zh-CN" b="1">
              <a:solidFill>
                <a:srgbClr val="FFFFFF"/>
              </a:solidFill>
              <a:latin typeface="Arial" charset="0"/>
            </a:endParaRPr>
          </a:p>
          <a:p>
            <a:pPr eaLnBrk="1" hangingPunct="1">
              <a:spcBef>
                <a:spcPct val="0"/>
              </a:spcBef>
            </a:pPr>
            <a:r>
              <a:rPr lang="en-US" altLang="zh-CN" b="1">
                <a:solidFill>
                  <a:srgbClr val="FFFFFF"/>
                </a:solidFill>
                <a:latin typeface="Arial" charset="0"/>
              </a:rPr>
              <a:t>John addresses his dear friend Gaius, a man who regularly opened his home to traveling missionaries, probably in Asia Minor, where John lived. </a:t>
            </a:r>
          </a:p>
        </p:txBody>
      </p:sp>
      <p:pic>
        <p:nvPicPr>
          <p:cNvPr id="302087" name="Picture 12" descr="j02901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Argument</a:t>
            </a:r>
            <a:endParaRPr lang="en-US" sz="2800" b="1">
              <a:solidFill>
                <a:schemeClr val="bg1"/>
              </a:solidFill>
              <a:latin typeface="Arial" charset="0"/>
              <a:ea typeface="ＭＳ Ｐゴシック" charset="0"/>
              <a:cs typeface="ＭＳ Ｐゴシック" charset="0"/>
            </a:endParaRPr>
          </a:p>
        </p:txBody>
      </p:sp>
      <p:sp>
        <p:nvSpPr>
          <p:cNvPr id="307203"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307</a:t>
            </a:r>
          </a:p>
        </p:txBody>
      </p:sp>
      <p:sp>
        <p:nvSpPr>
          <p:cNvPr id="307204" name="Text Box 4"/>
          <p:cNvSpPr txBox="1">
            <a:spLocks noChangeArrowheads="1"/>
          </p:cNvSpPr>
          <p:nvPr/>
        </p:nvSpPr>
        <p:spPr bwMode="auto">
          <a:xfrm>
            <a:off x="0" y="1335088"/>
            <a:ext cx="9144000" cy="52625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2800" b="1" dirty="0">
                <a:solidFill>
                  <a:srgbClr val="FFFFFF"/>
                </a:solidFill>
                <a:latin typeface="Arial" charset="0"/>
              </a:rPr>
              <a:t>The postcard of 3 John teaches believers to show hospitality &amp; support for true teachers sent from the church to enable them to spread the gospel freely. </a:t>
            </a:r>
          </a:p>
          <a:p>
            <a:pPr eaLnBrk="1" hangingPunct="1">
              <a:spcBef>
                <a:spcPct val="0"/>
              </a:spcBef>
            </a:pPr>
            <a:r>
              <a:rPr lang="en-US" altLang="zh-CN" sz="2800" b="1" dirty="0">
                <a:solidFill>
                  <a:srgbClr val="FFFFFF"/>
                </a:solidFill>
                <a:latin typeface="Arial" charset="0"/>
              </a:rPr>
              <a:t> </a:t>
            </a:r>
          </a:p>
          <a:p>
            <a:pPr eaLnBrk="1" hangingPunct="1">
              <a:spcBef>
                <a:spcPct val="0"/>
              </a:spcBef>
            </a:pPr>
            <a:r>
              <a:rPr lang="en-US" altLang="zh-CN" sz="2800" b="1" dirty="0">
                <a:solidFill>
                  <a:srgbClr val="FFFFFF"/>
                </a:solidFill>
                <a:latin typeface="Arial" charset="0"/>
              </a:rPr>
              <a:t>John wrote Gaius to commend him for this kind of hospitality.  John first commends Gaius for his faithful support of these men (vv. 1-8), then condemns Gaius</a:t>
            </a:r>
            <a:r>
              <a:rPr lang="uk-UA" altLang="zh-CN" sz="2800" b="1" dirty="0">
                <a:solidFill>
                  <a:srgbClr val="FFFFFF"/>
                </a:solidFill>
                <a:latin typeface="Arial" charset="0"/>
              </a:rPr>
              <a:t>'</a:t>
            </a:r>
            <a:r>
              <a:rPr lang="en-US" altLang="zh-CN" sz="2800" b="1" dirty="0">
                <a:solidFill>
                  <a:srgbClr val="FFFFFF"/>
                </a:solidFill>
                <a:latin typeface="Arial" charset="0"/>
              </a:rPr>
              <a:t> </a:t>
            </a:r>
            <a:r>
              <a:rPr lang="en-US" altLang="zh-CN" sz="2800" b="1" dirty="0" err="1">
                <a:solidFill>
                  <a:srgbClr val="FFFFFF"/>
                </a:solidFill>
                <a:latin typeface="Arial" charset="0"/>
              </a:rPr>
              <a:t>opposer</a:t>
            </a:r>
            <a:r>
              <a:rPr lang="en-US" altLang="zh-CN" sz="2800" b="1" dirty="0">
                <a:solidFill>
                  <a:srgbClr val="FFFFFF"/>
                </a:solidFill>
                <a:latin typeface="Arial" charset="0"/>
              </a:rPr>
              <a:t>, Diotrephes, for rejecting the missionaries and those who supported them (vv. 9-11), and concludes with an introduction of Demetrius, who is worthy of support (v. 12) along with some personal matters (vv. 13-15).</a:t>
            </a:r>
          </a:p>
        </p:txBody>
      </p:sp>
      <p:pic>
        <p:nvPicPr>
          <p:cNvPr id="307205" name="Picture 6" descr="j02511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93259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Outline</a:t>
            </a:r>
            <a:endParaRPr lang="en-US" sz="2800" b="1">
              <a:solidFill>
                <a:schemeClr val="bg1"/>
              </a:solidFill>
              <a:latin typeface="Arial" charset="0"/>
              <a:ea typeface="ＭＳ Ｐゴシック" charset="0"/>
              <a:cs typeface="ＭＳ Ｐゴシック" charset="0"/>
            </a:endParaRPr>
          </a:p>
        </p:txBody>
      </p:sp>
      <p:sp>
        <p:nvSpPr>
          <p:cNvPr id="308227" name="Text Box 3"/>
          <p:cNvSpPr txBox="1">
            <a:spLocks noChangeArrowheads="1"/>
          </p:cNvSpPr>
          <p:nvPr/>
        </p:nvSpPr>
        <p:spPr bwMode="auto">
          <a:xfrm>
            <a:off x="7840663" y="0"/>
            <a:ext cx="1303337"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307-309</a:t>
            </a:r>
          </a:p>
        </p:txBody>
      </p:sp>
      <p:sp>
        <p:nvSpPr>
          <p:cNvPr id="24580" name="Text Box 4"/>
          <p:cNvSpPr txBox="1">
            <a:spLocks noChangeArrowheads="1"/>
          </p:cNvSpPr>
          <p:nvPr/>
        </p:nvSpPr>
        <p:spPr bwMode="auto">
          <a:xfrm>
            <a:off x="179388" y="914400"/>
            <a:ext cx="8964612" cy="1292225"/>
          </a:xfrm>
          <a:prstGeom prst="rect">
            <a:avLst/>
          </a:prstGeom>
          <a:solidFill>
            <a:schemeClr val="bg1"/>
          </a:solidFill>
          <a:ln w="9525">
            <a:solidFill>
              <a:schemeClr val="tx1"/>
            </a:solidFill>
            <a:miter lim="800000"/>
            <a:headEnd/>
            <a:tailEnd/>
          </a:ln>
        </p:spPr>
        <p:txBody>
          <a:bodyPr>
            <a:spAutoFit/>
          </a:bodyPr>
          <a:lstStyle>
            <a:lvl1pPr marL="263525" indent="-2635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pPr>
            <a:r>
              <a:rPr lang="en-US" altLang="zh-CN" sz="2600" b="1" dirty="0">
                <a:solidFill>
                  <a:srgbClr val="000000"/>
                </a:solidFill>
                <a:latin typeface="Arial" charset="0"/>
              </a:rPr>
              <a:t>I. (1-8) John </a:t>
            </a:r>
            <a:r>
              <a:rPr lang="en-US" altLang="zh-CN" sz="2600" b="1" dirty="0">
                <a:solidFill>
                  <a:srgbClr val="008000"/>
                </a:solidFill>
                <a:latin typeface="Arial" charset="0"/>
              </a:rPr>
              <a:t>confirms Gaius</a:t>
            </a:r>
            <a:r>
              <a:rPr lang="en-US" altLang="zh-CN" sz="2600" b="1" dirty="0">
                <a:solidFill>
                  <a:srgbClr val="000000"/>
                </a:solidFill>
                <a:latin typeface="Arial" charset="0"/>
              </a:rPr>
              <a:t> for his godliness and missionary support so that he would continue to support missionaries despite Diotrephes</a:t>
            </a:r>
            <a:r>
              <a:rPr lang="uk-UA" altLang="zh-CN" sz="2600" b="1" dirty="0">
                <a:solidFill>
                  <a:srgbClr val="000000"/>
                </a:solidFill>
                <a:latin typeface="Arial" charset="0"/>
              </a:rPr>
              <a:t>'</a:t>
            </a:r>
            <a:r>
              <a:rPr lang="en-US" altLang="zh-CN" sz="2600" b="1" dirty="0">
                <a:solidFill>
                  <a:srgbClr val="000000"/>
                </a:solidFill>
                <a:latin typeface="Arial" charset="0"/>
              </a:rPr>
              <a:t> opposition. </a:t>
            </a: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0"/>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2411413" y="2566988"/>
            <a:ext cx="6632575" cy="1692275"/>
          </a:xfrm>
          <a:prstGeom prst="rect">
            <a:avLst/>
          </a:prstGeom>
          <a:solidFill>
            <a:schemeClr val="bg1"/>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pPr>
            <a:r>
              <a:rPr lang="en-US" altLang="zh-CN" sz="2600" b="1">
                <a:solidFill>
                  <a:srgbClr val="000000"/>
                </a:solidFill>
                <a:latin typeface="Arial" charset="0"/>
              </a:rPr>
              <a:t>II. (9-11) John </a:t>
            </a:r>
            <a:r>
              <a:rPr lang="en-US" altLang="zh-CN" sz="2600" b="1">
                <a:solidFill>
                  <a:srgbClr val="FF0000"/>
                </a:solidFill>
                <a:latin typeface="Arial" charset="0"/>
              </a:rPr>
              <a:t>condemns Diotrephes</a:t>
            </a:r>
            <a:r>
              <a:rPr lang="en-US" altLang="zh-CN" sz="2600" b="1">
                <a:solidFill>
                  <a:srgbClr val="000000"/>
                </a:solidFill>
                <a:latin typeface="Arial" charset="0"/>
              </a:rPr>
              <a:t> for rejecting his teaching and for opposing missionary support so that his evil actions would not be imitated.</a:t>
            </a:r>
          </a:p>
        </p:txBody>
      </p:sp>
      <p:sp>
        <p:nvSpPr>
          <p:cNvPr id="24582" name="Text Box 6"/>
          <p:cNvSpPr txBox="1">
            <a:spLocks noChangeArrowheads="1"/>
          </p:cNvSpPr>
          <p:nvPr/>
        </p:nvSpPr>
        <p:spPr bwMode="auto">
          <a:xfrm>
            <a:off x="381000" y="4619625"/>
            <a:ext cx="8763000" cy="2085975"/>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pPr>
            <a:r>
              <a:rPr lang="en-US" altLang="zh-CN" sz="2600" b="1">
                <a:solidFill>
                  <a:srgbClr val="000000"/>
                </a:solidFill>
                <a:latin typeface="Arial" charset="0"/>
              </a:rPr>
              <a:t>III. (12) John </a:t>
            </a:r>
            <a:r>
              <a:rPr lang="en-US" altLang="zh-CN" sz="2600" b="1">
                <a:solidFill>
                  <a:srgbClr val="000090"/>
                </a:solidFill>
                <a:latin typeface="Arial" charset="0"/>
              </a:rPr>
              <a:t>recommends Demetrius</a:t>
            </a:r>
            <a:r>
              <a:rPr lang="en-US" altLang="zh-CN" sz="2600" b="1">
                <a:solidFill>
                  <a:srgbClr val="000000"/>
                </a:solidFill>
                <a:latin typeface="Arial" charset="0"/>
              </a:rPr>
              <a:t>, probably a traveling missionary who carried the letter, with a threefold positive testimony so that Gaius would not hesitate to give him the same support he showed to other missionaries. </a:t>
            </a:r>
          </a:p>
        </p:txBody>
      </p:sp>
    </p:spTree>
    <p:extLst>
      <p:ext uri="{BB962C8B-B14F-4D97-AF65-F5344CB8AC3E}">
        <p14:creationId xmlns:p14="http://schemas.microsoft.com/office/powerpoint/2010/main" val="370953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Outline</a:t>
            </a:r>
            <a:endParaRPr lang="en-US" sz="2800" b="1">
              <a:solidFill>
                <a:schemeClr val="bg1"/>
              </a:solidFill>
              <a:latin typeface="Arial" charset="0"/>
              <a:ea typeface="ＭＳ Ｐゴシック" charset="0"/>
              <a:cs typeface="ＭＳ Ｐゴシック" charset="0"/>
            </a:endParaRPr>
          </a:p>
        </p:txBody>
      </p:sp>
      <p:sp>
        <p:nvSpPr>
          <p:cNvPr id="309251" name="Text Box 3"/>
          <p:cNvSpPr txBox="1">
            <a:spLocks noChangeArrowheads="1"/>
          </p:cNvSpPr>
          <p:nvPr/>
        </p:nvSpPr>
        <p:spPr bwMode="auto">
          <a:xfrm>
            <a:off x="7840663" y="0"/>
            <a:ext cx="1303337"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307-309</a:t>
            </a:r>
          </a:p>
        </p:txBody>
      </p:sp>
      <p:sp>
        <p:nvSpPr>
          <p:cNvPr id="309252" name="Text Box 7"/>
          <p:cNvSpPr txBox="1">
            <a:spLocks noChangeArrowheads="1"/>
          </p:cNvSpPr>
          <p:nvPr/>
        </p:nvSpPr>
        <p:spPr bwMode="auto">
          <a:xfrm>
            <a:off x="381000" y="963613"/>
            <a:ext cx="8382000" cy="2085975"/>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pPr>
            <a:r>
              <a:rPr lang="en-US" altLang="zh-CN" sz="2600" b="1">
                <a:solidFill>
                  <a:srgbClr val="000000"/>
                </a:solidFill>
                <a:latin typeface="Arial" charset="0"/>
              </a:rPr>
              <a:t>III. (12) John </a:t>
            </a:r>
            <a:r>
              <a:rPr lang="en-US" altLang="zh-CN" sz="2600" b="1">
                <a:solidFill>
                  <a:srgbClr val="000090"/>
                </a:solidFill>
                <a:latin typeface="Arial" charset="0"/>
              </a:rPr>
              <a:t>recommends Demetrius</a:t>
            </a:r>
            <a:r>
              <a:rPr lang="en-US" altLang="zh-CN" sz="2600" b="1">
                <a:solidFill>
                  <a:srgbClr val="000000"/>
                </a:solidFill>
                <a:latin typeface="Arial" charset="0"/>
              </a:rPr>
              <a:t>, probably a traveling missionary who carried the letter, with a threefold positive testimony so that Gaius would not hesitate to give him the same support he showed to other missionaries. </a:t>
            </a:r>
          </a:p>
        </p:txBody>
      </p:sp>
      <p:sp>
        <p:nvSpPr>
          <p:cNvPr id="23560" name="Text Box 8"/>
          <p:cNvSpPr txBox="1">
            <a:spLocks noChangeArrowheads="1"/>
          </p:cNvSpPr>
          <p:nvPr/>
        </p:nvSpPr>
        <p:spPr bwMode="auto">
          <a:xfrm>
            <a:off x="381000" y="3810000"/>
            <a:ext cx="8382000" cy="2085975"/>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pPr>
            <a:r>
              <a:rPr lang="en-US" altLang="zh-CN" sz="2600" b="1" dirty="0">
                <a:solidFill>
                  <a:srgbClr val="000000"/>
                </a:solidFill>
                <a:latin typeface="Arial" charset="0"/>
              </a:rPr>
              <a:t>IV. (13-15) John expresses a desire to personally see Gaius, wishes him peace, sends greetings, and requests greetings to Gaius</a:t>
            </a:r>
            <a:r>
              <a:rPr lang="uk-UA" altLang="zh-CN" sz="2600" b="1" dirty="0">
                <a:solidFill>
                  <a:srgbClr val="000000"/>
                </a:solidFill>
                <a:latin typeface="Arial" charset="0"/>
              </a:rPr>
              <a:t>'</a:t>
            </a:r>
            <a:r>
              <a:rPr lang="en-US" altLang="zh-CN" sz="2600" b="1" dirty="0">
                <a:solidFill>
                  <a:srgbClr val="000000"/>
                </a:solidFill>
                <a:latin typeface="Arial" charset="0"/>
              </a:rPr>
              <a:t> friends on his behalf to </a:t>
            </a:r>
            <a:r>
              <a:rPr lang="en-US" altLang="zh-CN" sz="2600" b="1" dirty="0">
                <a:solidFill>
                  <a:srgbClr val="660066"/>
                </a:solidFill>
                <a:latin typeface="Arial" charset="0"/>
              </a:rPr>
              <a:t>reinforce</a:t>
            </a:r>
            <a:r>
              <a:rPr lang="en-US" altLang="zh-CN" sz="2600" b="1" dirty="0">
                <a:solidFill>
                  <a:srgbClr val="000000"/>
                </a:solidFill>
                <a:latin typeface="Arial" charset="0"/>
              </a:rPr>
              <a:t> both his displeasure with Diotrephes and his affection for Gaius. </a:t>
            </a:r>
          </a:p>
        </p:txBody>
      </p:sp>
      <p:pic>
        <p:nvPicPr>
          <p:cNvPr id="309254" name="Picture 9" descr="j03002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4388" y="5421313"/>
            <a:ext cx="1820862"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3365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78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41" name="Text Box 9"/>
          <p:cNvSpPr txBox="1">
            <a:spLocks noChangeArrowheads="1"/>
          </p:cNvSpPr>
          <p:nvPr/>
        </p:nvSpPr>
        <p:spPr bwMode="auto">
          <a:xfrm>
            <a:off x="-36513" y="765175"/>
            <a:ext cx="2736851" cy="3784600"/>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III. Become a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mission-</a:t>
            </a: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ary</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like Demetrius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(12)</a:t>
            </a: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Help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others</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get the truth out like Gaius (5-8)</a:t>
            </a: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II. Don</a:t>
            </a:r>
            <a:r>
              <a:rPr kumimoji="0" lang="uk-UA"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 </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hinder</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missions like Diotrephes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How can we obey God’s truth?</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737792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79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en-US" sz="4800" dirty="0">
                <a:effectLst>
                  <a:glow rad="101600">
                    <a:schemeClr val="bg1">
                      <a:alpha val="99000"/>
                    </a:schemeClr>
                  </a:glow>
                </a:effectLst>
              </a:rPr>
              <a:t>Live out God</a:t>
            </a:r>
            <a:r>
              <a:rPr lang="uk-UA" sz="4800" dirty="0">
                <a:effectLst>
                  <a:glow rad="101600">
                    <a:schemeClr val="bg1">
                      <a:alpha val="99000"/>
                    </a:schemeClr>
                  </a:glow>
                </a:effectLst>
              </a:rPr>
              <a:t>'</a:t>
            </a:r>
            <a:r>
              <a:rPr lang="en-US" sz="4800" dirty="0">
                <a:effectLst>
                  <a:glow rad="101600">
                    <a:schemeClr val="bg1">
                      <a:alpha val="99000"/>
                    </a:schemeClr>
                  </a:glow>
                </a:effectLst>
              </a:rPr>
              <a:t>s truth by </a:t>
            </a:r>
            <a:r>
              <a:rPr lang="en-US" sz="4800" dirty="0">
                <a:solidFill>
                  <a:srgbClr val="FF0000"/>
                </a:solidFill>
                <a:effectLst>
                  <a:glow rad="101600">
                    <a:schemeClr val="bg1">
                      <a:alpha val="99000"/>
                    </a:schemeClr>
                  </a:glow>
                </a:effectLst>
              </a:rPr>
              <a:t>supporting missions</a:t>
            </a:r>
            <a:r>
              <a:rPr lang="en-US" sz="4800" dirty="0">
                <a:effectLst>
                  <a:glow rad="101600">
                    <a:schemeClr val="bg1">
                      <a:alpha val="99000"/>
                    </a:schemeClr>
                  </a:glow>
                </a:effectLst>
              </a:rPr>
              <a:t> in the way God has for you. </a:t>
            </a:r>
            <a:endParaRPr lang="en-US" sz="4800" dirty="0">
              <a:effectLst>
                <a:glow rad="101600">
                  <a:schemeClr val="bg1">
                    <a:alpha val="99000"/>
                  </a:schemeClr>
                </a:glow>
              </a:effectLst>
              <a:latin typeface="Arial" charset="0"/>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OF 3 JOHN</a:t>
            </a:r>
          </a:p>
        </p:txBody>
      </p:sp>
    </p:spTree>
    <p:extLst>
      <p:ext uri="{BB962C8B-B14F-4D97-AF65-F5344CB8AC3E}">
        <p14:creationId xmlns:p14="http://schemas.microsoft.com/office/powerpoint/2010/main" val="11054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What About You?</a:t>
            </a:r>
            <a:endParaRPr lang="en-US" sz="2800" b="1">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3893" name="Text Box 6"/>
          <p:cNvSpPr txBox="1">
            <a:spLocks noChangeArrowheads="1"/>
          </p:cNvSpPr>
          <p:nvPr/>
        </p:nvSpPr>
        <p:spPr bwMode="auto">
          <a:xfrm>
            <a:off x="381000" y="3048000"/>
            <a:ext cx="8382000" cy="15636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How are you advancing the gospel by supporting missionaries through hospitality and finances? </a:t>
            </a: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17411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Missionaries </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305</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851811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52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19892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1-2 THESS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23860095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40729677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08583771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a:srcRect l="11465" t="6158" r="6692" b="12960"/>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420989412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Cara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313604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1" descr="Cara Kurt Katie Steph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6"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p>
        </p:txBody>
      </p:sp>
    </p:spTree>
    <p:extLst>
      <p:ext uri="{BB962C8B-B14F-4D97-AF65-F5344CB8AC3E}">
        <p14:creationId xmlns:p14="http://schemas.microsoft.com/office/powerpoint/2010/main" val="227606906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en-US" b="1" dirty="0">
                <a:solidFill>
                  <a:schemeClr val="tx1"/>
                </a:solidFill>
                <a:effectLst>
                  <a:glow rad="266700">
                    <a:schemeClr val="bg1">
                      <a:alpha val="75000"/>
                    </a:schemeClr>
                  </a:glow>
                </a:effectLst>
              </a:rPr>
              <a:t>Kurt (33)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 and lives in Seattle</a:t>
            </a:r>
          </a:p>
        </p:txBody>
      </p:sp>
    </p:spTree>
    <p:extLst>
      <p:ext uri="{BB962C8B-B14F-4D97-AF65-F5344CB8AC3E}">
        <p14:creationId xmlns:p14="http://schemas.microsoft.com/office/powerpoint/2010/main" val="392195157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en-US" b="1" dirty="0">
                <a:solidFill>
                  <a:schemeClr val="tx1"/>
                </a:solidFill>
                <a:effectLst>
                  <a:glow rad="266700">
                    <a:schemeClr val="bg1">
                      <a:alpha val="75000"/>
                    </a:schemeClr>
                  </a:glow>
                </a:effectLst>
              </a:rPr>
              <a:t>Stephen &amp; Katie gave us Jesse—</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our first grandson in May 2019</a:t>
            </a:r>
          </a:p>
        </p:txBody>
      </p:sp>
    </p:spTree>
    <p:extLst>
      <p:ext uri="{BB962C8B-B14F-4D97-AF65-F5344CB8AC3E}">
        <p14:creationId xmlns:p14="http://schemas.microsoft.com/office/powerpoint/2010/main" val="6993220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85293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Support Missionaries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1010228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en-US" sz="5400" b="1" dirty="0">
                <a:effectLst>
                  <a:glow rad="139700">
                    <a:schemeClr val="tx1"/>
                  </a:glow>
                </a:effectLst>
                <a:latin typeface="Arial" charset="0"/>
                <a:ea typeface="ＭＳ Ｐゴシック" charset="0"/>
              </a:rPr>
              <a:t>Grandson Jesse</a:t>
            </a:r>
          </a:p>
        </p:txBody>
      </p:sp>
    </p:spTree>
    <p:extLst>
      <p:ext uri="{BB962C8B-B14F-4D97-AF65-F5344CB8AC3E}">
        <p14:creationId xmlns:p14="http://schemas.microsoft.com/office/powerpoint/2010/main" val="2244273411"/>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(30) is a United A320 pilot commuting from Seattle to fly from SFO</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744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 Susan &amp; Joh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445224"/>
            <a:ext cx="9144000" cy="1143000"/>
          </a:xfrm>
        </p:spPr>
        <p:txBody>
          <a:bodyPr/>
          <a:lstStyle/>
          <a:p>
            <a:pPr>
              <a:defRPr/>
            </a:pPr>
            <a:r>
              <a:rPr lang="en-US" sz="4800" b="1" dirty="0">
                <a:solidFill>
                  <a:schemeClr val="tx1"/>
                </a:solidFill>
                <a:effectLst>
                  <a:glow rad="266700">
                    <a:schemeClr val="bg1">
                      <a:alpha val="75000"/>
                    </a:schemeClr>
                  </a:glow>
                </a:effectLst>
              </a:rPr>
              <a:t>Our youngest, John (27), is a graphic artist in Redlands, CA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69" y="1"/>
            <a:ext cx="2827208" cy="3573016"/>
          </a:xfrm>
          <a:prstGeom prst="rect">
            <a:avLst/>
          </a:prstGeom>
        </p:spPr>
      </p:pic>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spTree>
    <p:extLst>
      <p:ext uri="{BB962C8B-B14F-4D97-AF65-F5344CB8AC3E}">
        <p14:creationId xmlns:p14="http://schemas.microsoft.com/office/powerpoint/2010/main" val="3630876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a:blip r:embed="rId3"/>
          <a:stretch>
            <a:fillRect/>
          </a:stretch>
        </p:blipFill>
        <p:spPr>
          <a:xfrm>
            <a:off x="0" y="-1"/>
            <a:ext cx="9139584"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(27)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85864720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445224"/>
            <a:ext cx="9144000" cy="1143000"/>
          </a:xfrm>
        </p:spPr>
        <p:txBody>
          <a:bodyPr/>
          <a:lstStyle/>
          <a:p>
            <a:pPr>
              <a:defRPr/>
            </a:pPr>
            <a:r>
              <a:rPr lang="en-US" sz="4800" b="1" dirty="0">
                <a:solidFill>
                  <a:schemeClr val="tx1"/>
                </a:solidFill>
                <a:effectLst>
                  <a:glow rad="266700">
                    <a:schemeClr val="bg1">
                      <a:alpha val="75000"/>
                    </a:schemeClr>
                  </a:glow>
                </a:effectLst>
              </a:rPr>
              <a:t>Our youngest, John (23), is a graphic artist in Redlands, CA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p>
        </p:txBody>
      </p:sp>
    </p:spTree>
    <p:extLst>
      <p:ext uri="{BB962C8B-B14F-4D97-AF65-F5344CB8AC3E}">
        <p14:creationId xmlns:p14="http://schemas.microsoft.com/office/powerpoint/2010/main" val="276829468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272895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a:ln>
                  <a:noFill/>
                </a:ln>
                <a:solidFill>
                  <a:srgbClr val="E3EBF1"/>
                </a:solidFill>
                <a:effectLst/>
                <a:uLnTx/>
                <a:uFillTx/>
                <a:latin typeface="26" charset="0"/>
                <a:ea typeface="ＭＳ Ｐゴシック" charset="0"/>
              </a:rPr>
              <a:t>What is more important to you?</a:t>
            </a: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en-US" sz="7200" b="1" dirty="0">
                <a:effectLst>
                  <a:outerShdw blurRad="38100" dist="38100" dir="2700000" algn="tl">
                    <a:srgbClr val="000000">
                      <a:alpha val="43137"/>
                    </a:srgbClr>
                  </a:outerShdw>
                </a:effectLst>
              </a:rPr>
              <a:t>Ability or Integrity?</a:t>
            </a: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rPr>
              <a:t>"</a:t>
            </a:r>
            <a:r>
              <a:rPr lang="en-US" sz="6600" b="1" dirty="0">
                <a:solidFill>
                  <a:schemeClr val="tx1"/>
                </a:solidFill>
                <a:effectLst>
                  <a:glow rad="254000">
                    <a:schemeClr val="bg1">
                      <a:alpha val="93000"/>
                    </a:schemeClr>
                  </a:glow>
                </a:effectLst>
              </a:rPr>
              <a:t>How can I hold my truth to be the truth when so many others see truth differently?</a:t>
            </a:r>
            <a:r>
              <a:rPr lang="ru-RU" sz="6600" b="1" dirty="0">
                <a:solidFill>
                  <a:schemeClr val="tx1"/>
                </a:solidFill>
                <a:effectLst>
                  <a:glow rad="254000">
                    <a:schemeClr val="bg1">
                      <a:alpha val="93000"/>
                    </a:schemeClr>
                  </a:glow>
                </a:effectLst>
              </a:rPr>
              <a:t>"</a:t>
            </a:r>
            <a:endParaRPr lang="en-US" sz="6600" b="1" dirty="0">
              <a:solidFill>
                <a:schemeClr val="tx1"/>
              </a:solidFill>
              <a:effectLst>
                <a:glow rad="254000">
                  <a:schemeClr val="bg1">
                    <a:alpha val="93000"/>
                  </a:schemeClr>
                </a:glow>
              </a:effectLst>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E3EBF1"/>
                </a:solidFill>
                <a:effectLst/>
                <a:uLnTx/>
                <a:uFillTx/>
                <a:latin typeface="26" charset="0"/>
                <a:ea typeface="ＭＳ Ｐゴシック" charset="0"/>
              </a:rPr>
              <a:t>Reporter in </a:t>
            </a:r>
            <a:r>
              <a:rPr kumimoji="0" lang="en-US" sz="3600" b="1" i="1" u="none" strike="noStrike" kern="1200" cap="none" spc="0" normalizeH="0" baseline="0" noProof="0">
                <a:ln>
                  <a:noFill/>
                </a:ln>
                <a:solidFill>
                  <a:srgbClr val="E3EBF1"/>
                </a:solidFill>
                <a:effectLst/>
                <a:uLnTx/>
                <a:uFillTx/>
                <a:latin typeface="26" charset="0"/>
                <a:ea typeface="ＭＳ Ｐゴシック" charset="0"/>
              </a:rPr>
              <a:t>USA Weekend</a:t>
            </a:r>
            <a:r>
              <a:rPr kumimoji="0" lang="en-US" sz="3600" b="1" i="0" u="none" strike="noStrike" kern="1200" cap="none" spc="0" normalizeH="0" baseline="0" noProof="0">
                <a:ln>
                  <a:noFill/>
                </a:ln>
                <a:solidFill>
                  <a:srgbClr val="E3EBF1"/>
                </a:solidFill>
                <a:effectLst/>
                <a:uLnTx/>
                <a:uFillTx/>
                <a:latin typeface="26" charset="0"/>
                <a:ea typeface="ＭＳ Ｐゴシック" charset="0"/>
              </a:rPr>
              <a:t> Report on Religion (1996)</a:t>
            </a:r>
          </a:p>
        </p:txBody>
      </p:sp>
    </p:spTree>
    <p:extLst>
      <p:ext uri="{BB962C8B-B14F-4D97-AF65-F5344CB8AC3E}">
        <p14:creationId xmlns:p14="http://schemas.microsoft.com/office/powerpoint/2010/main" val="638992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en-US" sz="8000" b="1" i="1" dirty="0">
                <a:effectLst>
                  <a:glow rad="101600">
                    <a:schemeClr val="bg1">
                      <a:alpha val="94000"/>
                    </a:schemeClr>
                  </a:glow>
                </a:effectLst>
              </a:rPr>
              <a:t>Truth is truth.</a:t>
            </a:r>
            <a:endParaRPr lang="en-US" sz="8000" b="1" dirty="0">
              <a:effectLst>
                <a:glow rad="101600">
                  <a:schemeClr val="bg1">
                    <a:alpha val="94000"/>
                  </a:schemeClr>
                </a:glow>
              </a:effectLst>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Truth is still truth</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even if no one </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believes it.</a:t>
            </a: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A lie is still a lie</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even if everyone </a:t>
            </a:r>
            <a:b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br>
            <a:r>
              <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26"/>
                <a:ea typeface="ＭＳ Ｐゴシック"/>
              </a:rPr>
              <a:t>believes it.</a:t>
            </a:r>
          </a:p>
        </p:txBody>
      </p:sp>
    </p:spTree>
    <p:extLst>
      <p:ext uri="{BB962C8B-B14F-4D97-AF65-F5344CB8AC3E}">
        <p14:creationId xmlns:p14="http://schemas.microsoft.com/office/powerpoint/2010/main" val="39438923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51310"/>
            <a:ext cx="9144000" cy="133199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2000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2000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946710"/>
            <a:ext cx="9144000" cy="133199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2000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2000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57985"/>
            <a:ext cx="9144000" cy="133199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2000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2000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53385"/>
            <a:ext cx="9213850" cy="133199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2000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2000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a:t>
            </a:r>
            <a:r>
              <a:rPr kumimoji="0" lang="en-US" sz="4000" b="0" i="0" u="none" strike="noStrike" kern="1200" cap="none" spc="0" normalizeH="0" baseline="0" noProof="0" dirty="0" err="1">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Indonesian </a:t>
            </a:r>
            <a:r>
              <a:rPr kumimoji="0" lang="en-US" sz="40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 Chinese)</a:t>
            </a:r>
            <a:endParaRPr kumimoji="0" lang="en-US" sz="36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039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“We ought therefore to show hospitality to such men [missionaries] so that we may work together for the truth” </a:t>
            </a:r>
            <a:br>
              <a:rPr lang="en-US" sz="3600" b="1" dirty="0">
                <a:solidFill>
                  <a:srgbClr val="FFFFFF"/>
                </a:solidFill>
              </a:rPr>
            </a:br>
            <a:r>
              <a:rPr lang="en-US" sz="3600" b="1" dirty="0">
                <a:solidFill>
                  <a:srgbClr val="FFFFFF"/>
                </a:solidFill>
              </a:rPr>
              <a:t>(verse 8).</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3 John</a:t>
            </a:r>
          </a:p>
        </p:txBody>
      </p:sp>
      <p:sp>
        <p:nvSpPr>
          <p:cNvPr id="7" name="Text Box 24"/>
          <p:cNvSpPr txBox="1">
            <a:spLocks noChangeArrowheads="1"/>
          </p:cNvSpPr>
          <p:nvPr/>
        </p:nvSpPr>
        <p:spPr bwMode="auto">
          <a:xfrm>
            <a:off x="8386926" y="2871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305</a:t>
            </a:r>
          </a:p>
        </p:txBody>
      </p:sp>
    </p:spTree>
    <p:extLst>
      <p:ext uri="{BB962C8B-B14F-4D97-AF65-F5344CB8AC3E}">
        <p14:creationId xmlns:p14="http://schemas.microsoft.com/office/powerpoint/2010/main" val="3534815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27 NT Letters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19 respond to a heresy!</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28</a:t>
            </a:r>
          </a:p>
        </p:txBody>
      </p:sp>
    </p:spTree>
    <p:extLst>
      <p:ext uri="{BB962C8B-B14F-4D97-AF65-F5344CB8AC3E}">
        <p14:creationId xmlns:p14="http://schemas.microsoft.com/office/powerpoint/2010/main" val="2194485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0"/>
            <a:ext cx="9301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en-US" sz="8800" b="1" dirty="0">
                <a:solidFill>
                  <a:schemeClr val="tx1"/>
                </a:solidFill>
                <a:effectLst>
                  <a:glow rad="127000">
                    <a:schemeClr val="bg1">
                      <a:alpha val="93000"/>
                    </a:schemeClr>
                  </a:glow>
                </a:effectLst>
              </a:rPr>
              <a:t>Do </a:t>
            </a:r>
            <a:r>
              <a:rPr lang="en-US" sz="19900" b="1" dirty="0">
                <a:solidFill>
                  <a:schemeClr val="tx1"/>
                </a:solidFill>
                <a:effectLst>
                  <a:glow rad="127000">
                    <a:schemeClr val="bg1">
                      <a:alpha val="93000"/>
                    </a:schemeClr>
                  </a:glow>
                </a:effectLst>
              </a:rPr>
              <a:t>you </a:t>
            </a:r>
            <a:r>
              <a:rPr lang="en-US" sz="8800" b="1" dirty="0">
                <a:solidFill>
                  <a:schemeClr val="tx1"/>
                </a:solidFill>
                <a:effectLst>
                  <a:glow rad="127000">
                    <a:schemeClr val="bg1">
                      <a:alpha val="93000"/>
                    </a:schemeClr>
                  </a:glow>
                </a:effectLst>
              </a:rPr>
              <a:t>need to obey God</a:t>
            </a:r>
            <a:r>
              <a:rPr lang="uk-UA" sz="8800" b="1" dirty="0">
                <a:solidFill>
                  <a:schemeClr val="tx1"/>
                </a:solidFill>
                <a:effectLst>
                  <a:glow rad="127000">
                    <a:schemeClr val="bg1">
                      <a:alpha val="93000"/>
                    </a:schemeClr>
                  </a:glow>
                </a:effectLst>
              </a:rPr>
              <a:t>'</a:t>
            </a:r>
            <a:r>
              <a:rPr lang="en-US" sz="8800" b="1" dirty="0">
                <a:solidFill>
                  <a:schemeClr val="tx1"/>
                </a:solidFill>
                <a:effectLst>
                  <a:glow rad="127000">
                    <a:schemeClr val="bg1">
                      <a:alpha val="93000"/>
                    </a:schemeClr>
                  </a:glow>
                </a:effectLst>
              </a:rPr>
              <a:t>s truth?</a:t>
            </a:r>
          </a:p>
        </p:txBody>
      </p:sp>
    </p:spTree>
    <p:extLst>
      <p:ext uri="{BB962C8B-B14F-4D97-AF65-F5344CB8AC3E}">
        <p14:creationId xmlns:p14="http://schemas.microsoft.com/office/powerpoint/2010/main" val="1819714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304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304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04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040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304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3040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040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041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3041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a:solidFill>
                  <a:srgbClr val="FFFFFF"/>
                </a:solidFill>
                <a:effectLst>
                  <a:outerShdw blurRad="38100" dist="38100" dir="2700000" algn="tl">
                    <a:srgbClr val="000000">
                      <a:alpha val="43137"/>
                    </a:srgbClr>
                  </a:outerShdw>
                </a:effectLst>
                <a:latin typeface="Arial" charset="0"/>
                <a:ea typeface="Times New Roman" charset="0"/>
              </a:rPr>
              <a:t>New Testament Overview</a:t>
            </a:r>
            <a:endParaRPr lang="en-US" sz="3200" dirty="0">
              <a:solidFill>
                <a:srgbClr val="FFFFFF"/>
              </a:solidFill>
              <a:effectLst>
                <a:outerShdw blurRad="38100" dist="38100" dir="2700000" algn="tl">
                  <a:srgbClr val="000000">
                    <a:alpha val="43137"/>
                  </a:srgbClr>
                </a:outerShdw>
              </a:effectLst>
              <a:latin typeface="Arial" charset="0"/>
              <a:ea typeface="Times New Roman" charset="0"/>
            </a:endParaRPr>
          </a:p>
        </p:txBody>
      </p:sp>
      <p:sp>
        <p:nvSpPr>
          <p:cNvPr id="23041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General Epistles </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041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044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8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045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045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045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69331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8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rPr>
              <a:t>Before the NT writings were completed &amp; circulated among the early believers, the churches relied upon traveling missionaries for truth.</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Occasion</a:t>
            </a:r>
            <a:endParaRPr lang="en-US" sz="2800" b="1">
              <a:solidFill>
                <a:schemeClr val="bg1"/>
              </a:solidFill>
              <a:latin typeface="Arial" charset="0"/>
              <a:ea typeface="ＭＳ Ｐゴシック" charset="0"/>
              <a:cs typeface="ＭＳ Ｐゴシック" charset="0"/>
            </a:endParaRPr>
          </a:p>
        </p:txBody>
      </p:sp>
      <p:sp>
        <p:nvSpPr>
          <p:cNvPr id="7" name="Text Box 8"/>
          <p:cNvSpPr txBox="1">
            <a:spLocks noChangeArrowheads="1"/>
          </p:cNvSpPr>
          <p:nvPr/>
        </p:nvSpPr>
        <p:spPr bwMode="auto">
          <a:xfrm>
            <a:off x="-34925" y="5037138"/>
            <a:ext cx="91789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rPr>
              <a:t>Since inns were unsafe and few, these missionaries stayed with Christians.</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P spid="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A man named Gaius was faithfully extending hospitality to such men (vv. 5-8), despite opposition from a man in the church named Diotrephes (vv. 9-10).</a:t>
            </a: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en-US" altLang="zh-CN" sz="4000" b="1">
                <a:solidFill>
                  <a:schemeClr val="bg1"/>
                </a:solidFill>
                <a:latin typeface="Arial" charset="0"/>
                <a:ea typeface="ＭＳ Ｐゴシック" charset="0"/>
                <a:cs typeface="ＭＳ Ｐゴシック" charset="0"/>
              </a:rPr>
              <a:t>Occasion</a:t>
            </a:r>
            <a:endParaRPr lang="en-US" sz="4000" b="1">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947" y="2924944"/>
            <a:ext cx="2316163" cy="220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John wrote to encourage Gaius to continue this practice of hospitality and support to missionaries.</a:t>
            </a: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765220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78943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2 John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the Apostle John warns against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supporting </a:t>
            </a:r>
            <a:r>
              <a:rPr kumimoji="0" lang="en-US" altLang="zh-CN" sz="3200" b="1" i="1" u="none" strike="noStrike" kern="1200" cap="none" spc="0" normalizeH="0" baseline="0" noProof="0" dirty="0">
                <a:ln>
                  <a:noFill/>
                </a:ln>
                <a:solidFill>
                  <a:srgbClr val="800000"/>
                </a:solidFill>
                <a:effectLst/>
                <a:uLnTx/>
                <a:uFillTx/>
                <a:latin typeface="Arial" charset="0"/>
                <a:ea typeface="ＭＳ Ｐゴシック" charset="0"/>
              </a:rPr>
              <a:t>false</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 teachers</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3 John</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he gives the </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flip-side</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believers should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support </a:t>
            </a:r>
            <a:r>
              <a:rPr kumimoji="0" lang="en-US" altLang="zh-CN" sz="3200" b="1" i="1" u="none" strike="noStrike" kern="1200" cap="none" spc="0" normalizeH="0" baseline="0" noProof="0" dirty="0">
                <a:ln>
                  <a:noFill/>
                </a:ln>
                <a:solidFill>
                  <a:srgbClr val="0000FF"/>
                </a:solidFill>
                <a:effectLst/>
                <a:uLnTx/>
                <a:uFillTx/>
                <a:latin typeface="Arial" charset="0"/>
                <a:ea typeface="ＭＳ Ｐゴシック" charset="0"/>
              </a:rPr>
              <a:t>true</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 missionary teachers</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 John</a:t>
                      </a: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3 John</a:t>
                      </a: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Recipient</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 Woman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a:t>
                      </a:r>
                      <a:r>
                        <a:rPr lang="en-US" altLang="zh-CN" sz="2000" b="1" baseline="0" dirty="0">
                          <a:solidFill>
                            <a:schemeClr val="bg1"/>
                          </a:solidFill>
                          <a:effectLst>
                            <a:outerShdw blurRad="50800" dist="101600" dir="2700000" algn="tl" rotWithShape="0">
                              <a:srgbClr val="000000">
                                <a:alpha val="59000"/>
                              </a:srgbClr>
                            </a:outerShdw>
                          </a:effectLst>
                          <a:latin typeface="Arial"/>
                          <a:cs typeface="Arial"/>
                        </a:rPr>
                        <a:t> M</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Names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Anonymous</a:t>
                      </a: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Gaius, Diotrephes, Demetrius</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Mood</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Condemns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Commends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Missionaries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False</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True</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Hospitality/Support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Misplaced</a:t>
                      </a: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effectLst>
                            <a:outerShdw blurRad="50800" dist="101600" dir="2700000" algn="tl" rotWithShape="0">
                              <a:srgbClr val="000000">
                                <a:alpha val="59000"/>
                              </a:srgbClr>
                            </a:outerShdw>
                          </a:effectLst>
                          <a:latin typeface="Arial"/>
                          <a:cs typeface="Arial"/>
                        </a:rPr>
                        <a:t>Missing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p>
                    <a:p>
                      <a:r>
                        <a:rPr lang="en-US" sz="2000" b="1" dirty="0">
                          <a:solidFill>
                            <a:schemeClr val="bg1"/>
                          </a:solidFill>
                          <a:effectLst>
                            <a:outerShdw blurRad="50800" dist="101600" dir="2700000" algn="tl" rotWithShape="0">
                              <a:srgbClr val="000000">
                                <a:alpha val="59000"/>
                              </a:srgbClr>
                            </a:outerShdw>
                          </a:effectLst>
                          <a:latin typeface="Arial"/>
                          <a:cs typeface="Arial"/>
                        </a:rPr>
                        <a:t>Maintained (Gaius)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Verses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Words (Greek text)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en-US" sz="4000" b="1">
                <a:solidFill>
                  <a:schemeClr val="bg1"/>
                </a:solidFill>
                <a:latin typeface="Arial" charset="0"/>
                <a:ea typeface="ＭＳ Ｐゴシック" charset="0"/>
                <a:cs typeface="ＭＳ Ｐゴシック" charset="0"/>
              </a:rPr>
              <a:t>Salutation (1-4 </a:t>
            </a:r>
            <a:r>
              <a:rPr lang="en-US" sz="3200" b="1">
                <a:solidFill>
                  <a:schemeClr val="bg1"/>
                </a:solidFill>
                <a:latin typeface="Arial" charset="0"/>
                <a:ea typeface="ＭＳ Ｐゴシック" charset="0"/>
                <a:cs typeface="ＭＳ Ｐゴシック" charset="0"/>
              </a:rPr>
              <a:t>NLT</a:t>
            </a:r>
            <a:r>
              <a:rPr lang="en-US" sz="4000" b="1">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This letter is from John, the elder. I am writing to Gaius, my dear friend, whom I love in the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rPr>
              <a:t>truth</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30000" noProof="0">
                <a:ln>
                  <a:noFill/>
                </a:ln>
                <a:solidFill>
                  <a:srgbClr val="FFFFFF"/>
                </a:solidFill>
                <a:effectLst/>
                <a:uLnTx/>
                <a:uFillTx/>
                <a:latin typeface="Arial" charset="0"/>
                <a:ea typeface="ＭＳ Ｐゴシック" charset="0"/>
              </a:rPr>
              <a:t>2</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Dear friend, I hope all is well with you and that you are as healthy in body as you are strong in spirit. </a:t>
            </a: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800" b="1" i="0" u="none" strike="noStrike" kern="1200" cap="none" spc="0" normalizeH="0" baseline="30000" noProof="0">
                <a:ln>
                  <a:noFill/>
                </a:ln>
                <a:solidFill>
                  <a:srgbClr val="FFFFFF"/>
                </a:solidFill>
                <a:effectLst/>
                <a:uLnTx/>
                <a:uFillTx/>
                <a:latin typeface="Arial" charset="0"/>
                <a:ea typeface="ＭＳ Ｐゴシック" charset="0"/>
              </a:rPr>
              <a:t>3</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Some of the traveling teachers recently returned and made me very happy by telling me about your faithfulness and that you are living according to the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rPr>
              <a:t>truth</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altLang="zh-CN" sz="2800" b="1" i="0" u="none" strike="noStrike" kern="1200" cap="none" spc="0" normalizeH="0" baseline="30000" noProof="0">
                <a:ln>
                  <a:noFill/>
                </a:ln>
                <a:solidFill>
                  <a:srgbClr val="FFFFFF"/>
                </a:solidFill>
                <a:effectLst/>
                <a:uLnTx/>
                <a:uFillTx/>
                <a:latin typeface="Arial" charset="0"/>
                <a:ea typeface="ＭＳ Ｐゴシック" charset="0"/>
              </a:rPr>
              <a:t>4</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I could have no greater joy than to hear that my children are following the </a:t>
            </a:r>
            <a:r>
              <a:rPr kumimoji="0" lang="en-US" altLang="zh-CN" sz="2800" b="1" i="0" u="none" strike="noStrike" kern="1200" cap="none" spc="0" normalizeH="0" baseline="0" noProof="0">
                <a:ln>
                  <a:noFill/>
                </a:ln>
                <a:solidFill>
                  <a:srgbClr val="FFFF00"/>
                </a:solidFill>
                <a:effectLst/>
                <a:uLnTx/>
                <a:uFillTx/>
                <a:latin typeface="Arial" charset="0"/>
                <a:ea typeface="ＭＳ Ｐゴシック" charset="0"/>
              </a:rPr>
              <a:t>truth</a:t>
            </a: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Tree>
    <p:extLst>
      <p:ext uri="{BB962C8B-B14F-4D97-AF65-F5344CB8AC3E}">
        <p14:creationId xmlns:p14="http://schemas.microsoft.com/office/powerpoint/2010/main" val="109914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77616" y="444625"/>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Summary Statement</a:t>
            </a:r>
            <a:endParaRPr lang="en-US" sz="2800" b="1">
              <a:solidFill>
                <a:schemeClr val="bg1"/>
              </a:solidFill>
              <a:latin typeface="Arial" charset="0"/>
              <a:ea typeface="ＭＳ Ｐゴシック" charset="0"/>
              <a:cs typeface="ＭＳ Ｐゴシック" charset="0"/>
            </a:endParaRPr>
          </a:p>
        </p:txBody>
      </p:sp>
      <p:sp>
        <p:nvSpPr>
          <p:cNvPr id="292867"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307</a:t>
            </a:r>
          </a:p>
        </p:txBody>
      </p:sp>
      <p:sp>
        <p:nvSpPr>
          <p:cNvPr id="292869" name="Text Box 6"/>
          <p:cNvSpPr txBox="1">
            <a:spLocks noChangeArrowheads="1"/>
          </p:cNvSpPr>
          <p:nvPr/>
        </p:nvSpPr>
        <p:spPr bwMode="auto">
          <a:xfrm>
            <a:off x="1547664" y="1406755"/>
            <a:ext cx="6408712" cy="3539430"/>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FFFFFF"/>
                </a:solidFill>
                <a:latin typeface="Arial" charset="0"/>
              </a:rPr>
              <a:t>John encourages Gaius to continue </a:t>
            </a:r>
            <a:r>
              <a:rPr lang="en-US" altLang="zh-CN" sz="3200" b="1" i="1" dirty="0">
                <a:solidFill>
                  <a:srgbClr val="FFFF00"/>
                </a:solidFill>
                <a:latin typeface="Arial" charset="0"/>
              </a:rPr>
              <a:t>supporting missionaries</a:t>
            </a:r>
            <a:r>
              <a:rPr lang="en-US" altLang="zh-CN" sz="3200" b="1" dirty="0">
                <a:solidFill>
                  <a:srgbClr val="FFFFFF"/>
                </a:solidFill>
                <a:latin typeface="Arial" charset="0"/>
              </a:rPr>
              <a:t> such as Demetrius despite opposition from Diotrephes to help the church to see its </a:t>
            </a:r>
            <a:r>
              <a:rPr lang="en-US" altLang="zh-CN" sz="3200" b="1" i="1" dirty="0">
                <a:solidFill>
                  <a:srgbClr val="FFFFFF"/>
                </a:solidFill>
                <a:latin typeface="Arial" charset="0"/>
              </a:rPr>
              <a:t>responsibility to finance God</a:t>
            </a:r>
            <a:r>
              <a:rPr lang="uk-UA" altLang="zh-CN" sz="3200" b="1" i="1" dirty="0">
                <a:solidFill>
                  <a:srgbClr val="FFFFFF"/>
                </a:solidFill>
                <a:latin typeface="Arial" charset="0"/>
              </a:rPr>
              <a:t>'</a:t>
            </a:r>
            <a:r>
              <a:rPr lang="en-US" altLang="zh-CN" sz="3200" b="1" i="1" dirty="0">
                <a:solidFill>
                  <a:srgbClr val="FFFFFF"/>
                </a:solidFill>
                <a:latin typeface="Arial" charset="0"/>
              </a:rPr>
              <a:t>s work.</a:t>
            </a:r>
            <a:r>
              <a:rPr lang="en-US" altLang="zh-CN" sz="3200" b="1" dirty="0">
                <a:solidFill>
                  <a:srgbClr val="FFFFFF"/>
                </a:solidFill>
                <a:latin typeface="Arial" charset="0"/>
              </a:rPr>
              <a:t> </a:t>
            </a: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01458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10746" y="0"/>
            <a:ext cx="4885798" cy="5229200"/>
          </a:xfrm>
        </p:spPr>
        <p:txBody>
          <a:bodyPr/>
          <a:lstStyle/>
          <a:p>
            <a:pPr>
              <a:defRPr/>
            </a:pPr>
            <a:r>
              <a:rPr lang="en-US" sz="8000" b="1" i="1" dirty="0">
                <a:effectLst>
                  <a:glow rad="101600">
                    <a:schemeClr val="bg1">
                      <a:alpha val="94000"/>
                    </a:schemeClr>
                  </a:glow>
                </a:effectLst>
              </a:rPr>
              <a:t>How</a:t>
            </a:r>
            <a:r>
              <a:rPr lang="en-US" sz="8000" b="1" dirty="0">
                <a:effectLst>
                  <a:glow rad="101600">
                    <a:schemeClr val="bg1">
                      <a:alpha val="94000"/>
                    </a:schemeClr>
                  </a:glow>
                </a:effectLst>
              </a:rPr>
              <a:t> can we </a:t>
            </a:r>
            <a:r>
              <a:rPr lang="en-US" sz="8000" b="1" dirty="0">
                <a:solidFill>
                  <a:srgbClr val="FFFF00"/>
                </a:solidFill>
                <a:effectLst>
                  <a:glow rad="101600">
                    <a:schemeClr val="bg1">
                      <a:alpha val="94000"/>
                    </a:schemeClr>
                  </a:glow>
                </a:effectLst>
              </a:rPr>
              <a:t>obey</a:t>
            </a:r>
            <a:r>
              <a:rPr lang="en-US" sz="8000" b="1" dirty="0">
                <a:effectLst>
                  <a:glow rad="101600">
                    <a:schemeClr val="bg1">
                      <a:alpha val="94000"/>
                    </a:schemeClr>
                  </a:glow>
                </a:effectLst>
              </a:rPr>
              <a:t> God</a:t>
            </a:r>
            <a:r>
              <a:rPr lang="uk-UA" sz="8000" b="1" dirty="0">
                <a:effectLst>
                  <a:glow rad="101600">
                    <a:schemeClr val="bg1">
                      <a:alpha val="94000"/>
                    </a:schemeClr>
                  </a:glow>
                </a:effectLst>
              </a:rPr>
              <a:t>'</a:t>
            </a:r>
            <a:r>
              <a:rPr lang="en-US" sz="8000" b="1" dirty="0">
                <a:effectLst>
                  <a:glow rad="101600">
                    <a:schemeClr val="bg1">
                      <a:alpha val="94000"/>
                    </a:schemeClr>
                  </a:glow>
                </a:effectLst>
              </a:rPr>
              <a:t>s truth?</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E3EBF1"/>
                </a:solidFill>
                <a:effectLst/>
                <a:uLnTx/>
                <a:uFillTx/>
                <a:latin typeface="26" charset="0"/>
                <a:ea typeface="ＭＳ Ｐゴシック" charset="0"/>
              </a:rPr>
              <a:t>3 ways…</a:t>
            </a:r>
          </a:p>
        </p:txBody>
      </p:sp>
    </p:spTree>
    <p:extLst>
      <p:ext uri="{BB962C8B-B14F-4D97-AF65-F5344CB8AC3E}">
        <p14:creationId xmlns:p14="http://schemas.microsoft.com/office/powerpoint/2010/main" val="309116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grpSp>
        <p:nvGrpSpPr>
          <p:cNvPr id="5" name="Group 4"/>
          <p:cNvGrpSpPr>
            <a:grpSpLocks/>
          </p:cNvGrpSpPr>
          <p:nvPr/>
        </p:nvGrpSpPr>
        <p:grpSpPr bwMode="auto">
          <a:xfrm>
            <a:off x="0" y="1752600"/>
            <a:ext cx="3216275" cy="4032250"/>
            <a:chOff x="0" y="1752600"/>
            <a:chExt cx="3216560" cy="4031873"/>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41" name="Text Box 9"/>
            <p:cNvSpPr txBox="1">
              <a:spLocks noChangeArrowheads="1"/>
            </p:cNvSpPr>
            <p:nvPr/>
          </p:nvSpPr>
          <p:spPr bwMode="auto">
            <a:xfrm>
              <a:off x="0" y="1752600"/>
              <a:ext cx="2556101" cy="4031873"/>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Demetrius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is a missionary whom the church should support </a:t>
              </a:r>
              <a:b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(12)</a:t>
              </a:r>
            </a:p>
          </p:txBody>
        </p:sp>
      </p:grpSp>
      <p:grpSp>
        <p:nvGrpSpPr>
          <p:cNvPr id="3" name="Group 2"/>
          <p:cNvGrpSpPr>
            <a:grpSpLocks/>
          </p:cNvGrpSpPr>
          <p:nvPr/>
        </p:nvGrpSpPr>
        <p:grpSpPr bwMode="auto">
          <a:xfrm>
            <a:off x="3348038" y="4400550"/>
            <a:ext cx="5846762" cy="2474913"/>
            <a:chOff x="3347864" y="4400550"/>
            <a:chExt cx="5846676" cy="2474535"/>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6" name="Text Box 4"/>
            <p:cNvSpPr txBox="1">
              <a:spLocks noChangeArrowheads="1"/>
            </p:cNvSpPr>
            <p:nvPr/>
          </p:nvSpPr>
          <p:spPr bwMode="auto">
            <a:xfrm>
              <a:off x="3347864" y="5305287"/>
              <a:ext cx="5846676" cy="156979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Gaius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is a godly man who wholeheartedly supports the missionaries (1-8)</a:t>
              </a:r>
            </a:p>
          </p:txBody>
        </p:sp>
      </p:grpSp>
      <p:sp>
        <p:nvSpPr>
          <p:cNvPr id="238598" name="Rectangle 5"/>
          <p:cNvSpPr>
            <a:spLocks noChangeArrowheads="1"/>
          </p:cNvSpPr>
          <p:nvPr/>
        </p:nvSpPr>
        <p:spPr bwMode="auto">
          <a:xfrm>
            <a:off x="-1588" y="0"/>
            <a:ext cx="7832726" cy="466725"/>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This warm, personable letter revolves around 3 men: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4" name="Group 3"/>
          <p:cNvGrpSpPr>
            <a:grpSpLocks/>
          </p:cNvGrpSpPr>
          <p:nvPr/>
        </p:nvGrpSpPr>
        <p:grpSpPr bwMode="auto">
          <a:xfrm>
            <a:off x="5337175" y="404813"/>
            <a:ext cx="3806825" cy="5016500"/>
            <a:chOff x="5336721" y="404664"/>
            <a:chExt cx="3807279" cy="5016757"/>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 name="Text Box 8"/>
            <p:cNvSpPr txBox="1">
              <a:spLocks noChangeArrowheads="1"/>
            </p:cNvSpPr>
            <p:nvPr/>
          </p:nvSpPr>
          <p:spPr bwMode="auto">
            <a:xfrm>
              <a:off x="5940043" y="404664"/>
              <a:ext cx="3203957" cy="5016757"/>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Diotrephes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is a carnal believer opposing hospitality towards the missionaries practiced by Gaius and other believers </a:t>
              </a:r>
              <a:b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(9-11)</a:t>
              </a:r>
            </a:p>
          </p:txBody>
        </p:sp>
      </p:grpSp>
    </p:spTree>
    <p:extLst>
      <p:ext uri="{BB962C8B-B14F-4D97-AF65-F5344CB8AC3E}">
        <p14:creationId xmlns:p14="http://schemas.microsoft.com/office/powerpoint/2010/main" val="1351467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9618"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Help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others</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get the truth out like Gaius (5-8)</a:t>
            </a:r>
          </a:p>
        </p:txBody>
      </p:sp>
      <p:sp>
        <p:nvSpPr>
          <p:cNvPr id="7"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How can we obey God’s truth?</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52672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18436" name="Text Box 4"/>
          <p:cNvSpPr txBox="1">
            <a:spLocks noChangeArrowheads="1"/>
          </p:cNvSpPr>
          <p:nvPr/>
        </p:nvSpPr>
        <p:spPr bwMode="auto">
          <a:xfrm>
            <a:off x="0" y="1335088"/>
            <a:ext cx="3348038" cy="5262562"/>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Dear friend, you are being faithful to God when you care for the traveling teachers who pass through, even though they are strangers to you.  </a:t>
            </a:r>
            <a:r>
              <a:rPr kumimoji="0" lang="en-US" altLang="zh-CN"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6</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They have told the church here of your loving friendship.</a:t>
            </a:r>
            <a:r>
              <a:rPr kumimoji="0"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a:t>
            </a:r>
          </a:p>
        </p:txBody>
      </p:sp>
      <p:sp>
        <p:nvSpPr>
          <p:cNvPr id="240645" name="Rectangle 5"/>
          <p:cNvSpPr>
            <a:spLocks noChangeArrowheads="1"/>
          </p:cNvSpPr>
          <p:nvPr/>
        </p:nvSpPr>
        <p:spPr bwMode="auto">
          <a:xfrm>
            <a:off x="2411413" y="0"/>
            <a:ext cx="1468437" cy="646113"/>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rPr>
              <a:t>Gaius</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Text Box 4"/>
          <p:cNvSpPr txBox="1">
            <a:spLocks noChangeArrowheads="1"/>
          </p:cNvSpPr>
          <p:nvPr/>
        </p:nvSpPr>
        <p:spPr bwMode="auto">
          <a:xfrm>
            <a:off x="5580063" y="1335088"/>
            <a:ext cx="3384550" cy="489585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Please continue providing for such teachers in a manner that pleases God.  </a:t>
            </a:r>
            <a:r>
              <a:rPr kumimoji="0" lang="en-US" altLang="zh-CN"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7</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For they are traveling for the Lord, and they accept nothing from people who are not believers.</a:t>
            </a:r>
            <a:r>
              <a:rPr kumimoji="0"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335566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eaLnBrk="1" hangingPunct="1"/>
            <a:r>
              <a:rPr lang="en-US" b="1">
                <a:latin typeface="Arial" charset="0"/>
                <a:ea typeface="ＭＳ Ｐゴシック" charset="0"/>
                <a:cs typeface="Arial" charset="0"/>
              </a:rPr>
              <a:t>Keys to the Postcard</a:t>
            </a:r>
          </a:p>
        </p:txBody>
      </p:sp>
      <p:sp>
        <p:nvSpPr>
          <p:cNvPr id="241666" name="Rectangle 1027"/>
          <p:cNvSpPr>
            <a:spLocks noGrp="1" noChangeArrowheads="1"/>
          </p:cNvSpPr>
          <p:nvPr>
            <p:ph type="body" idx="1"/>
          </p:nvPr>
        </p:nvSpPr>
        <p:spPr>
          <a:xfrm>
            <a:off x="1062038" y="1766888"/>
            <a:ext cx="5491162" cy="5091112"/>
          </a:xfrm>
        </p:spPr>
        <p:txBody>
          <a:bodyPr/>
          <a:lstStyle/>
          <a:p>
            <a:pPr eaLnBrk="1" hangingPunct="1"/>
            <a:r>
              <a:rPr lang="en-US" b="1" dirty="0">
                <a:latin typeface="Arial" charset="0"/>
                <a:ea typeface="ＭＳ Ｐゴシック" charset="0"/>
                <a:cs typeface="Arial" charset="0"/>
              </a:rPr>
              <a:t>Key Word: Missionaries</a:t>
            </a:r>
          </a:p>
          <a:p>
            <a:pPr eaLnBrk="1" hangingPunct="1"/>
            <a:r>
              <a:rPr lang="en-US" b="1" dirty="0">
                <a:latin typeface="Arial" charset="0"/>
                <a:ea typeface="ＭＳ Ｐゴシック" charset="0"/>
                <a:cs typeface="Arial" charset="0"/>
              </a:rPr>
              <a:t>Key Verse:</a:t>
            </a:r>
          </a:p>
          <a:p>
            <a:pPr eaLnBrk="1" hangingPunct="1">
              <a:buFontTx/>
              <a:buNone/>
            </a:pPr>
            <a:r>
              <a:rPr lang="en-US" b="1" dirty="0">
                <a:latin typeface="Arial" charset="0"/>
                <a:ea typeface="ＭＳ Ｐゴシック" charset="0"/>
                <a:cs typeface="Arial" charset="0"/>
              </a:rPr>
              <a:t>	</a:t>
            </a:r>
            <a:r>
              <a:rPr lang="ru-RU" altLang="ja-JP" b="1" dirty="0">
                <a:latin typeface="Arial" charset="0"/>
                <a:ea typeface="ＭＳ Ｐゴシック" charset="0"/>
                <a:cs typeface="Arial" charset="0"/>
              </a:rPr>
              <a:t>"</a:t>
            </a:r>
            <a:r>
              <a:rPr lang="en-US" altLang="ja-JP" b="1" dirty="0">
                <a:latin typeface="Arial" charset="0"/>
                <a:ea typeface="ＭＳ Ｐゴシック" charset="0"/>
                <a:cs typeface="Arial" charset="0"/>
              </a:rPr>
              <a:t>We ought therefore to show hospitality to such men [missionaries] so that we may work together for the truth</a:t>
            </a:r>
            <a:r>
              <a:rPr lang="ru-RU" altLang="ja-JP" b="1" dirty="0">
                <a:latin typeface="Arial" charset="0"/>
                <a:ea typeface="ＭＳ Ｐゴシック" charset="0"/>
                <a:cs typeface="Arial" charset="0"/>
              </a:rPr>
              <a:t>"</a:t>
            </a:r>
            <a:r>
              <a:rPr lang="en-US" altLang="ja-JP" b="1" dirty="0">
                <a:latin typeface="Arial" charset="0"/>
                <a:ea typeface="ＭＳ Ｐゴシック" charset="0"/>
                <a:cs typeface="Arial" charset="0"/>
              </a:rPr>
              <a:t> </a:t>
            </a:r>
          </a:p>
          <a:p>
            <a:pPr algn="r" eaLnBrk="1" hangingPunct="1">
              <a:buFontTx/>
              <a:buNone/>
            </a:pPr>
            <a:r>
              <a:rPr lang="en-US" b="1" dirty="0">
                <a:latin typeface="Arial" charset="0"/>
                <a:ea typeface="ＭＳ Ｐゴシック" charset="0"/>
                <a:cs typeface="Arial" charset="0"/>
              </a:rPr>
              <a:t>(3 John 8 NIV)</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33400"/>
            <a:ext cx="1600200"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16354" y="44624"/>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305</a:t>
            </a:r>
          </a:p>
        </p:txBody>
      </p:sp>
    </p:spTree>
    <p:extLst>
      <p:ext uri="{BB962C8B-B14F-4D97-AF65-F5344CB8AC3E}">
        <p14:creationId xmlns:p14="http://schemas.microsoft.com/office/powerpoint/2010/main" val="14857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a:cs typeface="+mj-cs"/>
              </a:rPr>
              <a:t>Will you pray?</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a:lum bright="-30000"/>
            <a:extLst>
              <a:ext uri="{28A0092B-C50C-407E-A947-70E740481C1C}">
                <a14:useLocalDpi xmlns:a14="http://schemas.microsoft.com/office/drawing/2010/main" val="0"/>
              </a:ext>
            </a:extLst>
          </a:blip>
          <a:srcRect l="4605" t="8115" r="2716" b="11807"/>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39778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MALAYSIA</a:t>
            </a:r>
          </a:p>
        </p:txBody>
      </p:sp>
      <p:pic>
        <p:nvPicPr>
          <p:cNvPr id="244750" name="Picture 2" descr="SBC logo (revis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HONG KONG</a:t>
            </a: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Tree>
    <p:extLst>
      <p:ext uri="{BB962C8B-B14F-4D97-AF65-F5344CB8AC3E}">
        <p14:creationId xmlns:p14="http://schemas.microsoft.com/office/powerpoint/2010/main" val="15427612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a:extLst>
              <a:ext uri="{28A0092B-C50C-407E-A947-70E740481C1C}">
                <a14:useLocalDpi xmlns:a14="http://schemas.microsoft.com/office/drawing/2010/main" val="0"/>
              </a:ext>
            </a:extLst>
          </a:blip>
          <a:srcRect t="13202"/>
          <a:stretch>
            <a:fillRect/>
          </a:stretch>
        </p:blipFill>
        <p:spPr bwMode="auto">
          <a:xfrm>
            <a:off x="0" y="-45720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0885112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26545555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As members of Christ’s kingdom, we “should support [missionaries] so that we can be their partners as they teach the truth” (v. 8 NLT).</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pPr>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305</a:t>
            </a: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371377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087976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Singapore Bible College Students</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9369147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Tree>
    <p:extLst>
      <p:ext uri="{BB962C8B-B14F-4D97-AF65-F5344CB8AC3E}">
        <p14:creationId xmlns:p14="http://schemas.microsoft.com/office/powerpoint/2010/main" val="203738579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7572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45196334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2834697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1739464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506329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12373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8557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3200" b="1">
                <a:solidFill>
                  <a:srgbClr val="FFFFFF"/>
                </a:solidFill>
                <a:effectLst>
                  <a:glow rad="127000">
                    <a:srgbClr val="000000"/>
                  </a:glow>
                </a:effectLst>
                <a:latin typeface="Arial"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house church existed as the primary institution that spread God’s new covenant truth (vv. 3-4).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pP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18527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3799547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0099615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22368518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461000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546660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21629102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1" descr="Wives Fellowship Large ph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Wives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idx="4294967295"/>
          </p:nvPr>
        </p:nvSpPr>
        <p:spPr>
          <a:xfrm>
            <a:off x="0" y="241300"/>
            <a:ext cx="9144000" cy="523875"/>
          </a:xfrm>
          <a:solidFill>
            <a:schemeClr val="tx1"/>
          </a:solidFill>
        </p:spPr>
        <p:txBody>
          <a:bodyPr anchor="t">
            <a:spAutoFit/>
          </a:bodyPr>
          <a:lstStyle/>
          <a:p>
            <a:r>
              <a:rPr lang="en-US" sz="2800" b="1" dirty="0">
                <a:solidFill>
                  <a:schemeClr val="bg1"/>
                </a:solidFill>
                <a:latin typeface="Arial" charset="0"/>
                <a:ea typeface="ＭＳ Ｐゴシック" charset="0"/>
              </a:rPr>
              <a:t>Susan: Former Librarian &amp; Board Member</a:t>
            </a:r>
          </a:p>
        </p:txBody>
      </p:sp>
      <p:pic>
        <p:nvPicPr>
          <p:cNvPr id="379907" name="Picture 3" descr="Libra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25"/>
            <a:ext cx="9144000" cy="592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08" name="Text Box 4"/>
          <p:cNvSpPr txBox="1">
            <a:spLocks noChangeArrowheads="1"/>
          </p:cNvSpPr>
          <p:nvPr/>
        </p:nvSpPr>
        <p:spPr bwMode="auto">
          <a:xfrm>
            <a:off x="0" y="914400"/>
            <a:ext cx="9448800" cy="579438"/>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eaLnBrk="0" hangingPunct="0">
              <a:spcBef>
                <a:spcPct val="0"/>
              </a:spcBef>
              <a:defRPr/>
            </a:pPr>
            <a:r>
              <a:rPr lang="en-US" sz="3200" b="1">
                <a:solidFill>
                  <a:srgbClr val="FFFFFF"/>
                </a:solidFill>
                <a:latin typeface="Arial" pitchFamily="-105" charset="0"/>
                <a:ea typeface="ＭＳ Ｐゴシック" pitchFamily="-105" charset="-128"/>
                <a:cs typeface="ＭＳ Ｐゴシック" pitchFamily="-105" charset="-128"/>
              </a:rPr>
              <a:t>International Community School, Singapore</a:t>
            </a:r>
          </a:p>
        </p:txBody>
      </p:sp>
    </p:spTree>
    <p:extLst>
      <p:ext uri="{BB962C8B-B14F-4D97-AF65-F5344CB8AC3E}">
        <p14:creationId xmlns:p14="http://schemas.microsoft.com/office/powerpoint/2010/main" val="34635896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79907"/>
                                        </p:tgtEl>
                                        <p:attrNameLst>
                                          <p:attrName>style.visibility</p:attrName>
                                        </p:attrNameLst>
                                      </p:cBhvr>
                                      <p:to>
                                        <p:strVal val="visible"/>
                                      </p:to>
                                    </p:set>
                                    <p:animEffect transition="in" filter="dissolve">
                                      <p:cBhvr>
                                        <p:cTn id="7" dur="500"/>
                                        <p:tgtEl>
                                          <p:spTgt spid="379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374809"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algn="l" eaLnBrk="0" hangingPunct="0">
              <a:spcBef>
                <a:spcPct val="0"/>
              </a:spcBef>
            </a:pPr>
            <a:endParaRPr lang="en-US">
              <a:solidFill>
                <a:srgbClr val="000000"/>
              </a:solidFill>
              <a:latin typeface="Arial" charset="0"/>
            </a:endParaRPr>
          </a:p>
        </p:txBody>
      </p:sp>
      <p:pic>
        <p:nvPicPr>
          <p:cNvPr id="374810"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8425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Christian Hospitality</a:t>
            </a: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3200" b="1">
                <a:solidFill>
                  <a:srgbClr val="FFFFFF"/>
                </a:solidFill>
                <a:effectLst>
                  <a:glow rad="127000">
                    <a:srgbClr val="000000"/>
                  </a:glow>
                </a:effectLst>
                <a:latin typeface="Arial"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Believers should replace opposition to Jesus like that of Diotrephes (vv. 9-11a) with the hospitable, good deeds like Demetrius (vv. 11b-12).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pP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1080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sz="2800" b="1">
                <a:solidFill>
                  <a:schemeClr val="bg1"/>
                </a:solidFill>
                <a:latin typeface="Arial" charset="0"/>
                <a:ea typeface="ＭＳ Ｐゴシック" charset="0"/>
                <a:cs typeface="ＭＳ Ｐゴシック" charset="0"/>
              </a:rPr>
              <a:t>3 John – Summary Chart</a:t>
            </a:r>
          </a:p>
        </p:txBody>
      </p:sp>
      <p:grpSp>
        <p:nvGrpSpPr>
          <p:cNvPr id="254978" name="Group 178"/>
          <p:cNvGrpSpPr>
            <a:grpSpLocks/>
          </p:cNvGrpSpPr>
          <p:nvPr/>
        </p:nvGrpSpPr>
        <p:grpSpPr bwMode="auto">
          <a:xfrm>
            <a:off x="0" y="762000"/>
            <a:ext cx="9067800"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宋体" charset="0"/>
                  </a:rPr>
                  <a:t> </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宋体" charset="0"/>
                  </a:rPr>
                  <a:t>Supporting Missionaries</a:t>
                </a:r>
                <a:endParaRPr kumimoji="0" lang="en-US" altLang="zh-CN"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宋体"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1-8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9-11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12-15</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Gaius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Diotrephes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Demetrius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Commended</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Condemned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Recommended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Supported</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Missionaries</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Opposed</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Missionaries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Is a</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Missionary </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rPr>
                  <a:t> </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Greetings &amp; Prayer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1-2</a:t>
                </a: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Joy over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3-4</a:t>
                </a: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Support Confirmed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5-8</a:t>
                </a: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 for Rejecting John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9</a:t>
                </a: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for Opposing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Missionaries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10</a:t>
                </a: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for Doing Evil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11</a:t>
                </a: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Good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Reputation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12</a:t>
                </a: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Visit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Anticipated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13-14a</a:t>
                </a: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Narrow" charset="0"/>
                    <a:ea typeface="ＭＳ Ｐゴシック" charset="0"/>
                  </a:rPr>
                  <a:t> </a:t>
                </a: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Affectionate Greetings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Narrow" charset="0"/>
                    <a:ea typeface="ＭＳ Ｐゴシック" charset="0"/>
                  </a:rPr>
                  <a:t>14b-15</a:t>
                </a: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Asia Minor</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 c. AD 90</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pic>
        <p:nvPicPr>
          <p:cNvPr id="254980" name="Picture 190" descr="j02275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40725" y="44450"/>
            <a:ext cx="698500"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305</a:t>
            </a:r>
          </a:p>
        </p:txBody>
      </p:sp>
    </p:spTree>
    <p:extLst>
      <p:ext uri="{BB962C8B-B14F-4D97-AF65-F5344CB8AC3E}">
        <p14:creationId xmlns:p14="http://schemas.microsoft.com/office/powerpoint/2010/main" val="37991992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5702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Help </a:t>
            </a:r>
            <a:r>
              <a:rPr kumimoji="0" lang="en-US"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others</a:t>
            </a: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get the truth out like Gaius (5-8)</a:t>
            </a:r>
          </a:p>
        </p:txBody>
      </p:sp>
      <p:sp>
        <p:nvSpPr>
          <p:cNvPr id="257031"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How can we obey God’s truth?</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II. Don</a:t>
            </a:r>
            <a:r>
              <a:rPr kumimoji="0" lang="uk-UA"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 </a:t>
            </a:r>
            <a:r>
              <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rPr>
              <a:t>hinder</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missions like Diotrephes </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(9-11)</a:t>
            </a:r>
          </a:p>
        </p:txBody>
      </p:sp>
    </p:spTree>
    <p:extLst>
      <p:ext uri="{BB962C8B-B14F-4D97-AF65-F5344CB8AC3E}">
        <p14:creationId xmlns:p14="http://schemas.microsoft.com/office/powerpoint/2010/main" val="2920223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wrote to the church about this, but Diotrephes, who loves to be the leader, refuses to have anything to do with us.  </a:t>
            </a:r>
            <a:r>
              <a:rPr lang="en-US" sz="3600" b="1" baseline="30000" dirty="0">
                <a:effectLst>
                  <a:glow rad="127000">
                    <a:schemeClr val="tx1"/>
                  </a:glow>
                </a:effectLst>
                <a:latin typeface="Arial" charset="0"/>
                <a:ea typeface="ＭＳ Ｐゴシック" charset="0"/>
                <a:cs typeface="ＭＳ Ｐゴシック" charset="0"/>
              </a:rPr>
              <a:t>10</a:t>
            </a:r>
            <a:r>
              <a:rPr lang="en-US" sz="3600" b="1" dirty="0">
                <a:effectLst>
                  <a:glow rad="127000">
                    <a:schemeClr val="tx1"/>
                  </a:glow>
                </a:effectLst>
                <a:latin typeface="Arial" charset="0"/>
                <a:ea typeface="ＭＳ Ｐゴシック" charset="0"/>
                <a:cs typeface="ＭＳ Ｐゴシック" charset="0"/>
              </a:rPr>
              <a:t>When I come, I will report some of the things he is doing and the evil accusations he is making against us. Not only does he refuse to welcome the traveling teachers, he also tells others not to help them. And when they do help, he puts them out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191606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58052" name="Rectangle 5"/>
          <p:cNvSpPr>
            <a:spLocks noChangeArrowheads="1"/>
          </p:cNvSpPr>
          <p:nvPr/>
        </p:nvSpPr>
        <p:spPr bwMode="auto">
          <a:xfrm>
            <a:off x="3074988" y="211138"/>
            <a:ext cx="3800475" cy="923925"/>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5400" b="1" i="0" u="none" strike="noStrike" kern="1200" cap="none" spc="0" normalizeH="0" baseline="0" noProof="0">
                <a:ln>
                  <a:noFill/>
                </a:ln>
                <a:solidFill>
                  <a:srgbClr val="000000"/>
                </a:solidFill>
                <a:effectLst/>
                <a:uLnTx/>
                <a:uFillTx/>
                <a:latin typeface="Arial" charset="0"/>
                <a:ea typeface="ＭＳ Ｐゴシック" charset="0"/>
              </a:rPr>
              <a:t>Diotrephes</a:t>
            </a:r>
            <a:endParaRPr kumimoji="0" lang="en-US" sz="5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nourished by Zeus</a:t>
            </a:r>
            <a:r>
              <a:rPr kumimoji="0" lang="ru-RU"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altLang="zh-CN"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Gossiped about John</a:t>
            </a:r>
          </a:p>
          <a:p>
            <a:pPr marL="571500" marR="0" lvl="0" indent="-5715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Refused missionaries</a:t>
            </a:r>
          </a:p>
          <a:p>
            <a:pPr marL="571500" marR="0" lvl="0" indent="-5715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Threw out supporters</a:t>
            </a:r>
          </a:p>
        </p:txBody>
      </p:sp>
    </p:spTree>
    <p:extLst>
      <p:ext uri="{BB962C8B-B14F-4D97-AF65-F5344CB8AC3E}">
        <p14:creationId xmlns:p14="http://schemas.microsoft.com/office/powerpoint/2010/main" val="2707088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sz="8000" b="1">
                <a:solidFill>
                  <a:schemeClr val="tx1"/>
                </a:solidFill>
                <a:latin typeface="Arial" charset="0"/>
                <a:ea typeface="ＭＳ Ｐゴシック" charset="0"/>
                <a:cs typeface="ＭＳ Ｐゴシック" charset="0"/>
              </a:rPr>
              <a:t>Hindrances</a:t>
            </a: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rgbClr val="000000"/>
                </a:solidFill>
                <a:effectLst/>
                <a:uLnTx/>
                <a:uFillTx/>
                <a:latin typeface="Arial" charset="0"/>
                <a:ea typeface="ＭＳ Ｐゴシック" charset="0"/>
              </a:rPr>
              <a:t>Hindrances</a:t>
            </a:r>
          </a:p>
        </p:txBody>
      </p:sp>
    </p:spTree>
    <p:extLst>
      <p:ext uri="{BB962C8B-B14F-4D97-AF65-F5344CB8AC3E}">
        <p14:creationId xmlns:p14="http://schemas.microsoft.com/office/powerpoint/2010/main" val="89681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0"/>
            <a:ext cx="4860032" cy="6858000"/>
          </a:xfrm>
        </p:spPr>
        <p:txBody>
          <a:bodyPr/>
          <a:lstStyle/>
          <a:p>
            <a:pPr>
              <a:defRPr/>
            </a:pPr>
            <a:r>
              <a:rPr lang="en-US" sz="7200" dirty="0"/>
              <a:t>Should we name false teachers by name?</a:t>
            </a: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John did.</a:t>
            </a: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4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r>
              <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Jesus will come in 1994</a:t>
            </a: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r>
              <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Jesus will come 21 May 2011</a:t>
            </a: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r>
              <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Jesus will come 21 Oct 2011</a:t>
            </a:r>
            <a:r>
              <a:rPr kumimoji="0" lang="ru-RU"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spTree>
    <p:extLst>
      <p:ext uri="{BB962C8B-B14F-4D97-AF65-F5344CB8AC3E}">
        <p14:creationId xmlns:p14="http://schemas.microsoft.com/office/powerpoint/2010/main" val="350929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Camping admitted in a private interview that he no longer believed that anybody could know the time of the Rapture or the end of the world, in stark contrast to his previously staunch position on the subject.  In March 2012, he stated that his attempt to predict a date was </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sinful</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 and that his critics had been right in emphasizing the words of Matthew 24:36: </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of that day and hour </a:t>
            </a:r>
            <a:r>
              <a:rPr kumimoji="0" lang="en-US" sz="3200" b="1"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knoweth</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 no man.</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 He added that he was now searching the Bible </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r>
              <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even more fervently...not to find dates, but to be more faithful in [his] understanding.</a:t>
            </a:r>
            <a:r>
              <a:rPr kumimoji="0" lang="ru-RU"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33483080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St Thomas Basilica, Madras, India</a:t>
            </a: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18158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of the oldest and strongest traditions is that in AD 52 (between Paul’s second and third missionary journeys) the apostle Thomas took the gospel to India and even China.</a:t>
            </a:r>
          </a:p>
        </p:txBody>
      </p:sp>
    </p:spTree>
    <p:extLst>
      <p:ext uri="{BB962C8B-B14F-4D97-AF65-F5344CB8AC3E}">
        <p14:creationId xmlns:p14="http://schemas.microsoft.com/office/powerpoint/2010/main" val="3604111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ACTS OF THOMAS</a:t>
            </a:r>
          </a:p>
        </p:txBody>
      </p:sp>
    </p:spTree>
    <p:extLst>
      <p:ext uri="{BB962C8B-B14F-4D97-AF65-F5344CB8AC3E}">
        <p14:creationId xmlns:p14="http://schemas.microsoft.com/office/powerpoint/2010/main" val="25747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3200" b="1">
                <a:solidFill>
                  <a:srgbClr val="FFFFFF"/>
                </a:solidFill>
                <a:effectLst>
                  <a:glow rad="127000">
                    <a:srgbClr val="000000"/>
                  </a:glow>
                </a:effectLst>
                <a:latin typeface="Arial"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Traveling teachers “are traveling for the Lord” (v. 7 NLT) since they have a message no unbeliever considers worthy of support.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0"/>
              </a:spcBef>
            </a:pP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Tree>
    <p:extLst>
      <p:ext uri="{BB962C8B-B14F-4D97-AF65-F5344CB8AC3E}">
        <p14:creationId xmlns:p14="http://schemas.microsoft.com/office/powerpoint/2010/main" val="23506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109728"/>
            <a:ext cx="5314950" cy="663854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that season all we the apostles were at Jerusalem … and we divided the regions of the world, that every one of us should go unto the region that fell to him and unto the nation whereunto the Lord sent him.</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94304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043608" y="764704"/>
            <a:ext cx="6984776"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“According to the lot, therefore, India fell unto Judas Thomas, which is also the twin: but he would not go, saying that by reason of the weakness of the flesh he could not travel, and 'I am an Hebrew man; how can I go amongst the Indians and preach the truth?’”</a:t>
            </a:r>
          </a:p>
        </p:txBody>
      </p:sp>
    </p:spTree>
    <p:extLst>
      <p:ext uri="{BB962C8B-B14F-4D97-AF65-F5344CB8AC3E}">
        <p14:creationId xmlns:p14="http://schemas.microsoft.com/office/powerpoint/2010/main" val="3209681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894928"/>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as he thus reasoned and spoke, the Savior appeared unto him by night and said to him: Fear not, Thomas, go thou unto India and preach the word there, for my grace is with thee.”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874707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“But he would not obey, saying: Wherever you desire, send me, but somewhere else, for unto the Indians I will not go.</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6375935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And while he thus spoke and thought, it chanced that there was there a certain merchant come from India whose name was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sent from the King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Gundaphorus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622778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8609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47664" y="685800"/>
            <a:ext cx="5904656"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There a certain merchant come from India whose name was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sent from the King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Gundaphorus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having commandment from him to buy a carpenter and bring him unto him.”</a:t>
            </a:r>
          </a:p>
        </p:txBody>
      </p:sp>
    </p:spTree>
    <p:extLst>
      <p:ext uri="{BB962C8B-B14F-4D97-AF65-F5344CB8AC3E}">
        <p14:creationId xmlns:p14="http://schemas.microsoft.com/office/powerpoint/2010/main" val="3262943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70572" y="404664"/>
            <a:ext cx="5976664" cy="6048672"/>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“Now the Lord seeing him walking in the marketplace at noon said unto him: Would you desire to buy a carpenter? And he said to him: Yea. And the Lord said to him: I have a slave that is a carpenter and I desire to sell him.”</a:t>
            </a:r>
          </a:p>
        </p:txBody>
      </p:sp>
    </p:spTree>
    <p:extLst>
      <p:ext uri="{BB962C8B-B14F-4D97-AF65-F5344CB8AC3E}">
        <p14:creationId xmlns:p14="http://schemas.microsoft.com/office/powerpoint/2010/main" val="309864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82292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so saying he showed him Thomas afar off, and agreed with him for three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litrae</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of silver unstamped, and wrote a deed of sale, saying:”</a:t>
            </a:r>
          </a:p>
        </p:txBody>
      </p:sp>
    </p:spTree>
    <p:extLst>
      <p:ext uri="{BB962C8B-B14F-4D97-AF65-F5344CB8AC3E}">
        <p14:creationId xmlns:p14="http://schemas.microsoft.com/office/powerpoint/2010/main" val="37739723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 Jesus, the son of Joseph the carpenter, acknowledge that I have sold my slave, Judas by name, unto you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Abbanes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 merchant of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Gundaphorus</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king of the Indians.”</a:t>
            </a:r>
          </a:p>
        </p:txBody>
      </p:sp>
    </p:spTree>
    <p:extLst>
      <p:ext uri="{BB962C8B-B14F-4D97-AF65-F5344CB8AC3E}">
        <p14:creationId xmlns:p14="http://schemas.microsoft.com/office/powerpoint/2010/main" val="987296879"/>
      </p:ext>
    </p:extLst>
  </p:cSld>
  <p:clrMapOvr>
    <a:masterClrMapping/>
  </p:clrMapOvr>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8072</TotalTime>
  <Words>8795</Words>
  <Application>Microsoft Macintosh PowerPoint</Application>
  <PresentationFormat>On-screen Show (4:3)</PresentationFormat>
  <Paragraphs>936</Paragraphs>
  <Slides>170</Slides>
  <Notes>123</Notes>
  <HiddenSlides>0</HiddenSlides>
  <MMClips>0</MMClips>
  <ScaleCrop>false</ScaleCrop>
  <HeadingPairs>
    <vt:vector size="8" baseType="variant">
      <vt:variant>
        <vt:lpstr>Fonts Used</vt:lpstr>
      </vt:variant>
      <vt:variant>
        <vt:i4>14</vt:i4>
      </vt:variant>
      <vt:variant>
        <vt:lpstr>Theme</vt:lpstr>
      </vt:variant>
      <vt:variant>
        <vt:i4>49</vt:i4>
      </vt:variant>
      <vt:variant>
        <vt:lpstr>Embedded OLE Servers</vt:lpstr>
      </vt:variant>
      <vt:variant>
        <vt:i4>1</vt:i4>
      </vt:variant>
      <vt:variant>
        <vt:lpstr>Slide Titles</vt:lpstr>
      </vt:variant>
      <vt:variant>
        <vt:i4>170</vt:i4>
      </vt:variant>
    </vt:vector>
  </HeadingPairs>
  <TitlesOfParts>
    <vt:vector size="234" baseType="lpstr">
      <vt:lpstr>26</vt:lpstr>
      <vt:lpstr>Arail</vt:lpstr>
      <vt:lpstr>Aril</vt:lpstr>
      <vt:lpstr>ＭＳ Ｐゴシック</vt:lpstr>
      <vt:lpstr>Arial</vt:lpstr>
      <vt:lpstr>Arial Black</vt:lpstr>
      <vt:lpstr>Arial Narrow</vt:lpstr>
      <vt:lpstr>Bwgrkl</vt:lpstr>
      <vt:lpstr>Calibri</vt:lpstr>
      <vt:lpstr>Comic Sans MS</vt:lpstr>
      <vt:lpstr>Engravers MT</vt:lpstr>
      <vt:lpstr>Tahoma</vt:lpstr>
      <vt:lpstr>Times New Roman</vt:lpstr>
      <vt:lpstr>Wingdings</vt:lpstr>
      <vt:lpstr>3_Blank Presentation</vt:lpstr>
      <vt:lpstr>1_Expedition</vt:lpstr>
      <vt:lpstr>Clipboard</vt:lpstr>
      <vt:lpstr>1_Default Design</vt:lpstr>
      <vt:lpstr>Default Design</vt:lpstr>
      <vt:lpstr>Beam</vt:lpstr>
      <vt:lpstr>3_Default Design</vt:lpstr>
      <vt:lpstr>4_Default Design</vt:lpstr>
      <vt:lpstr>4_Blank Presentation</vt:lpstr>
      <vt:lpstr>8_Office Theme</vt:lpstr>
      <vt:lpstr>3_Beam</vt:lpstr>
      <vt:lpstr>2_Default Design</vt:lpstr>
      <vt:lpstr>5_Blank Presentation</vt:lpstr>
      <vt:lpstr>1_Beam</vt:lpstr>
      <vt:lpstr>49_Blank Presentation</vt:lpstr>
      <vt:lpstr>5_Default Design</vt:lpstr>
      <vt:lpstr>15_Default Design</vt:lpstr>
      <vt:lpstr>1_Office Theme</vt:lpstr>
      <vt:lpstr>Blank Presentation</vt:lpstr>
      <vt:lpstr>7_Office Theme</vt:lpstr>
      <vt:lpstr>6_Expedition</vt:lpstr>
      <vt:lpstr>7_Expedition</vt:lpstr>
      <vt:lpstr>8_Expedition</vt:lpstr>
      <vt:lpstr>9_Expedition</vt:lpstr>
      <vt:lpstr>2_Office Theme</vt:lpstr>
      <vt:lpstr>6_Blank Presentation</vt:lpstr>
      <vt:lpstr>50_Blank Presentation</vt:lpstr>
      <vt:lpstr>2_Expedition</vt:lpstr>
      <vt:lpstr>4_Expedition</vt:lpstr>
      <vt:lpstr>10_Expedition</vt:lpstr>
      <vt:lpstr>11_Expedition</vt:lpstr>
      <vt:lpstr>12_Expedition</vt:lpstr>
      <vt:lpstr>4_Beam</vt:lpstr>
      <vt:lpstr>10_Default Design</vt:lpstr>
      <vt:lpstr>2_Beam</vt:lpstr>
      <vt:lpstr>2_Orbit</vt:lpstr>
      <vt:lpstr>12_Default Design</vt:lpstr>
      <vt:lpstr>6_Default Design</vt:lpstr>
      <vt:lpstr>Compass</vt:lpstr>
      <vt:lpstr>7_Blank Presentation</vt:lpstr>
      <vt:lpstr>11_Blank Presentation</vt:lpstr>
      <vt:lpstr>13_Expedition</vt:lpstr>
      <vt:lpstr>12_Blank Presentation</vt:lpstr>
      <vt:lpstr>9_Blank Presentation</vt:lpstr>
      <vt:lpstr>9_Office Theme</vt:lpstr>
      <vt:lpstr>15_Office Theme</vt:lpstr>
      <vt:lpstr>Maple</vt:lpstr>
      <vt:lpstr>1_Blank Presentation</vt:lpstr>
      <vt:lpstr>7_Default Design</vt:lpstr>
      <vt:lpstr>Worksheet</vt:lpstr>
      <vt:lpstr>3 John</vt:lpstr>
      <vt:lpstr>Key Word</vt:lpstr>
      <vt:lpstr>Theme</vt:lpstr>
      <vt:lpstr>Key Verse</vt:lpstr>
      <vt:lpstr>Summary Statement</vt:lpstr>
      <vt:lpstr>Kingdom Statement</vt:lpstr>
      <vt:lpstr>Covenant</vt:lpstr>
      <vt:lpstr>Redemption</vt:lpstr>
      <vt:lpstr>Prophecy (Lord, Deity) </vt:lpstr>
      <vt:lpstr>3 John – Summary Chart</vt:lpstr>
      <vt:lpstr>Acrostic Bible – 3 John</vt:lpstr>
      <vt:lpstr>Be Giving</vt:lpstr>
      <vt:lpstr>"How can I hold my truth to be the truth when so many others see truth differently?"</vt:lpstr>
      <vt:lpstr>Truth is truth.</vt:lpstr>
      <vt:lpstr>27 NT Letters</vt:lpstr>
      <vt:lpstr>Do you need to obey God's truth?</vt:lpstr>
      <vt:lpstr>PowerPoint Presentation</vt:lpstr>
      <vt:lpstr>Live out God's truth by supporting missions in the way God has for you. </vt:lpstr>
      <vt:lpstr>What About You?</vt:lpstr>
      <vt:lpstr>PowerPoint Presentation</vt:lpstr>
      <vt:lpstr>Our People</vt:lpstr>
      <vt:lpstr>PowerPoint Presentation</vt:lpstr>
      <vt:lpstr>Thailand • Mongolia • Myanmar • Indonesia</vt:lpstr>
      <vt:lpstr>Our Three Sons</vt:lpstr>
      <vt:lpstr>Our Three Sons</vt:lpstr>
      <vt:lpstr>The Griffiths  28 Nov 2019</vt:lpstr>
      <vt:lpstr>Cara &amp; Kurt   •   Katie &amp; Stephen</vt:lpstr>
      <vt:lpstr>Kurt (33) works  in IT and lives in Seattle</vt:lpstr>
      <vt:lpstr>Stephen &amp; Katie gave us Jesse— our first grandson in May 2019</vt:lpstr>
      <vt:lpstr>Grandson Jesse</vt:lpstr>
      <vt:lpstr>Stephen (30) is a United A320 pilot commuting from Seattle to fly from SFO</vt:lpstr>
      <vt:lpstr>Our youngest, John (27), is a graphic artist in Redlands, CA</vt:lpstr>
      <vt:lpstr>John (27) is a graphic artist in Redlands, California</vt:lpstr>
      <vt:lpstr>Our youngest, John (23), is a graphic artist in Redlands, CA</vt:lpstr>
      <vt:lpstr>Be Giving</vt:lpstr>
      <vt:lpstr>Ability or Integrity?</vt:lpstr>
      <vt:lpstr>"How can I hold my truth to be the truth when so many others see truth differently?"</vt:lpstr>
      <vt:lpstr>Truth is truth.</vt:lpstr>
      <vt:lpstr>Courses I Teach</vt:lpstr>
      <vt:lpstr>27 NT Letters</vt:lpstr>
      <vt:lpstr>Do you need to obey God's truth?</vt:lpstr>
      <vt:lpstr>New Testament Overview</vt:lpstr>
      <vt:lpstr>Occasion</vt:lpstr>
      <vt:lpstr>Occasion</vt:lpstr>
      <vt:lpstr>Chapters in NT Books</vt:lpstr>
      <vt:lpstr>Verses in NT Emails</vt:lpstr>
      <vt:lpstr>2 John versus 3 John</vt:lpstr>
      <vt:lpstr>2 John versus 3 John</vt:lpstr>
      <vt:lpstr>Salutation (1-4 NLT)</vt:lpstr>
      <vt:lpstr>How can we obey God's truth?</vt:lpstr>
      <vt:lpstr>PowerPoint Presentation</vt:lpstr>
      <vt:lpstr>PowerPoint Presentation</vt:lpstr>
      <vt:lpstr>PowerPoint Presentation</vt:lpstr>
      <vt:lpstr>Keys to the Postcard</vt:lpstr>
      <vt:lpstr>Will you pray?</vt:lpstr>
      <vt:lpstr>Our Mission Organization…</vt:lpstr>
      <vt:lpstr>Singapore Bible College Students</vt:lpstr>
      <vt:lpstr>I direct the SBC Doctor of Ministry studies (DMin)</vt:lpstr>
      <vt:lpstr>SINGAPORE BIBLE COLLEGE</vt:lpstr>
      <vt:lpstr>Our Singapore Bible College Apt.</vt:lpstr>
      <vt:lpstr>Singapore Bible College Students</vt:lpstr>
      <vt:lpstr>Singapore Bible College Students</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BibleStudyDownloads.org</vt:lpstr>
      <vt:lpstr>Singapore Bible College Wives</vt:lpstr>
      <vt:lpstr>Susan: Former Librarian &amp; Board Member</vt:lpstr>
      <vt:lpstr>ICS now has 480 students!</vt:lpstr>
      <vt:lpstr>Christian Hospitality</vt:lpstr>
      <vt:lpstr>3 John – Summary Chart</vt:lpstr>
      <vt:lpstr>PowerPoint Presentation</vt:lpstr>
      <vt:lpstr>"I wrote to the church about this, but Diotrephes, who loves to be the leader, refuses to have anything to do with us.  10When I come, I will report some of the things he is doing and the evil accusations he is making against us. Not only does he refuse to welcome the traveling teachers, he also tells others not to help them. And when they do help, he puts them out of the church"  (vv. 9-10 NLT).</vt:lpstr>
      <vt:lpstr>PowerPoint Presentation</vt:lpstr>
      <vt:lpstr>Hindrances</vt:lpstr>
      <vt:lpstr>Should we name false teachers by name?</vt:lpstr>
      <vt:lpstr>Harold Camping</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 People • Feb 2020</vt:lpstr>
      <vt:lpstr>Our People</vt:lpstr>
      <vt:lpstr>Our People</vt:lpstr>
      <vt:lpstr>Our People</vt:lpstr>
      <vt:lpstr>Missions Giving</vt:lpstr>
      <vt:lpstr>"Dear friend, don't let this bad example influence you. Follow only what is good. Remember that those who do good prove that they are God's children, and those who do evil prove that they do not know God" (v. 11 NLT).</vt:lpstr>
      <vt:lpstr>PowerPoint Presentation</vt:lpstr>
      <vt:lpstr>PowerPoint Presentation</vt:lpstr>
      <vt:lpstr>Multiply Yourself into Trustworthy Men!</vt:lpstr>
      <vt:lpstr>Missions in Singapore 1990 = 549 Believers per Missionary</vt:lpstr>
      <vt:lpstr>Missions in Singapore 2009 = 200 Believers per Missionary</vt:lpstr>
      <vt:lpstr>About one third of churches haven’t sent out even one career missionary</vt:lpstr>
      <vt:lpstr>Our Church's Vision</vt:lpstr>
      <vt:lpstr>Crossroads in Missions</vt:lpstr>
      <vt:lpstr>Missions Giving</vt:lpstr>
      <vt:lpstr>PowerPoint Presentation</vt:lpstr>
      <vt:lpstr>PowerPoint Presentation</vt:lpstr>
      <vt:lpstr>PowerPoint Presentation</vt:lpstr>
      <vt:lpstr>Myanmar 2014?</vt:lpstr>
      <vt:lpstr>Sarah, Noah &amp; Kezia Chiru</vt:lpstr>
      <vt:lpstr>Noah (Chiru Tribe, Manipur)</vt:lpstr>
      <vt:lpstr>Noah (Chiru Tribe, Manipur)</vt:lpstr>
      <vt:lpstr>Balance relationships with tasks (13-15).</vt:lpstr>
      <vt:lpstr>How can we obey God's truth?</vt:lpstr>
      <vt:lpstr>Live out God's truth by supporting missions in the way God has for you. </vt:lpstr>
      <vt:lpstr>Summary Statement</vt:lpstr>
      <vt:lpstr>PowerPoint Presentation</vt:lpstr>
      <vt:lpstr>What About You?</vt:lpstr>
      <vt:lpstr>PowerPoint Presentation</vt:lpstr>
      <vt:lpstr>NT Preaching link at BibleStudyDownloads.org</vt:lpstr>
      <vt:lpstr>Nepal Teaching Trip</vt:lpstr>
      <vt:lpstr>We lived with a Nepali Family</vt:lpstr>
      <vt:lpstr>We taught at the Himalayan Graduate School of Theology</vt:lpstr>
      <vt:lpstr>Name</vt:lpstr>
      <vt:lpstr>We had many small groups</vt:lpstr>
      <vt:lpstr>Name</vt:lpstr>
      <vt:lpstr>Name</vt:lpstr>
      <vt:lpstr>Assignments &amp; More Assignments!</vt:lpstr>
      <vt:lpstr>Assignments &amp; More Assignments!</vt:lpstr>
      <vt:lpstr>Name</vt:lpstr>
      <vt:lpstr>Newly Baptized Believers</vt:lpstr>
      <vt:lpstr>Pastor Ananda Tamang</vt:lpstr>
      <vt:lpstr>Pastor Ananda Runs a Training School</vt:lpstr>
      <vt:lpstr>Thank God for the growth of the Nepali Church!</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Synthesis</vt:lpstr>
      <vt:lpstr>Postcard Title</vt:lpstr>
      <vt:lpstr>Authorship</vt:lpstr>
      <vt:lpstr>Circumstances</vt:lpstr>
      <vt:lpstr>Argument</vt:lpstr>
      <vt:lpstr>Outline</vt:lpstr>
      <vt:lpstr>Outline</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208</cp:revision>
  <dcterms:created xsi:type="dcterms:W3CDTF">2003-04-21T16:31:52Z</dcterms:created>
  <dcterms:modified xsi:type="dcterms:W3CDTF">2026-04-07T08:41:27Z</dcterms:modified>
</cp:coreProperties>
</file>